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2"/>
  </p:notesMasterIdLst>
  <p:sldIdLst>
    <p:sldId id="256" r:id="rId3"/>
    <p:sldId id="258" r:id="rId4"/>
    <p:sldId id="262" r:id="rId5"/>
    <p:sldId id="261" r:id="rId6"/>
    <p:sldId id="263" r:id="rId7"/>
    <p:sldId id="265" r:id="rId8"/>
    <p:sldId id="268" r:id="rId9"/>
    <p:sldId id="269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  <a:srgbClr val="F6F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0B797-2E9B-4EFF-92BB-FEDCF080DD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79CB9-76F9-4FC6-89B7-E2949F29BC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笼子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5" name="任意多边形 7"/>
          <p:cNvSpPr/>
          <p:nvPr userDrawn="1"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过渡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9317241-A53D-458D-AA02-330610E7A11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"/>
          <p:cNvSpPr txBox="1"/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93485"/>
            <a:ext cx="1631289" cy="400110"/>
          </a:xfrm>
          <a:prstGeom prst="rect">
            <a:avLst/>
          </a:prstGeom>
        </p:spPr>
        <p:txBody>
          <a:bodyPr lIns="90000"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第几章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1727730" y="493485"/>
            <a:ext cx="10464270" cy="40011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插入正文标题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B99720-4418-40F0-ACDB-E07E66E150E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BFA10FF-2386-4F51-BB2E-E704AFF562A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4"/>
          <p:cNvSpPr txBox="1"/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7"/>
          <p:cNvSpPr/>
          <p:nvPr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TextBox 42"/>
          <p:cNvSpPr txBox="1"/>
          <p:nvPr/>
        </p:nvSpPr>
        <p:spPr>
          <a:xfrm>
            <a:off x="4922757" y="1839236"/>
            <a:ext cx="7031555" cy="1013460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r">
              <a:defRPr/>
            </a:pPr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ingkai SC" charset="-122"/>
                <a:ea typeface="Xingkai SC" charset="-122"/>
                <a:cs typeface="Xingkai SC" charset="-122"/>
                <a:sym typeface="+mn-ea"/>
              </a:rPr>
              <a:t>2020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ingkai SC" charset="-122"/>
                <a:ea typeface="Xingkai SC" charset="-122"/>
                <a:cs typeface="Xingkai SC" charset="-122"/>
                <a:sym typeface="+mn-ea"/>
              </a:rPr>
              <a:t>年度工作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ingkai SC" charset="-122"/>
                <a:ea typeface="Xingkai SC" charset="-122"/>
                <a:cs typeface="Xingkai SC" charset="-122"/>
                <a:sym typeface="+mn-ea"/>
              </a:rPr>
              <a:t>总结</a:t>
            </a:r>
            <a:endParaRPr lang="en-US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Xingkai SC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62035" y="2700443"/>
            <a:ext cx="2807946" cy="735965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p>
            <a:pPr algn="r">
              <a:lnSpc>
                <a:spcPct val="150000"/>
              </a:lnSpc>
            </a:pPr>
            <a:r>
              <a:rPr lang="zh-CN" altLang="zh-CN" sz="1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软件研发中心</a:t>
            </a:r>
            <a:endParaRPr lang="en-US" altLang="zh-CN" sz="1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鄢 刚</a:t>
            </a:r>
            <a:endParaRPr lang="zh-CN" altLang="en-US" sz="14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25818" y="2333734"/>
            <a:ext cx="1425443" cy="1541925"/>
            <a:chOff x="1118520" y="2600745"/>
            <a:chExt cx="1322186" cy="1279158"/>
          </a:xfrm>
        </p:grpSpPr>
        <p:sp>
          <p:nvSpPr>
            <p:cNvPr id="5" name="圆角矩形 13"/>
            <p:cNvSpPr/>
            <p:nvPr/>
          </p:nvSpPr>
          <p:spPr>
            <a:xfrm>
              <a:off x="1118520" y="2803203"/>
              <a:ext cx="1170326" cy="1076700"/>
            </a:xfrm>
            <a:prstGeom prst="roundRect">
              <a:avLst/>
            </a:prstGeom>
            <a:noFill/>
            <a:ln w="152400" cap="flat" cmpd="sng" algn="ctr">
              <a:solidFill>
                <a:srgbClr val="004FA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2415102">
              <a:off x="1915755" y="2600745"/>
              <a:ext cx="524951" cy="474886"/>
            </a:xfrm>
            <a:prstGeom prst="rect">
              <a:avLst/>
            </a:prstGeom>
            <a:solidFill>
              <a:srgbClr val="F2F2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rot="2301133">
              <a:off x="1793047" y="2634579"/>
              <a:ext cx="314970" cy="937128"/>
              <a:chOff x="8687494" y="4221882"/>
              <a:chExt cx="648072" cy="1861530"/>
            </a:xfrm>
          </p:grpSpPr>
          <p:sp>
            <p:nvSpPr>
              <p:cNvPr id="10" name="同侧圆角矩形 16"/>
              <p:cNvSpPr/>
              <p:nvPr/>
            </p:nvSpPr>
            <p:spPr>
              <a:xfrm>
                <a:off x="8687494" y="4221882"/>
                <a:ext cx="648072" cy="288032"/>
              </a:xfrm>
              <a:prstGeom prst="round2Same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687494" y="4576001"/>
                <a:ext cx="648072" cy="952137"/>
              </a:xfrm>
              <a:prstGeom prst="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0800000">
                <a:off x="8687494" y="5589468"/>
                <a:ext cx="648072" cy="493944"/>
              </a:xfrm>
              <a:prstGeom prst="triangle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1663335" y="4056960"/>
            <a:ext cx="126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14686" y="4489008"/>
            <a:ext cx="180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contents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3630256" y="1898893"/>
            <a:ext cx="157223" cy="3456384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07977" y="2694483"/>
            <a:ext cx="655272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第一章、工作总结</a:t>
            </a:r>
            <a:endParaRPr lang="en-US" altLang="zh-CN" sz="3000" dirty="0">
              <a:solidFill>
                <a:srgbClr val="004F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07976" y="4347694"/>
            <a:ext cx="633670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第二章、个人总结</a:t>
            </a:r>
            <a:endParaRPr lang="zh-CN" altLang="en-US" sz="3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B0BF9D-14F0-44E6-B5D4-AA8474CCCBA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第一章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DC-TestBase v6.0</a:t>
            </a:r>
            <a:r>
              <a:rPr lang="zh-CN" altLang="en-US" dirty="0">
                <a:sym typeface="+mn-ea"/>
              </a:rPr>
              <a:t>平台维护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7835" y="165608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   </a:t>
            </a:r>
            <a:endParaRPr lang="zh-CN" altLang="en-US"/>
          </a:p>
        </p:txBody>
      </p:sp>
      <p:sp>
        <p:nvSpPr>
          <p:cNvPr id="70" name="Freeform 19"/>
          <p:cNvSpPr/>
          <p:nvPr/>
        </p:nvSpPr>
        <p:spPr bwMode="auto">
          <a:xfrm>
            <a:off x="3873949" y="4754791"/>
            <a:ext cx="1924867" cy="1233146"/>
          </a:xfrm>
          <a:custGeom>
            <a:avLst/>
            <a:gdLst>
              <a:gd name="T0" fmla="*/ 476 w 542"/>
              <a:gd name="T1" fmla="*/ 410 h 410"/>
              <a:gd name="T2" fmla="*/ 476 w 542"/>
              <a:gd name="T3" fmla="*/ 121 h 410"/>
              <a:gd name="T4" fmla="*/ 422 w 542"/>
              <a:gd name="T5" fmla="*/ 67 h 410"/>
              <a:gd name="T6" fmla="*/ 0 w 542"/>
              <a:gd name="T7" fmla="*/ 67 h 410"/>
              <a:gd name="T8" fmla="*/ 0 w 542"/>
              <a:gd name="T9" fmla="*/ 0 h 410"/>
              <a:gd name="T10" fmla="*/ 422 w 542"/>
              <a:gd name="T11" fmla="*/ 0 h 410"/>
              <a:gd name="T12" fmla="*/ 542 w 542"/>
              <a:gd name="T13" fmla="*/ 121 h 410"/>
              <a:gd name="T14" fmla="*/ 542 w 542"/>
              <a:gd name="T15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" h="410">
                <a:moveTo>
                  <a:pt x="476" y="410"/>
                </a:moveTo>
                <a:cubicBezTo>
                  <a:pt x="476" y="121"/>
                  <a:pt x="476" y="121"/>
                  <a:pt x="476" y="121"/>
                </a:cubicBezTo>
                <a:cubicBezTo>
                  <a:pt x="476" y="91"/>
                  <a:pt x="451" y="67"/>
                  <a:pt x="422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0"/>
                  <a:pt x="0" y="0"/>
                  <a:pt x="0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88" y="0"/>
                  <a:pt x="542" y="54"/>
                  <a:pt x="542" y="121"/>
                </a:cubicBezTo>
                <a:cubicBezTo>
                  <a:pt x="542" y="410"/>
                  <a:pt x="542" y="410"/>
                  <a:pt x="542" y="41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456565">
              <a:defRPr/>
            </a:pPr>
            <a:endParaRPr lang="zh-CN" altLang="en-US" kern="0">
              <a:solidFill>
                <a:srgbClr val="103154"/>
              </a:solidFill>
              <a:latin typeface="Century Gothic" panose="020B0502020202020204"/>
            </a:endParaRPr>
          </a:p>
        </p:txBody>
      </p:sp>
      <p:sp>
        <p:nvSpPr>
          <p:cNvPr id="71" name="Freeform 20"/>
          <p:cNvSpPr/>
          <p:nvPr/>
        </p:nvSpPr>
        <p:spPr bwMode="auto">
          <a:xfrm>
            <a:off x="5681519" y="4801400"/>
            <a:ext cx="1400040" cy="550320"/>
          </a:xfrm>
          <a:custGeom>
            <a:avLst/>
            <a:gdLst>
              <a:gd name="T0" fmla="*/ 275 w 394"/>
              <a:gd name="T1" fmla="*/ 155 h 155"/>
              <a:gd name="T2" fmla="*/ 0 w 394"/>
              <a:gd name="T3" fmla="*/ 155 h 155"/>
              <a:gd name="T4" fmla="*/ 0 w 394"/>
              <a:gd name="T5" fmla="*/ 94 h 155"/>
              <a:gd name="T6" fmla="*/ 275 w 394"/>
              <a:gd name="T7" fmla="*/ 94 h 155"/>
              <a:gd name="T8" fmla="*/ 332 w 394"/>
              <a:gd name="T9" fmla="*/ 37 h 155"/>
              <a:gd name="T10" fmla="*/ 332 w 394"/>
              <a:gd name="T11" fmla="*/ 0 h 155"/>
              <a:gd name="T12" fmla="*/ 394 w 394"/>
              <a:gd name="T13" fmla="*/ 0 h 155"/>
              <a:gd name="T14" fmla="*/ 394 w 394"/>
              <a:gd name="T15" fmla="*/ 37 h 155"/>
              <a:gd name="T16" fmla="*/ 275 w 394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155">
                <a:moveTo>
                  <a:pt x="275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94"/>
                  <a:pt x="0" y="94"/>
                  <a:pt x="0" y="94"/>
                </a:cubicBezTo>
                <a:cubicBezTo>
                  <a:pt x="275" y="94"/>
                  <a:pt x="275" y="94"/>
                  <a:pt x="275" y="94"/>
                </a:cubicBezTo>
                <a:cubicBezTo>
                  <a:pt x="307" y="94"/>
                  <a:pt x="332" y="68"/>
                  <a:pt x="332" y="37"/>
                </a:cubicBezTo>
                <a:cubicBezTo>
                  <a:pt x="332" y="0"/>
                  <a:pt x="332" y="0"/>
                  <a:pt x="332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37"/>
                  <a:pt x="394" y="37"/>
                  <a:pt x="394" y="37"/>
                </a:cubicBezTo>
                <a:cubicBezTo>
                  <a:pt x="394" y="102"/>
                  <a:pt x="341" y="155"/>
                  <a:pt x="275" y="1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456565">
              <a:defRPr/>
            </a:pPr>
            <a:endParaRPr lang="zh-CN" altLang="en-US" kern="0">
              <a:solidFill>
                <a:srgbClr val="103154"/>
              </a:solidFill>
              <a:latin typeface="Century Gothic" panose="020B0502020202020204"/>
            </a:endParaRPr>
          </a:p>
        </p:txBody>
      </p:sp>
      <p:sp>
        <p:nvSpPr>
          <p:cNvPr id="72" name="Freeform 21"/>
          <p:cNvSpPr/>
          <p:nvPr/>
        </p:nvSpPr>
        <p:spPr bwMode="auto">
          <a:xfrm>
            <a:off x="5863479" y="2957981"/>
            <a:ext cx="1278232" cy="521752"/>
          </a:xfrm>
          <a:custGeom>
            <a:avLst/>
            <a:gdLst>
              <a:gd name="T0" fmla="*/ 250 w 360"/>
              <a:gd name="T1" fmla="*/ 147 h 147"/>
              <a:gd name="T2" fmla="*/ 0 w 360"/>
              <a:gd name="T3" fmla="*/ 147 h 147"/>
              <a:gd name="T4" fmla="*/ 0 w 360"/>
              <a:gd name="T5" fmla="*/ 102 h 147"/>
              <a:gd name="T6" fmla="*/ 250 w 360"/>
              <a:gd name="T7" fmla="*/ 102 h 147"/>
              <a:gd name="T8" fmla="*/ 315 w 360"/>
              <a:gd name="T9" fmla="*/ 37 h 147"/>
              <a:gd name="T10" fmla="*/ 315 w 360"/>
              <a:gd name="T11" fmla="*/ 0 h 147"/>
              <a:gd name="T12" fmla="*/ 360 w 360"/>
              <a:gd name="T13" fmla="*/ 0 h 147"/>
              <a:gd name="T14" fmla="*/ 360 w 360"/>
              <a:gd name="T15" fmla="*/ 37 h 147"/>
              <a:gd name="T16" fmla="*/ 250 w 360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147">
                <a:moveTo>
                  <a:pt x="25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02"/>
                  <a:pt x="0" y="102"/>
                  <a:pt x="0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86" y="102"/>
                  <a:pt x="315" y="73"/>
                  <a:pt x="315" y="37"/>
                </a:cubicBezTo>
                <a:cubicBezTo>
                  <a:pt x="315" y="0"/>
                  <a:pt x="315" y="0"/>
                  <a:pt x="315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60" y="98"/>
                  <a:pt x="311" y="147"/>
                  <a:pt x="250" y="1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456565">
              <a:defRPr/>
            </a:pPr>
            <a:endParaRPr lang="zh-CN" altLang="en-US" kern="0">
              <a:solidFill>
                <a:srgbClr val="103154"/>
              </a:solidFill>
              <a:latin typeface="Century Gothic" panose="020B0502020202020204"/>
            </a:endParaRPr>
          </a:p>
        </p:txBody>
      </p:sp>
      <p:sp>
        <p:nvSpPr>
          <p:cNvPr id="74" name="Freeform 23"/>
          <p:cNvSpPr/>
          <p:nvPr/>
        </p:nvSpPr>
        <p:spPr bwMode="auto">
          <a:xfrm>
            <a:off x="6116117" y="4037570"/>
            <a:ext cx="1554931" cy="1243483"/>
          </a:xfrm>
          <a:custGeom>
            <a:avLst/>
            <a:gdLst>
              <a:gd name="T0" fmla="*/ 54 w 438"/>
              <a:gd name="T1" fmla="*/ 350 h 350"/>
              <a:gd name="T2" fmla="*/ 0 w 438"/>
              <a:gd name="T3" fmla="*/ 350 h 350"/>
              <a:gd name="T4" fmla="*/ 0 w 438"/>
              <a:gd name="T5" fmla="*/ 114 h 350"/>
              <a:gd name="T6" fmla="*/ 115 w 438"/>
              <a:gd name="T7" fmla="*/ 0 h 350"/>
              <a:gd name="T8" fmla="*/ 438 w 438"/>
              <a:gd name="T9" fmla="*/ 0 h 350"/>
              <a:gd name="T10" fmla="*/ 438 w 438"/>
              <a:gd name="T11" fmla="*/ 53 h 350"/>
              <a:gd name="T12" fmla="*/ 115 w 438"/>
              <a:gd name="T13" fmla="*/ 53 h 350"/>
              <a:gd name="T14" fmla="*/ 54 w 438"/>
              <a:gd name="T15" fmla="*/ 114 h 350"/>
              <a:gd name="T16" fmla="*/ 54 w 438"/>
              <a:gd name="T17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350">
                <a:moveTo>
                  <a:pt x="54" y="350"/>
                </a:moveTo>
                <a:cubicBezTo>
                  <a:pt x="0" y="350"/>
                  <a:pt x="0" y="350"/>
                  <a:pt x="0" y="35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2" y="0"/>
                  <a:pt x="115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38" y="53"/>
                  <a:pt x="438" y="53"/>
                  <a:pt x="438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81" y="53"/>
                  <a:pt x="54" y="80"/>
                  <a:pt x="54" y="114"/>
                </a:cubicBezTo>
                <a:lnTo>
                  <a:pt x="54" y="3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456565">
              <a:defRPr/>
            </a:pPr>
            <a:endParaRPr lang="zh-CN" altLang="en-US" kern="0">
              <a:solidFill>
                <a:srgbClr val="103154"/>
              </a:solidFill>
              <a:latin typeface="Century Gothic" panose="020B0502020202020204"/>
            </a:endParaRPr>
          </a:p>
        </p:txBody>
      </p:sp>
      <p:sp>
        <p:nvSpPr>
          <p:cNvPr id="75" name="Freeform 24"/>
          <p:cNvSpPr/>
          <p:nvPr/>
        </p:nvSpPr>
        <p:spPr bwMode="auto">
          <a:xfrm>
            <a:off x="4452915" y="2535468"/>
            <a:ext cx="1345902" cy="521752"/>
          </a:xfrm>
          <a:custGeom>
            <a:avLst/>
            <a:gdLst>
              <a:gd name="T0" fmla="*/ 379 w 379"/>
              <a:gd name="T1" fmla="*/ 147 h 147"/>
              <a:gd name="T2" fmla="*/ 110 w 379"/>
              <a:gd name="T3" fmla="*/ 147 h 147"/>
              <a:gd name="T4" fmla="*/ 0 w 379"/>
              <a:gd name="T5" fmla="*/ 37 h 147"/>
              <a:gd name="T6" fmla="*/ 0 w 379"/>
              <a:gd name="T7" fmla="*/ 0 h 147"/>
              <a:gd name="T8" fmla="*/ 45 w 379"/>
              <a:gd name="T9" fmla="*/ 0 h 147"/>
              <a:gd name="T10" fmla="*/ 45 w 379"/>
              <a:gd name="T11" fmla="*/ 37 h 147"/>
              <a:gd name="T12" fmla="*/ 110 w 379"/>
              <a:gd name="T13" fmla="*/ 102 h 147"/>
              <a:gd name="T14" fmla="*/ 379 w 379"/>
              <a:gd name="T15" fmla="*/ 102 h 147"/>
              <a:gd name="T16" fmla="*/ 379 w 379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147">
                <a:moveTo>
                  <a:pt x="379" y="147"/>
                </a:moveTo>
                <a:cubicBezTo>
                  <a:pt x="110" y="147"/>
                  <a:pt x="110" y="147"/>
                  <a:pt x="110" y="147"/>
                </a:cubicBezTo>
                <a:cubicBezTo>
                  <a:pt x="49" y="147"/>
                  <a:pt x="0" y="98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73"/>
                  <a:pt x="74" y="102"/>
                  <a:pt x="110" y="102"/>
                </a:cubicBezTo>
                <a:cubicBezTo>
                  <a:pt x="379" y="102"/>
                  <a:pt x="379" y="102"/>
                  <a:pt x="379" y="102"/>
                </a:cubicBezTo>
                <a:lnTo>
                  <a:pt x="379" y="14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456565">
              <a:defRPr/>
            </a:pPr>
            <a:endParaRPr lang="zh-CN" altLang="en-US" kern="0">
              <a:solidFill>
                <a:srgbClr val="103154"/>
              </a:solidFill>
              <a:latin typeface="Century Gothic" panose="020B0502020202020204"/>
            </a:endParaRPr>
          </a:p>
        </p:txBody>
      </p:sp>
      <p:sp>
        <p:nvSpPr>
          <p:cNvPr id="76" name="Freeform 25"/>
          <p:cNvSpPr/>
          <p:nvPr/>
        </p:nvSpPr>
        <p:spPr bwMode="auto">
          <a:xfrm>
            <a:off x="4332610" y="3881195"/>
            <a:ext cx="1054165" cy="536788"/>
          </a:xfrm>
          <a:custGeom>
            <a:avLst/>
            <a:gdLst>
              <a:gd name="T0" fmla="*/ 297 w 297"/>
              <a:gd name="T1" fmla="*/ 151 h 151"/>
              <a:gd name="T2" fmla="*/ 114 w 297"/>
              <a:gd name="T3" fmla="*/ 151 h 151"/>
              <a:gd name="T4" fmla="*/ 0 w 297"/>
              <a:gd name="T5" fmla="*/ 37 h 151"/>
              <a:gd name="T6" fmla="*/ 0 w 297"/>
              <a:gd name="T7" fmla="*/ 0 h 151"/>
              <a:gd name="T8" fmla="*/ 53 w 297"/>
              <a:gd name="T9" fmla="*/ 0 h 151"/>
              <a:gd name="T10" fmla="*/ 53 w 297"/>
              <a:gd name="T11" fmla="*/ 37 h 151"/>
              <a:gd name="T12" fmla="*/ 114 w 297"/>
              <a:gd name="T13" fmla="*/ 98 h 151"/>
              <a:gd name="T14" fmla="*/ 297 w 297"/>
              <a:gd name="T15" fmla="*/ 98 h 151"/>
              <a:gd name="T16" fmla="*/ 297 w 297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151">
                <a:moveTo>
                  <a:pt x="297" y="151"/>
                </a:moveTo>
                <a:cubicBezTo>
                  <a:pt x="114" y="151"/>
                  <a:pt x="114" y="151"/>
                  <a:pt x="114" y="151"/>
                </a:cubicBezTo>
                <a:cubicBezTo>
                  <a:pt x="51" y="151"/>
                  <a:pt x="0" y="100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71"/>
                  <a:pt x="81" y="98"/>
                  <a:pt x="114" y="98"/>
                </a:cubicBezTo>
                <a:cubicBezTo>
                  <a:pt x="297" y="98"/>
                  <a:pt x="297" y="98"/>
                  <a:pt x="297" y="98"/>
                </a:cubicBezTo>
                <a:lnTo>
                  <a:pt x="297" y="1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456565">
              <a:defRPr/>
            </a:pPr>
            <a:endParaRPr lang="zh-CN" altLang="en-US" kern="0">
              <a:solidFill>
                <a:srgbClr val="103154"/>
              </a:solidFill>
              <a:latin typeface="Century Gothic" panose="020B0502020202020204"/>
            </a:endParaRPr>
          </a:p>
        </p:txBody>
      </p:sp>
      <p:sp>
        <p:nvSpPr>
          <p:cNvPr id="77" name="Freeform 26"/>
          <p:cNvSpPr/>
          <p:nvPr/>
        </p:nvSpPr>
        <p:spPr bwMode="auto">
          <a:xfrm>
            <a:off x="5386774" y="3082780"/>
            <a:ext cx="536858" cy="1054028"/>
          </a:xfrm>
          <a:custGeom>
            <a:avLst/>
            <a:gdLst>
              <a:gd name="T0" fmla="*/ 37 w 151"/>
              <a:gd name="T1" fmla="*/ 297 h 297"/>
              <a:gd name="T2" fmla="*/ 0 w 151"/>
              <a:gd name="T3" fmla="*/ 297 h 297"/>
              <a:gd name="T4" fmla="*/ 0 w 151"/>
              <a:gd name="T5" fmla="*/ 244 h 297"/>
              <a:gd name="T6" fmla="*/ 37 w 151"/>
              <a:gd name="T7" fmla="*/ 244 h 297"/>
              <a:gd name="T8" fmla="*/ 98 w 151"/>
              <a:gd name="T9" fmla="*/ 183 h 297"/>
              <a:gd name="T10" fmla="*/ 98 w 151"/>
              <a:gd name="T11" fmla="*/ 0 h 297"/>
              <a:gd name="T12" fmla="*/ 151 w 151"/>
              <a:gd name="T13" fmla="*/ 0 h 297"/>
              <a:gd name="T14" fmla="*/ 151 w 151"/>
              <a:gd name="T15" fmla="*/ 183 h 297"/>
              <a:gd name="T16" fmla="*/ 37 w 151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297">
                <a:moveTo>
                  <a:pt x="37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244"/>
                  <a:pt x="0" y="244"/>
                  <a:pt x="0" y="244"/>
                </a:cubicBezTo>
                <a:cubicBezTo>
                  <a:pt x="37" y="244"/>
                  <a:pt x="37" y="244"/>
                  <a:pt x="37" y="244"/>
                </a:cubicBezTo>
                <a:cubicBezTo>
                  <a:pt x="71" y="244"/>
                  <a:pt x="98" y="216"/>
                  <a:pt x="98" y="183"/>
                </a:cubicBezTo>
                <a:cubicBezTo>
                  <a:pt x="98" y="0"/>
                  <a:pt x="98" y="0"/>
                  <a:pt x="9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183"/>
                  <a:pt x="151" y="183"/>
                  <a:pt x="151" y="183"/>
                </a:cubicBezTo>
                <a:cubicBezTo>
                  <a:pt x="151" y="246"/>
                  <a:pt x="100" y="297"/>
                  <a:pt x="37" y="29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456565">
              <a:defRPr/>
            </a:pPr>
            <a:endParaRPr lang="zh-CN" altLang="en-US" kern="0">
              <a:solidFill>
                <a:srgbClr val="103154"/>
              </a:solidFill>
              <a:latin typeface="Century Gothic" panose="020B0502020202020204"/>
            </a:endParaRPr>
          </a:p>
        </p:txBody>
      </p:sp>
      <p:sp>
        <p:nvSpPr>
          <p:cNvPr id="78" name="Freeform 27"/>
          <p:cNvSpPr/>
          <p:nvPr/>
        </p:nvSpPr>
        <p:spPr bwMode="auto">
          <a:xfrm>
            <a:off x="5735657" y="2073861"/>
            <a:ext cx="539866" cy="1054028"/>
          </a:xfrm>
          <a:custGeom>
            <a:avLst/>
            <a:gdLst>
              <a:gd name="T0" fmla="*/ 53 w 152"/>
              <a:gd name="T1" fmla="*/ 297 h 297"/>
              <a:gd name="T2" fmla="*/ 0 w 152"/>
              <a:gd name="T3" fmla="*/ 297 h 297"/>
              <a:gd name="T4" fmla="*/ 0 w 152"/>
              <a:gd name="T5" fmla="*/ 114 h 297"/>
              <a:gd name="T6" fmla="*/ 114 w 152"/>
              <a:gd name="T7" fmla="*/ 0 h 297"/>
              <a:gd name="T8" fmla="*/ 152 w 152"/>
              <a:gd name="T9" fmla="*/ 0 h 297"/>
              <a:gd name="T10" fmla="*/ 152 w 152"/>
              <a:gd name="T11" fmla="*/ 53 h 297"/>
              <a:gd name="T12" fmla="*/ 114 w 152"/>
              <a:gd name="T13" fmla="*/ 53 h 297"/>
              <a:gd name="T14" fmla="*/ 53 w 152"/>
              <a:gd name="T15" fmla="*/ 114 h 297"/>
              <a:gd name="T16" fmla="*/ 53 w 152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297">
                <a:moveTo>
                  <a:pt x="53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1" y="0"/>
                  <a:pt x="114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81" y="53"/>
                  <a:pt x="53" y="80"/>
                  <a:pt x="53" y="114"/>
                </a:cubicBezTo>
                <a:lnTo>
                  <a:pt x="53" y="29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456565">
              <a:defRPr/>
            </a:pPr>
            <a:endParaRPr lang="zh-CN" altLang="en-US" kern="0">
              <a:solidFill>
                <a:srgbClr val="103154"/>
              </a:solidFill>
              <a:latin typeface="Century Gothic" panose="020B0502020202020204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3722269" y="4718704"/>
            <a:ext cx="321813" cy="321771"/>
          </a:xfrm>
          <a:prstGeom prst="ellipse">
            <a:avLst/>
          </a:prstGeom>
          <a:solidFill>
            <a:srgbClr val="0070C0"/>
          </a:soli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456565"/>
            <a:endParaRPr lang="zh-CN" altLang="en-US" kern="0">
              <a:solidFill>
                <a:srgbClr val="57C6C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263933" y="3642298"/>
            <a:ext cx="321813" cy="321771"/>
          </a:xfrm>
          <a:prstGeom prst="ellipse">
            <a:avLst/>
          </a:prstGeom>
          <a:solidFill>
            <a:srgbClr val="0070C0"/>
          </a:soli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456565"/>
            <a:endParaRPr lang="zh-CN" altLang="en-US" kern="0">
              <a:solidFill>
                <a:srgbClr val="57C6C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7500916" y="3975923"/>
            <a:ext cx="321813" cy="321771"/>
          </a:xfrm>
          <a:prstGeom prst="ellipse">
            <a:avLst/>
          </a:prstGeom>
          <a:solidFill>
            <a:srgbClr val="0070C0"/>
          </a:soli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456565"/>
            <a:endParaRPr lang="zh-CN" altLang="en-US" kern="0">
              <a:solidFill>
                <a:srgbClr val="57C6C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901600" y="2743247"/>
            <a:ext cx="321813" cy="321771"/>
          </a:xfrm>
          <a:prstGeom prst="ellipse">
            <a:avLst/>
          </a:prstGeom>
          <a:solidFill>
            <a:srgbClr val="0070C0"/>
          </a:soli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456565"/>
            <a:endParaRPr lang="zh-CN" altLang="en-US" kern="0">
              <a:solidFill>
                <a:srgbClr val="57C6C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368910" y="2286197"/>
            <a:ext cx="321813" cy="321771"/>
          </a:xfrm>
          <a:prstGeom prst="ellipse">
            <a:avLst/>
          </a:prstGeom>
          <a:solidFill>
            <a:srgbClr val="0070C0"/>
          </a:soli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456565">
              <a:defRPr/>
            </a:pPr>
            <a:endParaRPr lang="zh-CN" altLang="en-US" kern="0">
              <a:solidFill>
                <a:srgbClr val="57C6C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84" name="TextBox 22"/>
          <p:cNvSpPr txBox="1"/>
          <p:nvPr/>
        </p:nvSpPr>
        <p:spPr>
          <a:xfrm>
            <a:off x="2186940" y="4677410"/>
            <a:ext cx="1535430" cy="3632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创建测试计划</a:t>
            </a:r>
            <a:r>
              <a:rPr lang="en-US" altLang="zh-CN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US" altLang="zh-CN" sz="11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altLang="zh-CN" sz="1100" kern="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5" name="TextBox 22"/>
          <p:cNvSpPr txBox="1"/>
          <p:nvPr/>
        </p:nvSpPr>
        <p:spPr>
          <a:xfrm>
            <a:off x="2338705" y="3517900"/>
            <a:ext cx="1844675" cy="3632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增加测试倒计时器</a:t>
            </a:r>
            <a:r>
              <a:rPr lang="en-US" altLang="zh-CN" sz="11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</a:t>
            </a:r>
            <a:endParaRPr lang="en-US" altLang="zh-CN" sz="1100" kern="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TextBox 22"/>
          <p:cNvSpPr txBox="1"/>
          <p:nvPr/>
        </p:nvSpPr>
        <p:spPr>
          <a:xfrm>
            <a:off x="7927975" y="3881120"/>
            <a:ext cx="2210435" cy="3632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重新设计</a:t>
            </a:r>
            <a:r>
              <a:rPr lang="en-US" altLang="zh-CN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EUT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绑定</a:t>
            </a:r>
            <a:r>
              <a:rPr lang="en-US" altLang="zh-CN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</a:t>
            </a:r>
            <a:endParaRPr lang="en-US" altLang="zh-CN" sz="1600" kern="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TextBox 22"/>
          <p:cNvSpPr txBox="1"/>
          <p:nvPr/>
        </p:nvSpPr>
        <p:spPr>
          <a:xfrm>
            <a:off x="7343140" y="2674620"/>
            <a:ext cx="2956560" cy="7931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6565">
              <a:defRPr/>
            </a:pP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平台更新工具</a:t>
            </a:r>
            <a:r>
              <a:rPr lang="en-US" altLang="zh-CN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endParaRPr lang="zh-CN" altLang="en-US" sz="1600"/>
          </a:p>
          <a:p>
            <a:pPr defTabSz="456565">
              <a:defRPr/>
            </a:pPr>
            <a:endParaRPr lang="en-US" altLang="zh-CN" sz="1600" kern="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9" name="TextBox 22"/>
          <p:cNvSpPr txBox="1"/>
          <p:nvPr/>
        </p:nvSpPr>
        <p:spPr>
          <a:xfrm>
            <a:off x="2566670" y="2172335"/>
            <a:ext cx="1802130" cy="3632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任务数据单独存储</a:t>
            </a:r>
            <a:endParaRPr lang="en-US" altLang="zh-CN" sz="1600" noProof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22"/>
          <p:cNvSpPr txBox="1"/>
          <p:nvPr/>
        </p:nvSpPr>
        <p:spPr>
          <a:xfrm>
            <a:off x="6662420" y="1809115"/>
            <a:ext cx="800735" cy="3632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5GNR</a:t>
            </a:r>
            <a:r>
              <a:rPr lang="en-US" altLang="zh-CN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</a:t>
            </a:r>
            <a:endParaRPr lang="en-US" altLang="zh-CN" sz="1600" kern="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Freeform 22"/>
          <p:cNvSpPr/>
          <p:nvPr/>
        </p:nvSpPr>
        <p:spPr bwMode="auto">
          <a:xfrm>
            <a:off x="4922666" y="3508114"/>
            <a:ext cx="554903" cy="1282577"/>
          </a:xfrm>
          <a:custGeom>
            <a:avLst/>
            <a:gdLst>
              <a:gd name="T0" fmla="*/ 156 w 156"/>
              <a:gd name="T1" fmla="*/ 361 h 361"/>
              <a:gd name="T2" fmla="*/ 95 w 156"/>
              <a:gd name="T3" fmla="*/ 361 h 361"/>
              <a:gd name="T4" fmla="*/ 95 w 156"/>
              <a:gd name="T5" fmla="*/ 118 h 361"/>
              <a:gd name="T6" fmla="*/ 38 w 156"/>
              <a:gd name="T7" fmla="*/ 61 h 361"/>
              <a:gd name="T8" fmla="*/ 0 w 156"/>
              <a:gd name="T9" fmla="*/ 61 h 361"/>
              <a:gd name="T10" fmla="*/ 0 w 156"/>
              <a:gd name="T11" fmla="*/ 0 h 361"/>
              <a:gd name="T12" fmla="*/ 38 w 156"/>
              <a:gd name="T13" fmla="*/ 0 h 361"/>
              <a:gd name="T14" fmla="*/ 156 w 156"/>
              <a:gd name="T15" fmla="*/ 118 h 361"/>
              <a:gd name="T16" fmla="*/ 156 w 156"/>
              <a:gd name="T17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61">
                <a:moveTo>
                  <a:pt x="156" y="361"/>
                </a:moveTo>
                <a:cubicBezTo>
                  <a:pt x="95" y="361"/>
                  <a:pt x="95" y="361"/>
                  <a:pt x="95" y="361"/>
                </a:cubicBezTo>
                <a:cubicBezTo>
                  <a:pt x="95" y="118"/>
                  <a:pt x="95" y="118"/>
                  <a:pt x="95" y="118"/>
                </a:cubicBezTo>
                <a:cubicBezTo>
                  <a:pt x="95" y="87"/>
                  <a:pt x="69" y="61"/>
                  <a:pt x="38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03" y="0"/>
                  <a:pt x="156" y="53"/>
                  <a:pt x="156" y="118"/>
                </a:cubicBezTo>
                <a:lnTo>
                  <a:pt x="156" y="3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p>
            <a:pPr defTabSz="456565">
              <a:defRPr/>
            </a:pPr>
            <a:endParaRPr lang="zh-CN" altLang="en-US" kern="0">
              <a:solidFill>
                <a:srgbClr val="103154"/>
              </a:solidFill>
              <a:latin typeface="Century Gothic" panose="020B0502020202020204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220245" y="1964102"/>
            <a:ext cx="321813" cy="321771"/>
          </a:xfrm>
          <a:prstGeom prst="ellipse">
            <a:avLst/>
          </a:prstGeom>
          <a:solidFill>
            <a:srgbClr val="0070C0"/>
          </a:soli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p>
            <a:pPr algn="ctr" defTabSz="456565"/>
            <a:endParaRPr lang="zh-CN" altLang="en-US" kern="0">
              <a:solidFill>
                <a:srgbClr val="57C6C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71" grpId="0" bldLvl="0" animBg="1"/>
      <p:bldP spid="72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/>
      <p:bldP spid="85" grpId="0"/>
      <p:bldP spid="86" grpId="0"/>
      <p:bldP spid="87" grpId="0"/>
      <p:bldP spid="89" grpId="0"/>
      <p:bldP spid="90" grpId="0"/>
      <p:bldP spid="73" grpId="0" bldLvl="0" animBg="1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第一章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DT2000TS</a:t>
            </a:r>
            <a:r>
              <a:rPr lang="zh-CN" altLang="en-US" dirty="0"/>
              <a:t>功能完善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154369" y="2702239"/>
            <a:ext cx="4028749" cy="1173630"/>
            <a:chOff x="795863" y="3200095"/>
            <a:chExt cx="5371665" cy="1564840"/>
          </a:xfrm>
        </p:grpSpPr>
        <p:grpSp>
          <p:nvGrpSpPr>
            <p:cNvPr id="39" name="组合 38"/>
            <p:cNvGrpSpPr/>
            <p:nvPr/>
          </p:nvGrpSpPr>
          <p:grpSpPr>
            <a:xfrm rot="10800000">
              <a:off x="795863" y="3200095"/>
              <a:ext cx="5371665" cy="1564840"/>
              <a:chOff x="6497512" y="1577002"/>
              <a:chExt cx="5119200" cy="1491293"/>
            </a:xfrm>
          </p:grpSpPr>
          <p:sp>
            <p:nvSpPr>
              <p:cNvPr id="41" name="Freeform 5"/>
              <p:cNvSpPr/>
              <p:nvPr/>
            </p:nvSpPr>
            <p:spPr bwMode="auto">
              <a:xfrm>
                <a:off x="6812196" y="1784565"/>
                <a:ext cx="4566032" cy="949168"/>
              </a:xfrm>
              <a:custGeom>
                <a:avLst/>
                <a:gdLst>
                  <a:gd name="T0" fmla="*/ 2907 w 3244"/>
                  <a:gd name="T1" fmla="*/ 674 h 674"/>
                  <a:gd name="T2" fmla="*/ 3244 w 3244"/>
                  <a:gd name="T3" fmla="*/ 337 h 674"/>
                  <a:gd name="T4" fmla="*/ 2907 w 3244"/>
                  <a:gd name="T5" fmla="*/ 0 h 674"/>
                  <a:gd name="T6" fmla="*/ 337 w 3244"/>
                  <a:gd name="T7" fmla="*/ 0 h 674"/>
                  <a:gd name="T8" fmla="*/ 0 w 3244"/>
                  <a:gd name="T9" fmla="*/ 337 h 674"/>
                  <a:gd name="T10" fmla="*/ 337 w 3244"/>
                  <a:gd name="T11" fmla="*/ 674 h 674"/>
                  <a:gd name="T12" fmla="*/ 2907 w 3244"/>
                  <a:gd name="T13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4" h="674">
                    <a:moveTo>
                      <a:pt x="2907" y="674"/>
                    </a:moveTo>
                    <a:cubicBezTo>
                      <a:pt x="3093" y="674"/>
                      <a:pt x="3244" y="523"/>
                      <a:pt x="3244" y="337"/>
                    </a:cubicBezTo>
                    <a:cubicBezTo>
                      <a:pt x="3244" y="151"/>
                      <a:pt x="3093" y="0"/>
                      <a:pt x="290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151" y="0"/>
                      <a:pt x="0" y="151"/>
                      <a:pt x="0" y="337"/>
                    </a:cubicBezTo>
                    <a:cubicBezTo>
                      <a:pt x="0" y="523"/>
                      <a:pt x="151" y="674"/>
                      <a:pt x="337" y="674"/>
                    </a:cubicBezTo>
                    <a:lnTo>
                      <a:pt x="2907" y="67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200"/>
              </a:p>
            </p:txBody>
          </p:sp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6497512" y="1577002"/>
                <a:ext cx="5119200" cy="1491293"/>
              </a:xfrm>
              <a:prstGeom prst="rect">
                <a:avLst/>
              </a:prstGeom>
            </p:spPr>
          </p:pic>
        </p:grpSp>
        <p:sp>
          <p:nvSpPr>
            <p:cNvPr id="40" name="文本框 130"/>
            <p:cNvSpPr txBox="1"/>
            <p:nvPr/>
          </p:nvSpPr>
          <p:spPr>
            <a:xfrm>
              <a:off x="5045899" y="3723370"/>
              <a:ext cx="616373" cy="61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>
                  <a:solidFill>
                    <a:srgbClr val="0070C0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01</a:t>
              </a:r>
              <a:endParaRPr lang="zh-CN" altLang="en-US" sz="2400" dirty="0">
                <a:solidFill>
                  <a:srgbClr val="0070C0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1464276" y="3139581"/>
            <a:ext cx="2422184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正式</a:t>
            </a:r>
            <a:r>
              <a:rPr lang="en-US" altLang="zh-CN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原始报表分版本保存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75316" y="3875481"/>
            <a:ext cx="4028749" cy="1173630"/>
            <a:chOff x="6024473" y="4931210"/>
            <a:chExt cx="5371665" cy="1564840"/>
          </a:xfrm>
        </p:grpSpPr>
        <p:grpSp>
          <p:nvGrpSpPr>
            <p:cNvPr id="13" name="组合 12"/>
            <p:cNvGrpSpPr/>
            <p:nvPr/>
          </p:nvGrpSpPr>
          <p:grpSpPr>
            <a:xfrm>
              <a:off x="6024473" y="4931210"/>
              <a:ext cx="5371665" cy="1564840"/>
              <a:chOff x="6497512" y="1577002"/>
              <a:chExt cx="5119200" cy="1491293"/>
            </a:xfrm>
          </p:grpSpPr>
          <p:sp>
            <p:nvSpPr>
              <p:cNvPr id="17" name="Freeform 5"/>
              <p:cNvSpPr/>
              <p:nvPr/>
            </p:nvSpPr>
            <p:spPr bwMode="auto">
              <a:xfrm>
                <a:off x="6812196" y="1784565"/>
                <a:ext cx="4566032" cy="949168"/>
              </a:xfrm>
              <a:custGeom>
                <a:avLst/>
                <a:gdLst>
                  <a:gd name="T0" fmla="*/ 2907 w 3244"/>
                  <a:gd name="T1" fmla="*/ 674 h 674"/>
                  <a:gd name="T2" fmla="*/ 3244 w 3244"/>
                  <a:gd name="T3" fmla="*/ 337 h 674"/>
                  <a:gd name="T4" fmla="*/ 2907 w 3244"/>
                  <a:gd name="T5" fmla="*/ 0 h 674"/>
                  <a:gd name="T6" fmla="*/ 337 w 3244"/>
                  <a:gd name="T7" fmla="*/ 0 h 674"/>
                  <a:gd name="T8" fmla="*/ 0 w 3244"/>
                  <a:gd name="T9" fmla="*/ 337 h 674"/>
                  <a:gd name="T10" fmla="*/ 337 w 3244"/>
                  <a:gd name="T11" fmla="*/ 674 h 674"/>
                  <a:gd name="T12" fmla="*/ 2907 w 3244"/>
                  <a:gd name="T13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4" h="674">
                    <a:moveTo>
                      <a:pt x="2907" y="674"/>
                    </a:moveTo>
                    <a:cubicBezTo>
                      <a:pt x="3093" y="674"/>
                      <a:pt x="3244" y="523"/>
                      <a:pt x="3244" y="337"/>
                    </a:cubicBezTo>
                    <a:cubicBezTo>
                      <a:pt x="3244" y="151"/>
                      <a:pt x="3093" y="0"/>
                      <a:pt x="290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151" y="0"/>
                      <a:pt x="0" y="151"/>
                      <a:pt x="0" y="337"/>
                    </a:cubicBezTo>
                    <a:cubicBezTo>
                      <a:pt x="0" y="523"/>
                      <a:pt x="151" y="674"/>
                      <a:pt x="337" y="674"/>
                    </a:cubicBezTo>
                    <a:lnTo>
                      <a:pt x="2907" y="67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200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6497512" y="1577002"/>
                <a:ext cx="5119200" cy="1491293"/>
              </a:xfrm>
              <a:prstGeom prst="rect">
                <a:avLst/>
              </a:prstGeom>
            </p:spPr>
          </p:pic>
        </p:grpSp>
        <p:sp>
          <p:nvSpPr>
            <p:cNvPr id="20" name="文本框 130"/>
            <p:cNvSpPr txBox="1"/>
            <p:nvPr/>
          </p:nvSpPr>
          <p:spPr>
            <a:xfrm>
              <a:off x="6515301" y="5314557"/>
              <a:ext cx="677333" cy="61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>
                  <a:solidFill>
                    <a:srgbClr val="0070C0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03</a:t>
              </a:r>
              <a:endParaRPr lang="zh-CN" altLang="en-US" sz="2400" dirty="0">
                <a:solidFill>
                  <a:srgbClr val="0070C0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7379618" y="4203276"/>
            <a:ext cx="2422184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根据模板类型生成报告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075316" y="1752041"/>
            <a:ext cx="4028749" cy="1173630"/>
            <a:chOff x="6024473" y="4931210"/>
            <a:chExt cx="5371665" cy="1564840"/>
          </a:xfrm>
        </p:grpSpPr>
        <p:grpSp>
          <p:nvGrpSpPr>
            <p:cNvPr id="23" name="组合 22"/>
            <p:cNvGrpSpPr/>
            <p:nvPr/>
          </p:nvGrpSpPr>
          <p:grpSpPr>
            <a:xfrm>
              <a:off x="6024473" y="4931210"/>
              <a:ext cx="5371665" cy="1564840"/>
              <a:chOff x="6497512" y="1577002"/>
              <a:chExt cx="5119200" cy="1491293"/>
            </a:xfrm>
          </p:grpSpPr>
          <p:sp>
            <p:nvSpPr>
              <p:cNvPr id="24" name="Freeform 5"/>
              <p:cNvSpPr/>
              <p:nvPr/>
            </p:nvSpPr>
            <p:spPr bwMode="auto">
              <a:xfrm>
                <a:off x="6812196" y="1784565"/>
                <a:ext cx="4566032" cy="949168"/>
              </a:xfrm>
              <a:custGeom>
                <a:avLst/>
                <a:gdLst>
                  <a:gd name="T0" fmla="*/ 2907 w 3244"/>
                  <a:gd name="T1" fmla="*/ 674 h 674"/>
                  <a:gd name="T2" fmla="*/ 3244 w 3244"/>
                  <a:gd name="T3" fmla="*/ 337 h 674"/>
                  <a:gd name="T4" fmla="*/ 2907 w 3244"/>
                  <a:gd name="T5" fmla="*/ 0 h 674"/>
                  <a:gd name="T6" fmla="*/ 337 w 3244"/>
                  <a:gd name="T7" fmla="*/ 0 h 674"/>
                  <a:gd name="T8" fmla="*/ 0 w 3244"/>
                  <a:gd name="T9" fmla="*/ 337 h 674"/>
                  <a:gd name="T10" fmla="*/ 337 w 3244"/>
                  <a:gd name="T11" fmla="*/ 674 h 674"/>
                  <a:gd name="T12" fmla="*/ 2907 w 3244"/>
                  <a:gd name="T13" fmla="*/ 674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4" h="674">
                    <a:moveTo>
                      <a:pt x="2907" y="674"/>
                    </a:moveTo>
                    <a:cubicBezTo>
                      <a:pt x="3093" y="674"/>
                      <a:pt x="3244" y="523"/>
                      <a:pt x="3244" y="337"/>
                    </a:cubicBezTo>
                    <a:cubicBezTo>
                      <a:pt x="3244" y="151"/>
                      <a:pt x="3093" y="0"/>
                      <a:pt x="290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151" y="0"/>
                      <a:pt x="0" y="151"/>
                      <a:pt x="0" y="337"/>
                    </a:cubicBezTo>
                    <a:cubicBezTo>
                      <a:pt x="0" y="523"/>
                      <a:pt x="151" y="674"/>
                      <a:pt x="337" y="674"/>
                    </a:cubicBezTo>
                    <a:lnTo>
                      <a:pt x="2907" y="67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200"/>
              </a:p>
            </p:txBody>
          </p:sp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6497512" y="1577002"/>
                <a:ext cx="5119200" cy="1491293"/>
              </a:xfrm>
              <a:prstGeom prst="rect">
                <a:avLst/>
              </a:prstGeom>
            </p:spPr>
          </p:pic>
        </p:grpSp>
        <p:sp>
          <p:nvSpPr>
            <p:cNvPr id="26" name="文本框 130"/>
            <p:cNvSpPr txBox="1"/>
            <p:nvPr/>
          </p:nvSpPr>
          <p:spPr>
            <a:xfrm>
              <a:off x="6515301" y="5314557"/>
              <a:ext cx="665480" cy="61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>
                  <a:solidFill>
                    <a:srgbClr val="0070C0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02</a:t>
              </a:r>
              <a:endParaRPr lang="zh-CN" altLang="en-US" sz="2400" dirty="0">
                <a:solidFill>
                  <a:srgbClr val="0070C0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7379618" y="2079836"/>
            <a:ext cx="2422184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FCC、CE制式报表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3" descr="C:\Users\Administrator\Desktop\787637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4227845" y="1537740"/>
            <a:ext cx="2907885" cy="409307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第一章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DT6500MDT</a:t>
            </a:r>
            <a:r>
              <a:rPr lang="zh-CN" altLang="en-US" dirty="0"/>
              <a:t>新版本</a:t>
            </a:r>
            <a:r>
              <a:rPr lang="zh-CN" altLang="en-US" dirty="0"/>
              <a:t>开发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27" name="组合 226"/>
          <p:cNvGrpSpPr/>
          <p:nvPr/>
        </p:nvGrpSpPr>
        <p:grpSpPr>
          <a:xfrm>
            <a:off x="5291720" y="4779415"/>
            <a:ext cx="764893" cy="764793"/>
            <a:chOff x="3832873" y="2297208"/>
            <a:chExt cx="1516550" cy="1516550"/>
          </a:xfrm>
        </p:grpSpPr>
        <p:grpSp>
          <p:nvGrpSpPr>
            <p:cNvPr id="228" name="组合 227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0" name="同心圆 2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p>
                <a:pPr algn="ctr" defTabSz="913765"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p>
                <a:pPr algn="ctr" defTabSz="913765">
                  <a:defRPr/>
                </a:pPr>
                <a:endParaRPr lang="zh-CN" altLang="en-US" sz="1800" kern="0">
                  <a:solidFill>
                    <a:sysClr val="window" lastClr="FFFFFF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9" name="椭圆 228"/>
            <p:cNvSpPr/>
            <p:nvPr/>
          </p:nvSpPr>
          <p:spPr>
            <a:xfrm>
              <a:off x="3861346" y="2345095"/>
              <a:ext cx="1429372" cy="142937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6061170" y="3464965"/>
            <a:ext cx="764893" cy="764793"/>
            <a:chOff x="3832873" y="2297208"/>
            <a:chExt cx="1516550" cy="1516550"/>
          </a:xfrm>
        </p:grpSpPr>
        <p:grpSp>
          <p:nvGrpSpPr>
            <p:cNvPr id="238" name="组合 237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0" name="同心圆 23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p>
                <a:pPr algn="ctr" defTabSz="913765"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1" name="椭圆 24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p>
                <a:pPr algn="ctr" defTabSz="913765">
                  <a:defRPr/>
                </a:pPr>
                <a:endParaRPr lang="zh-CN" altLang="en-US" sz="1800" kern="0">
                  <a:solidFill>
                    <a:sysClr val="window" lastClr="FFFFFF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9" name="椭圆 238"/>
            <p:cNvSpPr/>
            <p:nvPr/>
          </p:nvSpPr>
          <p:spPr>
            <a:xfrm>
              <a:off x="3868072" y="2351822"/>
              <a:ext cx="1415919" cy="1415919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4534179" y="2992029"/>
            <a:ext cx="764893" cy="764793"/>
            <a:chOff x="3832873" y="2297208"/>
            <a:chExt cx="1516550" cy="1516550"/>
          </a:xfrm>
        </p:grpSpPr>
        <p:grpSp>
          <p:nvGrpSpPr>
            <p:cNvPr id="243" name="组合 242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5" name="同心圆 24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p>
                <a:pPr algn="ctr" defTabSz="913765"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6" name="椭圆 24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p>
                <a:pPr algn="ctr" defTabSz="913765">
                  <a:defRPr/>
                </a:pPr>
                <a:endParaRPr lang="zh-CN" altLang="en-US" sz="1800" kern="0">
                  <a:solidFill>
                    <a:sysClr val="window" lastClr="FFFFFF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4" name="椭圆 243"/>
            <p:cNvSpPr/>
            <p:nvPr/>
          </p:nvSpPr>
          <p:spPr>
            <a:xfrm>
              <a:off x="3880736" y="2364485"/>
              <a:ext cx="1390592" cy="139059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2" name="组合 251"/>
          <p:cNvGrpSpPr/>
          <p:nvPr/>
        </p:nvGrpSpPr>
        <p:grpSpPr>
          <a:xfrm>
            <a:off x="5291720" y="1636165"/>
            <a:ext cx="764893" cy="764793"/>
            <a:chOff x="3832873" y="2297208"/>
            <a:chExt cx="1516550" cy="1516550"/>
          </a:xfrm>
        </p:grpSpPr>
        <p:grpSp>
          <p:nvGrpSpPr>
            <p:cNvPr id="253" name="组合 252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5" name="同心圆 25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p>
                <a:pPr algn="ctr" defTabSz="913765"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p>
                <a:pPr algn="ctr" defTabSz="913765">
                  <a:defRPr/>
                </a:pPr>
                <a:endParaRPr lang="zh-CN" altLang="en-US" sz="1800" kern="0">
                  <a:solidFill>
                    <a:sysClr val="window" lastClr="FFFFFF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4" name="椭圆 253"/>
            <p:cNvSpPr/>
            <p:nvPr/>
          </p:nvSpPr>
          <p:spPr>
            <a:xfrm>
              <a:off x="3861346" y="2345095"/>
              <a:ext cx="1429372" cy="142937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7" name="Group 34"/>
          <p:cNvGrpSpPr/>
          <p:nvPr/>
        </p:nvGrpSpPr>
        <p:grpSpPr>
          <a:xfrm>
            <a:off x="5533008" y="1848916"/>
            <a:ext cx="299533" cy="243706"/>
            <a:chOff x="1550139" y="1314466"/>
            <a:chExt cx="509139" cy="414300"/>
          </a:xfrm>
          <a:solidFill>
            <a:sysClr val="window" lastClr="FFFFFF"/>
          </a:solidFill>
        </p:grpSpPr>
        <p:sp>
          <p:nvSpPr>
            <p:cNvPr id="258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9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0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68" name="Group 20"/>
          <p:cNvGrpSpPr/>
          <p:nvPr/>
        </p:nvGrpSpPr>
        <p:grpSpPr>
          <a:xfrm>
            <a:off x="4754274" y="3251112"/>
            <a:ext cx="309454" cy="214312"/>
            <a:chOff x="7416800" y="1122363"/>
            <a:chExt cx="366713" cy="254000"/>
          </a:xfrm>
          <a:solidFill>
            <a:sysClr val="window" lastClr="FFFFFF"/>
          </a:solidFill>
        </p:grpSpPr>
        <p:sp>
          <p:nvSpPr>
            <p:cNvPr id="269" name="Freeform 48"/>
            <p:cNvSpPr>
              <a:spLocks noEditPoints="1"/>
            </p:cNvSpPr>
            <p:nvPr/>
          </p:nvSpPr>
          <p:spPr bwMode="auto">
            <a:xfrm>
              <a:off x="7416800" y="1122363"/>
              <a:ext cx="260350" cy="254000"/>
            </a:xfrm>
            <a:custGeom>
              <a:avLst/>
              <a:gdLst>
                <a:gd name="T0" fmla="*/ 86 w 99"/>
                <a:gd name="T1" fmla="*/ 59 h 97"/>
                <a:gd name="T2" fmla="*/ 99 w 99"/>
                <a:gd name="T3" fmla="*/ 53 h 97"/>
                <a:gd name="T4" fmla="*/ 99 w 99"/>
                <a:gd name="T5" fmla="*/ 42 h 97"/>
                <a:gd name="T6" fmla="*/ 86 w 99"/>
                <a:gd name="T7" fmla="*/ 37 h 97"/>
                <a:gd name="T8" fmla="*/ 83 w 99"/>
                <a:gd name="T9" fmla="*/ 31 h 97"/>
                <a:gd name="T10" fmla="*/ 89 w 99"/>
                <a:gd name="T11" fmla="*/ 17 h 97"/>
                <a:gd name="T12" fmla="*/ 81 w 99"/>
                <a:gd name="T13" fmla="*/ 10 h 97"/>
                <a:gd name="T14" fmla="*/ 67 w 99"/>
                <a:gd name="T15" fmla="*/ 15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9 w 99"/>
                <a:gd name="T23" fmla="*/ 13 h 97"/>
                <a:gd name="T24" fmla="*/ 32 w 99"/>
                <a:gd name="T25" fmla="*/ 15 h 97"/>
                <a:gd name="T26" fmla="*/ 19 w 99"/>
                <a:gd name="T27" fmla="*/ 10 h 97"/>
                <a:gd name="T28" fmla="*/ 11 w 99"/>
                <a:gd name="T29" fmla="*/ 18 h 97"/>
                <a:gd name="T30" fmla="*/ 16 w 99"/>
                <a:gd name="T31" fmla="*/ 31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59 h 97"/>
                <a:gd name="T40" fmla="*/ 16 w 99"/>
                <a:gd name="T41" fmla="*/ 65 h 97"/>
                <a:gd name="T42" fmla="*/ 11 w 99"/>
                <a:gd name="T43" fmla="*/ 79 h 97"/>
                <a:gd name="T44" fmla="*/ 19 w 99"/>
                <a:gd name="T45" fmla="*/ 86 h 97"/>
                <a:gd name="T46" fmla="*/ 33 w 99"/>
                <a:gd name="T47" fmla="*/ 81 h 97"/>
                <a:gd name="T48" fmla="*/ 39 w 99"/>
                <a:gd name="T49" fmla="*/ 83 h 97"/>
                <a:gd name="T50" fmla="*/ 45 w 99"/>
                <a:gd name="T51" fmla="*/ 97 h 97"/>
                <a:gd name="T52" fmla="*/ 56 w 99"/>
                <a:gd name="T53" fmla="*/ 97 h 97"/>
                <a:gd name="T54" fmla="*/ 61 w 99"/>
                <a:gd name="T55" fmla="*/ 83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8 h 97"/>
                <a:gd name="T62" fmla="*/ 83 w 99"/>
                <a:gd name="T63" fmla="*/ 65 h 97"/>
                <a:gd name="T64" fmla="*/ 86 w 99"/>
                <a:gd name="T65" fmla="*/ 59 h 97"/>
                <a:gd name="T66" fmla="*/ 50 w 99"/>
                <a:gd name="T67" fmla="*/ 64 h 97"/>
                <a:gd name="T68" fmla="*/ 34 w 99"/>
                <a:gd name="T69" fmla="*/ 48 h 97"/>
                <a:gd name="T70" fmla="*/ 50 w 99"/>
                <a:gd name="T71" fmla="*/ 33 h 97"/>
                <a:gd name="T72" fmla="*/ 66 w 99"/>
                <a:gd name="T73" fmla="*/ 48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59"/>
                  </a:moveTo>
                  <a:cubicBezTo>
                    <a:pt x="86" y="59"/>
                    <a:pt x="99" y="54"/>
                    <a:pt x="99" y="53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9" y="17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9"/>
                    <a:pt x="67" y="15"/>
                    <a:pt x="67" y="15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9" y="13"/>
                    <a:pt x="39" y="13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19" y="10"/>
                    <a:pt x="19" y="10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8"/>
                    <a:pt x="16" y="31"/>
                    <a:pt x="16" y="31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2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14" y="59"/>
                    <a:pt x="14" y="5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1" y="78"/>
                    <a:pt x="11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7"/>
                    <a:pt x="33" y="81"/>
                    <a:pt x="33" y="81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83"/>
                    <a:pt x="44" y="97"/>
                    <a:pt x="45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6" y="97"/>
                    <a:pt x="61" y="83"/>
                    <a:pt x="61" y="8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6"/>
                    <a:pt x="81" y="86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3" y="65"/>
                    <a:pt x="83" y="65"/>
                  </a:cubicBezTo>
                  <a:lnTo>
                    <a:pt x="86" y="59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8"/>
                  </a:cubicBezTo>
                  <a:cubicBezTo>
                    <a:pt x="34" y="39"/>
                    <a:pt x="41" y="33"/>
                    <a:pt x="50" y="33"/>
                  </a:cubicBezTo>
                  <a:cubicBezTo>
                    <a:pt x="59" y="33"/>
                    <a:pt x="66" y="39"/>
                    <a:pt x="66" y="48"/>
                  </a:cubicBezTo>
                  <a:cubicBezTo>
                    <a:pt x="66" y="57"/>
                    <a:pt x="59" y="64"/>
                    <a:pt x="5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0" name="Freeform 49"/>
            <p:cNvSpPr>
              <a:spLocks noEditPoints="1"/>
            </p:cNvSpPr>
            <p:nvPr/>
          </p:nvSpPr>
          <p:spPr bwMode="auto">
            <a:xfrm>
              <a:off x="7661275" y="1247775"/>
              <a:ext cx="122238" cy="123825"/>
            </a:xfrm>
            <a:custGeom>
              <a:avLst/>
              <a:gdLst>
                <a:gd name="T0" fmla="*/ 41 w 47"/>
                <a:gd name="T1" fmla="*/ 22 h 47"/>
                <a:gd name="T2" fmla="*/ 41 w 47"/>
                <a:gd name="T3" fmla="*/ 19 h 47"/>
                <a:gd name="T4" fmla="*/ 45 w 47"/>
                <a:gd name="T5" fmla="*/ 13 h 47"/>
                <a:gd name="T6" fmla="*/ 42 w 47"/>
                <a:gd name="T7" fmla="*/ 9 h 47"/>
                <a:gd name="T8" fmla="*/ 35 w 47"/>
                <a:gd name="T9" fmla="*/ 10 h 47"/>
                <a:gd name="T10" fmla="*/ 33 w 47"/>
                <a:gd name="T11" fmla="*/ 8 h 47"/>
                <a:gd name="T12" fmla="*/ 32 w 47"/>
                <a:gd name="T13" fmla="*/ 1 h 47"/>
                <a:gd name="T14" fmla="*/ 27 w 47"/>
                <a:gd name="T15" fmla="*/ 0 h 47"/>
                <a:gd name="T16" fmla="*/ 22 w 47"/>
                <a:gd name="T17" fmla="*/ 6 h 47"/>
                <a:gd name="T18" fmla="*/ 19 w 47"/>
                <a:gd name="T19" fmla="*/ 6 h 47"/>
                <a:gd name="T20" fmla="*/ 14 w 47"/>
                <a:gd name="T21" fmla="*/ 2 h 47"/>
                <a:gd name="T22" fmla="*/ 9 w 47"/>
                <a:gd name="T23" fmla="*/ 5 h 47"/>
                <a:gd name="T24" fmla="*/ 10 w 47"/>
                <a:gd name="T25" fmla="*/ 12 h 47"/>
                <a:gd name="T26" fmla="*/ 9 w 47"/>
                <a:gd name="T27" fmla="*/ 14 h 47"/>
                <a:gd name="T28" fmla="*/ 2 w 47"/>
                <a:gd name="T29" fmla="*/ 16 h 47"/>
                <a:gd name="T30" fmla="*/ 0 w 47"/>
                <a:gd name="T31" fmla="*/ 21 h 47"/>
                <a:gd name="T32" fmla="*/ 6 w 47"/>
                <a:gd name="T33" fmla="*/ 25 h 47"/>
                <a:gd name="T34" fmla="*/ 6 w 47"/>
                <a:gd name="T35" fmla="*/ 28 h 47"/>
                <a:gd name="T36" fmla="*/ 2 w 47"/>
                <a:gd name="T37" fmla="*/ 34 h 47"/>
                <a:gd name="T38" fmla="*/ 5 w 47"/>
                <a:gd name="T39" fmla="*/ 38 h 47"/>
                <a:gd name="T40" fmla="*/ 12 w 47"/>
                <a:gd name="T41" fmla="*/ 37 h 47"/>
                <a:gd name="T42" fmla="*/ 14 w 47"/>
                <a:gd name="T43" fmla="*/ 39 h 47"/>
                <a:gd name="T44" fmla="*/ 16 w 47"/>
                <a:gd name="T45" fmla="*/ 46 h 47"/>
                <a:gd name="T46" fmla="*/ 20 w 47"/>
                <a:gd name="T47" fmla="*/ 47 h 47"/>
                <a:gd name="T48" fmla="*/ 25 w 47"/>
                <a:gd name="T49" fmla="*/ 42 h 47"/>
                <a:gd name="T50" fmla="*/ 28 w 47"/>
                <a:gd name="T51" fmla="*/ 41 h 47"/>
                <a:gd name="T52" fmla="*/ 33 w 47"/>
                <a:gd name="T53" fmla="*/ 45 h 47"/>
                <a:gd name="T54" fmla="*/ 38 w 47"/>
                <a:gd name="T55" fmla="*/ 42 h 47"/>
                <a:gd name="T56" fmla="*/ 37 w 47"/>
                <a:gd name="T57" fmla="*/ 35 h 47"/>
                <a:gd name="T58" fmla="*/ 39 w 47"/>
                <a:gd name="T59" fmla="*/ 33 h 47"/>
                <a:gd name="T60" fmla="*/ 45 w 47"/>
                <a:gd name="T61" fmla="*/ 32 h 47"/>
                <a:gd name="T62" fmla="*/ 47 w 47"/>
                <a:gd name="T63" fmla="*/ 27 h 47"/>
                <a:gd name="T64" fmla="*/ 41 w 47"/>
                <a:gd name="T65" fmla="*/ 22 h 47"/>
                <a:gd name="T66" fmla="*/ 31 w 47"/>
                <a:gd name="T67" fmla="*/ 25 h 47"/>
                <a:gd name="T68" fmla="*/ 22 w 47"/>
                <a:gd name="T69" fmla="*/ 31 h 47"/>
                <a:gd name="T70" fmla="*/ 16 w 47"/>
                <a:gd name="T71" fmla="*/ 22 h 47"/>
                <a:gd name="T72" fmla="*/ 25 w 47"/>
                <a:gd name="T73" fmla="*/ 16 h 47"/>
                <a:gd name="T74" fmla="*/ 31 w 47"/>
                <a:gd name="T75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7">
                  <a:moveTo>
                    <a:pt x="41" y="22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5" y="14"/>
                    <a:pt x="45" y="1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0"/>
                    <a:pt x="35" y="1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2" y="1"/>
                    <a:pt x="32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4" y="2"/>
                    <a:pt x="14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12"/>
                    <a:pt x="10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2" y="15"/>
                    <a:pt x="2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12" y="37"/>
                    <a:pt x="12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6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5" y="42"/>
                    <a:pt x="25" y="42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33" y="45"/>
                    <a:pt x="33" y="45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7" y="35"/>
                    <a:pt x="37" y="35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45" y="32"/>
                    <a:pt x="45" y="32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6"/>
                    <a:pt x="41" y="22"/>
                    <a:pt x="41" y="22"/>
                  </a:cubicBezTo>
                  <a:close/>
                  <a:moveTo>
                    <a:pt x="31" y="25"/>
                  </a:moveTo>
                  <a:cubicBezTo>
                    <a:pt x="30" y="29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5"/>
                    <a:pt x="25" y="16"/>
                  </a:cubicBezTo>
                  <a:cubicBezTo>
                    <a:pt x="29" y="17"/>
                    <a:pt x="32" y="21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73" name="组合 272"/>
          <p:cNvGrpSpPr/>
          <p:nvPr/>
        </p:nvGrpSpPr>
        <p:grpSpPr>
          <a:xfrm>
            <a:off x="6288257" y="3663586"/>
            <a:ext cx="316759" cy="302754"/>
            <a:chOff x="3294063" y="754063"/>
            <a:chExt cx="5600701" cy="5353051"/>
          </a:xfrm>
          <a:solidFill>
            <a:sysClr val="window" lastClr="FFFFFF"/>
          </a:solidFill>
        </p:grpSpPr>
        <p:sp>
          <p:nvSpPr>
            <p:cNvPr id="274" name="Freeform 458"/>
            <p:cNvSpPr/>
            <p:nvPr/>
          </p:nvSpPr>
          <p:spPr bwMode="auto">
            <a:xfrm>
              <a:off x="8235951" y="3122613"/>
              <a:ext cx="658813" cy="307975"/>
            </a:xfrm>
            <a:custGeom>
              <a:avLst/>
              <a:gdLst>
                <a:gd name="T0" fmla="*/ 135 w 175"/>
                <a:gd name="T1" fmla="*/ 0 h 82"/>
                <a:gd name="T2" fmla="*/ 175 w 175"/>
                <a:gd name="T3" fmla="*/ 41 h 82"/>
                <a:gd name="T4" fmla="*/ 135 w 175"/>
                <a:gd name="T5" fmla="*/ 82 h 82"/>
                <a:gd name="T6" fmla="*/ 41 w 175"/>
                <a:gd name="T7" fmla="*/ 82 h 82"/>
                <a:gd name="T8" fmla="*/ 0 w 175"/>
                <a:gd name="T9" fmla="*/ 41 h 82"/>
                <a:gd name="T10" fmla="*/ 12 w 175"/>
                <a:gd name="T11" fmla="*/ 12 h 82"/>
                <a:gd name="T12" fmla="*/ 41 w 175"/>
                <a:gd name="T13" fmla="*/ 0 h 82"/>
                <a:gd name="T14" fmla="*/ 135 w 175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2">
                  <a:moveTo>
                    <a:pt x="135" y="0"/>
                  </a:moveTo>
                  <a:cubicBezTo>
                    <a:pt x="157" y="0"/>
                    <a:pt x="175" y="19"/>
                    <a:pt x="175" y="41"/>
                  </a:cubicBezTo>
                  <a:cubicBezTo>
                    <a:pt x="175" y="64"/>
                    <a:pt x="157" y="82"/>
                    <a:pt x="135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30"/>
                    <a:pt x="5" y="20"/>
                    <a:pt x="12" y="12"/>
                  </a:cubicBezTo>
                  <a:cubicBezTo>
                    <a:pt x="20" y="5"/>
                    <a:pt x="30" y="0"/>
                    <a:pt x="41" y="0"/>
                  </a:cubicBez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684530">
                <a:defRPr/>
              </a:pPr>
              <a:endParaRPr lang="zh-CN" alt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5" name="Freeform 459"/>
            <p:cNvSpPr/>
            <p:nvPr/>
          </p:nvSpPr>
          <p:spPr bwMode="auto">
            <a:xfrm>
              <a:off x="7646988" y="1539876"/>
              <a:ext cx="571500" cy="587375"/>
            </a:xfrm>
            <a:custGeom>
              <a:avLst/>
              <a:gdLst>
                <a:gd name="T0" fmla="*/ 136 w 152"/>
                <a:gd name="T1" fmla="*/ 16 h 156"/>
                <a:gd name="T2" fmla="*/ 136 w 152"/>
                <a:gd name="T3" fmla="*/ 74 h 156"/>
                <a:gd name="T4" fmla="*/ 70 w 152"/>
                <a:gd name="T5" fmla="*/ 140 h 156"/>
                <a:gd name="T6" fmla="*/ 12 w 152"/>
                <a:gd name="T7" fmla="*/ 140 h 156"/>
                <a:gd name="T8" fmla="*/ 0 w 152"/>
                <a:gd name="T9" fmla="*/ 111 h 156"/>
                <a:gd name="T10" fmla="*/ 12 w 152"/>
                <a:gd name="T11" fmla="*/ 82 h 156"/>
                <a:gd name="T12" fmla="*/ 78 w 152"/>
                <a:gd name="T13" fmla="*/ 16 h 156"/>
                <a:gd name="T14" fmla="*/ 136 w 152"/>
                <a:gd name="T15" fmla="*/ 1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6">
                  <a:moveTo>
                    <a:pt x="136" y="16"/>
                  </a:moveTo>
                  <a:cubicBezTo>
                    <a:pt x="152" y="32"/>
                    <a:pt x="152" y="58"/>
                    <a:pt x="136" y="74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54" y="156"/>
                    <a:pt x="28" y="156"/>
                    <a:pt x="12" y="140"/>
                  </a:cubicBezTo>
                  <a:cubicBezTo>
                    <a:pt x="4" y="132"/>
                    <a:pt x="0" y="121"/>
                    <a:pt x="0" y="111"/>
                  </a:cubicBezTo>
                  <a:cubicBezTo>
                    <a:pt x="0" y="100"/>
                    <a:pt x="4" y="90"/>
                    <a:pt x="12" y="82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94" y="0"/>
                    <a:pt x="120" y="0"/>
                    <a:pt x="1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684530">
                <a:defRPr/>
              </a:pPr>
              <a:endParaRPr lang="zh-CN" alt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" name="Freeform 460"/>
            <p:cNvSpPr>
              <a:spLocks noEditPoints="1"/>
            </p:cNvSpPr>
            <p:nvPr/>
          </p:nvSpPr>
          <p:spPr bwMode="auto">
            <a:xfrm>
              <a:off x="4170363" y="1525588"/>
              <a:ext cx="3863975" cy="3567113"/>
            </a:xfrm>
            <a:custGeom>
              <a:avLst/>
              <a:gdLst>
                <a:gd name="T0" fmla="*/ 1028 w 1028"/>
                <a:gd name="T1" fmla="*/ 514 h 949"/>
                <a:gd name="T2" fmla="*/ 787 w 1028"/>
                <a:gd name="T3" fmla="*/ 949 h 949"/>
                <a:gd name="T4" fmla="*/ 241 w 1028"/>
                <a:gd name="T5" fmla="*/ 949 h 949"/>
                <a:gd name="T6" fmla="*/ 0 w 1028"/>
                <a:gd name="T7" fmla="*/ 514 h 949"/>
                <a:gd name="T8" fmla="*/ 514 w 1028"/>
                <a:gd name="T9" fmla="*/ 0 h 949"/>
                <a:gd name="T10" fmla="*/ 1028 w 1028"/>
                <a:gd name="T11" fmla="*/ 514 h 949"/>
                <a:gd name="T12" fmla="*/ 714 w 1028"/>
                <a:gd name="T13" fmla="*/ 345 h 949"/>
                <a:gd name="T14" fmla="*/ 714 w 1028"/>
                <a:gd name="T15" fmla="*/ 251 h 949"/>
                <a:gd name="T16" fmla="*/ 632 w 1028"/>
                <a:gd name="T17" fmla="*/ 187 h 949"/>
                <a:gd name="T18" fmla="*/ 563 w 1028"/>
                <a:gd name="T19" fmla="*/ 187 h 949"/>
                <a:gd name="T20" fmla="*/ 563 w 1028"/>
                <a:gd name="T21" fmla="*/ 153 h 949"/>
                <a:gd name="T22" fmla="*/ 466 w 1028"/>
                <a:gd name="T23" fmla="*/ 153 h 949"/>
                <a:gd name="T24" fmla="*/ 466 w 1028"/>
                <a:gd name="T25" fmla="*/ 187 h 949"/>
                <a:gd name="T26" fmla="*/ 397 w 1028"/>
                <a:gd name="T27" fmla="*/ 187 h 949"/>
                <a:gd name="T28" fmla="*/ 316 w 1028"/>
                <a:gd name="T29" fmla="*/ 251 h 949"/>
                <a:gd name="T30" fmla="*/ 316 w 1028"/>
                <a:gd name="T31" fmla="*/ 438 h 949"/>
                <a:gd name="T32" fmla="*/ 397 w 1028"/>
                <a:gd name="T33" fmla="*/ 503 h 949"/>
                <a:gd name="T34" fmla="*/ 466 w 1028"/>
                <a:gd name="T35" fmla="*/ 503 h 949"/>
                <a:gd name="T36" fmla="*/ 466 w 1028"/>
                <a:gd name="T37" fmla="*/ 701 h 949"/>
                <a:gd name="T38" fmla="*/ 440 w 1028"/>
                <a:gd name="T39" fmla="*/ 701 h 949"/>
                <a:gd name="T40" fmla="*/ 389 w 1028"/>
                <a:gd name="T41" fmla="*/ 661 h 949"/>
                <a:gd name="T42" fmla="*/ 389 w 1028"/>
                <a:gd name="T43" fmla="*/ 602 h 949"/>
                <a:gd name="T44" fmla="*/ 315 w 1028"/>
                <a:gd name="T45" fmla="*/ 602 h 949"/>
                <a:gd name="T46" fmla="*/ 315 w 1028"/>
                <a:gd name="T47" fmla="*/ 696 h 949"/>
                <a:gd name="T48" fmla="*/ 396 w 1028"/>
                <a:gd name="T49" fmla="*/ 760 h 949"/>
                <a:gd name="T50" fmla="*/ 466 w 1028"/>
                <a:gd name="T51" fmla="*/ 760 h 949"/>
                <a:gd name="T52" fmla="*/ 466 w 1028"/>
                <a:gd name="T53" fmla="*/ 796 h 949"/>
                <a:gd name="T54" fmla="*/ 563 w 1028"/>
                <a:gd name="T55" fmla="*/ 796 h 949"/>
                <a:gd name="T56" fmla="*/ 563 w 1028"/>
                <a:gd name="T57" fmla="*/ 760 h 949"/>
                <a:gd name="T58" fmla="*/ 632 w 1028"/>
                <a:gd name="T59" fmla="*/ 760 h 949"/>
                <a:gd name="T60" fmla="*/ 713 w 1028"/>
                <a:gd name="T61" fmla="*/ 696 h 949"/>
                <a:gd name="T62" fmla="*/ 713 w 1028"/>
                <a:gd name="T63" fmla="*/ 509 h 949"/>
                <a:gd name="T64" fmla="*/ 632 w 1028"/>
                <a:gd name="T65" fmla="*/ 444 h 949"/>
                <a:gd name="T66" fmla="*/ 563 w 1028"/>
                <a:gd name="T67" fmla="*/ 444 h 949"/>
                <a:gd name="T68" fmla="*/ 563 w 1028"/>
                <a:gd name="T69" fmla="*/ 246 h 949"/>
                <a:gd name="T70" fmla="*/ 588 w 1028"/>
                <a:gd name="T71" fmla="*/ 246 h 949"/>
                <a:gd name="T72" fmla="*/ 639 w 1028"/>
                <a:gd name="T73" fmla="*/ 286 h 949"/>
                <a:gd name="T74" fmla="*/ 639 w 1028"/>
                <a:gd name="T75" fmla="*/ 345 h 949"/>
                <a:gd name="T76" fmla="*/ 714 w 1028"/>
                <a:gd name="T77" fmla="*/ 345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28" h="949">
                  <a:moveTo>
                    <a:pt x="1028" y="514"/>
                  </a:moveTo>
                  <a:cubicBezTo>
                    <a:pt x="1028" y="697"/>
                    <a:pt x="932" y="858"/>
                    <a:pt x="787" y="949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97" y="858"/>
                    <a:pt x="0" y="697"/>
                    <a:pt x="0" y="514"/>
                  </a:cubicBezTo>
                  <a:cubicBezTo>
                    <a:pt x="0" y="230"/>
                    <a:pt x="231" y="0"/>
                    <a:pt x="514" y="0"/>
                  </a:cubicBezTo>
                  <a:cubicBezTo>
                    <a:pt x="798" y="0"/>
                    <a:pt x="1028" y="230"/>
                    <a:pt x="1028" y="514"/>
                  </a:cubicBezTo>
                  <a:close/>
                  <a:moveTo>
                    <a:pt x="714" y="345"/>
                  </a:moveTo>
                  <a:cubicBezTo>
                    <a:pt x="714" y="251"/>
                    <a:pt x="714" y="251"/>
                    <a:pt x="714" y="251"/>
                  </a:cubicBezTo>
                  <a:cubicBezTo>
                    <a:pt x="714" y="216"/>
                    <a:pt x="677" y="187"/>
                    <a:pt x="632" y="187"/>
                  </a:cubicBezTo>
                  <a:cubicBezTo>
                    <a:pt x="563" y="187"/>
                    <a:pt x="563" y="187"/>
                    <a:pt x="563" y="187"/>
                  </a:cubicBezTo>
                  <a:cubicBezTo>
                    <a:pt x="563" y="153"/>
                    <a:pt x="563" y="153"/>
                    <a:pt x="563" y="153"/>
                  </a:cubicBezTo>
                  <a:cubicBezTo>
                    <a:pt x="466" y="153"/>
                    <a:pt x="466" y="153"/>
                    <a:pt x="466" y="153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397" y="187"/>
                    <a:pt x="397" y="187"/>
                    <a:pt x="397" y="187"/>
                  </a:cubicBezTo>
                  <a:cubicBezTo>
                    <a:pt x="352" y="187"/>
                    <a:pt x="316" y="216"/>
                    <a:pt x="316" y="251"/>
                  </a:cubicBezTo>
                  <a:cubicBezTo>
                    <a:pt x="316" y="438"/>
                    <a:pt x="316" y="438"/>
                    <a:pt x="316" y="438"/>
                  </a:cubicBezTo>
                  <a:cubicBezTo>
                    <a:pt x="316" y="474"/>
                    <a:pt x="352" y="503"/>
                    <a:pt x="397" y="503"/>
                  </a:cubicBezTo>
                  <a:cubicBezTo>
                    <a:pt x="466" y="503"/>
                    <a:pt x="466" y="503"/>
                    <a:pt x="466" y="503"/>
                  </a:cubicBezTo>
                  <a:cubicBezTo>
                    <a:pt x="466" y="701"/>
                    <a:pt x="466" y="701"/>
                    <a:pt x="466" y="701"/>
                  </a:cubicBezTo>
                  <a:cubicBezTo>
                    <a:pt x="440" y="701"/>
                    <a:pt x="440" y="701"/>
                    <a:pt x="440" y="701"/>
                  </a:cubicBezTo>
                  <a:cubicBezTo>
                    <a:pt x="412" y="701"/>
                    <a:pt x="389" y="683"/>
                    <a:pt x="389" y="661"/>
                  </a:cubicBezTo>
                  <a:cubicBezTo>
                    <a:pt x="389" y="602"/>
                    <a:pt x="389" y="602"/>
                    <a:pt x="389" y="602"/>
                  </a:cubicBezTo>
                  <a:cubicBezTo>
                    <a:pt x="315" y="602"/>
                    <a:pt x="315" y="602"/>
                    <a:pt x="315" y="602"/>
                  </a:cubicBezTo>
                  <a:cubicBezTo>
                    <a:pt x="315" y="696"/>
                    <a:pt x="315" y="696"/>
                    <a:pt x="315" y="696"/>
                  </a:cubicBezTo>
                  <a:cubicBezTo>
                    <a:pt x="315" y="731"/>
                    <a:pt x="351" y="760"/>
                    <a:pt x="396" y="760"/>
                  </a:cubicBezTo>
                  <a:cubicBezTo>
                    <a:pt x="466" y="760"/>
                    <a:pt x="466" y="760"/>
                    <a:pt x="466" y="760"/>
                  </a:cubicBezTo>
                  <a:cubicBezTo>
                    <a:pt x="466" y="796"/>
                    <a:pt x="466" y="796"/>
                    <a:pt x="466" y="796"/>
                  </a:cubicBezTo>
                  <a:cubicBezTo>
                    <a:pt x="563" y="796"/>
                    <a:pt x="563" y="796"/>
                    <a:pt x="563" y="796"/>
                  </a:cubicBezTo>
                  <a:cubicBezTo>
                    <a:pt x="563" y="760"/>
                    <a:pt x="563" y="760"/>
                    <a:pt x="563" y="760"/>
                  </a:cubicBezTo>
                  <a:cubicBezTo>
                    <a:pt x="632" y="760"/>
                    <a:pt x="632" y="760"/>
                    <a:pt x="632" y="760"/>
                  </a:cubicBezTo>
                  <a:cubicBezTo>
                    <a:pt x="677" y="760"/>
                    <a:pt x="713" y="731"/>
                    <a:pt x="713" y="696"/>
                  </a:cubicBezTo>
                  <a:cubicBezTo>
                    <a:pt x="713" y="509"/>
                    <a:pt x="713" y="509"/>
                    <a:pt x="713" y="509"/>
                  </a:cubicBezTo>
                  <a:cubicBezTo>
                    <a:pt x="713" y="473"/>
                    <a:pt x="677" y="444"/>
                    <a:pt x="632" y="444"/>
                  </a:cubicBezTo>
                  <a:cubicBezTo>
                    <a:pt x="563" y="444"/>
                    <a:pt x="563" y="444"/>
                    <a:pt x="563" y="444"/>
                  </a:cubicBezTo>
                  <a:cubicBezTo>
                    <a:pt x="563" y="246"/>
                    <a:pt x="563" y="246"/>
                    <a:pt x="563" y="246"/>
                  </a:cubicBezTo>
                  <a:cubicBezTo>
                    <a:pt x="588" y="246"/>
                    <a:pt x="588" y="246"/>
                    <a:pt x="588" y="246"/>
                  </a:cubicBezTo>
                  <a:cubicBezTo>
                    <a:pt x="617" y="246"/>
                    <a:pt x="639" y="264"/>
                    <a:pt x="639" y="286"/>
                  </a:cubicBezTo>
                  <a:cubicBezTo>
                    <a:pt x="639" y="345"/>
                    <a:pt x="639" y="345"/>
                    <a:pt x="639" y="345"/>
                  </a:cubicBezTo>
                  <a:lnTo>
                    <a:pt x="714" y="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684530">
                <a:defRPr/>
              </a:pPr>
              <a:endParaRPr lang="zh-CN" alt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7" name="Freeform 461"/>
            <p:cNvSpPr/>
            <p:nvPr/>
          </p:nvSpPr>
          <p:spPr bwMode="auto">
            <a:xfrm>
              <a:off x="5187951" y="5254626"/>
              <a:ext cx="1827213" cy="209550"/>
            </a:xfrm>
            <a:custGeom>
              <a:avLst/>
              <a:gdLst>
                <a:gd name="T0" fmla="*/ 436 w 486"/>
                <a:gd name="T1" fmla="*/ 0 h 56"/>
                <a:gd name="T2" fmla="*/ 486 w 486"/>
                <a:gd name="T3" fmla="*/ 28 h 56"/>
                <a:gd name="T4" fmla="*/ 436 w 486"/>
                <a:gd name="T5" fmla="*/ 56 h 56"/>
                <a:gd name="T6" fmla="*/ 51 w 486"/>
                <a:gd name="T7" fmla="*/ 56 h 56"/>
                <a:gd name="T8" fmla="*/ 0 w 486"/>
                <a:gd name="T9" fmla="*/ 28 h 56"/>
                <a:gd name="T10" fmla="*/ 15 w 486"/>
                <a:gd name="T11" fmla="*/ 8 h 56"/>
                <a:gd name="T12" fmla="*/ 51 w 486"/>
                <a:gd name="T13" fmla="*/ 0 h 56"/>
                <a:gd name="T14" fmla="*/ 436 w 48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56">
                  <a:moveTo>
                    <a:pt x="436" y="0"/>
                  </a:moveTo>
                  <a:cubicBezTo>
                    <a:pt x="464" y="0"/>
                    <a:pt x="486" y="13"/>
                    <a:pt x="486" y="28"/>
                  </a:cubicBezTo>
                  <a:cubicBezTo>
                    <a:pt x="486" y="44"/>
                    <a:pt x="464" y="56"/>
                    <a:pt x="436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23" y="56"/>
                    <a:pt x="0" y="44"/>
                    <a:pt x="0" y="28"/>
                  </a:cubicBezTo>
                  <a:cubicBezTo>
                    <a:pt x="0" y="20"/>
                    <a:pt x="6" y="13"/>
                    <a:pt x="15" y="8"/>
                  </a:cubicBezTo>
                  <a:cubicBezTo>
                    <a:pt x="24" y="3"/>
                    <a:pt x="37" y="0"/>
                    <a:pt x="51" y="0"/>
                  </a:cubicBezTo>
                  <a:lnTo>
                    <a:pt x="4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684530">
                <a:defRPr/>
              </a:pPr>
              <a:endParaRPr lang="zh-CN" alt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8" name="Freeform 462"/>
            <p:cNvSpPr/>
            <p:nvPr/>
          </p:nvSpPr>
          <p:spPr bwMode="auto">
            <a:xfrm>
              <a:off x="5368926" y="5576888"/>
              <a:ext cx="1470025" cy="211138"/>
            </a:xfrm>
            <a:custGeom>
              <a:avLst/>
              <a:gdLst>
                <a:gd name="T0" fmla="*/ 341 w 391"/>
                <a:gd name="T1" fmla="*/ 0 h 56"/>
                <a:gd name="T2" fmla="*/ 391 w 391"/>
                <a:gd name="T3" fmla="*/ 28 h 56"/>
                <a:gd name="T4" fmla="*/ 341 w 391"/>
                <a:gd name="T5" fmla="*/ 56 h 56"/>
                <a:gd name="T6" fmla="*/ 50 w 391"/>
                <a:gd name="T7" fmla="*/ 56 h 56"/>
                <a:gd name="T8" fmla="*/ 0 w 391"/>
                <a:gd name="T9" fmla="*/ 28 h 56"/>
                <a:gd name="T10" fmla="*/ 14 w 391"/>
                <a:gd name="T11" fmla="*/ 8 h 56"/>
                <a:gd name="T12" fmla="*/ 50 w 391"/>
                <a:gd name="T13" fmla="*/ 0 h 56"/>
                <a:gd name="T14" fmla="*/ 341 w 391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1" h="56">
                  <a:moveTo>
                    <a:pt x="341" y="0"/>
                  </a:moveTo>
                  <a:cubicBezTo>
                    <a:pt x="369" y="0"/>
                    <a:pt x="391" y="12"/>
                    <a:pt x="391" y="28"/>
                  </a:cubicBezTo>
                  <a:cubicBezTo>
                    <a:pt x="391" y="43"/>
                    <a:pt x="369" y="56"/>
                    <a:pt x="341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22" y="56"/>
                    <a:pt x="0" y="43"/>
                    <a:pt x="0" y="28"/>
                  </a:cubicBezTo>
                  <a:cubicBezTo>
                    <a:pt x="0" y="20"/>
                    <a:pt x="5" y="13"/>
                    <a:pt x="14" y="8"/>
                  </a:cubicBezTo>
                  <a:cubicBezTo>
                    <a:pt x="24" y="3"/>
                    <a:pt x="36" y="0"/>
                    <a:pt x="50" y="0"/>
                  </a:cubicBez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684530">
                <a:defRPr/>
              </a:pPr>
              <a:endParaRPr lang="zh-CN" alt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9" name="Freeform 463"/>
            <p:cNvSpPr/>
            <p:nvPr/>
          </p:nvSpPr>
          <p:spPr bwMode="auto">
            <a:xfrm>
              <a:off x="5556251" y="5895976"/>
              <a:ext cx="1090613" cy="211138"/>
            </a:xfrm>
            <a:custGeom>
              <a:avLst/>
              <a:gdLst>
                <a:gd name="T0" fmla="*/ 240 w 290"/>
                <a:gd name="T1" fmla="*/ 0 h 56"/>
                <a:gd name="T2" fmla="*/ 290 w 290"/>
                <a:gd name="T3" fmla="*/ 28 h 56"/>
                <a:gd name="T4" fmla="*/ 240 w 290"/>
                <a:gd name="T5" fmla="*/ 56 h 56"/>
                <a:gd name="T6" fmla="*/ 50 w 290"/>
                <a:gd name="T7" fmla="*/ 56 h 56"/>
                <a:gd name="T8" fmla="*/ 0 w 290"/>
                <a:gd name="T9" fmla="*/ 28 h 56"/>
                <a:gd name="T10" fmla="*/ 15 w 290"/>
                <a:gd name="T11" fmla="*/ 8 h 56"/>
                <a:gd name="T12" fmla="*/ 50 w 290"/>
                <a:gd name="T13" fmla="*/ 0 h 56"/>
                <a:gd name="T14" fmla="*/ 240 w 290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56">
                  <a:moveTo>
                    <a:pt x="240" y="0"/>
                  </a:moveTo>
                  <a:cubicBezTo>
                    <a:pt x="268" y="0"/>
                    <a:pt x="290" y="12"/>
                    <a:pt x="290" y="28"/>
                  </a:cubicBezTo>
                  <a:cubicBezTo>
                    <a:pt x="290" y="43"/>
                    <a:pt x="268" y="56"/>
                    <a:pt x="24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23" y="56"/>
                    <a:pt x="0" y="43"/>
                    <a:pt x="0" y="28"/>
                  </a:cubicBezTo>
                  <a:cubicBezTo>
                    <a:pt x="0" y="20"/>
                    <a:pt x="6" y="13"/>
                    <a:pt x="15" y="8"/>
                  </a:cubicBezTo>
                  <a:cubicBezTo>
                    <a:pt x="24" y="3"/>
                    <a:pt x="37" y="0"/>
                    <a:pt x="50" y="0"/>
                  </a:cubicBez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684530">
                <a:defRPr/>
              </a:pPr>
              <a:endParaRPr lang="zh-CN" alt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0" name="Freeform 464"/>
            <p:cNvSpPr/>
            <p:nvPr/>
          </p:nvSpPr>
          <p:spPr bwMode="auto">
            <a:xfrm>
              <a:off x="6286501" y="3416301"/>
              <a:ext cx="285750" cy="744538"/>
            </a:xfrm>
            <a:custGeom>
              <a:avLst/>
              <a:gdLst>
                <a:gd name="T0" fmla="*/ 76 w 76"/>
                <a:gd name="T1" fmla="*/ 41 h 198"/>
                <a:gd name="T2" fmla="*/ 76 w 76"/>
                <a:gd name="T3" fmla="*/ 158 h 198"/>
                <a:gd name="T4" fmla="*/ 25 w 76"/>
                <a:gd name="T5" fmla="*/ 198 h 198"/>
                <a:gd name="T6" fmla="*/ 0 w 76"/>
                <a:gd name="T7" fmla="*/ 198 h 198"/>
                <a:gd name="T8" fmla="*/ 0 w 76"/>
                <a:gd name="T9" fmla="*/ 0 h 198"/>
                <a:gd name="T10" fmla="*/ 25 w 76"/>
                <a:gd name="T11" fmla="*/ 0 h 198"/>
                <a:gd name="T12" fmla="*/ 76 w 76"/>
                <a:gd name="T13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8">
                  <a:moveTo>
                    <a:pt x="76" y="41"/>
                  </a:moveTo>
                  <a:cubicBezTo>
                    <a:pt x="76" y="158"/>
                    <a:pt x="76" y="158"/>
                    <a:pt x="76" y="158"/>
                  </a:cubicBezTo>
                  <a:cubicBezTo>
                    <a:pt x="76" y="180"/>
                    <a:pt x="53" y="198"/>
                    <a:pt x="25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3" y="0"/>
                    <a:pt x="76" y="18"/>
                    <a:pt x="7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684530">
                <a:defRPr/>
              </a:pPr>
              <a:endParaRPr lang="zh-CN" alt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1" name="Freeform 465"/>
            <p:cNvSpPr/>
            <p:nvPr/>
          </p:nvSpPr>
          <p:spPr bwMode="auto">
            <a:xfrm>
              <a:off x="5948363" y="754063"/>
              <a:ext cx="307975" cy="658813"/>
            </a:xfrm>
            <a:custGeom>
              <a:avLst/>
              <a:gdLst>
                <a:gd name="T0" fmla="*/ 82 w 82"/>
                <a:gd name="T1" fmla="*/ 41 h 175"/>
                <a:gd name="T2" fmla="*/ 82 w 82"/>
                <a:gd name="T3" fmla="*/ 134 h 175"/>
                <a:gd name="T4" fmla="*/ 41 w 82"/>
                <a:gd name="T5" fmla="*/ 175 h 175"/>
                <a:gd name="T6" fmla="*/ 12 w 82"/>
                <a:gd name="T7" fmla="*/ 163 h 175"/>
                <a:gd name="T8" fmla="*/ 0 w 82"/>
                <a:gd name="T9" fmla="*/ 134 h 175"/>
                <a:gd name="T10" fmla="*/ 0 w 82"/>
                <a:gd name="T11" fmla="*/ 41 h 175"/>
                <a:gd name="T12" fmla="*/ 41 w 82"/>
                <a:gd name="T13" fmla="*/ 0 h 175"/>
                <a:gd name="T14" fmla="*/ 82 w 82"/>
                <a:gd name="T15" fmla="*/ 4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75">
                  <a:moveTo>
                    <a:pt x="82" y="41"/>
                  </a:moveTo>
                  <a:cubicBezTo>
                    <a:pt x="82" y="134"/>
                    <a:pt x="82" y="134"/>
                    <a:pt x="82" y="134"/>
                  </a:cubicBezTo>
                  <a:cubicBezTo>
                    <a:pt x="82" y="157"/>
                    <a:pt x="64" y="175"/>
                    <a:pt x="41" y="175"/>
                  </a:cubicBezTo>
                  <a:cubicBezTo>
                    <a:pt x="30" y="175"/>
                    <a:pt x="20" y="171"/>
                    <a:pt x="12" y="163"/>
                  </a:cubicBezTo>
                  <a:cubicBezTo>
                    <a:pt x="5" y="156"/>
                    <a:pt x="0" y="146"/>
                    <a:pt x="0" y="13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684530">
                <a:defRPr/>
              </a:pPr>
              <a:endParaRPr lang="zh-CN" alt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2" name="Freeform 466"/>
            <p:cNvSpPr/>
            <p:nvPr/>
          </p:nvSpPr>
          <p:spPr bwMode="auto">
            <a:xfrm>
              <a:off x="5635626" y="2449513"/>
              <a:ext cx="285750" cy="744538"/>
            </a:xfrm>
            <a:custGeom>
              <a:avLst/>
              <a:gdLst>
                <a:gd name="T0" fmla="*/ 76 w 76"/>
                <a:gd name="T1" fmla="*/ 0 h 198"/>
                <a:gd name="T2" fmla="*/ 76 w 76"/>
                <a:gd name="T3" fmla="*/ 198 h 198"/>
                <a:gd name="T4" fmla="*/ 51 w 76"/>
                <a:gd name="T5" fmla="*/ 198 h 198"/>
                <a:gd name="T6" fmla="*/ 0 w 76"/>
                <a:gd name="T7" fmla="*/ 157 h 198"/>
                <a:gd name="T8" fmla="*/ 0 w 76"/>
                <a:gd name="T9" fmla="*/ 40 h 198"/>
                <a:gd name="T10" fmla="*/ 51 w 76"/>
                <a:gd name="T11" fmla="*/ 0 h 198"/>
                <a:gd name="T12" fmla="*/ 76 w 76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8">
                  <a:moveTo>
                    <a:pt x="76" y="0"/>
                  </a:moveTo>
                  <a:cubicBezTo>
                    <a:pt x="76" y="198"/>
                    <a:pt x="76" y="198"/>
                    <a:pt x="76" y="198"/>
                  </a:cubicBezTo>
                  <a:cubicBezTo>
                    <a:pt x="51" y="198"/>
                    <a:pt x="51" y="198"/>
                    <a:pt x="51" y="198"/>
                  </a:cubicBezTo>
                  <a:cubicBezTo>
                    <a:pt x="23" y="198"/>
                    <a:pt x="0" y="180"/>
                    <a:pt x="0" y="15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23" y="0"/>
                    <a:pt x="51" y="0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684530">
                <a:defRPr/>
              </a:pPr>
              <a:endParaRPr lang="zh-CN" alt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3" name="Freeform 467"/>
            <p:cNvSpPr/>
            <p:nvPr/>
          </p:nvSpPr>
          <p:spPr bwMode="auto">
            <a:xfrm>
              <a:off x="3951288" y="1539876"/>
              <a:ext cx="571500" cy="587375"/>
            </a:xfrm>
            <a:custGeom>
              <a:avLst/>
              <a:gdLst>
                <a:gd name="T0" fmla="*/ 140 w 152"/>
                <a:gd name="T1" fmla="*/ 82 h 156"/>
                <a:gd name="T2" fmla="*/ 152 w 152"/>
                <a:gd name="T3" fmla="*/ 111 h 156"/>
                <a:gd name="T4" fmla="*/ 140 w 152"/>
                <a:gd name="T5" fmla="*/ 140 h 156"/>
                <a:gd name="T6" fmla="*/ 82 w 152"/>
                <a:gd name="T7" fmla="*/ 140 h 156"/>
                <a:gd name="T8" fmla="*/ 16 w 152"/>
                <a:gd name="T9" fmla="*/ 74 h 156"/>
                <a:gd name="T10" fmla="*/ 16 w 152"/>
                <a:gd name="T11" fmla="*/ 16 h 156"/>
                <a:gd name="T12" fmla="*/ 74 w 152"/>
                <a:gd name="T13" fmla="*/ 16 h 156"/>
                <a:gd name="T14" fmla="*/ 140 w 152"/>
                <a:gd name="T15" fmla="*/ 8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6">
                  <a:moveTo>
                    <a:pt x="140" y="82"/>
                  </a:moveTo>
                  <a:cubicBezTo>
                    <a:pt x="148" y="90"/>
                    <a:pt x="152" y="100"/>
                    <a:pt x="152" y="111"/>
                  </a:cubicBezTo>
                  <a:cubicBezTo>
                    <a:pt x="152" y="121"/>
                    <a:pt x="148" y="132"/>
                    <a:pt x="140" y="140"/>
                  </a:cubicBezTo>
                  <a:cubicBezTo>
                    <a:pt x="124" y="156"/>
                    <a:pt x="98" y="156"/>
                    <a:pt x="82" y="140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0" y="58"/>
                    <a:pt x="0" y="32"/>
                    <a:pt x="16" y="16"/>
                  </a:cubicBezTo>
                  <a:cubicBezTo>
                    <a:pt x="32" y="0"/>
                    <a:pt x="58" y="0"/>
                    <a:pt x="74" y="16"/>
                  </a:cubicBezTo>
                  <a:lnTo>
                    <a:pt x="14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684530">
                <a:defRPr/>
              </a:pPr>
              <a:endParaRPr lang="zh-CN" alt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4" name="Freeform 468"/>
            <p:cNvSpPr/>
            <p:nvPr/>
          </p:nvSpPr>
          <p:spPr bwMode="auto">
            <a:xfrm>
              <a:off x="3294063" y="3122613"/>
              <a:ext cx="657225" cy="307975"/>
            </a:xfrm>
            <a:custGeom>
              <a:avLst/>
              <a:gdLst>
                <a:gd name="T0" fmla="*/ 134 w 175"/>
                <a:gd name="T1" fmla="*/ 0 h 82"/>
                <a:gd name="T2" fmla="*/ 175 w 175"/>
                <a:gd name="T3" fmla="*/ 41 h 82"/>
                <a:gd name="T4" fmla="*/ 134 w 175"/>
                <a:gd name="T5" fmla="*/ 82 h 82"/>
                <a:gd name="T6" fmla="*/ 41 w 175"/>
                <a:gd name="T7" fmla="*/ 82 h 82"/>
                <a:gd name="T8" fmla="*/ 0 w 175"/>
                <a:gd name="T9" fmla="*/ 41 h 82"/>
                <a:gd name="T10" fmla="*/ 12 w 175"/>
                <a:gd name="T11" fmla="*/ 12 h 82"/>
                <a:gd name="T12" fmla="*/ 41 w 175"/>
                <a:gd name="T13" fmla="*/ 0 h 82"/>
                <a:gd name="T14" fmla="*/ 134 w 175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2">
                  <a:moveTo>
                    <a:pt x="134" y="0"/>
                  </a:moveTo>
                  <a:cubicBezTo>
                    <a:pt x="156" y="0"/>
                    <a:pt x="175" y="19"/>
                    <a:pt x="175" y="41"/>
                  </a:cubicBezTo>
                  <a:cubicBezTo>
                    <a:pt x="175" y="64"/>
                    <a:pt x="156" y="82"/>
                    <a:pt x="134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8" y="82"/>
                    <a:pt x="0" y="64"/>
                    <a:pt x="0" y="41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19" y="5"/>
                    <a:pt x="29" y="0"/>
                    <a:pt x="41" y="0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defTabSz="684530">
                <a:defRPr/>
              </a:pPr>
              <a:endParaRPr lang="zh-CN" alt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87" name="Group 23"/>
          <p:cNvGrpSpPr/>
          <p:nvPr/>
        </p:nvGrpSpPr>
        <p:grpSpPr>
          <a:xfrm>
            <a:off x="4813464" y="4226965"/>
            <a:ext cx="256978" cy="224003"/>
            <a:chOff x="7540014" y="4306907"/>
            <a:chExt cx="389342" cy="339426"/>
          </a:xfrm>
          <a:solidFill>
            <a:sysClr val="window" lastClr="FFFFFF"/>
          </a:solidFill>
        </p:grpSpPr>
        <p:sp>
          <p:nvSpPr>
            <p:cNvPr id="288" name="Freeform 110"/>
            <p:cNvSpPr/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9" name="Freeform 111"/>
            <p:cNvSpPr/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0" name="Freeform 112"/>
            <p:cNvSpPr/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1" name="Freeform 113"/>
            <p:cNvSpPr/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2" name="Freeform 114"/>
            <p:cNvSpPr/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3" name="Freeform 115"/>
            <p:cNvSpPr/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4" name="Freeform 116"/>
            <p:cNvSpPr/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5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6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8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01" name="Group 9"/>
          <p:cNvGrpSpPr/>
          <p:nvPr/>
        </p:nvGrpSpPr>
        <p:grpSpPr>
          <a:xfrm>
            <a:off x="5529844" y="5072242"/>
            <a:ext cx="288646" cy="214010"/>
            <a:chOff x="4572000" y="3414713"/>
            <a:chExt cx="374651" cy="277813"/>
          </a:xfrm>
          <a:solidFill>
            <a:sysClr val="window" lastClr="FFFFFF"/>
          </a:solidFill>
        </p:grpSpPr>
        <p:sp>
          <p:nvSpPr>
            <p:cNvPr id="302" name="Freeform 17"/>
            <p:cNvSpPr/>
            <p:nvPr/>
          </p:nvSpPr>
          <p:spPr bwMode="auto">
            <a:xfrm>
              <a:off x="4713288" y="3481388"/>
              <a:ext cx="233363" cy="211138"/>
            </a:xfrm>
            <a:custGeom>
              <a:avLst/>
              <a:gdLst>
                <a:gd name="T0" fmla="*/ 89 w 89"/>
                <a:gd name="T1" fmla="*/ 33 h 81"/>
                <a:gd name="T2" fmla="*/ 43 w 89"/>
                <a:gd name="T3" fmla="*/ 0 h 81"/>
                <a:gd name="T4" fmla="*/ 40 w 89"/>
                <a:gd name="T5" fmla="*/ 1 h 81"/>
                <a:gd name="T6" fmla="*/ 43 w 89"/>
                <a:gd name="T7" fmla="*/ 11 h 81"/>
                <a:gd name="T8" fmla="*/ 0 w 89"/>
                <a:gd name="T9" fmla="*/ 44 h 81"/>
                <a:gd name="T10" fmla="*/ 0 w 89"/>
                <a:gd name="T11" fmla="*/ 44 h 81"/>
                <a:gd name="T12" fmla="*/ 40 w 89"/>
                <a:gd name="T13" fmla="*/ 65 h 81"/>
                <a:gd name="T14" fmla="*/ 74 w 89"/>
                <a:gd name="T15" fmla="*/ 81 h 81"/>
                <a:gd name="T16" fmla="*/ 64 w 89"/>
                <a:gd name="T17" fmla="*/ 62 h 81"/>
                <a:gd name="T18" fmla="*/ 89 w 89"/>
                <a:gd name="T1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1">
                  <a:moveTo>
                    <a:pt x="89" y="33"/>
                  </a:moveTo>
                  <a:cubicBezTo>
                    <a:pt x="89" y="15"/>
                    <a:pt x="68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2" y="4"/>
                    <a:pt x="43" y="8"/>
                    <a:pt x="43" y="11"/>
                  </a:cubicBezTo>
                  <a:cubicBezTo>
                    <a:pt x="43" y="29"/>
                    <a:pt x="24" y="43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56"/>
                    <a:pt x="21" y="64"/>
                    <a:pt x="40" y="65"/>
                  </a:cubicBezTo>
                  <a:cubicBezTo>
                    <a:pt x="53" y="75"/>
                    <a:pt x="74" y="81"/>
                    <a:pt x="74" y="81"/>
                  </a:cubicBezTo>
                  <a:cubicBezTo>
                    <a:pt x="64" y="72"/>
                    <a:pt x="63" y="65"/>
                    <a:pt x="64" y="62"/>
                  </a:cubicBezTo>
                  <a:cubicBezTo>
                    <a:pt x="79" y="56"/>
                    <a:pt x="89" y="46"/>
                    <a:pt x="8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3" name="Freeform 18"/>
            <p:cNvSpPr/>
            <p:nvPr/>
          </p:nvSpPr>
          <p:spPr bwMode="auto">
            <a:xfrm>
              <a:off x="4572000" y="3414713"/>
              <a:ext cx="241300" cy="209550"/>
            </a:xfrm>
            <a:custGeom>
              <a:avLst/>
              <a:gdLst>
                <a:gd name="T0" fmla="*/ 89 w 92"/>
                <a:gd name="T1" fmla="*/ 21 h 80"/>
                <a:gd name="T2" fmla="*/ 46 w 92"/>
                <a:gd name="T3" fmla="*/ 0 h 80"/>
                <a:gd name="T4" fmla="*/ 0 w 92"/>
                <a:gd name="T5" fmla="*/ 32 h 80"/>
                <a:gd name="T6" fmla="*/ 25 w 92"/>
                <a:gd name="T7" fmla="*/ 61 h 80"/>
                <a:gd name="T8" fmla="*/ 14 w 92"/>
                <a:gd name="T9" fmla="*/ 80 h 80"/>
                <a:gd name="T10" fmla="*/ 48 w 92"/>
                <a:gd name="T11" fmla="*/ 65 h 80"/>
                <a:gd name="T12" fmla="*/ 49 w 92"/>
                <a:gd name="T13" fmla="*/ 64 h 80"/>
                <a:gd name="T14" fmla="*/ 92 w 92"/>
                <a:gd name="T15" fmla="*/ 32 h 80"/>
                <a:gd name="T16" fmla="*/ 89 w 92"/>
                <a:gd name="T17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0">
                  <a:moveTo>
                    <a:pt x="89" y="21"/>
                  </a:moveTo>
                  <a:cubicBezTo>
                    <a:pt x="83" y="9"/>
                    <a:pt x="66" y="0"/>
                    <a:pt x="46" y="0"/>
                  </a:cubicBezTo>
                  <a:cubicBezTo>
                    <a:pt x="20" y="0"/>
                    <a:pt x="0" y="14"/>
                    <a:pt x="0" y="32"/>
                  </a:cubicBezTo>
                  <a:cubicBezTo>
                    <a:pt x="0" y="45"/>
                    <a:pt x="10" y="56"/>
                    <a:pt x="25" y="61"/>
                  </a:cubicBezTo>
                  <a:cubicBezTo>
                    <a:pt x="26" y="65"/>
                    <a:pt x="25" y="71"/>
                    <a:pt x="14" y="80"/>
                  </a:cubicBezTo>
                  <a:cubicBezTo>
                    <a:pt x="14" y="80"/>
                    <a:pt x="36" y="75"/>
                    <a:pt x="48" y="6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73" y="63"/>
                    <a:pt x="92" y="49"/>
                    <a:pt x="92" y="32"/>
                  </a:cubicBezTo>
                  <a:cubicBezTo>
                    <a:pt x="92" y="28"/>
                    <a:pt x="91" y="25"/>
                    <a:pt x="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4841240" y="1266190"/>
            <a:ext cx="1774825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动态生成测试参数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2113915" y="3171190"/>
            <a:ext cx="240792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封装转台及信号调节控件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6878955" y="3635375"/>
            <a:ext cx="2794000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封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装频谱控件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4414520" y="5631180"/>
            <a:ext cx="2628265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客户端/服务端交互参数设计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accel="6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accel="6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4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4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accel="6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4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4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accel="6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第一章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、边缘端自动测试开发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9" name="泪滴形 128"/>
          <p:cNvSpPr/>
          <p:nvPr/>
        </p:nvSpPr>
        <p:spPr>
          <a:xfrm rot="2679981">
            <a:off x="2991347" y="2195378"/>
            <a:ext cx="2114123" cy="2114123"/>
          </a:xfrm>
          <a:prstGeom prst="teardrop">
            <a:avLst/>
          </a:pr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81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8900000" scaled="1"/>
              <a:tileRect/>
            </a:gradFill>
          </a:ln>
          <a:effectLst>
            <a:outerShdw blurRad="2159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/>
          </a:p>
        </p:txBody>
      </p:sp>
      <p:sp>
        <p:nvSpPr>
          <p:cNvPr id="130" name="泪滴形 129"/>
          <p:cNvSpPr/>
          <p:nvPr/>
        </p:nvSpPr>
        <p:spPr>
          <a:xfrm rot="13499740">
            <a:off x="5429096" y="2770679"/>
            <a:ext cx="2640914" cy="2640914"/>
          </a:xfrm>
          <a:prstGeom prst="teardrop">
            <a:avLst/>
          </a:pr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81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8900000" scaled="1"/>
              <a:tileRect/>
            </a:gradFill>
          </a:ln>
          <a:effectLst>
            <a:outerShdw blurRad="2286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3384445" y="1582473"/>
            <a:ext cx="888849" cy="888848"/>
            <a:chOff x="3534996" y="1547079"/>
            <a:chExt cx="878774" cy="878771"/>
          </a:xfrm>
        </p:grpSpPr>
        <p:grpSp>
          <p:nvGrpSpPr>
            <p:cNvPr id="132" name="组合 131"/>
            <p:cNvGrpSpPr/>
            <p:nvPr/>
          </p:nvGrpSpPr>
          <p:grpSpPr>
            <a:xfrm>
              <a:off x="3534996" y="1547079"/>
              <a:ext cx="878774" cy="878771"/>
              <a:chOff x="1008115" y="2542722"/>
              <a:chExt cx="1360493" cy="1360493"/>
            </a:xfrm>
          </p:grpSpPr>
          <p:grpSp>
            <p:nvGrpSpPr>
              <p:cNvPr id="133" name="组合 132"/>
              <p:cNvGrpSpPr/>
              <p:nvPr/>
            </p:nvGrpSpPr>
            <p:grpSpPr>
              <a:xfrm>
                <a:off x="1008115" y="2542722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34" name="同心圆 133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>
                    <a:solidFill>
                      <a:srgbClr val="0082B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5" name="椭圆 134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dirty="0">
                    <a:solidFill>
                      <a:srgbClr val="0070C0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6" name="TextBox 35"/>
              <p:cNvSpPr txBox="1"/>
              <p:nvPr/>
            </p:nvSpPr>
            <p:spPr>
              <a:xfrm>
                <a:off x="1259743" y="2718090"/>
                <a:ext cx="282754" cy="989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3600" dirty="0">
                  <a:solidFill>
                    <a:srgbClr val="0082B0"/>
                  </a:solidFill>
                  <a:latin typeface="微软雅黑" panose="020B0503020204020204" pitchFamily="34" charset="-122"/>
                  <a:ea typeface="造字工房劲黑（非商用）常规体" pitchFamily="50" charset="-122"/>
                </a:endParaRPr>
              </a:p>
            </p:txBody>
          </p:sp>
        </p:grpSp>
        <p:sp>
          <p:nvSpPr>
            <p:cNvPr id="222" name="TextBox 19"/>
            <p:cNvSpPr>
              <a:spLocks noChangeArrowheads="1"/>
            </p:cNvSpPr>
            <p:nvPr/>
          </p:nvSpPr>
          <p:spPr bwMode="auto">
            <a:xfrm>
              <a:off x="3632065" y="1816967"/>
              <a:ext cx="685560" cy="36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lang="en-US" altLang="zh-CN" sz="18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V0.1</a:t>
              </a:r>
              <a:endPara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7299220" y="2720779"/>
            <a:ext cx="888849" cy="888848"/>
            <a:chOff x="3534996" y="1547079"/>
            <a:chExt cx="878774" cy="878771"/>
          </a:xfrm>
        </p:grpSpPr>
        <p:grpSp>
          <p:nvGrpSpPr>
            <p:cNvPr id="224" name="组合 223"/>
            <p:cNvGrpSpPr/>
            <p:nvPr/>
          </p:nvGrpSpPr>
          <p:grpSpPr>
            <a:xfrm>
              <a:off x="3534996" y="1547079"/>
              <a:ext cx="878774" cy="878771"/>
              <a:chOff x="1008115" y="2542722"/>
              <a:chExt cx="1360493" cy="1360493"/>
            </a:xfrm>
          </p:grpSpPr>
          <p:grpSp>
            <p:nvGrpSpPr>
              <p:cNvPr id="225" name="组合 224"/>
              <p:cNvGrpSpPr/>
              <p:nvPr/>
            </p:nvGrpSpPr>
            <p:grpSpPr>
              <a:xfrm>
                <a:off x="1008115" y="2542722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26" name="同心圆 225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>
                    <a:solidFill>
                      <a:srgbClr val="FF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7" name="椭圆 226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dirty="0">
                    <a:solidFill>
                      <a:srgbClr val="FF0000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8" name="TextBox 45"/>
              <p:cNvSpPr txBox="1"/>
              <p:nvPr/>
            </p:nvSpPr>
            <p:spPr>
              <a:xfrm>
                <a:off x="1259743" y="2718090"/>
                <a:ext cx="282754" cy="989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3600" dirty="0">
                  <a:solidFill>
                    <a:srgbClr val="FF0000"/>
                  </a:solidFill>
                  <a:latin typeface="微软雅黑" panose="020B0503020204020204" pitchFamily="34" charset="-122"/>
                  <a:ea typeface="造字工房劲黑（非商用）常规体" pitchFamily="50" charset="-122"/>
                </a:endParaRPr>
              </a:p>
            </p:txBody>
          </p:sp>
        </p:grpSp>
        <p:sp>
          <p:nvSpPr>
            <p:cNvPr id="229" name="TextBox 19"/>
            <p:cNvSpPr>
              <a:spLocks noChangeArrowheads="1"/>
            </p:cNvSpPr>
            <p:nvPr/>
          </p:nvSpPr>
          <p:spPr bwMode="auto">
            <a:xfrm>
              <a:off x="3632065" y="1797505"/>
              <a:ext cx="685560" cy="36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lang="en-US" sz="18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V0.2</a:t>
              </a:r>
              <a:endParaRPr 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0" name="矩形 1"/>
          <p:cNvSpPr>
            <a:spLocks noChangeArrowheads="1"/>
          </p:cNvSpPr>
          <p:nvPr/>
        </p:nvSpPr>
        <p:spPr bwMode="auto">
          <a:xfrm>
            <a:off x="3403600" y="2835275"/>
            <a:ext cx="2056130" cy="89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12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12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zh-CN" altLang="en-US" sz="12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Pytest测试框架</a:t>
            </a:r>
            <a:endParaRPr lang="zh-CN" altLang="en-US" sz="1200" kern="0" dirty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12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Websocket服务</a:t>
            </a:r>
            <a:endParaRPr lang="zh-CN" altLang="en-US" sz="1200" kern="0" dirty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12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System/Task相关接口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1"/>
          <p:cNvSpPr>
            <a:spLocks noChangeArrowheads="1"/>
          </p:cNvSpPr>
          <p:nvPr/>
        </p:nvSpPr>
        <p:spPr bwMode="auto">
          <a:xfrm>
            <a:off x="5721350" y="3734435"/>
            <a:ext cx="2056130" cy="89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重构测试代码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边缘端模拟设备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自动发送测试报表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/>
          <p:cNvSpPr/>
          <p:nvPr/>
        </p:nvSpPr>
        <p:spPr>
          <a:xfrm>
            <a:off x="1356362" y="3740792"/>
            <a:ext cx="9146778" cy="653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343" tIns="46172" rIns="92343" bIns="46172" rtlCol="0" anchor="ctr"/>
          <a:p>
            <a:pPr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第一章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、云端自动测试开发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38" name="组合 137"/>
          <p:cNvGrpSpPr/>
          <p:nvPr/>
        </p:nvGrpSpPr>
        <p:grpSpPr>
          <a:xfrm>
            <a:off x="2138184" y="3308107"/>
            <a:ext cx="870074" cy="869820"/>
            <a:chOff x="1466675" y="3784103"/>
            <a:chExt cx="1301392" cy="1301862"/>
          </a:xfrm>
        </p:grpSpPr>
        <p:grpSp>
          <p:nvGrpSpPr>
            <p:cNvPr id="139" name="组合 138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141" name="组合 140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43" name="同心圆 142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142" name="椭圆 141"/>
              <p:cNvSpPr/>
              <p:nvPr/>
            </p:nvSpPr>
            <p:spPr>
              <a:xfrm>
                <a:off x="4447523" y="2644973"/>
                <a:ext cx="1606393" cy="160697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</p:grpSp>
        <p:sp>
          <p:nvSpPr>
            <p:cNvPr id="140" name="TextBox 97"/>
            <p:cNvSpPr txBox="1"/>
            <p:nvPr/>
          </p:nvSpPr>
          <p:spPr>
            <a:xfrm>
              <a:off x="1603444" y="4180422"/>
              <a:ext cx="1164437" cy="597806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v0.1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8416225" y="3137734"/>
            <a:ext cx="1233392" cy="1233035"/>
            <a:chOff x="10559621" y="3529102"/>
            <a:chExt cx="1844818" cy="1845484"/>
          </a:xfrm>
        </p:grpSpPr>
        <p:grpSp>
          <p:nvGrpSpPr>
            <p:cNvPr id="181" name="组合 180"/>
            <p:cNvGrpSpPr/>
            <p:nvPr/>
          </p:nvGrpSpPr>
          <p:grpSpPr>
            <a:xfrm>
              <a:off x="10559621" y="3529102"/>
              <a:ext cx="1844818" cy="1845484"/>
              <a:chOff x="4345444" y="2542859"/>
              <a:chExt cx="1810550" cy="1811205"/>
            </a:xfrm>
          </p:grpSpPr>
          <p:grpSp>
            <p:nvGrpSpPr>
              <p:cNvPr id="183" name="组合 182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85" name="同心圆 184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椭圆 185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184" name="椭圆 183"/>
              <p:cNvSpPr/>
              <p:nvPr/>
            </p:nvSpPr>
            <p:spPr>
              <a:xfrm>
                <a:off x="4422287" y="2619728"/>
                <a:ext cx="1656864" cy="1657461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</p:grpSp>
        <p:sp>
          <p:nvSpPr>
            <p:cNvPr id="182" name="TextBox 139"/>
            <p:cNvSpPr txBox="1"/>
            <p:nvPr/>
          </p:nvSpPr>
          <p:spPr>
            <a:xfrm>
              <a:off x="10931218" y="4180595"/>
              <a:ext cx="1206866" cy="597805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v0.5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9" name="组合 188"/>
          <p:cNvGrpSpPr/>
          <p:nvPr/>
        </p:nvGrpSpPr>
        <p:grpSpPr>
          <a:xfrm rot="0">
            <a:off x="1631315" y="2096134"/>
            <a:ext cx="1941830" cy="1041401"/>
            <a:chOff x="665122" y="1385106"/>
            <a:chExt cx="1631535" cy="988704"/>
          </a:xfrm>
        </p:grpSpPr>
        <p:cxnSp>
          <p:nvCxnSpPr>
            <p:cNvPr id="190" name="直接连接符 189"/>
            <p:cNvCxnSpPr/>
            <p:nvPr/>
          </p:nvCxnSpPr>
          <p:spPr>
            <a:xfrm flipV="1">
              <a:off x="1449591" y="2157786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48"/>
            <p:cNvSpPr txBox="1"/>
            <p:nvPr/>
          </p:nvSpPr>
          <p:spPr>
            <a:xfrm>
              <a:off x="665122" y="1385106"/>
              <a:ext cx="1631535" cy="701135"/>
            </a:xfrm>
            <a:prstGeom prst="rect">
              <a:avLst/>
            </a:prstGeom>
            <a:noFill/>
          </p:spPr>
          <p:txBody>
            <a:bodyPr wrap="square" lIns="121908" tIns="0" rIns="121908" bIns="0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6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用户操作/系统/rmbt 相关接口</a:t>
              </a:r>
              <a:endPara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20" name="直接连接符 219"/>
          <p:cNvCxnSpPr/>
          <p:nvPr/>
        </p:nvCxnSpPr>
        <p:spPr>
          <a:xfrm>
            <a:off x="7233920" y="4291965"/>
            <a:ext cx="0" cy="2171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703841" y="3421921"/>
            <a:ext cx="886460" cy="658319"/>
            <a:chOff x="3062887" y="3959191"/>
            <a:chExt cx="1325897" cy="985306"/>
          </a:xfrm>
        </p:grpSpPr>
        <p:grpSp>
          <p:nvGrpSpPr>
            <p:cNvPr id="14" name="组合 13"/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9" name="同心圆 18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21" name="椭圆 20"/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</p:grpSp>
        <p:sp>
          <p:nvSpPr>
            <p:cNvPr id="25" name="TextBox 104"/>
            <p:cNvSpPr txBox="1"/>
            <p:nvPr/>
          </p:nvSpPr>
          <p:spPr>
            <a:xfrm>
              <a:off x="3062887" y="4186337"/>
              <a:ext cx="1325897" cy="597804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v0.2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868681" y="3429541"/>
            <a:ext cx="886460" cy="658319"/>
            <a:chOff x="3062887" y="3959191"/>
            <a:chExt cx="1325897" cy="985306"/>
          </a:xfrm>
        </p:grpSpPr>
        <p:grpSp>
          <p:nvGrpSpPr>
            <p:cNvPr id="44" name="组合 43"/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8" name="同心圆 4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</p:grpSp>
        <p:sp>
          <p:nvSpPr>
            <p:cNvPr id="51" name="TextBox 104"/>
            <p:cNvSpPr txBox="1"/>
            <p:nvPr/>
          </p:nvSpPr>
          <p:spPr>
            <a:xfrm>
              <a:off x="3062887" y="4186337"/>
              <a:ext cx="1325897" cy="597804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v0.4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136515" y="3265805"/>
            <a:ext cx="979170" cy="979170"/>
            <a:chOff x="1466675" y="3784103"/>
            <a:chExt cx="1301392" cy="1301862"/>
          </a:xfrm>
        </p:grpSpPr>
        <p:grpSp>
          <p:nvGrpSpPr>
            <p:cNvPr id="53" name="组合 52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62" name="同心圆 6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64" name="椭圆 63"/>
              <p:cNvSpPr/>
              <p:nvPr/>
            </p:nvSpPr>
            <p:spPr>
              <a:xfrm>
                <a:off x="4447523" y="2644973"/>
                <a:ext cx="1606393" cy="160697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</p:grpSp>
        <p:sp>
          <p:nvSpPr>
            <p:cNvPr id="65" name="TextBox 97"/>
            <p:cNvSpPr txBox="1"/>
            <p:nvPr/>
          </p:nvSpPr>
          <p:spPr>
            <a:xfrm>
              <a:off x="1603444" y="4180422"/>
              <a:ext cx="1164437" cy="531045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v0.3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TextBox 173"/>
          <p:cNvSpPr txBox="1"/>
          <p:nvPr/>
        </p:nvSpPr>
        <p:spPr>
          <a:xfrm>
            <a:off x="6531610" y="4609109"/>
            <a:ext cx="1404620" cy="738505"/>
          </a:xfrm>
          <a:prstGeom prst="rect">
            <a:avLst/>
          </a:prstGeom>
          <a:noFill/>
        </p:spPr>
        <p:txBody>
          <a:bodyPr wrap="square" lIns="121908" tIns="0" rIns="121908" bIns="0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测</a:t>
            </a: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试规划相关接口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4069080" y="4291965"/>
            <a:ext cx="0" cy="2171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73"/>
          <p:cNvSpPr txBox="1"/>
          <p:nvPr/>
        </p:nvSpPr>
        <p:spPr>
          <a:xfrm>
            <a:off x="3366770" y="4609109"/>
            <a:ext cx="1404620" cy="368935"/>
          </a:xfrm>
          <a:prstGeom prst="rect">
            <a:avLst/>
          </a:prstGeom>
          <a:noFill/>
        </p:spPr>
        <p:txBody>
          <a:bodyPr wrap="square" lIns="121908" tIns="0" rIns="121908" bIns="0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日志类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 rot="0">
            <a:off x="8059420" y="2096135"/>
            <a:ext cx="1941830" cy="1041400"/>
            <a:chOff x="633644" y="1385107"/>
            <a:chExt cx="1631535" cy="988703"/>
          </a:xfrm>
        </p:grpSpPr>
        <p:cxnSp>
          <p:nvCxnSpPr>
            <p:cNvPr id="76" name="直接连接符 75"/>
            <p:cNvCxnSpPr/>
            <p:nvPr/>
          </p:nvCxnSpPr>
          <p:spPr>
            <a:xfrm flipV="1">
              <a:off x="1449591" y="2157786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148"/>
            <p:cNvSpPr txBox="1"/>
            <p:nvPr/>
          </p:nvSpPr>
          <p:spPr>
            <a:xfrm>
              <a:off x="633644" y="1385107"/>
              <a:ext cx="1631535" cy="701135"/>
            </a:xfrm>
            <a:prstGeom prst="rect">
              <a:avLst/>
            </a:prstGeom>
            <a:noFill/>
          </p:spPr>
          <p:txBody>
            <a:bodyPr wrap="square" lIns="121908" tIns="0" rIns="121908" bIns="0" rtlCol="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6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频率/门限模板及下发参数接口</a:t>
              </a:r>
              <a:endPara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 rot="0">
            <a:off x="4481831" y="2096135"/>
            <a:ext cx="2214245" cy="1045845"/>
            <a:chOff x="519469" y="1380886"/>
            <a:chExt cx="1860419" cy="992924"/>
          </a:xfrm>
        </p:grpSpPr>
        <p:cxnSp>
          <p:nvCxnSpPr>
            <p:cNvPr id="82" name="直接连接符 81"/>
            <p:cNvCxnSpPr/>
            <p:nvPr/>
          </p:nvCxnSpPr>
          <p:spPr>
            <a:xfrm flipV="1">
              <a:off x="1449591" y="2157786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148"/>
            <p:cNvSpPr txBox="1"/>
            <p:nvPr/>
          </p:nvSpPr>
          <p:spPr>
            <a:xfrm>
              <a:off x="519469" y="1380886"/>
              <a:ext cx="1860419" cy="701136"/>
            </a:xfrm>
            <a:prstGeom prst="rect">
              <a:avLst/>
            </a:prstGeom>
            <a:noFill/>
          </p:spPr>
          <p:txBody>
            <a:bodyPr wrap="square" lIns="121908" tIns="0" rIns="121908" bIns="0" rtlCol="0" anchor="t">
              <a:spAutoFit/>
            </a:bodyPr>
            <a:p>
              <a:pPr algn="ctr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16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单站/多站任务websocket接口</a:t>
              </a:r>
              <a:endParaRPr lang="zh-CN" altLang="en-US" sz="16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zh-CN" altLang="en-US" dirty="0"/>
              <a:t>第二章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个人总结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90521" y="4704390"/>
            <a:ext cx="5131705" cy="596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9021" y="2112506"/>
            <a:ext cx="5029305" cy="533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630214" y="2215510"/>
            <a:ext cx="4429948" cy="882650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p>
            <a:pPr algn="just">
              <a:lnSpc>
                <a:spcPct val="150000"/>
              </a:lnSpc>
              <a:buClrTx/>
              <a:buSzTx/>
              <a:buNone/>
            </a:pPr>
            <a:r>
              <a:rPr lang="zh-CN" altLang="en-US" sz="12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在开发工作中跟相关项目同事沟通不够，在设计功能时可能有所出入，希望在下一年的工作中更能积极讨论开发需求，和同事多交流开发心得和在平时开发工作中遇到的难点疑点。</a:t>
            </a:r>
            <a:endParaRPr lang="zh-CN" altLang="en-US" sz="1200" kern="0" dirty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094503" y="4829504"/>
            <a:ext cx="4954759" cy="770890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不断迭代完善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Autobot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自动测试脚本，根据实际应用场景创建更具价值的测试用例，为每个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Autobot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+mn-ea"/>
              </a:rPr>
              <a:t>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发布版本提供更稳定更可靠的自动化测试解决方案。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64342" y="1718155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TextBox 36"/>
          <p:cNvSpPr txBox="1"/>
          <p:nvPr/>
        </p:nvSpPr>
        <p:spPr>
          <a:xfrm>
            <a:off x="1654391" y="1905648"/>
            <a:ext cx="598612" cy="622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zh-CN" altLang="en-US" sz="18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不足之处</a:t>
            </a:r>
            <a:endParaRPr lang="zh-CN" altLang="en-US" sz="18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207503" y="427643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36"/>
          <p:cNvSpPr txBox="1"/>
          <p:nvPr/>
        </p:nvSpPr>
        <p:spPr>
          <a:xfrm>
            <a:off x="9387780" y="4420858"/>
            <a:ext cx="594360" cy="62230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r>
              <a:rPr lang="zh-CN" altLang="en-US" sz="18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工作</a:t>
            </a:r>
            <a:endParaRPr lang="zh-CN" altLang="en-US" sz="18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</a:endParaRPr>
          </a:p>
          <a:p>
            <a:r>
              <a:rPr lang="zh-CN" altLang="en-US" sz="18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展望</a:t>
            </a:r>
            <a:endParaRPr lang="zh-CN" altLang="en-US" sz="18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94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44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4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44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8" grpId="0"/>
      <p:bldP spid="9" grpId="0"/>
      <p:bldP spid="1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02207" y="1697422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98564" y="2815281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64124" y="1814445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41407" y="2322563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477357" y="2169157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敬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34067" y="320474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请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26316" y="2086883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指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80300" y="271481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导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130134" y="4386343"/>
            <a:ext cx="667790" cy="6680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53043" y="468549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33436" y="468597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038376" y="4843797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263814" y="4692191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13321" y="468218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767428" y="485743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163969" y="4728340"/>
            <a:ext cx="333895" cy="3340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999001" y="468378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565548" y="4694529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842573" y="476005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897491" y="4440393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790982" y="4857809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038553" y="4488533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305013" y="4611024"/>
            <a:ext cx="429479" cy="429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97924" y="4681358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639808" y="4685802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259577" y="486081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726845" y="4441384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284761" y="475656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287774" y="4498130"/>
            <a:ext cx="183161" cy="1832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336799" y="4673408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WPS 演示</Application>
  <PresentationFormat>宽屏</PresentationFormat>
  <Paragraphs>149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Xingkai SC</vt:lpstr>
      <vt:lpstr>黑体</vt:lpstr>
      <vt:lpstr>Calibri</vt:lpstr>
      <vt:lpstr>Arial Unicode MS</vt:lpstr>
      <vt:lpstr>等线</vt:lpstr>
      <vt:lpstr>Calibri</vt:lpstr>
      <vt:lpstr>Century Gothic</vt:lpstr>
      <vt:lpstr>Impact</vt:lpstr>
      <vt:lpstr>Aharoni</vt:lpstr>
      <vt:lpstr>华文黑体</vt:lpstr>
      <vt:lpstr>造字工房劲黑（非商用）常规体</vt:lpstr>
      <vt:lpstr>方正兰亭黑_GBK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18</cp:revision>
  <dcterms:created xsi:type="dcterms:W3CDTF">2020-09-07T11:58:00Z</dcterms:created>
  <dcterms:modified xsi:type="dcterms:W3CDTF">2021-01-25T06:11:05Z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