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9"/>
  </p:notesMasterIdLst>
  <p:sldIdLst>
    <p:sldId id="256" r:id="rId3"/>
    <p:sldId id="258" r:id="rId4"/>
    <p:sldId id="261" r:id="rId5"/>
    <p:sldId id="263" r:id="rId6"/>
    <p:sldId id="26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8888"/>
    <a:srgbClr val="F6F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0B797-2E9B-4EFF-92BB-FEDCF080DD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79CB9-76F9-4FC6-89B7-E2949F29BCE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封面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游戏机, 笼子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sp>
        <p:nvSpPr>
          <p:cNvPr id="5" name="任意多边形 7"/>
          <p:cNvSpPr/>
          <p:nvPr userDrawn="1"/>
        </p:nvSpPr>
        <p:spPr>
          <a:xfrm>
            <a:off x="4488110" y="1653557"/>
            <a:ext cx="7699093" cy="1775443"/>
          </a:xfrm>
          <a:custGeom>
            <a:avLst/>
            <a:gdLst>
              <a:gd name="connsiteX0" fmla="*/ 820950 w 7860083"/>
              <a:gd name="connsiteY0" fmla="*/ 0 h 1786399"/>
              <a:gd name="connsiteX1" fmla="*/ 7860083 w 7860083"/>
              <a:gd name="connsiteY1" fmla="*/ 0 h 1786399"/>
              <a:gd name="connsiteX2" fmla="*/ 7860083 w 7860083"/>
              <a:gd name="connsiteY2" fmla="*/ 1786399 h 1786399"/>
              <a:gd name="connsiteX3" fmla="*/ 0 w 7860083"/>
              <a:gd name="connsiteY3" fmla="*/ 1786399 h 1786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083" h="1786399">
                <a:moveTo>
                  <a:pt x="820950" y="0"/>
                </a:moveTo>
                <a:lnTo>
                  <a:pt x="7860083" y="0"/>
                </a:lnTo>
                <a:lnTo>
                  <a:pt x="7860083" y="1786399"/>
                </a:lnTo>
                <a:lnTo>
                  <a:pt x="0" y="1786399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与过渡页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924" y="6625590"/>
            <a:ext cx="877920" cy="22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9317241-A53D-458D-AA02-330610E7A11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17178" y="6655435"/>
            <a:ext cx="767715" cy="20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4"/>
          <p:cNvSpPr txBox="1"/>
          <p:nvPr userDrawn="1"/>
        </p:nvSpPr>
        <p:spPr>
          <a:xfrm>
            <a:off x="2" y="477466"/>
            <a:ext cx="1631290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占位符 3"/>
          <p:cNvSpPr txBox="1"/>
          <p:nvPr userDrawn="1"/>
        </p:nvSpPr>
        <p:spPr>
          <a:xfrm>
            <a:off x="1775291" y="477466"/>
            <a:ext cx="9288517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占位符 3"/>
          <p:cNvSpPr txBox="1"/>
          <p:nvPr userDrawn="1"/>
        </p:nvSpPr>
        <p:spPr>
          <a:xfrm>
            <a:off x="1775291" y="477466"/>
            <a:ext cx="9288517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493485"/>
            <a:ext cx="1631289" cy="400110"/>
          </a:xfrm>
          <a:prstGeom prst="rect">
            <a:avLst/>
          </a:prstGeom>
        </p:spPr>
        <p:txBody>
          <a:bodyPr lIns="90000" anchor="ctr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/>
            </a:lvl1pPr>
            <a:lvl2pPr>
              <a:buFontTx/>
              <a:buNone/>
              <a:defRPr sz="2000" b="1"/>
            </a:lvl2pPr>
            <a:lvl3pPr>
              <a:buFontTx/>
              <a:buNone/>
              <a:defRPr sz="2000" b="1"/>
            </a:lvl3pPr>
            <a:lvl4pPr>
              <a:buFontTx/>
              <a:buNone/>
              <a:defRPr sz="2000" b="1"/>
            </a:lvl4pPr>
            <a:lvl5pPr>
              <a:buFontTx/>
              <a:buNone/>
              <a:defRPr sz="2000" b="1"/>
            </a:lvl5pPr>
          </a:lstStyle>
          <a:p>
            <a:pPr lvl="0"/>
            <a:r>
              <a:rPr lang="zh-CN" altLang="en-US" dirty="0"/>
              <a:t>第几章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1727730" y="493485"/>
            <a:ext cx="10464270" cy="400110"/>
          </a:xfrm>
          <a:prstGeom prst="rect">
            <a:avLst/>
          </a:prstGeom>
          <a:noFill/>
        </p:spPr>
        <p:txBody>
          <a:bodyPr anchor="ctr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>
                <a:solidFill>
                  <a:schemeClr val="bg1">
                    <a:lumMod val="95000"/>
                  </a:schemeClr>
                </a:solidFill>
              </a:defRPr>
            </a:lvl1pPr>
            <a:lvl2pPr>
              <a:buFontTx/>
              <a:buNone/>
              <a:defRPr sz="2000" b="1"/>
            </a:lvl2pPr>
            <a:lvl3pPr>
              <a:buFontTx/>
              <a:buNone/>
              <a:defRPr sz="2000" b="1"/>
            </a:lvl3pPr>
            <a:lvl4pPr>
              <a:buFontTx/>
              <a:buNone/>
              <a:defRPr sz="2000" b="1"/>
            </a:lvl4pPr>
            <a:lvl5pPr>
              <a:buFontTx/>
              <a:buNone/>
              <a:defRPr sz="2000" b="1"/>
            </a:lvl5pPr>
          </a:lstStyle>
          <a:p>
            <a:pPr lvl="0"/>
            <a:r>
              <a:rPr lang="zh-CN" altLang="en-US" dirty="0"/>
              <a:t>插入正文标题</a:t>
            </a:r>
            <a:endParaRPr lang="zh-CN" altLang="en-US" dirty="0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2924" y="6625590"/>
            <a:ext cx="877920" cy="22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FB99720-4418-40F0-ACDB-E07E66E150E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17178" y="6655435"/>
            <a:ext cx="767715" cy="20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6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924" y="6625590"/>
            <a:ext cx="877920" cy="22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BFA10FF-2386-4F51-BB2E-E704AFF562A8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17178" y="6655435"/>
            <a:ext cx="767715" cy="20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4"/>
          <p:cNvSpPr txBox="1"/>
          <p:nvPr userDrawn="1"/>
        </p:nvSpPr>
        <p:spPr>
          <a:xfrm>
            <a:off x="2" y="477466"/>
            <a:ext cx="1631290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占位符 3"/>
          <p:cNvSpPr txBox="1"/>
          <p:nvPr userDrawn="1"/>
        </p:nvSpPr>
        <p:spPr>
          <a:xfrm>
            <a:off x="1775291" y="477466"/>
            <a:ext cx="9288517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占位符 3"/>
          <p:cNvSpPr txBox="1"/>
          <p:nvPr userDrawn="1"/>
        </p:nvSpPr>
        <p:spPr>
          <a:xfrm>
            <a:off x="1775291" y="477466"/>
            <a:ext cx="9288517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7"/>
          <p:cNvSpPr/>
          <p:nvPr/>
        </p:nvSpPr>
        <p:spPr>
          <a:xfrm>
            <a:off x="4488110" y="1653557"/>
            <a:ext cx="7699093" cy="1775443"/>
          </a:xfrm>
          <a:custGeom>
            <a:avLst/>
            <a:gdLst>
              <a:gd name="connsiteX0" fmla="*/ 820950 w 7860083"/>
              <a:gd name="connsiteY0" fmla="*/ 0 h 1786399"/>
              <a:gd name="connsiteX1" fmla="*/ 7860083 w 7860083"/>
              <a:gd name="connsiteY1" fmla="*/ 0 h 1786399"/>
              <a:gd name="connsiteX2" fmla="*/ 7860083 w 7860083"/>
              <a:gd name="connsiteY2" fmla="*/ 1786399 h 1786399"/>
              <a:gd name="connsiteX3" fmla="*/ 0 w 7860083"/>
              <a:gd name="connsiteY3" fmla="*/ 1786399 h 1786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083" h="1786399">
                <a:moveTo>
                  <a:pt x="820950" y="0"/>
                </a:moveTo>
                <a:lnTo>
                  <a:pt x="7860083" y="0"/>
                </a:lnTo>
                <a:lnTo>
                  <a:pt x="7860083" y="1786399"/>
                </a:lnTo>
                <a:lnTo>
                  <a:pt x="0" y="1786399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TextBox 42"/>
          <p:cNvSpPr txBox="1"/>
          <p:nvPr/>
        </p:nvSpPr>
        <p:spPr>
          <a:xfrm>
            <a:off x="4922757" y="1839236"/>
            <a:ext cx="7031555" cy="1013460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pPr algn="r">
              <a:defRPr/>
            </a:pPr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Xingkai SC" charset="-122"/>
                <a:ea typeface="Xingkai SC" charset="-122"/>
                <a:cs typeface="Xingkai SC" charset="-122"/>
                <a:sym typeface="+mn-ea"/>
              </a:rPr>
              <a:t>2020</a:t>
            </a:r>
            <a:r>
              <a:rPr lang="zh-CN" alt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Xingkai SC" charset="-122"/>
                <a:ea typeface="Xingkai SC" charset="-122"/>
                <a:cs typeface="Xingkai SC" charset="-122"/>
                <a:sym typeface="+mn-ea"/>
              </a:rPr>
              <a:t>年度工作</a:t>
            </a:r>
            <a:r>
              <a:rPr lang="zh-CN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Xingkai SC" charset="-122"/>
                <a:ea typeface="Xingkai SC" charset="-122"/>
                <a:cs typeface="Xingkai SC" charset="-122"/>
                <a:sym typeface="+mn-ea"/>
              </a:rPr>
              <a:t>总结</a:t>
            </a:r>
            <a:endParaRPr lang="en-US" altLang="zh-C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Xingkai SC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62035" y="2700443"/>
            <a:ext cx="2807946" cy="735965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p>
            <a:pPr algn="r">
              <a:lnSpc>
                <a:spcPct val="150000"/>
              </a:lnSpc>
            </a:pPr>
            <a:r>
              <a:rPr lang="zh-CN" altLang="zh-CN" sz="14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软件研发中心</a:t>
            </a:r>
            <a:endParaRPr lang="en-US" altLang="zh-CN" sz="14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陶进</a:t>
            </a:r>
            <a:endParaRPr lang="zh-CN" altLang="en-US" sz="14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725818" y="2333734"/>
            <a:ext cx="1425443" cy="1541925"/>
            <a:chOff x="1118520" y="2600745"/>
            <a:chExt cx="1322186" cy="1279158"/>
          </a:xfrm>
        </p:grpSpPr>
        <p:sp>
          <p:nvSpPr>
            <p:cNvPr id="5" name="圆角矩形 13"/>
            <p:cNvSpPr/>
            <p:nvPr/>
          </p:nvSpPr>
          <p:spPr>
            <a:xfrm>
              <a:off x="1118520" y="2803203"/>
              <a:ext cx="1170326" cy="1076700"/>
            </a:xfrm>
            <a:prstGeom prst="roundRect">
              <a:avLst/>
            </a:prstGeom>
            <a:noFill/>
            <a:ln w="152400" cap="flat" cmpd="sng" algn="ctr">
              <a:solidFill>
                <a:srgbClr val="004FA8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2415102">
              <a:off x="1915755" y="2600745"/>
              <a:ext cx="524951" cy="474886"/>
            </a:xfrm>
            <a:prstGeom prst="rect">
              <a:avLst/>
            </a:prstGeom>
            <a:solidFill>
              <a:srgbClr val="F2F2E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rot="2301133">
              <a:off x="1793047" y="2634579"/>
              <a:ext cx="314970" cy="937128"/>
              <a:chOff x="8687494" y="4221882"/>
              <a:chExt cx="648072" cy="1861530"/>
            </a:xfrm>
          </p:grpSpPr>
          <p:sp>
            <p:nvSpPr>
              <p:cNvPr id="10" name="同侧圆角矩形 16"/>
              <p:cNvSpPr/>
              <p:nvPr/>
            </p:nvSpPr>
            <p:spPr>
              <a:xfrm>
                <a:off x="8687494" y="4221882"/>
                <a:ext cx="648072" cy="288032"/>
              </a:xfrm>
              <a:prstGeom prst="round2SameRect">
                <a:avLst/>
              </a:prstGeom>
              <a:solidFill>
                <a:srgbClr val="004FA8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8687494" y="4576001"/>
                <a:ext cx="648072" cy="952137"/>
              </a:xfrm>
              <a:prstGeom prst="rect">
                <a:avLst/>
              </a:prstGeom>
              <a:solidFill>
                <a:srgbClr val="004FA8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 rot="10800000">
                <a:off x="8687494" y="5589468"/>
                <a:ext cx="648072" cy="493944"/>
              </a:xfrm>
              <a:prstGeom prst="triangle">
                <a:avLst/>
              </a:prstGeom>
              <a:solidFill>
                <a:srgbClr val="004FA8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" name="文本框 12"/>
          <p:cNvSpPr txBox="1"/>
          <p:nvPr/>
        </p:nvSpPr>
        <p:spPr>
          <a:xfrm>
            <a:off x="1663335" y="4056960"/>
            <a:ext cx="1262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14686" y="4489008"/>
            <a:ext cx="180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contents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 flipH="1">
            <a:off x="3630256" y="1898893"/>
            <a:ext cx="157223" cy="3456384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307977" y="2694483"/>
            <a:ext cx="655272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3000" dirty="0">
                <a:solidFill>
                  <a:srgbClr val="004FA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第一章、工作总结</a:t>
            </a:r>
            <a:endParaRPr lang="en-US" altLang="zh-CN" sz="3000" dirty="0">
              <a:solidFill>
                <a:srgbClr val="004FA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07976" y="4347694"/>
            <a:ext cx="633670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3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第二章、个人总结</a:t>
            </a:r>
            <a:endParaRPr lang="zh-CN" altLang="en-US" sz="3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3B0BF9D-14F0-44E6-B5D4-AA8474CCCBA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-1" y="494150"/>
            <a:ext cx="1631289" cy="398780"/>
          </a:xfrm>
        </p:spPr>
        <p:txBody>
          <a:bodyPr/>
          <a:lstStyle/>
          <a:p>
            <a:r>
              <a:rPr lang="zh-CN" altLang="en-US" dirty="0"/>
              <a:t>第一章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727730" y="494150"/>
            <a:ext cx="10464270" cy="398780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DT1006AS</a:t>
            </a:r>
            <a:r>
              <a:rPr lang="zh-CN" altLang="en-US" dirty="0"/>
              <a:t>项目开发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EC337CC-52D0-415D-BCEA-8F6DB9781FD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1154369" y="2702239"/>
            <a:ext cx="4028749" cy="1173630"/>
            <a:chOff x="795863" y="3200095"/>
            <a:chExt cx="5371665" cy="1564840"/>
          </a:xfrm>
        </p:grpSpPr>
        <p:grpSp>
          <p:nvGrpSpPr>
            <p:cNvPr id="39" name="组合 38"/>
            <p:cNvGrpSpPr/>
            <p:nvPr/>
          </p:nvGrpSpPr>
          <p:grpSpPr>
            <a:xfrm rot="10800000">
              <a:off x="795863" y="3200095"/>
              <a:ext cx="5371665" cy="1564840"/>
              <a:chOff x="6497512" y="1577002"/>
              <a:chExt cx="5119200" cy="1491293"/>
            </a:xfrm>
          </p:grpSpPr>
          <p:sp>
            <p:nvSpPr>
              <p:cNvPr id="41" name="Freeform 5"/>
              <p:cNvSpPr/>
              <p:nvPr/>
            </p:nvSpPr>
            <p:spPr bwMode="auto">
              <a:xfrm>
                <a:off x="6812196" y="1784565"/>
                <a:ext cx="4566032" cy="949168"/>
              </a:xfrm>
              <a:custGeom>
                <a:avLst/>
                <a:gdLst>
                  <a:gd name="T0" fmla="*/ 2907 w 3244"/>
                  <a:gd name="T1" fmla="*/ 674 h 674"/>
                  <a:gd name="T2" fmla="*/ 3244 w 3244"/>
                  <a:gd name="T3" fmla="*/ 337 h 674"/>
                  <a:gd name="T4" fmla="*/ 2907 w 3244"/>
                  <a:gd name="T5" fmla="*/ 0 h 674"/>
                  <a:gd name="T6" fmla="*/ 337 w 3244"/>
                  <a:gd name="T7" fmla="*/ 0 h 674"/>
                  <a:gd name="T8" fmla="*/ 0 w 3244"/>
                  <a:gd name="T9" fmla="*/ 337 h 674"/>
                  <a:gd name="T10" fmla="*/ 337 w 3244"/>
                  <a:gd name="T11" fmla="*/ 674 h 674"/>
                  <a:gd name="T12" fmla="*/ 2907 w 3244"/>
                  <a:gd name="T13" fmla="*/ 674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4" h="674">
                    <a:moveTo>
                      <a:pt x="2907" y="674"/>
                    </a:moveTo>
                    <a:cubicBezTo>
                      <a:pt x="3093" y="674"/>
                      <a:pt x="3244" y="523"/>
                      <a:pt x="3244" y="337"/>
                    </a:cubicBezTo>
                    <a:cubicBezTo>
                      <a:pt x="3244" y="151"/>
                      <a:pt x="3093" y="0"/>
                      <a:pt x="290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151" y="0"/>
                      <a:pt x="0" y="151"/>
                      <a:pt x="0" y="337"/>
                    </a:cubicBezTo>
                    <a:cubicBezTo>
                      <a:pt x="0" y="523"/>
                      <a:pt x="151" y="674"/>
                      <a:pt x="337" y="674"/>
                    </a:cubicBezTo>
                    <a:lnTo>
                      <a:pt x="2907" y="67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200"/>
              </a:p>
            </p:txBody>
          </p:sp>
          <p:pic>
            <p:nvPicPr>
              <p:cNvPr id="42" name="图片 41"/>
              <p:cNvPicPr>
                <a:picLocks noChangeAspect="1"/>
              </p:cNvPicPr>
              <p:nvPr/>
            </p:nvPicPr>
            <p:blipFill>
              <a:blip r:embed="rId1" cstate="screen"/>
              <a:stretch>
                <a:fillRect/>
              </a:stretch>
            </p:blipFill>
            <p:spPr>
              <a:xfrm>
                <a:off x="6497512" y="1577002"/>
                <a:ext cx="5119200" cy="1491293"/>
              </a:xfrm>
              <a:prstGeom prst="rect">
                <a:avLst/>
              </a:prstGeom>
            </p:spPr>
          </p:pic>
        </p:grpSp>
        <p:sp>
          <p:nvSpPr>
            <p:cNvPr id="40" name="文本框 130"/>
            <p:cNvSpPr txBox="1"/>
            <p:nvPr/>
          </p:nvSpPr>
          <p:spPr>
            <a:xfrm>
              <a:off x="5045899" y="3723370"/>
              <a:ext cx="616373" cy="613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dirty="0">
                  <a:solidFill>
                    <a:srgbClr val="0070C0"/>
                  </a:solidFill>
                  <a:latin typeface="Impact" panose="020B0806030902050204" pitchFamily="34" charset="0"/>
                  <a:cs typeface="Aharoni" panose="02010803020104030203" pitchFamily="2" charset="-79"/>
                </a:rPr>
                <a:t>01</a:t>
              </a:r>
              <a:endParaRPr lang="zh-CN" altLang="en-US" sz="2400" dirty="0">
                <a:solidFill>
                  <a:srgbClr val="0070C0"/>
                </a:solidFill>
                <a:latin typeface="Impact" panose="020B0806030902050204" pitchFamily="34" charset="0"/>
                <a:cs typeface="Aharoni" panose="02010803020104030203" pitchFamily="2" charset="-79"/>
              </a:endParaRPr>
            </a:p>
          </p:txBody>
        </p:sp>
      </p:grpSp>
      <p:sp>
        <p:nvSpPr>
          <p:cNvPr id="67" name="矩形 47"/>
          <p:cNvSpPr>
            <a:spLocks noChangeArrowheads="1"/>
          </p:cNvSpPr>
          <p:nvPr/>
        </p:nvSpPr>
        <p:spPr bwMode="auto">
          <a:xfrm>
            <a:off x="1464276" y="3139581"/>
            <a:ext cx="2422184" cy="37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1430" tIns="25715" rIns="51430" bIns="25715">
            <a:spAutoFit/>
          </a:bodyPr>
          <a:p>
            <a:pPr algn="r">
              <a:lnSpc>
                <a:spcPct val="130000"/>
              </a:lnSpc>
              <a:spcBef>
                <a:spcPct val="0"/>
              </a:spcBef>
            </a:pPr>
            <a:r>
              <a:rPr lang="zh-CN" sz="16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服务端开发</a:t>
            </a:r>
            <a:endParaRPr 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075316" y="3875481"/>
            <a:ext cx="4028749" cy="1173630"/>
            <a:chOff x="6024473" y="4931210"/>
            <a:chExt cx="5371665" cy="1564840"/>
          </a:xfrm>
        </p:grpSpPr>
        <p:grpSp>
          <p:nvGrpSpPr>
            <p:cNvPr id="13" name="组合 12"/>
            <p:cNvGrpSpPr/>
            <p:nvPr/>
          </p:nvGrpSpPr>
          <p:grpSpPr>
            <a:xfrm>
              <a:off x="6024473" y="4931210"/>
              <a:ext cx="5371665" cy="1564840"/>
              <a:chOff x="6497512" y="1577002"/>
              <a:chExt cx="5119200" cy="1491293"/>
            </a:xfrm>
          </p:grpSpPr>
          <p:sp>
            <p:nvSpPr>
              <p:cNvPr id="17" name="Freeform 5"/>
              <p:cNvSpPr/>
              <p:nvPr/>
            </p:nvSpPr>
            <p:spPr bwMode="auto">
              <a:xfrm>
                <a:off x="6812196" y="1784565"/>
                <a:ext cx="4566032" cy="949168"/>
              </a:xfrm>
              <a:custGeom>
                <a:avLst/>
                <a:gdLst>
                  <a:gd name="T0" fmla="*/ 2907 w 3244"/>
                  <a:gd name="T1" fmla="*/ 674 h 674"/>
                  <a:gd name="T2" fmla="*/ 3244 w 3244"/>
                  <a:gd name="T3" fmla="*/ 337 h 674"/>
                  <a:gd name="T4" fmla="*/ 2907 w 3244"/>
                  <a:gd name="T5" fmla="*/ 0 h 674"/>
                  <a:gd name="T6" fmla="*/ 337 w 3244"/>
                  <a:gd name="T7" fmla="*/ 0 h 674"/>
                  <a:gd name="T8" fmla="*/ 0 w 3244"/>
                  <a:gd name="T9" fmla="*/ 337 h 674"/>
                  <a:gd name="T10" fmla="*/ 337 w 3244"/>
                  <a:gd name="T11" fmla="*/ 674 h 674"/>
                  <a:gd name="T12" fmla="*/ 2907 w 3244"/>
                  <a:gd name="T13" fmla="*/ 674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4" h="674">
                    <a:moveTo>
                      <a:pt x="2907" y="674"/>
                    </a:moveTo>
                    <a:cubicBezTo>
                      <a:pt x="3093" y="674"/>
                      <a:pt x="3244" y="523"/>
                      <a:pt x="3244" y="337"/>
                    </a:cubicBezTo>
                    <a:cubicBezTo>
                      <a:pt x="3244" y="151"/>
                      <a:pt x="3093" y="0"/>
                      <a:pt x="290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151" y="0"/>
                      <a:pt x="0" y="151"/>
                      <a:pt x="0" y="337"/>
                    </a:cubicBezTo>
                    <a:cubicBezTo>
                      <a:pt x="0" y="523"/>
                      <a:pt x="151" y="674"/>
                      <a:pt x="337" y="674"/>
                    </a:cubicBezTo>
                    <a:lnTo>
                      <a:pt x="2907" y="67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200"/>
              </a:p>
            </p:txBody>
          </p:sp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1" cstate="screen"/>
              <a:stretch>
                <a:fillRect/>
              </a:stretch>
            </p:blipFill>
            <p:spPr>
              <a:xfrm>
                <a:off x="6497512" y="1577002"/>
                <a:ext cx="5119200" cy="1491293"/>
              </a:xfrm>
              <a:prstGeom prst="rect">
                <a:avLst/>
              </a:prstGeom>
            </p:spPr>
          </p:pic>
        </p:grpSp>
        <p:sp>
          <p:nvSpPr>
            <p:cNvPr id="20" name="文本框 130"/>
            <p:cNvSpPr txBox="1"/>
            <p:nvPr/>
          </p:nvSpPr>
          <p:spPr>
            <a:xfrm>
              <a:off x="6515301" y="5314557"/>
              <a:ext cx="677333" cy="613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dirty="0">
                  <a:solidFill>
                    <a:srgbClr val="0070C0"/>
                  </a:solidFill>
                  <a:latin typeface="Impact" panose="020B0806030902050204" pitchFamily="34" charset="0"/>
                  <a:cs typeface="Aharoni" panose="02010803020104030203" pitchFamily="2" charset="-79"/>
                </a:rPr>
                <a:t>03</a:t>
              </a:r>
              <a:endParaRPr lang="zh-CN" altLang="en-US" sz="2400" dirty="0">
                <a:solidFill>
                  <a:srgbClr val="0070C0"/>
                </a:solidFill>
                <a:latin typeface="Impact" panose="020B0806030902050204" pitchFamily="34" charset="0"/>
                <a:cs typeface="Aharoni" panose="02010803020104030203" pitchFamily="2" charset="-79"/>
              </a:endParaRPr>
            </a:p>
          </p:txBody>
        </p:sp>
      </p:grpSp>
      <p:sp>
        <p:nvSpPr>
          <p:cNvPr id="21" name="矩形 47"/>
          <p:cNvSpPr>
            <a:spLocks noChangeArrowheads="1"/>
          </p:cNvSpPr>
          <p:nvPr/>
        </p:nvSpPr>
        <p:spPr bwMode="auto">
          <a:xfrm>
            <a:off x="7379618" y="4203276"/>
            <a:ext cx="2422184" cy="37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1430" tIns="25715" rIns="51430" bIns="25715">
            <a:spAutoFit/>
          </a:bodyPr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数据库更新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6075316" y="1752041"/>
            <a:ext cx="4028749" cy="1173630"/>
            <a:chOff x="6024473" y="4931210"/>
            <a:chExt cx="5371665" cy="1564840"/>
          </a:xfrm>
        </p:grpSpPr>
        <p:grpSp>
          <p:nvGrpSpPr>
            <p:cNvPr id="23" name="组合 22"/>
            <p:cNvGrpSpPr/>
            <p:nvPr/>
          </p:nvGrpSpPr>
          <p:grpSpPr>
            <a:xfrm>
              <a:off x="6024473" y="4931210"/>
              <a:ext cx="5371665" cy="1564840"/>
              <a:chOff x="6497512" y="1577002"/>
              <a:chExt cx="5119200" cy="1491293"/>
            </a:xfrm>
          </p:grpSpPr>
          <p:sp>
            <p:nvSpPr>
              <p:cNvPr id="24" name="Freeform 5"/>
              <p:cNvSpPr/>
              <p:nvPr/>
            </p:nvSpPr>
            <p:spPr bwMode="auto">
              <a:xfrm>
                <a:off x="6812196" y="1784565"/>
                <a:ext cx="4566032" cy="949168"/>
              </a:xfrm>
              <a:custGeom>
                <a:avLst/>
                <a:gdLst>
                  <a:gd name="T0" fmla="*/ 2907 w 3244"/>
                  <a:gd name="T1" fmla="*/ 674 h 674"/>
                  <a:gd name="T2" fmla="*/ 3244 w 3244"/>
                  <a:gd name="T3" fmla="*/ 337 h 674"/>
                  <a:gd name="T4" fmla="*/ 2907 w 3244"/>
                  <a:gd name="T5" fmla="*/ 0 h 674"/>
                  <a:gd name="T6" fmla="*/ 337 w 3244"/>
                  <a:gd name="T7" fmla="*/ 0 h 674"/>
                  <a:gd name="T8" fmla="*/ 0 w 3244"/>
                  <a:gd name="T9" fmla="*/ 337 h 674"/>
                  <a:gd name="T10" fmla="*/ 337 w 3244"/>
                  <a:gd name="T11" fmla="*/ 674 h 674"/>
                  <a:gd name="T12" fmla="*/ 2907 w 3244"/>
                  <a:gd name="T13" fmla="*/ 674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4" h="674">
                    <a:moveTo>
                      <a:pt x="2907" y="674"/>
                    </a:moveTo>
                    <a:cubicBezTo>
                      <a:pt x="3093" y="674"/>
                      <a:pt x="3244" y="523"/>
                      <a:pt x="3244" y="337"/>
                    </a:cubicBezTo>
                    <a:cubicBezTo>
                      <a:pt x="3244" y="151"/>
                      <a:pt x="3093" y="0"/>
                      <a:pt x="290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151" y="0"/>
                      <a:pt x="0" y="151"/>
                      <a:pt x="0" y="337"/>
                    </a:cubicBezTo>
                    <a:cubicBezTo>
                      <a:pt x="0" y="523"/>
                      <a:pt x="151" y="674"/>
                      <a:pt x="337" y="674"/>
                    </a:cubicBezTo>
                    <a:lnTo>
                      <a:pt x="2907" y="67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200"/>
              </a:p>
            </p:txBody>
          </p:sp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1" cstate="screen"/>
              <a:stretch>
                <a:fillRect/>
              </a:stretch>
            </p:blipFill>
            <p:spPr>
              <a:xfrm>
                <a:off x="6497512" y="1577002"/>
                <a:ext cx="5119200" cy="1491293"/>
              </a:xfrm>
              <a:prstGeom prst="rect">
                <a:avLst/>
              </a:prstGeom>
            </p:spPr>
          </p:pic>
        </p:grpSp>
        <p:sp>
          <p:nvSpPr>
            <p:cNvPr id="26" name="文本框 130"/>
            <p:cNvSpPr txBox="1"/>
            <p:nvPr/>
          </p:nvSpPr>
          <p:spPr>
            <a:xfrm>
              <a:off x="6515301" y="5314557"/>
              <a:ext cx="665480" cy="613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dirty="0">
                  <a:solidFill>
                    <a:srgbClr val="0070C0"/>
                  </a:solidFill>
                  <a:latin typeface="Impact" panose="020B0806030902050204" pitchFamily="34" charset="0"/>
                  <a:cs typeface="Aharoni" panose="02010803020104030203" pitchFamily="2" charset="-79"/>
                </a:rPr>
                <a:t>02</a:t>
              </a:r>
              <a:endParaRPr lang="zh-CN" altLang="en-US" sz="2400" dirty="0">
                <a:solidFill>
                  <a:srgbClr val="0070C0"/>
                </a:solidFill>
                <a:latin typeface="Impact" panose="020B0806030902050204" pitchFamily="34" charset="0"/>
                <a:cs typeface="Aharoni" panose="02010803020104030203" pitchFamily="2" charset="-79"/>
              </a:endParaRPr>
            </a:p>
          </p:txBody>
        </p:sp>
      </p:grp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7379618" y="2079836"/>
            <a:ext cx="2422184" cy="37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1430" tIns="25715" rIns="51430" bIns="25715">
            <a:spAutoFit/>
          </a:bodyPr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安卓客户端开发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-1" y="494150"/>
            <a:ext cx="1631289" cy="398780"/>
          </a:xfrm>
        </p:spPr>
        <p:txBody>
          <a:bodyPr/>
          <a:lstStyle/>
          <a:p>
            <a:r>
              <a:rPr lang="zh-CN" altLang="en-US" dirty="0"/>
              <a:t>第一章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727730" y="494150"/>
            <a:ext cx="10464270" cy="39878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dirty="0"/>
              <a:t>5G</a:t>
            </a:r>
            <a:r>
              <a:rPr lang="zh-CN" altLang="en-US" dirty="0"/>
              <a:t>路测及干扰分析系统软件移植与改进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EC337CC-52D0-415D-BCEA-8F6DB9781FD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87450" y="1673860"/>
            <a:ext cx="106584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服务端移植到</a:t>
            </a:r>
            <a:r>
              <a:rPr lang="en-US" altLang="zh-CN"/>
              <a:t>.Net Core</a:t>
            </a:r>
            <a:r>
              <a:rPr lang="zh-CN" altLang="en-US"/>
              <a:t>；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消息服务由</a:t>
            </a:r>
            <a:r>
              <a:rPr lang="en-US" altLang="zh-CN"/>
              <a:t>RabbitMQ</a:t>
            </a:r>
            <a:r>
              <a:rPr lang="zh-CN" altLang="en-US"/>
              <a:t>转换到</a:t>
            </a:r>
            <a:r>
              <a:rPr lang="en-US" altLang="zh-CN"/>
              <a:t>StreamJsonRpc+WebSocket</a:t>
            </a:r>
            <a:r>
              <a:rPr lang="zh-CN" altLang="en-US"/>
              <a:t>；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地图服务改变；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服务端模块调整以及功能优化。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-1" y="494150"/>
            <a:ext cx="1631289" cy="398780"/>
          </a:xfrm>
        </p:spPr>
        <p:txBody>
          <a:bodyPr/>
          <a:lstStyle/>
          <a:p>
            <a:r>
              <a:rPr lang="zh-CN" altLang="en-US" dirty="0"/>
              <a:t>第二章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727730" y="494150"/>
            <a:ext cx="10464270" cy="398780"/>
          </a:xfrm>
        </p:spPr>
        <p:txBody>
          <a:bodyPr/>
          <a:lstStyle/>
          <a:p>
            <a:r>
              <a:rPr lang="zh-CN" altLang="en-US" dirty="0"/>
              <a:t>个人总结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EC337CC-52D0-415D-BCEA-8F6DB9781FD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90521" y="4704390"/>
            <a:ext cx="5131705" cy="596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2951" tIns="26475" rIns="52951" bIns="26475"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49021" y="2112506"/>
            <a:ext cx="5029305" cy="533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2951" tIns="26475" rIns="52951" bIns="26475"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2630214" y="2215510"/>
            <a:ext cx="4429948" cy="605790"/>
          </a:xfrm>
          <a:prstGeom prst="rect">
            <a:avLst/>
          </a:prstGeom>
          <a:noFill/>
        </p:spPr>
        <p:txBody>
          <a:bodyPr wrap="square" lIns="52951" tIns="26475" rIns="52951" bIns="26475" rtlCol="0">
            <a:spAutoFit/>
          </a:bodyPr>
          <a:p>
            <a:pPr algn="just">
              <a:lnSpc>
                <a:spcPct val="150000"/>
              </a:lnSpc>
              <a:buClrTx/>
              <a:buSzTx/>
              <a:buNone/>
            </a:pPr>
            <a:r>
              <a:rPr lang="zh-CN" altLang="en-US" sz="12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在开发工作中跟相关项目同事交流沟通不够，希望在下一年的工作中能积极沟通。</a:t>
            </a:r>
            <a:endParaRPr lang="zh-CN" altLang="en-US" sz="1200" kern="0" dirty="0" smtClean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4094503" y="4829504"/>
            <a:ext cx="4954759" cy="291465"/>
          </a:xfrm>
          <a:prstGeom prst="rect">
            <a:avLst/>
          </a:prstGeom>
          <a:noFill/>
        </p:spPr>
        <p:txBody>
          <a:bodyPr wrap="square" lIns="52951" tIns="26475" rIns="52951" bIns="26475" rtlCol="0">
            <a:spAutoFit/>
          </a:bodyPr>
          <a:p>
            <a:pPr>
              <a:lnSpc>
                <a:spcPct val="130000"/>
              </a:lnSpc>
            </a:pPr>
            <a:r>
              <a:rPr 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+mn-ea"/>
              </a:rPr>
              <a:t>做好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+mn-ea"/>
              </a:rPr>
              <a:t>WindCharger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+mn-ea"/>
              </a:rPr>
              <a:t>的开发工作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64342" y="1718155"/>
            <a:ext cx="985388" cy="98526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" name="同心圆 1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3" name="TextBox 36"/>
          <p:cNvSpPr txBox="1"/>
          <p:nvPr/>
        </p:nvSpPr>
        <p:spPr>
          <a:xfrm>
            <a:off x="1654391" y="1905648"/>
            <a:ext cx="598612" cy="62230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r>
              <a:rPr lang="zh-CN" altLang="en-US" sz="1800" b="1" dirty="0">
                <a:solidFill>
                  <a:srgbClr val="0070C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</a:rPr>
              <a:t>不足之处</a:t>
            </a:r>
            <a:endParaRPr lang="zh-CN" altLang="en-US" sz="1800" b="1" dirty="0">
              <a:solidFill>
                <a:srgbClr val="0070C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+mj-ea"/>
              <a:ea typeface="+mj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9207503" y="4276432"/>
            <a:ext cx="985388" cy="98526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" name="同心圆 1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7" name="TextBox 36"/>
          <p:cNvSpPr txBox="1"/>
          <p:nvPr/>
        </p:nvSpPr>
        <p:spPr>
          <a:xfrm>
            <a:off x="9387780" y="4420858"/>
            <a:ext cx="594360" cy="62230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p>
            <a:r>
              <a:rPr lang="zh-CN" altLang="en-US" sz="1800" b="1" dirty="0">
                <a:solidFill>
                  <a:srgbClr val="0070C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</a:rPr>
              <a:t>工作</a:t>
            </a:r>
            <a:endParaRPr lang="zh-CN" altLang="en-US" sz="1800" b="1" dirty="0">
              <a:solidFill>
                <a:srgbClr val="0070C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+mj-ea"/>
              <a:ea typeface="+mj-ea"/>
            </a:endParaRPr>
          </a:p>
          <a:p>
            <a:r>
              <a:rPr lang="zh-CN" altLang="en-US" sz="1800" b="1" dirty="0">
                <a:solidFill>
                  <a:srgbClr val="0070C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</a:rPr>
              <a:t>展望</a:t>
            </a:r>
            <a:endParaRPr lang="zh-CN" altLang="en-US" sz="1800" b="1" dirty="0">
              <a:solidFill>
                <a:srgbClr val="0070C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65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15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6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1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  <p:bldP spid="8" grpId="0"/>
      <p:bldP spid="9" grpId="0"/>
      <p:bldP spid="13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502207" y="1697422"/>
            <a:ext cx="2047135" cy="204786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" name="同心圆 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298564" y="2815281"/>
            <a:ext cx="2047135" cy="204786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064124" y="1814445"/>
            <a:ext cx="2047135" cy="204786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" name="同心圆 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041407" y="2322563"/>
            <a:ext cx="2047135" cy="204786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3477357" y="2169157"/>
            <a:ext cx="1182355" cy="1246487"/>
          </a:xfrm>
          <a:prstGeom prst="rect">
            <a:avLst/>
          </a:prstGeom>
        </p:spPr>
        <p:txBody>
          <a:bodyPr wrap="none" lIns="121910" tIns="60956" rIns="121910" bIns="60956">
            <a:spAutoFit/>
          </a:bodyPr>
          <a:lstStyle/>
          <a:p>
            <a:r>
              <a:rPr lang="zh-CN" altLang="en-US" sz="7300" dirty="0">
                <a:solidFill>
                  <a:srgbClr val="004F94"/>
                </a:solidFill>
                <a:cs typeface="+mn-ea"/>
                <a:sym typeface="+mn-lt"/>
              </a:rPr>
              <a:t>敬</a:t>
            </a:r>
            <a:endParaRPr lang="zh-CN" altLang="en-US" sz="7300" dirty="0">
              <a:solidFill>
                <a:srgbClr val="004F94"/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34067" y="3204743"/>
            <a:ext cx="1186482" cy="1251908"/>
          </a:xfrm>
          <a:prstGeom prst="rect">
            <a:avLst/>
          </a:prstGeom>
        </p:spPr>
        <p:txBody>
          <a:bodyPr wrap="none" lIns="121910" tIns="60956" rIns="121910" bIns="60956">
            <a:spAutoFit/>
          </a:bodyPr>
          <a:lstStyle/>
          <a:p>
            <a:r>
              <a:rPr lang="zh-CN" altLang="en-US" sz="7300" dirty="0">
                <a:solidFill>
                  <a:srgbClr val="004F94"/>
                </a:solidFill>
                <a:cs typeface="+mn-ea"/>
                <a:sym typeface="+mn-lt"/>
              </a:rPr>
              <a:t>请</a:t>
            </a:r>
            <a:endParaRPr lang="zh-CN" altLang="en-US" sz="7300" dirty="0">
              <a:solidFill>
                <a:srgbClr val="004F94"/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26316" y="2086883"/>
            <a:ext cx="1182355" cy="1246487"/>
          </a:xfrm>
          <a:prstGeom prst="rect">
            <a:avLst/>
          </a:prstGeom>
        </p:spPr>
        <p:txBody>
          <a:bodyPr wrap="none" lIns="121910" tIns="60956" rIns="121910" bIns="60956">
            <a:spAutoFit/>
          </a:bodyPr>
          <a:lstStyle/>
          <a:p>
            <a:r>
              <a:rPr lang="zh-CN" altLang="en-US" sz="7300" dirty="0">
                <a:solidFill>
                  <a:srgbClr val="004F94"/>
                </a:solidFill>
                <a:cs typeface="+mn-ea"/>
                <a:sym typeface="+mn-lt"/>
              </a:rPr>
              <a:t>指</a:t>
            </a:r>
            <a:endParaRPr lang="zh-CN" altLang="en-US" sz="7300" dirty="0">
              <a:solidFill>
                <a:srgbClr val="004F94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480300" y="2714813"/>
            <a:ext cx="1186482" cy="1251908"/>
          </a:xfrm>
          <a:prstGeom prst="rect">
            <a:avLst/>
          </a:prstGeom>
        </p:spPr>
        <p:txBody>
          <a:bodyPr wrap="none" lIns="121910" tIns="60956" rIns="121910" bIns="60956">
            <a:spAutoFit/>
          </a:bodyPr>
          <a:lstStyle/>
          <a:p>
            <a:r>
              <a:rPr lang="zh-CN" altLang="en-US" sz="7300" dirty="0">
                <a:solidFill>
                  <a:srgbClr val="004F94"/>
                </a:solidFill>
                <a:cs typeface="+mn-ea"/>
                <a:sym typeface="+mn-lt"/>
              </a:rPr>
              <a:t>导</a:t>
            </a:r>
            <a:endParaRPr lang="zh-CN" altLang="en-US" sz="7300" dirty="0">
              <a:solidFill>
                <a:srgbClr val="004F94"/>
              </a:solidFill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130134" y="4386343"/>
            <a:ext cx="667790" cy="6680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653043" y="4685496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433436" y="4685976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038376" y="4843797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263814" y="4692191"/>
            <a:ext cx="366322" cy="3664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113321" y="4682182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8767428" y="4857432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163969" y="4728340"/>
            <a:ext cx="333895" cy="33401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8999001" y="4683786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565548" y="4694529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9842573" y="4760058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897491" y="4440393"/>
            <a:ext cx="366322" cy="3664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790982" y="4857809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038553" y="4488533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305013" y="4611024"/>
            <a:ext cx="429479" cy="4296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797924" y="4681358"/>
            <a:ext cx="366322" cy="3664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1639808" y="4685802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259577" y="4860818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726845" y="4441384"/>
            <a:ext cx="366322" cy="3664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284761" y="4756568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8287774" y="4498130"/>
            <a:ext cx="183161" cy="1832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0336799" y="4673408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accel="52000" fill="hold" nodeType="after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52000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52000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accel="52000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4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1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7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1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0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1" presetClass="entr" presetSubtype="1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3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  <p:bldP spid="18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accel="5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4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1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7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1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0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1" presetClass="entr" presetSubtype="1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3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  <p:bldP spid="18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</p:bldLst>
      </p:timing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WPS 演示</Application>
  <PresentationFormat>宽屏</PresentationFormat>
  <Paragraphs>75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Xingkai SC</vt:lpstr>
      <vt:lpstr>黑体</vt:lpstr>
      <vt:lpstr>Calibri</vt:lpstr>
      <vt:lpstr>Century Gothic</vt:lpstr>
      <vt:lpstr>Impact</vt:lpstr>
      <vt:lpstr>Aharoni</vt:lpstr>
      <vt:lpstr>Yu Gothic UI Semibold</vt:lpstr>
      <vt:lpstr>造字工房劲黑（非商用）常规体</vt:lpstr>
      <vt:lpstr>Calibri</vt:lpstr>
      <vt:lpstr>华文黑体</vt:lpstr>
      <vt:lpstr>Arial Unicode MS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25</cp:revision>
  <dcterms:created xsi:type="dcterms:W3CDTF">2020-09-07T11:58:00Z</dcterms:created>
  <dcterms:modified xsi:type="dcterms:W3CDTF">2021-01-25T06:57:18Z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