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" ContentType="application/vnd.ms-excel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2"/>
  </p:notesMasterIdLst>
  <p:sldIdLst>
    <p:sldId id="291" r:id="rId4"/>
    <p:sldId id="410" r:id="rId5"/>
    <p:sldId id="405" r:id="rId6"/>
    <p:sldId id="414" r:id="rId7"/>
    <p:sldId id="417" r:id="rId8"/>
    <p:sldId id="415" r:id="rId9"/>
    <p:sldId id="411" r:id="rId10"/>
    <p:sldId id="412" r:id="rId11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81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1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4" name="Rectangle 4"/>
          <p:cNvSpPr>
            <a:spLocks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5125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Textmasterformate durch Klicken bearbeiten</a:t>
            </a:r>
            <a:endParaRPr kumimoji="0" lang="de-DE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Zweite Ebene</a:t>
            </a:r>
            <a:endParaRPr kumimoji="0" lang="de-DE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Dritte Ebene</a:t>
            </a:r>
            <a:endParaRPr kumimoji="0" lang="de-DE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Vierte Ebene</a:t>
            </a:r>
            <a:endParaRPr kumimoji="0" lang="de-DE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Fünfte Ebene</a:t>
            </a:r>
            <a:endParaRPr kumimoji="0" lang="de-DE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C6AC05-1F7A-41D3-A294-9BA0D40E11B1}" type="slidenum">
              <a:rPr kumimoji="0" lang="de-DE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de-DE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4602163"/>
            <a:ext cx="7772400" cy="892175"/>
          </a:xfrm>
        </p:spPr>
        <p:txBody>
          <a:bodyPr/>
          <a:lstStyle>
            <a:lvl1pPr algn="ctr">
              <a:lnSpc>
                <a:spcPct val="110000"/>
              </a:lnSpc>
              <a:defRPr sz="32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en-US" strike="noStrike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9538" y="5559425"/>
            <a:ext cx="6400800" cy="53657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  <a:endParaRPr lang="zh-CN" altLang="en-US" strike="noStrike" noProof="0" smtClean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7CE9E2-0EF7-4F2E-917E-6C3799DFE3C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4FD9A9-DD0E-417E-AFA8-B04E9942A37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4FD9A9-DD0E-417E-AFA8-B04E9942A37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4602163"/>
            <a:ext cx="7772400" cy="892175"/>
          </a:xfrm>
        </p:spPr>
        <p:txBody>
          <a:bodyPr/>
          <a:lstStyle>
            <a:lvl1pPr algn="ctr">
              <a:lnSpc>
                <a:spcPct val="110000"/>
              </a:lnSpc>
              <a:defRPr sz="32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en-US" strike="noStrike" noProof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9538" y="5559425"/>
            <a:ext cx="6400800" cy="53657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  <a:endParaRPr lang="zh-CN" altLang="en-US" strike="noStrike" noProof="0" smtClean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C66A4F-55E7-466D-98D8-4466EF28AD83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CC6FF7-7935-4BA6-AAAB-6B127DBE974A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CC6FF7-7935-4BA6-AAAB-6B127DBE974A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CC6FF7-7935-4BA6-AAAB-6B127DBE974A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CC6FF7-7935-4BA6-AAAB-6B127DBE974A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CC6FF7-7935-4BA6-AAAB-6B127DBE974A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CC6FF7-7935-4BA6-AAAB-6B127DBE974A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CC6FF7-7935-4BA6-AAAB-6B127DBE974A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4FD9A9-DD0E-417E-AFA8-B04E9942A37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CC6FF7-7935-4BA6-AAAB-6B127DBE974A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CC6FF7-7935-4BA6-AAAB-6B127DBE974A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CC6FF7-7935-4BA6-AAAB-6B127DBE974A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4FD9A9-DD0E-417E-AFA8-B04E9942A37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4FD9A9-DD0E-417E-AFA8-B04E9942A37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4FD9A9-DD0E-417E-AFA8-B04E9942A37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4FD9A9-DD0E-417E-AFA8-B04E9942A37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4FD9A9-DD0E-417E-AFA8-B04E9942A37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4FD9A9-DD0E-417E-AFA8-B04E9942A37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4FD9A9-DD0E-417E-AFA8-B04E9942A37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65875"/>
            <a:ext cx="2895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 noProof="1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19075" y="6365875"/>
            <a:ext cx="13430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Page </a:t>
            </a:r>
            <a:r>
              <a:rPr kumimoji="0" lang="de-DE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</a:t>
            </a:r>
            <a:r>
              <a:rPr kumimoji="0" lang="de-DE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fld id="{01AA100E-21CC-4D92-8794-08375A719C4D}" type="slidenum">
              <a:rPr kumimoji="0" lang="de-DE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de-DE" alt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8" name="Rectangle 4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9" name="Rectangle 5"/>
          <p:cNvSpPr/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61620"/>
            <a:r>
              <a:rPr lang="zh-CN" altLang="en-US" dirty="0"/>
              <a:t>第二级</a:t>
            </a:r>
            <a:endParaRPr lang="zh-CN" altLang="en-US" dirty="0"/>
          </a:p>
          <a:p>
            <a:pPr lvl="2" indent="-274320"/>
            <a:r>
              <a:rPr lang="zh-CN" altLang="en-US" dirty="0"/>
              <a:t>第三级</a:t>
            </a:r>
            <a:endParaRPr lang="zh-CN" altLang="en-US" dirty="0"/>
          </a:p>
          <a:p>
            <a:pPr lvl="3" indent="-264795"/>
            <a:r>
              <a:rPr lang="zh-CN" altLang="en-US" dirty="0"/>
              <a:t>第四级</a:t>
            </a:r>
            <a:endParaRPr lang="zh-CN" altLang="en-US" dirty="0"/>
          </a:p>
          <a:p>
            <a:pPr lvl="4" indent="-26479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4FD9A9-DD0E-417E-AFA8-B04E9942A37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charRg st="13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charRg st="13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charRg st="17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charRg st="17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charRg st="21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charRg st="21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charRg st="25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charRg st="25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bldLvl="0"/>
      <p:bldP spid="102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102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102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102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102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10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r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r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r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2255" algn="l" rtl="0" eaLnBrk="0" fontAlgn="base" hangingPunct="0">
        <a:spcBef>
          <a:spcPct val="0"/>
        </a:spcBef>
        <a:spcAft>
          <a:spcPct val="4000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20725" indent="-274955" algn="l" rtl="0" eaLnBrk="0" fontAlgn="base" hangingPunct="0">
        <a:spcBef>
          <a:spcPct val="0"/>
        </a:spcBef>
        <a:spcAft>
          <a:spcPct val="400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25" indent="-265430" algn="l" rtl="0" eaLnBrk="0" fontAlgn="base" hangingPunct="0">
        <a:spcBef>
          <a:spcPct val="0"/>
        </a:spcBef>
        <a:spcAft>
          <a:spcPct val="4000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54125" indent="-265430" algn="l" rtl="0" eaLnBrk="0" fontAlgn="base" hangingPunct="0">
        <a:spcBef>
          <a:spcPct val="0"/>
        </a:spcBef>
        <a:spcAft>
          <a:spcPct val="4000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65875"/>
            <a:ext cx="2895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 noProof="1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19075" y="6365875"/>
            <a:ext cx="13430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Page </a:t>
            </a:r>
            <a:r>
              <a:rPr kumimoji="0" lang="de-DE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</a:t>
            </a:r>
            <a:r>
              <a:rPr kumimoji="0" lang="de-DE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fld id="{CE6FF170-8970-44DD-8643-AC6268F545A5}" type="slidenum">
              <a:rPr kumimoji="0" lang="de-DE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de-DE" alt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76" name="Rectangle 4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7" name="Rectangle 5"/>
          <p:cNvSpPr/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61620"/>
            <a:r>
              <a:rPr lang="zh-CN" altLang="en-US" dirty="0"/>
              <a:t>第二级</a:t>
            </a:r>
            <a:endParaRPr lang="zh-CN" altLang="en-US" dirty="0"/>
          </a:p>
          <a:p>
            <a:pPr lvl="2" indent="-274320"/>
            <a:r>
              <a:rPr lang="zh-CN" altLang="en-US" dirty="0"/>
              <a:t>第三级</a:t>
            </a:r>
            <a:endParaRPr lang="zh-CN" altLang="en-US" dirty="0"/>
          </a:p>
          <a:p>
            <a:pPr lvl="3" indent="-264795"/>
            <a:r>
              <a:rPr lang="zh-CN" altLang="en-US" dirty="0"/>
              <a:t>第四级</a:t>
            </a:r>
            <a:endParaRPr lang="zh-CN" altLang="en-US" dirty="0"/>
          </a:p>
          <a:p>
            <a:pPr lvl="4" indent="-26479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CC6FF7-7935-4BA6-AAAB-6B127DBE974A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charRg st="13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charRg st="13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charRg st="17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charRg st="17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charRg st="21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charRg st="21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charRg st="25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charRg st="25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ldLvl="0"/>
      <p:bldP spid="307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07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07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07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07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07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r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r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r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2255" algn="l" rtl="0" eaLnBrk="0" fontAlgn="base" hangingPunct="0">
        <a:spcBef>
          <a:spcPct val="0"/>
        </a:spcBef>
        <a:spcAft>
          <a:spcPct val="4000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20725" indent="-274955" algn="l" rtl="0" eaLnBrk="0" fontAlgn="base" hangingPunct="0">
        <a:spcBef>
          <a:spcPct val="0"/>
        </a:spcBef>
        <a:spcAft>
          <a:spcPct val="400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25" indent="-265430" algn="l" rtl="0" eaLnBrk="0" fontAlgn="base" hangingPunct="0">
        <a:spcBef>
          <a:spcPct val="0"/>
        </a:spcBef>
        <a:spcAft>
          <a:spcPct val="4000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54125" indent="-265430" algn="l" rtl="0" eaLnBrk="0" fontAlgn="base" hangingPunct="0">
        <a:spcBef>
          <a:spcPct val="0"/>
        </a:spcBef>
        <a:spcAft>
          <a:spcPct val="4000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oleObject" Target="../embeddings/Workbook1.xls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/>
          <p:nvPr>
            <p:ph type="ctrTitle"/>
          </p:nvPr>
        </p:nvSpPr>
        <p:spPr>
          <a:xfrm>
            <a:off x="693738" y="1012825"/>
            <a:ext cx="7772400" cy="1989138"/>
          </a:xfrm>
          <a:ln/>
        </p:spPr>
        <p:txBody>
          <a:bodyPr vert="horz" wrap="square" lIns="91440" tIns="45720" rIns="91440" bIns="45720" anchor="ctr"/>
          <a:p>
            <a:pPr eaLnBrk="1" hangingPunct="1">
              <a:buClrTx/>
              <a:buSzTx/>
              <a:buFontTx/>
            </a:pPr>
            <a:r>
              <a:rPr lang="en-US" altLang="zh-CN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2020</a:t>
            </a:r>
            <a:r>
              <a:rPr lang="zh-CN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年终工作总结</a:t>
            </a:r>
            <a:endParaRPr lang="zh-CN" alt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146" name="Rectangle 3"/>
          <p:cNvSpPr/>
          <p:nvPr>
            <p:ph type="subTitle" idx="1"/>
          </p:nvPr>
        </p:nvSpPr>
        <p:spPr>
          <a:xfrm>
            <a:off x="1525588" y="5340350"/>
            <a:ext cx="6400800" cy="1089025"/>
          </a:xfrm>
          <a:ln/>
        </p:spPr>
        <p:txBody>
          <a:bodyPr vert="horz" wrap="square" lIns="91440" tIns="45720" rIns="91440" bIns="45720" anchor="t"/>
          <a:p>
            <a:pPr algn="r">
              <a:buClrTx/>
              <a:buSzTx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2021-01-25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 algn="r">
              <a:buClrTx/>
              <a:buSzTx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黄渔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ClrTx/>
              <a:buSzTx/>
            </a:pP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0" name="Rectangle 2"/>
          <p:cNvSpPr/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/>
              <a:t>2020</a:t>
            </a:r>
            <a:r>
              <a:rPr lang="zh-CN" altLang="zh-CN" dirty="0"/>
              <a:t>研发</a:t>
            </a:r>
            <a:r>
              <a:rPr lang="zh-CN" altLang="en-US" dirty="0"/>
              <a:t>项目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54113"/>
            <a:ext cx="8229600" cy="51450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DT3000TS 窄带通信设备射频测试系统</a:t>
            </a:r>
            <a:endParaRPr kumimoji="0" lang="en-US" altLang="zh-CN" sz="2400" b="0" i="0" u="none" strike="noStrike" kern="120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4500" marR="0" lvl="1" indent="-26225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开发报表生成模块。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4500" marR="0" lvl="1" indent="-26225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工时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天。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Windcharger无线电监管应用服务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4500" marR="0" lvl="1" indent="-26225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项目需求调研及开发技术预研。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4500" marR="0" lvl="1" indent="-26225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–"/>
              <a:defRPr/>
            </a:pPr>
            <a:r>
              <a:rPr kumimoji="0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路由、日志及跨域方案</a:t>
            </a:r>
            <a: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设计实现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4500" marR="0" lvl="1" indent="-26225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开发边缘端管理模块。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4500" marR="0" lvl="1" indent="-26225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开发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TDOA计算调度服务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4500" marR="0" lvl="1" indent="-26225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开发数据回放服务。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4500" marR="0" lvl="1" indent="-26225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改进任务管控模块。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4500" marR="0" lvl="1" indent="-26225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工时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115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天。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4" name="Rectangle 2"/>
          <p:cNvSpPr/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/>
              <a:t>2020</a:t>
            </a:r>
            <a:r>
              <a:rPr lang="zh-CN" altLang="en-US" dirty="0"/>
              <a:t>研发任务</a:t>
            </a:r>
            <a:endParaRPr lang="zh-CN" altLang="en-US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39838"/>
            <a:ext cx="8229600" cy="48863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180975" marR="0" lvl="0" indent="-180975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考勤管理系统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4500" marR="0" lvl="1" indent="-262255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开发服务端主要功能模块。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4500" marR="0" lvl="1" indent="-262255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–"/>
              <a:defRPr/>
            </a:pP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前后端联合调试、部署上线及运行维护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4500" marR="0" lvl="1" indent="-262255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工时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天。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245" marR="0" lvl="1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DC7000ATS分支版本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4500" marR="0" lvl="1" indent="-262255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–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在软件通用版本中开发分支版本</a:t>
            </a: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，确保两个版本可兼容运行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4500" marR="0" lvl="1" indent="-262255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工时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天。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245" marR="0" lvl="1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信号分析解调系统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4500" marR="0" lvl="1" indent="-262255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开发信号分析内核对外接口，为Tracker800提供信号分析入口。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4500" marR="0" lvl="1" indent="-262255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工时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天。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8" name="Rectangle 2"/>
          <p:cNvSpPr/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/>
              <a:t>2020</a:t>
            </a:r>
            <a:r>
              <a:rPr lang="zh-CN" altLang="en-US" dirty="0"/>
              <a:t>研发升级</a:t>
            </a:r>
            <a:endParaRPr lang="zh-CN" altLang="en-US" dirty="0"/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180975" marR="0" indent="-180975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开场测试系统</a:t>
            </a:r>
            <a:endParaRPr kumimoji="0" lang="en-US" altLang="zh-CN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44500" marR="0" lvl="1" indent="-26162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–"/>
            </a:pPr>
            <a:r>
              <a:rPr kumimoji="0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根据平台调整后的接口，对数据库服务部分进行升级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kumimoji="0" lang="en-US" altLang="zh-CN" sz="20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44500" marR="0" lvl="1" indent="-26162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–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工时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天。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2880" marR="0" lvl="1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None/>
            </a:pPr>
            <a:endParaRPr kumimoji="0" lang="en-US" altLang="zh-CN" sz="20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0975" marR="0" indent="-180975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复杂电磁环境测试系统</a:t>
            </a:r>
            <a:endParaRPr kumimoji="0" lang="en-US" altLang="zh-CN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444500" marR="0" lvl="1" indent="-26162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–"/>
            </a:pPr>
            <a:r>
              <a:rPr kumimoji="0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根据平台调整后的接口，对数据库服务部分进行升级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。</a:t>
            </a:r>
            <a:endParaRPr kumimoji="0" lang="en-US" altLang="zh-CN" sz="20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44500" marR="0" lvl="1" indent="-26162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–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工时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5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天。</a:t>
            </a:r>
            <a:endParaRPr kumimoji="0" lang="en-US" altLang="zh-CN" sz="20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44500" marR="0" lvl="1" indent="-26162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–"/>
            </a:pPr>
            <a:endParaRPr kumimoji="0" lang="en-US" altLang="zh-CN" sz="20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/>
              <a:t>2020</a:t>
            </a:r>
            <a:r>
              <a:rPr lang="zh-CN" altLang="en-US" dirty="0"/>
              <a:t>技术预研</a:t>
            </a:r>
            <a:endParaRPr lang="zh-CN" altLang="en-US" dirty="0"/>
          </a:p>
        </p:txBody>
      </p:sp>
      <p:sp>
        <p:nvSpPr>
          <p:cNvPr id="1126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180975" marR="0" indent="-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Node.js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开发技术</a:t>
            </a:r>
            <a:endParaRPr kumimoji="0" lang="en-US" altLang="zh-CN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anose="05000000000000000000" pitchFamily="2" charset="2"/>
              <a:buNone/>
            </a:pPr>
            <a:endParaRPr kumimoji="0" lang="en-US" altLang="zh-CN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243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6" name="Rectangle 2"/>
          <p:cNvSpPr/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/>
              <a:t>2020</a:t>
            </a:r>
            <a:r>
              <a:rPr lang="zh-CN" altLang="en-US" dirty="0"/>
              <a:t>工时统计</a:t>
            </a:r>
            <a:endParaRPr lang="zh-CN" altLang="en-US" dirty="0"/>
          </a:p>
        </p:txBody>
      </p:sp>
      <p:graphicFrame>
        <p:nvGraphicFramePr>
          <p:cNvPr id="11267" name="对象 7"/>
          <p:cNvGraphicFramePr/>
          <p:nvPr/>
        </p:nvGraphicFramePr>
        <p:xfrm>
          <a:off x="1397000" y="1228725"/>
          <a:ext cx="6350000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6343650" imgH="4762500" progId="excel.sheet.8">
                  <p:embed/>
                </p:oleObj>
              </mc:Choice>
              <mc:Fallback>
                <p:oleObj name="" r:id="rId1" imgW="6343650" imgH="4762500" progId="excel.shee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97000" y="1228725"/>
                        <a:ext cx="6350000" cy="476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/>
              <a:t>2021</a:t>
            </a:r>
            <a:r>
              <a:rPr lang="zh-CN" altLang="en-US" dirty="0"/>
              <a:t>工作计划</a:t>
            </a:r>
            <a:endParaRPr lang="zh-CN" altLang="en-US" dirty="0"/>
          </a:p>
        </p:txBody>
      </p:sp>
      <p:sp>
        <p:nvSpPr>
          <p:cNvPr id="1331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180975" marR="0" indent="-1809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项目设计开发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anose="05000000000000000000" pitchFamily="2" charset="2"/>
              <a:buNone/>
            </a:pPr>
            <a:endParaRPr kumimoji="0" lang="en-US" altLang="zh-CN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0975" marR="0" indent="-1809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技术预研储备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>
          <a:xfrm>
            <a:off x="457200" y="1751013"/>
            <a:ext cx="8229600" cy="3192462"/>
          </a:xfrm>
          <a:ln/>
        </p:spPr>
        <p:txBody>
          <a:bodyPr vert="horz" wrap="square" lIns="91440" tIns="45720" rIns="91440" bIns="45720" anchor="ctr"/>
          <a:p>
            <a:pPr algn="ctr"/>
            <a:r>
              <a:rPr lang="zh-CN" altLang="en-US" sz="3200" dirty="0"/>
              <a:t>谢谢大家</a:t>
            </a:r>
            <a:r>
              <a:rPr lang="en-US" altLang="zh-CN" sz="3200" dirty="0"/>
              <a:t>!</a:t>
            </a:r>
            <a:endParaRPr lang="zh-CN" altLang="en-US" sz="3200" dirty="0"/>
          </a:p>
        </p:txBody>
      </p:sp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演示设计">
  <a:themeElements>
    <a:clrScheme name="演示设计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演示设计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演示设计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演示设计">
  <a:themeElements>
    <a:clrScheme name="演示设计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演示设计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演示设计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WPS 演示</Application>
  <PresentationFormat>全屏显示(4:3)</PresentationFormat>
  <Paragraphs>75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黑体</vt:lpstr>
      <vt:lpstr>微软雅黑</vt:lpstr>
      <vt:lpstr>Arial Unicode MS</vt:lpstr>
      <vt:lpstr>演示设计</vt:lpstr>
      <vt:lpstr>演示设计</vt:lpstr>
      <vt:lpstr>excel.sheet.8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如何实施scrum及常见问题</dc:title>
  <dc:creator/>
  <cp:lastModifiedBy>Administrator</cp:lastModifiedBy>
  <cp:revision>107</cp:revision>
  <dcterms:created xsi:type="dcterms:W3CDTF">2007-11-27T23:54:21Z</dcterms:created>
  <dcterms:modified xsi:type="dcterms:W3CDTF">2021-01-25T06:46:50Z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