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eccc135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eccc135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eccc135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eccc135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eccc135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eccc135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eccc135f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eccc135f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eccc135f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eccc135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eccc135f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eccc135f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eccc135f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eccc135f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lCzRSVFB3k5LY8C7XBrRx645oK8hrCn0/view"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222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Early Stage Development of Aiptasia Pedal Lacerates</a:t>
            </a:r>
            <a:endParaRPr/>
          </a:p>
        </p:txBody>
      </p:sp>
      <p:pic>
        <p:nvPicPr>
          <p:cNvPr id="55" name="Google Shape;55;p13" title="Aiptasia Eating_ May 12, 2022 10_38 PM.mp4">
            <a:hlinkClick r:id="rId3"/>
          </p:cNvPr>
          <p:cNvPicPr preferRelativeResize="0"/>
          <p:nvPr/>
        </p:nvPicPr>
        <p:blipFill>
          <a:blip r:embed="rId4">
            <a:alphaModFix/>
          </a:blip>
          <a:stretch>
            <a:fillRect/>
          </a:stretch>
        </p:blipFill>
        <p:spPr>
          <a:xfrm>
            <a:off x="1960975" y="1730375"/>
            <a:ext cx="5222049" cy="3481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8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Background</a:t>
            </a:r>
            <a:endParaRPr/>
          </a:p>
        </p:txBody>
      </p:sp>
      <p:sp>
        <p:nvSpPr>
          <p:cNvPr id="61" name="Google Shape;61;p14"/>
          <p:cNvSpPr txBox="1"/>
          <p:nvPr>
            <p:ph idx="1" type="body"/>
          </p:nvPr>
        </p:nvSpPr>
        <p:spPr>
          <a:xfrm>
            <a:off x="311700" y="1000075"/>
            <a:ext cx="4260300" cy="3787500"/>
          </a:xfrm>
          <a:prstGeom prst="rect">
            <a:avLst/>
          </a:prstGeom>
        </p:spPr>
        <p:txBody>
          <a:bodyPr anchorCtr="0" anchor="t" bIns="91425" lIns="91425" spcFirstLastPara="1" rIns="91425" wrap="square" tIns="91425">
            <a:normAutofit fontScale="85000" lnSpcReduction="10000"/>
          </a:bodyPr>
          <a:lstStyle/>
          <a:p>
            <a:pPr indent="-348735" lvl="0" marL="457200" rtl="0" algn="l">
              <a:spcBef>
                <a:spcPts val="0"/>
              </a:spcBef>
              <a:spcAft>
                <a:spcPts val="0"/>
              </a:spcAft>
              <a:buSzPct val="100000"/>
              <a:buChar char="●"/>
            </a:pPr>
            <a:r>
              <a:rPr lang="en" sz="2225"/>
              <a:t>No experience for data organization or project management</a:t>
            </a:r>
            <a:endParaRPr sz="2225"/>
          </a:p>
          <a:p>
            <a:pPr indent="-348735" lvl="0" marL="457200" rtl="0" algn="l">
              <a:spcBef>
                <a:spcPts val="0"/>
              </a:spcBef>
              <a:spcAft>
                <a:spcPts val="0"/>
              </a:spcAft>
              <a:buSzPct val="100000"/>
              <a:buChar char="●"/>
            </a:pPr>
            <a:r>
              <a:rPr lang="en" sz="2225"/>
              <a:t>Never worked with a large data set beyond some analysis on R </a:t>
            </a:r>
            <a:endParaRPr sz="2225"/>
          </a:p>
          <a:p>
            <a:pPr indent="-348735" lvl="0" marL="457200" rtl="0" algn="l">
              <a:spcBef>
                <a:spcPts val="0"/>
              </a:spcBef>
              <a:spcAft>
                <a:spcPts val="0"/>
              </a:spcAft>
              <a:buSzPct val="100000"/>
              <a:buChar char="●"/>
            </a:pPr>
            <a:r>
              <a:rPr lang="en" sz="2225"/>
              <a:t>Reason for taking this course:</a:t>
            </a:r>
            <a:endParaRPr sz="2225"/>
          </a:p>
          <a:p>
            <a:pPr indent="-327145" lvl="1" marL="914400" rtl="0" algn="l">
              <a:spcBef>
                <a:spcPts val="0"/>
              </a:spcBef>
              <a:spcAft>
                <a:spcPts val="0"/>
              </a:spcAft>
              <a:buSzPct val="100000"/>
              <a:buChar char="○"/>
            </a:pPr>
            <a:r>
              <a:rPr lang="en" sz="1825"/>
              <a:t>Familiarize myself with data organization</a:t>
            </a:r>
            <a:endParaRPr sz="1825"/>
          </a:p>
          <a:p>
            <a:pPr indent="-327145" lvl="1" marL="914400" rtl="0" algn="l">
              <a:spcBef>
                <a:spcPts val="0"/>
              </a:spcBef>
              <a:spcAft>
                <a:spcPts val="0"/>
              </a:spcAft>
              <a:buSzPct val="100000"/>
              <a:buChar char="○"/>
            </a:pPr>
            <a:r>
              <a:rPr lang="en" sz="1825"/>
              <a:t>Learn best practices in project management especially when </a:t>
            </a:r>
            <a:r>
              <a:rPr lang="en" sz="1825"/>
              <a:t>collaborating</a:t>
            </a:r>
            <a:r>
              <a:rPr lang="en" sz="1825"/>
              <a:t> with other</a:t>
            </a:r>
            <a:endParaRPr sz="1825"/>
          </a:p>
          <a:p>
            <a:pPr indent="-327145" lvl="1" marL="914400" rtl="0" algn="l">
              <a:spcBef>
                <a:spcPts val="0"/>
              </a:spcBef>
              <a:spcAft>
                <a:spcPts val="0"/>
              </a:spcAft>
              <a:buSzPct val="100000"/>
              <a:buChar char="○"/>
            </a:pPr>
            <a:r>
              <a:rPr lang="en" sz="1825"/>
              <a:t>Create an efficient and reproducible workflow from my data set</a:t>
            </a:r>
            <a:endParaRPr/>
          </a:p>
        </p:txBody>
      </p:sp>
      <p:pic>
        <p:nvPicPr>
          <p:cNvPr id="62" name="Google Shape;62;p14"/>
          <p:cNvPicPr preferRelativeResize="0"/>
          <p:nvPr/>
        </p:nvPicPr>
        <p:blipFill>
          <a:blip r:embed="rId3">
            <a:alphaModFix/>
          </a:blip>
          <a:stretch>
            <a:fillRect/>
          </a:stretch>
        </p:blipFill>
        <p:spPr>
          <a:xfrm>
            <a:off x="4649225" y="1017475"/>
            <a:ext cx="4267201" cy="31085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443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68" name="Google Shape;68;p15"/>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70" name="Google Shape;70;p15"/>
          <p:cNvPicPr preferRelativeResize="0"/>
          <p:nvPr/>
        </p:nvPicPr>
        <p:blipFill>
          <a:blip r:embed="rId4">
            <a:alphaModFix/>
          </a:blip>
          <a:stretch>
            <a:fillRect/>
          </a:stretch>
        </p:blipFill>
        <p:spPr>
          <a:xfrm>
            <a:off x="1840675" y="0"/>
            <a:ext cx="5462649" cy="5143500"/>
          </a:xfrm>
          <a:prstGeom prst="rect">
            <a:avLst/>
          </a:prstGeom>
          <a:noFill/>
          <a:ln>
            <a:noFill/>
          </a:ln>
        </p:spPr>
      </p:pic>
      <p:pic>
        <p:nvPicPr>
          <p:cNvPr id="71" name="Google Shape;71;p15"/>
          <p:cNvPicPr preferRelativeResize="0"/>
          <p:nvPr/>
        </p:nvPicPr>
        <p:blipFill>
          <a:blip r:embed="rId5">
            <a:alphaModFix/>
          </a:blip>
          <a:stretch>
            <a:fillRect/>
          </a:stretch>
        </p:blipFill>
        <p:spPr>
          <a:xfrm>
            <a:off x="285750" y="642938"/>
            <a:ext cx="8572500" cy="3857625"/>
          </a:xfrm>
          <a:prstGeom prst="rect">
            <a:avLst/>
          </a:prstGeom>
          <a:noFill/>
          <a:ln>
            <a:noFill/>
          </a:ln>
        </p:spPr>
      </p:pic>
      <p:pic>
        <p:nvPicPr>
          <p:cNvPr id="72" name="Google Shape;72;p15"/>
          <p:cNvPicPr preferRelativeResize="0"/>
          <p:nvPr/>
        </p:nvPicPr>
        <p:blipFill>
          <a:blip r:embed="rId6">
            <a:alphaModFix/>
          </a:blip>
          <a:stretch>
            <a:fillRect/>
          </a:stretch>
        </p:blipFill>
        <p:spPr>
          <a:xfrm>
            <a:off x="5541838" y="3391263"/>
            <a:ext cx="1285875" cy="1285875"/>
          </a:xfrm>
          <a:prstGeom prst="rect">
            <a:avLst/>
          </a:prstGeom>
          <a:noFill/>
          <a:ln>
            <a:noFill/>
          </a:ln>
        </p:spPr>
      </p:pic>
      <p:pic>
        <p:nvPicPr>
          <p:cNvPr id="73" name="Google Shape;73;p15"/>
          <p:cNvPicPr preferRelativeResize="0"/>
          <p:nvPr/>
        </p:nvPicPr>
        <p:blipFill>
          <a:blip r:embed="rId6">
            <a:alphaModFix/>
          </a:blip>
          <a:stretch>
            <a:fillRect/>
          </a:stretch>
        </p:blipFill>
        <p:spPr>
          <a:xfrm>
            <a:off x="7197576" y="2867501"/>
            <a:ext cx="1382175" cy="1382200"/>
          </a:xfrm>
          <a:prstGeom prst="rect">
            <a:avLst/>
          </a:prstGeom>
          <a:noFill/>
          <a:ln>
            <a:noFill/>
          </a:ln>
        </p:spPr>
      </p:pic>
      <p:pic>
        <p:nvPicPr>
          <p:cNvPr id="74" name="Google Shape;74;p15"/>
          <p:cNvPicPr preferRelativeResize="0"/>
          <p:nvPr/>
        </p:nvPicPr>
        <p:blipFill>
          <a:blip r:embed="rId7">
            <a:alphaModFix/>
          </a:blip>
          <a:stretch>
            <a:fillRect/>
          </a:stretch>
        </p:blipFill>
        <p:spPr>
          <a:xfrm>
            <a:off x="195263" y="242888"/>
            <a:ext cx="8753475" cy="465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443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80" name="Google Shape;80;p16"/>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82" name="Google Shape;82;p16"/>
          <p:cNvPicPr preferRelativeResize="0"/>
          <p:nvPr/>
        </p:nvPicPr>
        <p:blipFill>
          <a:blip r:embed="rId4">
            <a:alphaModFix/>
          </a:blip>
          <a:stretch>
            <a:fillRect/>
          </a:stretch>
        </p:blipFill>
        <p:spPr>
          <a:xfrm>
            <a:off x="1840675" y="0"/>
            <a:ext cx="5462649" cy="5143500"/>
          </a:xfrm>
          <a:prstGeom prst="rect">
            <a:avLst/>
          </a:prstGeom>
          <a:noFill/>
          <a:ln>
            <a:noFill/>
          </a:ln>
        </p:spPr>
      </p:pic>
      <p:pic>
        <p:nvPicPr>
          <p:cNvPr id="83" name="Google Shape;83;p16"/>
          <p:cNvPicPr preferRelativeResize="0"/>
          <p:nvPr/>
        </p:nvPicPr>
        <p:blipFill>
          <a:blip r:embed="rId5">
            <a:alphaModFix/>
          </a:blip>
          <a:stretch>
            <a:fillRect/>
          </a:stretch>
        </p:blipFill>
        <p:spPr>
          <a:xfrm>
            <a:off x="285750" y="642938"/>
            <a:ext cx="8572500" cy="3857625"/>
          </a:xfrm>
          <a:prstGeom prst="rect">
            <a:avLst/>
          </a:prstGeom>
          <a:noFill/>
          <a:ln>
            <a:noFill/>
          </a:ln>
        </p:spPr>
      </p:pic>
      <p:pic>
        <p:nvPicPr>
          <p:cNvPr id="84" name="Google Shape;84;p16"/>
          <p:cNvPicPr preferRelativeResize="0"/>
          <p:nvPr/>
        </p:nvPicPr>
        <p:blipFill>
          <a:blip r:embed="rId6">
            <a:alphaModFix/>
          </a:blip>
          <a:stretch>
            <a:fillRect/>
          </a:stretch>
        </p:blipFill>
        <p:spPr>
          <a:xfrm>
            <a:off x="5541838" y="3391263"/>
            <a:ext cx="1285875" cy="1285875"/>
          </a:xfrm>
          <a:prstGeom prst="rect">
            <a:avLst/>
          </a:prstGeom>
          <a:noFill/>
          <a:ln>
            <a:noFill/>
          </a:ln>
        </p:spPr>
      </p:pic>
      <p:pic>
        <p:nvPicPr>
          <p:cNvPr id="85" name="Google Shape;85;p16"/>
          <p:cNvPicPr preferRelativeResize="0"/>
          <p:nvPr/>
        </p:nvPicPr>
        <p:blipFill>
          <a:blip r:embed="rId6">
            <a:alphaModFix/>
          </a:blip>
          <a:stretch>
            <a:fillRect/>
          </a:stretch>
        </p:blipFill>
        <p:spPr>
          <a:xfrm>
            <a:off x="7197576" y="2867501"/>
            <a:ext cx="1382175" cy="138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443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91" name="Google Shape;91;p17"/>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93" name="Google Shape;93;p17"/>
          <p:cNvPicPr preferRelativeResize="0"/>
          <p:nvPr/>
        </p:nvPicPr>
        <p:blipFill>
          <a:blip r:embed="rId4">
            <a:alphaModFix/>
          </a:blip>
          <a:stretch>
            <a:fillRect/>
          </a:stretch>
        </p:blipFill>
        <p:spPr>
          <a:xfrm>
            <a:off x="1840675" y="0"/>
            <a:ext cx="546264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443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99" name="Google Shape;99;p18"/>
          <p:cNvSpPr txBox="1"/>
          <p:nvPr>
            <p:ph idx="1" type="body"/>
          </p:nvPr>
        </p:nvSpPr>
        <p:spPr>
          <a:xfrm>
            <a:off x="311700" y="1152475"/>
            <a:ext cx="43164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indent="0" lvl="0" marL="0" rtl="0" algn="l">
              <a:spcBef>
                <a:spcPts val="120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4482976" y="165850"/>
            <a:ext cx="4631900" cy="48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a:t>Project Goals</a:t>
            </a:r>
            <a:endParaRPr sz="1800">
              <a:solidFill>
                <a:schemeClr val="dk2"/>
              </a:solidFill>
            </a:endParaRPr>
          </a:p>
        </p:txBody>
      </p:sp>
      <p:sp>
        <p:nvSpPr>
          <p:cNvPr id="106" name="Google Shape;106;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300"/>
              <a:t>Data visualization</a:t>
            </a:r>
            <a:endParaRPr sz="2300"/>
          </a:p>
          <a:p>
            <a:pPr indent="0" lvl="0" marL="0" rtl="0" algn="l">
              <a:spcBef>
                <a:spcPts val="1200"/>
              </a:spcBef>
              <a:spcAft>
                <a:spcPts val="0"/>
              </a:spcAft>
              <a:buNone/>
            </a:pPr>
            <a:r>
              <a:rPr lang="en" sz="2300"/>
              <a:t>Linear modeling</a:t>
            </a:r>
            <a:endParaRPr sz="2300"/>
          </a:p>
          <a:p>
            <a:pPr indent="0" lvl="0" marL="0" rtl="0" algn="l">
              <a:spcBef>
                <a:spcPts val="1200"/>
              </a:spcBef>
              <a:spcAft>
                <a:spcPts val="0"/>
              </a:spcAft>
              <a:buNone/>
            </a:pPr>
            <a:r>
              <a:rPr lang="en" sz="2300"/>
              <a:t>Hypothesis testing for effects of treatments</a:t>
            </a:r>
            <a:endParaRPr sz="2300"/>
          </a:p>
          <a:p>
            <a:pPr indent="0" lvl="0" marL="0" rtl="0" algn="l">
              <a:spcBef>
                <a:spcPts val="1200"/>
              </a:spcBef>
              <a:spcAft>
                <a:spcPts val="0"/>
              </a:spcAft>
              <a:buNone/>
            </a:pPr>
            <a:r>
              <a:rPr lang="en" sz="2300"/>
              <a:t>Analysis of variance </a:t>
            </a:r>
            <a:endParaRPr sz="2300"/>
          </a:p>
          <a:p>
            <a:pPr indent="0" lvl="0" marL="0" rtl="0" algn="l">
              <a:spcBef>
                <a:spcPts val="1200"/>
              </a:spcBef>
              <a:spcAft>
                <a:spcPts val="0"/>
              </a:spcAft>
              <a:buNone/>
            </a:pPr>
            <a:r>
              <a:rPr lang="en" sz="2300"/>
              <a:t>Mixed effect modeling</a:t>
            </a:r>
            <a:endParaRPr sz="2300"/>
          </a:p>
          <a:p>
            <a:pPr indent="0" lvl="0" marL="457200" rtl="0" algn="l">
              <a:spcBef>
                <a:spcPts val="1200"/>
              </a:spcBef>
              <a:spcAft>
                <a:spcPts val="1200"/>
              </a:spcAft>
              <a:buNone/>
            </a:pPr>
            <a:r>
              <a:rPr lang="en" sz="2300"/>
              <a:t>Streamlining this process and make it reproducible</a:t>
            </a:r>
            <a:endParaRPr sz="2300"/>
          </a:p>
        </p:txBody>
      </p:sp>
      <p:pic>
        <p:nvPicPr>
          <p:cNvPr id="107" name="Google Shape;107;p19"/>
          <p:cNvPicPr preferRelativeResize="0"/>
          <p:nvPr/>
        </p:nvPicPr>
        <p:blipFill>
          <a:blip r:embed="rId3">
            <a:alphaModFix/>
          </a:blip>
          <a:stretch>
            <a:fillRect/>
          </a:stretch>
        </p:blipFill>
        <p:spPr>
          <a:xfrm>
            <a:off x="4724400" y="1170125"/>
            <a:ext cx="4267198" cy="2565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152475"/>
            <a:ext cx="62877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Knowing where to start</a:t>
            </a:r>
            <a:endParaRPr sz="2600"/>
          </a:p>
          <a:p>
            <a:pPr indent="-393700" lvl="0" marL="457200" rtl="0" algn="l">
              <a:spcBef>
                <a:spcPts val="0"/>
              </a:spcBef>
              <a:spcAft>
                <a:spcPts val="0"/>
              </a:spcAft>
              <a:buSzPts val="2600"/>
              <a:buChar char="-"/>
            </a:pPr>
            <a:r>
              <a:rPr lang="en" sz="2600"/>
              <a:t>How to use GitHub?</a:t>
            </a:r>
            <a:endParaRPr sz="2600"/>
          </a:p>
          <a:p>
            <a:pPr indent="-393700" lvl="0" marL="457200" rtl="0" algn="l">
              <a:spcBef>
                <a:spcPts val="0"/>
              </a:spcBef>
              <a:spcAft>
                <a:spcPts val="0"/>
              </a:spcAft>
              <a:buSzPts val="2600"/>
              <a:buChar char="-"/>
            </a:pPr>
            <a:r>
              <a:rPr lang="en" sz="2600"/>
              <a:t>Breaking bad habits</a:t>
            </a:r>
            <a:endParaRPr sz="2600"/>
          </a:p>
          <a:p>
            <a:pPr indent="-393700" lvl="0" marL="457200" rtl="0" algn="l">
              <a:spcBef>
                <a:spcPts val="0"/>
              </a:spcBef>
              <a:spcAft>
                <a:spcPts val="0"/>
              </a:spcAft>
              <a:buSzPts val="2600"/>
              <a:buChar char="-"/>
            </a:pPr>
            <a:r>
              <a:rPr lang="en" sz="2600"/>
              <a:t>Storage on my computer!</a:t>
            </a:r>
            <a:endParaRPr sz="2300"/>
          </a:p>
        </p:txBody>
      </p:sp>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