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55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eccc135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eccc135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5eccc135f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5eccc135f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5eccc135ff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5eccc135ff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eccc135f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eccc135f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5eccc135f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5eccc135f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5eccc135ff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5eccc135f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5eccc135ff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5eccc135f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rive.google.com/file/d/1lCzRSVFB3k5LY8C7XBrRx645oK8hrCn0/vie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222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Early Stage Development of Aiptasia Pedal Lacerates</a:t>
            </a:r>
            <a:endParaRPr/>
          </a:p>
        </p:txBody>
      </p:sp>
      <p:pic>
        <p:nvPicPr>
          <p:cNvPr id="55" name="Google Shape;55;p13" title="Aiptasia Eating_ May 12, 2022 10_38 PM.mp4">
            <a:hlinkClick r:id="rId3"/>
          </p:cNvPr>
          <p:cNvPicPr preferRelativeResize="0"/>
          <p:nvPr/>
        </p:nvPicPr>
        <p:blipFill>
          <a:blip r:embed="rId4">
            <a:alphaModFix/>
          </a:blip>
          <a:stretch>
            <a:fillRect/>
          </a:stretch>
        </p:blipFill>
        <p:spPr>
          <a:xfrm>
            <a:off x="1960975" y="1730375"/>
            <a:ext cx="5222049" cy="3481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3831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My Background</a:t>
            </a:r>
            <a:endParaRPr/>
          </a:p>
        </p:txBody>
      </p:sp>
      <p:sp>
        <p:nvSpPr>
          <p:cNvPr id="61" name="Google Shape;61;p14"/>
          <p:cNvSpPr txBox="1">
            <a:spLocks noGrp="1"/>
          </p:cNvSpPr>
          <p:nvPr>
            <p:ph type="body" idx="1"/>
          </p:nvPr>
        </p:nvSpPr>
        <p:spPr>
          <a:xfrm>
            <a:off x="311700" y="1000075"/>
            <a:ext cx="4260300" cy="3787500"/>
          </a:xfrm>
          <a:prstGeom prst="rect">
            <a:avLst/>
          </a:prstGeom>
        </p:spPr>
        <p:txBody>
          <a:bodyPr spcFirstLastPara="1" wrap="square" lIns="91425" tIns="91425" rIns="91425" bIns="91425" anchor="t" anchorCtr="0">
            <a:normAutofit fontScale="85000" lnSpcReduction="10000"/>
          </a:bodyPr>
          <a:lstStyle/>
          <a:p>
            <a:pPr marL="457200" lvl="0" indent="-348735" algn="l" rtl="0">
              <a:spcBef>
                <a:spcPts val="0"/>
              </a:spcBef>
              <a:spcAft>
                <a:spcPts val="0"/>
              </a:spcAft>
              <a:buSzPct val="100000"/>
              <a:buChar char="●"/>
            </a:pPr>
            <a:r>
              <a:rPr lang="en" sz="2225"/>
              <a:t>No experience for data organization or project management</a:t>
            </a:r>
            <a:endParaRPr sz="2225"/>
          </a:p>
          <a:p>
            <a:pPr marL="457200" lvl="0" indent="-348735" algn="l" rtl="0">
              <a:spcBef>
                <a:spcPts val="0"/>
              </a:spcBef>
              <a:spcAft>
                <a:spcPts val="0"/>
              </a:spcAft>
              <a:buSzPct val="100000"/>
              <a:buChar char="●"/>
            </a:pPr>
            <a:r>
              <a:rPr lang="en" sz="2225"/>
              <a:t>Never worked with a large data set beyond some analysis on R </a:t>
            </a:r>
            <a:endParaRPr sz="2225"/>
          </a:p>
          <a:p>
            <a:pPr marL="457200" lvl="0" indent="-348735" algn="l" rtl="0">
              <a:spcBef>
                <a:spcPts val="0"/>
              </a:spcBef>
              <a:spcAft>
                <a:spcPts val="0"/>
              </a:spcAft>
              <a:buSzPct val="100000"/>
              <a:buChar char="●"/>
            </a:pPr>
            <a:r>
              <a:rPr lang="en" sz="2225"/>
              <a:t>Reason for taking this course:</a:t>
            </a:r>
            <a:endParaRPr sz="2225"/>
          </a:p>
          <a:p>
            <a:pPr marL="914400" lvl="1" indent="-327145" algn="l" rtl="0">
              <a:spcBef>
                <a:spcPts val="0"/>
              </a:spcBef>
              <a:spcAft>
                <a:spcPts val="0"/>
              </a:spcAft>
              <a:buSzPct val="100000"/>
              <a:buChar char="○"/>
            </a:pPr>
            <a:r>
              <a:rPr lang="en" sz="1825"/>
              <a:t>Familiarize myself with data organization</a:t>
            </a:r>
            <a:endParaRPr sz="1825"/>
          </a:p>
          <a:p>
            <a:pPr marL="914400" lvl="1" indent="-327145" algn="l" rtl="0">
              <a:spcBef>
                <a:spcPts val="0"/>
              </a:spcBef>
              <a:spcAft>
                <a:spcPts val="0"/>
              </a:spcAft>
              <a:buSzPct val="100000"/>
              <a:buChar char="○"/>
            </a:pPr>
            <a:r>
              <a:rPr lang="en" sz="1825"/>
              <a:t>Learn best practices in project management especially when collaborating with other</a:t>
            </a:r>
            <a:endParaRPr sz="1825"/>
          </a:p>
          <a:p>
            <a:pPr marL="914400" lvl="1" indent="-327145" algn="l" rtl="0">
              <a:spcBef>
                <a:spcPts val="0"/>
              </a:spcBef>
              <a:spcAft>
                <a:spcPts val="0"/>
              </a:spcAft>
              <a:buSzPct val="100000"/>
              <a:buChar char="○"/>
            </a:pPr>
            <a:r>
              <a:rPr lang="en" sz="1825"/>
              <a:t>Create an efficient and reproducible workflow from my data set</a:t>
            </a:r>
            <a:endParaRPr/>
          </a:p>
        </p:txBody>
      </p:sp>
      <p:pic>
        <p:nvPicPr>
          <p:cNvPr id="62" name="Google Shape;62;p14"/>
          <p:cNvPicPr preferRelativeResize="0"/>
          <p:nvPr/>
        </p:nvPicPr>
        <p:blipFill>
          <a:blip r:embed="rId3">
            <a:alphaModFix/>
          </a:blip>
          <a:stretch>
            <a:fillRect/>
          </a:stretch>
        </p:blipFill>
        <p:spPr>
          <a:xfrm>
            <a:off x="4649225" y="1017475"/>
            <a:ext cx="4267201" cy="31085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4434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Summary</a:t>
            </a:r>
            <a:endParaRPr/>
          </a:p>
        </p:txBody>
      </p:sp>
      <p:sp>
        <p:nvSpPr>
          <p:cNvPr id="68" name="Google Shape;68;p15"/>
          <p:cNvSpPr txBox="1">
            <a:spLocks noGrp="1"/>
          </p:cNvSpPr>
          <p:nvPr>
            <p:ph type="body" idx="1"/>
          </p:nvPr>
        </p:nvSpPr>
        <p:spPr>
          <a:xfrm>
            <a:off x="311700" y="1152475"/>
            <a:ext cx="43164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a:t>This project aims to understand the effects of environmental and inherited factors such as temperature, nutrition, genetic lines and symbiotic state in the early stages of development as measured by tentacle counts for the sea anemone, Aiptasia, a model system for the study of coral-algal symbiosis.</a:t>
            </a:r>
            <a:endParaRPr/>
          </a:p>
          <a:p>
            <a:pPr marL="0" lvl="0" indent="0" algn="l" rtl="0">
              <a:spcBef>
                <a:spcPts val="1200"/>
              </a:spcBef>
              <a:spcAft>
                <a:spcPts val="1200"/>
              </a:spcAft>
              <a:buNone/>
            </a:pPr>
            <a:endParaRPr/>
          </a:p>
        </p:txBody>
      </p:sp>
      <p:pic>
        <p:nvPicPr>
          <p:cNvPr id="69" name="Google Shape;69;p15"/>
          <p:cNvPicPr preferRelativeResize="0"/>
          <p:nvPr/>
        </p:nvPicPr>
        <p:blipFill>
          <a:blip r:embed="rId3">
            <a:alphaModFix/>
          </a:blip>
          <a:stretch>
            <a:fillRect/>
          </a:stretch>
        </p:blipFill>
        <p:spPr>
          <a:xfrm>
            <a:off x="4482976" y="165850"/>
            <a:ext cx="4631900" cy="4881400"/>
          </a:xfrm>
          <a:prstGeom prst="rect">
            <a:avLst/>
          </a:prstGeom>
          <a:noFill/>
          <a:ln>
            <a:noFill/>
          </a:ln>
        </p:spPr>
      </p:pic>
      <p:pic>
        <p:nvPicPr>
          <p:cNvPr id="70" name="Google Shape;70;p15"/>
          <p:cNvPicPr preferRelativeResize="0"/>
          <p:nvPr/>
        </p:nvPicPr>
        <p:blipFill>
          <a:blip r:embed="rId4">
            <a:alphaModFix/>
          </a:blip>
          <a:stretch>
            <a:fillRect/>
          </a:stretch>
        </p:blipFill>
        <p:spPr>
          <a:xfrm>
            <a:off x="1840675" y="0"/>
            <a:ext cx="5462649" cy="5143500"/>
          </a:xfrm>
          <a:prstGeom prst="rect">
            <a:avLst/>
          </a:prstGeom>
          <a:noFill/>
          <a:ln>
            <a:noFill/>
          </a:ln>
        </p:spPr>
      </p:pic>
      <p:pic>
        <p:nvPicPr>
          <p:cNvPr id="71" name="Google Shape;71;p15"/>
          <p:cNvPicPr preferRelativeResize="0"/>
          <p:nvPr/>
        </p:nvPicPr>
        <p:blipFill>
          <a:blip r:embed="rId5">
            <a:alphaModFix/>
          </a:blip>
          <a:stretch>
            <a:fillRect/>
          </a:stretch>
        </p:blipFill>
        <p:spPr>
          <a:xfrm>
            <a:off x="285750" y="642938"/>
            <a:ext cx="8572500" cy="3857625"/>
          </a:xfrm>
          <a:prstGeom prst="rect">
            <a:avLst/>
          </a:prstGeom>
          <a:noFill/>
          <a:ln>
            <a:noFill/>
          </a:ln>
        </p:spPr>
      </p:pic>
      <p:pic>
        <p:nvPicPr>
          <p:cNvPr id="72" name="Google Shape;72;p15"/>
          <p:cNvPicPr preferRelativeResize="0"/>
          <p:nvPr/>
        </p:nvPicPr>
        <p:blipFill>
          <a:blip r:embed="rId6">
            <a:alphaModFix/>
          </a:blip>
          <a:stretch>
            <a:fillRect/>
          </a:stretch>
        </p:blipFill>
        <p:spPr>
          <a:xfrm>
            <a:off x="5541838" y="3391263"/>
            <a:ext cx="1285875" cy="1285875"/>
          </a:xfrm>
          <a:prstGeom prst="rect">
            <a:avLst/>
          </a:prstGeom>
          <a:noFill/>
          <a:ln>
            <a:noFill/>
          </a:ln>
        </p:spPr>
      </p:pic>
      <p:pic>
        <p:nvPicPr>
          <p:cNvPr id="73" name="Google Shape;73;p15"/>
          <p:cNvPicPr preferRelativeResize="0"/>
          <p:nvPr/>
        </p:nvPicPr>
        <p:blipFill>
          <a:blip r:embed="rId6">
            <a:alphaModFix/>
          </a:blip>
          <a:stretch>
            <a:fillRect/>
          </a:stretch>
        </p:blipFill>
        <p:spPr>
          <a:xfrm>
            <a:off x="7197576" y="2867501"/>
            <a:ext cx="1382175" cy="1382200"/>
          </a:xfrm>
          <a:prstGeom prst="rect">
            <a:avLst/>
          </a:prstGeom>
          <a:noFill/>
          <a:ln>
            <a:noFill/>
          </a:ln>
        </p:spPr>
      </p:pic>
      <p:pic>
        <p:nvPicPr>
          <p:cNvPr id="74" name="Google Shape;74;p15"/>
          <p:cNvPicPr preferRelativeResize="0"/>
          <p:nvPr/>
        </p:nvPicPr>
        <p:blipFill>
          <a:blip r:embed="rId7">
            <a:alphaModFix/>
          </a:blip>
          <a:stretch>
            <a:fillRect/>
          </a:stretch>
        </p:blipFill>
        <p:spPr>
          <a:xfrm>
            <a:off x="195263" y="242888"/>
            <a:ext cx="8753475" cy="465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4434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Summary</a:t>
            </a:r>
            <a:endParaRPr/>
          </a:p>
        </p:txBody>
      </p:sp>
      <p:sp>
        <p:nvSpPr>
          <p:cNvPr id="80" name="Google Shape;80;p16"/>
          <p:cNvSpPr txBox="1">
            <a:spLocks noGrp="1"/>
          </p:cNvSpPr>
          <p:nvPr>
            <p:ph type="body" idx="1"/>
          </p:nvPr>
        </p:nvSpPr>
        <p:spPr>
          <a:xfrm>
            <a:off x="311700" y="1152475"/>
            <a:ext cx="43164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a:t>This project aims to understand the effects of environmental and inherited factors such as temperature, nutrition, genetic lines and symbiotic state in the early stages of development as measured by tentacle counts for the sea anemone, Aiptasia, a model system for the study of coral-algal symbiosis.</a:t>
            </a:r>
            <a:endParaRPr/>
          </a:p>
          <a:p>
            <a:pPr marL="0" lvl="0" indent="0" algn="l" rtl="0">
              <a:spcBef>
                <a:spcPts val="1200"/>
              </a:spcBef>
              <a:spcAft>
                <a:spcPts val="1200"/>
              </a:spcAft>
              <a:buNone/>
            </a:pPr>
            <a:endParaRPr/>
          </a:p>
        </p:txBody>
      </p:sp>
      <p:pic>
        <p:nvPicPr>
          <p:cNvPr id="81" name="Google Shape;81;p16"/>
          <p:cNvPicPr preferRelativeResize="0"/>
          <p:nvPr/>
        </p:nvPicPr>
        <p:blipFill>
          <a:blip r:embed="rId3">
            <a:alphaModFix/>
          </a:blip>
          <a:stretch>
            <a:fillRect/>
          </a:stretch>
        </p:blipFill>
        <p:spPr>
          <a:xfrm>
            <a:off x="4482976" y="165850"/>
            <a:ext cx="4631900" cy="4881400"/>
          </a:xfrm>
          <a:prstGeom prst="rect">
            <a:avLst/>
          </a:prstGeom>
          <a:noFill/>
          <a:ln>
            <a:noFill/>
          </a:ln>
        </p:spPr>
      </p:pic>
      <p:pic>
        <p:nvPicPr>
          <p:cNvPr id="82" name="Google Shape;82;p16"/>
          <p:cNvPicPr preferRelativeResize="0"/>
          <p:nvPr/>
        </p:nvPicPr>
        <p:blipFill>
          <a:blip r:embed="rId4">
            <a:alphaModFix/>
          </a:blip>
          <a:stretch>
            <a:fillRect/>
          </a:stretch>
        </p:blipFill>
        <p:spPr>
          <a:xfrm>
            <a:off x="1840675" y="0"/>
            <a:ext cx="5462649" cy="5143500"/>
          </a:xfrm>
          <a:prstGeom prst="rect">
            <a:avLst/>
          </a:prstGeom>
          <a:noFill/>
          <a:ln>
            <a:noFill/>
          </a:ln>
        </p:spPr>
      </p:pic>
      <p:pic>
        <p:nvPicPr>
          <p:cNvPr id="83" name="Google Shape;83;p16"/>
          <p:cNvPicPr preferRelativeResize="0"/>
          <p:nvPr/>
        </p:nvPicPr>
        <p:blipFill>
          <a:blip r:embed="rId5">
            <a:alphaModFix/>
          </a:blip>
          <a:stretch>
            <a:fillRect/>
          </a:stretch>
        </p:blipFill>
        <p:spPr>
          <a:xfrm>
            <a:off x="285750" y="642938"/>
            <a:ext cx="8572500" cy="3857625"/>
          </a:xfrm>
          <a:prstGeom prst="rect">
            <a:avLst/>
          </a:prstGeom>
          <a:noFill/>
          <a:ln>
            <a:noFill/>
          </a:ln>
        </p:spPr>
      </p:pic>
      <p:pic>
        <p:nvPicPr>
          <p:cNvPr id="84" name="Google Shape;84;p16"/>
          <p:cNvPicPr preferRelativeResize="0"/>
          <p:nvPr/>
        </p:nvPicPr>
        <p:blipFill>
          <a:blip r:embed="rId6">
            <a:alphaModFix/>
          </a:blip>
          <a:stretch>
            <a:fillRect/>
          </a:stretch>
        </p:blipFill>
        <p:spPr>
          <a:xfrm>
            <a:off x="5541838" y="3391263"/>
            <a:ext cx="1285875" cy="1285875"/>
          </a:xfrm>
          <a:prstGeom prst="rect">
            <a:avLst/>
          </a:prstGeom>
          <a:noFill/>
          <a:ln>
            <a:noFill/>
          </a:ln>
        </p:spPr>
      </p:pic>
      <p:pic>
        <p:nvPicPr>
          <p:cNvPr id="85" name="Google Shape;85;p16"/>
          <p:cNvPicPr preferRelativeResize="0"/>
          <p:nvPr/>
        </p:nvPicPr>
        <p:blipFill>
          <a:blip r:embed="rId6">
            <a:alphaModFix/>
          </a:blip>
          <a:stretch>
            <a:fillRect/>
          </a:stretch>
        </p:blipFill>
        <p:spPr>
          <a:xfrm>
            <a:off x="7197576" y="2867501"/>
            <a:ext cx="1382175" cy="138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4434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Summary</a:t>
            </a:r>
            <a:endParaRPr/>
          </a:p>
        </p:txBody>
      </p:sp>
      <p:sp>
        <p:nvSpPr>
          <p:cNvPr id="91" name="Google Shape;91;p17"/>
          <p:cNvSpPr txBox="1">
            <a:spLocks noGrp="1"/>
          </p:cNvSpPr>
          <p:nvPr>
            <p:ph type="body" idx="1"/>
          </p:nvPr>
        </p:nvSpPr>
        <p:spPr>
          <a:xfrm>
            <a:off x="311700" y="1152475"/>
            <a:ext cx="43164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a:t>This project aims to understand the effects of environmental and inherited factors such as temperature, nutrition, genetic lines and symbiotic state in the early stages of development as measured by tentacle counts for the sea anemone, Aiptasia, a model system for the study of coral-algal symbiosis.</a:t>
            </a:r>
            <a:endParaRPr/>
          </a:p>
          <a:p>
            <a:pPr marL="0" lvl="0" indent="0" algn="l" rtl="0">
              <a:spcBef>
                <a:spcPts val="1200"/>
              </a:spcBef>
              <a:spcAft>
                <a:spcPts val="1200"/>
              </a:spcAft>
              <a:buNone/>
            </a:pPr>
            <a:endParaRPr/>
          </a:p>
        </p:txBody>
      </p:sp>
      <p:pic>
        <p:nvPicPr>
          <p:cNvPr id="92" name="Google Shape;92;p17"/>
          <p:cNvPicPr preferRelativeResize="0"/>
          <p:nvPr/>
        </p:nvPicPr>
        <p:blipFill>
          <a:blip r:embed="rId3">
            <a:alphaModFix/>
          </a:blip>
          <a:stretch>
            <a:fillRect/>
          </a:stretch>
        </p:blipFill>
        <p:spPr>
          <a:xfrm>
            <a:off x="4482976" y="165850"/>
            <a:ext cx="4631900" cy="4881400"/>
          </a:xfrm>
          <a:prstGeom prst="rect">
            <a:avLst/>
          </a:prstGeom>
          <a:noFill/>
          <a:ln>
            <a:noFill/>
          </a:ln>
        </p:spPr>
      </p:pic>
      <p:pic>
        <p:nvPicPr>
          <p:cNvPr id="93" name="Google Shape;93;p17"/>
          <p:cNvPicPr preferRelativeResize="0"/>
          <p:nvPr/>
        </p:nvPicPr>
        <p:blipFill>
          <a:blip r:embed="rId4">
            <a:alphaModFix/>
          </a:blip>
          <a:stretch>
            <a:fillRect/>
          </a:stretch>
        </p:blipFill>
        <p:spPr>
          <a:xfrm>
            <a:off x="1840675" y="0"/>
            <a:ext cx="5462649"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4434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Summary</a:t>
            </a:r>
            <a:endParaRPr/>
          </a:p>
        </p:txBody>
      </p:sp>
      <p:sp>
        <p:nvSpPr>
          <p:cNvPr id="99" name="Google Shape;99;p18"/>
          <p:cNvSpPr txBox="1">
            <a:spLocks noGrp="1"/>
          </p:cNvSpPr>
          <p:nvPr>
            <p:ph type="body" idx="1"/>
          </p:nvPr>
        </p:nvSpPr>
        <p:spPr>
          <a:xfrm>
            <a:off x="311700" y="1152475"/>
            <a:ext cx="43164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a:t>This project aims to understand the effects of environmental and inherited factors such as temperature, nutrition, genetic lines and symbiotic state in the early stages of development as measured by tentacle counts for the sea anemone, Aiptasia, a model system for the study of coral-algal symbiosis.</a:t>
            </a:r>
            <a:endParaRPr/>
          </a:p>
          <a:p>
            <a:pPr marL="0" lvl="0" indent="0" algn="l" rtl="0">
              <a:spcBef>
                <a:spcPts val="1200"/>
              </a:spcBef>
              <a:spcAft>
                <a:spcPts val="1200"/>
              </a:spcAft>
              <a:buNone/>
            </a:pPr>
            <a:endParaRPr/>
          </a:p>
        </p:txBody>
      </p:sp>
      <p:pic>
        <p:nvPicPr>
          <p:cNvPr id="100" name="Google Shape;100;p18"/>
          <p:cNvPicPr preferRelativeResize="0"/>
          <p:nvPr/>
        </p:nvPicPr>
        <p:blipFill>
          <a:blip r:embed="rId3">
            <a:alphaModFix/>
          </a:blip>
          <a:stretch>
            <a:fillRect/>
          </a:stretch>
        </p:blipFill>
        <p:spPr>
          <a:xfrm>
            <a:off x="4482976" y="165850"/>
            <a:ext cx="4631900" cy="488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61111"/>
              <a:buFont typeface="Arial"/>
              <a:buNone/>
            </a:pPr>
            <a:r>
              <a:rPr lang="en"/>
              <a:t>Project Goals</a:t>
            </a:r>
            <a:endParaRPr sz="1800">
              <a:solidFill>
                <a:schemeClr val="dk2"/>
              </a:solidFill>
            </a:endParaRPr>
          </a:p>
        </p:txBody>
      </p:sp>
      <p:sp>
        <p:nvSpPr>
          <p:cNvPr id="106" name="Google Shape;106;p19"/>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2300"/>
              <a:t>Data visualization</a:t>
            </a:r>
            <a:endParaRPr sz="2300"/>
          </a:p>
          <a:p>
            <a:pPr marL="0" lvl="0" indent="0" algn="l" rtl="0">
              <a:spcBef>
                <a:spcPts val="1200"/>
              </a:spcBef>
              <a:spcAft>
                <a:spcPts val="0"/>
              </a:spcAft>
              <a:buNone/>
            </a:pPr>
            <a:r>
              <a:rPr lang="en" sz="2300"/>
              <a:t>Linear modeling</a:t>
            </a:r>
            <a:endParaRPr sz="2300"/>
          </a:p>
          <a:p>
            <a:pPr marL="0" lvl="0" indent="0" algn="l" rtl="0">
              <a:spcBef>
                <a:spcPts val="1200"/>
              </a:spcBef>
              <a:spcAft>
                <a:spcPts val="0"/>
              </a:spcAft>
              <a:buNone/>
            </a:pPr>
            <a:r>
              <a:rPr lang="en" sz="2300"/>
              <a:t>Hypothesis testing for effects of treatments</a:t>
            </a:r>
            <a:endParaRPr sz="2300"/>
          </a:p>
          <a:p>
            <a:pPr marL="0" lvl="0" indent="0" algn="l" rtl="0">
              <a:spcBef>
                <a:spcPts val="1200"/>
              </a:spcBef>
              <a:spcAft>
                <a:spcPts val="0"/>
              </a:spcAft>
              <a:buNone/>
            </a:pPr>
            <a:r>
              <a:rPr lang="en" sz="2300"/>
              <a:t>Analysis of variance </a:t>
            </a:r>
            <a:endParaRPr sz="2300"/>
          </a:p>
          <a:p>
            <a:pPr marL="0" lvl="0" indent="0" algn="l" rtl="0">
              <a:spcBef>
                <a:spcPts val="1200"/>
              </a:spcBef>
              <a:spcAft>
                <a:spcPts val="0"/>
              </a:spcAft>
              <a:buNone/>
            </a:pPr>
            <a:r>
              <a:rPr lang="en" sz="2300"/>
              <a:t>Mixed effect modeling</a:t>
            </a:r>
            <a:endParaRPr sz="2300"/>
          </a:p>
          <a:p>
            <a:pPr marL="457200" lvl="0" indent="0" algn="l" rtl="0">
              <a:spcBef>
                <a:spcPts val="1200"/>
              </a:spcBef>
              <a:spcAft>
                <a:spcPts val="1200"/>
              </a:spcAft>
              <a:buNone/>
            </a:pPr>
            <a:r>
              <a:rPr lang="en" sz="2300"/>
              <a:t>Streamlining this process and make it reproducible</a:t>
            </a:r>
            <a:endParaRPr sz="2300"/>
          </a:p>
        </p:txBody>
      </p:sp>
      <p:pic>
        <p:nvPicPr>
          <p:cNvPr id="107" name="Google Shape;107;p19"/>
          <p:cNvPicPr preferRelativeResize="0"/>
          <p:nvPr/>
        </p:nvPicPr>
        <p:blipFill>
          <a:blip r:embed="rId3">
            <a:alphaModFix/>
          </a:blip>
          <a:stretch>
            <a:fillRect/>
          </a:stretch>
        </p:blipFill>
        <p:spPr>
          <a:xfrm>
            <a:off x="4724400" y="1170125"/>
            <a:ext cx="4267198" cy="25652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body" idx="1"/>
          </p:nvPr>
        </p:nvSpPr>
        <p:spPr>
          <a:xfrm>
            <a:off x="311700" y="1152475"/>
            <a:ext cx="6287700" cy="34164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Char char="-"/>
            </a:pPr>
            <a:r>
              <a:rPr lang="en" sz="2600"/>
              <a:t>Knowing where to start</a:t>
            </a:r>
            <a:endParaRPr sz="2600"/>
          </a:p>
          <a:p>
            <a:pPr marL="457200" lvl="0" indent="-393700" algn="l" rtl="0">
              <a:spcBef>
                <a:spcPts val="0"/>
              </a:spcBef>
              <a:spcAft>
                <a:spcPts val="0"/>
              </a:spcAft>
              <a:buSzPts val="2600"/>
              <a:buChar char="-"/>
            </a:pPr>
            <a:r>
              <a:rPr lang="en" sz="2600"/>
              <a:t>How to use GitHub?</a:t>
            </a:r>
            <a:endParaRPr sz="2600"/>
          </a:p>
          <a:p>
            <a:pPr marL="457200" lvl="0" indent="-393700" algn="l" rtl="0">
              <a:spcBef>
                <a:spcPts val="0"/>
              </a:spcBef>
              <a:spcAft>
                <a:spcPts val="0"/>
              </a:spcAft>
              <a:buSzPts val="2600"/>
              <a:buChar char="-"/>
            </a:pPr>
            <a:r>
              <a:rPr lang="en" sz="2600"/>
              <a:t>Breaking bad habits</a:t>
            </a:r>
            <a:endParaRPr sz="2600"/>
          </a:p>
          <a:p>
            <a:pPr marL="457200" lvl="0" indent="-393700" algn="l" rtl="0">
              <a:spcBef>
                <a:spcPts val="0"/>
              </a:spcBef>
              <a:spcAft>
                <a:spcPts val="0"/>
              </a:spcAft>
              <a:buSzPts val="2600"/>
              <a:buChar char="-"/>
            </a:pPr>
            <a:r>
              <a:rPr lang="en" sz="2600"/>
              <a:t>Storage on my computer!</a:t>
            </a:r>
            <a:endParaRPr sz="2300"/>
          </a:p>
        </p:txBody>
      </p:sp>
      <p:sp>
        <p:nvSpPr>
          <p:cNvPr id="113" name="Google Shape;11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D688-27DF-D692-0E0D-AED3E5476AD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03FD2DD-C994-602C-2DE5-A867307220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486875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316</Words>
  <Application>Microsoft Office PowerPoint</Application>
  <PresentationFormat>On-screen Show (16:9)</PresentationFormat>
  <Paragraphs>28</Paragraphs>
  <Slides>9</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Early Stage Development of Aiptasia Pedal Lacerates</vt:lpstr>
      <vt:lpstr>My Background</vt:lpstr>
      <vt:lpstr>Project Summary</vt:lpstr>
      <vt:lpstr>Project Summary</vt:lpstr>
      <vt:lpstr>Project Summary</vt:lpstr>
      <vt:lpstr>Project Summary</vt:lpstr>
      <vt:lpstr>Project Goals</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Stage Development of Aiptasia Pedal Lacerates</dc:title>
  <cp:lastModifiedBy>jun.b.cai@outlook.com</cp:lastModifiedBy>
  <cp:revision>1</cp:revision>
  <dcterms:modified xsi:type="dcterms:W3CDTF">2022-11-28T22:48:42Z</dcterms:modified>
</cp:coreProperties>
</file>