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59" r:id="rId5"/>
    <p:sldId id="258" r:id="rId6"/>
    <p:sldId id="260" r:id="rId7"/>
    <p:sldId id="266" r:id="rId8"/>
    <p:sldId id="273" r:id="rId9"/>
    <p:sldId id="264" r:id="rId10"/>
    <p:sldId id="267" r:id="rId11"/>
    <p:sldId id="274" r:id="rId12"/>
    <p:sldId id="268" r:id="rId13"/>
    <p:sldId id="271" r:id="rId14"/>
    <p:sldId id="272" r:id="rId15"/>
    <p:sldId id="269" r:id="rId16"/>
    <p:sldId id="270" r:id="rId17"/>
    <p:sldId id="261" r:id="rId18"/>
    <p:sldId id="262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823C9-85E1-4B57-A212-BFF54333716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61F87-0513-463E-ADE8-6221D4133F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43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Run </a:t>
            </a:r>
            <a:r>
              <a:rPr lang="en-US" dirty="0"/>
              <a:t>“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init</a:t>
            </a:r>
            <a:r>
              <a:rPr lang="en-US" dirty="0"/>
              <a:t>” first?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1F87-0513-463E-ADE8-6221D4133F7D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830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BCC9-23FD-44E0-BDD9-2011D2640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CE3CD-F6D4-40FD-AED8-044D9D117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B710B-3FFB-4A85-98F4-F06F6DE0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8288-1AC3-4429-9768-304F9726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3B20-D41D-4D2E-B3FA-F99A99CF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850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8A40-15AA-4A44-80E5-5CCC326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06C5B-9F28-43B0-8219-92FD61A47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299E-DAC0-479D-B241-2E423630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4D04-3A22-4B1A-AABB-409E555A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A160D-571D-4B28-BC74-6D23C385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322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DAE2F-C7D7-4B28-890A-25E3209E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68027-2811-43D0-AB9A-E2B480D23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1EE0-8C6D-4C13-B1AD-9EDED799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0B25-0B40-402E-BFCB-E329C39F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97C67-6344-423F-AE4D-E411D641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442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3A29-AC48-46A1-AC2F-D172E621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DB6B-5E6D-473F-9755-E823EAC47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7908E-ADB8-486F-9ECE-44934890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A33C-67B4-478A-9F9F-310CC386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8D8B-0973-48A4-A840-22159605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41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DF62-7A5C-460F-9F2F-9E6A9FA9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BA85-A075-428E-AB8F-908585A39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B07F8-C003-4AC8-BC52-8FE13944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6750-8328-4370-96FE-BB2584D5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AFF90-65F2-4595-95E1-49497013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1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177F-9484-461C-AF18-6F9887F0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C5577-A765-44E0-AF82-F47E267F9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3E772-5F34-43CA-AC88-8D9983B8E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1DF51-028E-4B6A-80EC-B5BE86B8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75808-894B-48D1-972C-1F5857CB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E9834-51F1-4AD1-B55F-946D1B4B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264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6E5A-941B-4ACF-839F-725478B9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92181-A709-4FDD-AFBA-0E2FA667D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1D441-D0EE-4FD9-9777-939B9EC32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A04E4-46D8-4B37-BE07-37155329D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AB65D-A7D9-4D70-87EC-2191B8AC9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B2281-B83F-4971-B9EC-543DCED0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3534F-966A-4A28-A4CC-F3A81C43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50A81-E454-4319-86B2-C2E5CB5D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305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1BAE-34A0-4D1E-81F4-A49AAAF0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681F8-7132-4805-B7B1-A53E3276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ABED5-E1D7-4D6C-95D3-BF803097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15975-534C-455F-9DA1-B62158F4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63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57509-FE17-40CB-A82E-84E16981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6068B-6EEA-4C36-84D6-2AACE6DE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5AE59-7ED2-4914-B380-3B7478AB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774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4E89-5577-41FC-8FB3-E716595B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ED90F-941F-423D-BD6B-A99016E0D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8BF6A-5C14-48BE-A5E1-51E368B62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2B6DC-CAA5-4EA6-BCD4-CDCFBF6D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911BA-2375-4291-AF04-7E3285FB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34B6B-46B7-4DCF-BA3F-2741FDE4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776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DEE6-7AEF-48F0-B92D-B4E5BD94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8B5F8-D6F8-4205-88DC-AF52DD2D0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4382D-22BB-4096-A643-445179171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39669-0181-4FCC-AC71-7C7EFBE7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48626-024C-4C7B-AB8C-83911A3A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F6628-0083-41FA-897F-3815252B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114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01B8C-CDDA-4CA5-A1BC-CC1434F9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F16AD-9AC4-4E39-98D1-2111BCDA0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C57F-65B7-405C-85BE-10E4953F6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0039-4615-4B23-A6F6-2DC53B860EC0}" type="datetimeFigureOut">
              <a:rPr lang="nb-NO" smtClean="0"/>
              <a:t>10.02.2020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8C73-EFB6-443A-BFD6-B83D76FE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FED2A-2901-4879-B4BA-5B56A418D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EEF3-A3C3-4972-A6E0-8F1A4673507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253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l.wikipedia.org/wiki/R_(%CE%B3%CE%BB%CF%8E%CF%83%CF%83%CE%B1_%CF%80%CF%81%CE%BF%CE%B3%CF%81%CE%B1%CE%BC%CE%BC%CE%B1%CF%84%CE%B9%CF%83%CE%BC%CE%BF%CF%8D)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unsuckdcmetro.blogspot.com/2009/06/jack-in-box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-pkgs.had.co.nz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unsuckdcmetro.blogspot.com/2009/06/jack-in-box.html" TargetMode="External"/><Relationship Id="rId7" Type="http://schemas.openxmlformats.org/officeDocument/2006/relationships/hyperlink" Target="https://pixabay.com/en/package-cardboard-box-box-parcel-153360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s://el.wikipedia.org/wiki/R_(%CE%B3%CE%BB%CF%8E%CF%83%CF%83%CE%B1_%CF%80%CF%81%CE%BF%CE%B3%CF%81%CE%B1%CE%BC%CE%BC%CE%B1%CF%84%CE%B9%CF%83%CE%BC%CE%BF%CF%8D)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l.wikipedia.org/wiki/R_(%CE%B3%CE%BB%CF%8E%CF%83%CF%83%CE%B1_%CF%80%CF%81%CE%BF%CE%B3%CF%81%CE%B1%CE%BC%CE%BC%CE%B1%CF%84%CE%B9%CF%83%CE%BC%CE%BF%CF%8D)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nsuckdcmetro.blogspot.com/2009/06/jack-in-box.html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www.flickr.com/photos/donkeyhotey/566607182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Rtools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el.wikipedia.org/wiki/R_(%CE%B3%CE%BB%CF%8E%CF%83%CF%83%CE%B1_%CF%80%CF%81%CE%BF%CE%B3%CF%81%CE%B1%CE%BC%CE%BC%CE%B1%CF%84%CE%B9%CF%83%CE%BC%CE%BF%CF%8D)" TargetMode="External"/><Relationship Id="rId3" Type="http://schemas.openxmlformats.org/officeDocument/2006/relationships/hyperlink" Target="https://commons.wikimedia.org/wiki/File:PC_template.svg" TargetMode="External"/><Relationship Id="rId7" Type="http://schemas.openxmlformats.org/officeDocument/2006/relationships/hyperlink" Target="https://openclipart.org/detail/137155/folder-icon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pixabay.com/th/%E0%B8%84%E0%B8%99-%E0%B8%81%E0%B8%B2%E0%B8%A3%E0%B9%8C%E0%B8%95%E0%B8%B9%E0%B8%99-%E0%B8%81%E0%B8%A5%E0%B8%B8%E0%B9%88%E0%B8%A1-%E0%B8%9C%E0%B8%B9%E0%B9%89%E0%B8%8A%E0%B8%B2%E0%B8%A2-%E0%B9%81%E0%B8%A2%E0%B8%81-304209/" TargetMode="External"/><Relationship Id="rId5" Type="http://schemas.openxmlformats.org/officeDocument/2006/relationships/hyperlink" Target="https://digitalfellows.commons.gc.cuny.edu/2015/03/10/intro-to-github-part-i/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hyperlink" Target="https://pt.wikipedia.org/wiki/Ficheiro:File_alt_font_awesome.sv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E8DB0-8E23-4EDB-8267-4B43DEE92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817" y="2105701"/>
            <a:ext cx="3774823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Build your own R package</a:t>
            </a:r>
            <a:endParaRPr lang="nb-NO" sz="44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B3364-3CE7-4F0E-B651-332FC4CE3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230" y="4511387"/>
            <a:ext cx="3658053" cy="955111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Junbin Zhao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Feb 11, 2020</a:t>
            </a:r>
            <a:endParaRPr lang="nb-NO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A398A-64A0-4E58-B68D-AB78BEA1E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71266" y="1658680"/>
            <a:ext cx="6287808" cy="3992758"/>
          </a:xfrm>
          <a:prstGeom prst="rect">
            <a:avLst/>
          </a:prstGeom>
          <a:ln w="952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F278B-A63C-4E11-B2CB-558E195AC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462070" y="4087446"/>
            <a:ext cx="595352" cy="5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3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0ADB-85DB-48F5-8E23-75E8ACDC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sync project to </a:t>
            </a:r>
            <a:r>
              <a:rPr lang="en-US" b="1" dirty="0" err="1"/>
              <a:t>Github</a:t>
            </a:r>
            <a:r>
              <a:rPr lang="en-US" b="1" dirty="0"/>
              <a:t> using </a:t>
            </a:r>
            <a:r>
              <a:rPr lang="en-US" b="1" dirty="0" err="1"/>
              <a:t>Rstudio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0767E-7E70-4839-85EF-37FAEE954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514" y="1825625"/>
            <a:ext cx="1687286" cy="4351338"/>
          </a:xfrm>
        </p:spPr>
        <p:txBody>
          <a:bodyPr/>
          <a:lstStyle/>
          <a:p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8C2EF-93E5-4CDD-82F0-660468635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84" y="1533097"/>
            <a:ext cx="5049416" cy="2517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92A1E7-8954-42A7-B59E-75A1904DC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76" y="1532894"/>
            <a:ext cx="4622276" cy="4683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6EEFB3-BDF5-46A5-B88F-7C57AD3E4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66" y="3207410"/>
            <a:ext cx="11827867" cy="1685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BD95146-041C-4558-904B-F108055B3AC8}"/>
              </a:ext>
            </a:extLst>
          </p:cNvPr>
          <p:cNvSpPr/>
          <p:nvPr/>
        </p:nvSpPr>
        <p:spPr>
          <a:xfrm>
            <a:off x="2908453" y="2214390"/>
            <a:ext cx="1013552" cy="5618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D91DC1-DFBC-4276-8D92-540411CB262F}"/>
              </a:ext>
            </a:extLst>
          </p:cNvPr>
          <p:cNvSpPr/>
          <p:nvPr/>
        </p:nvSpPr>
        <p:spPr>
          <a:xfrm>
            <a:off x="7992658" y="2408323"/>
            <a:ext cx="1468916" cy="5772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889037-BFF0-4505-9DDD-D5D79471A3EC}"/>
              </a:ext>
            </a:extLst>
          </p:cNvPr>
          <p:cNvSpPr/>
          <p:nvPr/>
        </p:nvSpPr>
        <p:spPr>
          <a:xfrm>
            <a:off x="7140687" y="5615102"/>
            <a:ext cx="1013552" cy="5618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0267CC-B00C-48D6-A37D-314DC248D7B2}"/>
              </a:ext>
            </a:extLst>
          </p:cNvPr>
          <p:cNvSpPr txBox="1"/>
          <p:nvPr/>
        </p:nvSpPr>
        <p:spPr>
          <a:xfrm>
            <a:off x="2178312" y="1580136"/>
            <a:ext cx="2391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www.github.com</a:t>
            </a:r>
            <a:endParaRPr lang="nb-NO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F2852E-8C8E-480F-8517-3D92E2B4E253}"/>
              </a:ext>
            </a:extLst>
          </p:cNvPr>
          <p:cNvSpPr/>
          <p:nvPr/>
        </p:nvSpPr>
        <p:spPr>
          <a:xfrm>
            <a:off x="11237205" y="3690651"/>
            <a:ext cx="683046" cy="561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15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C599-60CB-48A4-AD5E-ED1B545F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592D9-878A-410D-A3D6-E29424E7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48" y="266471"/>
            <a:ext cx="6477904" cy="3277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BE948-323C-43B2-BE03-3384801A5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34" y="3922530"/>
            <a:ext cx="7868748" cy="857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516EC-6DEC-440A-8918-BDF4CA70B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34" y="4762474"/>
            <a:ext cx="7878274" cy="1829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7EB456-2B1C-497B-B345-F3193F2DDE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6282" y="891719"/>
            <a:ext cx="3724224" cy="5966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DD73A5-192D-431D-82A2-16A704350A51}"/>
              </a:ext>
            </a:extLst>
          </p:cNvPr>
          <p:cNvSpPr txBox="1"/>
          <p:nvPr/>
        </p:nvSpPr>
        <p:spPr>
          <a:xfrm>
            <a:off x="8265808" y="56380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On </a:t>
            </a:r>
            <a:r>
              <a:rPr lang="en-US" sz="2000" b="1" dirty="0" err="1"/>
              <a:t>Github</a:t>
            </a:r>
            <a:r>
              <a:rPr lang="en-US" sz="2000" b="1" dirty="0"/>
              <a:t>:</a:t>
            </a:r>
            <a:endParaRPr lang="nb-NO" sz="2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578E22-4670-4164-B8D8-DEC02606A510}"/>
              </a:ext>
            </a:extLst>
          </p:cNvPr>
          <p:cNvSpPr/>
          <p:nvPr/>
        </p:nvSpPr>
        <p:spPr>
          <a:xfrm>
            <a:off x="4029854" y="1399142"/>
            <a:ext cx="740450" cy="3278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308505-E3BD-4583-92D6-206C21B91683}"/>
              </a:ext>
            </a:extLst>
          </p:cNvPr>
          <p:cNvSpPr/>
          <p:nvPr/>
        </p:nvSpPr>
        <p:spPr>
          <a:xfrm>
            <a:off x="8265807" y="4109291"/>
            <a:ext cx="2090047" cy="18569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906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5C04-E493-4793-96FE-AB942E38F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38" y="-116561"/>
            <a:ext cx="10515600" cy="1325563"/>
          </a:xfrm>
        </p:spPr>
        <p:txBody>
          <a:bodyPr/>
          <a:lstStyle/>
          <a:p>
            <a:r>
              <a:rPr lang="en-US" b="1"/>
              <a:t>Step 3: add function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ABC9-6E49-4226-B2E2-8C2C0F466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0" y="901895"/>
            <a:ext cx="10515600" cy="4351338"/>
          </a:xfrm>
        </p:spPr>
        <p:txBody>
          <a:bodyPr/>
          <a:lstStyle/>
          <a:p>
            <a:r>
              <a:rPr lang="en-US" dirty="0"/>
              <a:t>Create a new script, copy in your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nb-NO" dirty="0"/>
              <a:t>Code -&gt; </a:t>
            </a:r>
            <a:r>
              <a:rPr lang="nb-NO" dirty="0" err="1"/>
              <a:t>Insert</a:t>
            </a:r>
            <a:r>
              <a:rPr lang="nb-NO" dirty="0"/>
              <a:t> </a:t>
            </a:r>
            <a:r>
              <a:rPr lang="nb-NO" dirty="0" err="1"/>
              <a:t>Roxygen</a:t>
            </a:r>
            <a:r>
              <a:rPr lang="nb-NO" dirty="0"/>
              <a:t> </a:t>
            </a:r>
            <a:r>
              <a:rPr lang="nb-NO" dirty="0" err="1"/>
              <a:t>Skeleton</a:t>
            </a:r>
            <a:r>
              <a:rPr lang="nb-NO" dirty="0"/>
              <a:t> (CTRL+ALT+SHIFT+R)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DC550-C6C2-452D-9F7A-0C5DCE20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5" y="1406384"/>
            <a:ext cx="6344535" cy="1943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FE6810-2E9D-4765-97B8-99DF296F8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251" y="2125825"/>
            <a:ext cx="5075159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07A323-37C0-489B-A0E8-268CFF946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38" y="3952889"/>
            <a:ext cx="5325218" cy="260068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914E86-4A1D-401C-A29F-28D38F1E1B7C}"/>
              </a:ext>
            </a:extLst>
          </p:cNvPr>
          <p:cNvCxnSpPr/>
          <p:nvPr/>
        </p:nvCxnSpPr>
        <p:spPr>
          <a:xfrm>
            <a:off x="6555251" y="2974554"/>
            <a:ext cx="11785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6DBD67-8844-4813-AE2E-3B3A13DE4E8B}"/>
              </a:ext>
            </a:extLst>
          </p:cNvPr>
          <p:cNvCxnSpPr/>
          <p:nvPr/>
        </p:nvCxnSpPr>
        <p:spPr>
          <a:xfrm>
            <a:off x="6555251" y="3723701"/>
            <a:ext cx="11785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CFCDCD-BEBF-41E5-80AD-FE7C3717B06F}"/>
              </a:ext>
            </a:extLst>
          </p:cNvPr>
          <p:cNvCxnSpPr/>
          <p:nvPr/>
        </p:nvCxnSpPr>
        <p:spPr>
          <a:xfrm>
            <a:off x="6518795" y="4428781"/>
            <a:ext cx="11785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94C355-2747-41C8-9E35-3E4DFF6702AA}"/>
              </a:ext>
            </a:extLst>
          </p:cNvPr>
          <p:cNvCxnSpPr/>
          <p:nvPr/>
        </p:nvCxnSpPr>
        <p:spPr>
          <a:xfrm>
            <a:off x="6555251" y="6169446"/>
            <a:ext cx="11785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66920A-96DC-451F-B20F-7F375705EF6A}"/>
              </a:ext>
            </a:extLst>
          </p:cNvPr>
          <p:cNvCxnSpPr/>
          <p:nvPr/>
        </p:nvCxnSpPr>
        <p:spPr>
          <a:xfrm>
            <a:off x="6555251" y="5464367"/>
            <a:ext cx="11785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657C-9B66-4CE4-8842-528A099A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4: add documentation (the help files)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72C6-86AB-427C-845A-87FD88F54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Save the script to </a:t>
            </a:r>
            <a:r>
              <a:rPr lang="en-US" b="1" dirty="0"/>
              <a:t>the “R” folder</a:t>
            </a:r>
          </a:p>
          <a:p>
            <a:endParaRPr lang="en-US" dirty="0"/>
          </a:p>
          <a:p>
            <a:r>
              <a:rPr lang="en-US" dirty="0"/>
              <a:t>Run                                              -&gt; a new “man” folder with </a:t>
            </a:r>
            <a:r>
              <a:rPr lang="en-US" b="1" dirty="0"/>
              <a:t>help files ready! </a:t>
            </a:r>
            <a:endParaRPr lang="nb-NO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AD949-76BB-485A-A6AA-93C76234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9591"/>
            <a:ext cx="7657176" cy="3002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C7F1EE-DCCA-4AC2-B253-7CDE7B74D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837" y="5698032"/>
            <a:ext cx="3105766" cy="4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5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F43E-E762-4D7A-AAD4-3D39DC32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8" y="365125"/>
            <a:ext cx="10515600" cy="1325563"/>
          </a:xfrm>
        </p:spPr>
        <p:txBody>
          <a:bodyPr/>
          <a:lstStyle/>
          <a:p>
            <a:r>
              <a:rPr lang="en-US" b="1" dirty="0"/>
              <a:t>Step 5: Synchronize to </a:t>
            </a:r>
            <a:r>
              <a:rPr lang="en-US" b="1" dirty="0" err="1"/>
              <a:t>github</a:t>
            </a:r>
            <a:endParaRPr lang="nb-NO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1906F6-D253-4A8B-AB88-64D8DD43382A}"/>
              </a:ext>
            </a:extLst>
          </p:cNvPr>
          <p:cNvSpPr txBox="1">
            <a:spLocks/>
          </p:cNvSpPr>
          <p:nvPr/>
        </p:nvSpPr>
        <p:spPr>
          <a:xfrm>
            <a:off x="1241330" y="1968500"/>
            <a:ext cx="41558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*Commit = Sync</a:t>
            </a:r>
            <a:br>
              <a:rPr lang="nb-NO" dirty="0"/>
            </a:br>
            <a:endParaRPr lang="nb-N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DF2504-17A3-4B89-B002-8E9314BD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588" y="1417655"/>
            <a:ext cx="5229926" cy="2370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5FB3D4-3928-4F61-A098-D7656A74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21" y="3870127"/>
            <a:ext cx="9459645" cy="29722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0133C8-5676-492C-912B-26FB266F3DF9}"/>
              </a:ext>
            </a:extLst>
          </p:cNvPr>
          <p:cNvSpPr/>
          <p:nvPr/>
        </p:nvSpPr>
        <p:spPr>
          <a:xfrm>
            <a:off x="10323366" y="1501765"/>
            <a:ext cx="740450" cy="3278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BABD4-EFBA-4EC9-916F-B382348261C8}"/>
              </a:ext>
            </a:extLst>
          </p:cNvPr>
          <p:cNvSpPr/>
          <p:nvPr/>
        </p:nvSpPr>
        <p:spPr>
          <a:xfrm>
            <a:off x="7359827" y="1857025"/>
            <a:ext cx="1189261" cy="3278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C3C40B-E35F-4146-A5D0-D8D9A1892437}"/>
              </a:ext>
            </a:extLst>
          </p:cNvPr>
          <p:cNvSpPr/>
          <p:nvPr/>
        </p:nvSpPr>
        <p:spPr>
          <a:xfrm>
            <a:off x="9244551" y="6328960"/>
            <a:ext cx="1189261" cy="5133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23872F-B5DD-48D6-8563-E5F417ACEF41}"/>
              </a:ext>
            </a:extLst>
          </p:cNvPr>
          <p:cNvSpPr/>
          <p:nvPr/>
        </p:nvSpPr>
        <p:spPr>
          <a:xfrm>
            <a:off x="9566096" y="4053538"/>
            <a:ext cx="757270" cy="3557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12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F522-0B05-4BA6-8272-67FDEFF8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and share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B0C1-2F1F-4108-ACF8-AD5B388E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Installation: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Share: (</a:t>
            </a:r>
            <a:r>
              <a:rPr lang="en-US" dirty="0" err="1"/>
              <a:t>github</a:t>
            </a:r>
            <a:r>
              <a:rPr lang="en-US" dirty="0"/>
              <a:t> repository link)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EFAF1-DE1A-4D85-BBDB-CFA1A33E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74" y="2444622"/>
            <a:ext cx="7103050" cy="423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6CED5A-8FC6-4298-86CE-23EF335EE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87" y="4627983"/>
            <a:ext cx="8227793" cy="5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0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53CE34-80A9-4FAB-A280-7CD2D65C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65550" cy="50739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1B61-F9AC-4C7B-A2C9-73B1A52CF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8" y="5702181"/>
            <a:ext cx="10515600" cy="634579"/>
          </a:xfrm>
        </p:spPr>
        <p:txBody>
          <a:bodyPr/>
          <a:lstStyle/>
          <a:p>
            <a:r>
              <a:rPr lang="en-US" dirty="0"/>
              <a:t>Web version: </a:t>
            </a:r>
            <a:r>
              <a:rPr lang="nb-NO" dirty="0">
                <a:hlinkClick r:id="rId3"/>
              </a:rPr>
              <a:t>http://r-pkgs.had.co.nz/</a:t>
            </a:r>
            <a:endParaRPr lang="nb-NO" dirty="0"/>
          </a:p>
        </p:txBody>
      </p:sp>
      <p:pic>
        <p:nvPicPr>
          <p:cNvPr id="1026" name="Picture 2" descr="Image result for Hadley Wickham">
            <a:extLst>
              <a:ext uri="{FF2B5EF4-FFF2-40B4-BE49-F238E27FC236}">
                <a16:creationId xmlns:a16="http://schemas.microsoft.com/office/drawing/2014/main" id="{E6F43377-9F23-483E-BDA7-C88D2794C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10" y="0"/>
            <a:ext cx="1631886" cy="16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42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67AF-383E-4A8F-ACAD-8E4268FC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So what?</a:t>
            </a:r>
            <a:endParaRPr lang="nb-NO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354A4-FFF8-4A60-BF87-925CE698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Value of R as an open source software. </a:t>
            </a:r>
          </a:p>
          <a:p>
            <a:pPr lvl="1"/>
            <a:r>
              <a:rPr lang="en-US" sz="3200" dirty="0"/>
              <a:t>User vs developer! </a:t>
            </a:r>
          </a:p>
          <a:p>
            <a:endParaRPr lang="en-US" sz="3600" dirty="0"/>
          </a:p>
          <a:p>
            <a:r>
              <a:rPr lang="en-US" sz="3600" dirty="0"/>
              <a:t>Milestones of your R journey! </a:t>
            </a:r>
          </a:p>
          <a:p>
            <a:endParaRPr lang="en-US" sz="3600" dirty="0"/>
          </a:p>
          <a:p>
            <a:r>
              <a:rPr lang="en-US" sz="3600" dirty="0"/>
              <a:t>Something to brag about </a:t>
            </a:r>
          </a:p>
          <a:p>
            <a:pPr lvl="1"/>
            <a:r>
              <a:rPr lang="en-US" sz="3200" dirty="0"/>
              <a:t>Write it to your CV</a:t>
            </a:r>
          </a:p>
          <a:p>
            <a:endParaRPr lang="en-US" sz="3600" dirty="0"/>
          </a:p>
          <a:p>
            <a:r>
              <a:rPr lang="en-US" sz="3600" dirty="0"/>
              <a:t>Publication! (e.g. Journal of Open Source Software, </a:t>
            </a:r>
            <a:r>
              <a:rPr lang="en-US" sz="3600" b="1" dirty="0"/>
              <a:t>only one page</a:t>
            </a:r>
            <a:r>
              <a:rPr lang="en-US" sz="3600" dirty="0"/>
              <a:t> summary)</a:t>
            </a:r>
          </a:p>
          <a:p>
            <a:pPr marL="457200" lvl="1" indent="0">
              <a:buNone/>
            </a:pPr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3352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BBF8-ABDA-4BF3-ADD1-DC5F902E1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86" y="534322"/>
            <a:ext cx="10515600" cy="4351338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A little more efforts but </a:t>
            </a:r>
            <a:r>
              <a:rPr lang="en-US" sz="3600" b="1" dirty="0"/>
              <a:t>A LOT more rewards!</a:t>
            </a:r>
            <a:r>
              <a:rPr lang="en-US" sz="3600" dirty="0"/>
              <a:t> </a:t>
            </a:r>
            <a:endParaRPr lang="nb-NO" sz="3600" dirty="0"/>
          </a:p>
          <a:p>
            <a:endParaRPr lang="nb-NO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6348B-BB86-4F84-B859-FD4902FB6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6244" y="3400578"/>
            <a:ext cx="5068380" cy="3218422"/>
          </a:xfrm>
          <a:prstGeom prst="rect">
            <a:avLst/>
          </a:prstGeom>
          <a:ln w="952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1DC8C-B7B6-4FB3-AEC1-F65495B2A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88228" y="5343913"/>
            <a:ext cx="495833" cy="460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1BC7B-4E4C-4705-8FDB-FC14FC8E39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858091" y="3207982"/>
            <a:ext cx="3495709" cy="3190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E1ACFAB-AD73-4993-B876-D8558F392B25}"/>
              </a:ext>
            </a:extLst>
          </p:cNvPr>
          <p:cNvSpPr/>
          <p:nvPr/>
        </p:nvSpPr>
        <p:spPr>
          <a:xfrm>
            <a:off x="5794744" y="4540102"/>
            <a:ext cx="1611985" cy="691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219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mputer geek">
            <a:extLst>
              <a:ext uri="{FF2B5EF4-FFF2-40B4-BE49-F238E27FC236}">
                <a16:creationId xmlns:a16="http://schemas.microsoft.com/office/drawing/2014/main" id="{A0A4EA60-D1F9-4306-AAB8-52E107B33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318739"/>
            <a:ext cx="4757731" cy="350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5C9FA-F097-4296-ACDB-C1748E20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Who?</a:t>
            </a:r>
            <a:endParaRPr lang="nb-NO" sz="6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A504AB-AD31-42BD-841E-306EAC2CA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4691"/>
          <a:stretch/>
        </p:blipFill>
        <p:spPr>
          <a:xfrm>
            <a:off x="1190625" y="1470025"/>
            <a:ext cx="4757731" cy="5276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3A0E7-1395-485B-8180-EA9F14476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22041" y="2660887"/>
            <a:ext cx="4558254" cy="2894491"/>
          </a:xfrm>
          <a:prstGeom prst="rect">
            <a:avLst/>
          </a:prstGeom>
          <a:ln w="9525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7D7F13-6AC0-4208-9FE4-70EEC4D1D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211942" y="4387895"/>
            <a:ext cx="471320" cy="437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0ECDF3-791E-4A64-9786-10F1559A80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743940" y="3007977"/>
            <a:ext cx="1039488" cy="9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2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1BE7-7C65-4BEB-974E-6D504B67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Not ready? </a:t>
            </a:r>
            <a:endParaRPr lang="nb-NO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6D23-4431-483A-A123-59CA42A0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r>
              <a:rPr lang="en-US" dirty="0"/>
              <a:t>A simple example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std.error</a:t>
            </a:r>
            <a:r>
              <a:rPr lang="en-US" dirty="0"/>
              <a:t> ()” in the package “</a:t>
            </a:r>
            <a:r>
              <a:rPr lang="en-US" dirty="0" err="1"/>
              <a:t>plotrix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Be able to write a function  </a:t>
            </a:r>
            <a:r>
              <a:rPr lang="en-US" b="1" dirty="0">
                <a:sym typeface="Wingdings" panose="05000000000000000000" pitchFamily="2" charset="2"/>
              </a:rPr>
              <a:t>  Ready!</a:t>
            </a:r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B4643-19A3-4295-B1F2-4249CEC91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16" y="3429000"/>
            <a:ext cx="7953373" cy="1325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D9E80-0FFD-47A2-9900-801EA7E3A6BC}"/>
                  </a:ext>
                </a:extLst>
              </p:cNvPr>
              <p:cNvSpPr txBox="1"/>
              <p:nvPr/>
            </p:nvSpPr>
            <p:spPr>
              <a:xfrm>
                <a:off x="1049216" y="2460809"/>
                <a:ext cx="3995901" cy="642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𝑆𝑡𝑎𝑛𝑑𝑎𝑟𝑑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𝑑𝑒𝑣𝑖𝑎𝑡𝑖𝑜𝑛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𝑆𝑎𝑚𝑝𝑙𝑒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D9E80-0FFD-47A2-9900-801EA7E3A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16" y="2460809"/>
                <a:ext cx="3995901" cy="642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06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4BFE-780E-49B8-A8D6-4F746865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Why?</a:t>
            </a:r>
            <a:endParaRPr lang="nb-NO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3BDC-973B-4C14-8248-4ABFDDE5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Most efficient way of </a:t>
            </a:r>
            <a:r>
              <a:rPr lang="en-US" sz="3600" b="1" dirty="0"/>
              <a:t>sharing your code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Easy to spread (visible to more people)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Easy to understand (good documentation)</a:t>
            </a:r>
            <a:endParaRPr lang="nb-NO" sz="3200" dirty="0"/>
          </a:p>
        </p:txBody>
      </p:sp>
    </p:spTree>
    <p:extLst>
      <p:ext uri="{BB962C8B-B14F-4D97-AF65-F5344CB8AC3E}">
        <p14:creationId xmlns:p14="http://schemas.microsoft.com/office/powerpoint/2010/main" val="296824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F3B3-842E-4845-9217-62CAAE3A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When?</a:t>
            </a:r>
            <a:endParaRPr lang="nb-NO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6CFE-3632-4EB7-84DA-5506FA221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b="1" dirty="0"/>
              <a:t>Code worth to share!</a:t>
            </a:r>
          </a:p>
          <a:p>
            <a:endParaRPr lang="en-US" dirty="0"/>
          </a:p>
          <a:p>
            <a:r>
              <a:rPr lang="en-US" sz="3600" dirty="0"/>
              <a:t>Signs:</a:t>
            </a:r>
          </a:p>
          <a:p>
            <a:pPr lvl="1"/>
            <a:r>
              <a:rPr lang="en-US" sz="3200" dirty="0"/>
              <a:t>Someone asks to share your code</a:t>
            </a:r>
          </a:p>
          <a:p>
            <a:pPr lvl="1"/>
            <a:r>
              <a:rPr lang="en-US" sz="3200" dirty="0"/>
              <a:t>Use a function several times yourself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984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D273-F195-4685-9414-2D8539C5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How?</a:t>
            </a:r>
            <a:endParaRPr lang="nb-NO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1420-F066-4C76-A26E-F552D39C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Essential Tools:</a:t>
            </a:r>
          </a:p>
          <a:p>
            <a:pPr lvl="1"/>
            <a:r>
              <a:rPr lang="en-US" sz="2800" dirty="0" err="1"/>
              <a:t>Rstudio</a:t>
            </a:r>
            <a:endParaRPr lang="en-US" sz="2800" dirty="0"/>
          </a:p>
          <a:p>
            <a:pPr lvl="1"/>
            <a:r>
              <a:rPr lang="en-US" sz="2800" dirty="0" err="1"/>
              <a:t>Github</a:t>
            </a:r>
            <a:r>
              <a:rPr lang="en-US" sz="2800" dirty="0"/>
              <a:t> (</a:t>
            </a:r>
            <a:r>
              <a:rPr lang="en-US" sz="2800" dirty="0">
                <a:hlinkClick r:id="rId2"/>
              </a:rPr>
              <a:t>https://github.com</a:t>
            </a:r>
            <a:r>
              <a:rPr lang="en-US" sz="2800" dirty="0"/>
              <a:t>, get a free account)</a:t>
            </a:r>
          </a:p>
          <a:p>
            <a:pPr lvl="1"/>
            <a:r>
              <a:rPr lang="en-US" sz="2800" dirty="0"/>
              <a:t>R packages: “</a:t>
            </a:r>
            <a:r>
              <a:rPr lang="en-US" sz="2800" dirty="0" err="1"/>
              <a:t>devtools</a:t>
            </a:r>
            <a:r>
              <a:rPr lang="en-US" sz="2800" dirty="0"/>
              <a:t>”, “roxygen2”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nb-NO" sz="3200" dirty="0" err="1"/>
              <a:t>Supportive</a:t>
            </a:r>
            <a:r>
              <a:rPr lang="nb-NO" sz="3200" dirty="0"/>
              <a:t> softwares: </a:t>
            </a:r>
          </a:p>
          <a:p>
            <a:pPr lvl="1"/>
            <a:r>
              <a:rPr lang="nb-NO" sz="2800" dirty="0" err="1"/>
              <a:t>Rtools</a:t>
            </a:r>
            <a:r>
              <a:rPr lang="nb-NO" sz="2800" dirty="0"/>
              <a:t> (</a:t>
            </a:r>
            <a:r>
              <a:rPr lang="nb-NO" sz="2800" dirty="0">
                <a:hlinkClick r:id="rId3"/>
              </a:rPr>
              <a:t>https://cran.r-project.org/bin/windows/Rtools/</a:t>
            </a:r>
            <a:r>
              <a:rPr lang="nb-NO" sz="2800" dirty="0"/>
              <a:t>, for Windows)</a:t>
            </a:r>
          </a:p>
          <a:p>
            <a:pPr lvl="1"/>
            <a:r>
              <a:rPr lang="nb-NO" sz="2800" dirty="0" err="1"/>
              <a:t>Git</a:t>
            </a:r>
            <a:r>
              <a:rPr lang="nb-NO" sz="2800" dirty="0"/>
              <a:t> (</a:t>
            </a:r>
            <a:r>
              <a:rPr lang="nb-NO" sz="2800" dirty="0">
                <a:hlinkClick r:id="rId4"/>
              </a:rPr>
              <a:t>https://git-scm.com/downloads</a:t>
            </a:r>
            <a:r>
              <a:rPr lang="nb-NO" sz="2800" dirty="0"/>
              <a:t>, for </a:t>
            </a:r>
            <a:r>
              <a:rPr lang="nb-NO" sz="2800" dirty="0" err="1"/>
              <a:t>version-control</a:t>
            </a:r>
            <a:r>
              <a:rPr lang="nb-NO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702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2BDF-2A01-4AF4-9DAB-049D5F934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571" y="406055"/>
            <a:ext cx="5144508" cy="7849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Basic concept</a:t>
            </a:r>
            <a:endParaRPr lang="nb-NO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8B670-4B09-48AA-85ED-3551DE055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20179" y="1280002"/>
            <a:ext cx="2659717" cy="2659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273A39-6CEF-40F9-942E-41E8D8F83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62944" y="2735094"/>
            <a:ext cx="3244005" cy="693905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85CF7F9A-6587-4B94-8DD4-5D8FA7925780}"/>
              </a:ext>
            </a:extLst>
          </p:cNvPr>
          <p:cNvSpPr/>
          <p:nvPr/>
        </p:nvSpPr>
        <p:spPr>
          <a:xfrm>
            <a:off x="5951303" y="2023374"/>
            <a:ext cx="4622392" cy="2117344"/>
          </a:xfrm>
          <a:prstGeom prst="clou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9A06E0-0D9C-4C1E-959E-8C1672CB64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386032" y="4108454"/>
            <a:ext cx="1070614" cy="8855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5A505A-BE6B-4AD8-82B7-4348266846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26573" y="5395764"/>
            <a:ext cx="755262" cy="7552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A4778A-DCBB-40AE-A3A3-78B56CC93B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252794" y="5395763"/>
            <a:ext cx="755262" cy="7552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77F6DA-2B1D-4874-B342-FC73DFB7CB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079015" y="5395763"/>
            <a:ext cx="755262" cy="7552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BC2452B-CA0A-4FC0-A27D-2B813D9D48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867464" y="5395762"/>
            <a:ext cx="755262" cy="755262"/>
          </a:xfrm>
          <a:prstGeom prst="rect">
            <a:avLst/>
          </a:prstGeom>
        </p:spPr>
      </p:pic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90342DF7-9E1C-435A-9859-D4160BD307D5}"/>
              </a:ext>
            </a:extLst>
          </p:cNvPr>
          <p:cNvSpPr/>
          <p:nvPr/>
        </p:nvSpPr>
        <p:spPr>
          <a:xfrm>
            <a:off x="5228948" y="2539014"/>
            <a:ext cx="541537" cy="10260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C8B96EE5-DE0A-495D-8BFC-B0FD44F2D3D3}"/>
              </a:ext>
            </a:extLst>
          </p:cNvPr>
          <p:cNvSpPr/>
          <p:nvPr/>
        </p:nvSpPr>
        <p:spPr>
          <a:xfrm flipH="1" flipV="1">
            <a:off x="4594922" y="2056013"/>
            <a:ext cx="541536" cy="10260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7DE7661-9351-4C5E-9151-50C7A929B21D}"/>
              </a:ext>
            </a:extLst>
          </p:cNvPr>
          <p:cNvSpPr/>
          <p:nvPr/>
        </p:nvSpPr>
        <p:spPr>
          <a:xfrm rot="5400000">
            <a:off x="1829885" y="3984292"/>
            <a:ext cx="304209" cy="2481206"/>
          </a:xfrm>
          <a:prstGeom prst="leftBrace">
            <a:avLst>
              <a:gd name="adj1" fmla="val 124364"/>
              <a:gd name="adj2" fmla="val 5331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CC89E4-71D7-4826-84A7-B5CC6DB683B2}"/>
              </a:ext>
            </a:extLst>
          </p:cNvPr>
          <p:cNvCxnSpPr>
            <a:cxnSpLocks/>
          </p:cNvCxnSpPr>
          <p:nvPr/>
        </p:nvCxnSpPr>
        <p:spPr>
          <a:xfrm flipV="1">
            <a:off x="2325950" y="3565047"/>
            <a:ext cx="626875" cy="5756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1E0EB7-DBEB-45A1-90B5-FEBAA7EA075B}"/>
              </a:ext>
            </a:extLst>
          </p:cNvPr>
          <p:cNvCxnSpPr>
            <a:cxnSpLocks/>
          </p:cNvCxnSpPr>
          <p:nvPr/>
        </p:nvCxnSpPr>
        <p:spPr>
          <a:xfrm>
            <a:off x="10441075" y="3565047"/>
            <a:ext cx="947465" cy="12141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8AFA48-EB5C-43B0-BE72-2EF39CFDC2AF}"/>
              </a:ext>
            </a:extLst>
          </p:cNvPr>
          <p:cNvCxnSpPr>
            <a:cxnSpLocks/>
          </p:cNvCxnSpPr>
          <p:nvPr/>
        </p:nvCxnSpPr>
        <p:spPr>
          <a:xfrm>
            <a:off x="10116025" y="3745806"/>
            <a:ext cx="457670" cy="1248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75E37A-2B7B-42C9-B1E7-2D3E7679A4BE}"/>
              </a:ext>
            </a:extLst>
          </p:cNvPr>
          <p:cNvCxnSpPr>
            <a:cxnSpLocks/>
          </p:cNvCxnSpPr>
          <p:nvPr/>
        </p:nvCxnSpPr>
        <p:spPr>
          <a:xfrm>
            <a:off x="9641175" y="3926565"/>
            <a:ext cx="79040" cy="12228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76887A90-22C8-4D55-8C35-3A6806B72D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791873" y="5149426"/>
            <a:ext cx="2030763" cy="15979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EF0993-5ACA-422B-9D64-62450255B7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907569" y="167355"/>
            <a:ext cx="796108" cy="739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489A18-EE96-4C6C-90F9-5B86666CDEF2}"/>
              </a:ext>
            </a:extLst>
          </p:cNvPr>
          <p:cNvSpPr txBox="1"/>
          <p:nvPr/>
        </p:nvSpPr>
        <p:spPr>
          <a:xfrm>
            <a:off x="10703677" y="409257"/>
            <a:ext cx="128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CRAN</a:t>
            </a:r>
            <a:endParaRPr lang="nb-NO" sz="3600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FB42DF0-5728-4103-84F1-A84031B32045}"/>
              </a:ext>
            </a:extLst>
          </p:cNvPr>
          <p:cNvCxnSpPr>
            <a:cxnSpLocks/>
          </p:cNvCxnSpPr>
          <p:nvPr/>
        </p:nvCxnSpPr>
        <p:spPr>
          <a:xfrm flipV="1">
            <a:off x="8829964" y="900289"/>
            <a:ext cx="1077605" cy="950738"/>
          </a:xfrm>
          <a:prstGeom prst="curvedConnector3">
            <a:avLst>
              <a:gd name="adj1" fmla="val 50000"/>
            </a:avLst>
          </a:prstGeom>
          <a:ln w="57150">
            <a:prstDash val="sys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8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1269-C810-4544-B9A8-45B0F03C8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5 simple steps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AD27C-A620-405F-A3CD-6C492BAAE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1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FF3-CB28-4531-84B5-DFB7953D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1: create a project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82A8-28C4-4791-8B6F-D45238A98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637" y="201520"/>
            <a:ext cx="4124897" cy="45083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items:</a:t>
            </a:r>
          </a:p>
          <a:p>
            <a:pPr marL="514350" indent="-514350">
              <a:buAutoNum type="arabicPeriod"/>
            </a:pPr>
            <a:r>
              <a:rPr lang="en-US" b="1" dirty="0"/>
              <a:t>“R” folder</a:t>
            </a:r>
            <a:r>
              <a:rPr lang="en-US" dirty="0"/>
              <a:t>: hold your R function scripts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b="1" dirty="0"/>
              <a:t>“DESCRIPTION”</a:t>
            </a:r>
            <a:r>
              <a:rPr lang="en-US" dirty="0"/>
              <a:t>: metadata</a:t>
            </a: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83BCE-8563-4E97-9AC1-03EC11001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4" y="1645296"/>
            <a:ext cx="4360888" cy="471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4CF718-5D58-40F5-AD17-AEA486690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34" y="2897956"/>
            <a:ext cx="4124901" cy="359142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50628F-DFF2-4B07-AC3A-0B0AF0146256}"/>
              </a:ext>
            </a:extLst>
          </p:cNvPr>
          <p:cNvCxnSpPr>
            <a:cxnSpLocks/>
          </p:cNvCxnSpPr>
          <p:nvPr/>
        </p:nvCxnSpPr>
        <p:spPr>
          <a:xfrm>
            <a:off x="3161529" y="2230864"/>
            <a:ext cx="0" cy="66709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65DB5B8-F0CE-463D-AEBC-9D516DA73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08" y="3146625"/>
            <a:ext cx="5355505" cy="334275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8D7EE1-52D1-4177-AD20-9B653E4661B4}"/>
              </a:ext>
            </a:extLst>
          </p:cNvPr>
          <p:cNvCxnSpPr>
            <a:cxnSpLocks/>
          </p:cNvCxnSpPr>
          <p:nvPr/>
        </p:nvCxnSpPr>
        <p:spPr>
          <a:xfrm flipH="1">
            <a:off x="1993129" y="5659120"/>
            <a:ext cx="831351" cy="4290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DA9B2-BDAF-40D6-A754-6DE539F96451}"/>
              </a:ext>
            </a:extLst>
          </p:cNvPr>
          <p:cNvCxnSpPr>
            <a:cxnSpLocks/>
          </p:cNvCxnSpPr>
          <p:nvPr/>
        </p:nvCxnSpPr>
        <p:spPr>
          <a:xfrm flipH="1">
            <a:off x="2658708" y="4839275"/>
            <a:ext cx="831351" cy="4290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06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362</Words>
  <Application>Microsoft Office PowerPoint</Application>
  <PresentationFormat>Widescreen</PresentationFormat>
  <Paragraphs>83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Build your own R package</vt:lpstr>
      <vt:lpstr>Who?</vt:lpstr>
      <vt:lpstr>Not ready? </vt:lpstr>
      <vt:lpstr>Why?</vt:lpstr>
      <vt:lpstr>When?</vt:lpstr>
      <vt:lpstr>How?</vt:lpstr>
      <vt:lpstr>Basic concept</vt:lpstr>
      <vt:lpstr>The 5 simple steps</vt:lpstr>
      <vt:lpstr>Step 1: create a project</vt:lpstr>
      <vt:lpstr>Step 2: sync project to Github using Rstudio</vt:lpstr>
      <vt:lpstr>PowerPoint Presentation</vt:lpstr>
      <vt:lpstr>Step 3: add function</vt:lpstr>
      <vt:lpstr>Step 4: add documentation (the help files)</vt:lpstr>
      <vt:lpstr>Step 5: Synchronize to github</vt:lpstr>
      <vt:lpstr>Use and share</vt:lpstr>
      <vt:lpstr>PowerPoint Presentation</vt:lpstr>
      <vt:lpstr>So what?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own R package!</dc:title>
  <dc:creator>Junbin Zhao</dc:creator>
  <cp:lastModifiedBy>Junbin Zhao</cp:lastModifiedBy>
  <cp:revision>127</cp:revision>
  <dcterms:created xsi:type="dcterms:W3CDTF">2020-02-06T19:01:06Z</dcterms:created>
  <dcterms:modified xsi:type="dcterms:W3CDTF">2020-02-10T09:42:42Z</dcterms:modified>
</cp:coreProperties>
</file>