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6" r:id="rId2"/>
    <p:sldMasterId id="2147483664" r:id="rId3"/>
  </p:sldMasterIdLst>
  <p:notesMasterIdLst>
    <p:notesMasterId r:id="rId27"/>
  </p:notesMasterIdLst>
  <p:handoutMasterIdLst>
    <p:handoutMasterId r:id="rId28"/>
  </p:handoutMasterIdLst>
  <p:sldIdLst>
    <p:sldId id="273" r:id="rId4"/>
    <p:sldId id="362" r:id="rId5"/>
    <p:sldId id="336" r:id="rId6"/>
    <p:sldId id="376" r:id="rId7"/>
    <p:sldId id="364" r:id="rId8"/>
    <p:sldId id="343" r:id="rId9"/>
    <p:sldId id="360" r:id="rId10"/>
    <p:sldId id="365" r:id="rId11"/>
    <p:sldId id="321" r:id="rId12"/>
    <p:sldId id="366" r:id="rId13"/>
    <p:sldId id="377" r:id="rId14"/>
    <p:sldId id="324" r:id="rId15"/>
    <p:sldId id="338" r:id="rId16"/>
    <p:sldId id="339" r:id="rId17"/>
    <p:sldId id="340" r:id="rId18"/>
    <p:sldId id="368" r:id="rId19"/>
    <p:sldId id="369" r:id="rId20"/>
    <p:sldId id="352" r:id="rId21"/>
    <p:sldId id="371" r:id="rId22"/>
    <p:sldId id="372" r:id="rId23"/>
    <p:sldId id="355" r:id="rId24"/>
    <p:sldId id="357" r:id="rId25"/>
    <p:sldId id="325" r:id="rId26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ID ROSTAMI" initials="SR" lastIdx="3" clrIdx="0">
    <p:extLst>
      <p:ext uri="{19B8F6BF-5375-455C-9EA6-DF929625EA0E}">
        <p15:presenceInfo xmlns:p15="http://schemas.microsoft.com/office/powerpoint/2012/main" userId="23cfb45db9e1ff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6600"/>
    <a:srgbClr val="E2E086"/>
    <a:srgbClr val="A50021"/>
    <a:srgbClr val="3333FF"/>
    <a:srgbClr val="3333CC"/>
    <a:srgbClr val="0000CC"/>
    <a:srgbClr val="000099"/>
    <a:srgbClr val="00CC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444" autoAdjust="0"/>
  </p:normalViewPr>
  <p:slideViewPr>
    <p:cSldViewPr snapToGrid="0">
      <p:cViewPr varScale="1">
        <p:scale>
          <a:sx n="102" d="100"/>
          <a:sy n="102" d="100"/>
        </p:scale>
        <p:origin x="5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276" y="-78"/>
      </p:cViewPr>
      <p:guideLst>
        <p:guide orient="horz" pos="2908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11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14" tIns="46406" rIns="92814" bIns="46406" numCol="1" anchor="t" anchorCtr="0" compatLnSpc="1">
            <a:prstTxWarp prst="textNoShape">
              <a:avLst/>
            </a:prstTxWarp>
          </a:bodyPr>
          <a:lstStyle>
            <a:lvl1pPr defTabSz="928407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7" y="0"/>
            <a:ext cx="3038144" cy="4611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14" tIns="46406" rIns="92814" bIns="46406" numCol="1" anchor="t" anchorCtr="0" compatLnSpc="1">
            <a:prstTxWarp prst="textNoShape">
              <a:avLst/>
            </a:prstTxWarp>
          </a:bodyPr>
          <a:lstStyle>
            <a:lvl1pPr algn="r" defTabSz="928407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883"/>
            <a:ext cx="3038145" cy="4611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14" tIns="46406" rIns="92814" bIns="46406" numCol="1" anchor="b" anchorCtr="0" compatLnSpc="1">
            <a:prstTxWarp prst="textNoShape">
              <a:avLst/>
            </a:prstTxWarp>
          </a:bodyPr>
          <a:lstStyle>
            <a:lvl1pPr defTabSz="928407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r>
              <a:rPr lang="en-CA"/>
              <a:t>Estimation, Tracking and Fusion Laboratory (ETFLab)</a:t>
            </a: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7" y="8774883"/>
            <a:ext cx="3038144" cy="4611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14" tIns="46406" rIns="92814" bIns="46406" numCol="1" anchor="b" anchorCtr="0" compatLnSpc="1">
            <a:prstTxWarp prst="textNoShape">
              <a:avLst/>
            </a:prstTxWarp>
          </a:bodyPr>
          <a:lstStyle>
            <a:lvl1pPr algn="r" defTabSz="928407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FD2A6A50-3726-4C3C-8E9D-2702C01D84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729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11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14" tIns="46406" rIns="92814" bIns="46406" numCol="1" anchor="t" anchorCtr="0" compatLnSpc="1">
            <a:prstTxWarp prst="textNoShape">
              <a:avLst/>
            </a:prstTxWarp>
          </a:bodyPr>
          <a:lstStyle>
            <a:lvl1pPr defTabSz="928407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7" y="0"/>
            <a:ext cx="3038144" cy="4611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14" tIns="46406" rIns="92814" bIns="46406" numCol="1" anchor="t" anchorCtr="0" compatLnSpc="1">
            <a:prstTxWarp prst="textNoShape">
              <a:avLst/>
            </a:prstTxWarp>
          </a:bodyPr>
          <a:lstStyle>
            <a:lvl1pPr algn="r" defTabSz="928407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3738"/>
            <a:ext cx="4614862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112" y="4387442"/>
            <a:ext cx="5142177" cy="4155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14" tIns="46406" rIns="92814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883"/>
            <a:ext cx="3038145" cy="4611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14" tIns="46406" rIns="92814" bIns="46406" numCol="1" anchor="b" anchorCtr="0" compatLnSpc="1">
            <a:prstTxWarp prst="textNoShape">
              <a:avLst/>
            </a:prstTxWarp>
          </a:bodyPr>
          <a:lstStyle>
            <a:lvl1pPr defTabSz="928407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r>
              <a:rPr lang="en-CA"/>
              <a:t>Estimation, Tracking and Fusion Laboratory (ETFLab)</a:t>
            </a: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7" y="8774883"/>
            <a:ext cx="3038144" cy="46119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14" tIns="46406" rIns="92814" bIns="46406" numCol="1" anchor="b" anchorCtr="0" compatLnSpc="1">
            <a:prstTxWarp prst="textNoShape">
              <a:avLst/>
            </a:prstTxWarp>
          </a:bodyPr>
          <a:lstStyle>
            <a:lvl1pPr algn="r" defTabSz="928407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F35406B1-B9AD-45AA-B3FD-7E6BCC4545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13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406B1-B9AD-45AA-B3FD-7E6BCC45456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 bwMode="auto">
          <a:xfrm>
            <a:off x="839606" y="454885"/>
            <a:ext cx="7457704" cy="1017655"/>
          </a:xfrm>
          <a:prstGeom prst="roundRect">
            <a:avLst/>
          </a:prstGeom>
          <a:solidFill>
            <a:srgbClr val="33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CA" sz="2800" kern="1200" dirty="0">
              <a:solidFill>
                <a:schemeClr val="bg1"/>
              </a:solidFill>
              <a:latin typeface="+mj-lt"/>
              <a:ea typeface="+mn-ea"/>
              <a:cs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114517" y="1855092"/>
            <a:ext cx="2802576" cy="3206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309225" y="3019510"/>
            <a:ext cx="6516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1600" noProof="0" dirty="0"/>
              <a:t>Estimation, Tracking and Fusion Laboratory</a:t>
            </a:r>
          </a:p>
          <a:p>
            <a:pPr lvl="0" algn="ctr"/>
            <a:r>
              <a:rPr lang="en-CA" sz="1600" noProof="0" dirty="0"/>
              <a:t>Department of Electrical and Computer Engineering</a:t>
            </a:r>
          </a:p>
          <a:p>
            <a:pPr lvl="0" algn="ctr"/>
            <a:r>
              <a:rPr lang="en-CA" sz="1600" noProof="0" dirty="0"/>
              <a:t>McMaster University, Hamilton, ON, Canada</a:t>
            </a:r>
            <a:endParaRPr lang="en-US" sz="1600" noProof="0" dirty="0"/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171488" y="4593395"/>
            <a:ext cx="2802576" cy="3206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1EB967BC-B3D2-4B7A-A56F-EA79DBC0C858}" type="datetime4">
              <a:rPr kumimoji="0" lang="en-CA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October 14, 2018</a:t>
            </a:fld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 advClick="0"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11588" y="6534150"/>
            <a:ext cx="1524000" cy="2809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7C88C-0603-4F66-957B-6E69D5F62B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11588" y="6534150"/>
            <a:ext cx="1524000" cy="2809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6B9B-BBFA-4163-903F-FEF3DBBED3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77800"/>
            <a:ext cx="7924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11588" y="6534150"/>
            <a:ext cx="1524000" cy="2809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2638B-50BD-4D3F-B016-E1DD90D02E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5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77800"/>
            <a:ext cx="1981200" cy="5918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3900" y="177800"/>
            <a:ext cx="579120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11588" y="6534150"/>
            <a:ext cx="1524000" cy="2809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223DE-160C-4270-B505-E92404AF4F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5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8CCBE5-D0DB-426F-BF99-1940D38C159C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8A90-92DB-48E9-99E7-3C7EF714911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6E3464-1DEC-4279-99AD-CB34D99D96F4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8A90-92DB-48E9-99E7-3C7EF714911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E22E66-2722-4FFB-970A-9B65DB129C53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8A90-92DB-48E9-99E7-3C7EF714911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FAF478-43C6-45CC-B424-68A89347A2B6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8A90-92DB-48E9-99E7-3C7EF714911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8D6332-8161-4720-A638-7EE632733FD0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8A90-92DB-48E9-99E7-3C7EF714911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363E1B-03D6-4C48-AB88-EAE0B1FFA896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8A90-92DB-48E9-99E7-3C7EF714911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11588" y="6534150"/>
            <a:ext cx="1524000" cy="2809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ED378-4673-4E46-8AD9-40E45E8307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5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B73D7-E35F-4C4F-B494-A4E4BAF101C6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8A90-92DB-48E9-99E7-3C7EF714911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0CF25-B15F-453B-8C02-8AF3988F04B9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8A90-92DB-48E9-99E7-3C7EF714911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54A4785-5BF9-488C-966D-A5C1FF9A4714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8A90-92DB-48E9-99E7-3C7EF714911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C1B69F-4D68-477E-BE47-58E85E92E858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8A90-92DB-48E9-99E7-3C7EF714911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BB145-DC98-4181-AB45-13E4958510DD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8A90-92DB-48E9-99E7-3C7EF714911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FA8F-3E27-4952-A669-75A453B8DEDE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DA39-DFAE-4567-AC4C-0423E7EBB44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06C2-79B9-4E32-9BF2-C4253B3D2254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DA39-DFAE-4567-AC4C-0423E7EBB44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42E9-C4E3-420E-B256-AA9E2A5B1530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DA39-DFAE-4567-AC4C-0423E7EBB44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3BBE-992B-4D9C-BB5E-0C8045B8C167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DA39-DFAE-4567-AC4C-0423E7EBB44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CCB30-EA13-4C0F-8594-55E3809E5E19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DA39-DFAE-4567-AC4C-0423E7EBB44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77800"/>
            <a:ext cx="7924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11588" y="6534150"/>
            <a:ext cx="1524000" cy="2809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8C0C2-F9A6-4448-8C32-7AF103241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500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8CFA-2A28-4463-A70C-A058D89B40CA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DA39-DFAE-4567-AC4C-0423E7EBB44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6BDA-F354-4ACB-A4B9-C8F0B05B6D23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DA39-DFAE-4567-AC4C-0423E7EBB44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418F-2820-4E73-B242-B4FBA3F46B28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DA39-DFAE-4567-AC4C-0423E7EBB44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C59F-2C0B-441E-A478-8435764D1135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DA39-DFAE-4567-AC4C-0423E7EBB44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28E6-F003-451F-9CEF-BC164AABBB98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DA39-DFAE-4567-AC4C-0423E7EBB44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B58D-8FA0-4204-82A6-5FE27166195E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DA39-DFAE-4567-AC4C-0423E7EBB44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77800"/>
            <a:ext cx="7924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600200"/>
            <a:ext cx="3849688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613" y="1600200"/>
            <a:ext cx="3851275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11588" y="6534150"/>
            <a:ext cx="1524000" cy="2809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61F0E-8AC2-4A5C-8CB6-0041C1A340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11588" y="6534150"/>
            <a:ext cx="1524000" cy="2809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BA6BF-AC41-4AB8-BEB3-FAEF7C2E6A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77800"/>
            <a:ext cx="7924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11588" y="6534150"/>
            <a:ext cx="1524000" cy="2809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83523-BDB3-49BB-8114-54877DC34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48494" y="4539426"/>
            <a:ext cx="2133600" cy="365125"/>
          </a:xfrm>
          <a:prstGeom prst="rect">
            <a:avLst/>
          </a:prstGeom>
        </p:spPr>
        <p:txBody>
          <a:bodyPr/>
          <a:lstStyle/>
          <a:p>
            <a:fld id="{4BFBC995-21BF-4AD4-A7B2-A0A6BD6E0B73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491207" y="6151912"/>
            <a:ext cx="2133600" cy="365125"/>
          </a:xfrm>
          <a:prstGeom prst="rect">
            <a:avLst/>
          </a:prstGeom>
        </p:spPr>
        <p:txBody>
          <a:bodyPr/>
          <a:lstStyle/>
          <a:p>
            <a:fld id="{96B42076-6319-48AB-BECE-7F997A666511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  <p:transition spd="slow" advClick="0"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48494" y="4539426"/>
            <a:ext cx="2133600" cy="365125"/>
          </a:xfrm>
          <a:prstGeom prst="rect">
            <a:avLst/>
          </a:prstGeom>
        </p:spPr>
        <p:txBody>
          <a:bodyPr/>
          <a:lstStyle/>
          <a:p>
            <a:fld id="{4BFBC995-21BF-4AD4-A7B2-A0A6BD6E0B73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491207" y="6151912"/>
            <a:ext cx="2133600" cy="365125"/>
          </a:xfrm>
          <a:prstGeom prst="rect">
            <a:avLst/>
          </a:prstGeom>
        </p:spPr>
        <p:txBody>
          <a:bodyPr/>
          <a:lstStyle/>
          <a:p>
            <a:fld id="{96B42076-6319-48AB-BECE-7F997A666511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  <p:transition spd="slow" advClick="0"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600200"/>
            <a:ext cx="78533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ounded Rectangle 11"/>
          <p:cNvSpPr/>
          <p:nvPr userDrawn="1"/>
        </p:nvSpPr>
        <p:spPr bwMode="auto">
          <a:xfrm>
            <a:off x="0" y="1635"/>
            <a:ext cx="7184570" cy="970599"/>
          </a:xfrm>
          <a:prstGeom prst="roundRect">
            <a:avLst/>
          </a:prstGeom>
          <a:solidFill>
            <a:srgbClr val="3333FF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12"/>
          <p:cNvSpPr>
            <a:spLocks noChangeArrowheads="1"/>
          </p:cNvSpPr>
          <p:nvPr userDrawn="1"/>
        </p:nvSpPr>
        <p:spPr bwMode="auto">
          <a:xfrm>
            <a:off x="0" y="6626431"/>
            <a:ext cx="4572000" cy="23156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CA" sz="1000" dirty="0">
                <a:solidFill>
                  <a:schemeClr val="bg1"/>
                </a:solidFill>
                <a:latin typeface="+mj-lt"/>
                <a:cs typeface="+mn-cs"/>
              </a:rPr>
              <a:t>      Estimation,</a:t>
            </a:r>
            <a:r>
              <a:rPr lang="en-CA" sz="1000" baseline="0" dirty="0">
                <a:solidFill>
                  <a:schemeClr val="bg1"/>
                </a:solidFill>
                <a:latin typeface="+mj-lt"/>
                <a:cs typeface="+mn-cs"/>
              </a:rPr>
              <a:t> Tracking and Fusion Laboratory (ETF Lab)</a:t>
            </a:r>
            <a:endParaRPr lang="en-CA" sz="1000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6" name="Rectangle 112"/>
          <p:cNvSpPr>
            <a:spLocks noChangeArrowheads="1"/>
          </p:cNvSpPr>
          <p:nvPr userDrawn="1"/>
        </p:nvSpPr>
        <p:spPr bwMode="auto">
          <a:xfrm>
            <a:off x="4572000" y="6625525"/>
            <a:ext cx="4572000" cy="232475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CA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1" descr="D:\Research\Presentations\20130621-ExactEarth\2013June_ExactEarth_Predictor plugin\2013June_ExactEarth_Predictor plugin\McMasterLogo.EPS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50203" y="-7897"/>
            <a:ext cx="1758172" cy="971816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 userDrawn="1"/>
        </p:nvSpPr>
        <p:spPr>
          <a:xfrm>
            <a:off x="8206352" y="6610027"/>
            <a:ext cx="829159" cy="24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600FBB0-0C9A-4DF5-B5CC-EA0EF7D493C8}" type="slidenum">
              <a:rPr lang="en-CA" sz="10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CA" sz="10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0" r:id="rId4"/>
    <p:sldLayoutId id="2147483659" r:id="rId5"/>
    <p:sldLayoutId id="2147483658" r:id="rId6"/>
    <p:sldLayoutId id="2147483657" r:id="rId7"/>
    <p:sldLayoutId id="2147483688" r:id="rId8"/>
    <p:sldLayoutId id="2147483689" r:id="rId9"/>
    <p:sldLayoutId id="2147483656" r:id="rId10"/>
    <p:sldLayoutId id="2147483655" r:id="rId11"/>
    <p:sldLayoutId id="2147483654" r:id="rId12"/>
    <p:sldLayoutId id="2147483653" r:id="rId13"/>
  </p:sldLayoutIdLst>
  <p:transition spd="slow" advClick="0" advTm="5000"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Arial" charset="0"/>
        </a:defRPr>
      </a:lvl9pPr>
    </p:titleStyle>
    <p:bodyStyle>
      <a:lvl1pPr marL="265113" indent="-2651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100000"/>
        <a:buFont typeface="Arial" pitchFamily="34" charset="0"/>
        <a:buChar char="●"/>
        <a:defRPr sz="24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75000"/>
        <a:buFont typeface="Arial" pitchFamily="34" charset="0"/>
        <a:buChar char="●"/>
        <a:defRPr sz="22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5000"/>
        <a:buFont typeface="Arial" pitchFamily="34" charset="0"/>
        <a:buChar char="●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45000"/>
        <a:buFont typeface="Wingdings" pitchFamily="2" charset="2"/>
        <a:buChar char="u"/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45000"/>
        <a:buFont typeface="Wingdings" pitchFamily="2" charset="2"/>
        <a:buChar char="u"/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45000"/>
        <a:buFont typeface="Wingdings" pitchFamily="2" charset="2"/>
        <a:buChar char="u"/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45000"/>
        <a:buFont typeface="Wingdings" pitchFamily="2" charset="2"/>
        <a:buChar char="u"/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45000"/>
        <a:buFont typeface="Wingdings" pitchFamily="2" charset="2"/>
        <a:buChar char="u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46670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003" y="6492875"/>
            <a:ext cx="4476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8A90-92DB-48E9-99E7-3C7EF714911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ounded Rectangle 6"/>
          <p:cNvSpPr/>
          <p:nvPr userDrawn="1"/>
        </p:nvSpPr>
        <p:spPr>
          <a:xfrm>
            <a:off x="403761" y="296883"/>
            <a:ext cx="6246421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4B46E-2F15-478A-8A4E-89668B675AE3}" type="datetime1">
              <a:rPr lang="en-CA" smtClean="0"/>
              <a:pPr/>
              <a:t>2018-10-14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DA39-DFAE-4567-AC4C-0423E7EBB44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1506" y="606830"/>
            <a:ext cx="6532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n-lt"/>
              </a:rPr>
              <a:t>Modeling and Generation of Soft Data in Kinematic Scenarios for Surveillance Applications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+mn-lt"/>
              </a:rPr>
              <a:t>Scenarios for Surveillance Applications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1506" y="2051431"/>
            <a:ext cx="669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S. Rostami</a:t>
            </a:r>
            <a:r>
              <a:rPr lang="en-CA" baseline="30000" dirty="0"/>
              <a:t>a</a:t>
            </a:r>
            <a:r>
              <a:rPr lang="en-CA" dirty="0"/>
              <a:t>, R. </a:t>
            </a:r>
            <a:r>
              <a:rPr lang="en-CA" dirty="0" err="1"/>
              <a:t>Tharmarasa</a:t>
            </a:r>
            <a:r>
              <a:rPr lang="en-CA" baseline="30000" dirty="0" err="1"/>
              <a:t>a</a:t>
            </a:r>
            <a:r>
              <a:rPr lang="en-CA" dirty="0"/>
              <a:t>, Mike </a:t>
            </a:r>
            <a:r>
              <a:rPr lang="en-CA" dirty="0" err="1"/>
              <a:t>McDonald</a:t>
            </a:r>
            <a:r>
              <a:rPr lang="en-CA" baseline="30000" dirty="0" err="1"/>
              <a:t>b</a:t>
            </a:r>
            <a:r>
              <a:rPr lang="en-CA" dirty="0"/>
              <a:t>, Mihai </a:t>
            </a:r>
            <a:r>
              <a:rPr lang="en-CA" dirty="0" err="1"/>
              <a:t>Florea</a:t>
            </a:r>
            <a:r>
              <a:rPr lang="en-CA" baseline="30000" dirty="0" err="1"/>
              <a:t>c</a:t>
            </a:r>
            <a:r>
              <a:rPr lang="en-CA" dirty="0"/>
              <a:t> and T. </a:t>
            </a:r>
            <a:r>
              <a:rPr lang="en-CA" dirty="0" err="1"/>
              <a:t>Kirubarajan</a:t>
            </a:r>
            <a:r>
              <a:rPr lang="en-CA" baseline="30000" dirty="0" err="1"/>
              <a:t>a</a:t>
            </a:r>
            <a:r>
              <a:rPr lang="en-CA" dirty="0"/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734401-6A17-4715-822C-F520AB0AC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371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C46459-A962-465E-93A6-B06965E85535}"/>
              </a:ext>
            </a:extLst>
          </p:cNvPr>
          <p:cNvSpPr/>
          <p:nvPr/>
        </p:nvSpPr>
        <p:spPr bwMode="auto">
          <a:xfrm>
            <a:off x="1754245" y="2974983"/>
            <a:ext cx="5624945" cy="14584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CA" sz="1600" b="1" baseline="30000" dirty="0"/>
          </a:p>
          <a:p>
            <a:pPr algn="ctr"/>
            <a:endParaRPr lang="en-CA" sz="1600" b="1" baseline="30000" dirty="0"/>
          </a:p>
          <a:p>
            <a:pPr algn="ctr"/>
            <a:r>
              <a:rPr lang="en-CA" sz="1600" b="1" baseline="30000" dirty="0" err="1"/>
              <a:t>a</a:t>
            </a:r>
            <a:r>
              <a:rPr lang="en-CA" sz="1600" dirty="0" err="1"/>
              <a:t>McMaster</a:t>
            </a:r>
            <a:r>
              <a:rPr lang="en-CA" sz="1600" dirty="0"/>
              <a:t> University, Hamilton, ON, Canada</a:t>
            </a:r>
          </a:p>
          <a:p>
            <a:pPr algn="ctr"/>
            <a:r>
              <a:rPr lang="en-CA" sz="1600" b="1" baseline="30000" dirty="0" err="1"/>
              <a:t>b</a:t>
            </a:r>
            <a:r>
              <a:rPr lang="en-CA" sz="1600" dirty="0" err="1"/>
              <a:t>Defence</a:t>
            </a:r>
            <a:r>
              <a:rPr lang="en-CA" sz="1600" dirty="0"/>
              <a:t> Research and Development Canada, Ottawa, ON, Canada</a:t>
            </a:r>
          </a:p>
          <a:p>
            <a:pPr algn="ctr"/>
            <a:r>
              <a:rPr lang="en-CA" sz="1600" b="1" baseline="30000" dirty="0" err="1"/>
              <a:t>c</a:t>
            </a:r>
            <a:r>
              <a:rPr lang="en-CA" sz="1600" dirty="0" err="1"/>
              <a:t>Thales</a:t>
            </a:r>
            <a:r>
              <a:rPr lang="en-CA" sz="1600" dirty="0"/>
              <a:t> Research and Technology, Québec, QC, Canada</a:t>
            </a:r>
          </a:p>
        </p:txBody>
      </p:sp>
    </p:spTree>
  </p:cSld>
  <p:clrMapOvr>
    <a:masterClrMapping/>
  </p:clrMapOvr>
  <p:transition spd="slow"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2E31EF-E8B8-4C52-BE4F-196DCE04AEDE}"/>
              </a:ext>
            </a:extLst>
          </p:cNvPr>
          <p:cNvSpPr/>
          <p:nvPr/>
        </p:nvSpPr>
        <p:spPr bwMode="auto">
          <a:xfrm>
            <a:off x="2370840" y="2003198"/>
            <a:ext cx="4006393" cy="103694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7ECFD-2D57-455E-B7D1-0476640F577C}"/>
              </a:ext>
            </a:extLst>
          </p:cNvPr>
          <p:cNvSpPr txBox="1"/>
          <p:nvPr/>
        </p:nvSpPr>
        <p:spPr>
          <a:xfrm>
            <a:off x="3228681" y="2295551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Properties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EA39BE-E7DF-42E4-B2AC-11B6B2566578}"/>
              </a:ext>
            </a:extLst>
          </p:cNvPr>
          <p:cNvSpPr/>
          <p:nvPr/>
        </p:nvSpPr>
        <p:spPr bwMode="auto">
          <a:xfrm>
            <a:off x="773900" y="4048814"/>
            <a:ext cx="2022049" cy="103694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00B3C-3CC3-4341-8FDB-604F600D4478}"/>
              </a:ext>
            </a:extLst>
          </p:cNvPr>
          <p:cNvSpPr txBox="1"/>
          <p:nvPr/>
        </p:nvSpPr>
        <p:spPr>
          <a:xfrm>
            <a:off x="797187" y="4223334"/>
            <a:ext cx="1975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Real Accident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False Alarm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9C35A5-3484-4BC1-A2E9-912F564E9E19}"/>
              </a:ext>
            </a:extLst>
          </p:cNvPr>
          <p:cNvSpPr/>
          <p:nvPr/>
        </p:nvSpPr>
        <p:spPr bwMode="auto">
          <a:xfrm>
            <a:off x="3367724" y="4020534"/>
            <a:ext cx="2022049" cy="103694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AE816-66D0-4610-BC92-C7818B334494}"/>
              </a:ext>
            </a:extLst>
          </p:cNvPr>
          <p:cNvSpPr txBox="1"/>
          <p:nvPr/>
        </p:nvSpPr>
        <p:spPr>
          <a:xfrm>
            <a:off x="3570759" y="4147357"/>
            <a:ext cx="1436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Any Type</a:t>
            </a:r>
          </a:p>
          <a:p>
            <a:r>
              <a:rPr lang="en-US" sz="2000" dirty="0"/>
              <a:t> of Accident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BB4AA2-043B-49CE-976E-D3C0051FAE3F}"/>
              </a:ext>
            </a:extLst>
          </p:cNvPr>
          <p:cNvSpPr/>
          <p:nvPr/>
        </p:nvSpPr>
        <p:spPr bwMode="auto">
          <a:xfrm>
            <a:off x="5952122" y="4048814"/>
            <a:ext cx="2022049" cy="103694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547D1-FF74-4098-9642-332BAC102C11}"/>
              </a:ext>
            </a:extLst>
          </p:cNvPr>
          <p:cNvSpPr txBox="1"/>
          <p:nvPr/>
        </p:nvSpPr>
        <p:spPr>
          <a:xfrm>
            <a:off x="6349406" y="4223334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Dynamic</a:t>
            </a:r>
          </a:p>
          <a:p>
            <a:pPr algn="ctr"/>
            <a:r>
              <a:rPr lang="en-US" sz="2000" dirty="0"/>
              <a:t> Severity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0AF9AB-1796-49B9-82AE-A162C290E35E}"/>
              </a:ext>
            </a:extLst>
          </p:cNvPr>
          <p:cNvCxnSpPr>
            <a:stCxn id="3" idx="2"/>
            <a:endCxn id="7" idx="0"/>
          </p:cNvCxnSpPr>
          <p:nvPr/>
        </p:nvCxnSpPr>
        <p:spPr bwMode="auto">
          <a:xfrm>
            <a:off x="4374037" y="3040146"/>
            <a:ext cx="4712" cy="98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033887-BD9A-498D-A8E8-F43ED356D77D}"/>
              </a:ext>
            </a:extLst>
          </p:cNvPr>
          <p:cNvCxnSpPr>
            <a:stCxn id="3" idx="2"/>
            <a:endCxn id="5" idx="0"/>
          </p:cNvCxnSpPr>
          <p:nvPr/>
        </p:nvCxnSpPr>
        <p:spPr bwMode="auto">
          <a:xfrm flipH="1">
            <a:off x="1784925" y="3040146"/>
            <a:ext cx="2589112" cy="1008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46B506-7EAD-4F5D-B538-ECECB56B17FA}"/>
              </a:ext>
            </a:extLst>
          </p:cNvPr>
          <p:cNvCxnSpPr>
            <a:stCxn id="3" idx="2"/>
            <a:endCxn id="9" idx="0"/>
          </p:cNvCxnSpPr>
          <p:nvPr/>
        </p:nvCxnSpPr>
        <p:spPr bwMode="auto">
          <a:xfrm>
            <a:off x="4374037" y="3040146"/>
            <a:ext cx="2589110" cy="1008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B3452BF-1629-4631-8A79-65F0CEC1DAD9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Event Generator (2)</a:t>
            </a:r>
          </a:p>
        </p:txBody>
      </p:sp>
    </p:spTree>
    <p:extLst>
      <p:ext uri="{BB962C8B-B14F-4D97-AF65-F5344CB8AC3E}">
        <p14:creationId xmlns:p14="http://schemas.microsoft.com/office/powerpoint/2010/main" val="2412754553"/>
      </p:ext>
    </p:extLst>
  </p:cSld>
  <p:clrMapOvr>
    <a:masterClrMapping/>
  </p:clrMapOvr>
  <p:transition spd="slow" advClick="0" advTm="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EF0ECC-B859-4451-A1BB-5342A45F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" y="1566528"/>
            <a:ext cx="3994782" cy="2821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E443E1-189C-47C5-A96C-B9919E83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724" y="1121790"/>
            <a:ext cx="4027597" cy="54156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E053D8-5634-48B8-AA0D-E3DD0962657D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Event Generator (3)</a:t>
            </a:r>
          </a:p>
        </p:txBody>
      </p:sp>
    </p:spTree>
    <p:extLst>
      <p:ext uri="{BB962C8B-B14F-4D97-AF65-F5344CB8AC3E}">
        <p14:creationId xmlns:p14="http://schemas.microsoft.com/office/powerpoint/2010/main" val="2336958265"/>
      </p:ext>
    </p:extLst>
  </p:cSld>
  <p:clrMapOvr>
    <a:masterClrMapping/>
  </p:clrMapOvr>
  <p:transition spd="slow" advClick="0" advTm="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CD5BAF0-F7A1-485B-A6A1-5E59E1E0F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4" y="1049778"/>
            <a:ext cx="8928100" cy="498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Arial" pitchFamily="34" charset="0"/>
              <a:buChar char="●"/>
              <a:defRPr sz="24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Arial" pitchFamily="34" charset="0"/>
              <a:buChar char="●"/>
              <a:defRPr sz="22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5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Traffic Simulator</a:t>
            </a:r>
          </a:p>
          <a:p>
            <a:pPr lvl="1"/>
            <a:r>
              <a:rPr lang="en-US" sz="1800" dirty="0"/>
              <a:t>Latitude </a:t>
            </a:r>
          </a:p>
          <a:p>
            <a:pPr lvl="1"/>
            <a:r>
              <a:rPr lang="en-US" sz="1800" dirty="0"/>
              <a:t>Longitude</a:t>
            </a:r>
          </a:p>
          <a:p>
            <a:pPr lvl="1"/>
            <a:r>
              <a:rPr lang="en-US" sz="1800" dirty="0"/>
              <a:t>Time</a:t>
            </a:r>
          </a:p>
          <a:p>
            <a:pPr lvl="1"/>
            <a:r>
              <a:rPr lang="en-US" sz="1800" dirty="0"/>
              <a:t>Speed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Car </a:t>
            </a:r>
          </a:p>
          <a:p>
            <a:pPr lvl="2"/>
            <a:r>
              <a:rPr lang="en-US" sz="1800" dirty="0"/>
              <a:t>Car ID</a:t>
            </a:r>
          </a:p>
          <a:p>
            <a:pPr lvl="2"/>
            <a:r>
              <a:rPr lang="en-US" sz="1800" dirty="0"/>
              <a:t>Vehicle Type</a:t>
            </a:r>
          </a:p>
          <a:p>
            <a:pPr lvl="2"/>
            <a:r>
              <a:rPr lang="en-US" sz="1800" dirty="0"/>
              <a:t>Number of the People in the car </a:t>
            </a:r>
          </a:p>
          <a:p>
            <a:pPr lvl="2"/>
            <a:r>
              <a:rPr lang="en-US" sz="1800" dirty="0"/>
              <a:t>People ID </a:t>
            </a:r>
          </a:p>
          <a:p>
            <a:pPr marL="857250" lvl="2" indent="0">
              <a:buNone/>
            </a:pPr>
            <a:endParaRPr lang="en-US" sz="1800" dirty="0"/>
          </a:p>
          <a:p>
            <a:pPr marL="800100" lvl="1">
              <a:buFont typeface="Wingdings" panose="05000000000000000000" pitchFamily="2" charset="2"/>
              <a:buChar char="v"/>
            </a:pPr>
            <a:r>
              <a:rPr lang="en-CA" sz="1800" dirty="0"/>
              <a:t>People in the cars are our sensors in this simulation</a:t>
            </a:r>
          </a:p>
          <a:p>
            <a:pPr lvl="3"/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marL="0" indent="0">
              <a:buNone/>
            </a:pPr>
            <a:r>
              <a:rPr lang="en-CA" sz="2000" dirty="0"/>
              <a:t>   	</a:t>
            </a:r>
            <a:endParaRPr lang="en-CA" sz="1800" kern="0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lvl="1" eaLnBrk="1" hangingPunct="1"/>
            <a:endParaRPr lang="en-CA" sz="1800" kern="0" dirty="0"/>
          </a:p>
          <a:p>
            <a:pPr marL="457200" lvl="1" indent="0" eaLnBrk="1" hangingPunct="1">
              <a:buFont typeface="Arial" pitchFamily="34" charset="0"/>
              <a:buNone/>
            </a:pPr>
            <a:endParaRPr lang="en-CA" sz="18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677B0-6A37-4675-AC52-4C6E0A5CB457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Sensor Trajectory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279EA-C85D-447F-81F0-F5172160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82" y="1243066"/>
            <a:ext cx="6027656" cy="28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40246"/>
      </p:ext>
    </p:extLst>
  </p:cSld>
  <p:clrMapOvr>
    <a:masterClrMapping/>
  </p:clrMapOvr>
  <p:transition spd="slow" advClick="0" advTm="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FF9AB-A825-4A73-9B3B-02FB0C2CA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30" y="2114117"/>
            <a:ext cx="4680031" cy="31318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4A7C23-51DD-42A8-BD23-087D2ED7B5F0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Gating &amp; Timing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F74B66-6EF9-4D89-9200-F9683E6CF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4" y="1012071"/>
            <a:ext cx="4154864" cy="56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Arial" pitchFamily="34" charset="0"/>
              <a:buChar char="●"/>
              <a:defRPr sz="24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Arial" pitchFamily="34" charset="0"/>
              <a:buChar char="●"/>
              <a:defRPr sz="22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5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Gating: </a:t>
            </a:r>
          </a:p>
          <a:p>
            <a:pPr lvl="1"/>
            <a:r>
              <a:rPr lang="en-US" sz="1400" dirty="0"/>
              <a:t>Event File</a:t>
            </a:r>
          </a:p>
          <a:p>
            <a:pPr lvl="2"/>
            <a:r>
              <a:rPr lang="en-US" sz="1400" dirty="0"/>
              <a:t>Latitude and Longitude of Accident</a:t>
            </a:r>
          </a:p>
          <a:p>
            <a:pPr lvl="1"/>
            <a:r>
              <a:rPr lang="en-US" sz="1600" dirty="0"/>
              <a:t>Traffic Simulator </a:t>
            </a:r>
          </a:p>
          <a:p>
            <a:pPr lvl="2"/>
            <a:r>
              <a:rPr lang="en-US" sz="1400" dirty="0"/>
              <a:t>Latitude and Longitude of Accident 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r>
              <a:rPr lang="en-US" sz="1800" dirty="0"/>
              <a:t>Timing</a:t>
            </a:r>
          </a:p>
          <a:p>
            <a:pPr lvl="1"/>
            <a:r>
              <a:rPr lang="en-US" sz="1800" dirty="0"/>
              <a:t>Accident Time</a:t>
            </a:r>
          </a:p>
          <a:p>
            <a:pPr lvl="1"/>
            <a:r>
              <a:rPr lang="en-US" sz="1800" dirty="0"/>
              <a:t>Closest Distance to Accident Time</a:t>
            </a:r>
          </a:p>
          <a:p>
            <a:pPr lvl="1"/>
            <a:r>
              <a:rPr lang="en-US" sz="1800" dirty="0"/>
              <a:t>Report Time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3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marL="0" indent="0">
              <a:buNone/>
            </a:pPr>
            <a:r>
              <a:rPr lang="en-CA" sz="1600" dirty="0"/>
              <a:t>   	</a:t>
            </a:r>
            <a:endParaRPr lang="en-CA" sz="1600" kern="0" dirty="0"/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  <a:p>
            <a:pPr marL="457200" lvl="1" indent="0" eaLnBrk="1" hangingPunct="1">
              <a:buNone/>
            </a:pPr>
            <a:endParaRPr lang="en-CA" sz="1600" kern="0" dirty="0"/>
          </a:p>
          <a:p>
            <a:pPr marL="457200" lvl="1" indent="0" eaLnBrk="1" hangingPunct="1">
              <a:buNone/>
            </a:pPr>
            <a:endParaRPr lang="en-CA" sz="1600" kern="0" dirty="0"/>
          </a:p>
          <a:p>
            <a:pPr marL="457200" lvl="1" indent="0" eaLnBrk="1" hangingPunct="1">
              <a:buNone/>
            </a:pPr>
            <a:endParaRPr lang="en-CA" sz="1600" kern="0" dirty="0"/>
          </a:p>
          <a:p>
            <a:pPr lvl="1" eaLnBrk="1" hangingPunct="1"/>
            <a:endParaRPr lang="en-CA" sz="1600" kern="0" dirty="0"/>
          </a:p>
          <a:p>
            <a:pPr marL="457200" lvl="1" indent="0" eaLnBrk="1" hangingPunct="1">
              <a:buFont typeface="Arial" pitchFamily="34" charset="0"/>
              <a:buNone/>
            </a:pPr>
            <a:endParaRPr lang="en-CA" sz="1600" kern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F5A84B-5D79-400C-85D2-2B9B0D78BD3C}"/>
              </a:ext>
            </a:extLst>
          </p:cNvPr>
          <p:cNvSpPr/>
          <p:nvPr/>
        </p:nvSpPr>
        <p:spPr bwMode="auto">
          <a:xfrm>
            <a:off x="7494310" y="3153266"/>
            <a:ext cx="631596" cy="617456"/>
          </a:xfrm>
          <a:prstGeom prst="ellipse">
            <a:avLst/>
          </a:prstGeom>
          <a:solidFill>
            <a:srgbClr val="FFC000">
              <a:alpha val="4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52125"/>
      </p:ext>
    </p:extLst>
  </p:cSld>
  <p:clrMapOvr>
    <a:masterClrMapping/>
  </p:clrMapOvr>
  <p:transition spd="slow" advClick="0" advTm="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9F9923-1EDB-435B-9536-12E4687C4CC2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Sensor Configuration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FF534EA-39CE-45AE-95F7-1ED3DEBDD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68" y="997931"/>
            <a:ext cx="8928100" cy="56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Arial" pitchFamily="34" charset="0"/>
              <a:buChar char="●"/>
              <a:defRPr sz="24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Arial" pitchFamily="34" charset="0"/>
              <a:buChar char="●"/>
              <a:defRPr sz="22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5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Sensor Configuration File : </a:t>
            </a:r>
          </a:p>
          <a:p>
            <a:pPr lvl="1"/>
            <a:r>
              <a:rPr lang="en-US" sz="1600" dirty="0"/>
              <a:t>Reference Time</a:t>
            </a:r>
          </a:p>
          <a:p>
            <a:pPr lvl="1"/>
            <a:r>
              <a:rPr lang="en-US" sz="1600" dirty="0"/>
              <a:t>Data Base Address </a:t>
            </a:r>
          </a:p>
          <a:p>
            <a:pPr lvl="1"/>
            <a:r>
              <a:rPr lang="en-US" sz="1600" dirty="0"/>
              <a:t>Event</a:t>
            </a:r>
          </a:p>
          <a:p>
            <a:pPr lvl="2"/>
            <a:r>
              <a:rPr lang="en-US" sz="1400" dirty="0"/>
              <a:t>Gating Distance</a:t>
            </a:r>
          </a:p>
          <a:p>
            <a:pPr lvl="2"/>
            <a:r>
              <a:rPr lang="en-US" sz="1400" dirty="0"/>
              <a:t>Active Sensors  </a:t>
            </a:r>
          </a:p>
          <a:p>
            <a:pPr lvl="1"/>
            <a:r>
              <a:rPr lang="en-US" sz="1600" dirty="0"/>
              <a:t>Type of Respond </a:t>
            </a:r>
          </a:p>
          <a:p>
            <a:pPr lvl="2"/>
            <a:r>
              <a:rPr lang="en-US" sz="1600" dirty="0"/>
              <a:t>Tweet</a:t>
            </a:r>
          </a:p>
          <a:p>
            <a:pPr lvl="2"/>
            <a:r>
              <a:rPr lang="en-US" sz="1600" dirty="0"/>
              <a:t>Text Message</a:t>
            </a:r>
          </a:p>
          <a:p>
            <a:pPr lvl="2"/>
            <a:r>
              <a:rPr lang="en-US" sz="1600" dirty="0"/>
              <a:t>Phone Call</a:t>
            </a:r>
          </a:p>
          <a:p>
            <a:pPr lvl="2"/>
            <a:r>
              <a:rPr lang="en-US" sz="1600" dirty="0"/>
              <a:t>etc.</a:t>
            </a:r>
          </a:p>
          <a:p>
            <a:pPr lvl="1"/>
            <a:r>
              <a:rPr lang="en-US" sz="1600" dirty="0"/>
              <a:t>Measurements</a:t>
            </a:r>
          </a:p>
          <a:p>
            <a:pPr lvl="2"/>
            <a:r>
              <a:rPr lang="en-US" sz="1400" dirty="0"/>
              <a:t>Brand</a:t>
            </a:r>
          </a:p>
          <a:p>
            <a:pPr lvl="2"/>
            <a:r>
              <a:rPr lang="en-US" sz="1400" dirty="0"/>
              <a:t>Color</a:t>
            </a:r>
          </a:p>
          <a:p>
            <a:pPr lvl="2"/>
            <a:r>
              <a:rPr lang="en-US" sz="1400" dirty="0"/>
              <a:t>Speed</a:t>
            </a:r>
          </a:p>
          <a:p>
            <a:pPr lvl="2"/>
            <a:r>
              <a:rPr lang="en-US" sz="1400" dirty="0"/>
              <a:t>Number of injured or death people</a:t>
            </a:r>
          </a:p>
          <a:p>
            <a:pPr lvl="2"/>
            <a:r>
              <a:rPr lang="en-US" sz="1400" dirty="0"/>
              <a:t>etc.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3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marL="0" indent="0">
              <a:buNone/>
            </a:pPr>
            <a:r>
              <a:rPr lang="en-CA" sz="1600" dirty="0"/>
              <a:t>   	</a:t>
            </a:r>
            <a:endParaRPr lang="en-CA" sz="1600" kern="0" dirty="0"/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  <a:p>
            <a:pPr marL="457200" lvl="1" indent="0" eaLnBrk="1" hangingPunct="1">
              <a:buNone/>
            </a:pPr>
            <a:endParaRPr lang="en-CA" sz="1600" kern="0" dirty="0"/>
          </a:p>
          <a:p>
            <a:pPr marL="457200" lvl="1" indent="0" eaLnBrk="1" hangingPunct="1">
              <a:buNone/>
            </a:pPr>
            <a:endParaRPr lang="en-CA" sz="1600" kern="0" dirty="0"/>
          </a:p>
          <a:p>
            <a:pPr marL="457200" lvl="1" indent="0" eaLnBrk="1" hangingPunct="1">
              <a:buNone/>
            </a:pPr>
            <a:endParaRPr lang="en-CA" sz="1600" kern="0" dirty="0"/>
          </a:p>
          <a:p>
            <a:pPr lvl="1" eaLnBrk="1" hangingPunct="1"/>
            <a:endParaRPr lang="en-CA" sz="1600" kern="0" dirty="0"/>
          </a:p>
          <a:p>
            <a:pPr marL="457200" lvl="1" indent="0" eaLnBrk="1" hangingPunct="1">
              <a:buFont typeface="Arial" pitchFamily="34" charset="0"/>
              <a:buNone/>
            </a:pPr>
            <a:endParaRPr lang="en-CA" sz="16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2322-8D97-4A3B-8A25-EB8A37D3F4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52" y="2143701"/>
            <a:ext cx="6413474" cy="356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22561"/>
      </p:ext>
    </p:extLst>
  </p:cSld>
  <p:clrMapOvr>
    <a:masterClrMapping/>
  </p:clrMapOvr>
  <p:transition spd="slow" advClick="0" advTm="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FDEC1B-EDF0-4CF3-8D04-36F3A0C7B6DE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Sensor Characteristics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468ADD3-DF88-4E7E-9896-3EE5E4E2A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71687"/>
            <a:ext cx="8928100" cy="498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Arial" pitchFamily="34" charset="0"/>
              <a:buChar char="●"/>
              <a:defRPr sz="24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Arial" pitchFamily="34" charset="0"/>
              <a:buChar char="●"/>
              <a:defRPr sz="22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5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Sensor Characteristics Configuration File: </a:t>
            </a:r>
          </a:p>
          <a:p>
            <a:pPr lvl="1"/>
            <a:r>
              <a:rPr lang="en-US" sz="1800" dirty="0"/>
              <a:t>Nationality </a:t>
            </a:r>
          </a:p>
          <a:p>
            <a:pPr lvl="1"/>
            <a:r>
              <a:rPr lang="en-US" sz="1800" dirty="0"/>
              <a:t>Religion</a:t>
            </a:r>
          </a:p>
          <a:p>
            <a:pPr lvl="1"/>
            <a:r>
              <a:rPr lang="en-US" sz="1800" dirty="0"/>
              <a:t>Political View</a:t>
            </a:r>
          </a:p>
          <a:p>
            <a:pPr lvl="1"/>
            <a:r>
              <a:rPr lang="en-US" sz="1800" dirty="0"/>
              <a:t>Sex</a:t>
            </a:r>
          </a:p>
          <a:p>
            <a:pPr lvl="1"/>
            <a:r>
              <a:rPr lang="en-US" sz="1800" dirty="0"/>
              <a:t>Citizenships </a:t>
            </a:r>
          </a:p>
          <a:p>
            <a:pPr lvl="1"/>
            <a:r>
              <a:rPr lang="en-US" sz="1800" dirty="0"/>
              <a:t>Job</a:t>
            </a:r>
          </a:p>
          <a:p>
            <a:pPr lvl="1"/>
            <a:r>
              <a:rPr lang="en-US" sz="1800" dirty="0"/>
              <a:t>etc.</a:t>
            </a:r>
          </a:p>
          <a:p>
            <a:pPr lvl="3"/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marL="0" indent="0">
              <a:buNone/>
            </a:pPr>
            <a:r>
              <a:rPr lang="en-CA" sz="2000" dirty="0"/>
              <a:t>   	</a:t>
            </a:r>
            <a:endParaRPr lang="en-CA" sz="1800" kern="0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lvl="1" eaLnBrk="1" hangingPunct="1"/>
            <a:endParaRPr lang="en-CA" sz="1800" kern="0" dirty="0"/>
          </a:p>
          <a:p>
            <a:pPr marL="457200" lvl="1" indent="0" eaLnBrk="1" hangingPunct="1">
              <a:buFont typeface="Arial" pitchFamily="34" charset="0"/>
              <a:buNone/>
            </a:pPr>
            <a:endParaRPr lang="en-CA" sz="1800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F763A1-D24E-4313-BBEA-76DC5610A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256" r="310" b="-256"/>
          <a:stretch/>
        </p:blipFill>
        <p:spPr>
          <a:xfrm>
            <a:off x="3676454" y="1476316"/>
            <a:ext cx="5038627" cy="36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45953"/>
      </p:ext>
    </p:extLst>
  </p:cSld>
  <p:clrMapOvr>
    <a:masterClrMapping/>
  </p:clrMapOvr>
  <p:transition spd="slow" advClick="0" advTm="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6662511-4639-4128-9008-8C6F43205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4" y="1186467"/>
            <a:ext cx="8632596" cy="505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Arial" pitchFamily="34" charset="0"/>
              <a:buChar char="●"/>
              <a:defRPr sz="24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Arial" pitchFamily="34" charset="0"/>
              <a:buChar char="●"/>
              <a:defRPr sz="22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5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en-CA" sz="1800" dirty="0"/>
          </a:p>
          <a:p>
            <a:r>
              <a:rPr lang="en-CA" sz="2000" dirty="0"/>
              <a:t>Challenge: </a:t>
            </a:r>
          </a:p>
          <a:p>
            <a:pPr lvl="1"/>
            <a:r>
              <a:rPr lang="en-CA" sz="1800" dirty="0"/>
              <a:t>How to decide which one is true</a:t>
            </a:r>
          </a:p>
          <a:p>
            <a:endParaRPr lang="en-CA" sz="1800" dirty="0"/>
          </a:p>
          <a:p>
            <a:pPr marL="0" indent="0">
              <a:buNone/>
            </a:pPr>
            <a:endParaRPr lang="en-US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lvl="1" eaLnBrk="1" hangingPunct="1"/>
            <a:endParaRPr lang="en-CA" sz="1800" kern="0" dirty="0"/>
          </a:p>
          <a:p>
            <a:pPr marL="457200" lvl="1" indent="0" eaLnBrk="1" hangingPunct="1">
              <a:buFont typeface="Arial" pitchFamily="34" charset="0"/>
              <a:buNone/>
            </a:pPr>
            <a:endParaRPr lang="en-CA" sz="18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70349A-AD7C-4158-9E42-9E790E2AB360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Second Hand Information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B2BE88-12C9-420B-83E6-64592C265CE6}"/>
              </a:ext>
            </a:extLst>
          </p:cNvPr>
          <p:cNvSpPr/>
          <p:nvPr/>
        </p:nvSpPr>
        <p:spPr bwMode="auto">
          <a:xfrm>
            <a:off x="3167406" y="2403835"/>
            <a:ext cx="2187019" cy="93796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41F8C9-68FF-4C77-B047-3FE08F422CD9}"/>
              </a:ext>
            </a:extLst>
          </p:cNvPr>
          <p:cNvSpPr/>
          <p:nvPr/>
        </p:nvSpPr>
        <p:spPr bwMode="auto">
          <a:xfrm>
            <a:off x="417136" y="4477729"/>
            <a:ext cx="1550709" cy="93796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64B422-38DA-4AF9-9C17-D33D56507967}"/>
              </a:ext>
            </a:extLst>
          </p:cNvPr>
          <p:cNvSpPr/>
          <p:nvPr/>
        </p:nvSpPr>
        <p:spPr bwMode="auto">
          <a:xfrm>
            <a:off x="2646575" y="4477728"/>
            <a:ext cx="1550709" cy="93796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BFC3FA-F713-4C1E-8F13-C224BC144D39}"/>
              </a:ext>
            </a:extLst>
          </p:cNvPr>
          <p:cNvSpPr/>
          <p:nvPr/>
        </p:nvSpPr>
        <p:spPr bwMode="auto">
          <a:xfrm>
            <a:off x="4876014" y="4477728"/>
            <a:ext cx="1550709" cy="93796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A0B1C3-D1A1-4B80-A3DE-AB3F99240759}"/>
              </a:ext>
            </a:extLst>
          </p:cNvPr>
          <p:cNvSpPr/>
          <p:nvPr/>
        </p:nvSpPr>
        <p:spPr bwMode="auto">
          <a:xfrm>
            <a:off x="7105453" y="4477727"/>
            <a:ext cx="1550709" cy="93796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C8384C-D82E-4F53-A899-4A2E9DE117F2}"/>
              </a:ext>
            </a:extLst>
          </p:cNvPr>
          <p:cNvSpPr txBox="1"/>
          <p:nvPr/>
        </p:nvSpPr>
        <p:spPr>
          <a:xfrm>
            <a:off x="3226920" y="2632043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Secondary Sensors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208A4-B0CD-42E6-AA0F-DE7D7D991C38}"/>
              </a:ext>
            </a:extLst>
          </p:cNvPr>
          <p:cNvSpPr txBox="1"/>
          <p:nvPr/>
        </p:nvSpPr>
        <p:spPr>
          <a:xfrm>
            <a:off x="615098" y="4746655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Majority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1C42E-9BC9-4F6A-A5F3-9F73513EB081}"/>
              </a:ext>
            </a:extLst>
          </p:cNvPr>
          <p:cNvSpPr txBox="1"/>
          <p:nvPr/>
        </p:nvSpPr>
        <p:spPr>
          <a:xfrm>
            <a:off x="2882358" y="4746655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CC4E69-1B7B-4FBB-90BE-C86AD40B6436}"/>
              </a:ext>
            </a:extLst>
          </p:cNvPr>
          <p:cNvSpPr txBox="1"/>
          <p:nvPr/>
        </p:nvSpPr>
        <p:spPr>
          <a:xfrm>
            <a:off x="4799212" y="4746655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Characteristics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28D3B5-C26F-4696-8E58-3C0408BF3868}"/>
              </a:ext>
            </a:extLst>
          </p:cNvPr>
          <p:cNvSpPr txBox="1"/>
          <p:nvPr/>
        </p:nvSpPr>
        <p:spPr>
          <a:xfrm>
            <a:off x="7276636" y="4592767"/>
            <a:ext cx="12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Confusion</a:t>
            </a:r>
          </a:p>
          <a:p>
            <a:pPr algn="ctr"/>
            <a:r>
              <a:rPr lang="en-US" sz="2000" dirty="0"/>
              <a:t> Matrix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D78390-974A-4D85-A867-2EE9F9DE3390}"/>
              </a:ext>
            </a:extLst>
          </p:cNvPr>
          <p:cNvCxnSpPr>
            <a:stCxn id="4" idx="2"/>
            <a:endCxn id="5" idx="0"/>
          </p:cNvCxnSpPr>
          <p:nvPr/>
        </p:nvCxnSpPr>
        <p:spPr bwMode="auto">
          <a:xfrm flipH="1">
            <a:off x="1192491" y="3341802"/>
            <a:ext cx="3068425" cy="11359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A94032-1438-4382-A75F-E0264D5333ED}"/>
              </a:ext>
            </a:extLst>
          </p:cNvPr>
          <p:cNvCxnSpPr>
            <a:endCxn id="11" idx="0"/>
          </p:cNvCxnSpPr>
          <p:nvPr/>
        </p:nvCxnSpPr>
        <p:spPr bwMode="auto">
          <a:xfrm flipH="1">
            <a:off x="3421930" y="3341802"/>
            <a:ext cx="846057" cy="11359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86BEF4-D81E-49BD-B5AA-E83F00D6A76D}"/>
              </a:ext>
            </a:extLst>
          </p:cNvPr>
          <p:cNvCxnSpPr>
            <a:stCxn id="4" idx="2"/>
            <a:endCxn id="12" idx="0"/>
          </p:cNvCxnSpPr>
          <p:nvPr/>
        </p:nvCxnSpPr>
        <p:spPr bwMode="auto">
          <a:xfrm>
            <a:off x="4260916" y="3341802"/>
            <a:ext cx="1390453" cy="11359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65318C-9C90-47E2-920E-55DE378EBD74}"/>
              </a:ext>
            </a:extLst>
          </p:cNvPr>
          <p:cNvCxnSpPr>
            <a:stCxn id="4" idx="2"/>
            <a:endCxn id="13" idx="0"/>
          </p:cNvCxnSpPr>
          <p:nvPr/>
        </p:nvCxnSpPr>
        <p:spPr bwMode="auto">
          <a:xfrm>
            <a:off x="4260916" y="3341802"/>
            <a:ext cx="3619892" cy="11359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5023503"/>
      </p:ext>
    </p:extLst>
  </p:cSld>
  <p:clrMapOvr>
    <a:masterClrMapping/>
  </p:clrMapOvr>
  <p:transition spd="slow" advClick="0" advTm="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F07E83-5869-4A74-B843-71ABBF1C47E0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Second Hand Information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B61AD-259A-47BD-BAA2-0F37FEAD8BEA}"/>
              </a:ext>
            </a:extLst>
          </p:cNvPr>
          <p:cNvSpPr txBox="1"/>
          <p:nvPr/>
        </p:nvSpPr>
        <p:spPr>
          <a:xfrm>
            <a:off x="1475220" y="1479468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Majority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A62B83-DBF3-496C-8288-466A79FDB231}"/>
              </a:ext>
            </a:extLst>
          </p:cNvPr>
          <p:cNvSpPr/>
          <p:nvPr/>
        </p:nvSpPr>
        <p:spPr bwMode="auto">
          <a:xfrm>
            <a:off x="239237" y="3749776"/>
            <a:ext cx="767406" cy="7400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80C21C-271A-4953-A8E7-655A1945FF4E}"/>
              </a:ext>
            </a:extLst>
          </p:cNvPr>
          <p:cNvSpPr/>
          <p:nvPr/>
        </p:nvSpPr>
        <p:spPr bwMode="auto">
          <a:xfrm>
            <a:off x="1247385" y="3724449"/>
            <a:ext cx="767406" cy="7400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8B6122-C589-40BF-B5B2-9967B140F5B6}"/>
              </a:ext>
            </a:extLst>
          </p:cNvPr>
          <p:cNvSpPr/>
          <p:nvPr/>
        </p:nvSpPr>
        <p:spPr bwMode="auto">
          <a:xfrm>
            <a:off x="2330707" y="3749776"/>
            <a:ext cx="767406" cy="7400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22FABE-F13E-48DA-B755-4A7923B28637}"/>
              </a:ext>
            </a:extLst>
          </p:cNvPr>
          <p:cNvSpPr/>
          <p:nvPr/>
        </p:nvSpPr>
        <p:spPr bwMode="auto">
          <a:xfrm>
            <a:off x="3435087" y="3724449"/>
            <a:ext cx="767406" cy="7400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C790D-1F48-4F73-AD5E-6C0E1BD44B54}"/>
              </a:ext>
            </a:extLst>
          </p:cNvPr>
          <p:cNvSpPr/>
          <p:nvPr/>
        </p:nvSpPr>
        <p:spPr bwMode="auto">
          <a:xfrm>
            <a:off x="279226" y="5142321"/>
            <a:ext cx="635327" cy="43834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04FD3-55DF-4A2A-8BB8-AB118BE59F25}"/>
              </a:ext>
            </a:extLst>
          </p:cNvPr>
          <p:cNvSpPr/>
          <p:nvPr/>
        </p:nvSpPr>
        <p:spPr bwMode="auto">
          <a:xfrm>
            <a:off x="1328277" y="5143183"/>
            <a:ext cx="635327" cy="4374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BB97C-BD08-4468-B559-5CB51969BCA8}"/>
              </a:ext>
            </a:extLst>
          </p:cNvPr>
          <p:cNvSpPr/>
          <p:nvPr/>
        </p:nvSpPr>
        <p:spPr bwMode="auto">
          <a:xfrm>
            <a:off x="2364600" y="5170599"/>
            <a:ext cx="699619" cy="4100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13B287-ADA9-4C68-9901-067C8B544209}"/>
              </a:ext>
            </a:extLst>
          </p:cNvPr>
          <p:cNvSpPr/>
          <p:nvPr/>
        </p:nvSpPr>
        <p:spPr bwMode="auto">
          <a:xfrm>
            <a:off x="3521427" y="5142321"/>
            <a:ext cx="611261" cy="43834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D4A70-780C-4805-8B5E-050EA1C86358}"/>
              </a:ext>
            </a:extLst>
          </p:cNvPr>
          <p:cNvSpPr txBox="1"/>
          <p:nvPr/>
        </p:nvSpPr>
        <p:spPr>
          <a:xfrm>
            <a:off x="431800" y="3919723"/>
            <a:ext cx="45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682C9E-A478-4D47-B69B-695702D94F57}"/>
              </a:ext>
            </a:extLst>
          </p:cNvPr>
          <p:cNvSpPr txBox="1"/>
          <p:nvPr/>
        </p:nvSpPr>
        <p:spPr>
          <a:xfrm>
            <a:off x="1436306" y="3888820"/>
            <a:ext cx="45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04DE5-0491-44C1-BD2B-B0AF49349492}"/>
              </a:ext>
            </a:extLst>
          </p:cNvPr>
          <p:cNvSpPr txBox="1"/>
          <p:nvPr/>
        </p:nvSpPr>
        <p:spPr>
          <a:xfrm>
            <a:off x="2507902" y="3929414"/>
            <a:ext cx="45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1C28D-05B8-4305-AA46-68B9661B7B5F}"/>
              </a:ext>
            </a:extLst>
          </p:cNvPr>
          <p:cNvSpPr txBox="1"/>
          <p:nvPr/>
        </p:nvSpPr>
        <p:spPr>
          <a:xfrm>
            <a:off x="3591003" y="3900602"/>
            <a:ext cx="45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D52A31-249E-4101-BD39-9271D6F35A31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 bwMode="auto">
          <a:xfrm flipH="1">
            <a:off x="596890" y="4489780"/>
            <a:ext cx="26050" cy="6525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4DA39B-D1AC-46F3-A290-45738DA73A9F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 bwMode="auto">
          <a:xfrm>
            <a:off x="1631088" y="4464453"/>
            <a:ext cx="14853" cy="678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BFAC98-7E4E-410F-AA9A-3BB2CDFE5FCA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 bwMode="auto">
          <a:xfrm>
            <a:off x="2714410" y="4489780"/>
            <a:ext cx="0" cy="680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2DCD99-7E90-4CB5-8758-4455C2A8E70D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 bwMode="auto">
          <a:xfrm>
            <a:off x="3818790" y="4464453"/>
            <a:ext cx="8268" cy="677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7F9305F-2102-4CC9-8B24-46D957A736C7}"/>
              </a:ext>
            </a:extLst>
          </p:cNvPr>
          <p:cNvSpPr/>
          <p:nvPr/>
        </p:nvSpPr>
        <p:spPr bwMode="auto">
          <a:xfrm>
            <a:off x="1646056" y="2089608"/>
            <a:ext cx="767406" cy="7400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8A12AA-BA08-480A-803A-014D17B3734F}"/>
              </a:ext>
            </a:extLst>
          </p:cNvPr>
          <p:cNvSpPr txBox="1"/>
          <p:nvPr/>
        </p:nvSpPr>
        <p:spPr>
          <a:xfrm>
            <a:off x="1830423" y="2259555"/>
            <a:ext cx="45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B8FD93-47EC-4AC7-B493-E876EEDA0BA2}"/>
              </a:ext>
            </a:extLst>
          </p:cNvPr>
          <p:cNvCxnSpPr>
            <a:stCxn id="25" idx="4"/>
            <a:endCxn id="4" idx="0"/>
          </p:cNvCxnSpPr>
          <p:nvPr/>
        </p:nvCxnSpPr>
        <p:spPr bwMode="auto">
          <a:xfrm flipH="1">
            <a:off x="622940" y="2829612"/>
            <a:ext cx="1406819" cy="920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8B43C6-B3A1-45B7-99D3-7828D9E1582A}"/>
              </a:ext>
            </a:extLst>
          </p:cNvPr>
          <p:cNvCxnSpPr>
            <a:stCxn id="25" idx="4"/>
            <a:endCxn id="5" idx="0"/>
          </p:cNvCxnSpPr>
          <p:nvPr/>
        </p:nvCxnSpPr>
        <p:spPr bwMode="auto">
          <a:xfrm flipH="1">
            <a:off x="1631088" y="2829612"/>
            <a:ext cx="398671" cy="894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38CDAE-E2CD-4488-AF5A-DBA94F43C9FD}"/>
              </a:ext>
            </a:extLst>
          </p:cNvPr>
          <p:cNvCxnSpPr>
            <a:stCxn id="25" idx="4"/>
            <a:endCxn id="6" idx="0"/>
          </p:cNvCxnSpPr>
          <p:nvPr/>
        </p:nvCxnSpPr>
        <p:spPr bwMode="auto">
          <a:xfrm>
            <a:off x="2029759" y="2829612"/>
            <a:ext cx="684651" cy="920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B4FBA1-94F3-4C7F-8607-1C5B0C973A8D}"/>
              </a:ext>
            </a:extLst>
          </p:cNvPr>
          <p:cNvCxnSpPr>
            <a:stCxn id="25" idx="4"/>
            <a:endCxn id="7" idx="0"/>
          </p:cNvCxnSpPr>
          <p:nvPr/>
        </p:nvCxnSpPr>
        <p:spPr bwMode="auto">
          <a:xfrm>
            <a:off x="2029759" y="2829612"/>
            <a:ext cx="1789031" cy="894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5C14208-D364-46AC-ACE5-45984A106866}"/>
              </a:ext>
            </a:extLst>
          </p:cNvPr>
          <p:cNvSpPr txBox="1"/>
          <p:nvPr/>
        </p:nvSpPr>
        <p:spPr>
          <a:xfrm>
            <a:off x="6203107" y="1476780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Accuracy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3DCEA97-BDE3-44DF-A19F-157B504BACE7}"/>
              </a:ext>
            </a:extLst>
          </p:cNvPr>
          <p:cNvSpPr/>
          <p:nvPr/>
        </p:nvSpPr>
        <p:spPr bwMode="auto">
          <a:xfrm>
            <a:off x="5006038" y="3749776"/>
            <a:ext cx="767406" cy="7400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9BBE93-474A-4D6B-ACC6-C6ED51F55BE8}"/>
              </a:ext>
            </a:extLst>
          </p:cNvPr>
          <p:cNvSpPr/>
          <p:nvPr/>
        </p:nvSpPr>
        <p:spPr bwMode="auto">
          <a:xfrm>
            <a:off x="6014186" y="3724449"/>
            <a:ext cx="767406" cy="7400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E1BF4D0-1631-44B6-922D-826AB1AFA3D1}"/>
              </a:ext>
            </a:extLst>
          </p:cNvPr>
          <p:cNvSpPr/>
          <p:nvPr/>
        </p:nvSpPr>
        <p:spPr bwMode="auto">
          <a:xfrm>
            <a:off x="7097508" y="3749776"/>
            <a:ext cx="767406" cy="7400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66DAF66-5004-466F-A77C-7CB010182C05}"/>
              </a:ext>
            </a:extLst>
          </p:cNvPr>
          <p:cNvSpPr/>
          <p:nvPr/>
        </p:nvSpPr>
        <p:spPr bwMode="auto">
          <a:xfrm>
            <a:off x="8201888" y="3724449"/>
            <a:ext cx="767406" cy="7400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8CA09A-0FE4-4FFC-8EA6-0EE2F4D35205}"/>
              </a:ext>
            </a:extLst>
          </p:cNvPr>
          <p:cNvSpPr/>
          <p:nvPr/>
        </p:nvSpPr>
        <p:spPr bwMode="auto">
          <a:xfrm>
            <a:off x="5046027" y="5142321"/>
            <a:ext cx="635327" cy="43834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FCC353C-B4B7-4EFE-B26F-93F537737961}"/>
              </a:ext>
            </a:extLst>
          </p:cNvPr>
          <p:cNvSpPr/>
          <p:nvPr/>
        </p:nvSpPr>
        <p:spPr bwMode="auto">
          <a:xfrm>
            <a:off x="6095078" y="5143183"/>
            <a:ext cx="635327" cy="4374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9E183AD-DD58-4A8E-A576-28DBF020BE4E}"/>
              </a:ext>
            </a:extLst>
          </p:cNvPr>
          <p:cNvSpPr/>
          <p:nvPr/>
        </p:nvSpPr>
        <p:spPr bwMode="auto">
          <a:xfrm>
            <a:off x="7131401" y="5170599"/>
            <a:ext cx="699619" cy="41006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28C045-C405-453E-82C6-777725EFA094}"/>
              </a:ext>
            </a:extLst>
          </p:cNvPr>
          <p:cNvSpPr/>
          <p:nvPr/>
        </p:nvSpPr>
        <p:spPr bwMode="auto">
          <a:xfrm>
            <a:off x="8288228" y="5142321"/>
            <a:ext cx="611261" cy="43834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0.3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4986E8E-8A07-4D43-A5F0-BE74DDC74BEA}"/>
              </a:ext>
            </a:extLst>
          </p:cNvPr>
          <p:cNvSpPr txBox="1"/>
          <p:nvPr/>
        </p:nvSpPr>
        <p:spPr>
          <a:xfrm>
            <a:off x="5198601" y="3919723"/>
            <a:ext cx="45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FF52FD1-F4EE-4724-9ADF-3EBDF697E12E}"/>
              </a:ext>
            </a:extLst>
          </p:cNvPr>
          <p:cNvSpPr txBox="1"/>
          <p:nvPr/>
        </p:nvSpPr>
        <p:spPr>
          <a:xfrm>
            <a:off x="6203107" y="3888820"/>
            <a:ext cx="45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BDD7F5-8C3B-4EFB-B208-664644182417}"/>
              </a:ext>
            </a:extLst>
          </p:cNvPr>
          <p:cNvSpPr txBox="1"/>
          <p:nvPr/>
        </p:nvSpPr>
        <p:spPr>
          <a:xfrm>
            <a:off x="7274703" y="3929414"/>
            <a:ext cx="45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E33CE9-C164-4F31-9179-B1032A6D7BD6}"/>
              </a:ext>
            </a:extLst>
          </p:cNvPr>
          <p:cNvSpPr txBox="1"/>
          <p:nvPr/>
        </p:nvSpPr>
        <p:spPr>
          <a:xfrm>
            <a:off x="8357804" y="3900602"/>
            <a:ext cx="45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S4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0AB4E31-3EEA-4F3F-B760-D0A4BEA4633F}"/>
              </a:ext>
            </a:extLst>
          </p:cNvPr>
          <p:cNvCxnSpPr>
            <a:cxnSpLocks/>
            <a:stCxn id="81" idx="4"/>
            <a:endCxn id="85" idx="0"/>
          </p:cNvCxnSpPr>
          <p:nvPr/>
        </p:nvCxnSpPr>
        <p:spPr bwMode="auto">
          <a:xfrm flipH="1">
            <a:off x="5363691" y="4489780"/>
            <a:ext cx="26050" cy="6525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252D531-C9FA-468B-9B03-5C332C894D2B}"/>
              </a:ext>
            </a:extLst>
          </p:cNvPr>
          <p:cNvCxnSpPr>
            <a:cxnSpLocks/>
            <a:stCxn id="82" idx="4"/>
            <a:endCxn id="86" idx="0"/>
          </p:cNvCxnSpPr>
          <p:nvPr/>
        </p:nvCxnSpPr>
        <p:spPr bwMode="auto">
          <a:xfrm>
            <a:off x="6397889" y="4464453"/>
            <a:ext cx="14853" cy="678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0A6D4E-C02B-4B99-BBD5-07B3C8A419A5}"/>
              </a:ext>
            </a:extLst>
          </p:cNvPr>
          <p:cNvCxnSpPr>
            <a:cxnSpLocks/>
            <a:stCxn id="83" idx="4"/>
            <a:endCxn id="87" idx="0"/>
          </p:cNvCxnSpPr>
          <p:nvPr/>
        </p:nvCxnSpPr>
        <p:spPr bwMode="auto">
          <a:xfrm>
            <a:off x="7481211" y="4489780"/>
            <a:ext cx="0" cy="680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7B0CEE-9D2C-4B1B-9C53-3BFADF5F540C}"/>
              </a:ext>
            </a:extLst>
          </p:cNvPr>
          <p:cNvCxnSpPr>
            <a:cxnSpLocks/>
            <a:stCxn id="84" idx="4"/>
            <a:endCxn id="88" idx="0"/>
          </p:cNvCxnSpPr>
          <p:nvPr/>
        </p:nvCxnSpPr>
        <p:spPr bwMode="auto">
          <a:xfrm>
            <a:off x="8585591" y="4464453"/>
            <a:ext cx="8268" cy="677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A07E7D0-43BF-4957-8B53-2110F32F496D}"/>
              </a:ext>
            </a:extLst>
          </p:cNvPr>
          <p:cNvSpPr/>
          <p:nvPr/>
        </p:nvSpPr>
        <p:spPr bwMode="auto">
          <a:xfrm>
            <a:off x="6412857" y="2089608"/>
            <a:ext cx="767406" cy="7400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C105F5D-4FF5-4398-8DD9-DA42B4C929D0}"/>
              </a:ext>
            </a:extLst>
          </p:cNvPr>
          <p:cNvSpPr txBox="1"/>
          <p:nvPr/>
        </p:nvSpPr>
        <p:spPr>
          <a:xfrm>
            <a:off x="6597224" y="2259555"/>
            <a:ext cx="45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S5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B36A45E-6542-4D64-84B9-216712693156}"/>
              </a:ext>
            </a:extLst>
          </p:cNvPr>
          <p:cNvCxnSpPr>
            <a:stCxn id="97" idx="4"/>
            <a:endCxn id="81" idx="0"/>
          </p:cNvCxnSpPr>
          <p:nvPr/>
        </p:nvCxnSpPr>
        <p:spPr bwMode="auto">
          <a:xfrm flipH="1">
            <a:off x="5389741" y="2829612"/>
            <a:ext cx="1406819" cy="920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7780022-FD89-416F-96CB-5D0BEEDD45BB}"/>
              </a:ext>
            </a:extLst>
          </p:cNvPr>
          <p:cNvCxnSpPr>
            <a:stCxn id="97" idx="4"/>
            <a:endCxn id="82" idx="0"/>
          </p:cNvCxnSpPr>
          <p:nvPr/>
        </p:nvCxnSpPr>
        <p:spPr bwMode="auto">
          <a:xfrm flipH="1">
            <a:off x="6397889" y="2829612"/>
            <a:ext cx="398671" cy="894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48BC2E9-C9C8-41BE-BF51-432C3A9E1614}"/>
              </a:ext>
            </a:extLst>
          </p:cNvPr>
          <p:cNvCxnSpPr>
            <a:stCxn id="97" idx="4"/>
            <a:endCxn id="83" idx="0"/>
          </p:cNvCxnSpPr>
          <p:nvPr/>
        </p:nvCxnSpPr>
        <p:spPr bwMode="auto">
          <a:xfrm>
            <a:off x="6796560" y="2829612"/>
            <a:ext cx="684651" cy="920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AF113CE-E449-49D8-B46E-4EB9740532ED}"/>
              </a:ext>
            </a:extLst>
          </p:cNvPr>
          <p:cNvCxnSpPr>
            <a:stCxn id="97" idx="4"/>
            <a:endCxn id="84" idx="0"/>
          </p:cNvCxnSpPr>
          <p:nvPr/>
        </p:nvCxnSpPr>
        <p:spPr bwMode="auto">
          <a:xfrm>
            <a:off x="6796560" y="2829612"/>
            <a:ext cx="1789031" cy="894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9293454"/>
      </p:ext>
    </p:extLst>
  </p:cSld>
  <p:clrMapOvr>
    <a:masterClrMapping/>
  </p:clrMapOvr>
  <p:transition spd="slow" advClick="0" advTm="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F3C9C7-40CD-4C1F-AC32-07CA157E5383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Second Hand Information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3AFACA1D-B773-44E7-9160-DC1DEA7693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014" y="1186467"/>
                <a:ext cx="8928100" cy="50540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5113" indent="-2651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3300"/>
                  </a:buClr>
                  <a:buSzPct val="100000"/>
                  <a:buFont typeface="Arial" pitchFamily="34" charset="0"/>
                  <a:buChar char="●"/>
                  <a:defRPr sz="2400" b="1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75000"/>
                  <a:buFont typeface="Arial" pitchFamily="34" charset="0"/>
                  <a:buChar char="●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00000"/>
                  </a:buClr>
                  <a:buSzPct val="65000"/>
                  <a:buFont typeface="Arial" pitchFamily="34" charset="0"/>
                  <a:buChar char="●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50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45000"/>
                  <a:buFont typeface="Wingdings" pitchFamily="2" charset="2"/>
                  <a:buChar char="u"/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45000"/>
                  <a:buFont typeface="Wingdings" pitchFamily="2" charset="2"/>
                  <a:buChar char="u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45000"/>
                  <a:buFont typeface="Wingdings" pitchFamily="2" charset="2"/>
                  <a:buChar char="u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45000"/>
                  <a:buFont typeface="Wingdings" pitchFamily="2" charset="2"/>
                  <a:buChar char="u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45000"/>
                  <a:buFont typeface="Wingdings" pitchFamily="2" charset="2"/>
                  <a:buChar char="u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CA" sz="2000" dirty="0"/>
                  <a:t>Confusion Matrix</a:t>
                </a:r>
              </a:p>
              <a:p>
                <a:pPr marL="0" indent="0">
                  <a:buNone/>
                </a:pPr>
                <a:r>
                  <a:rPr lang="en-CA" sz="2000" dirty="0"/>
                  <a:t>Sensor 1:</a:t>
                </a:r>
              </a:p>
              <a:p>
                <a:pPr marL="477837" lvl="1" indent="0">
                  <a:buNone/>
                </a:pPr>
                <a:r>
                  <a:rPr lang="en-CA" sz="1800" dirty="0" err="1"/>
                  <a:t>Red;Green;Red;Yellow</a:t>
                </a:r>
                <a:endParaRPr lang="en-CA" sz="1800" dirty="0"/>
              </a:p>
              <a:p>
                <a:pPr marL="0" indent="0">
                  <a:buNone/>
                </a:pPr>
                <a:r>
                  <a:rPr lang="en-CA" sz="2000" dirty="0"/>
                  <a:t>Sensor 2: </a:t>
                </a:r>
              </a:p>
              <a:p>
                <a:pPr marL="477837" lvl="1" indent="0">
                  <a:buNone/>
                </a:pPr>
                <a:r>
                  <a:rPr lang="en-CA" sz="1800" dirty="0" err="1"/>
                  <a:t>Yellow;Blue;Blue;Blue</a:t>
                </a:r>
                <a:endParaRPr lang="en-CA" sz="1800" dirty="0"/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r>
                  <a:rPr lang="en-CA" sz="2000" dirty="0"/>
                  <a:t>Sensor 3 :</a:t>
                </a:r>
              </a:p>
              <a:p>
                <a:pPr marL="477837" lvl="1" indent="0">
                  <a:buNone/>
                </a:pPr>
                <a:r>
                  <a:rPr lang="en-CA" sz="1800" dirty="0"/>
                  <a:t>	</a:t>
                </a:r>
                <a:endParaRPr lang="en-CA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𝑂𝑢𝑡𝑃𝑢𝑡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𝐺𝑟𝑜𝑢𝑛𝑑𝑇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𝑅𝑒𝑝𝑜𝑟𝑡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𝐺𝑟𝑜𝑢𝑛𝑑𝑇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1800" dirty="0"/>
              </a:p>
              <a:p>
                <a:pPr lvl="1"/>
                <a:endParaRPr lang="en-CA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𝑅𝑒𝑑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𝑅𝑒𝑑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𝑌𝑒𝑙𝑙𝑜𝑤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𝑅𝑒𝑑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CA" sz="1800" dirty="0"/>
                          <m:t>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𝑅𝑒𝑑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𝐵𝑙𝑢𝑒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𝑌𝑒𝑙𝑙𝑜𝑤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𝐵𝑙𝑢𝑒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CA" sz="1800" dirty="0"/>
                          <m:t>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𝑅𝑒𝑑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𝐺𝑟𝑒𝑒𝑛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𝑌𝑒𝑙𝑙𝑜𝑤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𝐺𝑟𝑒𝑒𝑛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CA" sz="1800" dirty="0"/>
                          <m:t>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𝑅𝑒𝑑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𝑌𝑒𝑙𝑙𝑜𝑤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𝑌𝑒𝑙𝑙𝑜𝑤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𝑌𝑒𝑙𝑙𝑜𝑤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CA" sz="1800" dirty="0"/>
                          <m:t>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1800" dirty="0"/>
              </a:p>
              <a:p>
                <a:pPr lvl="1"/>
                <a:endParaRPr lang="en-CA" sz="1800" dirty="0"/>
              </a:p>
              <a:p>
                <a:pPr marL="0" indent="0">
                  <a:buNone/>
                </a:pPr>
                <a:r>
                  <a:rPr lang="en-CA" sz="2000" dirty="0"/>
                  <a:t>   </a:t>
                </a:r>
                <a:endParaRPr lang="en-US" dirty="0"/>
              </a:p>
              <a:p>
                <a:pPr lvl="1" eaLnBrk="1" hangingPunct="1"/>
                <a:endParaRPr lang="en-US" dirty="0"/>
              </a:p>
              <a:p>
                <a:pPr marL="457200" lvl="1" indent="0" eaLnBrk="1" hangingPunct="1">
                  <a:buNone/>
                </a:pPr>
                <a:endParaRPr lang="en-CA" sz="1800" kern="0" dirty="0"/>
              </a:p>
              <a:p>
                <a:pPr marL="457200" lvl="1" indent="0" eaLnBrk="1" hangingPunct="1">
                  <a:buNone/>
                </a:pPr>
                <a:endParaRPr lang="en-CA" sz="1800" kern="0" dirty="0"/>
              </a:p>
              <a:p>
                <a:pPr marL="457200" lvl="1" indent="0" eaLnBrk="1" hangingPunct="1">
                  <a:buNone/>
                </a:pPr>
                <a:endParaRPr lang="en-CA" sz="1800" kern="0" dirty="0"/>
              </a:p>
              <a:p>
                <a:pPr lvl="1" eaLnBrk="1" hangingPunct="1"/>
                <a:endParaRPr lang="en-CA" sz="1800" kern="0" dirty="0"/>
              </a:p>
              <a:p>
                <a:pPr marL="457200" lvl="1" indent="0" eaLnBrk="1" hangingPunct="1">
                  <a:buFont typeface="Arial" pitchFamily="34" charset="0"/>
                  <a:buNone/>
                </a:pPr>
                <a:endParaRPr lang="en-CA" sz="1800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3AFACA1D-B773-44E7-9160-DC1DEA76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014" y="1186467"/>
                <a:ext cx="8928100" cy="5054077"/>
              </a:xfrm>
              <a:prstGeom prst="rect">
                <a:avLst/>
              </a:prstGeom>
              <a:blipFill>
                <a:blip r:embed="rId2"/>
                <a:stretch>
                  <a:fillRect l="-751" t="-603" b="-48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E4E72B1-E2B2-4DFA-ADC1-1E427433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63" y="1430721"/>
            <a:ext cx="3637313" cy="12747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B679BB-17FE-4702-8CCD-E0D328E79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563" y="2686643"/>
            <a:ext cx="3693437" cy="1218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E2805F-7DF0-443F-88AB-42DE5C5CC69A}"/>
              </a:ext>
            </a:extLst>
          </p:cNvPr>
          <p:cNvSpPr txBox="1"/>
          <p:nvPr/>
        </p:nvSpPr>
        <p:spPr>
          <a:xfrm>
            <a:off x="4157221" y="298594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46675"/>
      </p:ext>
    </p:extLst>
  </p:cSld>
  <p:clrMapOvr>
    <a:masterClrMapping/>
  </p:clrMapOvr>
  <p:transition spd="slow" advClick="0" advTm="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FB4CE8-BF16-4273-948B-7BF58B3A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59" y="1069943"/>
            <a:ext cx="6256482" cy="53968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EA9A57-D5F7-4936-AE53-AB5FE95002A9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52207622"/>
      </p:ext>
    </p:extLst>
  </p:cSld>
  <p:clrMapOvr>
    <a:masterClrMapping/>
  </p:clrMapOvr>
  <p:transition spd="slow" advClick="0" advTm="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002FE4-5D55-4657-A691-F14FF07F89F1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51A4990-72CF-4C23-970C-B174CF708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32" y="1016785"/>
            <a:ext cx="8835273" cy="505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Arial" pitchFamily="34" charset="0"/>
              <a:buChar char="●"/>
              <a:defRPr sz="24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Arial" pitchFamily="34" charset="0"/>
              <a:buChar char="●"/>
              <a:defRPr sz="22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5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2000" dirty="0"/>
              <a:t>Why we need soft data:</a:t>
            </a:r>
          </a:p>
          <a:p>
            <a:pPr lvl="1"/>
            <a:r>
              <a:rPr lang="en-US" sz="2000" dirty="0"/>
              <a:t>Increasing the accuracy of estimates from hard data</a:t>
            </a:r>
          </a:p>
          <a:p>
            <a:pPr lvl="1"/>
            <a:r>
              <a:rPr lang="en-US" sz="2000" dirty="0"/>
              <a:t>Locations where hard sensors do not exist</a:t>
            </a:r>
          </a:p>
          <a:p>
            <a:pPr marL="322263" indent="-342900"/>
            <a:r>
              <a:rPr lang="en-US" sz="2000" dirty="0"/>
              <a:t>Source of soft data:</a:t>
            </a:r>
          </a:p>
          <a:p>
            <a:pPr marL="800100" lvl="1" indent="-342900"/>
            <a:r>
              <a:rPr lang="en-US" sz="2000" dirty="0"/>
              <a:t>Social Media</a:t>
            </a:r>
          </a:p>
          <a:p>
            <a:pPr marL="800100" lvl="1" indent="-342900"/>
            <a:r>
              <a:rPr lang="en-US" sz="2000" dirty="0"/>
              <a:t>Phone Call</a:t>
            </a:r>
          </a:p>
          <a:p>
            <a:pPr marL="800100" lvl="1" indent="-342900"/>
            <a:r>
              <a:rPr lang="en-US" sz="2000" dirty="0"/>
              <a:t>Text Message</a:t>
            </a:r>
          </a:p>
          <a:p>
            <a:r>
              <a:rPr lang="en-CA" sz="2000" dirty="0"/>
              <a:t>Why simulated soft data:</a:t>
            </a:r>
          </a:p>
          <a:p>
            <a:pPr lvl="1"/>
            <a:r>
              <a:rPr lang="en-US" sz="2000" dirty="0"/>
              <a:t>Companies do not like to share their clients data</a:t>
            </a:r>
          </a:p>
          <a:p>
            <a:pPr lvl="1"/>
            <a:r>
              <a:rPr lang="en-US" sz="2000" dirty="0"/>
              <a:t>Real soft data is expensive</a:t>
            </a:r>
          </a:p>
          <a:p>
            <a:pPr lvl="1"/>
            <a:r>
              <a:rPr lang="en-US" sz="2000" dirty="0"/>
              <a:t>Complex algorithm should be applies on real data (NLP)</a:t>
            </a:r>
          </a:p>
          <a:p>
            <a:pPr lvl="1"/>
            <a:r>
              <a:rPr lang="en-US" sz="2000" dirty="0"/>
              <a:t>In contrast to hard data, lack of software for generating soft measurements.</a:t>
            </a:r>
          </a:p>
          <a:p>
            <a:pPr lvl="1"/>
            <a:r>
              <a:rPr lang="en-US" sz="2000" b="1" dirty="0"/>
              <a:t>Hard to find hard and soft data for the same time duration</a:t>
            </a:r>
          </a:p>
          <a:p>
            <a:pPr lvl="2"/>
            <a:r>
              <a:rPr lang="en-US" sz="1800" b="1" dirty="0"/>
              <a:t>With ground truth</a:t>
            </a:r>
          </a:p>
          <a:p>
            <a:pPr marL="800100" lvl="1" indent="-342900"/>
            <a:endParaRPr lang="en-CA" sz="2000" kern="0" dirty="0"/>
          </a:p>
        </p:txBody>
      </p:sp>
    </p:spTree>
    <p:extLst>
      <p:ext uri="{BB962C8B-B14F-4D97-AF65-F5344CB8AC3E}">
        <p14:creationId xmlns:p14="http://schemas.microsoft.com/office/powerpoint/2010/main" val="3805336918"/>
      </p:ext>
    </p:extLst>
  </p:cSld>
  <p:clrMapOvr>
    <a:masterClrMapping/>
  </p:clrMapOvr>
  <p:transition spd="slow" advClick="0" advTm="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5BF74F-D410-4FDE-8B01-9451BD40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83" y="1199561"/>
            <a:ext cx="4114800" cy="2743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19139-B82B-459B-B768-7BCB531DF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03150"/>
              </p:ext>
            </p:extLst>
          </p:nvPr>
        </p:nvGraphicFramePr>
        <p:xfrm>
          <a:off x="0" y="4432431"/>
          <a:ext cx="914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29894599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338168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80729277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059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7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Inside Gate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Active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0864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37D53B-5EDC-4131-AF13-96BFFC31D51D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Results (2)</a:t>
            </a:r>
          </a:p>
        </p:txBody>
      </p:sp>
    </p:spTree>
    <p:extLst>
      <p:ext uri="{BB962C8B-B14F-4D97-AF65-F5344CB8AC3E}">
        <p14:creationId xmlns:p14="http://schemas.microsoft.com/office/powerpoint/2010/main" val="747895024"/>
      </p:ext>
    </p:extLst>
  </p:cSld>
  <p:clrMapOvr>
    <a:masterClrMapping/>
  </p:clrMapOvr>
  <p:transition spd="slow" advClick="0" advTm="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4F3F17-B5EB-429E-A4C0-5FF26348EFBE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Results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123FE-4411-4E9F-8AF3-3A02542C9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08" y="1110016"/>
            <a:ext cx="4725184" cy="315012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57DA60-BEC7-4D78-9934-C77A8A254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20802"/>
              </p:ext>
            </p:extLst>
          </p:nvPr>
        </p:nvGraphicFramePr>
        <p:xfrm>
          <a:off x="209354" y="4371523"/>
          <a:ext cx="87252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323">
                  <a:extLst>
                    <a:ext uri="{9D8B030D-6E8A-4147-A177-3AD203B41FA5}">
                      <a16:colId xmlns:a16="http://schemas.microsoft.com/office/drawing/2014/main" val="733846346"/>
                    </a:ext>
                  </a:extLst>
                </a:gridCol>
                <a:gridCol w="2181323">
                  <a:extLst>
                    <a:ext uri="{9D8B030D-6E8A-4147-A177-3AD203B41FA5}">
                      <a16:colId xmlns:a16="http://schemas.microsoft.com/office/drawing/2014/main" val="2061405695"/>
                    </a:ext>
                  </a:extLst>
                </a:gridCol>
                <a:gridCol w="2181323">
                  <a:extLst>
                    <a:ext uri="{9D8B030D-6E8A-4147-A177-3AD203B41FA5}">
                      <a16:colId xmlns:a16="http://schemas.microsoft.com/office/drawing/2014/main" val="1891422223"/>
                    </a:ext>
                  </a:extLst>
                </a:gridCol>
                <a:gridCol w="2181323">
                  <a:extLst>
                    <a:ext uri="{9D8B030D-6E8A-4147-A177-3AD203B41FA5}">
                      <a16:colId xmlns:a16="http://schemas.microsoft.com/office/drawing/2014/main" val="3203044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2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Active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9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Tweet ,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6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Phone call, 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30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Text message</a:t>
                      </a:r>
                      <a:r>
                        <a:rPr lang="en-US" dirty="0"/>
                        <a:t>,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8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Facebook,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58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884030"/>
      </p:ext>
    </p:extLst>
  </p:cSld>
  <p:clrMapOvr>
    <a:masterClrMapping/>
  </p:clrMapOvr>
  <p:transition spd="slow" advClick="0" advTm="5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F8C54-B37D-40E3-B4EC-77A957F13FE4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Results (4)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B7FB6-12F3-484A-A63E-9F030A458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3324"/>
            <a:ext cx="41148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303D7-E631-4FA6-97DE-0442F7CE5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91" y="2524028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88502"/>
      </p:ext>
    </p:extLst>
  </p:cSld>
  <p:clrMapOvr>
    <a:masterClrMapping/>
  </p:clrMapOvr>
  <p:transition spd="slow" advClick="0" advTm="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CA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CA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CA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CA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CA"/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32527" y="3051701"/>
            <a:ext cx="5278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r>
              <a:rPr lang="zh-CN" alt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！</a:t>
            </a:r>
            <a:r>
              <a:rPr lang="en-US" altLang="zh-CN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446645"/>
      </p:ext>
    </p:extLst>
  </p:cSld>
  <p:clrMapOvr>
    <a:masterClrMapping/>
  </p:clrMapOvr>
  <p:transition spd="slow"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0ADE86-8AAE-49BD-86CA-343EF13DF124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Soft Data Simulator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93E9E77-8931-4541-A18D-AD464B2FA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344126"/>
            <a:ext cx="8928100" cy="505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Arial" pitchFamily="34" charset="0"/>
              <a:buChar char="●"/>
              <a:defRPr sz="24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Arial" pitchFamily="34" charset="0"/>
              <a:buChar char="●"/>
              <a:defRPr sz="22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5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2000" dirty="0"/>
              <a:t>Simulator supports:</a:t>
            </a:r>
          </a:p>
          <a:p>
            <a:pPr lvl="1"/>
            <a:r>
              <a:rPr lang="en-CA" sz="1800" dirty="0"/>
              <a:t>Different type of events </a:t>
            </a:r>
          </a:p>
          <a:p>
            <a:pPr lvl="1"/>
            <a:r>
              <a:rPr lang="en-CA" sz="1800" dirty="0"/>
              <a:t>First hand Information</a:t>
            </a:r>
          </a:p>
          <a:p>
            <a:pPr lvl="1"/>
            <a:r>
              <a:rPr lang="en-CA" sz="1800" dirty="0"/>
              <a:t>Second Hand Information</a:t>
            </a:r>
          </a:p>
          <a:p>
            <a:pPr lvl="1"/>
            <a:r>
              <a:rPr lang="en-CA" sz="1800" dirty="0"/>
              <a:t>Information from other sources</a:t>
            </a:r>
          </a:p>
          <a:p>
            <a:r>
              <a:rPr lang="en-US" sz="2000" dirty="0"/>
              <a:t>Scenario specifications</a:t>
            </a:r>
            <a:r>
              <a:rPr lang="en-CA" sz="2000" dirty="0"/>
              <a:t>:</a:t>
            </a:r>
          </a:p>
          <a:p>
            <a:pPr lvl="1"/>
            <a:r>
              <a:rPr lang="en-CA" sz="1800" dirty="0"/>
              <a:t>Event</a:t>
            </a:r>
          </a:p>
          <a:p>
            <a:pPr lvl="2"/>
            <a:r>
              <a:rPr lang="en-CA" sz="1600" dirty="0"/>
              <a:t>Location</a:t>
            </a:r>
          </a:p>
          <a:p>
            <a:pPr lvl="2"/>
            <a:r>
              <a:rPr lang="en-CA" sz="1600" dirty="0"/>
              <a:t>Time</a:t>
            </a:r>
          </a:p>
          <a:p>
            <a:pPr lvl="1"/>
            <a:r>
              <a:rPr lang="en-CA" sz="1800" dirty="0"/>
              <a:t>Sensors</a:t>
            </a:r>
          </a:p>
          <a:p>
            <a:pPr lvl="2"/>
            <a:r>
              <a:rPr lang="en-CA" sz="1600" dirty="0"/>
              <a:t>Trajectories</a:t>
            </a:r>
          </a:p>
          <a:p>
            <a:pPr lvl="2"/>
            <a:r>
              <a:rPr lang="en-CA" sz="1600" dirty="0"/>
              <a:t>Characteristics</a:t>
            </a:r>
          </a:p>
          <a:p>
            <a:pPr lvl="1"/>
            <a:r>
              <a:rPr lang="en-CA" sz="1800" dirty="0"/>
              <a:t>Measurements</a:t>
            </a:r>
          </a:p>
          <a:p>
            <a:pPr lvl="2"/>
            <a:r>
              <a:rPr lang="en-CA" sz="1600" dirty="0"/>
              <a:t>Specific for the event</a:t>
            </a:r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marL="322263" indent="-342900"/>
            <a:endParaRPr lang="en-CA" sz="20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marL="457200" lvl="1" indent="0">
              <a:buNone/>
            </a:pPr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marL="0" indent="0">
              <a:buNone/>
            </a:pPr>
            <a:r>
              <a:rPr lang="en-CA" sz="2000" dirty="0"/>
              <a:t>   	</a:t>
            </a:r>
            <a:endParaRPr lang="en-CA" sz="1800" kern="0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lvl="1" eaLnBrk="1" hangingPunct="1"/>
            <a:endParaRPr lang="en-CA" sz="1800" kern="0" dirty="0"/>
          </a:p>
          <a:p>
            <a:pPr marL="457200" lvl="1" indent="0" eaLnBrk="1" hangingPunct="1">
              <a:buFont typeface="Arial" pitchFamily="34" charset="0"/>
              <a:buNone/>
            </a:pPr>
            <a:endParaRPr lang="en-CA" sz="1800" kern="0" dirty="0"/>
          </a:p>
        </p:txBody>
      </p:sp>
    </p:spTree>
    <p:extLst>
      <p:ext uri="{BB962C8B-B14F-4D97-AF65-F5344CB8AC3E}">
        <p14:creationId xmlns:p14="http://schemas.microsoft.com/office/powerpoint/2010/main" val="1430921808"/>
      </p:ext>
    </p:extLst>
  </p:cSld>
  <p:clrMapOvr>
    <a:masterClrMapping/>
  </p:clrMapOvr>
  <p:transition spd="slow"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CED072-03F3-4B77-8AAE-3ABBBE8BE463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2C4F5E-151D-4DA0-8419-4F14EC360216}"/>
              </a:ext>
            </a:extLst>
          </p:cNvPr>
          <p:cNvSpPr/>
          <p:nvPr/>
        </p:nvSpPr>
        <p:spPr bwMode="auto">
          <a:xfrm>
            <a:off x="3459305" y="1890649"/>
            <a:ext cx="1729819" cy="80127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5F0371-E4DC-4656-9EE9-2D042568806B}"/>
              </a:ext>
            </a:extLst>
          </p:cNvPr>
          <p:cNvSpPr/>
          <p:nvPr/>
        </p:nvSpPr>
        <p:spPr bwMode="auto">
          <a:xfrm>
            <a:off x="5250908" y="4053514"/>
            <a:ext cx="1372083" cy="85313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02DB6D-A36F-4C47-8612-BFDCDB399CEE}"/>
              </a:ext>
            </a:extLst>
          </p:cNvPr>
          <p:cNvSpPr/>
          <p:nvPr/>
        </p:nvSpPr>
        <p:spPr bwMode="auto">
          <a:xfrm>
            <a:off x="414206" y="4053515"/>
            <a:ext cx="1372083" cy="85313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7BA24A-619E-4FAB-83C2-CDAAED14B260}"/>
              </a:ext>
            </a:extLst>
          </p:cNvPr>
          <p:cNvSpPr/>
          <p:nvPr/>
        </p:nvSpPr>
        <p:spPr bwMode="auto">
          <a:xfrm>
            <a:off x="2026190" y="4053515"/>
            <a:ext cx="1372083" cy="85313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3A21AAA-84D8-4FCE-8EB5-469497103BD6}"/>
              </a:ext>
            </a:extLst>
          </p:cNvPr>
          <p:cNvSpPr/>
          <p:nvPr/>
        </p:nvSpPr>
        <p:spPr bwMode="auto">
          <a:xfrm>
            <a:off x="3638174" y="4053515"/>
            <a:ext cx="1372083" cy="85313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String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Integer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496D53F-7D2B-4895-BB49-EA8634EB254C}"/>
              </a:ext>
            </a:extLst>
          </p:cNvPr>
          <p:cNvSpPr/>
          <p:nvPr/>
        </p:nvSpPr>
        <p:spPr bwMode="auto">
          <a:xfrm>
            <a:off x="6862892" y="4053513"/>
            <a:ext cx="1372083" cy="85313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C1F14-54BF-4C1B-8477-2381B3B22964}"/>
              </a:ext>
            </a:extLst>
          </p:cNvPr>
          <p:cNvSpPr txBox="1"/>
          <p:nvPr/>
        </p:nvSpPr>
        <p:spPr>
          <a:xfrm>
            <a:off x="688703" y="428002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Fuzzy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41373F-C767-4071-879C-0EC45A17CC26}"/>
              </a:ext>
            </a:extLst>
          </p:cNvPr>
          <p:cNvSpPr txBox="1"/>
          <p:nvPr/>
        </p:nvSpPr>
        <p:spPr>
          <a:xfrm>
            <a:off x="2268905" y="4278071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2C94DB-32EF-4513-ABF6-118286775263}"/>
              </a:ext>
            </a:extLst>
          </p:cNvPr>
          <p:cNvSpPr txBox="1"/>
          <p:nvPr/>
        </p:nvSpPr>
        <p:spPr>
          <a:xfrm>
            <a:off x="5282803" y="4278071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Enumerate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E8F7F3-D0B3-491A-80E4-7BE1DA2E8A45}"/>
              </a:ext>
            </a:extLst>
          </p:cNvPr>
          <p:cNvSpPr/>
          <p:nvPr/>
        </p:nvSpPr>
        <p:spPr>
          <a:xfrm>
            <a:off x="7117810" y="4247293"/>
            <a:ext cx="821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6A16C1-411C-4B7D-A1B6-01E558DCA38D}"/>
              </a:ext>
            </a:extLst>
          </p:cNvPr>
          <p:cNvSpPr txBox="1"/>
          <p:nvPr/>
        </p:nvSpPr>
        <p:spPr>
          <a:xfrm>
            <a:off x="3989827" y="2091233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17C17B6-1EBB-42E3-BB35-3739DE1D2360}"/>
              </a:ext>
            </a:extLst>
          </p:cNvPr>
          <p:cNvCxnSpPr>
            <a:stCxn id="3" idx="2"/>
            <a:endCxn id="18" idx="0"/>
          </p:cNvCxnSpPr>
          <p:nvPr/>
        </p:nvCxnSpPr>
        <p:spPr bwMode="auto">
          <a:xfrm rot="5400000">
            <a:off x="2031439" y="1760738"/>
            <a:ext cx="1361587" cy="322396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AE1AE7-FAAB-44CA-B41D-830E6B2FCC2F}"/>
              </a:ext>
            </a:extLst>
          </p:cNvPr>
          <p:cNvCxnSpPr>
            <a:endCxn id="21" idx="0"/>
          </p:cNvCxnSpPr>
          <p:nvPr/>
        </p:nvCxnSpPr>
        <p:spPr bwMode="auto">
          <a:xfrm>
            <a:off x="2712231" y="3379509"/>
            <a:ext cx="1" cy="674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7B7156-B5DC-425A-841A-0B021FC84EA5}"/>
              </a:ext>
            </a:extLst>
          </p:cNvPr>
          <p:cNvCxnSpPr>
            <a:stCxn id="3" idx="2"/>
            <a:endCxn id="22" idx="0"/>
          </p:cNvCxnSpPr>
          <p:nvPr/>
        </p:nvCxnSpPr>
        <p:spPr bwMode="auto">
          <a:xfrm>
            <a:off x="4324215" y="2691928"/>
            <a:ext cx="1" cy="136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F878D6F-6E21-42A2-B315-30B8FF58B6B5}"/>
              </a:ext>
            </a:extLst>
          </p:cNvPr>
          <p:cNvCxnSpPr>
            <a:stCxn id="3" idx="2"/>
            <a:endCxn id="23" idx="0"/>
          </p:cNvCxnSpPr>
          <p:nvPr/>
        </p:nvCxnSpPr>
        <p:spPr bwMode="auto">
          <a:xfrm rot="16200000" flipH="1">
            <a:off x="5255782" y="1760360"/>
            <a:ext cx="1361585" cy="322471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871AB1-F70A-466B-ABF0-6435A5F66326}"/>
              </a:ext>
            </a:extLst>
          </p:cNvPr>
          <p:cNvCxnSpPr>
            <a:endCxn id="14" idx="0"/>
          </p:cNvCxnSpPr>
          <p:nvPr/>
        </p:nvCxnSpPr>
        <p:spPr bwMode="auto">
          <a:xfrm>
            <a:off x="5929775" y="3372721"/>
            <a:ext cx="7175" cy="6807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3524031"/>
      </p:ext>
    </p:extLst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F52123D2-ED94-48C3-A38D-046A83570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72" y="1200611"/>
            <a:ext cx="8928100" cy="498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Arial" pitchFamily="34" charset="0"/>
              <a:buChar char="●"/>
              <a:defRPr sz="24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Arial" pitchFamily="34" charset="0"/>
              <a:buChar char="●"/>
              <a:defRPr sz="22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5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2000" dirty="0"/>
              <a:t>Fuzzy type data:</a:t>
            </a:r>
          </a:p>
          <a:p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180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800100" lvl="1" indent="-342900" eaLnBrk="1" hangingPunct="1"/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lvl="1" eaLnBrk="1" hangingPunct="1"/>
            <a:endParaRPr lang="en-CA" sz="1800" kern="0" dirty="0"/>
          </a:p>
          <a:p>
            <a:pPr marL="457200" lvl="1" indent="0" eaLnBrk="1" hangingPunct="1">
              <a:buFont typeface="Arial" pitchFamily="34" charset="0"/>
              <a:buNone/>
            </a:pPr>
            <a:endParaRPr lang="en-CA" sz="180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A522F-1018-417D-A8B6-9E1AB9C54061}"/>
              </a:ext>
            </a:extLst>
          </p:cNvPr>
          <p:cNvSpPr/>
          <p:nvPr/>
        </p:nvSpPr>
        <p:spPr>
          <a:xfrm>
            <a:off x="589454" y="1730615"/>
            <a:ext cx="7499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Let U be a universe of discourse and F be a fuzzy set in U. A membership function is defined for F as follows:</a:t>
            </a:r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43A120-6FE7-4499-B3C9-544B0E159B34}"/>
                  </a:ext>
                </a:extLst>
              </p:cNvPr>
              <p:cNvSpPr/>
              <p:nvPr/>
            </p:nvSpPr>
            <p:spPr>
              <a:xfrm>
                <a:off x="2095870" y="2727221"/>
                <a:ext cx="2802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0015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→[0,1]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43A120-6FE7-4499-B3C9-544B0E159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870" y="2727221"/>
                <a:ext cx="2802947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52D58FB-7370-4498-A9D6-8DA32685DCA8}"/>
              </a:ext>
            </a:extLst>
          </p:cNvPr>
          <p:cNvSpPr/>
          <p:nvPr/>
        </p:nvSpPr>
        <p:spPr>
          <a:xfrm>
            <a:off x="1576882" y="3443936"/>
            <a:ext cx="4616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000" kern="0" dirty="0"/>
              <a:t>And the Fuzzy set F can be defined as;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2FAECF-5256-4EDD-8DE7-7035B1690430}"/>
                  </a:ext>
                </a:extLst>
              </p:cNvPr>
              <p:cNvSpPr txBox="1"/>
              <p:nvPr/>
            </p:nvSpPr>
            <p:spPr>
              <a:xfrm>
                <a:off x="1886140" y="4052059"/>
                <a:ext cx="480548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))}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2FAECF-5256-4EDD-8DE7-7035B1690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140" y="4052059"/>
                <a:ext cx="4805482" cy="312650"/>
              </a:xfrm>
              <a:prstGeom prst="rect">
                <a:avLst/>
              </a:prstGeom>
              <a:blipFill>
                <a:blip r:embed="rId3"/>
                <a:stretch>
                  <a:fillRect l="-634" r="-139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75F4F22-2D2A-422B-8859-404C17683A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773" y="4575760"/>
            <a:ext cx="5088386" cy="19593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2C177E-2899-4BEF-A1A8-88DBEEF68AC6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Fuzzy Data</a:t>
            </a:r>
          </a:p>
        </p:txBody>
      </p:sp>
    </p:spTree>
    <p:extLst>
      <p:ext uri="{BB962C8B-B14F-4D97-AF65-F5344CB8AC3E}">
        <p14:creationId xmlns:p14="http://schemas.microsoft.com/office/powerpoint/2010/main" val="2744435446"/>
      </p:ext>
    </p:extLst>
  </p:cSld>
  <p:clrMapOvr>
    <a:masterClrMapping/>
  </p:clrMapOvr>
  <p:transition spd="slow" advClick="0" advTm="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FB1C54-D07C-44A5-90A9-89DC1151B7C0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Confusion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8DAC43F-CAD0-4FEA-994F-DECC1813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67" y="997931"/>
            <a:ext cx="5870543" cy="301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Arial" pitchFamily="34" charset="0"/>
              <a:buChar char="●"/>
              <a:defRPr sz="24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Arial" pitchFamily="34" charset="0"/>
              <a:buChar char="●"/>
              <a:defRPr sz="22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5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600" dirty="0"/>
          </a:p>
          <a:p>
            <a:r>
              <a:rPr lang="en-US" sz="2000" dirty="0"/>
              <a:t>String - Integer &amp; Enumerate type data:</a:t>
            </a:r>
          </a:p>
          <a:p>
            <a:pPr lvl="1"/>
            <a:endParaRPr lang="en-US" sz="20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3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marL="0" indent="0">
              <a:buNone/>
            </a:pPr>
            <a:r>
              <a:rPr lang="en-CA" sz="1600" dirty="0"/>
              <a:t>   	</a:t>
            </a:r>
            <a:endParaRPr lang="en-CA" sz="1600" kern="0" dirty="0"/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  <a:p>
            <a:pPr marL="457200" lvl="1" indent="0" eaLnBrk="1" hangingPunct="1">
              <a:buNone/>
            </a:pPr>
            <a:endParaRPr lang="en-CA" sz="1600" kern="0" dirty="0"/>
          </a:p>
          <a:p>
            <a:pPr marL="457200" lvl="1" indent="0" eaLnBrk="1" hangingPunct="1">
              <a:buNone/>
            </a:pPr>
            <a:endParaRPr lang="en-CA" sz="1600" kern="0" dirty="0"/>
          </a:p>
          <a:p>
            <a:pPr marL="457200" lvl="1" indent="0" eaLnBrk="1" hangingPunct="1">
              <a:buNone/>
            </a:pPr>
            <a:endParaRPr lang="en-CA" sz="1600" kern="0" dirty="0"/>
          </a:p>
          <a:p>
            <a:pPr lvl="1" eaLnBrk="1" hangingPunct="1"/>
            <a:endParaRPr lang="en-CA" sz="1600" kern="0" dirty="0"/>
          </a:p>
          <a:p>
            <a:pPr marL="457200" lvl="1" indent="0" eaLnBrk="1" hangingPunct="1">
              <a:buFont typeface="Arial" pitchFamily="34" charset="0"/>
              <a:buNone/>
            </a:pPr>
            <a:endParaRPr lang="en-CA" sz="16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C8C9A-0FB0-4127-A746-645A542E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55" y="1967217"/>
            <a:ext cx="2894646" cy="2234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B3669-8718-4142-9B70-A507B5CF7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121" y="1886878"/>
            <a:ext cx="3085488" cy="226603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FC4681-8153-4B5A-AD20-442C07B4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06740"/>
              </p:ext>
            </p:extLst>
          </p:nvPr>
        </p:nvGraphicFramePr>
        <p:xfrm>
          <a:off x="185335" y="4455368"/>
          <a:ext cx="4138436" cy="179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609">
                  <a:extLst>
                    <a:ext uri="{9D8B030D-6E8A-4147-A177-3AD203B41FA5}">
                      <a16:colId xmlns:a16="http://schemas.microsoft.com/office/drawing/2014/main" val="530274218"/>
                    </a:ext>
                  </a:extLst>
                </a:gridCol>
                <a:gridCol w="1034609">
                  <a:extLst>
                    <a:ext uri="{9D8B030D-6E8A-4147-A177-3AD203B41FA5}">
                      <a16:colId xmlns:a16="http://schemas.microsoft.com/office/drawing/2014/main" val="2725431920"/>
                    </a:ext>
                  </a:extLst>
                </a:gridCol>
                <a:gridCol w="1034609">
                  <a:extLst>
                    <a:ext uri="{9D8B030D-6E8A-4147-A177-3AD203B41FA5}">
                      <a16:colId xmlns:a16="http://schemas.microsoft.com/office/drawing/2014/main" val="2539237364"/>
                    </a:ext>
                  </a:extLst>
                </a:gridCol>
                <a:gridCol w="1034609">
                  <a:extLst>
                    <a:ext uri="{9D8B030D-6E8A-4147-A177-3AD203B41FA5}">
                      <a16:colId xmlns:a16="http://schemas.microsoft.com/office/drawing/2014/main" val="3096402565"/>
                    </a:ext>
                  </a:extLst>
                </a:gridCol>
              </a:tblGrid>
              <a:tr h="449017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24222"/>
                  </a:ext>
                </a:extLst>
              </a:tr>
              <a:tr h="44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49385"/>
                  </a:ext>
                </a:extLst>
              </a:tr>
              <a:tr h="44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17659"/>
                  </a:ext>
                </a:extLst>
              </a:tr>
              <a:tr h="44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85971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B920B72-0583-459C-9C33-74ACFC53C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92455"/>
              </p:ext>
            </p:extLst>
          </p:nvPr>
        </p:nvGraphicFramePr>
        <p:xfrm>
          <a:off x="4703211" y="4455368"/>
          <a:ext cx="4138436" cy="179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609">
                  <a:extLst>
                    <a:ext uri="{9D8B030D-6E8A-4147-A177-3AD203B41FA5}">
                      <a16:colId xmlns:a16="http://schemas.microsoft.com/office/drawing/2014/main" val="530274218"/>
                    </a:ext>
                  </a:extLst>
                </a:gridCol>
                <a:gridCol w="1034609">
                  <a:extLst>
                    <a:ext uri="{9D8B030D-6E8A-4147-A177-3AD203B41FA5}">
                      <a16:colId xmlns:a16="http://schemas.microsoft.com/office/drawing/2014/main" val="2725431920"/>
                    </a:ext>
                  </a:extLst>
                </a:gridCol>
                <a:gridCol w="1034609">
                  <a:extLst>
                    <a:ext uri="{9D8B030D-6E8A-4147-A177-3AD203B41FA5}">
                      <a16:colId xmlns:a16="http://schemas.microsoft.com/office/drawing/2014/main" val="2539237364"/>
                    </a:ext>
                  </a:extLst>
                </a:gridCol>
                <a:gridCol w="1034609">
                  <a:extLst>
                    <a:ext uri="{9D8B030D-6E8A-4147-A177-3AD203B41FA5}">
                      <a16:colId xmlns:a16="http://schemas.microsoft.com/office/drawing/2014/main" val="3096402565"/>
                    </a:ext>
                  </a:extLst>
                </a:gridCol>
              </a:tblGrid>
              <a:tr h="449017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24222"/>
                  </a:ext>
                </a:extLst>
              </a:tr>
              <a:tr h="44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49385"/>
                  </a:ext>
                </a:extLst>
              </a:tr>
              <a:tr h="44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17659"/>
                  </a:ext>
                </a:extLst>
              </a:tr>
              <a:tr h="449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85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565873"/>
      </p:ext>
    </p:extLst>
  </p:cSld>
  <p:clrMapOvr>
    <a:masterClrMapping/>
  </p:clrMapOvr>
  <p:transition spd="slow" advClick="0" advTm="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8F4F0E-1AD6-46A6-A486-F5463A694B23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Integer Type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F00FA-C5C4-474E-B190-1804D854E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592" y="4757167"/>
            <a:ext cx="1768017" cy="1059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BAA216-922B-4C9F-B197-889E23B1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29" y="3556425"/>
            <a:ext cx="4649185" cy="29810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D0D797-7E2F-41D2-BA86-311C3CB2E569}"/>
              </a:ext>
            </a:extLst>
          </p:cNvPr>
          <p:cNvSpPr/>
          <p:nvPr/>
        </p:nvSpPr>
        <p:spPr>
          <a:xfrm>
            <a:off x="5321853" y="3987786"/>
            <a:ext cx="2393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Linux Libertine"/>
              </a:rPr>
              <a:t>Poisson distribution</a:t>
            </a:r>
            <a:endParaRPr lang="en-US" sz="2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EA79CC-904F-462B-B255-DB0142F9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98" y="1269999"/>
            <a:ext cx="8913502" cy="505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Arial" pitchFamily="34" charset="0"/>
              <a:buChar char="●"/>
              <a:defRPr sz="24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Arial" pitchFamily="34" charset="0"/>
              <a:buChar char="●"/>
              <a:defRPr sz="22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5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2000" dirty="0"/>
              <a:t>Integer type data:</a:t>
            </a:r>
          </a:p>
          <a:p>
            <a:pPr lvl="1"/>
            <a:r>
              <a:rPr lang="en-CA" sz="1800" dirty="0"/>
              <a:t>Number of death people</a:t>
            </a:r>
          </a:p>
          <a:p>
            <a:pPr lvl="1"/>
            <a:r>
              <a:rPr lang="en-CA" sz="1800" dirty="0"/>
              <a:t>Number of cars in accident</a:t>
            </a:r>
          </a:p>
          <a:p>
            <a:pPr lvl="1"/>
            <a:r>
              <a:rPr lang="en-CA" sz="1800" dirty="0"/>
              <a:t>Number of passengers </a:t>
            </a:r>
          </a:p>
          <a:p>
            <a:pPr lvl="1"/>
            <a:endParaRPr lang="en-CA" sz="1800" dirty="0"/>
          </a:p>
          <a:p>
            <a:pPr marL="0" indent="0">
              <a:buNone/>
            </a:pPr>
            <a:r>
              <a:rPr lang="en-CA" sz="1600" dirty="0"/>
              <a:t>Generated data should be around ground truth</a:t>
            </a:r>
          </a:p>
          <a:p>
            <a:pPr lvl="1"/>
            <a:endParaRPr lang="en-CA" sz="1800" dirty="0"/>
          </a:p>
          <a:p>
            <a:endParaRPr lang="en-CA" sz="20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marL="0" indent="0">
              <a:buNone/>
            </a:pPr>
            <a:r>
              <a:rPr lang="en-CA" sz="2000" dirty="0"/>
              <a:t>   	</a:t>
            </a:r>
            <a:endParaRPr lang="en-CA" sz="1800" kern="0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lvl="1" eaLnBrk="1" hangingPunct="1"/>
            <a:endParaRPr lang="en-CA" sz="1800" kern="0" dirty="0"/>
          </a:p>
          <a:p>
            <a:pPr marL="457200" lvl="1" indent="0" eaLnBrk="1" hangingPunct="1">
              <a:buFont typeface="Arial" pitchFamily="34" charset="0"/>
              <a:buNone/>
            </a:pPr>
            <a:endParaRPr lang="en-CA" sz="1800" kern="0" dirty="0"/>
          </a:p>
        </p:txBody>
      </p:sp>
    </p:spTree>
    <p:extLst>
      <p:ext uri="{BB962C8B-B14F-4D97-AF65-F5344CB8AC3E}">
        <p14:creationId xmlns:p14="http://schemas.microsoft.com/office/powerpoint/2010/main" val="3429599981"/>
      </p:ext>
    </p:extLst>
  </p:cSld>
  <p:clrMapOvr>
    <a:masterClrMapping/>
  </p:clrMapOvr>
  <p:transition spd="slow" advClick="0" advTm="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B970F2-3830-4F86-AE29-F6464B9AF4DC}"/>
              </a:ext>
            </a:extLst>
          </p:cNvPr>
          <p:cNvSpPr/>
          <p:nvPr/>
        </p:nvSpPr>
        <p:spPr bwMode="auto">
          <a:xfrm>
            <a:off x="292231" y="1639838"/>
            <a:ext cx="1296185" cy="90968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Event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Generator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D499DE-D972-4887-8728-A10B895E1A32}"/>
              </a:ext>
            </a:extLst>
          </p:cNvPr>
          <p:cNvSpPr/>
          <p:nvPr/>
        </p:nvSpPr>
        <p:spPr bwMode="auto">
          <a:xfrm>
            <a:off x="292231" y="3027771"/>
            <a:ext cx="1296185" cy="90968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Traffic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Simulator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39F3D5-A8BF-4A0F-82F8-6665AB061316}"/>
              </a:ext>
            </a:extLst>
          </p:cNvPr>
          <p:cNvSpPr/>
          <p:nvPr/>
        </p:nvSpPr>
        <p:spPr bwMode="auto">
          <a:xfrm>
            <a:off x="292231" y="4581425"/>
            <a:ext cx="1296185" cy="90968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Sensor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Config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A306C0-FCDB-4FD4-9F38-4C68A3826A06}"/>
              </a:ext>
            </a:extLst>
          </p:cNvPr>
          <p:cNvSpPr/>
          <p:nvPr/>
        </p:nvSpPr>
        <p:spPr bwMode="auto">
          <a:xfrm>
            <a:off x="2429753" y="1853120"/>
            <a:ext cx="1941923" cy="48312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Details of accident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129A88-2BCC-487D-BE3D-7EDF74C7FF39}"/>
              </a:ext>
            </a:extLst>
          </p:cNvPr>
          <p:cNvSpPr/>
          <p:nvPr/>
        </p:nvSpPr>
        <p:spPr bwMode="auto">
          <a:xfrm>
            <a:off x="2571157" y="3044269"/>
            <a:ext cx="1800519" cy="87669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Sensor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Trajectories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EC8007-6F26-42AB-83D4-DAEDD4D498C8}"/>
              </a:ext>
            </a:extLst>
          </p:cNvPr>
          <p:cNvSpPr/>
          <p:nvPr/>
        </p:nvSpPr>
        <p:spPr bwMode="auto">
          <a:xfrm>
            <a:off x="1983161" y="4338685"/>
            <a:ext cx="2884602" cy="139516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Reference Time</a:t>
            </a: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Active </a:t>
            </a:r>
            <a:r>
              <a:rPr lang="en-US" sz="1800" dirty="0"/>
              <a:t>Sensors Probabilities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Respond Type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Measurements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AABE3C-734E-4CB6-8E28-BF51CF439F0B}"/>
              </a:ext>
            </a:extLst>
          </p:cNvPr>
          <p:cNvSpPr/>
          <p:nvPr/>
        </p:nvSpPr>
        <p:spPr bwMode="auto">
          <a:xfrm>
            <a:off x="5363850" y="2672498"/>
            <a:ext cx="1597845" cy="157899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Simulator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4403AF-163E-47AC-AA17-D4E6E2063D23}"/>
              </a:ext>
            </a:extLst>
          </p:cNvPr>
          <p:cNvSpPr/>
          <p:nvPr/>
        </p:nvSpPr>
        <p:spPr bwMode="auto">
          <a:xfrm>
            <a:off x="7663996" y="3186848"/>
            <a:ext cx="1428161" cy="55029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018F88-2135-457B-A468-DCBFC087EF29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 bwMode="auto">
          <a:xfrm>
            <a:off x="1588416" y="2094682"/>
            <a:ext cx="841337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9A214E-C4F3-4FDC-9C45-8617475E6711}"/>
              </a:ext>
            </a:extLst>
          </p:cNvPr>
          <p:cNvCxnSpPr>
            <a:stCxn id="3" idx="3"/>
            <a:endCxn id="7" idx="1"/>
          </p:cNvCxnSpPr>
          <p:nvPr/>
        </p:nvCxnSpPr>
        <p:spPr bwMode="auto">
          <a:xfrm>
            <a:off x="1588416" y="3482615"/>
            <a:ext cx="9827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3606E-095E-48D4-8F4C-225E47CA0D60}"/>
              </a:ext>
            </a:extLst>
          </p:cNvPr>
          <p:cNvCxnSpPr>
            <a:stCxn id="4" idx="3"/>
            <a:endCxn id="8" idx="1"/>
          </p:cNvCxnSpPr>
          <p:nvPr/>
        </p:nvCxnSpPr>
        <p:spPr bwMode="auto">
          <a:xfrm>
            <a:off x="1588416" y="5036269"/>
            <a:ext cx="39474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D8D6F3-C827-4527-8CE6-4B27D021EE16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 bwMode="auto">
          <a:xfrm>
            <a:off x="4371676" y="2094683"/>
            <a:ext cx="992174" cy="1367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8728E3-CC32-4FE7-8A99-978022115ED7}"/>
              </a:ext>
            </a:extLst>
          </p:cNvPr>
          <p:cNvCxnSpPr>
            <a:stCxn id="8" idx="3"/>
            <a:endCxn id="9" idx="2"/>
          </p:cNvCxnSpPr>
          <p:nvPr/>
        </p:nvCxnSpPr>
        <p:spPr bwMode="auto">
          <a:xfrm flipV="1">
            <a:off x="4867763" y="3461993"/>
            <a:ext cx="496087" cy="157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EEAB42-C64D-4A20-A032-F28A3B51AC3D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 bwMode="auto">
          <a:xfrm>
            <a:off x="6961695" y="3461993"/>
            <a:ext cx="7023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448315-A1E4-4605-949C-2AB114620F5A}"/>
              </a:ext>
            </a:extLst>
          </p:cNvPr>
          <p:cNvCxnSpPr>
            <a:stCxn id="7" idx="3"/>
            <a:endCxn id="9" idx="2"/>
          </p:cNvCxnSpPr>
          <p:nvPr/>
        </p:nvCxnSpPr>
        <p:spPr bwMode="auto">
          <a:xfrm flipV="1">
            <a:off x="4371676" y="3461993"/>
            <a:ext cx="992174" cy="20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BFC9EA2-795C-4975-8914-7E0089FB43F0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Soft Data Simulator Diagram</a:t>
            </a:r>
          </a:p>
        </p:txBody>
      </p:sp>
    </p:spTree>
    <p:extLst>
      <p:ext uri="{BB962C8B-B14F-4D97-AF65-F5344CB8AC3E}">
        <p14:creationId xmlns:p14="http://schemas.microsoft.com/office/powerpoint/2010/main" val="557407023"/>
      </p:ext>
    </p:extLst>
  </p:cSld>
  <p:clrMapOvr>
    <a:masterClrMapping/>
  </p:clrMapOvr>
  <p:transition spd="slow" advClick="0" advTm="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4AAB9E-87CF-4AE0-A41E-9D0BA8D3938C}"/>
              </a:ext>
            </a:extLst>
          </p:cNvPr>
          <p:cNvSpPr/>
          <p:nvPr/>
        </p:nvSpPr>
        <p:spPr>
          <a:xfrm>
            <a:off x="536845" y="191192"/>
            <a:ext cx="6086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Event Generator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0BBAA0C-DD11-4D92-844E-95CD30D5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49399"/>
            <a:ext cx="8928100" cy="498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Arial" pitchFamily="34" charset="0"/>
              <a:buChar char="●"/>
              <a:defRPr sz="24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Arial" pitchFamily="34" charset="0"/>
              <a:buChar char="●"/>
              <a:defRPr sz="22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5000"/>
              <a:buFont typeface="Arial" pitchFamily="34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45000"/>
              <a:buFont typeface="Wingdings" pitchFamily="2" charset="2"/>
              <a:buChar char="u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sz="1800" dirty="0"/>
              <a:t>Event Generator Input File(.xml)</a:t>
            </a:r>
          </a:p>
          <a:p>
            <a:pPr lvl="1"/>
            <a:r>
              <a:rPr lang="en-CA" sz="1800" dirty="0"/>
              <a:t>Event Severity</a:t>
            </a:r>
          </a:p>
          <a:p>
            <a:pPr lvl="1"/>
            <a:r>
              <a:rPr lang="en-CA" sz="1800" dirty="0"/>
              <a:t>Event ID</a:t>
            </a:r>
          </a:p>
          <a:p>
            <a:pPr lvl="1"/>
            <a:r>
              <a:rPr lang="en-US" sz="1800" dirty="0"/>
              <a:t>Event time : simulation duration, start time</a:t>
            </a:r>
          </a:p>
          <a:p>
            <a:pPr lvl="1"/>
            <a:r>
              <a:rPr lang="fr-FR" sz="1800" dirty="0"/>
              <a:t>Event Location : latitude, longitude / place </a:t>
            </a:r>
            <a:r>
              <a:rPr lang="fr-FR" sz="1800" dirty="0" err="1"/>
              <a:t>name</a:t>
            </a:r>
            <a:r>
              <a:rPr lang="fr-FR" sz="1800" dirty="0"/>
              <a:t>, </a:t>
            </a:r>
            <a:r>
              <a:rPr lang="fr-FR" sz="1800" dirty="0" err="1"/>
              <a:t>street</a:t>
            </a:r>
            <a:r>
              <a:rPr lang="fr-FR" sz="1800" dirty="0"/>
              <a:t> etc.</a:t>
            </a:r>
          </a:p>
          <a:p>
            <a:pPr lvl="1"/>
            <a:r>
              <a:rPr lang="en-US" sz="1800" dirty="0"/>
              <a:t>Event Details: </a:t>
            </a:r>
          </a:p>
          <a:p>
            <a:pPr lvl="2"/>
            <a:r>
              <a:rPr lang="en-US" sz="1800" dirty="0"/>
              <a:t> accident </a:t>
            </a:r>
          </a:p>
          <a:p>
            <a:pPr lvl="3"/>
            <a:r>
              <a:rPr lang="en-US" sz="1800" dirty="0"/>
              <a:t> number of cars</a:t>
            </a:r>
          </a:p>
          <a:p>
            <a:pPr lvl="3"/>
            <a:r>
              <a:rPr lang="en-US" sz="1800" dirty="0"/>
              <a:t> possible car types</a:t>
            </a:r>
          </a:p>
          <a:p>
            <a:pPr lvl="3"/>
            <a:r>
              <a:rPr lang="en-US" sz="1800" dirty="0"/>
              <a:t> number of passengers </a:t>
            </a:r>
          </a:p>
          <a:p>
            <a:pPr lvl="3"/>
            <a:endParaRPr lang="en-US" sz="1800" dirty="0"/>
          </a:p>
          <a:p>
            <a:pPr lvl="3"/>
            <a:endParaRPr lang="en-US" sz="1800" dirty="0"/>
          </a:p>
          <a:p>
            <a:pPr lvl="3"/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lvl="1"/>
            <a:endParaRPr lang="en-CA" sz="1800" dirty="0"/>
          </a:p>
          <a:p>
            <a:pPr marL="0" indent="0">
              <a:buNone/>
            </a:pPr>
            <a:r>
              <a:rPr lang="en-CA" sz="2000" dirty="0"/>
              <a:t>   	</a:t>
            </a:r>
            <a:endParaRPr lang="en-CA" sz="1800" kern="0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marL="457200" lvl="1" indent="0" eaLnBrk="1" hangingPunct="1">
              <a:buNone/>
            </a:pPr>
            <a:endParaRPr lang="en-CA" sz="1800" kern="0" dirty="0"/>
          </a:p>
          <a:p>
            <a:pPr lvl="1" eaLnBrk="1" hangingPunct="1"/>
            <a:endParaRPr lang="en-CA" sz="1800" kern="0" dirty="0"/>
          </a:p>
          <a:p>
            <a:pPr marL="457200" lvl="1" indent="0" eaLnBrk="1" hangingPunct="1">
              <a:buFont typeface="Arial" pitchFamily="34" charset="0"/>
              <a:buNone/>
            </a:pPr>
            <a:endParaRPr lang="en-CA" sz="1800" kern="0" dirty="0"/>
          </a:p>
        </p:txBody>
      </p:sp>
    </p:spTree>
    <p:extLst>
      <p:ext uri="{BB962C8B-B14F-4D97-AF65-F5344CB8AC3E}">
        <p14:creationId xmlns:p14="http://schemas.microsoft.com/office/powerpoint/2010/main" val="818167416"/>
      </p:ext>
    </p:extLst>
  </p:cSld>
  <p:clrMapOvr>
    <a:masterClrMapping/>
  </p:clrMapOvr>
  <p:transition spd="slow" advClick="0" advTm="5000"/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16393</TotalTime>
  <Words>704</Words>
  <Application>Microsoft Office PowerPoint</Application>
  <PresentationFormat>On-screen Show (4:3)</PresentationFormat>
  <Paragraphs>407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Linux Libertine</vt:lpstr>
      <vt:lpstr>Times New Roman</vt:lpstr>
      <vt:lpstr>Wingdings</vt:lpstr>
      <vt:lpstr>Straight Edge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TrackGen,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Software Capabilities of TrackGen</dc:title>
  <dc:creator>T. Kirubarajan</dc:creator>
  <cp:lastModifiedBy>R. Tharmarasa</cp:lastModifiedBy>
  <cp:revision>1007</cp:revision>
  <cp:lastPrinted>2018-08-13T21:06:33Z</cp:lastPrinted>
  <dcterms:created xsi:type="dcterms:W3CDTF">2002-11-11T10:04:32Z</dcterms:created>
  <dcterms:modified xsi:type="dcterms:W3CDTF">2018-10-14T15:36:02Z</dcterms:modified>
</cp:coreProperties>
</file>