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52" r:id="rId4"/>
    <p:sldId id="366" r:id="rId5"/>
    <p:sldId id="361" r:id="rId6"/>
    <p:sldId id="362" r:id="rId7"/>
    <p:sldId id="367" r:id="rId8"/>
    <p:sldId id="399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7" r:id="rId18"/>
    <p:sldId id="351" r:id="rId1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74" d="100"/>
          <a:sy n="74" d="100"/>
        </p:scale>
        <p:origin x="60" y="8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05T00:07:14.3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1291 2300 0,'-301'-672'63,"327"597"-63,2-25 16,27 26-16,27-25 15,0-1-15,28 0 0,-29 2 16,56 22-1,1-23-15,-1-1 0,28 26 16,26-26-16,-27 0 16,28 26-16,0-26 15,-1 51-15,1-26 16,0 25-16,-1 25 16,1 1-16,28 24 15,-30-26-15,30 26 16,-28 0-16,0 0 15,-1 0-15,1 0 16,-27 50-16,-2-25 16,-25 25-16,-2 25 15,-26-26-15,-1 26 0,-25 0 16,-3-1-16,-26 1 16,-28 0-16,0 24 15,-27-24-15,28 0 16,-28-1-16,0-24 15,0 0-15,0 0 16,0-26-16,0 1 16,0 0-16,0 0 15,0 0-15,0 0 16,0 0 0,0-50 46,0 0-62,0 0 16,0-25-16,28 25 15,-1 1-15,1-2 16,-2 2-16,29-2 16,27 2-16,1 0 15,26-2-15,0 26 16,1 0-16,-1-24 15,28 24-15,29 0 16,25 0-16,0 0 16,1 24-16,0 2 0,26-2 15,-26 26 1,1 0-16,-28-1 16,25 1-16,-25 25 0,27 0 15,-28-26-15,0 50 16,0-23-16,-53 23 15,-2 0-15,0 26 16,-26-1-16,-2 0 16,-25 1-16,-2-1 15,1 0-15,-28 2 16,1-2-16,-2 0 16,-26 1-16,0-1 15,0-24-15,0 24 16,-26 1-16,-29-27 15,0 2-15,1 25 0,-2-25 16,-25 24-16,26-24 16,-27-1-16,27 0 15,-27-24-15,-1-1 16,1 2-16,-28-2 16,-27 0-16,0 2 15,-27-27-15,27 1 16,0-25-16,1 0 15,26-1-15,1-24 16,26 0-16,1 0 16,-1-24-16,29 24 15,-29-25-15,29 0 16,-28 25-16,-28-25 0,28 0 16,-27 0-16,27 1 15,-28-2-15,28 2 16,0-2-16,27 26 15,0-24-15,28 24 16,27-25-16,-27 25 16,54 0 62,0 0-63,1 0-15,-1 0 16,1 0 0,-1 0-16,0 0 15,1 25 1,-1-25-16,1 24 16,-28 2-16,27 24 15,0-1-15,0 1 16,1 0-16,-28 0 15,27 0-15,-27 24 16,0 0-16,0-24 16,0 50-16,0-25 0,0-1 15,0 26-15,-27-26 16,-1 1-16,1 0 16,-27-1-16,26-24 15,-27 25-15,-27-25 16,27 24-16,1-24 15,-30 0-15,3-26 16,-2 26-16,1-25 16,-54 0-16,26 0 15,-54 25-15,27-25 16,-27 0-16,0-1 16,-2 1-16,30 0 15,-29 0-15,1-25 16,0 0-16,27 0 15,-27 0-15,-1-25 0,1 0 16,0-24-16,-1-1 16,1-25-16,-28 25 15,28-24-15,0 24 16,-1-24-16,1-2 16,26 27-16,1-26 15,1 25-15,26-24 16,1 24-16,-1 1 15,28-1-15,1-26 16,26 27-16,-1-26 16,2 1-16,-1-1 15,28-25-15,-27 1 0,26 24 16,0 1-16,1-1 16,27 50-16,0-24 15,0 23-15,0 2 16,-28-2-16,28 2 15,0-1 1,0 0-16,0 1 16,0-2-16,0 2 15,0-2 1,-26 26 171,-2 0-140,28 26-47,-28-26 16,0 0-16,1 0 16,-1 24-1,-26-24-15,26 0 16,-27 26-16,29-26 15,-29 0-15,0 0 16,-27 0-16,27 0 16,-27 0-16,-27 0 15,26-26-15,-26 2 16,26-2-16,-26 2 16,54-2-16,-27 2 15,27-1-15,-27-25 16,27 25-16,0 0 15,0-24-15,0-1 0,1 0 16,27 25-16,-29-49 16,30 48-16,-2-48 15,1 24-15,-1 0 16,1 1-16,-1-26 16,2 26-16,-2-1 15,28-26-15,0 28 16,-28-2-16,28-26 15,-27 27-15,27-1 16,0 0-16,0 0 0,0 1 16,0-1-1,0 1-15,27-1 0,-27 0 16,28 25-16,0-25 16,-2 1-16,2-1 15,-1 25-15,1-25 16,-1 25-16,1-24 15,-2 23-15,2-24 16,0 26-16,27-2 16,-29 2-16,29 0 15,-27-2-15,-1 2 16,1-2-16,-1 26 16,28-24-16,-28-1 15,2 0-15,-3 0 16,2 25-16,-1-25 0,1 25 15,0-25-15,-2 25 16,-26-25 0,28 25-16,-1 0 31,1 0 110,-1 0-110,1 25-16,-2-25 1,2 0-16,-1 0 31,1 0 16,0 0-16,-2 0-15,2 0 78,-1 0 15,1 0-93,-1 0-1,1 0 1,-2 0 0,-26 25-1,-26-25 329,-2 0-328,-27 0-1,28 0 1,-27 25-16,-2 0 16,1 0-16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emf"/><Relationship Id="rId18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17" Type="http://schemas.openxmlformats.org/officeDocument/2006/relationships/image" Target="../media/image7.png"/><Relationship Id="rId2" Type="http://schemas.openxmlformats.org/officeDocument/2006/relationships/image" Target="../media/image1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hyperlink" Target="http://www.hansung.ac.kr/" TargetMode="External"/><Relationship Id="rId4" Type="http://schemas.openxmlformats.org/officeDocument/2006/relationships/image" Target="../media/image13.png"/><Relationship Id="rId9" Type="http://schemas.openxmlformats.org/officeDocument/2006/relationships/customXml" Target="../ink/ink1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-2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 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1692136</a:t>
            </a:r>
          </a:p>
          <a:p>
            <a:pPr eaLnBrk="1" hangingPunct="1"/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IP Packet </a:t>
            </a:r>
            <a:r>
              <a:rPr lang="ko-KR" altLang="en-US"/>
              <a:t>예 </a:t>
            </a:r>
            <a:r>
              <a:rPr lang="en-US" altLang="ko-KR"/>
              <a:t>(172.30.1.33 &lt;-&gt; 220.66.102.11)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7A99D-6D5C-4510-A786-DF1B7AB3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90" y="1133745"/>
            <a:ext cx="7380820" cy="55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TCP Packet </a:t>
            </a:r>
            <a:r>
              <a:rPr lang="ko-KR" altLang="en-US" sz="2800"/>
              <a:t>예 </a:t>
            </a:r>
            <a:r>
              <a:rPr lang="en-US" altLang="ko-KR" sz="2800"/>
              <a:t>(172.30.1.3:7796 &lt;-&gt; 220.66.102.11:80)</a:t>
            </a:r>
            <a:endParaRPr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2C514D-F062-45DB-A281-DC1099FD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4" y="1105436"/>
            <a:ext cx="6127571" cy="54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DNS Query (www.hansung.ac.kr ? 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2075D2-BD29-45D6-8360-3622E197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20" y="1223755"/>
            <a:ext cx="5797559" cy="47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DNS Response (www.hansung.ac.kr = 220.66.102.11)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27CAB9-9FE2-46CA-AAC3-6CB728D3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18" y="1056625"/>
            <a:ext cx="5842564" cy="47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</a:t>
            </a:r>
            <a:r>
              <a:rPr lang="ko-KR" altLang="en-US"/>
              <a:t>예 </a:t>
            </a:r>
            <a:r>
              <a:rPr lang="en-US" altLang="ko-KR"/>
              <a:t>(PC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Web Server)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FA47A6-1EAC-4C06-A574-454A46AD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30" y="960501"/>
            <a:ext cx="7268939" cy="52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</a:t>
            </a:r>
            <a:r>
              <a:rPr lang="ko-KR" altLang="en-US"/>
              <a:t>예 </a:t>
            </a:r>
            <a:r>
              <a:rPr lang="en-US" altLang="ko-KR"/>
              <a:t>(Web Server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PC)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CBA418-33A7-4B94-A709-FF7A861C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30" y="1133745"/>
            <a:ext cx="7268939" cy="52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9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HTTP Data (Chrome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Mongoose Web Server)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E4D7A-9861-4ADF-B8B7-4B6E8C5A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78" y="1268760"/>
            <a:ext cx="7226044" cy="52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Wireshark </a:t>
            </a:r>
            <a:r>
              <a:rPr lang="ko-KR" altLang="en-US"/>
              <a:t>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AAF186-97F7-483C-8BA8-B7554DE3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0" y="1480478"/>
            <a:ext cx="6496653" cy="468914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543992-4D57-4A0F-8C48-D60A6F49450B}"/>
              </a:ext>
            </a:extLst>
          </p:cNvPr>
          <p:cNvCxnSpPr/>
          <p:nvPr/>
        </p:nvCxnSpPr>
        <p:spPr>
          <a:xfrm flipH="1">
            <a:off x="5600945" y="4239090"/>
            <a:ext cx="2560430" cy="58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44AEF82-B385-4036-8AE3-53A17F0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75" y="2213865"/>
            <a:ext cx="3767691" cy="36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본인 집 네트워크 구성도 확인 및 그리기</a:t>
            </a:r>
            <a:endParaRPr lang="en-US" altLang="ko-KR"/>
          </a:p>
          <a:p>
            <a:pPr lvl="1"/>
            <a:r>
              <a:rPr lang="ko-KR" altLang="en-US"/>
              <a:t>공유기 사용 환경 </a:t>
            </a:r>
            <a:r>
              <a:rPr lang="en-US" altLang="ko-KR"/>
              <a:t>1 ~ 4 </a:t>
            </a:r>
            <a:r>
              <a:rPr lang="ko-KR" altLang="en-US"/>
              <a:t>중 한가지 또는</a:t>
            </a:r>
            <a:endParaRPr lang="en-US" altLang="ko-KR"/>
          </a:p>
          <a:p>
            <a:pPr lvl="1"/>
            <a:r>
              <a:rPr lang="ko-KR" altLang="en-US"/>
              <a:t>새로운 네트워크 구성도 직접 완성할 것</a:t>
            </a:r>
            <a:endParaRPr lang="en-US" altLang="ko-KR"/>
          </a:p>
          <a:p>
            <a:pPr lvl="1"/>
            <a:r>
              <a:rPr lang="en-US" altLang="ko-KR"/>
              <a:t>IP </a:t>
            </a:r>
            <a:r>
              <a:rPr lang="ko-KR" altLang="en-US"/>
              <a:t>주소는 본인 </a:t>
            </a:r>
            <a:r>
              <a:rPr lang="en-US" altLang="ko-KR"/>
              <a:t>PC IP</a:t>
            </a:r>
            <a:r>
              <a:rPr lang="ko-KR" altLang="en-US"/>
              <a:t>와 집 네트워크 라우터 확인후 수정할 것</a:t>
            </a:r>
            <a:endParaRPr lang="en-US" altLang="ko-KR"/>
          </a:p>
          <a:p>
            <a:r>
              <a:rPr lang="ko-KR" altLang="en-US"/>
              <a:t>본인 집에서 프로토콜 분석기 실습 </a:t>
            </a:r>
            <a:r>
              <a:rPr lang="en-US" altLang="ko-KR"/>
              <a:t>Capture</a:t>
            </a:r>
          </a:p>
          <a:p>
            <a:pPr lvl="1"/>
            <a:r>
              <a:rPr lang="en-US" altLang="ko-KR"/>
              <a:t>ARP Request/Reply </a:t>
            </a:r>
            <a:r>
              <a:rPr lang="ko-KR" altLang="en-US"/>
              <a:t>화면</a:t>
            </a:r>
            <a:endParaRPr lang="en-US" altLang="ko-KR"/>
          </a:p>
          <a:p>
            <a:pPr lvl="1"/>
            <a:r>
              <a:rPr lang="en-US" altLang="ko-KR"/>
              <a:t>IP Packet </a:t>
            </a:r>
            <a:r>
              <a:rPr lang="ko-KR" altLang="en-US"/>
              <a:t>화면</a:t>
            </a:r>
            <a:endParaRPr lang="en-US" altLang="ko-KR"/>
          </a:p>
          <a:p>
            <a:pPr lvl="1"/>
            <a:r>
              <a:rPr lang="en-US" altLang="ko-KR"/>
              <a:t>TCP Packet </a:t>
            </a:r>
            <a:r>
              <a:rPr lang="ko-KR" altLang="en-US"/>
              <a:t>화면</a:t>
            </a:r>
            <a:endParaRPr lang="en-US" altLang="ko-KR"/>
          </a:p>
          <a:p>
            <a:pPr lvl="1"/>
            <a:r>
              <a:rPr lang="en-US" altLang="ko-KR"/>
              <a:t>UDP/DNS </a:t>
            </a:r>
            <a:r>
              <a:rPr lang="ko-KR" altLang="en-US"/>
              <a:t>화면</a:t>
            </a:r>
            <a:endParaRPr lang="en-US" altLang="ko-KR"/>
          </a:p>
          <a:p>
            <a:pPr lvl="1"/>
            <a:r>
              <a:rPr lang="en-US" altLang="ko-KR"/>
              <a:t>HTTP Web Data </a:t>
            </a:r>
            <a:r>
              <a:rPr lang="ko-KR" altLang="en-US"/>
              <a:t>화면</a:t>
            </a:r>
            <a:endParaRPr lang="en-US" altLang="ko-KR"/>
          </a:p>
          <a:p>
            <a:r>
              <a:rPr lang="en-US" altLang="ko-KR"/>
              <a:t>Mongoose Web Server </a:t>
            </a:r>
            <a:r>
              <a:rPr lang="ko-KR" altLang="en-US"/>
              <a:t>설치하고 테스트 </a:t>
            </a:r>
            <a:endParaRPr lang="en-US" altLang="ko-KR"/>
          </a:p>
          <a:p>
            <a:pPr lvl="1"/>
            <a:r>
              <a:rPr lang="en-US" altLang="ko-KR"/>
              <a:t>HOME Page </a:t>
            </a:r>
            <a:r>
              <a:rPr lang="ko-KR" altLang="en-US"/>
              <a:t>데이터 교환 화면 </a:t>
            </a:r>
            <a:r>
              <a:rPr lang="en-US" altLang="ko-KR"/>
              <a:t>Capture</a:t>
            </a:r>
          </a:p>
          <a:p>
            <a:pPr lvl="1"/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2</a:t>
            </a:r>
            <a:r>
              <a:rPr lang="ko-KR" altLang="en-US"/>
              <a:t>주 과제 제출 내용</a:t>
            </a:r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1 – KT </a:t>
            </a:r>
            <a:r>
              <a:rPr lang="ko-KR" altLang="en-US"/>
              <a:t>인터넷 </a:t>
            </a:r>
            <a:r>
              <a:rPr lang="en-US" altLang="ko-KR"/>
              <a:t>1</a:t>
            </a:r>
            <a:r>
              <a:rPr lang="ko-KR" altLang="en-US"/>
              <a:t>회선만 사용</a:t>
            </a:r>
            <a:r>
              <a:rPr lang="en-US" altLang="ko-KR"/>
              <a:t>, IPTIME </a:t>
            </a:r>
            <a:r>
              <a:rPr lang="ko-KR" altLang="en-US"/>
              <a:t>공유기</a:t>
            </a:r>
            <a:endParaRPr lang="en-US" altLang="ko-KR"/>
          </a:p>
          <a:p>
            <a:pPr lvl="1"/>
            <a:r>
              <a:rPr lang="en-US" altLang="ko-KR"/>
              <a:t>IPTIME </a:t>
            </a:r>
            <a:r>
              <a:rPr lang="ko-KR" altLang="en-US"/>
              <a:t>공유기로 모두 유</a:t>
            </a:r>
            <a:r>
              <a:rPr lang="en-US" altLang="ko-KR"/>
              <a:t>/</a:t>
            </a:r>
            <a:r>
              <a:rPr lang="ko-KR" altLang="en-US"/>
              <a:t>무선 연결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65" name="타원 64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613" y="3224796"/>
              <a:ext cx="956582" cy="86740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77443" y="2980058"/>
              <a:ext cx="2414444" cy="1233737"/>
              <a:chOff x="7273249" y="2614877"/>
              <a:chExt cx="2414444" cy="1233737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8056" y="2934700"/>
                <a:ext cx="470421" cy="470421"/>
              </a:xfrm>
              <a:prstGeom prst="rect">
                <a:avLst/>
              </a:prstGeom>
            </p:spPr>
          </p:pic>
          <p:grpSp>
            <p:nvGrpSpPr>
              <p:cNvPr id="79" name="그룹 78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90" name="그림 89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91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273249" y="3479282"/>
                <a:ext cx="24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192.168.0.2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flipV="1">
              <a:off x="5678338" y="3658502"/>
              <a:ext cx="2178710" cy="13311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87601" y="5550236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192.168.0.3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96" name="그림 95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9" name="직선 연결선 68"/>
            <p:cNvCxnSpPr>
              <a:stCxn id="65" idx="6"/>
            </p:cNvCxnSpPr>
            <p:nvPr/>
          </p:nvCxnSpPr>
          <p:spPr>
            <a:xfrm>
              <a:off x="3128826" y="3775781"/>
              <a:ext cx="1968992" cy="316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39251" y="4049920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공유기 </a:t>
              </a:r>
              <a:r>
                <a:rPr lang="en-US" altLang="ko-KR">
                  <a:latin typeface="+mj-ea"/>
                  <a:ea typeface="+mj-ea"/>
                </a:rPr>
                <a:t>(192.168.0.1)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5664465" y="3918571"/>
            <a:ext cx="2384093" cy="12828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6157" y="3428155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IP=14.38.70.102</a:t>
            </a:r>
            <a:endParaRPr lang="ko-KR" altLang="en-US" sz="160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555940" y="2388327"/>
            <a:ext cx="1279361" cy="1270176"/>
            <a:chOff x="5555940" y="2388327"/>
            <a:chExt cx="1279361" cy="1270176"/>
          </a:xfrm>
        </p:grpSpPr>
        <p:pic>
          <p:nvPicPr>
            <p:cNvPr id="47" name="그림 46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48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 flipV="1">
              <a:off x="5555940" y="3074126"/>
              <a:ext cx="566186" cy="584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그림 53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55" name="직선 연결선 54"/>
          <p:cNvCxnSpPr>
            <a:endCxn id="54" idx="0"/>
          </p:cNvCxnSpPr>
          <p:nvPr/>
        </p:nvCxnSpPr>
        <p:spPr>
          <a:xfrm>
            <a:off x="5465930" y="3918571"/>
            <a:ext cx="1045230" cy="15241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4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2 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IPTIME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/>
              <a:t>IPTIME </a:t>
            </a:r>
            <a:r>
              <a:rPr lang="ko-KR" altLang="en-US"/>
              <a:t>공유기로 모두 유</a:t>
            </a:r>
            <a:r>
              <a:rPr lang="en-US" altLang="ko-KR"/>
              <a:t>/</a:t>
            </a:r>
            <a:r>
              <a:rPr lang="ko-KR" altLang="en-US"/>
              <a:t>무선 연결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65" name="타원 64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9" name="직선 연결선 68"/>
            <p:cNvCxnSpPr>
              <a:stCxn id="65" idx="6"/>
              <a:endCxn id="66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95" y="4132748"/>
              <a:ext cx="956582" cy="867409"/>
            </a:xfrm>
            <a:prstGeom prst="rect">
              <a:avLst/>
            </a:prstGeom>
          </p:spPr>
        </p:pic>
        <p:cxnSp>
          <p:nvCxnSpPr>
            <p:cNvPr id="71" name="직선 연결선 70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KT </a:t>
              </a:r>
              <a:r>
                <a:rPr lang="ko-KR" altLang="en-US">
                  <a:latin typeface="+mj-ea"/>
                  <a:ea typeface="+mj-ea"/>
                </a:rPr>
                <a:t>설치허브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77443" y="2980058"/>
              <a:ext cx="2610010" cy="1233737"/>
              <a:chOff x="7273249" y="2614877"/>
              <a:chExt cx="2610010" cy="1233737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8056" y="2934700"/>
                <a:ext cx="470421" cy="470421"/>
              </a:xfrm>
              <a:prstGeom prst="rect">
                <a:avLst/>
              </a:prstGeom>
            </p:spPr>
          </p:pic>
          <p:grpSp>
            <p:nvGrpSpPr>
              <p:cNvPr id="79" name="그룹 78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90" name="그림 89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91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273249" y="3479282"/>
                <a:ext cx="2610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192.168.0.xxx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flipV="1">
              <a:off x="5506207" y="3658499"/>
              <a:ext cx="2350841" cy="94151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IPTV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86" name="그림 85" descr="olleh tv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87" name="직선 연결선 86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그림 87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89" name="직선 연결선 88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387601" y="5550236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192.168.0.xxx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96" name="그림 95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61905" y="4958632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공유기 </a:t>
              </a:r>
              <a:r>
                <a:rPr lang="en-US" altLang="ko-KR">
                  <a:latin typeface="+mj-ea"/>
                  <a:ea typeface="+mj-ea"/>
                </a:rPr>
                <a:t>(192.168.0.1)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5600945" y="4779150"/>
            <a:ext cx="2447613" cy="42224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IP=14.38.xxx.xxx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105" name="그림 104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106" name="직선 연결선 105"/>
          <p:cNvCxnSpPr>
            <a:endCxn id="105" idx="0"/>
          </p:cNvCxnSpPr>
          <p:nvPr/>
        </p:nvCxnSpPr>
        <p:spPr>
          <a:xfrm>
            <a:off x="5378168" y="4863840"/>
            <a:ext cx="1132992" cy="578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109" name="그림 108" descr="Server Web Network - Free vector graphic on Pixaba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110" name="Picture 20" descr="j0431566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1" name="직선 연결선 110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3 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IPTIME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3300"/>
                </a:solidFill>
              </a:rPr>
              <a:t>PC</a:t>
            </a:r>
            <a:r>
              <a:rPr lang="ko-KR" altLang="en-US">
                <a:solidFill>
                  <a:srgbClr val="FF3300"/>
                </a:solidFill>
              </a:rPr>
              <a:t>는 유선 </a:t>
            </a:r>
            <a:r>
              <a:rPr lang="en-US" altLang="ko-KR">
                <a:solidFill>
                  <a:srgbClr val="FF3300"/>
                </a:solidFill>
              </a:rPr>
              <a:t>KT </a:t>
            </a:r>
            <a:r>
              <a:rPr lang="ko-KR" altLang="en-US">
                <a:solidFill>
                  <a:srgbClr val="FF3300"/>
                </a:solidFill>
              </a:rPr>
              <a:t>연결</a:t>
            </a:r>
            <a:r>
              <a:rPr lang="en-US" altLang="ko-KR"/>
              <a:t>, IPTIME </a:t>
            </a:r>
            <a:r>
              <a:rPr lang="ko-KR" altLang="en-US"/>
              <a:t>공유기에 유</a:t>
            </a:r>
            <a:r>
              <a:rPr lang="en-US" altLang="ko-KR"/>
              <a:t>/</a:t>
            </a:r>
            <a:r>
              <a:rPr lang="ko-KR" altLang="en-US"/>
              <a:t>무선으로 </a:t>
            </a:r>
            <a:r>
              <a:rPr lang="en-US" altLang="ko-KR"/>
              <a:t>PC, </a:t>
            </a:r>
            <a:r>
              <a:rPr lang="ko-KR" altLang="en-US"/>
              <a:t>노트북</a:t>
            </a:r>
            <a:r>
              <a:rPr lang="en-US" altLang="ko-KR"/>
              <a:t>, </a:t>
            </a:r>
            <a:r>
              <a:rPr lang="ko-KR" altLang="en-US"/>
              <a:t>스마트폰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123" name="타원 122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125" name="모서리가 둥근 직사각형 124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127" name="직선 연결선 126"/>
            <p:cNvCxnSpPr>
              <a:stCxn id="123" idx="6"/>
              <a:endCxn id="124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95" y="4132748"/>
              <a:ext cx="956582" cy="867409"/>
            </a:xfrm>
            <a:prstGeom prst="rect">
              <a:avLst/>
            </a:prstGeom>
          </p:spPr>
        </p:pic>
        <p:cxnSp>
          <p:nvCxnSpPr>
            <p:cNvPr id="129" name="직선 연결선 128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KT </a:t>
              </a:r>
              <a:r>
                <a:rPr lang="ko-KR" altLang="en-US">
                  <a:latin typeface="+mj-ea"/>
                  <a:ea typeface="+mj-ea"/>
                </a:rPr>
                <a:t>설치허브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7377443" y="2980058"/>
              <a:ext cx="2552302" cy="1233737"/>
              <a:chOff x="7273249" y="2614877"/>
              <a:chExt cx="2552302" cy="1233737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149" name="그림 148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150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8" name="TextBox 147"/>
              <p:cNvSpPr txBox="1"/>
              <p:nvPr/>
            </p:nvSpPr>
            <p:spPr>
              <a:xfrm>
                <a:off x="7273249" y="3479282"/>
                <a:ext cx="2552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14.38.xxx.xxx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IPTV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142" name="그림 141" descr="olleh tv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143" name="직선 연결선 142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4" name="그림 143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145" name="직선 연결선 144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7387601" y="5550236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192.168.0.xxx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39" name="그림 138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140" name="모서리가 둥근 직사각형 139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52" name="꺾인 연결선 151"/>
          <p:cNvCxnSpPr/>
          <p:nvPr/>
        </p:nvCxnSpPr>
        <p:spPr>
          <a:xfrm flipV="1">
            <a:off x="4925870" y="3519010"/>
            <a:ext cx="3195355" cy="36004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5600945" y="4779150"/>
            <a:ext cx="2447613" cy="42224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IP=14.38.xxx.xxx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160" name="그림 159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161" name="직선 연결선 160"/>
          <p:cNvCxnSpPr>
            <a:endCxn id="160" idx="0"/>
          </p:cNvCxnSpPr>
          <p:nvPr/>
        </p:nvCxnSpPr>
        <p:spPr>
          <a:xfrm>
            <a:off x="5467393" y="4799056"/>
            <a:ext cx="1043767" cy="64362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165" name="그림 16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16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직선 연결선 166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3461905" y="495863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공유기 </a:t>
            </a:r>
            <a:r>
              <a:rPr lang="en-US" altLang="ko-KR">
                <a:latin typeface="+mj-ea"/>
                <a:ea typeface="+mj-ea"/>
              </a:rPr>
              <a:t>(192.168.0.1)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98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63" y="3188078"/>
            <a:ext cx="470421" cy="470421"/>
          </a:xfrm>
          <a:prstGeom prst="rect">
            <a:avLst/>
          </a:prstGeom>
          <a:noFill/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/>
              <a:t>4 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KT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3300"/>
                </a:solidFill>
              </a:rPr>
              <a:t>KT </a:t>
            </a:r>
            <a:r>
              <a:rPr lang="ko-KR" altLang="en-US">
                <a:solidFill>
                  <a:srgbClr val="FF3300"/>
                </a:solidFill>
              </a:rPr>
              <a:t>공유기</a:t>
            </a:r>
            <a:r>
              <a:rPr lang="ko-KR" altLang="en-US"/>
              <a:t>에 </a:t>
            </a:r>
            <a:r>
              <a:rPr lang="en-US" altLang="ko-KR"/>
              <a:t>PC</a:t>
            </a:r>
            <a:r>
              <a:rPr lang="ko-KR" altLang="en-US"/>
              <a:t>는 유</a:t>
            </a:r>
            <a:r>
              <a:rPr lang="en-US" altLang="ko-KR"/>
              <a:t>/</a:t>
            </a:r>
            <a:r>
              <a:rPr lang="ko-KR" altLang="en-US"/>
              <a:t>무선 연결</a:t>
            </a:r>
            <a:r>
              <a:rPr lang="en-US" altLang="ko-KR"/>
              <a:t>, </a:t>
            </a:r>
            <a:r>
              <a:rPr lang="ko-KR" altLang="en-US"/>
              <a:t>노트북</a:t>
            </a:r>
            <a:r>
              <a:rPr lang="en-US" altLang="ko-KR"/>
              <a:t>, </a:t>
            </a:r>
            <a:r>
              <a:rPr lang="ko-KR" altLang="en-US"/>
              <a:t>스마트폰은 무선 연결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TCP/IP </a:t>
            </a:r>
            <a:r>
              <a:rPr lang="ko-KR" altLang="en-US"/>
              <a:t>본인 집 환경 확인 </a:t>
            </a:r>
            <a:r>
              <a:rPr lang="ko-KR" altLang="en-US" dirty="0"/>
              <a:t>이해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41" name="타원 40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/>
            <p:cNvCxnSpPr>
              <a:stCxn id="41" idx="6"/>
              <a:endCxn id="42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KT </a:t>
              </a:r>
              <a:r>
                <a:rPr lang="ko-KR" altLang="en-US">
                  <a:latin typeface="+mj-ea"/>
                  <a:ea typeface="+mj-ea"/>
                </a:rPr>
                <a:t>설치허브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거실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919114" y="2980058"/>
              <a:ext cx="2872773" cy="1233737"/>
              <a:chOff x="6814920" y="2614877"/>
              <a:chExt cx="2872773" cy="1233737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68" name="그림 67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69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7" name="TextBox 66"/>
              <p:cNvSpPr txBox="1"/>
              <p:nvPr/>
            </p:nvSpPr>
            <p:spPr>
              <a:xfrm>
                <a:off x="7273249" y="3479282"/>
                <a:ext cx="24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+mj-ea"/>
                    <a:ea typeface="+mj-ea"/>
                  </a:rPr>
                  <a:t>IP </a:t>
                </a:r>
                <a:r>
                  <a:rPr lang="ko-KR" altLang="en-US">
                    <a:latin typeface="+mj-ea"/>
                    <a:ea typeface="+mj-ea"/>
                  </a:rPr>
                  <a:t>주소 </a:t>
                </a:r>
                <a:r>
                  <a:rPr lang="en-US" altLang="ko-KR">
                    <a:latin typeface="+mj-ea"/>
                    <a:ea typeface="+mj-ea"/>
                  </a:rPr>
                  <a:t>= 172.30.1.33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14920" y="2886154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+mj-ea"/>
                    <a:ea typeface="+mj-ea"/>
                  </a:rPr>
                  <a:t>172.19.1.1</a:t>
                </a:r>
                <a:endParaRPr lang="ko-KR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n-ea"/>
                  <a:ea typeface="+mn-ea"/>
                </a:rPr>
                <a:t>IPTV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61" name="그림 60" descr="olleh tv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62" name="직선 연결선 61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그림 62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64" name="직선 연결선 63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387601" y="5550236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j-ea"/>
                  <a:ea typeface="+mj-ea"/>
                </a:rPr>
                <a:t>IP </a:t>
              </a:r>
              <a:r>
                <a:rPr lang="ko-KR" altLang="en-US">
                  <a:latin typeface="+mj-ea"/>
                  <a:ea typeface="+mj-ea"/>
                </a:rPr>
                <a:t>주소 </a:t>
              </a:r>
              <a:r>
                <a:rPr lang="en-US" altLang="ko-KR">
                  <a:latin typeface="+mj-ea"/>
                  <a:ea typeface="+mj-ea"/>
                </a:rPr>
                <a:t>= 172.30.1.30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58" name="그림 57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59" name="모서리가 둥근 직사각형 58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5477691" y="4753732"/>
            <a:ext cx="2570867" cy="44765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IP=14.38.xxx.xxx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76" name="그림 75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77" name="직선 연결선 76"/>
          <p:cNvCxnSpPr>
            <a:endCxn id="76" idx="0"/>
          </p:cNvCxnSpPr>
          <p:nvPr/>
        </p:nvCxnSpPr>
        <p:spPr>
          <a:xfrm>
            <a:off x="5477691" y="4863840"/>
            <a:ext cx="1033469" cy="578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85" name="그림 8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8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7" name="직선 연결선 86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3461905" y="4958632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KT </a:t>
            </a:r>
            <a:r>
              <a:rPr lang="ko-KR" altLang="en-US">
                <a:latin typeface="+mj-ea"/>
                <a:ea typeface="+mj-ea"/>
              </a:rPr>
              <a:t>공유기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en-US" altLang="ko-KR">
                <a:solidFill>
                  <a:srgbClr val="FF3300"/>
                </a:solidFill>
                <a:latin typeface="+mj-ea"/>
                <a:ea typeface="+mj-ea"/>
              </a:rPr>
              <a:t>172.30.1.254</a:t>
            </a:r>
            <a:r>
              <a:rPr lang="en-US" altLang="ko-KR">
                <a:latin typeface="+mj-ea"/>
                <a:ea typeface="+mj-ea"/>
              </a:rPr>
              <a:t>)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3443" l="26182" r="83273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4705" y="4022541"/>
            <a:ext cx="1500409" cy="998454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 flipV="1">
            <a:off x="5458908" y="3539759"/>
            <a:ext cx="2411594" cy="92762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5486400" y="3657600"/>
            <a:ext cx="2899954" cy="931817"/>
          </a:xfrm>
          <a:custGeom>
            <a:avLst/>
            <a:gdLst>
              <a:gd name="connsiteX0" fmla="*/ 0 w 2899954"/>
              <a:gd name="connsiteY0" fmla="*/ 931817 h 931817"/>
              <a:gd name="connsiteX1" fmla="*/ 2899954 w 2899954"/>
              <a:gd name="connsiteY1" fmla="*/ 661851 h 931817"/>
              <a:gd name="connsiteX2" fmla="*/ 2899954 w 2899954"/>
              <a:gd name="connsiteY2" fmla="*/ 0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9954" h="931817">
                <a:moveTo>
                  <a:pt x="0" y="931817"/>
                </a:moveTo>
                <a:lnTo>
                  <a:pt x="2899954" y="661851"/>
                </a:lnTo>
                <a:lnTo>
                  <a:pt x="2899954" y="0"/>
                </a:ln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9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74385" y="4961245"/>
            <a:ext cx="660419" cy="96911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9311058" y="4692381"/>
            <a:ext cx="1" cy="34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11631"/>
          </a:xfrm>
        </p:spPr>
        <p:txBody>
          <a:bodyPr/>
          <a:lstStyle/>
          <a:p>
            <a:r>
              <a:rPr lang="en-US" altLang="ko-KR"/>
              <a:t>1 ~ 4 </a:t>
            </a:r>
            <a:r>
              <a:rPr lang="ko-KR" altLang="en-US"/>
              <a:t>경우가 아니라면 직접 작성할 것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866" y="1812122"/>
            <a:ext cx="1239880" cy="1035115"/>
            <a:chOff x="2727204" y="3107822"/>
            <a:chExt cx="1722417" cy="1437962"/>
          </a:xfrm>
        </p:grpSpPr>
        <p:pic>
          <p:nvPicPr>
            <p:cNvPr id="5" name="그림 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204" y="3111429"/>
              <a:ext cx="832092" cy="1170130"/>
            </a:xfrm>
            <a:prstGeom prst="rect">
              <a:avLst/>
            </a:prstGeom>
          </p:spPr>
        </p:pic>
        <p:pic>
          <p:nvPicPr>
            <p:cNvPr id="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481" y="3107822"/>
              <a:ext cx="1426140" cy="143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29043" y="1728312"/>
            <a:ext cx="903579" cy="11661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46150" y="1313764"/>
            <a:ext cx="3825425" cy="2368595"/>
            <a:chOff x="1836705" y="2847686"/>
            <a:chExt cx="3887819" cy="2335871"/>
          </a:xfrm>
        </p:grpSpPr>
        <p:pic>
          <p:nvPicPr>
            <p:cNvPr id="11" name="그림 10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703" y="3701571"/>
              <a:ext cx="354669" cy="26083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836705" y="2847686"/>
              <a:ext cx="3887819" cy="2335871"/>
              <a:chOff x="2284381" y="3507285"/>
              <a:chExt cx="2211420" cy="127426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0" name="잉크 19"/>
                  <p14:cNvContentPartPr/>
                  <p14:nvPr/>
                </p14:nvContentPartPr>
                <p14:xfrm>
                  <a:off x="2284381" y="3507285"/>
                  <a:ext cx="2211420" cy="1274265"/>
                </p14:xfrm>
              </p:contentPart>
            </mc:Choice>
            <mc:Fallback xmlns="">
              <p:pic>
                <p:nvPicPr>
                  <p:cNvPr id="26" name="잉크 25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277618" y="3500805"/>
                    <a:ext cx="2224946" cy="128722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2798459" y="3667798"/>
                <a:ext cx="329154" cy="19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+mj-ea"/>
                    <a:ea typeface="+mj-ea"/>
                  </a:rPr>
                  <a:t>SKT</a:t>
                </a:r>
                <a:endParaRPr lang="ko-KR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13" name="그림 12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25" y="3701571"/>
              <a:ext cx="354669" cy="260830"/>
            </a:xfrm>
            <a:prstGeom prst="rect">
              <a:avLst/>
            </a:prstGeom>
          </p:spPr>
        </p:pic>
        <p:pic>
          <p:nvPicPr>
            <p:cNvPr id="14" name="그림 13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74" y="3701571"/>
              <a:ext cx="354669" cy="260830"/>
            </a:xfrm>
            <a:prstGeom prst="rect">
              <a:avLst/>
            </a:prstGeom>
          </p:spPr>
        </p:pic>
        <p:pic>
          <p:nvPicPr>
            <p:cNvPr id="15" name="그림 14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558" y="4329672"/>
              <a:ext cx="354669" cy="260830"/>
            </a:xfrm>
            <a:prstGeom prst="rect">
              <a:avLst/>
            </a:prstGeom>
          </p:spPr>
        </p:pic>
        <p:cxnSp>
          <p:nvCxnSpPr>
            <p:cNvPr id="16" name="직선 연결선 15"/>
            <p:cNvCxnSpPr>
              <a:stCxn id="11" idx="3"/>
              <a:endCxn id="13" idx="1"/>
            </p:cNvCxnSpPr>
            <p:nvPr/>
          </p:nvCxnSpPr>
          <p:spPr>
            <a:xfrm>
              <a:off x="3255372" y="3831986"/>
              <a:ext cx="5308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3"/>
              <a:endCxn id="14" idx="1"/>
            </p:cNvCxnSpPr>
            <p:nvPr/>
          </p:nvCxnSpPr>
          <p:spPr>
            <a:xfrm>
              <a:off x="4140894" y="3831986"/>
              <a:ext cx="6144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2"/>
              <a:endCxn id="15" idx="0"/>
            </p:cNvCxnSpPr>
            <p:nvPr/>
          </p:nvCxnSpPr>
          <p:spPr>
            <a:xfrm flipH="1">
              <a:off x="3718893" y="3962401"/>
              <a:ext cx="244667" cy="367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2"/>
              <a:endCxn id="15" idx="1"/>
            </p:cNvCxnSpPr>
            <p:nvPr/>
          </p:nvCxnSpPr>
          <p:spPr>
            <a:xfrm>
              <a:off x="3078038" y="3962401"/>
              <a:ext cx="463520" cy="4976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모서리가 둥근 직사각형 21"/>
          <p:cNvSpPr/>
          <p:nvPr/>
        </p:nvSpPr>
        <p:spPr>
          <a:xfrm>
            <a:off x="8436259" y="3792088"/>
            <a:ext cx="2925325" cy="2157191"/>
          </a:xfrm>
          <a:prstGeom prst="round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3" name="그림 22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42" y="3939559"/>
            <a:ext cx="374833" cy="275658"/>
          </a:xfrm>
          <a:prstGeom prst="rect">
            <a:avLst/>
          </a:prstGeom>
        </p:spPr>
      </p:pic>
      <p:pic>
        <p:nvPicPr>
          <p:cNvPr id="24" name="그림 23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02" y="4423648"/>
            <a:ext cx="374833" cy="275658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9" idx="1"/>
            <a:endCxn id="11" idx="1"/>
          </p:cNvCxnSpPr>
          <p:nvPr/>
        </p:nvCxnSpPr>
        <p:spPr>
          <a:xfrm>
            <a:off x="6632622" y="2311377"/>
            <a:ext cx="1860450" cy="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2"/>
            <a:endCxn id="23" idx="0"/>
          </p:cNvCxnSpPr>
          <p:nvPr/>
        </p:nvCxnSpPr>
        <p:spPr>
          <a:xfrm>
            <a:off x="9298132" y="3080996"/>
            <a:ext cx="12927" cy="8585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2"/>
            <a:endCxn id="24" idx="0"/>
          </p:cNvCxnSpPr>
          <p:nvPr/>
        </p:nvCxnSpPr>
        <p:spPr>
          <a:xfrm>
            <a:off x="9311059" y="4215217"/>
            <a:ext cx="960" cy="208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59595" y="519078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  <a:hlinkClick r:id="rId15"/>
              </a:rPr>
              <a:t>www.hansung.ac.kr</a:t>
            </a:r>
            <a:endParaRPr lang="en-US" altLang="ko-KR" sz="1400">
              <a:latin typeface="+mn-ea"/>
              <a:ea typeface="+mn-ea"/>
            </a:endParaRPr>
          </a:p>
          <a:p>
            <a:r>
              <a:rPr lang="en-US" altLang="ko-KR" sz="1400">
                <a:latin typeface="+mn-ea"/>
                <a:ea typeface="+mn-ea"/>
              </a:rPr>
              <a:t>220.66.102.11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6084" y="2807389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192.168.219.104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059995" y="506004"/>
            <a:ext cx="660419" cy="96911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724946" y="3525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DNS </a:t>
            </a:r>
            <a:r>
              <a:rPr lang="ko-KR" altLang="en-US" sz="1400">
                <a:latin typeface="+mn-ea"/>
                <a:ea typeface="+mn-ea"/>
              </a:rPr>
              <a:t>서버</a:t>
            </a:r>
            <a:endParaRPr lang="en-US" altLang="ko-KR" sz="1400">
              <a:latin typeface="+mn-ea"/>
              <a:ea typeface="+mn-ea"/>
            </a:endParaRPr>
          </a:p>
        </p:txBody>
      </p:sp>
      <p:cxnSp>
        <p:nvCxnSpPr>
          <p:cNvPr id="79" name="직선 연결선 78"/>
          <p:cNvCxnSpPr>
            <a:endCxn id="13" idx="0"/>
          </p:cNvCxnSpPr>
          <p:nvPr/>
        </p:nvCxnSpPr>
        <p:spPr>
          <a:xfrm flipH="1">
            <a:off x="9538872" y="1408113"/>
            <a:ext cx="697588" cy="771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796417" y="3989735"/>
            <a:ext cx="12939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hansung.ac.kr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86" name="그림 85" descr="Laptop | Free Stock Photo | Illustration of a laptop computer | # 171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0" y="3574329"/>
            <a:ext cx="928723" cy="860862"/>
          </a:xfrm>
          <a:prstGeom prst="rect">
            <a:avLst/>
          </a:prstGeom>
        </p:spPr>
      </p:pic>
      <p:pic>
        <p:nvPicPr>
          <p:cNvPr id="87" name="그림 86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11" y="4162083"/>
            <a:ext cx="380703" cy="57706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0447" y="1768447"/>
            <a:ext cx="956582" cy="867409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1386795" y="2311376"/>
            <a:ext cx="2188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9" idx="3"/>
          </p:cNvCxnSpPr>
          <p:nvPr/>
        </p:nvCxnSpPr>
        <p:spPr>
          <a:xfrm>
            <a:off x="4115780" y="2311377"/>
            <a:ext cx="1613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2329601" y="2553276"/>
            <a:ext cx="1338376" cy="108157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87" idx="0"/>
          </p:cNvCxnSpPr>
          <p:nvPr/>
        </p:nvCxnSpPr>
        <p:spPr>
          <a:xfrm flipH="1">
            <a:off x="3397863" y="2576419"/>
            <a:ext cx="404600" cy="158566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9037" y="2395927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192.168.219.1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80335" y="234163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58.148.12.1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64496" y="63483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61.41.153.2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7977" y="4319432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192.168.219.101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05327" y="4435191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192.168.219.105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14BB8C-4EED-4575-840F-F7BEFDECB548}"/>
              </a:ext>
            </a:extLst>
          </p:cNvPr>
          <p:cNvSpPr txBox="1"/>
          <p:nvPr/>
        </p:nvSpPr>
        <p:spPr>
          <a:xfrm>
            <a:off x="4277602" y="238415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58.148.12.15</a:t>
            </a:r>
            <a:endParaRPr lang="ko-KR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95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ARP Request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AE7E9D-401E-4440-8CE9-42EAD584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32" y="953725"/>
            <a:ext cx="7826536" cy="52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ARP Reply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A8F59-A30F-4EED-9CBC-2349072D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24" y="933630"/>
            <a:ext cx="7372152" cy="49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17283</TotalTime>
  <Words>435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네트워크프로그래밍-2주 과제 제출 용</vt:lpstr>
      <vt:lpstr>2주 과제 제출 내용</vt:lpstr>
      <vt:lpstr>본인 집 환경 확인</vt:lpstr>
      <vt:lpstr>본인 집 환경 확인</vt:lpstr>
      <vt:lpstr>본인 집 환경 확인</vt:lpstr>
      <vt:lpstr>TCP/IP 본인 집 환경 확인 이해</vt:lpstr>
      <vt:lpstr>본인 집 환경 확인</vt:lpstr>
      <vt:lpstr>ARP Request</vt:lpstr>
      <vt:lpstr>ARP Reply</vt:lpstr>
      <vt:lpstr>IP Packet 예 (172.30.1.33 &lt;-&gt; 220.66.102.11)</vt:lpstr>
      <vt:lpstr>TCP Packet 예 (172.30.1.3:7796 &lt;-&gt; 220.66.102.11:80)</vt:lpstr>
      <vt:lpstr>DNS Query (www.hansung.ac.kr ? )</vt:lpstr>
      <vt:lpstr>DNS Response (www.hansung.ac.kr = 220.66.102.11)</vt:lpstr>
      <vt:lpstr>HTTP Data 예 (PC  Web Server)</vt:lpstr>
      <vt:lpstr>HTTP Data 예 (Web Server  PC)</vt:lpstr>
      <vt:lpstr>HTTP Data (Chrome  Mongoose Web Server)</vt:lpstr>
      <vt:lpstr>Wireshark 분석 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318</cp:revision>
  <dcterms:created xsi:type="dcterms:W3CDTF">2004-02-19T02:52:38Z</dcterms:created>
  <dcterms:modified xsi:type="dcterms:W3CDTF">2021-09-09T14:20:35Z</dcterms:modified>
</cp:coreProperties>
</file>