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62" r:id="rId9"/>
    <p:sldId id="292" r:id="rId10"/>
    <p:sldId id="263" r:id="rId11"/>
    <p:sldId id="264" r:id="rId12"/>
    <p:sldId id="293" r:id="rId13"/>
    <p:sldId id="29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98" r:id="rId25"/>
    <p:sldId id="276" r:id="rId26"/>
    <p:sldId id="295" r:id="rId27"/>
    <p:sldId id="275" r:id="rId28"/>
    <p:sldId id="277" r:id="rId29"/>
    <p:sldId id="29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90" r:id="rId38"/>
    <p:sldId id="285" r:id="rId39"/>
    <p:sldId id="286" r:id="rId40"/>
    <p:sldId id="287" r:id="rId41"/>
    <p:sldId id="288" r:id="rId42"/>
    <p:sldId id="289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E0B38-8E6B-4DA3-952A-94CEE94EFEE3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00C8-5F71-4511-AA71-20066AE6D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8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3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7 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함수적종속과</a:t>
            </a:r>
            <a:r>
              <a:rPr lang="ko-KR" altLang="en-US" dirty="0" smtClean="0"/>
              <a:t> 정규화</a:t>
            </a:r>
            <a:endParaRPr lang="ko-KR" altLang="en-US" dirty="0"/>
          </a:p>
        </p:txBody>
      </p:sp>
      <p:sp>
        <p:nvSpPr>
          <p:cNvPr id="14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4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424836-4287-49A8-BA1C-A4483B243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8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424836-4287-49A8-BA1C-A4483B243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4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4745037" y="6309320"/>
            <a:ext cx="3475038" cy="366712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ko-KR" altLang="en-US" dirty="0" smtClean="0"/>
              <a:t>제 </a:t>
            </a:r>
            <a:r>
              <a:rPr lang="en-US" altLang="ko-KR" dirty="0" smtClean="0"/>
              <a:t>7 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함수적종속과</a:t>
            </a:r>
            <a:r>
              <a:rPr lang="ko-KR" altLang="en-US" dirty="0" smtClean="0"/>
              <a:t> 정규화</a:t>
            </a:r>
            <a:endParaRPr lang="ko-KR" altLang="en-US" dirty="0"/>
          </a:p>
        </p:txBody>
      </p:sp>
      <p:sp>
        <p:nvSpPr>
          <p:cNvPr id="10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648072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30B5-4925-4A83-BD7A-E385C7B967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1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85424836-4287-49A8-BA1C-A4483B243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3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424836-4287-49A8-BA1C-A4483B243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8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424836-4287-49A8-BA1C-A4483B243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4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424836-4287-49A8-BA1C-A4483B243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8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424836-4287-49A8-BA1C-A4483B243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0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직선 연결선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>
              <a:ea typeface="굴림" charset="-127"/>
            </a:endParaRPr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424836-4287-49A8-BA1C-A4483B243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6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424836-4287-49A8-BA1C-A4483B243D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5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1"/>
                </a:solidFill>
                <a:ea typeface="굴림" charset="-127"/>
              </a:defRPr>
            </a:lvl1pPr>
          </a:lstStyle>
          <a:p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굴림" charset="-127"/>
              </a:defRPr>
            </a:lvl1pPr>
          </a:lstStyle>
          <a:p>
            <a:fld id="{85424836-4287-49A8-BA1C-A4483B243D2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ea typeface="굴림" charset="-127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1" fontAlgn="base" latinLnBrk="1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latinLnBrk="1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latinLnBrk="1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latinLnBrk="1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latinLnBrk="1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87400" y="1117600"/>
            <a:ext cx="685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  <a:ea typeface="돋움" pitchFamily="50" charset="-127"/>
              </a:defRPr>
            </a:lvl9pPr>
          </a:lstStyle>
          <a:p>
            <a:r>
              <a:rPr lang="ko-KR" altLang="en-US" dirty="0" smtClean="0">
                <a:latin typeface="+mn-ea"/>
                <a:ea typeface="+mn-ea"/>
              </a:rPr>
              <a:t>제 </a:t>
            </a:r>
            <a:r>
              <a:rPr lang="en-US" altLang="ko-KR" dirty="0" smtClean="0">
                <a:latin typeface="+mn-ea"/>
                <a:ea typeface="+mn-ea"/>
              </a:rPr>
              <a:t>7 </a:t>
            </a:r>
            <a:r>
              <a:rPr lang="ko-KR" altLang="en-US" dirty="0" smtClean="0">
                <a:latin typeface="+mn-ea"/>
                <a:ea typeface="+mn-ea"/>
              </a:rPr>
              <a:t>장 함수적 종속과 정규화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063" y="3709988"/>
            <a:ext cx="6858000" cy="533400"/>
          </a:xfrm>
        </p:spPr>
        <p:txBody>
          <a:bodyPr/>
          <a:lstStyle/>
          <a:p>
            <a:pPr algn="l" eaLnBrk="1" hangingPunct="1">
              <a:buFontTx/>
              <a:buChar char="•"/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함수적 종속</a:t>
            </a:r>
            <a:endParaRPr lang="en-US" altLang="ko-KR" dirty="0" smtClean="0"/>
          </a:p>
          <a:p>
            <a:pPr algn="l" eaLnBrk="1" hangingPunct="1">
              <a:buFontTx/>
              <a:buChar char="•"/>
              <a:defRPr/>
            </a:pPr>
            <a:r>
              <a:rPr lang="ko-KR" altLang="en-US" dirty="0" smtClean="0"/>
              <a:t> 데이터 중복의 문제점</a:t>
            </a:r>
            <a:endParaRPr lang="en-US" altLang="ko-KR" dirty="0" smtClean="0"/>
          </a:p>
          <a:p>
            <a:pPr algn="l" eaLnBrk="1" hangingPunct="1">
              <a:buFontTx/>
              <a:buChar char="•"/>
              <a:defRPr/>
            </a:pPr>
            <a:r>
              <a:rPr lang="en-US" altLang="ko-KR" dirty="0"/>
              <a:t> </a:t>
            </a:r>
            <a:r>
              <a:rPr lang="ko-KR" altLang="en-US" dirty="0" smtClean="0"/>
              <a:t>정규형</a:t>
            </a:r>
            <a:endParaRPr lang="en-US" altLang="ko-KR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키와 함수적 종속의 관계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테이블의 모든 필드는 키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err="1" smtClean="0">
                <a:latin typeface="+mn-ea"/>
              </a:rPr>
              <a:t>수퍼키</a:t>
            </a:r>
            <a:r>
              <a:rPr lang="ko-KR" altLang="en-US" sz="2000" dirty="0" smtClean="0">
                <a:latin typeface="+mn-ea"/>
              </a:rPr>
              <a:t> 포함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에 함수적으로 종속된다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테이블의 필드 </a:t>
            </a:r>
            <a:r>
              <a:rPr lang="en-US" altLang="ko-KR" sz="2000" dirty="0" smtClean="0">
                <a:latin typeface="+mn-ea"/>
              </a:rPr>
              <a:t>X</a:t>
            </a:r>
            <a:r>
              <a:rPr lang="ko-KR" altLang="en-US" sz="2000" dirty="0" smtClean="0">
                <a:latin typeface="+mn-ea"/>
              </a:rPr>
              <a:t>가 나머지 필드들을 함수적으로 결정하면 필드 </a:t>
            </a:r>
            <a:r>
              <a:rPr lang="en-US" altLang="ko-KR" sz="2000" dirty="0" smtClean="0">
                <a:latin typeface="+mn-ea"/>
              </a:rPr>
              <a:t>X</a:t>
            </a:r>
            <a:r>
              <a:rPr lang="ko-KR" altLang="en-US" sz="2000" dirty="0" smtClean="0">
                <a:latin typeface="+mn-ea"/>
              </a:rPr>
              <a:t>는 수퍼키이다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예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테이블 </a:t>
            </a:r>
            <a:r>
              <a:rPr lang="en-US" altLang="ko-KR" sz="2000" dirty="0" smtClean="0">
                <a:latin typeface="+mn-ea"/>
              </a:rPr>
              <a:t>R</a:t>
            </a:r>
            <a:r>
              <a:rPr lang="ko-KR" altLang="en-US" sz="2000" dirty="0" smtClean="0">
                <a:latin typeface="+mn-ea"/>
              </a:rPr>
              <a:t>이 </a:t>
            </a:r>
            <a:r>
              <a:rPr lang="en-US" altLang="ko-KR" sz="2000" dirty="0" smtClean="0">
                <a:latin typeface="+mn-ea"/>
              </a:rPr>
              <a:t>A, B, C</a:t>
            </a:r>
            <a:r>
              <a:rPr lang="ko-KR" altLang="en-US" sz="2000" dirty="0" smtClean="0">
                <a:latin typeface="+mn-ea"/>
              </a:rPr>
              <a:t>로 구성되어 있고 </a:t>
            </a:r>
            <a:r>
              <a:rPr lang="en-US" altLang="ko-KR" sz="2000" dirty="0" smtClean="0">
                <a:latin typeface="+mn-ea"/>
              </a:rPr>
              <a:t>A </a:t>
            </a:r>
            <a:r>
              <a:rPr lang="en-US" altLang="ko-KR" sz="2000" dirty="0" smtClean="0"/>
              <a:t>→ (B, C)</a:t>
            </a:r>
            <a:r>
              <a:rPr lang="ko-KR" altLang="en-US" sz="2000" dirty="0" smtClean="0"/>
              <a:t>면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는 키가 된다</a:t>
            </a:r>
            <a:r>
              <a:rPr lang="en-US" altLang="ko-KR" sz="2000" dirty="0" smtClean="0"/>
              <a:t>.</a:t>
            </a:r>
            <a:r>
              <a:rPr lang="en-US" altLang="ko-KR" sz="2000" dirty="0" smtClean="0">
                <a:latin typeface="+mn-ea"/>
              </a:rPr>
              <a:t> </a:t>
            </a:r>
          </a:p>
          <a:p>
            <a:pPr lvl="1"/>
            <a:r>
              <a:rPr lang="ko-KR" altLang="en-US" sz="1700" dirty="0" smtClean="0">
                <a:latin typeface="+mn-ea"/>
              </a:rPr>
              <a:t>단</a:t>
            </a:r>
            <a:r>
              <a:rPr lang="en-US" altLang="ko-KR" sz="1700" dirty="0" smtClean="0">
                <a:latin typeface="+mn-ea"/>
              </a:rPr>
              <a:t>, </a:t>
            </a:r>
            <a:r>
              <a:rPr lang="ko-KR" altLang="en-US" sz="1700" dirty="0" smtClean="0">
                <a:latin typeface="+mn-ea"/>
              </a:rPr>
              <a:t>중복된 레코드가 없다는 </a:t>
            </a:r>
            <a:r>
              <a:rPr lang="ko-KR" altLang="en-US" sz="1700" dirty="0" err="1" smtClean="0">
                <a:latin typeface="+mn-ea"/>
              </a:rPr>
              <a:t>관계형</a:t>
            </a:r>
            <a:r>
              <a:rPr lang="ko-KR" altLang="en-US" sz="1700" dirty="0" smtClean="0">
                <a:latin typeface="+mn-ea"/>
              </a:rPr>
              <a:t> 데이터 모델의 규칙을 따라야 함</a:t>
            </a:r>
            <a:endParaRPr lang="ko-KR" altLang="en-US" sz="1700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776387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함수적 종속의 유지 방법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r>
              <a:rPr lang="ko-KR" altLang="en-US" sz="2000" dirty="0" smtClean="0">
                <a:latin typeface="+mn-ea"/>
              </a:rPr>
              <a:t>함수적 종속은 </a:t>
            </a:r>
            <a:r>
              <a:rPr lang="ko-KR" altLang="en-US" sz="2000" dirty="0" err="1" smtClean="0">
                <a:latin typeface="+mn-ea"/>
              </a:rPr>
              <a:t>무결성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제</a:t>
            </a:r>
            <a:r>
              <a:rPr lang="ko-KR" altLang="en-US" sz="2000" dirty="0" smtClean="0">
                <a:latin typeface="+mn-ea"/>
              </a:rPr>
              <a:t>약의 일종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테이블에 데이터를 삽입할 때 함수적 종속이 계속 유지되어야 함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RDBMS</a:t>
            </a:r>
            <a:r>
              <a:rPr lang="ko-KR" altLang="en-US" sz="2000" dirty="0" smtClean="0">
                <a:latin typeface="+mn-ea"/>
              </a:rPr>
              <a:t>에서의 함수적 종속 유지 방법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err="1" smtClean="0">
                <a:latin typeface="+mn-ea"/>
              </a:rPr>
              <a:t>기본키의</a:t>
            </a:r>
            <a:r>
              <a:rPr lang="ko-KR" altLang="en-US" sz="1800" dirty="0" smtClean="0">
                <a:latin typeface="+mn-ea"/>
              </a:rPr>
              <a:t> 경우 함수적 종속이 계속 유지될 수 있음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500" dirty="0" smtClean="0">
                <a:latin typeface="+mn-ea"/>
              </a:rPr>
              <a:t>결정자가 </a:t>
            </a:r>
            <a:r>
              <a:rPr lang="ko-KR" altLang="en-US" sz="1500" dirty="0" err="1" smtClean="0">
                <a:latin typeface="+mn-ea"/>
              </a:rPr>
              <a:t>기본키인</a:t>
            </a:r>
            <a:r>
              <a:rPr lang="ko-KR" altLang="en-US" sz="1500" dirty="0" smtClean="0">
                <a:latin typeface="+mn-ea"/>
              </a:rPr>
              <a:t> 함수적 종속들은 자동적으로 만족됨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ko-KR" altLang="en-US" sz="1800" dirty="0" err="1" smtClean="0">
                <a:latin typeface="+mn-ea"/>
              </a:rPr>
              <a:t>기본키가</a:t>
            </a:r>
            <a:r>
              <a:rPr lang="ko-KR" altLang="en-US" sz="1800" dirty="0" smtClean="0">
                <a:latin typeface="+mn-ea"/>
              </a:rPr>
              <a:t> 아닌 필드에 대해서는 함수적 종속 유지가 어려움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500" dirty="0" smtClean="0">
                <a:latin typeface="+mn-ea"/>
              </a:rPr>
              <a:t>예</a:t>
            </a:r>
            <a:r>
              <a:rPr lang="en-US" altLang="ko-KR" sz="1500" dirty="0" smtClean="0">
                <a:latin typeface="+mn-ea"/>
              </a:rPr>
              <a:t>) </a:t>
            </a:r>
            <a:r>
              <a:rPr lang="en-US" altLang="ko-KR" sz="1500" dirty="0" err="1" smtClean="0">
                <a:latin typeface="+mn-ea"/>
              </a:rPr>
              <a:t>dept_name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600" dirty="0" smtClean="0"/>
              <a:t>→ office</a:t>
            </a:r>
            <a:r>
              <a:rPr lang="ko-KR" altLang="en-US" sz="1600" dirty="0" smtClean="0"/>
              <a:t>를 항상 만족하기 위한 적합한 방법은 없음</a:t>
            </a:r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r>
              <a:rPr lang="ko-KR" altLang="en-US" sz="2100" dirty="0" smtClean="0">
                <a:latin typeface="+mn-ea"/>
              </a:rPr>
              <a:t>해결방법</a:t>
            </a:r>
            <a:endParaRPr lang="en-US" altLang="ko-KR" sz="2100" dirty="0" smtClean="0">
              <a:latin typeface="+mn-ea"/>
            </a:endParaRPr>
          </a:p>
          <a:p>
            <a:pPr lvl="1"/>
            <a:r>
              <a:rPr lang="ko-KR" altLang="en-US" sz="1800" dirty="0" smtClean="0"/>
              <a:t>데이터베이스를 설계할 때 이러한 문제가 발생하지 않도록 테이블들을 정의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이러한 과정을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정규화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(normalization)</a:t>
            </a:r>
            <a:r>
              <a:rPr lang="ko-KR" altLang="en-US" sz="1800" dirty="0" smtClean="0"/>
              <a:t>라고 함</a:t>
            </a:r>
          </a:p>
          <a:p>
            <a:pPr lvl="1"/>
            <a:endParaRPr lang="en-US" altLang="ko-KR" sz="1800" dirty="0" smtClean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정규화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/>
          <a:lstStyle/>
          <a:p>
            <a:r>
              <a:rPr lang="ko-KR" altLang="en-US" sz="2000" dirty="0" smtClean="0">
                <a:latin typeface="+mn-ea"/>
              </a:rPr>
              <a:t>불필요한 데이터의 중복을 피하기 위해 스키마를 분해</a:t>
            </a:r>
            <a:r>
              <a:rPr lang="en-US" altLang="ko-KR" sz="2000" dirty="0" smtClean="0">
                <a:latin typeface="+mn-ea"/>
              </a:rPr>
              <a:t>(decomposition)</a:t>
            </a:r>
            <a:r>
              <a:rPr lang="ko-KR" altLang="en-US" sz="2000" dirty="0" smtClean="0">
                <a:latin typeface="+mn-ea"/>
              </a:rPr>
              <a:t>하는 과정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함수적 종속이 중요한 역할을 함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데이터 중복의 문제점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2808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데이터가 중복 저장하는 경우에는 데이터 변경에 의해 원하지 않던 결과가 발생할 수 있음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이상현상</a:t>
            </a:r>
            <a:r>
              <a:rPr lang="en-US" altLang="ko-KR" sz="2000" dirty="0" smtClean="0"/>
              <a:t>(anomaly)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이상현상의 종류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삽입이상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삭제이상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수정이상</a:t>
            </a:r>
            <a:endParaRPr lang="en-US" altLang="ko-KR" sz="20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 smtClean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삽입 이상</a:t>
            </a:r>
            <a:r>
              <a:rPr lang="en-US" altLang="ko-KR" dirty="0" smtClean="0">
                <a:latin typeface="+mn-ea"/>
                <a:ea typeface="+mn-ea"/>
              </a:rPr>
              <a:t>(insertion anomaly)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2808312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</a:rPr>
              <a:t>student </a:t>
            </a:r>
            <a:r>
              <a:rPr lang="ko-KR" altLang="en-US" sz="2000" dirty="0" smtClean="0">
                <a:latin typeface="+mn-ea"/>
              </a:rPr>
              <a:t>테이블에 새로운 학과 정보</a:t>
            </a:r>
            <a:r>
              <a:rPr lang="en-US" altLang="ko-KR" sz="2000" dirty="0" smtClean="0">
                <a:latin typeface="+mn-ea"/>
              </a:rPr>
              <a:t>(‘930’, ‘</a:t>
            </a:r>
            <a:r>
              <a:rPr lang="ko-KR" altLang="en-US" sz="2000" dirty="0" smtClean="0">
                <a:latin typeface="+mn-ea"/>
              </a:rPr>
              <a:t>물리학과</a:t>
            </a:r>
            <a:r>
              <a:rPr lang="en-US" altLang="ko-KR" sz="2000" dirty="0" smtClean="0">
                <a:latin typeface="+mn-ea"/>
              </a:rPr>
              <a:t>’, ‘303</a:t>
            </a:r>
            <a:r>
              <a:rPr lang="ko-KR" altLang="en-US" sz="2000" dirty="0" smtClean="0">
                <a:latin typeface="+mn-ea"/>
              </a:rPr>
              <a:t>호</a:t>
            </a:r>
            <a:r>
              <a:rPr lang="en-US" altLang="ko-KR" sz="2000" dirty="0" smtClean="0">
                <a:latin typeface="+mn-ea"/>
              </a:rPr>
              <a:t>’)</a:t>
            </a:r>
            <a:r>
              <a:rPr lang="ko-KR" altLang="en-US" sz="2000" dirty="0" smtClean="0">
                <a:latin typeface="+mn-ea"/>
              </a:rPr>
              <a:t>를 입력할 경우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err="1" smtClean="0">
                <a:latin typeface="+mn-ea"/>
              </a:rPr>
              <a:t>stu_id</a:t>
            </a:r>
            <a:r>
              <a:rPr lang="ko-KR" altLang="en-US" sz="1800" dirty="0" smtClean="0">
                <a:latin typeface="+mn-ea"/>
              </a:rPr>
              <a:t>는 기본키이므로 </a:t>
            </a:r>
            <a:r>
              <a:rPr lang="en-US" altLang="ko-KR" sz="1800" dirty="0" smtClean="0">
                <a:latin typeface="+mn-ea"/>
              </a:rPr>
              <a:t>null </a:t>
            </a:r>
            <a:r>
              <a:rPr lang="ko-KR" altLang="en-US" sz="1800" dirty="0" smtClean="0">
                <a:latin typeface="+mn-ea"/>
              </a:rPr>
              <a:t>삽입이 불가능함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500" dirty="0" smtClean="0">
                <a:latin typeface="+mn-ea"/>
              </a:rPr>
              <a:t>임의의 값을 생성해서 넣어야 함</a:t>
            </a:r>
            <a:endParaRPr lang="en-US" altLang="ko-KR" sz="1500" dirty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삽입 이상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데이터를 삽입할 수 없거나 원치 않는 데이터를 삽입</a:t>
            </a:r>
            <a:endParaRPr lang="ko-KR" altLang="en-US" sz="1800" dirty="0">
              <a:latin typeface="+mn-ea"/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771916"/>
              </p:ext>
            </p:extLst>
          </p:nvPr>
        </p:nvGraphicFramePr>
        <p:xfrm>
          <a:off x="899592" y="2636912"/>
          <a:ext cx="7200799" cy="27980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7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06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 err="1">
                          <a:effectLst/>
                        </a:rPr>
                        <a:t>stu_id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 err="1">
                          <a:effectLst/>
                        </a:rPr>
                        <a:t>resident_id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effectLst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effectLst/>
                        </a:rPr>
                        <a:t>year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effectLst/>
                        </a:rPr>
                        <a:t>address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 err="1">
                          <a:effectLst/>
                        </a:rPr>
                        <a:t>dept_id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 err="1">
                          <a:effectLst/>
                        </a:rPr>
                        <a:t>dept_name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effectLst/>
                        </a:rPr>
                        <a:t>office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effectLst/>
                        </a:rPr>
                        <a:t>1292001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effectLst/>
                        </a:rPr>
                        <a:t>900424‐1825409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effectLst/>
                        </a:rPr>
                        <a:t>김광식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effectLst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effectLst/>
                        </a:rPr>
                        <a:t>서울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effectLst/>
                        </a:rPr>
                        <a:t>920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effectLst/>
                        </a:rPr>
                        <a:t>컴퓨터공학과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>
                          <a:effectLst/>
                        </a:rPr>
                        <a:t>201</a:t>
                      </a:r>
                      <a:r>
                        <a:rPr lang="ko-KR" altLang="en-US" sz="1200" kern="100" spc="0">
                          <a:effectLst/>
                        </a:rPr>
                        <a:t>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effectLst/>
                        </a:rPr>
                        <a:t>1292002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effectLst/>
                        </a:rPr>
                        <a:t>900305‐1730021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effectLst/>
                        </a:rPr>
                        <a:t>김정현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effectLst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effectLst/>
                        </a:rPr>
                        <a:t>서울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effectLst/>
                        </a:rPr>
                        <a:t>920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effectLst/>
                        </a:rPr>
                        <a:t>컴퓨터공학과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>
                          <a:effectLst/>
                        </a:rPr>
                        <a:t>201</a:t>
                      </a:r>
                      <a:r>
                        <a:rPr lang="ko-KR" altLang="en-US" sz="1200" kern="100" spc="0">
                          <a:effectLst/>
                        </a:rPr>
                        <a:t>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effectLst/>
                        </a:rPr>
                        <a:t>1292003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effectLst/>
                        </a:rPr>
                        <a:t>891021‐2308302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effectLst/>
                        </a:rPr>
                        <a:t>김현정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effectLst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effectLst/>
                        </a:rPr>
                        <a:t>대전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effectLst/>
                        </a:rPr>
                        <a:t>920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effectLst/>
                        </a:rPr>
                        <a:t>컴퓨터공학과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>
                          <a:effectLst/>
                        </a:rPr>
                        <a:t>201</a:t>
                      </a:r>
                      <a:r>
                        <a:rPr lang="ko-KR" altLang="en-US" sz="1200" kern="100" spc="0">
                          <a:effectLst/>
                        </a:rPr>
                        <a:t>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effectLst/>
                        </a:rPr>
                        <a:t>1292301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effectLst/>
                        </a:rPr>
                        <a:t>890902‐2704012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effectLst/>
                        </a:rPr>
                        <a:t>김현정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effectLst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effectLst/>
                        </a:rPr>
                        <a:t>대구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effectLst/>
                        </a:rPr>
                        <a:t>923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effectLst/>
                        </a:rPr>
                        <a:t>산업공학과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>
                          <a:effectLst/>
                        </a:rPr>
                        <a:t>207</a:t>
                      </a:r>
                      <a:r>
                        <a:rPr lang="ko-KR" altLang="en-US" sz="1200" kern="100" spc="0">
                          <a:effectLst/>
                        </a:rPr>
                        <a:t>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effectLst/>
                        </a:rPr>
                        <a:t>1292303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effectLst/>
                        </a:rPr>
                        <a:t>910715‐1524390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effectLst/>
                        </a:rPr>
                        <a:t>박광수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effectLst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effectLst/>
                        </a:rPr>
                        <a:t>광주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effectLst/>
                        </a:rPr>
                        <a:t>923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effectLst/>
                        </a:rPr>
                        <a:t>산업공학과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>
                          <a:effectLst/>
                        </a:rPr>
                        <a:t>207</a:t>
                      </a:r>
                      <a:r>
                        <a:rPr lang="ko-KR" altLang="en-US" sz="1200" kern="100" spc="0">
                          <a:effectLst/>
                        </a:rPr>
                        <a:t>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effectLst/>
                        </a:rPr>
                        <a:t>1292305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effectLst/>
                        </a:rPr>
                        <a:t>921011‐1809003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effectLst/>
                        </a:rPr>
                        <a:t>김우주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effectLst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effectLst/>
                        </a:rPr>
                        <a:t>부산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effectLst/>
                        </a:rPr>
                        <a:t>923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effectLst/>
                        </a:rPr>
                        <a:t>산업공학과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 dirty="0">
                          <a:effectLst/>
                        </a:rPr>
                        <a:t>207</a:t>
                      </a:r>
                      <a:r>
                        <a:rPr lang="ko-KR" altLang="en-US" sz="1200" kern="100" spc="0" dirty="0">
                          <a:effectLst/>
                        </a:rPr>
                        <a:t>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effectLst/>
                        </a:rPr>
                        <a:t>1292501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effectLst/>
                        </a:rPr>
                        <a:t>900825‐1506390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effectLst/>
                        </a:rPr>
                        <a:t>박철수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effectLst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effectLst/>
                        </a:rPr>
                        <a:t>대전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effectLst/>
                        </a:rPr>
                        <a:t>925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effectLst/>
                        </a:rPr>
                        <a:t>전자공학과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 dirty="0">
                          <a:effectLst/>
                        </a:rPr>
                        <a:t>308</a:t>
                      </a:r>
                      <a:r>
                        <a:rPr lang="ko-KR" altLang="en-US" sz="1200" kern="100" spc="0" dirty="0">
                          <a:effectLst/>
                        </a:rPr>
                        <a:t>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xxxxxx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effectLst/>
                        </a:rPr>
                        <a:t>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effectLst/>
                        </a:rPr>
                        <a:t>null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effectLst/>
                        </a:rPr>
                        <a:t>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effectLst/>
                        </a:rPr>
                        <a:t>null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effectLst/>
                        </a:rPr>
                        <a:t>930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effectLst/>
                        </a:rPr>
                        <a:t>물리학과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effectLst/>
                        </a:rPr>
                        <a:t>303</a:t>
                      </a:r>
                      <a:r>
                        <a:rPr lang="ko-KR" altLang="en-US" sz="1200" kern="0" spc="0" dirty="0" smtClean="0">
                          <a:effectLst/>
                        </a:rPr>
                        <a:t>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삭제 이상</a:t>
            </a:r>
            <a:r>
              <a:rPr lang="en-US" altLang="ko-KR" dirty="0" smtClean="0">
                <a:latin typeface="+mn-ea"/>
                <a:ea typeface="+mn-ea"/>
              </a:rPr>
              <a:t>(deletion anomaly)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학번이 </a:t>
            </a:r>
            <a:r>
              <a:rPr lang="en-US" altLang="ko-KR" sz="2000" dirty="0" smtClean="0">
                <a:latin typeface="+mn-ea"/>
              </a:rPr>
              <a:t>‘1292501’</a:t>
            </a:r>
            <a:r>
              <a:rPr lang="ko-KR" altLang="en-US" sz="2000" dirty="0" smtClean="0">
                <a:latin typeface="+mn-ea"/>
              </a:rPr>
              <a:t>인 레코드를 삭제할 경우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‘</a:t>
            </a:r>
            <a:r>
              <a:rPr lang="ko-KR" altLang="en-US" sz="1800" dirty="0" smtClean="0">
                <a:latin typeface="+mn-ea"/>
              </a:rPr>
              <a:t>전자공학과</a:t>
            </a:r>
            <a:r>
              <a:rPr lang="en-US" altLang="ko-KR" sz="1800" dirty="0" smtClean="0">
                <a:latin typeface="+mn-ea"/>
              </a:rPr>
              <a:t>’</a:t>
            </a:r>
            <a:r>
              <a:rPr lang="ko-KR" altLang="en-US" sz="1800" dirty="0" smtClean="0">
                <a:latin typeface="+mn-ea"/>
              </a:rPr>
              <a:t>의 </a:t>
            </a:r>
            <a:r>
              <a:rPr lang="en-US" altLang="ko-KR" sz="1800" dirty="0" smtClean="0">
                <a:latin typeface="+mn-ea"/>
              </a:rPr>
              <a:t>office</a:t>
            </a:r>
            <a:r>
              <a:rPr lang="ko-KR" altLang="en-US" sz="1800" dirty="0" smtClean="0">
                <a:latin typeface="+mn-ea"/>
              </a:rPr>
              <a:t>가 </a:t>
            </a:r>
            <a:r>
              <a:rPr lang="en-US" altLang="ko-KR" sz="1800" dirty="0" smtClean="0">
                <a:latin typeface="+mn-ea"/>
              </a:rPr>
              <a:t>‘308</a:t>
            </a:r>
            <a:r>
              <a:rPr lang="ko-KR" altLang="en-US" sz="1800" dirty="0" smtClean="0">
                <a:latin typeface="+mn-ea"/>
              </a:rPr>
              <a:t>호</a:t>
            </a:r>
            <a:r>
              <a:rPr lang="en-US" altLang="ko-KR" sz="1800" dirty="0" smtClean="0">
                <a:latin typeface="+mn-ea"/>
              </a:rPr>
              <a:t>’</a:t>
            </a:r>
            <a:r>
              <a:rPr lang="ko-KR" altLang="en-US" sz="1800" dirty="0" smtClean="0">
                <a:latin typeface="+mn-ea"/>
              </a:rPr>
              <a:t>라는 사실도 함께 삭제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이 학생이 </a:t>
            </a:r>
            <a:r>
              <a:rPr lang="en-US" altLang="ko-KR" sz="1800" dirty="0" smtClean="0">
                <a:latin typeface="+mn-ea"/>
              </a:rPr>
              <a:t>‘</a:t>
            </a:r>
            <a:r>
              <a:rPr lang="ko-KR" altLang="en-US" sz="1800" dirty="0" smtClean="0">
                <a:latin typeface="+mn-ea"/>
              </a:rPr>
              <a:t>전자공학과</a:t>
            </a:r>
            <a:r>
              <a:rPr lang="en-US" altLang="ko-KR" sz="1800" dirty="0" smtClean="0">
                <a:latin typeface="+mn-ea"/>
              </a:rPr>
              <a:t>’</a:t>
            </a:r>
            <a:r>
              <a:rPr lang="ko-KR" altLang="en-US" sz="1800" dirty="0" smtClean="0">
                <a:latin typeface="+mn-ea"/>
              </a:rPr>
              <a:t>의 유일한 학생이라면 문제가 발생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삭제 이상</a:t>
            </a:r>
            <a:r>
              <a:rPr lang="en-US" altLang="ko-KR" sz="2000" dirty="0" smtClean="0">
                <a:latin typeface="+mn-ea"/>
              </a:rPr>
              <a:t>	</a:t>
            </a:r>
          </a:p>
          <a:p>
            <a:pPr lvl="1"/>
            <a:r>
              <a:rPr lang="ko-KR" altLang="en-US" sz="1800" dirty="0" smtClean="0">
                <a:latin typeface="+mn-ea"/>
              </a:rPr>
              <a:t>삭제되지 말아야 할 정보까지 함께 삭제되는 현상</a:t>
            </a:r>
            <a:endParaRPr lang="ko-KR" altLang="en-US" sz="1800" dirty="0">
              <a:latin typeface="+mn-ea"/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611191"/>
              </p:ext>
            </p:extLst>
          </p:nvPr>
        </p:nvGraphicFramePr>
        <p:xfrm>
          <a:off x="971600" y="2492896"/>
          <a:ext cx="7272807" cy="2487168"/>
        </p:xfrm>
        <a:graphic>
          <a:graphicData uri="http://schemas.openxmlformats.org/drawingml/2006/table">
            <a:tbl>
              <a:tblPr/>
              <a:tblGrid>
                <a:gridCol w="987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19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30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stu_id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resident_id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address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dept_id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dept_name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1292001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900424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‐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1825409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김광식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서울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컴퓨터공학과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1292002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900305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‐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1730021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김정현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서울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컴퓨터공학과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1292003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891021</a:t>
                      </a: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‐</a:t>
                      </a: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2308302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김현정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대전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컴퓨터공학과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1292301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890902</a:t>
                      </a: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‐</a:t>
                      </a: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2704012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김현정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대구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산업공학과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207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1292303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910715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‐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1524390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박광수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광주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산업공학과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207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1292305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921011</a:t>
                      </a: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‐</a:t>
                      </a: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1809003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김우주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부산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산업공학과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207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1292501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900825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‐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1506390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박철수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대전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전자공학과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308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7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수정 이상</a:t>
            </a:r>
            <a:r>
              <a:rPr lang="en-US" altLang="ko-KR" dirty="0" smtClean="0">
                <a:latin typeface="+mn-ea"/>
                <a:ea typeface="+mn-ea"/>
              </a:rPr>
              <a:t>(update anomaly)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+mn-ea"/>
              </a:rPr>
              <a:t>‘</a:t>
            </a:r>
            <a:r>
              <a:rPr lang="ko-KR" altLang="en-US" sz="2000" dirty="0" smtClean="0">
                <a:latin typeface="+mn-ea"/>
              </a:rPr>
              <a:t>컴퓨터공학과</a:t>
            </a:r>
            <a:r>
              <a:rPr lang="en-US" altLang="ko-KR" sz="2000" dirty="0" smtClean="0">
                <a:latin typeface="+mn-ea"/>
              </a:rPr>
              <a:t>’</a:t>
            </a:r>
            <a:r>
              <a:rPr lang="ko-KR" altLang="en-US" sz="2000" dirty="0" smtClean="0">
                <a:latin typeface="+mn-ea"/>
              </a:rPr>
              <a:t>의 </a:t>
            </a:r>
            <a:r>
              <a:rPr lang="en-US" altLang="ko-KR" sz="2000" dirty="0" smtClean="0">
                <a:latin typeface="+mn-ea"/>
              </a:rPr>
              <a:t>office</a:t>
            </a:r>
            <a:r>
              <a:rPr lang="ko-KR" altLang="en-US" sz="2000" dirty="0" smtClean="0">
                <a:latin typeface="+mn-ea"/>
              </a:rPr>
              <a:t>가 </a:t>
            </a:r>
            <a:r>
              <a:rPr lang="en-US" altLang="ko-KR" sz="2000" dirty="0" smtClean="0">
                <a:latin typeface="+mn-ea"/>
              </a:rPr>
              <a:t>‘201</a:t>
            </a:r>
            <a:r>
              <a:rPr lang="ko-KR" altLang="en-US" sz="2000" dirty="0" smtClean="0">
                <a:latin typeface="+mn-ea"/>
              </a:rPr>
              <a:t>호</a:t>
            </a:r>
            <a:r>
              <a:rPr lang="en-US" altLang="ko-KR" sz="2000" dirty="0" smtClean="0">
                <a:latin typeface="+mn-ea"/>
              </a:rPr>
              <a:t>’</a:t>
            </a:r>
            <a:r>
              <a:rPr lang="ko-KR" altLang="en-US" sz="2000" dirty="0" smtClean="0">
                <a:latin typeface="+mn-ea"/>
              </a:rPr>
              <a:t>에서</a:t>
            </a:r>
            <a:r>
              <a:rPr lang="en-US" altLang="ko-KR" sz="2000" dirty="0" smtClean="0">
                <a:latin typeface="+mn-ea"/>
              </a:rPr>
              <a:t> ‘211</a:t>
            </a:r>
            <a:r>
              <a:rPr lang="ko-KR" altLang="en-US" sz="2000" dirty="0" smtClean="0">
                <a:latin typeface="+mn-ea"/>
              </a:rPr>
              <a:t>호</a:t>
            </a:r>
            <a:r>
              <a:rPr lang="en-US" altLang="ko-KR" sz="2000" dirty="0" smtClean="0">
                <a:latin typeface="+mn-ea"/>
              </a:rPr>
              <a:t>’</a:t>
            </a:r>
            <a:r>
              <a:rPr lang="ko-KR" altLang="en-US" sz="2000" dirty="0" smtClean="0">
                <a:latin typeface="+mn-ea"/>
              </a:rPr>
              <a:t>로 변경되는 경우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err="1" smtClean="0">
                <a:latin typeface="+mn-ea"/>
              </a:rPr>
              <a:t>dept_name</a:t>
            </a:r>
            <a:r>
              <a:rPr lang="ko-KR" altLang="en-US" sz="1800" dirty="0" smtClean="0">
                <a:latin typeface="+mn-ea"/>
              </a:rPr>
              <a:t>이 </a:t>
            </a:r>
            <a:r>
              <a:rPr lang="en-US" altLang="ko-KR" sz="1800" dirty="0" smtClean="0">
                <a:latin typeface="+mn-ea"/>
              </a:rPr>
              <a:t>‘</a:t>
            </a:r>
            <a:r>
              <a:rPr lang="ko-KR" altLang="en-US" sz="1800" dirty="0" smtClean="0">
                <a:latin typeface="+mn-ea"/>
              </a:rPr>
              <a:t>컴퓨터공학과</a:t>
            </a:r>
            <a:r>
              <a:rPr lang="en-US" altLang="ko-KR" sz="1800" dirty="0" smtClean="0">
                <a:latin typeface="+mn-ea"/>
              </a:rPr>
              <a:t>’</a:t>
            </a:r>
            <a:r>
              <a:rPr lang="ko-KR" altLang="en-US" sz="1800" dirty="0" smtClean="0">
                <a:latin typeface="+mn-ea"/>
              </a:rPr>
              <a:t>인 모든 레코드를 수정해야 함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일부만 변경한다면</a:t>
            </a:r>
            <a:r>
              <a:rPr lang="en-US" altLang="ko-KR" sz="1800" dirty="0" smtClean="0">
                <a:latin typeface="+mn-ea"/>
              </a:rPr>
              <a:t>?</a:t>
            </a:r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수정 이상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중복된 정보의 일부만 수정하여 정보의 불일치</a:t>
            </a:r>
            <a:r>
              <a:rPr lang="en-US" altLang="ko-KR" sz="1800" dirty="0" smtClean="0">
                <a:latin typeface="+mn-ea"/>
              </a:rPr>
              <a:t>(inconsistency)</a:t>
            </a:r>
            <a:r>
              <a:rPr lang="ko-KR" altLang="en-US" sz="1800" dirty="0" smtClean="0">
                <a:latin typeface="+mn-ea"/>
              </a:rPr>
              <a:t>가 발생하는 현상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ko-KR" altLang="en-US" sz="1800" dirty="0">
              <a:latin typeface="+mn-ea"/>
            </a:endParaRP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120610"/>
              </p:ext>
            </p:extLst>
          </p:nvPr>
        </p:nvGraphicFramePr>
        <p:xfrm>
          <a:off x="1115616" y="2348880"/>
          <a:ext cx="7056783" cy="2487168"/>
        </p:xfrm>
        <a:graphic>
          <a:graphicData uri="http://schemas.openxmlformats.org/drawingml/2006/table">
            <a:tbl>
              <a:tblPr/>
              <a:tblGrid>
                <a:gridCol w="958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80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stu_id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resident_id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address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dept_id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dept_name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1292001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900424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‐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1825409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김광식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서울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컴퓨터공학과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1292002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900305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‐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1730021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김정현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서울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컴퓨터공학과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1292003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891021</a:t>
                      </a: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‐</a:t>
                      </a: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2308302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김현정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대전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컴퓨터공학과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1292301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890902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‐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2704012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김현정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대구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산업공학과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207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1292303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910715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‐</a:t>
                      </a: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1524390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박광수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광주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산업공학과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207</a:t>
                      </a: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1292305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921011</a:t>
                      </a: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‐</a:t>
                      </a: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1809003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김우주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부산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산업공학과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207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1292501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900825</a:t>
                      </a: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‐</a:t>
                      </a: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1506390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박철수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대전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전자공학과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308</a:t>
                      </a:r>
                      <a:r>
                        <a:rPr lang="ko-KR" altLang="en-US" sz="1200" kern="10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/>
                        </a:rPr>
                        <a:t>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해결 방안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50006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+mn-ea"/>
              </a:rPr>
              <a:t>student </a:t>
            </a:r>
            <a:r>
              <a:rPr lang="ko-KR" altLang="en-US" sz="2000" dirty="0" smtClean="0">
                <a:latin typeface="+mn-ea"/>
              </a:rPr>
              <a:t>테이블에서 학과정보를 분리하여 </a:t>
            </a:r>
            <a:r>
              <a:rPr lang="en-US" altLang="ko-KR" sz="2000" dirty="0" smtClean="0">
                <a:latin typeface="+mn-ea"/>
              </a:rPr>
              <a:t>department </a:t>
            </a:r>
            <a:r>
              <a:rPr lang="ko-KR" altLang="en-US" sz="2000" dirty="0" smtClean="0">
                <a:latin typeface="+mn-ea"/>
              </a:rPr>
              <a:t>테이블 생성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err="1" smtClean="0">
                <a:latin typeface="+mn-ea"/>
              </a:rPr>
              <a:t>dept_id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학과번호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필드를 이용하여 </a:t>
            </a:r>
            <a:r>
              <a:rPr lang="ko-KR" altLang="en-US" sz="2000" dirty="0" err="1" smtClean="0">
                <a:latin typeface="+mn-ea"/>
              </a:rPr>
              <a:t>외래키로</a:t>
            </a:r>
            <a:r>
              <a:rPr lang="ko-KR" altLang="en-US" sz="2000" dirty="0" smtClean="0">
                <a:latin typeface="+mn-ea"/>
              </a:rPr>
              <a:t> 학과정보 연결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앞서보았던 삽입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삭제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수정이상 현상들이 더 이상 발생하지 않음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204864"/>
            <a:ext cx="30956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정규화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+mn-ea"/>
              </a:rPr>
              <a:t>정규화</a:t>
            </a:r>
            <a:r>
              <a:rPr lang="en-US" altLang="ko-KR" sz="2400" dirty="0" smtClean="0">
                <a:latin typeface="+mn-ea"/>
              </a:rPr>
              <a:t>(normalization)</a:t>
            </a:r>
            <a:r>
              <a:rPr lang="ko-KR" altLang="en-US" sz="2400" dirty="0" smtClean="0">
                <a:latin typeface="+mn-ea"/>
              </a:rPr>
              <a:t>란</a:t>
            </a:r>
            <a:r>
              <a:rPr lang="en-US" altLang="ko-KR" sz="2400" dirty="0" smtClean="0">
                <a:latin typeface="+mn-ea"/>
              </a:rPr>
              <a:t>?</a:t>
            </a:r>
          </a:p>
          <a:p>
            <a:pPr lvl="1"/>
            <a:r>
              <a:rPr lang="ko-KR" altLang="en-US" sz="2000" dirty="0" smtClean="0">
                <a:latin typeface="+mn-ea"/>
              </a:rPr>
              <a:t>불필요한 데이터 중복을 피하기 위해 스키마를 분해</a:t>
            </a:r>
            <a:r>
              <a:rPr lang="en-US" altLang="ko-KR" sz="2000" dirty="0" smtClean="0">
                <a:latin typeface="+mn-ea"/>
              </a:rPr>
              <a:t>(decomposition)</a:t>
            </a:r>
          </a:p>
          <a:p>
            <a:r>
              <a:rPr lang="ko-KR" altLang="en-US" sz="2400" dirty="0" smtClean="0">
                <a:latin typeface="+mn-ea"/>
              </a:rPr>
              <a:t>정규화의 효과</a:t>
            </a:r>
            <a:endParaRPr lang="en-US" altLang="ko-KR" sz="24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테이블에 대한 삽입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삭제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수정 등의 연산으로 인해 발생할 수 있는 이상현상을 방지하는 수단을 제공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데이터 중복으로 발생하는 문제 해결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2000" dirty="0" smtClean="0">
                <a:latin typeface="+mn-ea"/>
              </a:rPr>
              <a:t>단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함수적 종속이 유지 될 수 있도록 데이터베이스 설계해야 함</a:t>
            </a:r>
            <a:endParaRPr lang="en-US" altLang="ko-KR" sz="2000" dirty="0" smtClean="0">
              <a:latin typeface="+mn-ea"/>
            </a:endParaRPr>
          </a:p>
          <a:p>
            <a:pPr lvl="1">
              <a:buNone/>
            </a:pP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정규형</a:t>
            </a:r>
            <a:r>
              <a:rPr lang="en-US" altLang="ko-KR" dirty="0" smtClean="0">
                <a:latin typeface="+mn-ea"/>
                <a:ea typeface="+mn-ea"/>
              </a:rPr>
              <a:t>(normal form)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+mn-ea"/>
              </a:rPr>
              <a:t>정규형이란</a:t>
            </a:r>
            <a:r>
              <a:rPr lang="en-US" altLang="ko-KR" sz="2400" dirty="0" smtClean="0">
                <a:latin typeface="+mn-ea"/>
              </a:rPr>
              <a:t>?</a:t>
            </a:r>
          </a:p>
          <a:p>
            <a:pPr lvl="1"/>
            <a:r>
              <a:rPr lang="ko-KR" altLang="en-US" sz="2000" dirty="0" smtClean="0">
                <a:latin typeface="+mn-ea"/>
              </a:rPr>
              <a:t>각 단계별 정규화 과정을 통해 분해된 테이블들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정규형의 종류</a:t>
            </a:r>
            <a:endParaRPr lang="en-US" altLang="ko-KR" sz="2400" dirty="0" smtClean="0">
              <a:latin typeface="+mn-ea"/>
            </a:endParaRPr>
          </a:p>
          <a:p>
            <a:pPr lvl="1"/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차 정규</a:t>
            </a:r>
            <a:r>
              <a:rPr lang="ko-KR" altLang="en-US" sz="2000" dirty="0">
                <a:latin typeface="+mn-ea"/>
              </a:rPr>
              <a:t>형</a:t>
            </a:r>
            <a:r>
              <a:rPr lang="en-US" altLang="ko-KR" sz="2000" dirty="0" smtClean="0">
                <a:latin typeface="+mn-ea"/>
              </a:rPr>
              <a:t>(1NF: first normal form)</a:t>
            </a:r>
          </a:p>
          <a:p>
            <a:pPr lvl="1"/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차 정규형</a:t>
            </a:r>
            <a:r>
              <a:rPr lang="en-US" altLang="ko-KR" sz="2000" dirty="0" smtClean="0">
                <a:latin typeface="+mn-ea"/>
              </a:rPr>
              <a:t>(2NF : second normal form)</a:t>
            </a:r>
          </a:p>
          <a:p>
            <a:pPr lvl="1"/>
            <a:r>
              <a:rPr lang="en-US" altLang="ko-KR" sz="2000" dirty="0" smtClean="0">
                <a:latin typeface="+mn-ea"/>
              </a:rPr>
              <a:t>3</a:t>
            </a:r>
            <a:r>
              <a:rPr lang="ko-KR" altLang="en-US" sz="2000" dirty="0" smtClean="0">
                <a:latin typeface="+mn-ea"/>
              </a:rPr>
              <a:t>차 정규형</a:t>
            </a:r>
            <a:r>
              <a:rPr lang="en-US" altLang="ko-KR" sz="2000" dirty="0" smtClean="0">
                <a:latin typeface="+mn-ea"/>
              </a:rPr>
              <a:t>(3NF : third normal form)</a:t>
            </a:r>
          </a:p>
          <a:p>
            <a:pPr lvl="1"/>
            <a:r>
              <a:rPr lang="ko-KR" altLang="en-US" sz="2000" dirty="0" err="1" smtClean="0">
                <a:latin typeface="+mn-ea"/>
              </a:rPr>
              <a:t>보이스</a:t>
            </a: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smtClean="0">
                <a:latin typeface="+mn-ea"/>
              </a:rPr>
              <a:t>코드 정규형</a:t>
            </a:r>
            <a:r>
              <a:rPr lang="en-US" altLang="ko-KR" sz="2000" dirty="0" smtClean="0">
                <a:latin typeface="+mn-ea"/>
              </a:rPr>
              <a:t>(BCNF : Boyce-</a:t>
            </a:r>
            <a:r>
              <a:rPr lang="en-US" altLang="ko-KR" sz="2000" dirty="0" err="1" smtClean="0">
                <a:latin typeface="+mn-ea"/>
              </a:rPr>
              <a:t>Codd</a:t>
            </a:r>
            <a:r>
              <a:rPr lang="en-US" altLang="ko-KR" sz="2000" dirty="0" smtClean="0">
                <a:latin typeface="+mn-ea"/>
              </a:rPr>
              <a:t> normal form)</a:t>
            </a:r>
          </a:p>
          <a:p>
            <a:pPr lvl="1"/>
            <a:r>
              <a:rPr lang="en-US" altLang="ko-KR" sz="2000" dirty="0" smtClean="0">
                <a:latin typeface="+mn-ea"/>
              </a:rPr>
              <a:t>4</a:t>
            </a:r>
            <a:r>
              <a:rPr lang="ko-KR" altLang="en-US" sz="2000" dirty="0" smtClean="0">
                <a:latin typeface="+mn-ea"/>
              </a:rPr>
              <a:t>차 정규형</a:t>
            </a:r>
            <a:r>
              <a:rPr lang="en-US" altLang="ko-KR" sz="2000" dirty="0" smtClean="0">
                <a:latin typeface="+mn-ea"/>
              </a:rPr>
              <a:t>(4NF : forth normal form)</a:t>
            </a:r>
          </a:p>
          <a:p>
            <a:pPr lvl="1"/>
            <a:r>
              <a:rPr lang="en-US" altLang="ko-KR" sz="2000" dirty="0" smtClean="0">
                <a:latin typeface="+mn-ea"/>
              </a:rPr>
              <a:t>5</a:t>
            </a:r>
            <a:r>
              <a:rPr lang="ko-KR" altLang="en-US" sz="2000" dirty="0" smtClean="0">
                <a:latin typeface="+mn-ea"/>
              </a:rPr>
              <a:t>차 정규형</a:t>
            </a:r>
            <a:r>
              <a:rPr lang="en-US" altLang="ko-KR" sz="2000" dirty="0" smtClean="0">
                <a:latin typeface="+mn-ea"/>
              </a:rPr>
              <a:t>(5NF : fifth normal form)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함수적 종속</a:t>
            </a:r>
            <a:r>
              <a:rPr lang="en-US" altLang="ko-KR" dirty="0" smtClean="0">
                <a:latin typeface="+mn-ea"/>
                <a:ea typeface="+mn-ea"/>
              </a:rPr>
              <a:t>(functional dependency)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논리적 설계단계에서 데이터 중복 문제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700" dirty="0" smtClean="0">
                <a:latin typeface="+mn-ea"/>
              </a:rPr>
              <a:t>테이블을 분해함으로써 달성가능</a:t>
            </a:r>
            <a:endParaRPr lang="en-US" altLang="ko-KR" sz="17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함수적 종속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700" dirty="0" err="1" smtClean="0">
                <a:latin typeface="+mn-ea"/>
              </a:rPr>
              <a:t>무결성</a:t>
            </a:r>
            <a:r>
              <a:rPr lang="ko-KR" altLang="en-US" sz="1700" dirty="0" smtClean="0">
                <a:latin typeface="+mn-ea"/>
              </a:rPr>
              <a:t> 제약의 한 종류</a:t>
            </a:r>
            <a:endParaRPr lang="en-US" altLang="ko-KR" sz="1700" dirty="0" smtClean="0">
              <a:latin typeface="+mn-ea"/>
            </a:endParaRPr>
          </a:p>
          <a:p>
            <a:pPr lvl="1"/>
            <a:r>
              <a:rPr lang="ko-KR" altLang="en-US" sz="1700" dirty="0" smtClean="0">
                <a:latin typeface="+mn-ea"/>
              </a:rPr>
              <a:t>테이블 내 필드 간의 관계성을 표현</a:t>
            </a:r>
            <a:endParaRPr lang="en-US" altLang="ko-KR" sz="17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데이터 중복의 발생 여부를 파악하는데 사용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기본 정의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테이블 </a:t>
            </a:r>
            <a:r>
              <a:rPr lang="en-US" altLang="ko-KR" sz="1800" dirty="0" smtClean="0">
                <a:latin typeface="+mn-ea"/>
              </a:rPr>
              <a:t>R</a:t>
            </a:r>
            <a:r>
              <a:rPr lang="ko-KR" altLang="en-US" sz="1800" dirty="0" smtClean="0">
                <a:latin typeface="+mn-ea"/>
              </a:rPr>
              <a:t>에서 필드 </a:t>
            </a:r>
            <a:r>
              <a:rPr lang="en-US" altLang="ko-KR" sz="1800" dirty="0" smtClean="0">
                <a:latin typeface="+mn-ea"/>
              </a:rPr>
              <a:t>X</a:t>
            </a:r>
            <a:r>
              <a:rPr lang="ko-KR" altLang="en-US" sz="1800" dirty="0" smtClean="0">
                <a:latin typeface="+mn-ea"/>
              </a:rPr>
              <a:t>의 값이 동일한 임의의 레코드에 대해 필드 </a:t>
            </a:r>
            <a:r>
              <a:rPr lang="en-US" altLang="ko-KR" sz="1800" dirty="0" smtClean="0">
                <a:latin typeface="+mn-ea"/>
              </a:rPr>
              <a:t>Y</a:t>
            </a:r>
            <a:r>
              <a:rPr lang="ko-KR" altLang="en-US" sz="1800" dirty="0" smtClean="0">
                <a:latin typeface="+mn-ea"/>
              </a:rPr>
              <a:t>의 값도 동일하다면 </a:t>
            </a:r>
            <a:r>
              <a:rPr lang="en-US" altLang="ko-KR" sz="1800" dirty="0" smtClean="0">
                <a:latin typeface="+mn-ea"/>
              </a:rPr>
              <a:t>“</a:t>
            </a:r>
            <a:r>
              <a:rPr lang="en-US" altLang="ko-KR" sz="1800" b="1" dirty="0" smtClean="0">
                <a:latin typeface="+mn-ea"/>
              </a:rPr>
              <a:t>Y</a:t>
            </a:r>
            <a:r>
              <a:rPr lang="ko-KR" altLang="en-US" sz="1800" b="1" dirty="0" smtClean="0">
                <a:latin typeface="+mn-ea"/>
              </a:rPr>
              <a:t>는 </a:t>
            </a:r>
            <a:r>
              <a:rPr lang="en-US" altLang="ko-KR" sz="1800" b="1" dirty="0" smtClean="0">
                <a:latin typeface="+mn-ea"/>
              </a:rPr>
              <a:t>X</a:t>
            </a:r>
            <a:r>
              <a:rPr lang="ko-KR" altLang="en-US" sz="1800" b="1" dirty="0" smtClean="0">
                <a:latin typeface="+mn-ea"/>
              </a:rPr>
              <a:t>에 함수적 종속된다</a:t>
            </a:r>
            <a:r>
              <a:rPr lang="en-US" altLang="ko-KR" sz="1800" b="1" dirty="0" smtClean="0">
                <a:latin typeface="+mn-ea"/>
              </a:rPr>
              <a:t>”</a:t>
            </a:r>
            <a:r>
              <a:rPr lang="ko-KR" altLang="en-US" sz="1800" b="1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라고 하며 다음과 같이 표현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en-US" altLang="ko-KR" sz="1500" dirty="0" smtClean="0">
                <a:latin typeface="+mn-ea"/>
              </a:rPr>
              <a:t>X : </a:t>
            </a:r>
            <a:r>
              <a:rPr lang="ko-KR" altLang="en-US" sz="1500" dirty="0" smtClean="0">
                <a:latin typeface="+mn-ea"/>
              </a:rPr>
              <a:t>결정자</a:t>
            </a:r>
            <a:r>
              <a:rPr lang="en-US" altLang="ko-KR" sz="1500" dirty="0" smtClean="0">
                <a:latin typeface="+mn-ea"/>
              </a:rPr>
              <a:t>(determinant)</a:t>
            </a:r>
          </a:p>
          <a:p>
            <a:pPr lvl="2"/>
            <a:r>
              <a:rPr lang="en-US" altLang="ko-KR" sz="1500" dirty="0" smtClean="0">
                <a:latin typeface="+mn-ea"/>
              </a:rPr>
              <a:t>Y : </a:t>
            </a:r>
            <a:r>
              <a:rPr lang="ko-KR" altLang="en-US" sz="1500" dirty="0" err="1" smtClean="0">
                <a:latin typeface="+mn-ea"/>
              </a:rPr>
              <a:t>종속자</a:t>
            </a:r>
            <a:r>
              <a:rPr lang="en-US" altLang="ko-KR" sz="1500" dirty="0" smtClean="0">
                <a:latin typeface="+mn-ea"/>
              </a:rPr>
              <a:t>(dependent)</a:t>
            </a:r>
          </a:p>
          <a:p>
            <a:pPr lvl="2"/>
            <a:endParaRPr lang="en-US" altLang="ko-KR" sz="15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“Y</a:t>
            </a:r>
            <a:r>
              <a:rPr lang="ko-KR" altLang="en-US" sz="1800" dirty="0" smtClean="0">
                <a:latin typeface="+mn-ea"/>
              </a:rPr>
              <a:t>는 </a:t>
            </a:r>
            <a:r>
              <a:rPr lang="en-US" altLang="ko-KR" sz="1800" dirty="0" smtClean="0">
                <a:latin typeface="+mn-ea"/>
              </a:rPr>
              <a:t>X</a:t>
            </a:r>
            <a:r>
              <a:rPr lang="ko-KR" altLang="en-US" sz="1800" dirty="0" smtClean="0">
                <a:latin typeface="+mn-ea"/>
              </a:rPr>
              <a:t>에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함수적으로 종속된다</a:t>
            </a:r>
            <a:r>
              <a:rPr lang="en-US" altLang="ko-KR" sz="1800" dirty="0" smtClean="0">
                <a:latin typeface="+mn-ea"/>
              </a:rPr>
              <a:t>.” = “X</a:t>
            </a:r>
            <a:r>
              <a:rPr lang="ko-KR" altLang="en-US" sz="1800" dirty="0" smtClean="0">
                <a:latin typeface="+mn-ea"/>
              </a:rPr>
              <a:t>는 </a:t>
            </a:r>
            <a:r>
              <a:rPr lang="en-US" altLang="ko-KR" sz="1800" dirty="0" smtClean="0">
                <a:latin typeface="+mn-ea"/>
              </a:rPr>
              <a:t>Y</a:t>
            </a:r>
            <a:r>
              <a:rPr lang="ko-KR" altLang="en-US" sz="1800" dirty="0" smtClean="0">
                <a:latin typeface="+mn-ea"/>
              </a:rPr>
              <a:t>를 함수적으로 결정한다</a:t>
            </a:r>
            <a:r>
              <a:rPr lang="en-US" altLang="ko-KR" sz="1800" dirty="0" smtClean="0">
                <a:latin typeface="+mn-ea"/>
              </a:rPr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9952" y="4437112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X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4437112"/>
            <a:ext cx="494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Y</a:t>
            </a:r>
            <a:endParaRPr lang="ko-KR" altLang="en-US" sz="4000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4688500" y="4791055"/>
            <a:ext cx="7475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정규형의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데이터베이스 </a:t>
            </a:r>
            <a:r>
              <a:rPr lang="ko-KR" altLang="en-US" sz="2000" dirty="0" err="1" smtClean="0"/>
              <a:t>설계시</a:t>
            </a:r>
            <a:r>
              <a:rPr lang="ko-KR" altLang="en-US" sz="2000" dirty="0" smtClean="0"/>
              <a:t> 일반적으로 </a:t>
            </a:r>
            <a:r>
              <a:rPr lang="en-US" altLang="ko-KR" sz="2000" dirty="0" smtClean="0"/>
              <a:t>4, 5</a:t>
            </a:r>
            <a:r>
              <a:rPr lang="ko-KR" altLang="en-US" sz="2000" dirty="0" smtClean="0"/>
              <a:t>차 정규형은 고려하지 않음</a:t>
            </a:r>
            <a:endParaRPr lang="ko-KR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340767"/>
            <a:ext cx="4392488" cy="402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724128" y="3140968"/>
            <a:ext cx="2808312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차 정규형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정의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b="1" dirty="0" smtClean="0">
                <a:latin typeface="+mn-ea"/>
              </a:rPr>
              <a:t>테이블 </a:t>
            </a:r>
            <a:r>
              <a:rPr lang="en-US" altLang="ko-KR" sz="1800" b="1" dirty="0" smtClean="0">
                <a:latin typeface="+mn-ea"/>
              </a:rPr>
              <a:t>R</a:t>
            </a:r>
            <a:r>
              <a:rPr lang="ko-KR" altLang="en-US" sz="1800" b="1" dirty="0" smtClean="0">
                <a:latin typeface="+mn-ea"/>
              </a:rPr>
              <a:t>에 속한 모든 도메인이 </a:t>
            </a:r>
            <a:r>
              <a:rPr lang="ko-KR" altLang="en-US" sz="1800" b="1" dirty="0" err="1" smtClean="0">
                <a:latin typeface="+mn-ea"/>
              </a:rPr>
              <a:t>원자값</a:t>
            </a:r>
            <a:r>
              <a:rPr lang="en-US" altLang="ko-KR" sz="1800" b="1" dirty="0" smtClean="0">
                <a:latin typeface="+mn-ea"/>
              </a:rPr>
              <a:t>(atomic value)</a:t>
            </a:r>
            <a:r>
              <a:rPr lang="ko-KR" altLang="en-US" sz="1800" b="1" dirty="0" smtClean="0">
                <a:latin typeface="+mn-ea"/>
              </a:rPr>
              <a:t>만으로 구성되어 있다면 </a:t>
            </a:r>
            <a:r>
              <a:rPr lang="en-US" altLang="ko-KR" sz="1800" b="1" dirty="0" smtClean="0">
                <a:latin typeface="+mn-ea"/>
              </a:rPr>
              <a:t>R</a:t>
            </a:r>
            <a:r>
              <a:rPr lang="ko-KR" altLang="en-US" sz="1800" b="1" dirty="0" smtClean="0">
                <a:latin typeface="+mn-ea"/>
              </a:rPr>
              <a:t>은 </a:t>
            </a:r>
            <a:r>
              <a:rPr lang="en-US" altLang="ko-KR" sz="1800" b="1" dirty="0" smtClean="0">
                <a:latin typeface="+mn-ea"/>
              </a:rPr>
              <a:t>1</a:t>
            </a:r>
            <a:r>
              <a:rPr lang="ko-KR" altLang="en-US" sz="1800" b="1" dirty="0" smtClean="0">
                <a:latin typeface="+mn-ea"/>
              </a:rPr>
              <a:t>차 정규형이다</a:t>
            </a:r>
            <a:r>
              <a:rPr lang="en-US" altLang="ko-KR" sz="1800" b="1" dirty="0" smtClean="0">
                <a:latin typeface="+mn-ea"/>
              </a:rPr>
              <a:t>.</a:t>
            </a:r>
          </a:p>
          <a:p>
            <a:r>
              <a:rPr lang="ko-KR" altLang="en-US" sz="2000" dirty="0" err="1" smtClean="0">
                <a:latin typeface="+mn-ea"/>
              </a:rPr>
              <a:t>관계형</a:t>
            </a:r>
            <a:r>
              <a:rPr lang="ko-KR" altLang="en-US" sz="2000" dirty="0" smtClean="0">
                <a:latin typeface="+mn-ea"/>
              </a:rPr>
              <a:t> 데이터 모델의 정의를 따르는 모든 테이블은 </a:t>
            </a:r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차 정규형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다음의 </a:t>
            </a:r>
            <a:r>
              <a:rPr lang="en-US" altLang="ko-KR" sz="2000" dirty="0" smtClean="0">
                <a:latin typeface="+mn-ea"/>
              </a:rPr>
              <a:t>register </a:t>
            </a:r>
            <a:r>
              <a:rPr lang="ko-KR" altLang="en-US" sz="2000" dirty="0" smtClean="0">
                <a:latin typeface="+mn-ea"/>
              </a:rPr>
              <a:t>테이블도 </a:t>
            </a:r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차 정규형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2514" y="6114782"/>
            <a:ext cx="1493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register </a:t>
            </a:r>
            <a:r>
              <a:rPr lang="ko-KR" altLang="en-US" sz="1600" dirty="0" smtClean="0"/>
              <a:t>테이블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3140968"/>
            <a:ext cx="2347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register </a:t>
            </a:r>
            <a:r>
              <a:rPr lang="ko-KR" altLang="en-US" dirty="0" smtClean="0"/>
              <a:t>테이블에서의</a:t>
            </a:r>
            <a:endParaRPr lang="en-US" altLang="ko-KR" dirty="0" smtClean="0"/>
          </a:p>
          <a:p>
            <a:r>
              <a:rPr lang="ko-KR" altLang="en-US" dirty="0" smtClean="0"/>
              <a:t>함수적 종속들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3861048"/>
            <a:ext cx="2452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 (</a:t>
            </a:r>
            <a:r>
              <a:rPr lang="en-US" altLang="ko-KR" dirty="0" err="1" smtClean="0"/>
              <a:t>stu_id</a:t>
            </a:r>
            <a:r>
              <a:rPr lang="en-US" altLang="ko-KR" dirty="0" smtClean="0"/>
              <a:t>, title) → grade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stu_id</a:t>
            </a:r>
            <a:r>
              <a:rPr lang="en-US" altLang="ko-KR" dirty="0" smtClean="0"/>
              <a:t>→ </a:t>
            </a:r>
            <a:r>
              <a:rPr lang="en-US" altLang="ko-KR" dirty="0" err="1" smtClean="0"/>
              <a:t>dept_name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dept_name</a:t>
            </a:r>
            <a:r>
              <a:rPr lang="en-US" altLang="ko-KR" dirty="0" smtClean="0"/>
              <a:t> → office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068961"/>
            <a:ext cx="4176464" cy="3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7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차 정규형의 문제점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삽입 </a:t>
            </a:r>
            <a:r>
              <a:rPr lang="ko-KR" altLang="en-US" sz="2000" dirty="0">
                <a:latin typeface="+mn-ea"/>
              </a:rPr>
              <a:t>이상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 smtClean="0"/>
              <a:t>학번이 </a:t>
            </a:r>
            <a:r>
              <a:rPr lang="en-US" altLang="ko-KR" sz="2000" dirty="0" smtClean="0"/>
              <a:t>'1292502'</a:t>
            </a:r>
            <a:r>
              <a:rPr lang="ko-KR" altLang="en-US" sz="2000" dirty="0" smtClean="0"/>
              <a:t>인 학생이 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전자공학과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에 소속된다는 사실을 삽입하려면 최소한 그 학생이 하나의 과목을 수강해야만 가능</a:t>
            </a:r>
            <a:endParaRPr lang="en-US" altLang="ko-KR" sz="2000" dirty="0" smtClean="0"/>
          </a:p>
          <a:p>
            <a:pPr lvl="1"/>
            <a:endParaRPr lang="ko-KR" altLang="en-US" sz="2000" dirty="0" smtClean="0"/>
          </a:p>
          <a:p>
            <a:r>
              <a:rPr lang="ko-KR" altLang="en-US" sz="2000" dirty="0" smtClean="0">
                <a:latin typeface="+mn-ea"/>
              </a:rPr>
              <a:t>삭제 </a:t>
            </a:r>
            <a:r>
              <a:rPr lang="ko-KR" altLang="en-US" sz="2000" dirty="0">
                <a:latin typeface="+mn-ea"/>
              </a:rPr>
              <a:t>이상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2000" dirty="0" err="1" smtClean="0"/>
              <a:t>stu_id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'1292301'</a:t>
            </a:r>
            <a:r>
              <a:rPr lang="ko-KR" altLang="en-US" sz="2000" dirty="0" smtClean="0"/>
              <a:t>인 학생이 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자료구조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를 수강한다는 사실을 삭제하면 이 학생이 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산업공학과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에 소속된다는 정보까지 동시에 삭제</a:t>
            </a:r>
            <a:endParaRPr lang="en-US" altLang="ko-KR" sz="2000" dirty="0" smtClean="0"/>
          </a:p>
          <a:p>
            <a:pPr lvl="1"/>
            <a:endParaRPr lang="ko-KR" altLang="en-US" sz="2000" dirty="0" smtClean="0"/>
          </a:p>
          <a:p>
            <a:r>
              <a:rPr lang="ko-KR" altLang="en-US" sz="2000" dirty="0" smtClean="0">
                <a:latin typeface="+mn-ea"/>
              </a:rPr>
              <a:t>수정 </a:t>
            </a:r>
            <a:r>
              <a:rPr lang="ko-KR" altLang="en-US" sz="2000" dirty="0">
                <a:latin typeface="+mn-ea"/>
              </a:rPr>
              <a:t>이상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 smtClean="0"/>
              <a:t>학번이 </a:t>
            </a:r>
            <a:r>
              <a:rPr lang="en-US" altLang="ko-KR" sz="2000" dirty="0" smtClean="0"/>
              <a:t>'1292001'</a:t>
            </a:r>
            <a:r>
              <a:rPr lang="ko-KR" altLang="en-US" sz="2000" dirty="0" smtClean="0"/>
              <a:t>인 학생의 소속이 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컴퓨터공학과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산업공학과</a:t>
            </a:r>
            <a:r>
              <a:rPr lang="en-US" altLang="ko-KR" sz="2000" dirty="0" smtClean="0"/>
              <a:t>'</a:t>
            </a:r>
            <a:r>
              <a:rPr lang="ko-KR" altLang="en-US" sz="2000" dirty="0" smtClean="0"/>
              <a:t>로 변경하면 모든 해당 레코드를 변경해야 함</a:t>
            </a:r>
            <a:endParaRPr lang="ko-KR" altLang="en-US" sz="2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1</a:t>
            </a:r>
            <a:r>
              <a:rPr lang="ko-KR" altLang="en-US" dirty="0" smtClean="0">
                <a:latin typeface="+mn-ea"/>
                <a:ea typeface="+mn-ea"/>
              </a:rPr>
              <a:t>차 정규형의 문제점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문제 발생 원인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부분 종속</a:t>
            </a:r>
            <a:r>
              <a:rPr lang="en-US" altLang="ko-KR" sz="1800" dirty="0">
                <a:latin typeface="+mn-ea"/>
              </a:rPr>
              <a:t>(partial dependency) : </a:t>
            </a:r>
            <a:r>
              <a:rPr lang="ko-KR" altLang="en-US" sz="1800" dirty="0">
                <a:latin typeface="+mn-ea"/>
              </a:rPr>
              <a:t>키가 아닌 </a:t>
            </a:r>
            <a:r>
              <a:rPr lang="ko-KR" altLang="en-US" sz="1800" dirty="0" smtClean="0">
                <a:latin typeface="+mn-ea"/>
              </a:rPr>
              <a:t>필드</a:t>
            </a:r>
            <a:r>
              <a:rPr lang="en-US" altLang="ko-KR" sz="1800" dirty="0" smtClean="0">
                <a:latin typeface="+mn-ea"/>
              </a:rPr>
              <a:t>(A)</a:t>
            </a:r>
            <a:r>
              <a:rPr lang="ko-KR" altLang="en-US" sz="1800" dirty="0" smtClean="0">
                <a:latin typeface="+mn-ea"/>
              </a:rPr>
              <a:t>가 </a:t>
            </a:r>
            <a:r>
              <a:rPr lang="ko-KR" altLang="en-US" sz="1800" dirty="0">
                <a:latin typeface="+mn-ea"/>
              </a:rPr>
              <a:t>키의 일부인 </a:t>
            </a:r>
            <a:r>
              <a:rPr lang="ko-KR" altLang="en-US" sz="1800" dirty="0" smtClean="0">
                <a:latin typeface="+mn-ea"/>
              </a:rPr>
              <a:t>필드</a:t>
            </a:r>
            <a:r>
              <a:rPr lang="en-US" altLang="ko-KR" sz="1800" dirty="0" smtClean="0">
                <a:latin typeface="+mn-ea"/>
              </a:rPr>
              <a:t>(X)</a:t>
            </a:r>
            <a:r>
              <a:rPr lang="ko-KR" altLang="en-US" sz="1800" dirty="0" smtClean="0">
                <a:latin typeface="+mn-ea"/>
              </a:rPr>
              <a:t>에 </a:t>
            </a:r>
            <a:r>
              <a:rPr lang="ko-KR" altLang="en-US" sz="1800" dirty="0">
                <a:latin typeface="+mn-ea"/>
              </a:rPr>
              <a:t>종속되는 </a:t>
            </a:r>
            <a:r>
              <a:rPr lang="ko-KR" altLang="en-US" sz="1800" dirty="0" smtClean="0">
                <a:latin typeface="+mn-ea"/>
              </a:rPr>
              <a:t>경우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marL="274638" lvl="1" indent="0">
              <a:buNone/>
            </a:pPr>
            <a:endParaRPr lang="en-US" altLang="ko-KR" sz="18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register </a:t>
            </a:r>
            <a:r>
              <a:rPr lang="ko-KR" altLang="en-US" sz="2000" dirty="0" smtClean="0">
                <a:latin typeface="+mn-ea"/>
              </a:rPr>
              <a:t>테이블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err="1" smtClean="0">
                <a:latin typeface="+mn-ea"/>
              </a:rPr>
              <a:t>기본키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(</a:t>
            </a:r>
            <a:r>
              <a:rPr lang="en-US" altLang="ko-KR" sz="1800" dirty="0" err="1">
                <a:latin typeface="+mn-ea"/>
              </a:rPr>
              <a:t>stu_id</a:t>
            </a:r>
            <a:r>
              <a:rPr lang="en-US" altLang="ko-KR" sz="1800" dirty="0">
                <a:latin typeface="+mn-ea"/>
              </a:rPr>
              <a:t>, title)</a:t>
            </a:r>
          </a:p>
          <a:p>
            <a:pPr lvl="1"/>
            <a:r>
              <a:rPr lang="en-US" altLang="ko-KR" sz="1800" dirty="0" err="1">
                <a:latin typeface="+mn-ea"/>
              </a:rPr>
              <a:t>dept_name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필드는 </a:t>
            </a:r>
            <a:r>
              <a:rPr lang="en-US" altLang="ko-KR" sz="1800" dirty="0" err="1">
                <a:latin typeface="+mn-ea"/>
              </a:rPr>
              <a:t>stu_id</a:t>
            </a:r>
            <a:r>
              <a:rPr lang="ko-KR" altLang="en-US" sz="1800" dirty="0">
                <a:latin typeface="+mn-ea"/>
              </a:rPr>
              <a:t>에 함수적 </a:t>
            </a:r>
            <a:r>
              <a:rPr lang="ko-KR" altLang="en-US" sz="1800" dirty="0" smtClean="0">
                <a:latin typeface="+mn-ea"/>
              </a:rPr>
              <a:t>종속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800" dirty="0" err="1" smtClean="0">
                <a:latin typeface="+mn-ea"/>
              </a:rPr>
              <a:t>stu_id</a:t>
            </a:r>
            <a:r>
              <a:rPr lang="ko-KR" altLang="en-US" sz="1800" dirty="0" smtClean="0">
                <a:latin typeface="+mn-ea"/>
              </a:rPr>
              <a:t>가 동일한 레코드에 대해 </a:t>
            </a:r>
            <a:r>
              <a:rPr lang="en-US" altLang="ko-KR" sz="1800" dirty="0" err="1" smtClean="0">
                <a:latin typeface="+mn-ea"/>
              </a:rPr>
              <a:t>dept_name</a:t>
            </a:r>
            <a:r>
              <a:rPr lang="ko-KR" altLang="en-US" sz="1800" dirty="0" smtClean="0">
                <a:latin typeface="+mn-ea"/>
              </a:rPr>
              <a:t>이 중복해서 나타남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420888"/>
            <a:ext cx="402844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차 정규형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51720" y="2420888"/>
            <a:ext cx="3888432" cy="2921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내용 개체 틀 4"/>
          <p:cNvSpPr txBox="1">
            <a:spLocks/>
          </p:cNvSpPr>
          <p:nvPr/>
        </p:nvSpPr>
        <p:spPr>
          <a:xfrm>
            <a:off x="456422" y="1216152"/>
            <a:ext cx="8134294" cy="493776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1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latinLnBrk="1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latinLnBrk="1" hangingPunct="1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latinLnBrk="1" hangingPunct="1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latinLnBrk="1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latin typeface="+mn-ea"/>
              </a:rPr>
              <a:t>부분 종속의 제거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부분 종속에 해당하는 결정자와 </a:t>
            </a:r>
            <a:r>
              <a:rPr lang="ko-KR" altLang="en-US" sz="1800" dirty="0" err="1" smtClean="0">
                <a:latin typeface="+mn-ea"/>
              </a:rPr>
              <a:t>종속자를</a:t>
            </a:r>
            <a:r>
              <a:rPr lang="ko-KR" altLang="en-US" sz="1800" dirty="0" smtClean="0">
                <a:latin typeface="+mn-ea"/>
              </a:rPr>
              <a:t> 별도의 테이블로 분리</a:t>
            </a: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75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차 정규형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부분 종속이 </a:t>
            </a:r>
            <a:r>
              <a:rPr lang="ko-KR" altLang="en-US" sz="2000" dirty="0" smtClean="0">
                <a:latin typeface="+mn-ea"/>
              </a:rPr>
              <a:t>존재하는 </a:t>
            </a:r>
            <a:r>
              <a:rPr lang="ko-KR" altLang="en-US" sz="2000" dirty="0">
                <a:latin typeface="+mn-ea"/>
              </a:rPr>
              <a:t>경우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부분 종속에 해당하는 결정자와 </a:t>
            </a:r>
            <a:r>
              <a:rPr lang="ko-KR" altLang="en-US" sz="1800" dirty="0" err="1">
                <a:latin typeface="+mn-ea"/>
              </a:rPr>
              <a:t>종속자를</a:t>
            </a:r>
            <a:r>
              <a:rPr lang="ko-KR" altLang="en-US" sz="1800" dirty="0">
                <a:latin typeface="+mn-ea"/>
              </a:rPr>
              <a:t> 별도의 테이블로 </a:t>
            </a:r>
            <a:r>
              <a:rPr lang="ko-KR" altLang="en-US" sz="1800" dirty="0" smtClean="0">
                <a:latin typeface="+mn-ea"/>
              </a:rPr>
              <a:t>분리</a:t>
            </a:r>
            <a:endParaRPr lang="en-US" altLang="ko-KR" sz="18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2164214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student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2132856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takes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492896"/>
            <a:ext cx="30480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492896"/>
            <a:ext cx="30765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차 정규형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+mn-ea"/>
              </a:rPr>
              <a:t>student</a:t>
            </a:r>
            <a:r>
              <a:rPr lang="ko-KR" altLang="en-US" sz="2000" dirty="0" smtClean="0">
                <a:latin typeface="+mn-ea"/>
              </a:rPr>
              <a:t>와 </a:t>
            </a:r>
            <a:r>
              <a:rPr lang="en-US" altLang="ko-KR" sz="2000" dirty="0" smtClean="0">
                <a:latin typeface="+mn-ea"/>
              </a:rPr>
              <a:t>takes </a:t>
            </a:r>
            <a:r>
              <a:rPr lang="ko-KR" altLang="en-US" sz="2000" dirty="0" smtClean="0">
                <a:latin typeface="+mn-ea"/>
              </a:rPr>
              <a:t>테이블에는 다음과 같이 함수적 종속이 그대로 보존됨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student </a:t>
            </a:r>
            <a:r>
              <a:rPr lang="ko-KR" altLang="en-US" sz="2000" dirty="0" smtClean="0">
                <a:latin typeface="+mn-ea"/>
              </a:rPr>
              <a:t>테이블의 함수적 종속</a:t>
            </a:r>
          </a:p>
          <a:p>
            <a:pPr lvl="1"/>
            <a:r>
              <a:rPr lang="ko-KR" altLang="en-US" sz="1700" dirty="0" smtClean="0">
                <a:latin typeface="+mn-ea"/>
              </a:rPr>
              <a:t> </a:t>
            </a:r>
            <a:r>
              <a:rPr lang="en-US" altLang="ko-KR" sz="1700" dirty="0" err="1" smtClean="0">
                <a:latin typeface="+mn-ea"/>
              </a:rPr>
              <a:t>stu_id</a:t>
            </a:r>
            <a:r>
              <a:rPr lang="en-US" altLang="ko-KR" sz="1700" dirty="0" smtClean="0">
                <a:latin typeface="+mn-ea"/>
              </a:rPr>
              <a:t>→ </a:t>
            </a:r>
            <a:r>
              <a:rPr lang="en-US" altLang="ko-KR" sz="1700" dirty="0" err="1" smtClean="0">
                <a:latin typeface="+mn-ea"/>
              </a:rPr>
              <a:t>dept_name</a:t>
            </a:r>
            <a:endParaRPr lang="en-US" altLang="ko-KR" sz="1700" dirty="0" smtClean="0">
              <a:latin typeface="+mn-ea"/>
            </a:endParaRPr>
          </a:p>
          <a:p>
            <a:pPr lvl="1"/>
            <a:r>
              <a:rPr lang="en-US" altLang="ko-KR" sz="1700" dirty="0" err="1" smtClean="0">
                <a:latin typeface="+mn-ea"/>
              </a:rPr>
              <a:t>dept_name</a:t>
            </a:r>
            <a:r>
              <a:rPr lang="en-US" altLang="ko-KR" sz="1700" dirty="0" smtClean="0">
                <a:latin typeface="+mn-ea"/>
              </a:rPr>
              <a:t> → office</a:t>
            </a:r>
          </a:p>
          <a:p>
            <a:pPr lvl="1"/>
            <a:endParaRPr lang="en-US" altLang="ko-KR" sz="17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takes </a:t>
            </a:r>
            <a:r>
              <a:rPr lang="ko-KR" altLang="en-US" sz="2000" dirty="0" smtClean="0">
                <a:latin typeface="+mn-ea"/>
              </a:rPr>
              <a:t>테이블의 함수적 종속</a:t>
            </a:r>
          </a:p>
          <a:p>
            <a:pPr lvl="1"/>
            <a:r>
              <a:rPr lang="en-US" altLang="ko-KR" sz="1700" dirty="0" smtClean="0">
                <a:latin typeface="+mn-ea"/>
              </a:rPr>
              <a:t>(</a:t>
            </a:r>
            <a:r>
              <a:rPr lang="en-US" altLang="ko-KR" sz="1700" dirty="0" err="1" smtClean="0">
                <a:latin typeface="+mn-ea"/>
              </a:rPr>
              <a:t>stu_id</a:t>
            </a:r>
            <a:r>
              <a:rPr lang="en-US" altLang="ko-KR" sz="1700" dirty="0" smtClean="0">
                <a:latin typeface="+mn-ea"/>
              </a:rPr>
              <a:t>, title) → grade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차 정규형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정의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b="1" dirty="0" smtClean="0">
                <a:latin typeface="+mn-ea"/>
              </a:rPr>
              <a:t>테이블 </a:t>
            </a:r>
            <a:r>
              <a:rPr lang="en-US" altLang="ko-KR" sz="1800" b="1" dirty="0" smtClean="0">
                <a:latin typeface="+mn-ea"/>
              </a:rPr>
              <a:t>R</a:t>
            </a:r>
            <a:r>
              <a:rPr lang="ko-KR" altLang="en-US" sz="1800" b="1" dirty="0" smtClean="0">
                <a:latin typeface="+mn-ea"/>
              </a:rPr>
              <a:t>에서 키가 아닌 모든 필드가 키에 함수적으로 종속되며</a:t>
            </a:r>
            <a:r>
              <a:rPr lang="en-US" altLang="ko-KR" sz="1800" b="1" dirty="0" smtClean="0">
                <a:latin typeface="+mn-ea"/>
              </a:rPr>
              <a:t>, </a:t>
            </a:r>
            <a:r>
              <a:rPr lang="ko-KR" altLang="en-US" sz="1800" b="1" dirty="0" smtClean="0">
                <a:latin typeface="+mn-ea"/>
              </a:rPr>
              <a:t>키의 부분집합이 결정자가 되는 부분 종속이 존재하지 않으면 </a:t>
            </a:r>
            <a:r>
              <a:rPr lang="en-US" altLang="ko-KR" sz="1800" b="1" dirty="0" smtClean="0">
                <a:latin typeface="+mn-ea"/>
              </a:rPr>
              <a:t>R</a:t>
            </a:r>
            <a:r>
              <a:rPr lang="ko-KR" altLang="en-US" sz="1800" b="1" dirty="0" smtClean="0">
                <a:latin typeface="+mn-ea"/>
              </a:rPr>
              <a:t>은 </a:t>
            </a:r>
            <a:r>
              <a:rPr lang="en-US" altLang="ko-KR" sz="1800" b="1" dirty="0" smtClean="0">
                <a:latin typeface="+mn-ea"/>
              </a:rPr>
              <a:t>2</a:t>
            </a:r>
            <a:r>
              <a:rPr lang="ko-KR" altLang="en-US" sz="1800" b="1" dirty="0" smtClean="0">
                <a:latin typeface="+mn-ea"/>
              </a:rPr>
              <a:t>차 정규형이다</a:t>
            </a:r>
            <a:r>
              <a:rPr lang="en-US" altLang="ko-KR" sz="1800" b="1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하나의 필드로 키가 되는 경우 모두 </a:t>
            </a: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차 정규형에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해당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차 정규형의 문제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삽입</a:t>
            </a:r>
            <a:r>
              <a:rPr lang="en-US" altLang="ko-KR" sz="2000" dirty="0" smtClean="0">
                <a:latin typeface="+mn-ea"/>
              </a:rPr>
              <a:t>/</a:t>
            </a:r>
            <a:r>
              <a:rPr lang="ko-KR" altLang="en-US" sz="2000" dirty="0" smtClean="0">
                <a:latin typeface="+mn-ea"/>
              </a:rPr>
              <a:t>수정</a:t>
            </a:r>
            <a:r>
              <a:rPr lang="en-US" altLang="ko-KR" sz="2000" dirty="0" smtClean="0">
                <a:latin typeface="+mn-ea"/>
              </a:rPr>
              <a:t>/</a:t>
            </a:r>
            <a:r>
              <a:rPr lang="ko-KR" altLang="en-US" sz="2000" dirty="0" smtClean="0">
                <a:latin typeface="+mn-ea"/>
              </a:rPr>
              <a:t>삭제 이상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가 발생하지 않는다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7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테이블 분해 조건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종속성 보존 분해</a:t>
            </a:r>
            <a:r>
              <a:rPr lang="en-US" altLang="ko-KR" sz="2000" dirty="0" smtClean="0">
                <a:latin typeface="+mn-ea"/>
              </a:rPr>
              <a:t>(dependency-preserving decomposition)</a:t>
            </a:r>
          </a:p>
          <a:p>
            <a:pPr lvl="1"/>
            <a:r>
              <a:rPr lang="ko-KR" altLang="en-US" sz="1800" dirty="0" smtClean="0">
                <a:latin typeface="+mn-ea"/>
              </a:rPr>
              <a:t>분해되기 전의 함수적 종속들이 분해 후에도 유지되어야 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 lvl="1"/>
            <a:endParaRPr lang="en-US" altLang="ko-KR" sz="1800" dirty="0" smtClean="0">
              <a:latin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76872"/>
            <a:ext cx="741263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370" y="3918198"/>
            <a:ext cx="64579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테이블 분해조건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err="1" smtClean="0">
                <a:latin typeface="+mn-ea"/>
              </a:rPr>
              <a:t>무손실</a:t>
            </a:r>
            <a:r>
              <a:rPr lang="ko-KR" altLang="en-US" sz="2000" dirty="0" smtClean="0">
                <a:latin typeface="+mn-ea"/>
              </a:rPr>
              <a:t> 조인 분해</a:t>
            </a:r>
            <a:r>
              <a:rPr lang="en-US" altLang="ko-KR" sz="2000" dirty="0" smtClean="0">
                <a:latin typeface="+mn-ea"/>
              </a:rPr>
              <a:t>(lossless-join decomposition)</a:t>
            </a:r>
          </a:p>
          <a:p>
            <a:pPr lvl="1"/>
            <a:r>
              <a:rPr lang="ko-KR" altLang="en-US" sz="1800" dirty="0" smtClean="0"/>
              <a:t>일반적으로 테이블 </a:t>
            </a:r>
            <a:r>
              <a:rPr lang="en-US" altLang="ko-KR" sz="1800" dirty="0" smtClean="0"/>
              <a:t>R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R</a:t>
            </a:r>
            <a:r>
              <a:rPr lang="en-US" altLang="ko-KR" sz="1800" baseline="-25000" dirty="0" smtClean="0"/>
              <a:t>1</a:t>
            </a:r>
            <a:r>
              <a:rPr lang="en-US" altLang="ko-KR" sz="1800" dirty="0" smtClean="0"/>
              <a:t>, R</a:t>
            </a:r>
            <a:r>
              <a:rPr lang="en-US" altLang="ko-KR" sz="1800" baseline="-25000" dirty="0" smtClean="0"/>
              <a:t>2</a:t>
            </a:r>
            <a:r>
              <a:rPr lang="ko-KR" altLang="en-US" sz="1800" dirty="0" smtClean="0"/>
              <a:t>로 분해되었을 때 </a:t>
            </a:r>
            <a:r>
              <a:rPr lang="en-US" altLang="ko-KR" sz="1800" dirty="0" smtClean="0"/>
              <a:t>R</a:t>
            </a:r>
            <a:r>
              <a:rPr lang="en-US" altLang="ko-KR" sz="1800" baseline="-25000" dirty="0" smtClean="0"/>
              <a:t>1</a:t>
            </a:r>
            <a:r>
              <a:rPr lang="ko-KR" altLang="en-US" sz="1800" dirty="0" smtClean="0"/>
              <a:t> ⋈ </a:t>
            </a:r>
            <a:r>
              <a:rPr lang="en-US" altLang="ko-KR" sz="1800" dirty="0" smtClean="0"/>
              <a:t>R</a:t>
            </a:r>
            <a:r>
              <a:rPr lang="en-US" altLang="ko-KR" sz="1800" baseline="-25000" dirty="0" smtClean="0"/>
              <a:t>2</a:t>
            </a:r>
            <a:r>
              <a:rPr lang="ko-KR" altLang="en-US" sz="1800" dirty="0" smtClean="0"/>
              <a:t> ⊇ </a:t>
            </a:r>
            <a:r>
              <a:rPr lang="en-US" altLang="ko-KR" sz="1800" dirty="0" smtClean="0"/>
              <a:t>R </a:t>
            </a:r>
            <a:r>
              <a:rPr lang="ko-KR" altLang="en-US" sz="1800" dirty="0" smtClean="0"/>
              <a:t>이 항상 성립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..</a:t>
            </a:r>
          </a:p>
          <a:p>
            <a:pPr lvl="1"/>
            <a:endParaRPr lang="ko-KR" altLang="en-US" sz="1800" dirty="0" smtClean="0"/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500" dirty="0" smtClean="0">
                <a:latin typeface="+mn-ea"/>
              </a:rPr>
              <a:t>즉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분해된 테이블들을 자연 조인하면 원래의 테이블과 일치되어야 함</a:t>
            </a:r>
            <a:endParaRPr lang="en-US" altLang="ko-KR" sz="1500" dirty="0" smtClean="0">
              <a:latin typeface="+mn-ea"/>
            </a:endParaRPr>
          </a:p>
          <a:p>
            <a:pPr lvl="1"/>
            <a:r>
              <a:rPr lang="ko-KR" altLang="en-US" sz="1800" dirty="0" err="1" smtClean="0">
                <a:latin typeface="+mn-ea"/>
              </a:rPr>
              <a:t>무손실</a:t>
            </a:r>
            <a:r>
              <a:rPr lang="ko-KR" altLang="en-US" sz="1800" dirty="0" smtClean="0">
                <a:latin typeface="+mn-ea"/>
              </a:rPr>
              <a:t> 분해 조건</a:t>
            </a:r>
            <a:endParaRPr lang="en-US" altLang="ko-KR" sz="1800" dirty="0" smtClean="0">
              <a:latin typeface="+mn-ea"/>
            </a:endParaRPr>
          </a:p>
          <a:p>
            <a:pPr lvl="2"/>
            <a:endParaRPr lang="en-US" altLang="ko-KR" sz="1600" dirty="0" smtClean="0">
              <a:latin typeface="+mn-ea"/>
            </a:endParaRPr>
          </a:p>
          <a:p>
            <a:pPr lvl="2"/>
            <a:endParaRPr lang="en-US" altLang="ko-KR" sz="1600" dirty="0" smtClean="0">
              <a:latin typeface="+mn-ea"/>
            </a:endParaRPr>
          </a:p>
          <a:p>
            <a:pPr lvl="2"/>
            <a:endParaRPr lang="en-US" altLang="ko-KR" sz="1600" dirty="0" smtClean="0">
              <a:latin typeface="+mn-ea"/>
            </a:endParaRPr>
          </a:p>
          <a:p>
            <a:pPr lvl="2"/>
            <a:endParaRPr lang="en-US" altLang="ko-KR" sz="1600" dirty="0" smtClean="0">
              <a:latin typeface="+mn-ea"/>
            </a:endParaRPr>
          </a:p>
          <a:p>
            <a:pPr lvl="2">
              <a:buNone/>
            </a:pPr>
            <a:endParaRPr lang="en-US" altLang="ko-KR" sz="1600" dirty="0" smtClean="0">
              <a:latin typeface="+mn-ea"/>
            </a:endParaRPr>
          </a:p>
          <a:p>
            <a:pPr lvl="2"/>
            <a:endParaRPr lang="en-US" altLang="ko-KR" sz="1600" dirty="0" smtClean="0">
              <a:latin typeface="+mn-ea"/>
            </a:endParaRPr>
          </a:p>
          <a:p>
            <a:pPr lvl="2"/>
            <a:endParaRPr lang="en-US" altLang="ko-KR" sz="1600" dirty="0" smtClean="0">
              <a:latin typeface="+mn-ea"/>
            </a:endParaRPr>
          </a:p>
          <a:p>
            <a:pPr lvl="2"/>
            <a:r>
              <a:rPr lang="ko-KR" altLang="en-US" sz="1600" dirty="0" smtClean="0">
                <a:latin typeface="+mn-ea"/>
              </a:rPr>
              <a:t>즉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분해된 테이블의 공통 필드 집합이 둘 중 하나의 테이블에서 키가 된다면 </a:t>
            </a:r>
            <a:r>
              <a:rPr lang="ko-KR" altLang="en-US" sz="1600" dirty="0" err="1" smtClean="0">
                <a:latin typeface="+mn-ea"/>
              </a:rPr>
              <a:t>무손실</a:t>
            </a:r>
            <a:r>
              <a:rPr lang="ko-KR" altLang="en-US" sz="1600" dirty="0" smtClean="0">
                <a:latin typeface="+mn-ea"/>
              </a:rPr>
              <a:t> 조인 분해가 된다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 smtClean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9" y="1988840"/>
            <a:ext cx="6408712" cy="1352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student </a:t>
            </a:r>
            <a:r>
              <a:rPr lang="ko-KR" altLang="en-US" dirty="0" smtClean="0">
                <a:latin typeface="+mn-ea"/>
                <a:ea typeface="+mn-ea"/>
              </a:rPr>
              <a:t>테이블의 함수적 종속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7544" y="3717032"/>
            <a:ext cx="8229600" cy="222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latinLnBrk="1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latinLnBrk="1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latinLnBrk="1" hangingPunct="1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latinLnBrk="1" hangingPunct="1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latinLnBrk="1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latin typeface="+mn-ea"/>
              </a:rPr>
              <a:t>name</a:t>
            </a:r>
            <a:r>
              <a:rPr lang="ko-KR" altLang="en-US" sz="1800" dirty="0" smtClean="0">
                <a:latin typeface="+mn-ea"/>
              </a:rPr>
              <a:t>은 </a:t>
            </a:r>
            <a:r>
              <a:rPr lang="en-US" altLang="ko-KR" sz="1800" dirty="0" err="1" smtClean="0">
                <a:latin typeface="+mn-ea"/>
              </a:rPr>
              <a:t>stu_id</a:t>
            </a:r>
            <a:r>
              <a:rPr lang="ko-KR" altLang="en-US" sz="1800" dirty="0" smtClean="0">
                <a:latin typeface="+mn-ea"/>
              </a:rPr>
              <a:t>에 함수적으로 종속된다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r>
              <a:rPr lang="en-US" altLang="ko-KR" sz="1800" dirty="0" err="1" smtClean="0">
                <a:latin typeface="+mn-ea"/>
              </a:rPr>
              <a:t>resident_id</a:t>
            </a:r>
            <a:r>
              <a:rPr lang="ko-KR" altLang="en-US" sz="1800" dirty="0" smtClean="0">
                <a:latin typeface="+mn-ea"/>
              </a:rPr>
              <a:t>는 </a:t>
            </a:r>
            <a:r>
              <a:rPr lang="en-US" altLang="ko-KR" sz="1800" dirty="0" err="1" smtClean="0">
                <a:latin typeface="+mn-ea"/>
              </a:rPr>
              <a:t>stu_id</a:t>
            </a:r>
            <a:r>
              <a:rPr lang="ko-KR" altLang="en-US" sz="1800" dirty="0" smtClean="0">
                <a:latin typeface="+mn-ea"/>
              </a:rPr>
              <a:t>에 함수적으로 종속된다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r>
              <a:rPr lang="en-US" altLang="ko-KR" sz="1800" dirty="0" err="1" smtClean="0">
                <a:latin typeface="+mn-ea"/>
              </a:rPr>
              <a:t>stu_id</a:t>
            </a:r>
            <a:r>
              <a:rPr lang="ko-KR" altLang="en-US" sz="1800" dirty="0" smtClean="0">
                <a:latin typeface="+mn-ea"/>
              </a:rPr>
              <a:t>는 </a:t>
            </a:r>
            <a:r>
              <a:rPr lang="en-US" altLang="ko-KR" sz="1800" dirty="0" err="1" smtClean="0">
                <a:latin typeface="+mn-ea"/>
              </a:rPr>
              <a:t>resident_id</a:t>
            </a:r>
            <a:r>
              <a:rPr lang="ko-KR" altLang="en-US" sz="1800" dirty="0" smtClean="0">
                <a:latin typeface="+mn-ea"/>
              </a:rPr>
              <a:t>에 함수적으로 종속된다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r>
              <a:rPr lang="en-US" altLang="ko-KR" sz="1800" dirty="0" err="1" smtClean="0">
                <a:latin typeface="+mn-ea"/>
              </a:rPr>
              <a:t>dept_name</a:t>
            </a:r>
            <a:r>
              <a:rPr lang="ko-KR" altLang="en-US" sz="1800" dirty="0" smtClean="0">
                <a:latin typeface="+mn-ea"/>
              </a:rPr>
              <a:t>은 </a:t>
            </a:r>
            <a:r>
              <a:rPr lang="en-US" altLang="ko-KR" sz="1800" dirty="0" err="1" smtClean="0">
                <a:latin typeface="+mn-ea"/>
              </a:rPr>
              <a:t>stu_id</a:t>
            </a:r>
            <a:r>
              <a:rPr lang="ko-KR" altLang="en-US" sz="1800" dirty="0" smtClean="0">
                <a:latin typeface="+mn-ea"/>
              </a:rPr>
              <a:t>에 함수적으로 종속된다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r>
              <a:rPr lang="en-US" altLang="ko-KR" sz="1800" dirty="0" err="1" smtClean="0">
                <a:latin typeface="+mn-ea"/>
              </a:rPr>
              <a:t>dept_name</a:t>
            </a:r>
            <a:r>
              <a:rPr lang="ko-KR" altLang="en-US" sz="1800" dirty="0" smtClean="0">
                <a:latin typeface="+mn-ea"/>
              </a:rPr>
              <a:t>은 </a:t>
            </a:r>
            <a:r>
              <a:rPr lang="en-US" altLang="ko-KR" sz="1800" dirty="0" err="1" smtClean="0">
                <a:latin typeface="+mn-ea"/>
              </a:rPr>
              <a:t>resident_id</a:t>
            </a:r>
            <a:r>
              <a:rPr lang="ko-KR" altLang="en-US" sz="1800" dirty="0" smtClean="0">
                <a:latin typeface="+mn-ea"/>
              </a:rPr>
              <a:t>에 함수적으로 종속된다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r>
              <a:rPr lang="en-US" altLang="ko-KR" sz="1800" dirty="0" smtClean="0">
                <a:latin typeface="+mn-ea"/>
              </a:rPr>
              <a:t>office</a:t>
            </a:r>
            <a:r>
              <a:rPr lang="ko-KR" altLang="en-US" sz="1800" dirty="0" smtClean="0">
                <a:latin typeface="+mn-ea"/>
              </a:rPr>
              <a:t>는 </a:t>
            </a:r>
            <a:r>
              <a:rPr lang="en-US" altLang="ko-KR" sz="1800" dirty="0" err="1" smtClean="0">
                <a:latin typeface="+mn-ea"/>
              </a:rPr>
              <a:t>dept_name</a:t>
            </a:r>
            <a:r>
              <a:rPr lang="ko-KR" altLang="en-US" sz="1800" dirty="0" smtClean="0">
                <a:latin typeface="+mn-ea"/>
              </a:rPr>
              <a:t>에 함수적으로 종속된다</a:t>
            </a:r>
            <a:r>
              <a:rPr lang="en-US" altLang="ko-KR" sz="1800" dirty="0" smtClean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4824536" cy="2534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867533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무손실</a:t>
            </a:r>
            <a:r>
              <a:rPr lang="ko-KR" altLang="en-US" dirty="0" smtClean="0"/>
              <a:t> 조인 분해의 예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12771" y="1569986"/>
            <a:ext cx="190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공통 필드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en-US" altLang="ko-KR" dirty="0" err="1" smtClean="0">
                <a:solidFill>
                  <a:srgbClr val="FF0000"/>
                </a:solidFill>
              </a:rPr>
              <a:t>stu_id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2768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기본</a:t>
            </a:r>
            <a:r>
              <a:rPr lang="ko-KR" altLang="en-US" dirty="0" err="1">
                <a:solidFill>
                  <a:srgbClr val="FF0000"/>
                </a:solidFill>
              </a:rPr>
              <a:t>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7206" y="2646204"/>
            <a:ext cx="66177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96436"/>
            <a:ext cx="791227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손실 조인 분해의 예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63688" y="1385320"/>
            <a:ext cx="16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공통 필드 </a:t>
            </a:r>
            <a:r>
              <a:rPr lang="en-US" altLang="ko-KR" dirty="0" smtClean="0">
                <a:solidFill>
                  <a:srgbClr val="FF0000"/>
                </a:solidFill>
              </a:rPr>
              <a:t>: title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0042" y="184482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기본키</a:t>
            </a:r>
            <a:r>
              <a:rPr lang="ko-KR" altLang="en-US" dirty="0" smtClean="0">
                <a:solidFill>
                  <a:srgbClr val="FF0000"/>
                </a:solidFill>
              </a:rPr>
              <a:t> 아님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6017" y="2224428"/>
            <a:ext cx="69763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79912" y="2224428"/>
            <a:ext cx="5919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0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차 정규형의 문제점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삽입 이상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student </a:t>
            </a:r>
            <a:r>
              <a:rPr lang="ko-KR" altLang="en-US" sz="1800" dirty="0" smtClean="0">
                <a:latin typeface="+mn-ea"/>
              </a:rPr>
              <a:t>테이블에서 </a:t>
            </a:r>
            <a:r>
              <a:rPr lang="en-US" altLang="ko-KR" sz="1800" dirty="0" smtClean="0">
                <a:latin typeface="+mn-ea"/>
              </a:rPr>
              <a:t>‘</a:t>
            </a:r>
            <a:r>
              <a:rPr lang="ko-KR" altLang="en-US" sz="1800" dirty="0" smtClean="0">
                <a:latin typeface="+mn-ea"/>
              </a:rPr>
              <a:t>물리학과</a:t>
            </a:r>
            <a:r>
              <a:rPr lang="en-US" altLang="ko-KR" sz="1800" dirty="0" smtClean="0">
                <a:latin typeface="+mn-ea"/>
              </a:rPr>
              <a:t>’</a:t>
            </a:r>
            <a:r>
              <a:rPr lang="ko-KR" altLang="en-US" sz="1800" dirty="0" smtClean="0">
                <a:latin typeface="+mn-ea"/>
              </a:rPr>
              <a:t>의 사무실이 </a:t>
            </a:r>
            <a:r>
              <a:rPr lang="en-US" altLang="ko-KR" sz="1800" dirty="0" smtClean="0">
                <a:latin typeface="+mn-ea"/>
              </a:rPr>
              <a:t>‘930</a:t>
            </a:r>
            <a:r>
              <a:rPr lang="ko-KR" altLang="en-US" sz="1800" dirty="0" smtClean="0">
                <a:latin typeface="+mn-ea"/>
              </a:rPr>
              <a:t>호</a:t>
            </a:r>
            <a:r>
              <a:rPr lang="en-US" altLang="ko-KR" sz="1800" dirty="0" smtClean="0">
                <a:latin typeface="+mn-ea"/>
              </a:rPr>
              <a:t>’</a:t>
            </a:r>
            <a:r>
              <a:rPr lang="ko-KR" altLang="en-US" sz="1800" dirty="0" smtClean="0">
                <a:latin typeface="+mn-ea"/>
              </a:rPr>
              <a:t>라는 정보를 삽입할 경우 </a:t>
            </a:r>
            <a:r>
              <a:rPr lang="en-US" altLang="ko-KR" sz="1800" dirty="0" smtClean="0">
                <a:latin typeface="+mn-ea"/>
              </a:rPr>
              <a:t>‘</a:t>
            </a:r>
            <a:r>
              <a:rPr lang="ko-KR" altLang="en-US" sz="1800" dirty="0" smtClean="0">
                <a:latin typeface="+mn-ea"/>
              </a:rPr>
              <a:t>물리학과</a:t>
            </a:r>
            <a:r>
              <a:rPr lang="en-US" altLang="ko-KR" sz="1800" dirty="0" smtClean="0">
                <a:latin typeface="+mn-ea"/>
              </a:rPr>
              <a:t>’</a:t>
            </a:r>
            <a:r>
              <a:rPr lang="ko-KR" altLang="en-US" sz="1800" dirty="0" smtClean="0">
                <a:latin typeface="+mn-ea"/>
              </a:rPr>
              <a:t>에 소속된 학생이 존재하지 않으면 삽입이 불가능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삭제 이상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학번이 </a:t>
            </a:r>
            <a:r>
              <a:rPr lang="en-US" altLang="ko-KR" sz="1800" dirty="0" smtClean="0">
                <a:latin typeface="+mn-ea"/>
              </a:rPr>
              <a:t>‘1292301’</a:t>
            </a:r>
            <a:r>
              <a:rPr lang="ko-KR" altLang="en-US" sz="1800" dirty="0" smtClean="0">
                <a:latin typeface="+mn-ea"/>
              </a:rPr>
              <a:t>인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학생의 정보를 삭제할 경우 </a:t>
            </a:r>
            <a:r>
              <a:rPr lang="en-US" altLang="ko-KR" sz="1800" dirty="0" smtClean="0">
                <a:latin typeface="+mn-ea"/>
              </a:rPr>
              <a:t>‘</a:t>
            </a:r>
            <a:r>
              <a:rPr lang="ko-KR" altLang="en-US" sz="1800" dirty="0" smtClean="0">
                <a:latin typeface="+mn-ea"/>
              </a:rPr>
              <a:t>산업공학과</a:t>
            </a:r>
            <a:r>
              <a:rPr lang="en-US" altLang="ko-KR" sz="1800" dirty="0" smtClean="0">
                <a:latin typeface="+mn-ea"/>
              </a:rPr>
              <a:t>’ </a:t>
            </a:r>
            <a:r>
              <a:rPr lang="ko-KR" altLang="en-US" sz="1800" dirty="0" smtClean="0">
                <a:latin typeface="+mn-ea"/>
              </a:rPr>
              <a:t>정보도 함께 삭제됨</a:t>
            </a:r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수정 이상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‘</a:t>
            </a:r>
            <a:r>
              <a:rPr lang="ko-KR" altLang="en-US" sz="1800" dirty="0" smtClean="0">
                <a:latin typeface="+mn-ea"/>
              </a:rPr>
              <a:t>컴퓨터공학과</a:t>
            </a:r>
            <a:r>
              <a:rPr lang="en-US" altLang="ko-KR" sz="1800" dirty="0" smtClean="0">
                <a:latin typeface="+mn-ea"/>
              </a:rPr>
              <a:t>’</a:t>
            </a:r>
            <a:r>
              <a:rPr lang="ko-KR" altLang="en-US" sz="1800" dirty="0" smtClean="0">
                <a:latin typeface="+mn-ea"/>
              </a:rPr>
              <a:t>의 사무실을 변경 할 경우 </a:t>
            </a:r>
            <a:r>
              <a:rPr lang="en-US" altLang="ko-KR" sz="1800" dirty="0" smtClean="0">
                <a:latin typeface="+mn-ea"/>
              </a:rPr>
              <a:t>3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개의 레코드에 대해 모두 변경해야 함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3888" y="5949280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student </a:t>
            </a:r>
            <a:r>
              <a:rPr lang="ko-KR" altLang="en-US" b="1" dirty="0" smtClean="0"/>
              <a:t>테이블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077072"/>
            <a:ext cx="31051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차 정규형의 문제점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문제 발생의 원인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err="1" smtClean="0">
                <a:latin typeface="+mn-ea"/>
              </a:rPr>
              <a:t>기본키의</a:t>
            </a:r>
            <a:r>
              <a:rPr lang="ko-KR" altLang="en-US" sz="1800" dirty="0" smtClean="0">
                <a:latin typeface="+mn-ea"/>
              </a:rPr>
              <a:t> 이행 종속</a:t>
            </a:r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>
              <a:latin typeface="+mn-ea"/>
            </a:endParaRPr>
          </a:p>
          <a:p>
            <a:pPr marL="274638" lvl="1" indent="0">
              <a:buNone/>
            </a:pPr>
            <a:endParaRPr lang="en-US" altLang="ko-KR" sz="18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해결 방안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이행 종속에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참여한 필드들을 다른 테이블로 분해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2686854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dept_name</a:t>
            </a:r>
            <a:r>
              <a:rPr lang="en-US" altLang="ko-KR" dirty="0" smtClean="0"/>
              <a:t> → office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2276872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stu_id</a:t>
            </a:r>
            <a:r>
              <a:rPr lang="en-US" altLang="ko-KR" dirty="0" smtClean="0"/>
              <a:t> → </a:t>
            </a:r>
            <a:r>
              <a:rPr lang="en-US" altLang="ko-KR" dirty="0" err="1" smtClean="0"/>
              <a:t>dept_name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9153" y="3212976"/>
            <a:ext cx="412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stu_id</a:t>
            </a:r>
            <a:r>
              <a:rPr lang="en-US" altLang="ko-KR" dirty="0" smtClean="0">
                <a:solidFill>
                  <a:srgbClr val="FF0000"/>
                </a:solidFill>
              </a:rPr>
              <a:t> → office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office </a:t>
            </a:r>
            <a:r>
              <a:rPr lang="ko-KR" altLang="en-US" dirty="0" smtClean="0">
                <a:solidFill>
                  <a:srgbClr val="FF0000"/>
                </a:solidFill>
              </a:rPr>
              <a:t>필드가 </a:t>
            </a:r>
            <a:r>
              <a:rPr lang="ko-KR" altLang="en-US" dirty="0" err="1" smtClean="0">
                <a:solidFill>
                  <a:srgbClr val="FF0000"/>
                </a:solidFill>
              </a:rPr>
              <a:t>기본키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stu_id</a:t>
            </a:r>
            <a:r>
              <a:rPr lang="ko-KR" altLang="en-US" dirty="0" smtClean="0">
                <a:solidFill>
                  <a:srgbClr val="FF0000"/>
                </a:solidFill>
              </a:rPr>
              <a:t>에 이행 종속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7382" y="450912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student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960" y="4509120"/>
            <a:ext cx="203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department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16216" y="4869160"/>
            <a:ext cx="245451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종속성 보존과 </a:t>
            </a:r>
            <a:r>
              <a:rPr lang="ko-KR" altLang="en-US" dirty="0" err="1" smtClean="0"/>
              <a:t>무손실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분해가 모두 만족됨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94651"/>
            <a:ext cx="3024336" cy="1864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797152"/>
            <a:ext cx="212981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4869160"/>
            <a:ext cx="212256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1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 정규형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정의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b="1" dirty="0" smtClean="0">
                <a:latin typeface="+mn-ea"/>
              </a:rPr>
              <a:t>테이블 </a:t>
            </a:r>
            <a:r>
              <a:rPr lang="en-US" altLang="ko-KR" sz="1800" b="1" dirty="0" smtClean="0">
                <a:latin typeface="+mn-ea"/>
              </a:rPr>
              <a:t>R</a:t>
            </a:r>
            <a:r>
              <a:rPr lang="ko-KR" altLang="en-US" sz="1800" b="1" dirty="0" smtClean="0">
                <a:latin typeface="+mn-ea"/>
              </a:rPr>
              <a:t>이 </a:t>
            </a:r>
            <a:r>
              <a:rPr lang="en-US" altLang="ko-KR" sz="1800" b="1" dirty="0" smtClean="0">
                <a:latin typeface="+mn-ea"/>
              </a:rPr>
              <a:t>2</a:t>
            </a:r>
            <a:r>
              <a:rPr lang="ko-KR" altLang="en-US" sz="1800" b="1" dirty="0" smtClean="0">
                <a:latin typeface="+mn-ea"/>
              </a:rPr>
              <a:t>차 정규형이면서 키에 속하지 않은 모든 필드가 </a:t>
            </a:r>
            <a:r>
              <a:rPr lang="ko-KR" altLang="en-US" sz="1800" b="1" dirty="0" err="1" smtClean="0">
                <a:latin typeface="+mn-ea"/>
              </a:rPr>
              <a:t>기본키에</a:t>
            </a:r>
            <a:r>
              <a:rPr lang="ko-KR" altLang="en-US" sz="1800" b="1" dirty="0" smtClean="0">
                <a:latin typeface="+mn-ea"/>
              </a:rPr>
              <a:t> 이행 종속되지 않는다면 </a:t>
            </a:r>
            <a:r>
              <a:rPr lang="en-US" altLang="ko-KR" sz="1800" b="1" dirty="0" smtClean="0">
                <a:latin typeface="+mn-ea"/>
              </a:rPr>
              <a:t>R</a:t>
            </a:r>
            <a:r>
              <a:rPr lang="ko-KR" altLang="en-US" sz="1800" b="1" dirty="0" smtClean="0">
                <a:latin typeface="+mn-ea"/>
              </a:rPr>
              <a:t>은 </a:t>
            </a:r>
            <a:r>
              <a:rPr lang="en-US" altLang="ko-KR" sz="1800" b="1" dirty="0" smtClean="0">
                <a:latin typeface="+mn-ea"/>
              </a:rPr>
              <a:t>3</a:t>
            </a:r>
            <a:r>
              <a:rPr lang="ko-KR" altLang="en-US" sz="1800" b="1" dirty="0" smtClean="0">
                <a:latin typeface="+mn-ea"/>
              </a:rPr>
              <a:t>차 정규형이다</a:t>
            </a:r>
            <a:r>
              <a:rPr lang="en-US" altLang="ko-KR" sz="1800" b="1" dirty="0" smtClean="0">
                <a:latin typeface="+mn-ea"/>
              </a:rPr>
              <a:t>.</a:t>
            </a:r>
          </a:p>
          <a:p>
            <a:pPr lvl="1"/>
            <a:endParaRPr lang="en-US" altLang="ko-KR" sz="18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3</a:t>
            </a:r>
            <a:r>
              <a:rPr lang="ko-KR" altLang="en-US" sz="2000" dirty="0" smtClean="0">
                <a:latin typeface="+mn-ea"/>
              </a:rPr>
              <a:t>차 </a:t>
            </a:r>
            <a:r>
              <a:rPr lang="ko-KR" altLang="en-US" sz="2000" dirty="0" err="1" smtClean="0">
                <a:latin typeface="+mn-ea"/>
              </a:rPr>
              <a:t>정규형으로</a:t>
            </a:r>
            <a:r>
              <a:rPr lang="ko-KR" altLang="en-US" sz="2000" dirty="0" smtClean="0">
                <a:latin typeface="+mn-ea"/>
              </a:rPr>
              <a:t> 분해하는 방법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140968"/>
            <a:ext cx="481024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5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3</a:t>
            </a:r>
            <a:r>
              <a:rPr lang="ko-KR" altLang="en-US" dirty="0" smtClean="0">
                <a:latin typeface="+mn-ea"/>
                <a:ea typeface="+mn-ea"/>
              </a:rPr>
              <a:t>차 정규형의 문제점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+mn-ea"/>
              </a:rPr>
              <a:t>takes2 </a:t>
            </a:r>
            <a:r>
              <a:rPr lang="ko-KR" altLang="en-US" sz="2000" dirty="0" smtClean="0">
                <a:latin typeface="+mn-ea"/>
              </a:rPr>
              <a:t>테이블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부분 종속 및 이행 종속이 존재하지 않음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700" dirty="0" smtClean="0">
                <a:latin typeface="+mn-ea"/>
              </a:rPr>
              <a:t>즉</a:t>
            </a:r>
            <a:r>
              <a:rPr lang="en-US" altLang="ko-KR" sz="1700" dirty="0" smtClean="0">
                <a:latin typeface="+mn-ea"/>
              </a:rPr>
              <a:t>, 3</a:t>
            </a:r>
            <a:r>
              <a:rPr lang="ko-KR" altLang="en-US" sz="1700" dirty="0" smtClean="0">
                <a:latin typeface="+mn-ea"/>
              </a:rPr>
              <a:t>차 정규형을 만족함</a:t>
            </a:r>
            <a:endParaRPr lang="en-US" altLang="ko-KR" sz="17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2060848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함수적 종속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stu_id</a:t>
            </a:r>
            <a:r>
              <a:rPr lang="en-US" altLang="ko-KR" dirty="0" smtClean="0"/>
              <a:t>, title) → </a:t>
            </a:r>
            <a:r>
              <a:rPr lang="en-US" altLang="ko-KR" dirty="0" err="1" smtClean="0"/>
              <a:t>prof_name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2709992"/>
            <a:ext cx="19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prof_name</a:t>
            </a:r>
            <a:r>
              <a:rPr lang="en-US" altLang="ko-KR" dirty="0" smtClean="0"/>
              <a:t> → title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6372200" y="3140968"/>
            <a:ext cx="504056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56176" y="3645024"/>
            <a:ext cx="225895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교수는 하나의 </a:t>
            </a:r>
            <a:endParaRPr lang="en-US" altLang="ko-KR" sz="1400" dirty="0" smtClean="0"/>
          </a:p>
          <a:p>
            <a:r>
              <a:rPr lang="ko-KR" altLang="en-US" sz="1400" dirty="0" smtClean="0"/>
              <a:t>과목만을 강의한다고 가정</a:t>
            </a: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88024" y="1268760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기본키는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stu_id</a:t>
            </a:r>
            <a:r>
              <a:rPr lang="en-US" altLang="ko-KR" dirty="0" smtClean="0"/>
              <a:t>, title)</a:t>
            </a:r>
            <a:r>
              <a:rPr lang="ko-KR" altLang="en-US" dirty="0" smtClean="0"/>
              <a:t>라고 가정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stu_id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prof_name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후보키가 됨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335409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3</a:t>
            </a:r>
            <a:r>
              <a:rPr lang="ko-KR" altLang="en-US" dirty="0" smtClean="0">
                <a:latin typeface="+mn-ea"/>
                <a:ea typeface="+mn-ea"/>
              </a:rPr>
              <a:t>차 정규형의 문제점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삽입 이상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‘</a:t>
            </a:r>
            <a:r>
              <a:rPr lang="ko-KR" altLang="en-US" sz="1800" dirty="0" smtClean="0">
                <a:latin typeface="+mn-ea"/>
              </a:rPr>
              <a:t>홍길동</a:t>
            </a:r>
            <a:r>
              <a:rPr lang="en-US" altLang="ko-KR" sz="1800" dirty="0" smtClean="0">
                <a:latin typeface="+mn-ea"/>
              </a:rPr>
              <a:t>’ </a:t>
            </a:r>
            <a:r>
              <a:rPr lang="ko-KR" altLang="en-US" sz="1800" dirty="0" smtClean="0">
                <a:latin typeface="+mn-ea"/>
              </a:rPr>
              <a:t>교수가 </a:t>
            </a:r>
            <a:r>
              <a:rPr lang="en-US" altLang="ko-KR" sz="1800" dirty="0" smtClean="0">
                <a:latin typeface="+mn-ea"/>
              </a:rPr>
              <a:t>‘</a:t>
            </a:r>
            <a:r>
              <a:rPr lang="ko-KR" altLang="en-US" sz="1800" dirty="0" smtClean="0">
                <a:latin typeface="+mn-ea"/>
              </a:rPr>
              <a:t>자료구조</a:t>
            </a:r>
            <a:r>
              <a:rPr lang="en-US" altLang="ko-KR" sz="1800" dirty="0" smtClean="0">
                <a:latin typeface="+mn-ea"/>
              </a:rPr>
              <a:t>’</a:t>
            </a:r>
            <a:r>
              <a:rPr lang="ko-KR" altLang="en-US" sz="1800" dirty="0" smtClean="0">
                <a:latin typeface="+mn-ea"/>
              </a:rPr>
              <a:t>를 강의한다는 사실을 저장할 경우 수강생이 없다면 저장할 수 없다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삭제 이상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학번이 </a:t>
            </a:r>
            <a:r>
              <a:rPr lang="en-US" altLang="ko-KR" sz="1800" dirty="0" smtClean="0">
                <a:latin typeface="+mn-ea"/>
              </a:rPr>
              <a:t>‘1292001’</a:t>
            </a:r>
            <a:r>
              <a:rPr lang="ko-KR" altLang="en-US" sz="1800" dirty="0" smtClean="0">
                <a:latin typeface="+mn-ea"/>
              </a:rPr>
              <a:t>인 학생이 </a:t>
            </a:r>
            <a:r>
              <a:rPr lang="en-US" altLang="ko-KR" sz="1800" dirty="0" smtClean="0">
                <a:latin typeface="+mn-ea"/>
              </a:rPr>
              <a:t>‘</a:t>
            </a:r>
            <a:r>
              <a:rPr lang="ko-KR" altLang="en-US" sz="1800" dirty="0" smtClean="0">
                <a:latin typeface="+mn-ea"/>
              </a:rPr>
              <a:t>운영체제</a:t>
            </a:r>
            <a:r>
              <a:rPr lang="en-US" altLang="ko-KR" sz="1800" dirty="0" smtClean="0">
                <a:latin typeface="+mn-ea"/>
              </a:rPr>
              <a:t>’</a:t>
            </a:r>
            <a:r>
              <a:rPr lang="ko-KR" altLang="en-US" sz="1800" dirty="0" smtClean="0">
                <a:latin typeface="+mn-ea"/>
              </a:rPr>
              <a:t>를 수강한다는 사실을 삭제할 경우 </a:t>
            </a:r>
            <a:r>
              <a:rPr lang="en-US" altLang="ko-KR" sz="1800" dirty="0" smtClean="0">
                <a:latin typeface="+mn-ea"/>
              </a:rPr>
              <a:t>‘</a:t>
            </a:r>
            <a:r>
              <a:rPr lang="ko-KR" altLang="en-US" sz="1800" dirty="0" smtClean="0">
                <a:latin typeface="+mn-ea"/>
              </a:rPr>
              <a:t>장민석</a:t>
            </a:r>
            <a:r>
              <a:rPr lang="en-US" altLang="ko-KR" sz="1800" dirty="0" smtClean="0">
                <a:latin typeface="+mn-ea"/>
              </a:rPr>
              <a:t>’ </a:t>
            </a:r>
            <a:r>
              <a:rPr lang="ko-KR" altLang="en-US" sz="1800" dirty="0" smtClean="0">
                <a:latin typeface="+mn-ea"/>
              </a:rPr>
              <a:t>교수가 </a:t>
            </a:r>
            <a:r>
              <a:rPr lang="en-US" altLang="ko-KR" sz="1800" dirty="0" smtClean="0">
                <a:latin typeface="+mn-ea"/>
              </a:rPr>
              <a:t>‘</a:t>
            </a:r>
            <a:r>
              <a:rPr lang="ko-KR" altLang="en-US" sz="1800" dirty="0" smtClean="0">
                <a:latin typeface="+mn-ea"/>
              </a:rPr>
              <a:t>운영체제</a:t>
            </a:r>
            <a:r>
              <a:rPr lang="en-US" altLang="ko-KR" sz="1800" dirty="0" smtClean="0">
                <a:latin typeface="+mn-ea"/>
              </a:rPr>
              <a:t>’</a:t>
            </a:r>
            <a:r>
              <a:rPr lang="ko-KR" altLang="en-US" sz="1800" dirty="0" smtClean="0">
                <a:latin typeface="+mn-ea"/>
              </a:rPr>
              <a:t>를 강의한다는 사실도 함께 삭제된다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수정 이상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‘</a:t>
            </a:r>
            <a:r>
              <a:rPr lang="ko-KR" altLang="en-US" sz="1800" dirty="0" smtClean="0">
                <a:latin typeface="+mn-ea"/>
              </a:rPr>
              <a:t>박철재</a:t>
            </a:r>
            <a:r>
              <a:rPr lang="en-US" altLang="ko-KR" sz="1800" dirty="0" smtClean="0">
                <a:latin typeface="+mn-ea"/>
              </a:rPr>
              <a:t>’</a:t>
            </a:r>
            <a:r>
              <a:rPr lang="ko-KR" altLang="en-US" sz="1800" dirty="0" smtClean="0">
                <a:latin typeface="+mn-ea"/>
              </a:rPr>
              <a:t>교수가 강의하는 과목이 </a:t>
            </a:r>
            <a:r>
              <a:rPr lang="en-US" altLang="ko-KR" sz="1800" dirty="0" smtClean="0">
                <a:latin typeface="+mn-ea"/>
              </a:rPr>
              <a:t>‘</a:t>
            </a:r>
            <a:r>
              <a:rPr lang="ko-KR" altLang="en-US" sz="1800" dirty="0" smtClean="0">
                <a:latin typeface="+mn-ea"/>
              </a:rPr>
              <a:t>운영체제</a:t>
            </a:r>
            <a:r>
              <a:rPr lang="en-US" altLang="ko-KR" sz="1800" dirty="0" smtClean="0">
                <a:latin typeface="+mn-ea"/>
              </a:rPr>
              <a:t>’</a:t>
            </a:r>
            <a:r>
              <a:rPr lang="ko-KR" altLang="en-US" sz="1800" dirty="0" smtClean="0">
                <a:latin typeface="+mn-ea"/>
              </a:rPr>
              <a:t>로 변경되는 경우 </a:t>
            </a:r>
            <a:r>
              <a:rPr lang="en-US" altLang="ko-KR" sz="1800" dirty="0" smtClean="0">
                <a:latin typeface="+mn-ea"/>
              </a:rPr>
              <a:t>2</a:t>
            </a:r>
            <a:r>
              <a:rPr lang="ko-KR" altLang="en-US" sz="1800" dirty="0" smtClean="0">
                <a:latin typeface="+mn-ea"/>
              </a:rPr>
              <a:t>개의 레코드를 변경해야 한다</a:t>
            </a:r>
            <a:r>
              <a:rPr lang="en-US" altLang="ko-KR" sz="1800" dirty="0" smtClean="0">
                <a:latin typeface="+mn-ea"/>
              </a:rPr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7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1449" y="3070864"/>
            <a:ext cx="340427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 정규형의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문제 발생의 원인</a:t>
            </a:r>
            <a:endParaRPr lang="en-US" altLang="ko-KR" sz="2000" dirty="0"/>
          </a:p>
          <a:p>
            <a:pPr lvl="1"/>
            <a:r>
              <a:rPr lang="ko-KR" altLang="en-US" sz="1800" dirty="0"/>
              <a:t>키에 포함되는 필드 집합 </a:t>
            </a:r>
            <a:r>
              <a:rPr lang="en-US" altLang="ko-KR" sz="1800" dirty="0"/>
              <a:t>A</a:t>
            </a:r>
            <a:r>
              <a:rPr lang="ko-KR" altLang="en-US" sz="1800" dirty="0"/>
              <a:t>와 키에 포함되지 않은 필드 집합 </a:t>
            </a:r>
            <a:r>
              <a:rPr lang="en-US" altLang="ko-KR" sz="1800" dirty="0"/>
              <a:t>X</a:t>
            </a:r>
            <a:r>
              <a:rPr lang="ko-KR" altLang="en-US" sz="1800" dirty="0"/>
              <a:t>에 </a:t>
            </a:r>
            <a:r>
              <a:rPr lang="ko-KR" altLang="en-US" sz="1800" dirty="0" smtClean="0"/>
              <a:t>대하여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 </a:t>
            </a:r>
            <a:r>
              <a:rPr lang="en-US" altLang="ko-KR" sz="1800" dirty="0"/>
              <a:t>X → A</a:t>
            </a:r>
            <a:r>
              <a:rPr lang="ko-KR" altLang="en-US" sz="1800" dirty="0"/>
              <a:t>라는 함수적 종속이 존재할 경우 데이터 중복 </a:t>
            </a:r>
            <a:r>
              <a:rPr lang="ko-KR" altLang="en-US" sz="1800" dirty="0" smtClean="0"/>
              <a:t>발생</a:t>
            </a: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774730" y="3360564"/>
            <a:ext cx="175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stu_id</a:t>
            </a:r>
            <a:r>
              <a:rPr lang="en-US" altLang="ko-KR" dirty="0" smtClean="0"/>
              <a:t>, title)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4730" y="3862952"/>
            <a:ext cx="2821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 </a:t>
            </a:r>
            <a:r>
              <a:rPr lang="en-US" altLang="ko-KR" dirty="0" err="1" smtClean="0"/>
              <a:t>prof_name</a:t>
            </a:r>
            <a:r>
              <a:rPr lang="ko-KR" altLang="en-US" dirty="0" smtClean="0"/>
              <a:t>과 </a:t>
            </a:r>
            <a:endParaRPr lang="en-US" altLang="ko-KR" dirty="0" smtClean="0"/>
          </a:p>
          <a:p>
            <a:r>
              <a:rPr lang="ko-KR" altLang="en-US" dirty="0" smtClean="0"/>
              <a:t>키에 포함되는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에 대해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prof_name</a:t>
            </a:r>
            <a:r>
              <a:rPr lang="en-US" altLang="ko-KR" dirty="0" smtClean="0"/>
              <a:t> → title </a:t>
            </a:r>
            <a:r>
              <a:rPr lang="ko-KR" altLang="en-US" dirty="0" smtClean="0"/>
              <a:t>성립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43837" y="2998856"/>
            <a:ext cx="1008112" cy="546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04349" y="2998856"/>
            <a:ext cx="1008112" cy="546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78616" y="26369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4319" y="263691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>
            <a:stCxn id="11" idx="1"/>
            <a:endCxn id="10" idx="3"/>
          </p:cNvCxnSpPr>
          <p:nvPr/>
        </p:nvCxnSpPr>
        <p:spPr>
          <a:xfrm flipH="1">
            <a:off x="3117170" y="2821578"/>
            <a:ext cx="817149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보이스</a:t>
            </a:r>
            <a:r>
              <a:rPr lang="en-US" altLang="ko-KR" dirty="0" smtClean="0">
                <a:latin typeface="+mn-ea"/>
                <a:ea typeface="+mn-ea"/>
              </a:rPr>
              <a:t>-</a:t>
            </a:r>
            <a:r>
              <a:rPr lang="ko-KR" altLang="en-US" dirty="0" smtClean="0">
                <a:latin typeface="+mn-ea"/>
                <a:ea typeface="+mn-ea"/>
              </a:rPr>
              <a:t>코드 정규형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정의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b="1" dirty="0" smtClean="0">
                <a:latin typeface="+mn-ea"/>
              </a:rPr>
              <a:t>테이블 </a:t>
            </a:r>
            <a:r>
              <a:rPr lang="en-US" altLang="ko-KR" sz="1800" b="1" dirty="0" smtClean="0">
                <a:latin typeface="+mn-ea"/>
              </a:rPr>
              <a:t>R</a:t>
            </a:r>
            <a:r>
              <a:rPr lang="ko-KR" altLang="en-US" sz="1800" b="1" dirty="0" smtClean="0">
                <a:latin typeface="+mn-ea"/>
              </a:rPr>
              <a:t>에 존재하는 모든 함수적 종속에서 결정자가 </a:t>
            </a:r>
            <a:r>
              <a:rPr lang="ko-KR" altLang="en-US" sz="1800" b="1" dirty="0" err="1" smtClean="0">
                <a:latin typeface="+mn-ea"/>
              </a:rPr>
              <a:t>후보키이면</a:t>
            </a:r>
            <a:r>
              <a:rPr lang="ko-KR" altLang="en-US" sz="1800" b="1" dirty="0" smtClean="0">
                <a:latin typeface="+mn-ea"/>
              </a:rPr>
              <a:t> </a:t>
            </a:r>
            <a:r>
              <a:rPr lang="en-US" altLang="ko-KR" sz="1800" b="1" dirty="0" smtClean="0">
                <a:latin typeface="+mn-ea"/>
              </a:rPr>
              <a:t>R</a:t>
            </a:r>
            <a:r>
              <a:rPr lang="ko-KR" altLang="en-US" sz="1800" b="1" dirty="0" smtClean="0">
                <a:latin typeface="+mn-ea"/>
              </a:rPr>
              <a:t>은 </a:t>
            </a:r>
            <a:r>
              <a:rPr lang="ko-KR" altLang="en-US" sz="1800" b="1" dirty="0" err="1" smtClean="0">
                <a:latin typeface="+mn-ea"/>
              </a:rPr>
              <a:t>보이스</a:t>
            </a:r>
            <a:r>
              <a:rPr lang="en-US" altLang="ko-KR" sz="1800" b="1" dirty="0" smtClean="0">
                <a:latin typeface="+mn-ea"/>
              </a:rPr>
              <a:t>-</a:t>
            </a:r>
            <a:r>
              <a:rPr lang="ko-KR" altLang="en-US" sz="1800" b="1" dirty="0" smtClean="0">
                <a:latin typeface="+mn-ea"/>
              </a:rPr>
              <a:t>코드 정규형이다</a:t>
            </a:r>
            <a:r>
              <a:rPr lang="en-US" altLang="ko-KR" sz="1800" b="1" dirty="0" smtClean="0">
                <a:latin typeface="+mn-ea"/>
              </a:rPr>
              <a:t>.</a:t>
            </a:r>
          </a:p>
          <a:p>
            <a:pPr lvl="1"/>
            <a:endParaRPr lang="en-US" altLang="ko-KR" sz="1800" dirty="0" smtClean="0">
              <a:latin typeface="+mn-ea"/>
            </a:endParaRPr>
          </a:p>
          <a:p>
            <a:r>
              <a:rPr lang="ko-KR" altLang="en-US" sz="2000" dirty="0" err="1" smtClean="0">
                <a:latin typeface="+mn-ea"/>
              </a:rPr>
              <a:t>보이스</a:t>
            </a:r>
            <a:r>
              <a:rPr lang="en-US" altLang="ko-KR" sz="2000" dirty="0" smtClean="0">
                <a:latin typeface="+mn-ea"/>
              </a:rPr>
              <a:t>-</a:t>
            </a:r>
            <a:r>
              <a:rPr lang="ko-KR" altLang="en-US" sz="2000" dirty="0" smtClean="0">
                <a:latin typeface="+mn-ea"/>
              </a:rPr>
              <a:t>코드 </a:t>
            </a:r>
            <a:r>
              <a:rPr lang="ko-KR" altLang="en-US" sz="2000" dirty="0" err="1" smtClean="0">
                <a:latin typeface="+mn-ea"/>
              </a:rPr>
              <a:t>정규형으로</a:t>
            </a:r>
            <a:r>
              <a:rPr lang="ko-KR" altLang="en-US" sz="2000" dirty="0" smtClean="0">
                <a:latin typeface="+mn-ea"/>
              </a:rPr>
              <a:t> 분해하는 방법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068960"/>
            <a:ext cx="3744416" cy="279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4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보이스</a:t>
            </a:r>
            <a:r>
              <a:rPr lang="en-US" altLang="ko-KR" dirty="0" smtClean="0">
                <a:latin typeface="+mn-ea"/>
                <a:ea typeface="+mn-ea"/>
              </a:rPr>
              <a:t>-</a:t>
            </a:r>
            <a:r>
              <a:rPr lang="ko-KR" altLang="en-US" dirty="0" smtClean="0">
                <a:latin typeface="+mn-ea"/>
                <a:ea typeface="+mn-ea"/>
              </a:rPr>
              <a:t>코드 </a:t>
            </a:r>
            <a:r>
              <a:rPr lang="ko-KR" altLang="en-US" dirty="0" err="1" smtClean="0">
                <a:latin typeface="+mn-ea"/>
                <a:ea typeface="+mn-ea"/>
              </a:rPr>
              <a:t>정규형으로</a:t>
            </a:r>
            <a:r>
              <a:rPr lang="ko-KR" altLang="en-US" dirty="0" smtClean="0">
                <a:latin typeface="+mn-ea"/>
                <a:ea typeface="+mn-ea"/>
              </a:rPr>
              <a:t> 분해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269288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student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1196752"/>
            <a:ext cx="237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student_prof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r>
              <a:rPr lang="ko-KR" altLang="en-US" sz="1400" dirty="0" err="1" smtClean="0"/>
              <a:t>기본키는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stu_id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prof_name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36096" y="4149080"/>
            <a:ext cx="185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prof_title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r>
              <a:rPr lang="ko-KR" altLang="en-US" sz="1400" dirty="0" err="1" smtClean="0"/>
              <a:t>기본키는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prof_name</a:t>
            </a:r>
            <a:r>
              <a:rPr lang="en-US" altLang="ko-KR" sz="1400" dirty="0" smtClean="0"/>
              <a:t>)</a:t>
            </a:r>
            <a:endParaRPr lang="ko-KR" altLang="en-US" sz="1400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4283968" y="3717032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7452320" y="1916832"/>
            <a:ext cx="432048" cy="720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84368" y="177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외래키</a:t>
            </a:r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068959"/>
            <a:ext cx="3528392" cy="238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772816"/>
            <a:ext cx="214289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725144"/>
            <a:ext cx="20482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함수 종속의 특징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함수 종속의 관계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err="1" smtClean="0">
                <a:latin typeface="+mn-ea"/>
              </a:rPr>
              <a:t>다대일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: 	</a:t>
            </a:r>
            <a:r>
              <a:rPr lang="en-US" altLang="ko-KR" sz="1800" dirty="0" err="1" smtClean="0">
                <a:latin typeface="+mn-ea"/>
              </a:rPr>
              <a:t>stu_id</a:t>
            </a:r>
            <a:r>
              <a:rPr lang="en-US" altLang="ko-KR" sz="1800" dirty="0" smtClean="0">
                <a:latin typeface="+mn-ea"/>
              </a:rPr>
              <a:t> →  </a:t>
            </a:r>
            <a:r>
              <a:rPr lang="en-US" altLang="ko-KR" sz="1800" dirty="0" err="1" smtClean="0">
                <a:latin typeface="+mn-ea"/>
              </a:rPr>
              <a:t>dept_name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일대일 </a:t>
            </a:r>
            <a:r>
              <a:rPr lang="en-US" altLang="ko-KR" sz="1800" dirty="0" smtClean="0">
                <a:latin typeface="+mn-ea"/>
              </a:rPr>
              <a:t>:  	</a:t>
            </a:r>
            <a:r>
              <a:rPr lang="en-US" altLang="ko-KR" sz="1800" dirty="0" err="1" smtClean="0">
                <a:latin typeface="+mn-ea"/>
              </a:rPr>
              <a:t>stu_id</a:t>
            </a:r>
            <a:r>
              <a:rPr lang="en-US" altLang="ko-KR" sz="1800" dirty="0" smtClean="0">
                <a:latin typeface="+mn-ea"/>
              </a:rPr>
              <a:t> →  </a:t>
            </a:r>
            <a:r>
              <a:rPr lang="en-US" altLang="ko-KR" sz="1800" dirty="0" err="1" smtClean="0">
                <a:latin typeface="+mn-ea"/>
              </a:rPr>
              <a:t>resident_id</a:t>
            </a:r>
            <a:r>
              <a:rPr lang="en-US" altLang="ko-KR" sz="1800" dirty="0" smtClean="0">
                <a:latin typeface="+mn-ea"/>
              </a:rPr>
              <a:t>     </a:t>
            </a:r>
          </a:p>
          <a:p>
            <a:pPr lvl="1">
              <a:buNone/>
            </a:pPr>
            <a:r>
              <a:rPr lang="en-US" altLang="ko-KR" sz="1800" dirty="0" smtClean="0">
                <a:latin typeface="+mn-ea"/>
              </a:rPr>
              <a:t>                	</a:t>
            </a:r>
            <a:r>
              <a:rPr lang="en-US" altLang="ko-KR" sz="1800" dirty="0" err="1" smtClean="0">
                <a:latin typeface="+mn-ea"/>
              </a:rPr>
              <a:t>resident_id</a:t>
            </a:r>
            <a:r>
              <a:rPr lang="en-US" altLang="ko-KR" sz="1800" dirty="0" smtClean="0">
                <a:latin typeface="+mn-ea"/>
              </a:rPr>
              <a:t> → </a:t>
            </a:r>
            <a:r>
              <a:rPr lang="en-US" altLang="ko-KR" sz="1800" dirty="0" err="1" smtClean="0">
                <a:latin typeface="+mn-ea"/>
              </a:rPr>
              <a:t>stu_id</a:t>
            </a:r>
            <a:endParaRPr lang="en-US" altLang="ko-KR" sz="18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필드 집합 간의 함수 종속</a:t>
            </a:r>
            <a:r>
              <a:rPr lang="en-US" altLang="ko-KR" sz="2000" dirty="0" smtClean="0">
                <a:latin typeface="+mn-ea"/>
              </a:rPr>
              <a:t>	</a:t>
            </a:r>
          </a:p>
          <a:p>
            <a:pPr lvl="1"/>
            <a:r>
              <a:rPr lang="ko-KR" altLang="en-US" sz="1800" dirty="0" smtClean="0">
                <a:latin typeface="+mn-ea"/>
              </a:rPr>
              <a:t>결정자와 종속자가 두 개 이상의 필드로 구성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latin typeface="+mn-ea"/>
              </a:rPr>
              <a:t>(</a:t>
            </a:r>
            <a:r>
              <a:rPr lang="en-US" altLang="ko-KR" sz="1800" dirty="0" err="1" smtClean="0">
                <a:latin typeface="+mn-ea"/>
              </a:rPr>
              <a:t>stu_id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en-US" altLang="ko-KR" sz="1800" dirty="0" err="1" smtClean="0">
                <a:latin typeface="+mn-ea"/>
              </a:rPr>
              <a:t>dept_name</a:t>
            </a:r>
            <a:r>
              <a:rPr lang="en-US" altLang="ko-KR" sz="1800" dirty="0" smtClean="0">
                <a:latin typeface="+mn-ea"/>
              </a:rPr>
              <a:t>) →  office</a:t>
            </a:r>
          </a:p>
          <a:p>
            <a:pPr lvl="1"/>
            <a:r>
              <a:rPr lang="en-US" altLang="ko-KR" sz="1800" dirty="0" err="1" smtClean="0">
                <a:latin typeface="+mn-ea"/>
              </a:rPr>
              <a:t>stu_id</a:t>
            </a:r>
            <a:r>
              <a:rPr lang="en-US" altLang="ko-KR" sz="1800" dirty="0" smtClean="0">
                <a:latin typeface="+mn-ea"/>
              </a:rPr>
              <a:t> →  (name, </a:t>
            </a:r>
            <a:r>
              <a:rPr lang="en-US" altLang="ko-KR" sz="1800" dirty="0" err="1" smtClean="0">
                <a:latin typeface="+mn-ea"/>
              </a:rPr>
              <a:t>dept_name</a:t>
            </a:r>
            <a:r>
              <a:rPr lang="en-US" altLang="ko-KR" sz="1800" dirty="0" smtClean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보이스</a:t>
            </a:r>
            <a:r>
              <a:rPr lang="en-US" altLang="ko-KR" dirty="0" smtClean="0">
                <a:latin typeface="+mn-ea"/>
                <a:ea typeface="+mn-ea"/>
              </a:rPr>
              <a:t>-</a:t>
            </a:r>
            <a:r>
              <a:rPr lang="ko-KR" altLang="en-US" dirty="0" smtClean="0">
                <a:latin typeface="+mn-ea"/>
                <a:ea typeface="+mn-ea"/>
              </a:rPr>
              <a:t>코드 정규형의 문제점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함수적 종속이 보존되지 않는다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ko-KR" altLang="en-US" sz="2000" dirty="0" smtClean="0">
                <a:latin typeface="+mn-ea"/>
              </a:rPr>
              <a:t>분해 전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분해 후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4008" y="2482532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stu_id</a:t>
            </a:r>
            <a:r>
              <a:rPr lang="en-US" altLang="ko-KR" dirty="0" smtClean="0"/>
              <a:t>, title) → </a:t>
            </a:r>
            <a:r>
              <a:rPr lang="en-US" altLang="ko-KR" dirty="0" err="1" smtClean="0"/>
              <a:t>prof_name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2987660"/>
            <a:ext cx="19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prof_name</a:t>
            </a:r>
            <a:r>
              <a:rPr lang="en-US" altLang="ko-KR" dirty="0" smtClean="0"/>
              <a:t> → title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15537" y="5085184"/>
            <a:ext cx="19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prof_name</a:t>
            </a:r>
            <a:r>
              <a:rPr lang="en-US" altLang="ko-KR" dirty="0" smtClean="0"/>
              <a:t> → title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88840"/>
            <a:ext cx="3168352" cy="214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653136"/>
            <a:ext cx="214289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4725144"/>
            <a:ext cx="20482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8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  <a:ea typeface="+mn-ea"/>
              </a:rPr>
              <a:t>관계형</a:t>
            </a:r>
            <a:r>
              <a:rPr lang="ko-KR" altLang="en-US" dirty="0" smtClean="0">
                <a:latin typeface="+mn-ea"/>
                <a:ea typeface="+mn-ea"/>
              </a:rPr>
              <a:t> 데이터베이스 설계의 원칙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84286226"/>
              </p:ext>
            </p:extLst>
          </p:nvPr>
        </p:nvGraphicFramePr>
        <p:xfrm>
          <a:off x="827584" y="1700808"/>
          <a:ext cx="7200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8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차 정규형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무손실</a:t>
                      </a:r>
                      <a:r>
                        <a:rPr lang="ko-KR" altLang="en-US" dirty="0" smtClean="0"/>
                        <a:t> 조인 분해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종속성 보존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중복으로 인한 이상 현상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보이스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코드 정규형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이상 현상 방지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종속성 보존이 안됨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latinLnBrk="1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latinLnBrk="1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latinLnBrk="1" hangingPunct="1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latinLnBrk="1" hangingPunct="1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latinLnBrk="1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/>
            </a:r>
            <a:br>
              <a:rPr lang="en-US" altLang="ko-KR" sz="2000" dirty="0" smtClean="0">
                <a:latin typeface="+mn-ea"/>
              </a:rPr>
            </a:br>
            <a:r>
              <a:rPr lang="ko-KR" altLang="en-US" sz="2000" dirty="0" smtClean="0">
                <a:latin typeface="+mn-ea"/>
              </a:rPr>
              <a:t>무엇을 선택할 것인가</a:t>
            </a:r>
            <a:r>
              <a:rPr lang="en-US" altLang="ko-KR" sz="2000" dirty="0" smtClean="0">
                <a:latin typeface="+mn-ea"/>
              </a:rPr>
              <a:t>?</a:t>
            </a:r>
          </a:p>
          <a:p>
            <a:pPr lvl="1"/>
            <a:r>
              <a:rPr lang="ko-KR" altLang="en-US" sz="1800" dirty="0" smtClean="0">
                <a:latin typeface="+mn-ea"/>
              </a:rPr>
              <a:t>이상 현상 방지보다 종속성 보존이 더 중요함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함수적 종속성 보존이 가능하다면 </a:t>
            </a:r>
            <a:r>
              <a:rPr lang="ko-KR" altLang="en-US" sz="1800" dirty="0" err="1" smtClean="0">
                <a:latin typeface="+mn-ea"/>
              </a:rPr>
              <a:t>보이스</a:t>
            </a:r>
            <a:r>
              <a:rPr lang="en-US" altLang="ko-KR" sz="1800" dirty="0" smtClean="0">
                <a:latin typeface="+mn-ea"/>
              </a:rPr>
              <a:t>-</a:t>
            </a:r>
            <a:r>
              <a:rPr lang="ko-KR" altLang="en-US" sz="1800" dirty="0" smtClean="0">
                <a:latin typeface="+mn-ea"/>
              </a:rPr>
              <a:t>코드 정규형 선택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함수적 종속성이 보존되지 않는다면 </a:t>
            </a:r>
            <a:r>
              <a:rPr lang="en-US" altLang="ko-KR" sz="1800" dirty="0" smtClean="0">
                <a:latin typeface="+mn-ea"/>
              </a:rPr>
              <a:t>3</a:t>
            </a:r>
            <a:r>
              <a:rPr lang="ko-KR" altLang="en-US" sz="1800" dirty="0" smtClean="0">
                <a:latin typeface="+mn-ea"/>
              </a:rPr>
              <a:t>차 정규형 선택 </a:t>
            </a:r>
            <a:endParaRPr lang="en-US" altLang="ko-KR" sz="1800" dirty="0" smtClean="0">
              <a:latin typeface="+mn-ea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정규형을 감안한 논리적 설계 과정</a:t>
            </a:r>
            <a:endParaRPr lang="ko-KR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1412776"/>
            <a:ext cx="538711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학사 데이터베이스의 함수적 종속의 예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605969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학사 데이터베이스의 함수적 종속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150" y="1556792"/>
            <a:ext cx="639416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함수적 종속의 특성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51520" y="1219200"/>
            <a:ext cx="8712968" cy="4937760"/>
          </a:xfrm>
        </p:spPr>
        <p:txBody>
          <a:bodyPr/>
          <a:lstStyle/>
          <a:p>
            <a:r>
              <a:rPr lang="ko-KR" altLang="en-US" sz="2000" dirty="0" smtClean="0">
                <a:latin typeface="+mn-ea"/>
              </a:rPr>
              <a:t>포함 규칙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테이블 </a:t>
            </a:r>
            <a:r>
              <a:rPr lang="en-US" altLang="ko-KR" sz="1800" dirty="0" smtClean="0">
                <a:latin typeface="+mn-ea"/>
              </a:rPr>
              <a:t>R</a:t>
            </a:r>
            <a:r>
              <a:rPr lang="ko-KR" altLang="en-US" sz="1800" dirty="0" smtClean="0">
                <a:latin typeface="+mn-ea"/>
              </a:rPr>
              <a:t>의 필드 집합 </a:t>
            </a:r>
            <a:r>
              <a:rPr lang="en-US" altLang="ko-KR" sz="1800" dirty="0" smtClean="0">
                <a:latin typeface="+mn-ea"/>
              </a:rPr>
              <a:t>X, Y</a:t>
            </a:r>
            <a:r>
              <a:rPr lang="ko-KR" altLang="en-US" sz="1800" dirty="0" smtClean="0">
                <a:latin typeface="+mn-ea"/>
              </a:rPr>
              <a:t>에 대해 </a:t>
            </a:r>
            <a:r>
              <a:rPr lang="en-US" altLang="ko-KR" sz="1800" dirty="0" smtClean="0">
                <a:latin typeface="+mn-ea"/>
              </a:rPr>
              <a:t>X ⊃ Y</a:t>
            </a:r>
            <a:r>
              <a:rPr lang="ko-KR" altLang="en-US" sz="1800" dirty="0" smtClean="0">
                <a:latin typeface="+mn-ea"/>
              </a:rPr>
              <a:t>이면 </a:t>
            </a:r>
            <a:r>
              <a:rPr lang="en-US" altLang="ko-KR" sz="1800" dirty="0" smtClean="0">
                <a:latin typeface="+mn-ea"/>
              </a:rPr>
              <a:t>X → Y</a:t>
            </a:r>
            <a:r>
              <a:rPr lang="ko-KR" altLang="en-US" sz="1800" dirty="0" smtClean="0">
                <a:latin typeface="+mn-ea"/>
              </a:rPr>
              <a:t>가 항상 성립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예</a:t>
            </a:r>
            <a:r>
              <a:rPr lang="en-US" altLang="ko-KR" sz="1800" dirty="0" smtClean="0">
                <a:latin typeface="+mn-ea"/>
              </a:rPr>
              <a:t>)  	X → X            	(X, Y) → X 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분해 규칙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테이블 </a:t>
            </a:r>
            <a:r>
              <a:rPr lang="en-US" altLang="ko-KR" sz="1800" dirty="0" smtClean="0">
                <a:latin typeface="+mn-ea"/>
              </a:rPr>
              <a:t>R</a:t>
            </a:r>
            <a:r>
              <a:rPr lang="ko-KR" altLang="en-US" sz="1800" dirty="0" smtClean="0">
                <a:latin typeface="+mn-ea"/>
              </a:rPr>
              <a:t>의 필드 집합 </a:t>
            </a:r>
            <a:r>
              <a:rPr lang="en-US" altLang="ko-KR" sz="1800" dirty="0" smtClean="0">
                <a:latin typeface="+mn-ea"/>
              </a:rPr>
              <a:t>X, Y, Z</a:t>
            </a:r>
            <a:r>
              <a:rPr lang="ko-KR" altLang="en-US" sz="1800" dirty="0" smtClean="0">
                <a:latin typeface="+mn-ea"/>
              </a:rPr>
              <a:t>에 대해 </a:t>
            </a:r>
            <a:r>
              <a:rPr lang="en-US" altLang="ko-KR" sz="1800" dirty="0" smtClean="0">
                <a:latin typeface="+mn-ea"/>
              </a:rPr>
              <a:t>X → (Y, Z)</a:t>
            </a:r>
            <a:r>
              <a:rPr lang="ko-KR" altLang="en-US" sz="1800" dirty="0" smtClean="0">
                <a:latin typeface="+mn-ea"/>
              </a:rPr>
              <a:t>이면 </a:t>
            </a:r>
            <a:r>
              <a:rPr lang="en-US" altLang="ko-KR" sz="1800" dirty="0" smtClean="0">
                <a:latin typeface="+mn-ea"/>
              </a:rPr>
              <a:t>X → Y, X → Z</a:t>
            </a:r>
            <a:r>
              <a:rPr lang="ko-KR" altLang="en-US" sz="1800" dirty="0" smtClean="0">
                <a:latin typeface="+mn-ea"/>
              </a:rPr>
              <a:t>가 각각 항상 성립한다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 lvl="1"/>
            <a:r>
              <a:rPr lang="ko-KR" altLang="en-US" sz="1800" dirty="0" smtClean="0">
                <a:latin typeface="+mn-ea"/>
              </a:rPr>
              <a:t>예</a:t>
            </a:r>
            <a:r>
              <a:rPr lang="en-US" altLang="ko-KR" sz="1800" dirty="0" smtClean="0">
                <a:latin typeface="+mn-ea"/>
              </a:rPr>
              <a:t>) class </a:t>
            </a:r>
            <a:r>
              <a:rPr lang="ko-KR" altLang="en-US" sz="1800" dirty="0" smtClean="0">
                <a:latin typeface="+mn-ea"/>
              </a:rPr>
              <a:t>테이블에 대한 함수적 종속</a:t>
            </a:r>
          </a:p>
          <a:p>
            <a:pPr lvl="2"/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course_id</a:t>
            </a:r>
            <a:r>
              <a:rPr lang="en-US" altLang="ko-KR" sz="1600" dirty="0" smtClean="0">
                <a:latin typeface="+mn-ea"/>
              </a:rPr>
              <a:t>, year, semester, division) → (</a:t>
            </a:r>
            <a:r>
              <a:rPr lang="en-US" altLang="ko-KR" sz="1600" dirty="0" err="1" smtClean="0">
                <a:latin typeface="+mn-ea"/>
              </a:rPr>
              <a:t>prof_id</a:t>
            </a:r>
            <a:r>
              <a:rPr lang="en-US" altLang="ko-KR" sz="1600" dirty="0" smtClean="0">
                <a:latin typeface="+mn-ea"/>
              </a:rPr>
              <a:t>, classroom, enroll)</a:t>
            </a:r>
          </a:p>
          <a:p>
            <a:pPr lvl="2"/>
            <a:r>
              <a:rPr lang="ko-KR" altLang="en-US" sz="1600" dirty="0" smtClean="0">
                <a:latin typeface="+mn-ea"/>
              </a:rPr>
              <a:t>다음이 만족됨</a:t>
            </a:r>
            <a:endParaRPr lang="en-US" altLang="ko-KR" sz="1600" dirty="0" smtClean="0">
              <a:latin typeface="+mn-ea"/>
            </a:endParaRPr>
          </a:p>
          <a:p>
            <a:pPr lvl="3"/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course_id</a:t>
            </a:r>
            <a:r>
              <a:rPr lang="en-US" altLang="ko-KR" sz="1600" dirty="0" smtClean="0">
                <a:latin typeface="+mn-ea"/>
              </a:rPr>
              <a:t>, year, semester, division) → </a:t>
            </a:r>
            <a:r>
              <a:rPr lang="en-US" altLang="ko-KR" sz="1600" dirty="0" err="1" smtClean="0">
                <a:latin typeface="+mn-ea"/>
              </a:rPr>
              <a:t>prof_id</a:t>
            </a:r>
            <a:endParaRPr lang="en-US" altLang="ko-KR" sz="1600" dirty="0" smtClean="0">
              <a:latin typeface="+mn-ea"/>
            </a:endParaRPr>
          </a:p>
          <a:p>
            <a:pPr lvl="3"/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course_id</a:t>
            </a:r>
            <a:r>
              <a:rPr lang="en-US" altLang="ko-KR" sz="1600" dirty="0" smtClean="0">
                <a:latin typeface="+mn-ea"/>
              </a:rPr>
              <a:t>, year, semester, division) → classroom</a:t>
            </a:r>
          </a:p>
          <a:p>
            <a:pPr lvl="3"/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course_id</a:t>
            </a:r>
            <a:r>
              <a:rPr lang="en-US" altLang="ko-KR" sz="1600" dirty="0" smtClean="0">
                <a:latin typeface="+mn-ea"/>
              </a:rPr>
              <a:t>, year, semester, division) → enroll</a:t>
            </a:r>
          </a:p>
          <a:p>
            <a:pPr lvl="3"/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solidFill>
                  <a:srgbClr val="FF0000"/>
                </a:solidFill>
                <a:latin typeface="+mn-ea"/>
              </a:rPr>
              <a:t>주의</a:t>
            </a:r>
            <a:r>
              <a:rPr lang="en-US" altLang="ko-KR" sz="1800" dirty="0" smtClean="0">
                <a:latin typeface="+mn-ea"/>
              </a:rPr>
              <a:t>) </a:t>
            </a:r>
            <a:r>
              <a:rPr lang="ko-KR" altLang="en-US" sz="1800" dirty="0" smtClean="0">
                <a:latin typeface="+mn-ea"/>
              </a:rPr>
              <a:t>반대는 성립하지 않음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en-US" altLang="ko-KR" sz="1600" dirty="0" smtClean="0">
                <a:latin typeface="+mn-ea"/>
              </a:rPr>
              <a:t>(A, B) → C</a:t>
            </a:r>
            <a:r>
              <a:rPr lang="ko-KR" altLang="en-US" sz="1600" dirty="0" smtClean="0">
                <a:latin typeface="+mn-ea"/>
              </a:rPr>
              <a:t>가 성립한다고 </a:t>
            </a:r>
            <a:r>
              <a:rPr lang="en-US" altLang="ko-KR" sz="1600" dirty="0" smtClean="0">
                <a:latin typeface="+mn-ea"/>
              </a:rPr>
              <a:t>A → B, B → C</a:t>
            </a:r>
            <a:r>
              <a:rPr lang="ko-KR" altLang="en-US" sz="1600" dirty="0" smtClean="0">
                <a:latin typeface="+mn-ea"/>
              </a:rPr>
              <a:t>가 만족되지는 않음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함수적 종속의 특성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합성 규칙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테이블 </a:t>
            </a:r>
            <a:r>
              <a:rPr lang="en-US" altLang="ko-KR" sz="1800" dirty="0" smtClean="0">
                <a:latin typeface="+mn-ea"/>
              </a:rPr>
              <a:t>R</a:t>
            </a:r>
            <a:r>
              <a:rPr lang="ko-KR" altLang="en-US" sz="1800" dirty="0" smtClean="0">
                <a:latin typeface="+mn-ea"/>
              </a:rPr>
              <a:t>의 필드 집합 </a:t>
            </a:r>
            <a:r>
              <a:rPr lang="en-US" altLang="ko-KR" sz="1800" dirty="0" smtClean="0">
                <a:latin typeface="+mn-ea"/>
              </a:rPr>
              <a:t>X, Y, Z</a:t>
            </a:r>
            <a:r>
              <a:rPr lang="ko-KR" altLang="en-US" sz="1800" dirty="0" smtClean="0">
                <a:latin typeface="+mn-ea"/>
              </a:rPr>
              <a:t>에 대해 </a:t>
            </a:r>
            <a:r>
              <a:rPr lang="en-US" altLang="ko-KR" sz="1800" dirty="0" smtClean="0">
                <a:latin typeface="+mn-ea"/>
              </a:rPr>
              <a:t>X → Y, X → Z</a:t>
            </a:r>
            <a:r>
              <a:rPr lang="ko-KR" altLang="en-US" sz="1800" dirty="0" smtClean="0">
                <a:latin typeface="+mn-ea"/>
              </a:rPr>
              <a:t>가 성립하면 </a:t>
            </a:r>
            <a:r>
              <a:rPr lang="en-US" altLang="ko-KR" sz="1800" dirty="0" smtClean="0">
                <a:latin typeface="+mn-ea"/>
              </a:rPr>
              <a:t>X → (Y, Z)</a:t>
            </a:r>
            <a:r>
              <a:rPr lang="ko-KR" altLang="en-US" sz="1800" dirty="0" smtClean="0">
                <a:latin typeface="+mn-ea"/>
              </a:rPr>
              <a:t>도 성립한다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 lvl="1"/>
            <a:r>
              <a:rPr lang="ko-KR" altLang="en-US" sz="1500" dirty="0" smtClean="0">
                <a:latin typeface="+mn-ea"/>
              </a:rPr>
              <a:t>예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en-US" altLang="ko-KR" sz="2500" dirty="0" smtClean="0">
                <a:latin typeface="+mn-ea"/>
              </a:rPr>
              <a:t> 	</a:t>
            </a:r>
          </a:p>
          <a:p>
            <a:pPr lvl="2"/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course_id</a:t>
            </a:r>
            <a:r>
              <a:rPr lang="en-US" altLang="ko-KR" sz="1500" dirty="0" smtClean="0">
                <a:latin typeface="+mn-ea"/>
              </a:rPr>
              <a:t>, year, semester, division) → </a:t>
            </a:r>
            <a:r>
              <a:rPr lang="en-US" altLang="ko-KR" sz="1500" dirty="0" err="1" smtClean="0">
                <a:latin typeface="+mn-ea"/>
              </a:rPr>
              <a:t>prof_id</a:t>
            </a:r>
            <a:endParaRPr lang="en-US" altLang="ko-KR" sz="1500" dirty="0" smtClean="0">
              <a:latin typeface="+mn-ea"/>
            </a:endParaRPr>
          </a:p>
          <a:p>
            <a:pPr lvl="2"/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course_id</a:t>
            </a:r>
            <a:r>
              <a:rPr lang="en-US" altLang="ko-KR" sz="1500" dirty="0" smtClean="0">
                <a:latin typeface="+mn-ea"/>
              </a:rPr>
              <a:t>, year, semester, division) → classroom</a:t>
            </a:r>
          </a:p>
          <a:p>
            <a:pPr lvl="2"/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course_id</a:t>
            </a:r>
            <a:r>
              <a:rPr lang="en-US" altLang="ko-KR" sz="1500" dirty="0" smtClean="0">
                <a:latin typeface="+mn-ea"/>
              </a:rPr>
              <a:t>, year, semester, division) → enroll </a:t>
            </a:r>
          </a:p>
          <a:p>
            <a:pPr lvl="1"/>
            <a:endParaRPr lang="en-US" altLang="ko-KR" sz="1800" dirty="0" smtClean="0">
              <a:latin typeface="+mn-ea"/>
            </a:endParaRPr>
          </a:p>
          <a:p>
            <a:pPr lvl="2"/>
            <a:r>
              <a:rPr lang="ko-KR" altLang="en-US" sz="1500" dirty="0" smtClean="0">
                <a:latin typeface="+mn-ea"/>
              </a:rPr>
              <a:t>다음이 만족됨</a:t>
            </a:r>
            <a:endParaRPr lang="en-US" altLang="ko-KR" sz="1500" dirty="0" smtClean="0">
              <a:latin typeface="+mn-ea"/>
            </a:endParaRPr>
          </a:p>
          <a:p>
            <a:pPr lvl="3"/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course_id</a:t>
            </a:r>
            <a:r>
              <a:rPr lang="en-US" altLang="ko-KR" sz="1400" dirty="0" smtClean="0">
                <a:latin typeface="+mn-ea"/>
              </a:rPr>
              <a:t>, year, semester) → (</a:t>
            </a:r>
            <a:r>
              <a:rPr lang="en-US" altLang="ko-KR" sz="1400" dirty="0" err="1" smtClean="0">
                <a:latin typeface="+mn-ea"/>
              </a:rPr>
              <a:t>prof_id</a:t>
            </a:r>
            <a:r>
              <a:rPr lang="en-US" altLang="ko-KR" sz="1400" dirty="0" smtClean="0">
                <a:latin typeface="+mn-ea"/>
              </a:rPr>
              <a:t>, classroom, enroll)</a:t>
            </a:r>
          </a:p>
          <a:p>
            <a:pPr lvl="1"/>
            <a:endParaRPr lang="en-US" altLang="ko-KR" sz="1800" dirty="0" smtClean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함수적 종속의 특성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>
                <a:latin typeface="+mn-ea"/>
              </a:rPr>
              <a:t>이행 규칙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테이블 </a:t>
            </a:r>
            <a:r>
              <a:rPr lang="en-US" altLang="ko-KR" sz="1800" dirty="0">
                <a:latin typeface="+mn-ea"/>
              </a:rPr>
              <a:t>R</a:t>
            </a:r>
            <a:r>
              <a:rPr lang="ko-KR" altLang="en-US" sz="1800" dirty="0">
                <a:latin typeface="+mn-ea"/>
              </a:rPr>
              <a:t>의 필드 집합 </a:t>
            </a:r>
            <a:r>
              <a:rPr lang="en-US" altLang="ko-KR" sz="1800" dirty="0">
                <a:latin typeface="+mn-ea"/>
              </a:rPr>
              <a:t>X, Y, Z</a:t>
            </a:r>
            <a:r>
              <a:rPr lang="ko-KR" altLang="en-US" sz="1800" dirty="0">
                <a:latin typeface="+mn-ea"/>
              </a:rPr>
              <a:t>에 대해 </a:t>
            </a:r>
            <a:r>
              <a:rPr lang="en-US" altLang="ko-KR" sz="1800" dirty="0">
                <a:latin typeface="+mn-ea"/>
              </a:rPr>
              <a:t>X → Y, </a:t>
            </a:r>
            <a:r>
              <a:rPr lang="en-US" altLang="ko-KR" sz="1800" dirty="0" smtClean="0">
                <a:latin typeface="+mn-ea"/>
              </a:rPr>
              <a:t>Y </a:t>
            </a:r>
            <a:r>
              <a:rPr lang="en-US" altLang="ko-KR" sz="1800" dirty="0">
                <a:latin typeface="+mn-ea"/>
              </a:rPr>
              <a:t>→ Z</a:t>
            </a:r>
            <a:r>
              <a:rPr lang="ko-KR" altLang="en-US" sz="1800" dirty="0">
                <a:latin typeface="+mn-ea"/>
              </a:rPr>
              <a:t>가 성립하면 </a:t>
            </a:r>
            <a:r>
              <a:rPr lang="en-US" altLang="ko-KR" sz="1800" dirty="0">
                <a:latin typeface="+mn-ea"/>
              </a:rPr>
              <a:t>X → </a:t>
            </a:r>
            <a:r>
              <a:rPr lang="en-US" altLang="ko-KR" sz="1800" dirty="0" smtClean="0">
                <a:latin typeface="+mn-ea"/>
              </a:rPr>
              <a:t>Z</a:t>
            </a:r>
            <a:r>
              <a:rPr lang="ko-KR" altLang="en-US" sz="1800" dirty="0" smtClean="0">
                <a:latin typeface="+mn-ea"/>
              </a:rPr>
              <a:t>도 성립한다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 lvl="1"/>
            <a:r>
              <a:rPr lang="ko-KR" altLang="en-US" sz="1800" dirty="0" smtClean="0">
                <a:latin typeface="+mn-ea"/>
              </a:rPr>
              <a:t>예</a:t>
            </a:r>
            <a:r>
              <a:rPr lang="en-US" altLang="ko-KR" sz="1800" dirty="0" smtClean="0">
                <a:latin typeface="+mn-ea"/>
              </a:rPr>
              <a:t>)</a:t>
            </a:r>
          </a:p>
          <a:p>
            <a:pPr lvl="2"/>
            <a:r>
              <a:rPr lang="en-US" altLang="ko-KR" sz="1800" dirty="0" err="1" smtClean="0">
                <a:latin typeface="+mn-ea"/>
              </a:rPr>
              <a:t>stu_id</a:t>
            </a:r>
            <a:r>
              <a:rPr lang="en-US" altLang="ko-KR" sz="1800" dirty="0" smtClean="0">
                <a:latin typeface="+mn-ea"/>
              </a:rPr>
              <a:t> → </a:t>
            </a:r>
            <a:r>
              <a:rPr lang="en-US" altLang="ko-KR" sz="1800" dirty="0" err="1" smtClean="0">
                <a:latin typeface="+mn-ea"/>
              </a:rPr>
              <a:t>dept_name</a:t>
            </a:r>
            <a:endParaRPr lang="en-US" altLang="ko-KR" sz="1800" dirty="0" smtClean="0">
              <a:latin typeface="+mn-ea"/>
            </a:endParaRPr>
          </a:p>
          <a:p>
            <a:pPr lvl="2"/>
            <a:r>
              <a:rPr lang="en-US" altLang="ko-KR" sz="1800" dirty="0" err="1" smtClean="0">
                <a:latin typeface="+mn-ea"/>
              </a:rPr>
              <a:t>dept_name</a:t>
            </a:r>
            <a:r>
              <a:rPr lang="en-US" altLang="ko-KR" sz="1800" dirty="0" smtClean="0">
                <a:latin typeface="+mn-ea"/>
              </a:rPr>
              <a:t> → office</a:t>
            </a:r>
          </a:p>
          <a:p>
            <a:pPr lvl="2"/>
            <a:endParaRPr lang="en-US" altLang="ko-KR" sz="1600" dirty="0" smtClean="0">
              <a:latin typeface="+mn-ea"/>
            </a:endParaRPr>
          </a:p>
          <a:p>
            <a:pPr lvl="2"/>
            <a:r>
              <a:rPr lang="ko-KR" altLang="en-US" sz="1800" dirty="0" smtClean="0">
                <a:latin typeface="+mn-ea"/>
              </a:rPr>
              <a:t>다음이 만족됨</a:t>
            </a:r>
            <a:endParaRPr lang="en-US" altLang="ko-KR" sz="1800" dirty="0" smtClean="0">
              <a:latin typeface="+mn-ea"/>
            </a:endParaRPr>
          </a:p>
          <a:p>
            <a:pPr lvl="3"/>
            <a:r>
              <a:rPr lang="en-US" altLang="ko-KR" dirty="0" err="1" smtClean="0">
                <a:latin typeface="+mn-ea"/>
              </a:rPr>
              <a:t>stu_id</a:t>
            </a:r>
            <a:r>
              <a:rPr lang="en-US" altLang="ko-KR" dirty="0" smtClean="0">
                <a:latin typeface="+mn-ea"/>
              </a:rPr>
              <a:t> → office</a:t>
            </a:r>
            <a:endParaRPr lang="en-US" altLang="ko-KR" sz="2000" dirty="0" smtClean="0">
              <a:latin typeface="+mn-ea"/>
            </a:endParaRPr>
          </a:p>
          <a:p>
            <a:pPr lvl="3"/>
            <a:endParaRPr lang="en-US" altLang="ko-KR" dirty="0" smtClean="0">
              <a:latin typeface="+mn-ea"/>
            </a:endParaRPr>
          </a:p>
          <a:p>
            <a:pPr lvl="2"/>
            <a:endParaRPr lang="ko-KR" altLang="en-US" sz="15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함수적종속과 정규화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30B5-4925-4A83-BD7A-E385C7B9672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제 6 장 데이터베이스 설계</Template>
  <TotalTime>731</TotalTime>
  <Words>2090</Words>
  <Application>Microsoft Office PowerPoint</Application>
  <PresentationFormat>화면 슬라이드 쇼(4:3)</PresentationFormat>
  <Paragraphs>678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굴림</vt:lpstr>
      <vt:lpstr>돋움</vt:lpstr>
      <vt:lpstr>맑은 고딕</vt:lpstr>
      <vt:lpstr>Arial</vt:lpstr>
      <vt:lpstr>Bookman Old Style</vt:lpstr>
      <vt:lpstr>Gill Sans MT</vt:lpstr>
      <vt:lpstr>Wingdings</vt:lpstr>
      <vt:lpstr>Wingdings 3</vt:lpstr>
      <vt:lpstr>원본</vt:lpstr>
      <vt:lpstr>PowerPoint 프레젠테이션</vt:lpstr>
      <vt:lpstr>함수적 종속(functional dependency)</vt:lpstr>
      <vt:lpstr>student 테이블의 함수적 종속</vt:lpstr>
      <vt:lpstr>함수 종속의 특징</vt:lpstr>
      <vt:lpstr>학사 데이터베이스의 함수적 종속의 예</vt:lpstr>
      <vt:lpstr>학사 데이터베이스의 함수적 종속</vt:lpstr>
      <vt:lpstr>함수적 종속의 특성</vt:lpstr>
      <vt:lpstr>함수적 종속의 특성</vt:lpstr>
      <vt:lpstr>함수적 종속의 특성</vt:lpstr>
      <vt:lpstr>키와 함수적 종속의 관계</vt:lpstr>
      <vt:lpstr>함수적 종속의 유지 방법</vt:lpstr>
      <vt:lpstr>정규화</vt:lpstr>
      <vt:lpstr>데이터 중복의 문제점</vt:lpstr>
      <vt:lpstr>삽입 이상(insertion anomaly)</vt:lpstr>
      <vt:lpstr>삭제 이상(deletion anomaly)</vt:lpstr>
      <vt:lpstr>수정 이상(update anomaly)</vt:lpstr>
      <vt:lpstr>해결 방안</vt:lpstr>
      <vt:lpstr>정규화</vt:lpstr>
      <vt:lpstr>정규형(normal form)</vt:lpstr>
      <vt:lpstr>정규형의 관계</vt:lpstr>
      <vt:lpstr>1차 정규형</vt:lpstr>
      <vt:lpstr>1차 정규형의 문제점</vt:lpstr>
      <vt:lpstr>1차 정규형의 문제점</vt:lpstr>
      <vt:lpstr>2차 정규형</vt:lpstr>
      <vt:lpstr>2차 정규형</vt:lpstr>
      <vt:lpstr>2차 정규형</vt:lpstr>
      <vt:lpstr>2차 정규형</vt:lpstr>
      <vt:lpstr>테이블 분해 조건</vt:lpstr>
      <vt:lpstr>테이블 분해조건</vt:lpstr>
      <vt:lpstr>무손실 조인 분해의 예</vt:lpstr>
      <vt:lpstr>손실 조인 분해의 예</vt:lpstr>
      <vt:lpstr>2차 정규형의 문제점</vt:lpstr>
      <vt:lpstr>2차 정규형의 문제점</vt:lpstr>
      <vt:lpstr>3차 정규형</vt:lpstr>
      <vt:lpstr>3차 정규형의 문제점</vt:lpstr>
      <vt:lpstr>3차 정규형의 문제점</vt:lpstr>
      <vt:lpstr>3차 정규형의 문제점</vt:lpstr>
      <vt:lpstr>보이스-코드 정규형</vt:lpstr>
      <vt:lpstr>보이스-코드 정규형으로 분해</vt:lpstr>
      <vt:lpstr>보이스-코드 정규형의 문제점</vt:lpstr>
      <vt:lpstr>관계형 데이터베이스 설계의 원칙</vt:lpstr>
      <vt:lpstr>정규형을 감안한 논리적 설계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jimmy</dc:creator>
  <cp:lastModifiedBy>장 재영</cp:lastModifiedBy>
  <cp:revision>86</cp:revision>
  <dcterms:created xsi:type="dcterms:W3CDTF">2012-04-14T07:05:02Z</dcterms:created>
  <dcterms:modified xsi:type="dcterms:W3CDTF">2021-04-30T05:13:22Z</dcterms:modified>
</cp:coreProperties>
</file>