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1046" r:id="rId2"/>
    <p:sldId id="1043" r:id="rId3"/>
    <p:sldId id="1047" r:id="rId4"/>
    <p:sldId id="1048" r:id="rId5"/>
    <p:sldId id="1049" r:id="rId6"/>
    <p:sldId id="1050" r:id="rId7"/>
    <p:sldId id="1051" r:id="rId8"/>
    <p:sldId id="1052" r:id="rId9"/>
    <p:sldId id="1053" r:id="rId10"/>
    <p:sldId id="1054" r:id="rId11"/>
    <p:sldId id="1055" r:id="rId12"/>
    <p:sldId id="1056" r:id="rId13"/>
    <p:sldId id="1057" r:id="rId14"/>
    <p:sldId id="1058" r:id="rId15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 autoAdjust="0"/>
    <p:restoredTop sz="93463" autoAdjust="0"/>
  </p:normalViewPr>
  <p:slideViewPr>
    <p:cSldViewPr>
      <p:cViewPr varScale="1">
        <p:scale>
          <a:sx n="69" d="100"/>
          <a:sy n="69" d="100"/>
        </p:scale>
        <p:origin x="8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강의 복습 문제</a:t>
            </a:r>
            <a:endParaRPr lang="en-US" altLang="ko-KR" dirty="0" smtClean="0"/>
          </a:p>
          <a:p>
            <a:r>
              <a:rPr lang="ko-KR" altLang="en-US" dirty="0" smtClean="0"/>
              <a:t>교재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7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설명에 맞는 클래스 다이어그램을 작성하라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회원은 법인 회원과 개인 회원으로 구분된다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법인 회원의 대표는 한 </a:t>
            </a:r>
            <a:r>
              <a:rPr lang="ko-KR" altLang="ko-KR" dirty="0" smtClean="0"/>
              <a:t>명이다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en-US" dirty="0" smtClean="0"/>
              <a:t>한 사람은 여러 개의 법인을 소유할 수 있다</a:t>
            </a:r>
            <a:r>
              <a:rPr lang="en-US" altLang="ko-KR" dirty="0" smtClean="0"/>
              <a:t>.</a:t>
            </a:r>
          </a:p>
          <a:p>
            <a:pPr marL="198437" lvl="1" indent="0" latinLnBrk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518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0"/>
            <a:ext cx="8352159" cy="5191125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클래스 다이어그램의 설명으로 올바르지 않은 것은</a:t>
            </a:r>
            <a:r>
              <a:rPr lang="en-US" altLang="ko-KR" dirty="0" smtClean="0"/>
              <a:t>?</a:t>
            </a:r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은행에는 고객 정보가 있으며 고객이 가진 은행 계좌를 </a:t>
            </a:r>
            <a:r>
              <a:rPr lang="ko-KR" altLang="ko-KR" dirty="0" smtClean="0"/>
              <a:t>관리한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고객은 복수의 은행 계좌가 있다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은행이 없어지면 고객 정보는 사라지지만 은행 계좌 정보는 없어지지 않는다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한 은행 계좌는 여러 명의 고객이 동시에 소유할 수 </a:t>
            </a:r>
            <a:r>
              <a:rPr lang="ko-KR" altLang="en-US" dirty="0" smtClean="0"/>
              <a:t>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4320480" cy="20162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770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0"/>
            <a:ext cx="8352159" cy="5191125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한 과목은 선수 과목이 없거나 여러 개의 선수 과목을 가질 수 있는 상황을</a:t>
            </a:r>
            <a:r>
              <a:rPr lang="en-US" altLang="ko-KR" dirty="0"/>
              <a:t>  </a:t>
            </a:r>
            <a:r>
              <a:rPr lang="ko-KR" altLang="ko-KR" dirty="0"/>
              <a:t>클래스 다이어그램으로 </a:t>
            </a:r>
            <a:r>
              <a:rPr lang="ko-KR" altLang="ko-KR" dirty="0" smtClean="0"/>
              <a:t>작성하라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0"/>
            <a:ext cx="8352159" cy="5191125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설명에 맞는 클래스 다이어그램을 작성하라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Arial" panose="020B0604020202020204" pitchFamily="34" charset="0"/>
              <a:buChar char="•"/>
            </a:pPr>
            <a:r>
              <a:rPr lang="ko-KR" altLang="ko-KR" dirty="0"/>
              <a:t>고객은 여러 가지 주문을 할 수 있다</a:t>
            </a:r>
          </a:p>
          <a:p>
            <a:pPr marL="655637" lvl="1" indent="-457200" latinLnBrk="1">
              <a:buFont typeface="Arial" panose="020B0604020202020204" pitchFamily="34" charset="0"/>
              <a:buChar char="•"/>
            </a:pPr>
            <a:r>
              <a:rPr lang="ko-KR" altLang="ko-KR" dirty="0"/>
              <a:t>주문 </a:t>
            </a:r>
            <a:r>
              <a:rPr lang="ko-KR" altLang="ko-KR" dirty="0" smtClean="0"/>
              <a:t>여러 </a:t>
            </a:r>
            <a:r>
              <a:rPr lang="ko-KR" altLang="ko-KR" dirty="0"/>
              <a:t>가지 방법으로 결제할 수 있다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Arial" panose="020B0604020202020204" pitchFamily="34" charset="0"/>
              <a:buChar char="•"/>
            </a:pPr>
            <a:r>
              <a:rPr lang="ko-KR" altLang="ko-KR" dirty="0"/>
              <a:t>결제 방법으로 신용카드</a:t>
            </a:r>
            <a:r>
              <a:rPr lang="en-US" altLang="ko-KR" dirty="0"/>
              <a:t>, </a:t>
            </a:r>
            <a:r>
              <a:rPr lang="ko-KR" altLang="ko-KR" dirty="0"/>
              <a:t>현금</a:t>
            </a:r>
            <a:r>
              <a:rPr lang="en-US" altLang="ko-KR" dirty="0"/>
              <a:t>, </a:t>
            </a:r>
            <a:r>
              <a:rPr lang="ko-KR" altLang="ko-KR" dirty="0"/>
              <a:t>체크카드가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marL="655637" lvl="1" indent="-457200" latinLnBrk="1">
              <a:buFont typeface="Arial" panose="020B0604020202020204" pitchFamily="34" charset="0"/>
              <a:buChar char="•"/>
            </a:pPr>
            <a:r>
              <a:rPr lang="ko-KR" altLang="ko-KR" dirty="0"/>
              <a:t>각 주문에는 고객이 구입한 여러 물품들의 정보</a:t>
            </a:r>
            <a:r>
              <a:rPr lang="en-US" altLang="ko-KR" dirty="0"/>
              <a:t>(</a:t>
            </a:r>
            <a:r>
              <a:rPr lang="ko-KR" altLang="ko-KR" dirty="0"/>
              <a:t>물품 이름</a:t>
            </a:r>
            <a:r>
              <a:rPr lang="en-US" altLang="ko-KR" dirty="0"/>
              <a:t>, </a:t>
            </a:r>
            <a:r>
              <a:rPr lang="ko-KR" altLang="ko-KR" dirty="0"/>
              <a:t>물품 구입 개수</a:t>
            </a:r>
            <a:r>
              <a:rPr lang="en-US" altLang="ko-KR" dirty="0"/>
              <a:t>, </a:t>
            </a:r>
            <a:r>
              <a:rPr lang="ko-KR" altLang="ko-KR" dirty="0"/>
              <a:t>단가</a:t>
            </a:r>
            <a:r>
              <a:rPr lang="en-US" altLang="ko-KR" dirty="0"/>
              <a:t>)</a:t>
            </a:r>
            <a:r>
              <a:rPr lang="ko-KR" altLang="ko-KR" dirty="0"/>
              <a:t>가 </a:t>
            </a:r>
            <a:r>
              <a:rPr lang="ko-KR" altLang="ko-KR" dirty="0" smtClean="0"/>
              <a:t>있다</a:t>
            </a:r>
            <a:r>
              <a:rPr lang="en-US" altLang="ko-KR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2688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smtClean="0"/>
              <a:t>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0"/>
            <a:ext cx="8352159" cy="5191125"/>
          </a:xfrm>
        </p:spPr>
        <p:txBody>
          <a:bodyPr/>
          <a:lstStyle/>
          <a:p>
            <a:pPr marL="0" indent="0" latinLnBrk="1">
              <a:buNone/>
            </a:pPr>
            <a:r>
              <a:rPr lang="ko-KR" altLang="ko-KR" dirty="0" smtClean="0"/>
              <a:t>바람개비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선풍기</a:t>
            </a:r>
            <a:r>
              <a:rPr lang="en-US" altLang="ko-KR" smtClean="0"/>
              <a:t>, </a:t>
            </a:r>
            <a:r>
              <a:rPr lang="ko-KR" altLang="ko-KR" smtClean="0"/>
              <a:t>헬리콥</a:t>
            </a:r>
            <a:r>
              <a:rPr lang="ko-KR" altLang="en-US"/>
              <a:t>터</a:t>
            </a:r>
            <a:r>
              <a:rPr lang="ko-KR" altLang="ko-KR" smtClean="0"/>
              <a:t>등은 </a:t>
            </a:r>
            <a:r>
              <a:rPr lang="ko-KR" altLang="ko-KR" dirty="0"/>
              <a:t>회전할 수 있는 개체다</a:t>
            </a:r>
            <a:r>
              <a:rPr lang="en-US" altLang="ko-KR" dirty="0"/>
              <a:t>. </a:t>
            </a:r>
            <a:r>
              <a:rPr lang="ko-KR" altLang="ko-KR" dirty="0"/>
              <a:t>이 속성을 이용해 이들을 클래스 다이어그램으로 작성하라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649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 smtClean="0"/>
              <a:t>다음 설명 </a:t>
            </a:r>
            <a:r>
              <a:rPr lang="ko-KR" altLang="ko-KR" dirty="0"/>
              <a:t>중 모델링을 하는 이유가 아닌 것은</a:t>
            </a:r>
            <a:r>
              <a:rPr lang="en-US" altLang="ko-KR" dirty="0" smtClean="0"/>
              <a:t>?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ko-KR" altLang="ko-KR" dirty="0"/>
              <a:t>서로의 해석을 공유해 합의를 이루거나 해석의 타당성을 검토하기 위해 모델링을 한다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현재 소프트웨어 시스템 또는 앞으로 개발할 소프트웨어의 원하는 모습을 가시화하기 위해 모델링을 </a:t>
            </a:r>
            <a:r>
              <a:rPr lang="ko-KR" altLang="ko-KR" dirty="0" smtClean="0"/>
              <a:t>한다</a:t>
            </a:r>
            <a:endParaRPr lang="en-US" altLang="ko-KR" dirty="0" smtClean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구축된 소프트웨어의 문서화를 위해 모델링을 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개발될 소프트웨어의 모든 측면을 하나의 다이어그램으로 설명하기 위해 모델링을 한다</a:t>
            </a:r>
          </a:p>
        </p:txBody>
      </p:sp>
    </p:spTree>
    <p:extLst>
      <p:ext uri="{BB962C8B-B14F-4D97-AF65-F5344CB8AC3E}">
        <p14:creationId xmlns:p14="http://schemas.microsoft.com/office/powerpoint/2010/main" val="38152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 smtClean="0"/>
              <a:t>다음</a:t>
            </a:r>
            <a:r>
              <a:rPr lang="en-US" altLang="ko-KR" dirty="0" smtClean="0"/>
              <a:t> </a:t>
            </a:r>
            <a:r>
              <a:rPr lang="en-US" altLang="ko-KR" dirty="0"/>
              <a:t>UML </a:t>
            </a:r>
            <a:r>
              <a:rPr lang="ko-KR" altLang="ko-KR" dirty="0"/>
              <a:t>설명 중 올바른 것은</a:t>
            </a:r>
            <a:r>
              <a:rPr lang="en-US" altLang="ko-KR" dirty="0" smtClean="0"/>
              <a:t>?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en-US" altLang="ko-KR" dirty="0"/>
              <a:t>UML</a:t>
            </a:r>
            <a:r>
              <a:rPr lang="ko-KR" altLang="ko-KR" dirty="0"/>
              <a:t>은 구조적 측면만을 모델링할 수 있으며 행위적 측면을 모델링하려면 특정 프로그래밍 언어를 사용해 보완되어야 한다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en-US" altLang="ko-KR" dirty="0"/>
              <a:t>UML </a:t>
            </a:r>
            <a:r>
              <a:rPr lang="ko-KR" altLang="ko-KR" dirty="0"/>
              <a:t>모델은 구축할 시스템의 모든 측면을 가능한 상세하게 드러내야 한다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en-US" altLang="ko-KR" dirty="0"/>
              <a:t>UML</a:t>
            </a:r>
            <a:r>
              <a:rPr lang="ko-KR" altLang="ko-KR" dirty="0"/>
              <a:t>은</a:t>
            </a:r>
            <a:r>
              <a:rPr lang="en-US" altLang="ko-KR" dirty="0"/>
              <a:t> OMG</a:t>
            </a:r>
            <a:r>
              <a:rPr lang="ko-KR" altLang="ko-KR" dirty="0"/>
              <a:t>에서 제정한 대표적인 객체지향 프로그래밍 </a:t>
            </a:r>
            <a:r>
              <a:rPr lang="ko-KR" altLang="ko-KR" dirty="0" smtClean="0"/>
              <a:t>언어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en-US" altLang="ko-KR" dirty="0"/>
              <a:t>UML</a:t>
            </a:r>
            <a:r>
              <a:rPr lang="ko-KR" altLang="ko-KR" dirty="0"/>
              <a:t>은 요구 분석</a:t>
            </a:r>
            <a:r>
              <a:rPr lang="en-US" altLang="ko-KR" dirty="0"/>
              <a:t>, </a:t>
            </a:r>
            <a:r>
              <a:rPr lang="ko-KR" altLang="ko-KR" dirty="0"/>
              <a:t>시스템 설계</a:t>
            </a:r>
            <a:r>
              <a:rPr lang="en-US" altLang="ko-KR" dirty="0"/>
              <a:t>, </a:t>
            </a:r>
            <a:r>
              <a:rPr lang="ko-KR" altLang="ko-KR" dirty="0"/>
              <a:t>시스템 구현 등의 시스템 개발 과정에서 개발자 사이의 의사 소통을 원활하게 이루어지도록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3047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 smtClean="0"/>
              <a:t>다음에서 </a:t>
            </a:r>
            <a:r>
              <a:rPr lang="ko-KR" altLang="ko-KR" dirty="0"/>
              <a:t>올바른</a:t>
            </a:r>
            <a:r>
              <a:rPr lang="en-US" altLang="ko-KR" dirty="0"/>
              <a:t> UML </a:t>
            </a:r>
            <a:r>
              <a:rPr lang="ko-KR" altLang="ko-KR" dirty="0"/>
              <a:t>클래스 표현은</a:t>
            </a:r>
            <a:r>
              <a:rPr lang="en-US" altLang="ko-KR" dirty="0" smtClean="0"/>
              <a:t>?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ko-KR" altLang="ko-KR" dirty="0"/>
              <a:t>클래스를 세 부분으로 구분된 박스로 표시한다</a:t>
            </a:r>
            <a:r>
              <a:rPr lang="en-US" altLang="ko-KR" dirty="0"/>
              <a:t>. </a:t>
            </a:r>
            <a:r>
              <a:rPr lang="ko-KR" altLang="ko-KR" dirty="0"/>
              <a:t>가장 위 부분에 클래스 이름을 적어 넣고 중간 부분에 연산</a:t>
            </a:r>
            <a:r>
              <a:rPr lang="en-US" altLang="ko-KR" dirty="0"/>
              <a:t>, </a:t>
            </a:r>
            <a:r>
              <a:rPr lang="ko-KR" altLang="ko-KR" dirty="0"/>
              <a:t>마지막 부분에 속성을 기술한다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lt"/>
              <a:buAutoNum type="circleNumDbPlain"/>
            </a:pPr>
            <a:r>
              <a:rPr lang="ko-KR" altLang="ko-KR" dirty="0"/>
              <a:t>클래스 속성 부분은 생략할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655637" lvl="1" indent="-457200" latinLnBrk="1">
              <a:buFont typeface="+mj-lt"/>
              <a:buAutoNum type="circleNumDbPlain"/>
            </a:pPr>
            <a:r>
              <a:rPr lang="ko-KR" altLang="ko-KR" dirty="0"/>
              <a:t>클래스의 연산 부분은 생략할 수 있지만 이 경우 </a:t>
            </a:r>
            <a:r>
              <a:rPr lang="ko-KR" altLang="ko-KR" dirty="0" err="1"/>
              <a:t>구획선은</a:t>
            </a:r>
            <a:r>
              <a:rPr lang="ko-KR" altLang="ko-KR" dirty="0"/>
              <a:t> 반드시 그려야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55637" lvl="1" indent="-457200" latinLnBrk="1">
              <a:buFont typeface="+mj-lt"/>
              <a:buAutoNum type="circleNumDbPlain"/>
            </a:pPr>
            <a:r>
              <a:rPr lang="ko-KR" altLang="ko-KR" dirty="0" smtClean="0"/>
              <a:t>클래스의 </a:t>
            </a:r>
            <a:r>
              <a:rPr lang="ko-KR" altLang="ko-KR" dirty="0"/>
              <a:t>이름 부분이 아주 명확한 경우에는 생략이 가능하다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6090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설명에 맞는 클래스 다이어그램을 작성하라</a:t>
            </a:r>
            <a:r>
              <a:rPr lang="en-US" altLang="ko-KR" dirty="0" smtClean="0"/>
              <a:t>.</a:t>
            </a:r>
          </a:p>
          <a:p>
            <a:pPr marL="541337" lvl="1" indent="-342900" latinLnBrk="1">
              <a:buFont typeface="Arial" panose="020B0604020202020204" pitchFamily="34" charset="0"/>
              <a:buChar char="•"/>
            </a:pPr>
            <a:r>
              <a:rPr lang="ko-KR" altLang="ko-KR" dirty="0"/>
              <a:t>고객은 여러 개의 신용카드를 소유할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541337" lvl="1" indent="-342900" latinLnBrk="1">
              <a:buFont typeface="Arial" panose="020B0604020202020204" pitchFamily="34" charset="0"/>
              <a:buChar char="•"/>
            </a:pPr>
            <a:r>
              <a:rPr lang="ko-KR" altLang="ko-KR" dirty="0"/>
              <a:t>신용카드가 없는 고객도 있다</a:t>
            </a:r>
            <a:r>
              <a:rPr lang="en-US" altLang="ko-KR" dirty="0" smtClean="0"/>
              <a:t>.</a:t>
            </a:r>
          </a:p>
          <a:p>
            <a:pPr marL="541337" lvl="1" indent="-342900" latinLnBrk="1">
              <a:buFont typeface="Arial" panose="020B0604020202020204" pitchFamily="34" charset="0"/>
              <a:buChar char="•"/>
            </a:pPr>
            <a:r>
              <a:rPr lang="ko-KR" altLang="ko-KR" dirty="0"/>
              <a:t>신용카드에는 어떤 고객 정보도 없다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65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클래스 다이어그램에 해당하는 코드를 </a:t>
            </a:r>
            <a:r>
              <a:rPr lang="ko-KR" altLang="ko-KR" dirty="0" smtClean="0"/>
              <a:t>작성하라</a:t>
            </a:r>
            <a:r>
              <a:rPr lang="en-US" altLang="ko-KR" dirty="0" smtClean="0"/>
              <a:t>.</a:t>
            </a:r>
          </a:p>
          <a:p>
            <a:pPr marL="0" indent="0" latinLnBrk="1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60486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클래스 다이어그램 설명으로 올바르지 않은 </a:t>
            </a:r>
            <a:r>
              <a:rPr lang="ko-KR" altLang="ko-KR" dirty="0" smtClean="0"/>
              <a:t>것은</a:t>
            </a:r>
            <a:r>
              <a:rPr lang="en-US" altLang="ko-KR" dirty="0" smtClean="0"/>
              <a:t>?</a:t>
            </a:r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한 사람은 여러 대의 자동차를 소유할 수 있다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한 자동차는 여러 명이 소유할 수 있다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사람은 자신이 소유한 자동차를 알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자동차 정보만으로는 누가 소유자 인줄은 알 수 없다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4824536" cy="12961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043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설명에 맞는 클래스 다이어그램을 연관 클래스를 사용해 </a:t>
            </a:r>
            <a:r>
              <a:rPr lang="ko-KR" altLang="ko-KR" dirty="0" smtClean="0"/>
              <a:t>작성하라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사원은 여러 개 작업을 수행한다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한 작업은 여러 명의 사원에 의해 실행될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en-US" dirty="0" smtClean="0"/>
              <a:t>사원이 실행한 </a:t>
            </a:r>
            <a:r>
              <a:rPr lang="ko-KR" altLang="ko-KR" dirty="0" smtClean="0"/>
              <a:t>작</a:t>
            </a:r>
            <a:r>
              <a:rPr lang="ko-KR" altLang="en-US" dirty="0" smtClean="0"/>
              <a:t>업</a:t>
            </a:r>
            <a:r>
              <a:rPr lang="ko-KR" altLang="ko-KR" dirty="0" smtClean="0"/>
              <a:t> </a:t>
            </a:r>
            <a:r>
              <a:rPr lang="ko-KR" altLang="ko-KR" dirty="0"/>
              <a:t>일시와 작업 기간이 관리되어야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2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ko-KR" dirty="0"/>
              <a:t>다음 클래스 다이어그램의 설명으로 올바르지 않은 것은</a:t>
            </a:r>
            <a:r>
              <a:rPr lang="en-US" altLang="ko-KR" dirty="0"/>
              <a:t>?</a:t>
            </a:r>
            <a:endParaRPr lang="ko-KR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en-US" altLang="ko-KR" dirty="0"/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고객의 등급은</a:t>
            </a:r>
            <a:r>
              <a:rPr lang="en-US" altLang="ko-KR" dirty="0"/>
              <a:t> VIP, Good, Ordinary</a:t>
            </a:r>
            <a:r>
              <a:rPr lang="ko-KR" altLang="ko-KR" dirty="0"/>
              <a:t>으로 나눠진다</a:t>
            </a:r>
            <a:r>
              <a:rPr lang="en-US" altLang="ko-KR" dirty="0" smtClean="0"/>
              <a:t>.</a:t>
            </a:r>
          </a:p>
          <a:p>
            <a:pPr marL="655637" lvl="1" indent="-457200" latinLnBrk="1">
              <a:buFont typeface="+mj-ea"/>
              <a:buAutoNum type="circleNumDbPlain"/>
            </a:pPr>
            <a:r>
              <a:rPr lang="en-US" altLang="ko-KR" dirty="0"/>
              <a:t>VIP </a:t>
            </a:r>
            <a:r>
              <a:rPr lang="ko-KR" altLang="ko-KR" dirty="0"/>
              <a:t>등급의 고객은 여러 개 쿠폰을 보유했다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655637" lvl="1" indent="-457200" latinLnBrk="1">
              <a:buFont typeface="+mj-ea"/>
              <a:buAutoNum type="circleNumDbPlain"/>
            </a:pPr>
            <a:r>
              <a:rPr lang="en-US" altLang="ko-KR" dirty="0"/>
              <a:t>VIP </a:t>
            </a:r>
            <a:r>
              <a:rPr lang="ko-KR" altLang="ko-KR" dirty="0"/>
              <a:t>등급의 고객은 다섯 장의 쿠폰이 </a:t>
            </a:r>
            <a:r>
              <a:rPr lang="ko-KR" altLang="ko-KR" dirty="0" smtClean="0"/>
              <a:t>발급된다</a:t>
            </a:r>
            <a:endParaRPr lang="en-US" altLang="ko-KR" dirty="0" smtClean="0"/>
          </a:p>
          <a:p>
            <a:pPr marL="655637" lvl="1" indent="-457200" latinLnBrk="1">
              <a:buFont typeface="+mj-ea"/>
              <a:buAutoNum type="circleNumDbPlain"/>
            </a:pPr>
            <a:r>
              <a:rPr lang="ko-KR" altLang="ko-KR" dirty="0"/>
              <a:t>쿠폰을 발급받은</a:t>
            </a:r>
            <a:r>
              <a:rPr lang="en-US" altLang="ko-KR" dirty="0"/>
              <a:t> VIP </a:t>
            </a:r>
            <a:r>
              <a:rPr lang="ko-KR" altLang="ko-KR" dirty="0"/>
              <a:t>회원이 탈퇴하면 쿠폰은 다른 회원에게 양도될 수 있다</a:t>
            </a:r>
            <a:r>
              <a:rPr lang="en-US" altLang="ko-KR" dirty="0" smtClean="0"/>
              <a:t>.</a:t>
            </a:r>
          </a:p>
          <a:p>
            <a:pPr marL="198437" lvl="1" indent="0" latinLnBrk="1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4222115" cy="22987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98374"/>
      </p:ext>
    </p:extLst>
  </p:cSld>
  <p:clrMapOvr>
    <a:masterClrMapping/>
  </p:clrMapOvr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13743</TotalTime>
  <Words>530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HY신명조</vt:lpstr>
      <vt:lpstr>HY헤드라인M</vt:lpstr>
      <vt:lpstr>Monotype Sorts</vt:lpstr>
      <vt:lpstr>굴림</vt:lpstr>
      <vt:lpstr>굴림체</vt:lpstr>
      <vt:lpstr>돋움</vt:lpstr>
      <vt:lpstr>Arial</vt:lpstr>
      <vt:lpstr>Wingdings</vt:lpstr>
      <vt:lpstr>QMS구축전략계획수립_제안서(최종)</vt:lpstr>
      <vt:lpstr>1주차-문제</vt:lpstr>
      <vt:lpstr>문제 1</vt:lpstr>
      <vt:lpstr>문제 2</vt:lpstr>
      <vt:lpstr>문제 3</vt:lpstr>
      <vt:lpstr>문제 4</vt:lpstr>
      <vt:lpstr>문제 5</vt:lpstr>
      <vt:lpstr>문제 6</vt:lpstr>
      <vt:lpstr>문제 7</vt:lpstr>
      <vt:lpstr>문제 8</vt:lpstr>
      <vt:lpstr>문제 9</vt:lpstr>
      <vt:lpstr>문제 10</vt:lpstr>
      <vt:lpstr>문제 11</vt:lpstr>
      <vt:lpstr>문제 12</vt:lpstr>
      <vt:lpstr>문제 13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400</cp:revision>
  <dcterms:created xsi:type="dcterms:W3CDTF">2002-01-10T04:51:34Z</dcterms:created>
  <dcterms:modified xsi:type="dcterms:W3CDTF">2020-08-27T02:09:25Z</dcterms:modified>
</cp:coreProperties>
</file>