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421" r:id="rId2"/>
    <p:sldId id="422" r:id="rId3"/>
    <p:sldId id="423" r:id="rId4"/>
    <p:sldId id="481" r:id="rId5"/>
    <p:sldId id="483" r:id="rId6"/>
    <p:sldId id="424" r:id="rId7"/>
    <p:sldId id="425" r:id="rId8"/>
    <p:sldId id="484" r:id="rId9"/>
    <p:sldId id="485" r:id="rId10"/>
    <p:sldId id="426" r:id="rId11"/>
    <p:sldId id="453" r:id="rId12"/>
    <p:sldId id="487" r:id="rId13"/>
    <p:sldId id="488" r:id="rId14"/>
    <p:sldId id="428" r:id="rId15"/>
    <p:sldId id="489" r:id="rId16"/>
    <p:sldId id="454" r:id="rId17"/>
    <p:sldId id="455" r:id="rId18"/>
    <p:sldId id="490" r:id="rId19"/>
    <p:sldId id="430" r:id="rId20"/>
    <p:sldId id="431" r:id="rId21"/>
    <p:sldId id="432" r:id="rId22"/>
    <p:sldId id="457" r:id="rId23"/>
    <p:sldId id="458" r:id="rId24"/>
    <p:sldId id="435" r:id="rId25"/>
    <p:sldId id="436" r:id="rId26"/>
    <p:sldId id="459" r:id="rId27"/>
    <p:sldId id="460" r:id="rId28"/>
    <p:sldId id="438" r:id="rId29"/>
    <p:sldId id="440" r:id="rId30"/>
    <p:sldId id="474" r:id="rId31"/>
    <p:sldId id="491" r:id="rId32"/>
    <p:sldId id="492" r:id="rId33"/>
    <p:sldId id="493" r:id="rId34"/>
    <p:sldId id="498" r:id="rId35"/>
    <p:sldId id="499" r:id="rId36"/>
    <p:sldId id="495" r:id="rId37"/>
    <p:sldId id="500" r:id="rId38"/>
    <p:sldId id="501" r:id="rId39"/>
    <p:sldId id="497" r:id="rId40"/>
    <p:sldId id="503" r:id="rId41"/>
    <p:sldId id="445" r:id="rId42"/>
    <p:sldId id="446" r:id="rId43"/>
    <p:sldId id="504" r:id="rId44"/>
    <p:sldId id="506" r:id="rId45"/>
    <p:sldId id="505" r:id="rId46"/>
    <p:sldId id="507" r:id="rId47"/>
    <p:sldId id="508" r:id="rId48"/>
    <p:sldId id="509" r:id="rId4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140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18B38-82A3-47DE-B4CD-5139A0FC57D7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37C9C9-294B-427E-8143-8540E352E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760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7C9C9-294B-427E-8143-8540E352EBE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544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D612-BBAA-4F9B-B593-19B0F04A5EFC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441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D612-BBAA-4F9B-B593-19B0F04A5EFC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927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D612-BBAA-4F9B-B593-19B0F04A5EFC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723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9977" y="1628800"/>
            <a:ext cx="8229600" cy="4525963"/>
          </a:xfrm>
        </p:spPr>
        <p:txBody>
          <a:bodyPr/>
          <a:lstStyle>
            <a:lvl1pPr>
              <a:defRPr sz="2000" baseline="0">
                <a:latin typeface="HY강B" pitchFamily="18" charset="-127"/>
              </a:defRPr>
            </a:lvl1pPr>
            <a:lvl2pPr marL="742950" indent="-285750">
              <a:buFont typeface="Wingdings" pitchFamily="2" charset="2"/>
              <a:buChar char="ü"/>
              <a:defRPr sz="2000" baseline="0"/>
            </a:lvl2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D612-BBAA-4F9B-B593-19B0F04A5EFC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67544" y="1412776"/>
            <a:ext cx="82809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40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D612-BBAA-4F9B-B593-19B0F04A5EFC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291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D612-BBAA-4F9B-B593-19B0F04A5EFC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16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D612-BBAA-4F9B-B593-19B0F04A5EFC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9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D612-BBAA-4F9B-B593-19B0F04A5EFC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751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D612-BBAA-4F9B-B593-19B0F04A5EFC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247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D612-BBAA-4F9B-B593-19B0F04A5EFC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31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D612-BBAA-4F9B-B593-19B0F04A5EFC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54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3D612-BBAA-4F9B-B593-19B0F04A5EFC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3C246-72FF-407B-AA0A-46F35C4A5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61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28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SOLID</a:t>
            </a:r>
            <a:endParaRPr lang="ko-KR" altLang="en-US"/>
          </a:p>
        </p:txBody>
      </p:sp>
      <p:sp>
        <p:nvSpPr>
          <p:cNvPr id="409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>
                <a:latin typeface="+mn-ea"/>
              </a:rPr>
              <a:t>로버트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마틴이</a:t>
            </a:r>
            <a:r>
              <a:rPr lang="ko-KR" altLang="en-US" dirty="0">
                <a:latin typeface="+mn-ea"/>
              </a:rPr>
              <a:t> 주창한 다섯 가지 설계원칙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sz="1800" dirty="0">
                <a:latin typeface="+mn-ea"/>
              </a:rPr>
              <a:t>SRP(</a:t>
            </a:r>
            <a:r>
              <a:rPr lang="ko-KR" altLang="en-US" sz="1800" dirty="0">
                <a:latin typeface="+mn-ea"/>
              </a:rPr>
              <a:t>단일 책임 원칙</a:t>
            </a:r>
            <a:r>
              <a:rPr lang="en-US" altLang="ko-KR" sz="1800" dirty="0">
                <a:latin typeface="+mn-ea"/>
              </a:rPr>
              <a:t>, Single Responsibility Principle), </a:t>
            </a:r>
          </a:p>
          <a:p>
            <a:pPr lvl="1"/>
            <a:r>
              <a:rPr lang="en-US" altLang="ko-KR" sz="1800" dirty="0">
                <a:latin typeface="+mn-ea"/>
              </a:rPr>
              <a:t>OCP(</a:t>
            </a:r>
            <a:r>
              <a:rPr lang="ko-KR" altLang="en-US" sz="1800" dirty="0">
                <a:latin typeface="+mn-ea"/>
              </a:rPr>
              <a:t>개방 폐쇄 원칙</a:t>
            </a:r>
            <a:r>
              <a:rPr lang="en-US" altLang="ko-KR" sz="1800" dirty="0">
                <a:latin typeface="+mn-ea"/>
              </a:rPr>
              <a:t>, Open Closed Principle), </a:t>
            </a:r>
          </a:p>
          <a:p>
            <a:pPr lvl="1"/>
            <a:r>
              <a:rPr lang="en-US" altLang="ko-KR" sz="1800" dirty="0">
                <a:latin typeface="+mn-ea"/>
              </a:rPr>
              <a:t>LSP(</a:t>
            </a:r>
            <a:r>
              <a:rPr lang="ko-KR" altLang="en-US" sz="1800" dirty="0" err="1">
                <a:latin typeface="+mn-ea"/>
              </a:rPr>
              <a:t>리스코프의</a:t>
            </a:r>
            <a:r>
              <a:rPr lang="ko-KR" altLang="en-US" sz="1800" dirty="0">
                <a:latin typeface="+mn-ea"/>
              </a:rPr>
              <a:t> 대입 원칙</a:t>
            </a:r>
            <a:r>
              <a:rPr lang="en-US" altLang="ko-KR" sz="1800" dirty="0">
                <a:latin typeface="+mn-ea"/>
              </a:rPr>
              <a:t>, </a:t>
            </a:r>
            <a:r>
              <a:rPr lang="en-US" altLang="ko-KR" sz="1800" dirty="0" err="1">
                <a:latin typeface="+mn-ea"/>
              </a:rPr>
              <a:t>Liskov</a:t>
            </a:r>
            <a:r>
              <a:rPr lang="en-US" altLang="ko-KR" sz="1800" dirty="0">
                <a:latin typeface="+mn-ea"/>
              </a:rPr>
              <a:t> Substitution Principle), </a:t>
            </a:r>
          </a:p>
          <a:p>
            <a:pPr lvl="1"/>
            <a:r>
              <a:rPr lang="en-US" altLang="ko-KR" sz="1800" dirty="0">
                <a:latin typeface="+mn-ea"/>
              </a:rPr>
              <a:t>ISP(</a:t>
            </a:r>
            <a:r>
              <a:rPr lang="ko-KR" altLang="en-US" sz="1800" dirty="0">
                <a:latin typeface="+mn-ea"/>
              </a:rPr>
              <a:t>인터페이스 분리 원칙</a:t>
            </a:r>
            <a:r>
              <a:rPr lang="en-US" altLang="ko-KR" sz="1800" dirty="0">
                <a:latin typeface="+mn-ea"/>
              </a:rPr>
              <a:t>, Interface Segregation Principle), </a:t>
            </a:r>
          </a:p>
          <a:p>
            <a:pPr lvl="1"/>
            <a:r>
              <a:rPr lang="en-US" altLang="ko-KR" sz="1800" dirty="0">
                <a:latin typeface="+mn-ea"/>
              </a:rPr>
              <a:t>DIP(</a:t>
            </a:r>
            <a:r>
              <a:rPr lang="ko-KR" altLang="en-US" sz="1800" dirty="0">
                <a:latin typeface="+mn-ea"/>
              </a:rPr>
              <a:t>의존성 역전 원칙</a:t>
            </a:r>
            <a:r>
              <a:rPr lang="en-US" altLang="ko-KR" sz="1800" dirty="0">
                <a:latin typeface="+mn-ea"/>
              </a:rPr>
              <a:t>, Dependency Inversion Principle)</a:t>
            </a:r>
            <a:endParaRPr lang="ko-KR" altLang="en-US" sz="1800" dirty="0"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4100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CC3DF2BB-71B1-48DA-B0A1-7957FC1DA0B5}" type="slidenum">
              <a:rPr lang="en-US" altLang="ko-KR" b="0" smtClean="0">
                <a:latin typeface="Verdana" pitchFamily="34" charset="0"/>
              </a:rPr>
              <a:pPr eaLnBrk="1" hangingPunct="1"/>
              <a:t>1</a:t>
            </a:fld>
            <a:endParaRPr lang="en-US" altLang="ko-KR" b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17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OCP</a:t>
            </a:r>
            <a:endParaRPr lang="ko-KR" altLang="en-US"/>
          </a:p>
        </p:txBody>
      </p:sp>
      <p:sp>
        <p:nvSpPr>
          <p:cNvPr id="9219" name="내용 개체 틀 2"/>
          <p:cNvSpPr>
            <a:spLocks noGrp="1"/>
          </p:cNvSpPr>
          <p:nvPr>
            <p:ph idx="1"/>
          </p:nvPr>
        </p:nvSpPr>
        <p:spPr>
          <a:xfrm>
            <a:off x="459977" y="1628801"/>
            <a:ext cx="8229600" cy="1440160"/>
          </a:xfrm>
        </p:spPr>
        <p:txBody>
          <a:bodyPr/>
          <a:lstStyle/>
          <a:p>
            <a:r>
              <a:rPr lang="ko-KR" altLang="en-US" dirty="0"/>
              <a:t>개방</a:t>
            </a:r>
            <a:r>
              <a:rPr lang="en-US" altLang="ko-KR" dirty="0"/>
              <a:t> </a:t>
            </a:r>
            <a:r>
              <a:rPr lang="ko-KR" altLang="en-US" dirty="0"/>
              <a:t>폐쇄의 원칙</a:t>
            </a:r>
            <a:endParaRPr lang="en-US" altLang="ko-KR" dirty="0"/>
          </a:p>
          <a:p>
            <a:r>
              <a:rPr lang="en-US" altLang="ko-KR" dirty="0"/>
              <a:t>OCP</a:t>
            </a:r>
            <a:r>
              <a:rPr lang="ko-KR" altLang="en-US" dirty="0"/>
              <a:t>는 기존의 코드를 변경하지 않으면서 새로운 기능을 추가할 수 있도록 설계하는 원칙이다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9220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CD4BC52A-4B16-4110-B30B-3D7DDE65EFCE}" type="slidenum">
              <a:rPr lang="en-US" altLang="ko-KR" b="0" smtClean="0">
                <a:latin typeface="Verdana" pitchFamily="34" charset="0"/>
              </a:rPr>
              <a:pPr eaLnBrk="1" hangingPunct="1"/>
              <a:t>10</a:t>
            </a:fld>
            <a:endParaRPr lang="en-US" altLang="ko-KR" b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379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OCP</a:t>
            </a:r>
            <a:r>
              <a:rPr lang="ko-KR" altLang="en-US" dirty="0"/>
              <a:t>를 만족하는가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47664" y="4951046"/>
            <a:ext cx="6356227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latin typeface="HY강B" pitchFamily="18" charset="-127"/>
                <a:ea typeface="HY강B" pitchFamily="18" charset="-127"/>
              </a:rPr>
              <a:t>Json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600" dirty="0" smtClean="0">
                <a:latin typeface="HY강B" pitchFamily="18" charset="-127"/>
                <a:ea typeface="HY강B" pitchFamily="18" charset="-127"/>
              </a:rPr>
              <a:t>형식으로 출력하고 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싶다면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? </a:t>
            </a:r>
          </a:p>
          <a:p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이 경우 현재의 </a:t>
            </a:r>
            <a:r>
              <a:rPr lang="ko-KR" altLang="en-US" sz="1600" dirty="0" smtClean="0">
                <a:latin typeface="HY강B" pitchFamily="18" charset="-127"/>
                <a:ea typeface="HY강B" pitchFamily="18" charset="-127"/>
              </a:rPr>
              <a:t>설계에서는 </a:t>
            </a:r>
            <a:r>
              <a:rPr lang="en-US" altLang="ko-KR" sz="1600" dirty="0" err="1" smtClean="0">
                <a:latin typeface="HY강B" pitchFamily="18" charset="-127"/>
                <a:ea typeface="HY강B" pitchFamily="18" charset="-127"/>
              </a:rPr>
              <a:t>PBookPrinter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600" dirty="0" smtClean="0">
                <a:latin typeface="HY강B" pitchFamily="18" charset="-127"/>
                <a:ea typeface="HY강B" pitchFamily="18" charset="-127"/>
              </a:rPr>
              <a:t>클래스변경하여야 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한다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. </a:t>
            </a:r>
            <a:endParaRPr lang="en-US" altLang="ko-KR" sz="1600" dirty="0" smtClean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1600" dirty="0" smtClean="0">
                <a:latin typeface="HY강B" pitchFamily="18" charset="-127"/>
                <a:ea typeface="HY강B" pitchFamily="18" charset="-127"/>
              </a:rPr>
              <a:t>따라서 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이는 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OCP</a:t>
            </a:r>
            <a:r>
              <a:rPr lang="ko-KR" altLang="en-US" sz="1600" dirty="0" smtClean="0">
                <a:latin typeface="HY강B" pitchFamily="18" charset="-127"/>
                <a:ea typeface="HY강B" pitchFamily="18" charset="-127"/>
              </a:rPr>
              <a:t>를 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위반한다</a:t>
            </a: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91680" y="1700808"/>
            <a:ext cx="6278215" cy="279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083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15616" y="374264"/>
            <a:ext cx="7406195" cy="62786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PBookPrinter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PBook1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setBook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(PBook1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printInXml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DocumentBuilderFactory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docFactory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DocumentBuilderFactory.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newInstance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DocumentBuilder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docBuilder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docFactory.newDocumentBuilder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docBuilder.newDocument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doc.setXmlStandalone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pbook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doc.createElement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PhoneBook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doc.appendChild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pbook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keySet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.getKeySet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keySet.iterator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iterator.hasNext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doc.createElement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pbook.appendChild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doc.createElement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nameKey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iterator.next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name.appendChild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doc.createTextNode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nameKey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entry.appendChild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.getNumber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nameKey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pnumbers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value.split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";"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pnumbers.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doc.createElement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number.appendChild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doc.createTextNode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pnumbers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entry.appendChild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}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}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84168" y="374264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변경 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9555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71600" y="1124744"/>
            <a:ext cx="7406195" cy="51706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PBookPrinter1 {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PBook1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setBook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(PBook1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PBookFormat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keySet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.getKeySet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PBookFormat.</a:t>
            </a:r>
            <a:r>
              <a:rPr kumimoji="0" lang="ko-KR" altLang="ko-KR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DocumentBuilderFactory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docFactory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DocumentBuilderFactory.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newInstance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DocumentBuilder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docBuilder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docFactory.newDocumentBuilder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docBuilder.newDocument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doc.setXmlStandalone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…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bookJson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JSONArray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entries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JSONArray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keySet.iterator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iterator.hasNext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nameKey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iterator.next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entry.put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nameKey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value1 =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.getNumber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nameKey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pnumbers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84168" y="374264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변경 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5586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OCP</a:t>
            </a:r>
            <a:r>
              <a:rPr lang="ko-KR" altLang="en-US" dirty="0"/>
              <a:t>를 </a:t>
            </a:r>
            <a:r>
              <a:rPr lang="ko-KR" altLang="en-US" dirty="0" smtClean="0"/>
              <a:t>만족하지 않는 </a:t>
            </a:r>
            <a:r>
              <a:rPr lang="ko-KR" altLang="en-US" dirty="0"/>
              <a:t>설계</a:t>
            </a:r>
          </a:p>
        </p:txBody>
      </p:sp>
      <p:sp>
        <p:nvSpPr>
          <p:cNvPr id="11267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33D87C25-5C4A-4DE8-AD82-B93FE9955C24}" type="slidenum">
              <a:rPr lang="en-US" altLang="ko-KR" b="0" smtClean="0">
                <a:latin typeface="Verdana" pitchFamily="34" charset="0"/>
              </a:rPr>
              <a:pPr eaLnBrk="1" hangingPunct="1"/>
              <a:t>14</a:t>
            </a:fld>
            <a:endParaRPr lang="en-US" altLang="ko-KR" b="0">
              <a:latin typeface="Verdana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691147"/>
            <a:ext cx="6763680" cy="300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844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OCP</a:t>
            </a:r>
            <a:r>
              <a:rPr lang="ko-KR" altLang="en-US"/>
              <a:t>를 만족하는 설계</a:t>
            </a:r>
          </a:p>
        </p:txBody>
      </p:sp>
      <p:sp>
        <p:nvSpPr>
          <p:cNvPr id="11267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33D87C25-5C4A-4DE8-AD82-B93FE9955C24}" type="slidenum">
              <a:rPr lang="en-US" altLang="ko-KR" b="0" smtClean="0">
                <a:latin typeface="Verdana" pitchFamily="34" charset="0"/>
              </a:rPr>
              <a:pPr eaLnBrk="1" hangingPunct="1"/>
              <a:t>15</a:t>
            </a:fld>
            <a:endParaRPr lang="en-US" altLang="ko-KR" b="0">
              <a:latin typeface="Verdan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600" y="5101935"/>
            <a:ext cx="7128875" cy="954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HY강B" pitchFamily="18" charset="-127"/>
                <a:ea typeface="HY강B" pitchFamily="18" charset="-127"/>
              </a:rPr>
              <a:t>출력 형식에 따라 클래스로 </a:t>
            </a: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분리하였다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.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XmlPrinter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클래스는 </a:t>
            </a:r>
            <a:endParaRPr lang="en-US" altLang="ko-KR" sz="1400" dirty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1400" dirty="0" smtClean="0">
                <a:latin typeface="HY강B" pitchFamily="18" charset="-127"/>
                <a:ea typeface="HY강B" pitchFamily="18" charset="-127"/>
              </a:rPr>
              <a:t>전화번호부를 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xml </a:t>
            </a:r>
            <a:r>
              <a:rPr lang="ko-KR" altLang="en-US" sz="1400" dirty="0" smtClean="0">
                <a:latin typeface="HY강B" pitchFamily="18" charset="-127"/>
                <a:ea typeface="HY강B" pitchFamily="18" charset="-127"/>
              </a:rPr>
              <a:t>형식으로 출력하고 </a:t>
            </a:r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Json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400" dirty="0" smtClean="0">
                <a:latin typeface="HY강B" pitchFamily="18" charset="-127"/>
                <a:ea typeface="HY강B" pitchFamily="18" charset="-127"/>
              </a:rPr>
              <a:t>클래스는 </a:t>
            </a:r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Json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형식으로 출력하고 한다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.</a:t>
            </a:r>
          </a:p>
          <a:p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만약 새로운 </a:t>
            </a:r>
            <a:r>
              <a:rPr lang="ko-KR" altLang="en-US" sz="1400" dirty="0" err="1" smtClean="0">
                <a:latin typeface="HY강B" pitchFamily="18" charset="-127"/>
                <a:ea typeface="HY강B" pitchFamily="18" charset="-127"/>
              </a:rPr>
              <a:t>출력</a:t>
            </a:r>
            <a:r>
              <a:rPr lang="ko-KR" altLang="en-US" sz="1400" dirty="0" err="1">
                <a:latin typeface="HY강B" pitchFamily="18" charset="-127"/>
                <a:ea typeface="HY강B" pitchFamily="18" charset="-127"/>
              </a:rPr>
              <a:t>형</a:t>
            </a:r>
            <a:r>
              <a:rPr lang="ko-KR" altLang="en-US" sz="1400" dirty="0" err="1" smtClean="0">
                <a:latin typeface="HY강B" pitchFamily="18" charset="-127"/>
                <a:ea typeface="HY강B" pitchFamily="18" charset="-127"/>
              </a:rPr>
              <a:t>식에</a:t>
            </a:r>
            <a:r>
              <a:rPr lang="ko-KR" altLang="en-US" sz="14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대한 요구가 있으면 </a:t>
            </a:r>
            <a:endParaRPr lang="en-US" altLang="ko-KR" sz="1400" dirty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새로운 </a:t>
            </a:r>
            <a:r>
              <a:rPr lang="ko-KR" altLang="en-US" sz="1400" dirty="0" smtClean="0">
                <a:latin typeface="HY강B" pitchFamily="18" charset="-127"/>
                <a:ea typeface="HY강B" pitchFamily="18" charset="-127"/>
              </a:rPr>
              <a:t>출력 형식을 </a:t>
            </a: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표현하는 클래스를 </a:t>
            </a:r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PBookPrinter</a:t>
            </a:r>
            <a:r>
              <a:rPr lang="ko-KR" altLang="en-US" sz="1400" dirty="0" smtClean="0">
                <a:latin typeface="HY강B" pitchFamily="18" charset="-127"/>
                <a:ea typeface="HY강B" pitchFamily="18" charset="-127"/>
              </a:rPr>
              <a:t>의 </a:t>
            </a:r>
            <a:r>
              <a:rPr lang="ko-KR" altLang="en-US" sz="1400" dirty="0">
                <a:latin typeface="HY강B" pitchFamily="18" charset="-127"/>
                <a:ea typeface="HY강B" pitchFamily="18" charset="-127"/>
              </a:rPr>
              <a:t>파생 클래스로 추가하면 된다</a:t>
            </a:r>
            <a:r>
              <a:rPr lang="en-US" altLang="ko-KR" sz="1400" dirty="0"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881340"/>
            <a:ext cx="6510511" cy="281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601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PBookPrinter</a:t>
            </a:r>
            <a:endParaRPr lang="ko-KR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9977" y="1662771"/>
            <a:ext cx="7496399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PBookPrinter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PBook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setBook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PBook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kumimoji="0" lang="ko-KR" altLang="ko-KR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  <a:b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PBook1 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getBook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kumimoji="0" lang="ko-KR" altLang="ko-KR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  <a:b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975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XmlPrinter</a:t>
            </a:r>
            <a:endParaRPr lang="ko-KR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11560" y="1450901"/>
            <a:ext cx="7746031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XmlPrinter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PBookPrinter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keySet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.getBook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getKeySet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DocumentBuilderFactory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docFactory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DocumentBuilderFactory.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newInstance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DocumentBuilder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docBuilder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docFactory.newDocumentBuilder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docBuilder.newDocument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doc.setXmlStandalone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pbook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doc.createElement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PhoneBook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doc.appendChild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pbook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keySet.iterator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iterator.hasNext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047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JsonPrinter</a:t>
            </a:r>
            <a:endParaRPr lang="ko-KR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63617" y="1628800"/>
            <a:ext cx="6216766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JsonPrinter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PBookPrinter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bookJson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JSONArray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entries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JSONArray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keySet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.getBook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getKeySet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keySet.iterator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iterator.hasNext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nameKey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iterator.next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entry.put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nameKey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value1 =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.getBook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getNumber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nameKey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pnumbers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value1.split(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";"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pnumbers.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entry.put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pnumbers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JSONArray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JSONArray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pnumbers.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numbers.add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pnumbers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}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696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LSP</a:t>
            </a:r>
            <a:endParaRPr lang="ko-KR" altLang="en-US"/>
          </a:p>
        </p:txBody>
      </p:sp>
      <p:sp>
        <p:nvSpPr>
          <p:cNvPr id="13315" name="내용 개체 틀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3168650"/>
          </a:xfrm>
        </p:spPr>
        <p:txBody>
          <a:bodyPr/>
          <a:lstStyle/>
          <a:p>
            <a:r>
              <a:rPr lang="ko-KR" altLang="en-US" dirty="0"/>
              <a:t>일반화 관계를 적절하게 사용했는지를 점검하는</a:t>
            </a:r>
            <a:r>
              <a:rPr lang="en-US" altLang="ko-KR" dirty="0"/>
              <a:t> </a:t>
            </a:r>
            <a:r>
              <a:rPr lang="ko-KR" altLang="en-US" dirty="0"/>
              <a:t>원칙</a:t>
            </a:r>
            <a:endParaRPr lang="en-US" altLang="ko-KR" dirty="0"/>
          </a:p>
          <a:p>
            <a:r>
              <a:rPr lang="en-US" altLang="ko-KR" dirty="0"/>
              <a:t>LSP</a:t>
            </a:r>
            <a:r>
              <a:rPr lang="ko-KR" altLang="en-US" dirty="0"/>
              <a:t>는 일반화 관계는 슈퍼 클래스가 제공하는 오퍼레이션과 파생클래스에서 제공하는 오퍼레이션 간에는 </a:t>
            </a:r>
            <a:r>
              <a:rPr lang="ko-KR" altLang="en-US" u="sng" dirty="0">
                <a:solidFill>
                  <a:srgbClr val="FF0000"/>
                </a:solidFill>
              </a:rPr>
              <a:t>행위적으로 일관성</a:t>
            </a:r>
            <a:r>
              <a:rPr lang="ko-KR" altLang="en-US" dirty="0"/>
              <a:t>이 있도록 설계가 되어야 한다는 원칙</a:t>
            </a:r>
            <a:endParaRPr lang="en-US" altLang="ko-KR" dirty="0"/>
          </a:p>
          <a:p>
            <a:r>
              <a:rPr lang="ko-KR" altLang="en-US" dirty="0"/>
              <a:t>프로그램에서 슈퍼 클래스의 </a:t>
            </a:r>
            <a:r>
              <a:rPr lang="ko-KR" altLang="en-US" dirty="0" err="1"/>
              <a:t>인스턴스</a:t>
            </a:r>
            <a:r>
              <a:rPr lang="ko-KR" altLang="en-US" dirty="0"/>
              <a:t> 대신에 파생 클래스의 </a:t>
            </a:r>
            <a:r>
              <a:rPr lang="ko-KR" altLang="en-US" dirty="0" err="1"/>
              <a:t>인스턴스로</a:t>
            </a:r>
            <a:r>
              <a:rPr lang="ko-KR" altLang="en-US" dirty="0"/>
              <a:t> 대체하여도 프로그램의 의미는 변화되지 않도록 설계</a:t>
            </a:r>
          </a:p>
          <a:p>
            <a:endParaRPr lang="ko-KR" altLang="en-US" dirty="0"/>
          </a:p>
        </p:txBody>
      </p:sp>
      <p:sp>
        <p:nvSpPr>
          <p:cNvPr id="13316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F03DDF78-C79D-42EA-A482-E847018B40CE}" type="slidenum">
              <a:rPr lang="en-US" altLang="ko-KR" b="0" smtClean="0">
                <a:latin typeface="Verdana" pitchFamily="34" charset="0"/>
              </a:rPr>
              <a:pPr eaLnBrk="1" hangingPunct="1"/>
              <a:t>19</a:t>
            </a:fld>
            <a:endParaRPr lang="en-US" altLang="ko-KR" b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1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SRP</a:t>
            </a:r>
            <a:endParaRPr lang="ko-KR" altLang="en-US"/>
          </a:p>
        </p:txBody>
      </p:sp>
      <p:sp>
        <p:nvSpPr>
          <p:cNvPr id="512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단일 책임 원칙이다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클래스는 단 하나의 책임만을 가지도록 설계해야 한다는 의미이다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책임은 보통 「해야 하는 것」</a:t>
            </a:r>
            <a:r>
              <a:rPr lang="ko-KR" altLang="en-US" dirty="0" err="1"/>
              <a:t>으로</a:t>
            </a:r>
            <a:r>
              <a:rPr lang="ko-KR" altLang="en-US" dirty="0"/>
              <a:t> 간주할 수 있다</a:t>
            </a:r>
            <a:r>
              <a:rPr lang="en-US" altLang="ko-KR" dirty="0"/>
              <a:t>. </a:t>
            </a:r>
            <a:r>
              <a:rPr lang="ko-KR" altLang="en-US" dirty="0"/>
              <a:t>클래스에 책임을 할당할 때 당연히 그 책임을 수행해야 하는 클래스에 할당해야 한다</a:t>
            </a:r>
            <a:r>
              <a:rPr lang="en-US" altLang="ko-KR" dirty="0"/>
              <a:t>. </a:t>
            </a:r>
            <a:endParaRPr lang="ko-KR" altLang="en-US" dirty="0"/>
          </a:p>
          <a:p>
            <a:r>
              <a:rPr lang="ko-KR" altLang="en-US" dirty="0"/>
              <a:t>책임은 「변경 이유」</a:t>
            </a:r>
            <a:r>
              <a:rPr lang="ko-KR" altLang="en-US" dirty="0" err="1"/>
              <a:t>로</a:t>
            </a:r>
            <a:r>
              <a:rPr lang="ko-KR" altLang="en-US" dirty="0"/>
              <a:t> 해석할 수 있다</a:t>
            </a:r>
            <a:r>
              <a:rPr lang="en-US" altLang="ko-KR" dirty="0"/>
              <a:t>. </a:t>
            </a:r>
            <a:r>
              <a:rPr lang="ko-KR" altLang="en-US" dirty="0"/>
              <a:t>클래스가 변경되어야 하는 이유는 하나만 되도록 설계</a:t>
            </a:r>
          </a:p>
        </p:txBody>
      </p:sp>
      <p:sp>
        <p:nvSpPr>
          <p:cNvPr id="5124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9AC7287E-67C1-4CC1-B0FB-831E9BF8129E}" type="slidenum">
              <a:rPr lang="en-US" altLang="ko-KR" b="0" smtClean="0">
                <a:latin typeface="Verdana" pitchFamily="34" charset="0"/>
              </a:rPr>
              <a:pPr eaLnBrk="1" hangingPunct="1"/>
              <a:t>2</a:t>
            </a:fld>
            <a:endParaRPr lang="en-US" altLang="ko-KR" b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44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행위 일관성</a:t>
            </a:r>
          </a:p>
        </p:txBody>
      </p:sp>
      <p:sp>
        <p:nvSpPr>
          <p:cNvPr id="14339" name="내용 개체 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2089150"/>
          </a:xfrm>
        </p:spPr>
        <p:txBody>
          <a:bodyPr/>
          <a:lstStyle/>
          <a:p>
            <a:endParaRPr lang="ko-KR" altLang="en-US"/>
          </a:p>
          <a:p>
            <a:r>
              <a:rPr lang="en-US" altLang="ko-KR"/>
              <a:t>pre⇒pre'(</a:t>
            </a:r>
            <a:r>
              <a:rPr lang="ko-KR" altLang="en-US"/>
              <a:t>만약 선조건 </a:t>
            </a:r>
            <a:r>
              <a:rPr lang="en-US" altLang="ko-KR"/>
              <a:t>pre</a:t>
            </a:r>
            <a:r>
              <a:rPr lang="ko-KR" altLang="en-US"/>
              <a:t>가 만족된다면 </a:t>
            </a:r>
            <a:r>
              <a:rPr lang="en-US" altLang="ko-KR"/>
              <a:t>pre'</a:t>
            </a:r>
            <a:r>
              <a:rPr lang="ko-KR" altLang="en-US"/>
              <a:t>가 만족되어야 한다</a:t>
            </a:r>
            <a:r>
              <a:rPr lang="en-US" altLang="ko-KR"/>
              <a:t>.)</a:t>
            </a:r>
          </a:p>
          <a:p>
            <a:r>
              <a:rPr lang="en-US" altLang="ko-KR"/>
              <a:t>post'⇒post(</a:t>
            </a:r>
            <a:r>
              <a:rPr lang="ko-KR" altLang="en-US"/>
              <a:t>만약 후조건 </a:t>
            </a:r>
            <a:r>
              <a:rPr lang="en-US" altLang="ko-KR"/>
              <a:t>post'</a:t>
            </a:r>
            <a:r>
              <a:rPr lang="ko-KR" altLang="en-US"/>
              <a:t>가 만족된다면 </a:t>
            </a:r>
            <a:r>
              <a:rPr lang="en-US" altLang="ko-KR"/>
              <a:t>post</a:t>
            </a:r>
            <a:r>
              <a:rPr lang="ko-KR" altLang="en-US"/>
              <a:t>가 만족되어야 한다</a:t>
            </a:r>
            <a:r>
              <a:rPr lang="en-US" altLang="ko-KR"/>
              <a:t>.)</a:t>
            </a:r>
            <a:endParaRPr lang="ko-KR" altLang="en-US"/>
          </a:p>
        </p:txBody>
      </p:sp>
      <p:sp>
        <p:nvSpPr>
          <p:cNvPr id="14340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7C7CBD8C-1881-4A0E-9727-9181F988F2B8}" type="slidenum">
              <a:rPr lang="en-US" altLang="ko-KR" b="0" smtClean="0">
                <a:latin typeface="Verdana" pitchFamily="34" charset="0"/>
              </a:rPr>
              <a:pPr eaLnBrk="1" hangingPunct="1"/>
              <a:t>20</a:t>
            </a:fld>
            <a:endParaRPr lang="en-US" altLang="ko-KR" b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122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LSP</a:t>
            </a:r>
            <a:endParaRPr lang="ko-KR" altLang="en-US"/>
          </a:p>
        </p:txBody>
      </p:sp>
      <p:sp>
        <p:nvSpPr>
          <p:cNvPr id="15373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1A9E901C-797E-4B76-B89B-0168EEDDF303}" type="slidenum">
              <a:rPr lang="en-US" altLang="ko-KR" b="0" smtClean="0">
                <a:latin typeface="Verdana" pitchFamily="34" charset="0"/>
              </a:rPr>
              <a:pPr eaLnBrk="1" hangingPunct="1"/>
              <a:t>21</a:t>
            </a:fld>
            <a:endParaRPr lang="en-US" altLang="ko-KR" b="0">
              <a:latin typeface="Verdana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316163" y="1268413"/>
            <a:ext cx="91440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111125" tIns="55562" rIns="111125" bIns="55562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defRPr/>
            </a:pPr>
            <a:endParaRPr lang="ko-KR" altLang="ko-K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2371725"/>
            <a:ext cx="738187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01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00841"/>
            <a:ext cx="8229600" cy="1143000"/>
          </a:xfrm>
        </p:spPr>
        <p:txBody>
          <a:bodyPr/>
          <a:lstStyle/>
          <a:p>
            <a:r>
              <a:rPr lang="en-US" altLang="ko-KR" dirty="0"/>
              <a:t>LSP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619672" y="1844824"/>
            <a:ext cx="69847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Listing 1</a:t>
            </a:r>
          </a:p>
          <a:p>
            <a:r>
              <a:rPr lang="en-US" altLang="ko-KR" dirty="0" smtClean="0"/>
              <a:t>public </a:t>
            </a:r>
            <a:r>
              <a:rPr lang="en-US" altLang="ko-KR" dirty="0"/>
              <a:t>class </a:t>
            </a:r>
            <a:r>
              <a:rPr lang="en-US" altLang="ko-KR" dirty="0" err="1"/>
              <a:t>MinMax</a:t>
            </a:r>
            <a:r>
              <a:rPr lang="en-US" altLang="ko-KR" dirty="0"/>
              <a:t> {</a:t>
            </a:r>
          </a:p>
          <a:p>
            <a:r>
              <a:rPr lang="en-US" altLang="ko-KR" dirty="0" smtClean="0"/>
              <a:t>	public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&lt;Integer&gt;</a:t>
            </a:r>
            <a:r>
              <a:rPr lang="en-US" altLang="ko-KR" dirty="0" err="1" smtClean="0"/>
              <a:t>mimax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&lt;Integer</a:t>
            </a:r>
            <a:r>
              <a:rPr lang="en-US" altLang="ko-KR" dirty="0"/>
              <a:t>&gt; a) {</a:t>
            </a:r>
          </a:p>
          <a:p>
            <a:r>
              <a:rPr lang="en-US" altLang="ko-KR" dirty="0" smtClean="0"/>
              <a:t>	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/>
              <a:t>minValue</a:t>
            </a:r>
            <a:r>
              <a:rPr lang="en-US" altLang="ko-KR" dirty="0"/>
              <a:t>;</a:t>
            </a:r>
          </a:p>
          <a:p>
            <a:r>
              <a:rPr lang="en-US" altLang="ko-KR" dirty="0" smtClean="0"/>
              <a:t>	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/>
              <a:t>maxValue</a:t>
            </a:r>
            <a:r>
              <a:rPr lang="en-US" altLang="ko-KR" dirty="0"/>
              <a:t>;</a:t>
            </a:r>
          </a:p>
          <a:p>
            <a:r>
              <a:rPr lang="en-US" altLang="ko-KR" dirty="0" smtClean="0"/>
              <a:t>		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&lt;Integer</a:t>
            </a:r>
            <a:r>
              <a:rPr lang="en-US" altLang="ko-KR" dirty="0"/>
              <a:t>&gt; b;</a:t>
            </a:r>
          </a:p>
          <a:p>
            <a:r>
              <a:rPr lang="en-US" altLang="ko-KR" dirty="0" smtClean="0"/>
              <a:t>		b=a</a:t>
            </a:r>
            <a:r>
              <a:rPr lang="en-US" altLang="ko-KR" dirty="0"/>
              <a:t>;</a:t>
            </a:r>
          </a:p>
          <a:p>
            <a:r>
              <a:rPr lang="en-US" altLang="ko-KR" dirty="0" smtClean="0"/>
              <a:t>		</a:t>
            </a:r>
            <a:r>
              <a:rPr lang="en-US" altLang="ko-KR" dirty="0" err="1" smtClean="0"/>
              <a:t>minValue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Collections.min</a:t>
            </a:r>
            <a:r>
              <a:rPr lang="en-US" altLang="ko-KR" dirty="0"/>
              <a:t>(a);</a:t>
            </a:r>
          </a:p>
          <a:p>
            <a:r>
              <a:rPr lang="en-US" altLang="ko-KR" dirty="0" smtClean="0"/>
              <a:t>		</a:t>
            </a:r>
            <a:r>
              <a:rPr lang="en-US" altLang="ko-KR" dirty="0" err="1" smtClean="0"/>
              <a:t>maxValue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Collections.max</a:t>
            </a:r>
            <a:r>
              <a:rPr lang="en-US" altLang="ko-KR" dirty="0"/>
              <a:t>(a);</a:t>
            </a:r>
          </a:p>
          <a:p>
            <a:r>
              <a:rPr lang="en-US" altLang="ko-KR" dirty="0" smtClean="0"/>
              <a:t>		</a:t>
            </a:r>
            <a:r>
              <a:rPr lang="en-US" altLang="ko-KR" dirty="0" err="1" smtClean="0"/>
              <a:t>b.set</a:t>
            </a:r>
            <a:r>
              <a:rPr lang="en-US" altLang="ko-KR" dirty="0" smtClean="0"/>
              <a:t>(0</a:t>
            </a:r>
            <a:r>
              <a:rPr lang="en-US" altLang="ko-KR" dirty="0"/>
              <a:t>, </a:t>
            </a:r>
            <a:r>
              <a:rPr lang="en-US" altLang="ko-KR" dirty="0" err="1"/>
              <a:t>minValue</a:t>
            </a:r>
            <a:r>
              <a:rPr lang="en-US" altLang="ko-KR" dirty="0"/>
              <a:t>);</a:t>
            </a:r>
          </a:p>
          <a:p>
            <a:r>
              <a:rPr lang="en-US" altLang="ko-KR" dirty="0" smtClean="0"/>
              <a:t>		</a:t>
            </a:r>
            <a:r>
              <a:rPr lang="en-US" altLang="ko-KR" dirty="0" err="1" smtClean="0"/>
              <a:t>b.set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a.size</a:t>
            </a:r>
            <a:r>
              <a:rPr lang="en-US" altLang="ko-KR" dirty="0"/>
              <a:t>()-1, </a:t>
            </a:r>
            <a:r>
              <a:rPr lang="en-US" altLang="ko-KR" dirty="0" err="1"/>
              <a:t>maxValue</a:t>
            </a:r>
            <a:r>
              <a:rPr lang="en-US" altLang="ko-KR" dirty="0"/>
              <a:t>);</a:t>
            </a:r>
          </a:p>
          <a:p>
            <a:r>
              <a:rPr lang="en-US" altLang="ko-KR" dirty="0" smtClean="0"/>
              <a:t>		return </a:t>
            </a:r>
            <a:r>
              <a:rPr lang="en-US" altLang="ko-KR" dirty="0"/>
              <a:t>b;</a:t>
            </a:r>
          </a:p>
          <a:p>
            <a:r>
              <a:rPr lang="en-US" altLang="ko-KR" dirty="0" smtClean="0"/>
              <a:t>	}</a:t>
            </a:r>
            <a:endParaRPr lang="en-US" altLang="ko-KR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3978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App.java</a:t>
            </a:r>
            <a:endParaRPr lang="ko-KR" altLang="en-US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00808"/>
            <a:ext cx="5704681" cy="4626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91116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LSP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5112235"/>
              </p:ext>
            </p:extLst>
          </p:nvPr>
        </p:nvGraphicFramePr>
        <p:xfrm>
          <a:off x="395536" y="1487682"/>
          <a:ext cx="8496300" cy="5112915"/>
        </p:xfrm>
        <a:graphic>
          <a:graphicData uri="http://schemas.openxmlformats.org/drawingml/2006/table">
            <a:tbl>
              <a:tblPr/>
              <a:tblGrid>
                <a:gridCol w="2820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56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15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Listing 2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4824" marR="54824" marT="15156" marB="151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4824" marR="54824" marT="15156" marB="151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3691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7F0055"/>
                          </a:solidFill>
                          <a:effectLst/>
                          <a:latin typeface="Courier New"/>
                        </a:rPr>
                        <a:t>public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800" b="1" kern="0" spc="0" dirty="0">
                          <a:solidFill>
                            <a:srgbClr val="7F0055"/>
                          </a:solidFill>
                          <a:effectLst/>
                          <a:latin typeface="Courier New"/>
                        </a:rPr>
                        <a:t>class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MinMax1 extends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MinMax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{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800" b="1" kern="0" spc="0" dirty="0">
                          <a:solidFill>
                            <a:srgbClr val="7F0055"/>
                          </a:solidFill>
                          <a:effectLst/>
                          <a:latin typeface="Courier New"/>
                        </a:rPr>
                        <a:t>public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ArrayList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&lt;Integer&gt;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mimax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(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ArrayList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&lt;Integer&gt; </a:t>
                      </a:r>
                      <a:r>
                        <a:rPr lang="en-US" sz="1800" kern="0" spc="0" dirty="0">
                          <a:solidFill>
                            <a:srgbClr val="6A3E3E"/>
                          </a:solidFill>
                          <a:effectLst/>
                          <a:latin typeface="Courier New"/>
                        </a:rPr>
                        <a:t>a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) {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</a:rPr>
                        <a:t>		</a:t>
                      </a:r>
                      <a:r>
                        <a:rPr lang="en-US" sz="1800" b="1" kern="0" spc="0" dirty="0" err="1">
                          <a:solidFill>
                            <a:srgbClr val="7F0055"/>
                          </a:solidFill>
                          <a:effectLst/>
                          <a:latin typeface="Courier New"/>
                        </a:rPr>
                        <a:t>int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800" kern="0" spc="0" dirty="0" err="1">
                          <a:solidFill>
                            <a:srgbClr val="6A3E3E"/>
                          </a:solidFill>
                          <a:effectLst/>
                          <a:latin typeface="Courier New"/>
                        </a:rPr>
                        <a:t>minValue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;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</a:rPr>
                        <a:t>		</a:t>
                      </a:r>
                      <a:r>
                        <a:rPr lang="en-US" sz="1800" b="1" kern="0" spc="0" dirty="0" err="1">
                          <a:solidFill>
                            <a:srgbClr val="7F0055"/>
                          </a:solidFill>
                          <a:effectLst/>
                          <a:latin typeface="Courier New"/>
                        </a:rPr>
                        <a:t>int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800" kern="0" spc="0" dirty="0" err="1">
                          <a:solidFill>
                            <a:srgbClr val="6A3E3E"/>
                          </a:solidFill>
                          <a:effectLst/>
                          <a:latin typeface="Courier New"/>
                        </a:rPr>
                        <a:t>maxValue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;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</a:rPr>
                        <a:t>		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ArrayList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&lt;Integer&gt; </a:t>
                      </a:r>
                      <a:r>
                        <a:rPr lang="en-US" sz="1800" kern="0" spc="0" dirty="0">
                          <a:solidFill>
                            <a:srgbClr val="6A3E3E"/>
                          </a:solidFill>
                          <a:effectLst/>
                          <a:latin typeface="Courier New"/>
                        </a:rPr>
                        <a:t>b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;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</a:rPr>
                        <a:t>		</a:t>
                      </a:r>
                      <a:r>
                        <a:rPr lang="en-US" sz="1800" kern="0" spc="0" dirty="0" err="1">
                          <a:solidFill>
                            <a:srgbClr val="6A3E3E"/>
                          </a:solidFill>
                          <a:effectLst/>
                          <a:latin typeface="Courier New"/>
                        </a:rPr>
                        <a:t>minValue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=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Collections.</a:t>
                      </a:r>
                      <a:r>
                        <a:rPr lang="en-US" sz="1800" i="1" kern="0" spc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min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(</a:t>
                      </a:r>
                      <a:r>
                        <a:rPr lang="en-US" sz="1800" kern="0" spc="0" dirty="0">
                          <a:solidFill>
                            <a:srgbClr val="6A3E3E"/>
                          </a:solidFill>
                          <a:effectLst/>
                          <a:latin typeface="Courier New"/>
                        </a:rPr>
                        <a:t>a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);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</a:rPr>
                        <a:t>		</a:t>
                      </a:r>
                      <a:r>
                        <a:rPr lang="en-US" sz="1800" kern="0" spc="0" dirty="0" err="1">
                          <a:solidFill>
                            <a:srgbClr val="6A3E3E"/>
                          </a:solidFill>
                          <a:effectLst/>
                          <a:latin typeface="Courier New"/>
                        </a:rPr>
                        <a:t>maxValue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=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Collections.min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(</a:t>
                      </a:r>
                      <a:r>
                        <a:rPr lang="en-US" sz="1800" kern="0" spc="0" dirty="0">
                          <a:solidFill>
                            <a:srgbClr val="6A3E3E"/>
                          </a:solidFill>
                          <a:effectLst/>
                          <a:latin typeface="Courier New"/>
                        </a:rPr>
                        <a:t>a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);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</a:rPr>
                        <a:t>		</a:t>
                      </a:r>
                      <a:r>
                        <a:rPr lang="en-US" sz="1800" kern="0" spc="0" dirty="0" err="1">
                          <a:solidFill>
                            <a:srgbClr val="6A3E3E"/>
                          </a:solidFill>
                          <a:effectLst/>
                          <a:latin typeface="Courier New"/>
                        </a:rPr>
                        <a:t>a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.set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(0, </a:t>
                      </a:r>
                      <a:r>
                        <a:rPr lang="en-US" sz="1800" kern="0" spc="0" dirty="0" err="1">
                          <a:solidFill>
                            <a:srgbClr val="6A3E3E"/>
                          </a:solidFill>
                          <a:effectLst/>
                          <a:latin typeface="Courier New"/>
                        </a:rPr>
                        <a:t>minValue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);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</a:rPr>
                        <a:t>		</a:t>
                      </a:r>
                      <a:r>
                        <a:rPr lang="en-US" sz="1800" kern="0" spc="0" dirty="0" err="1">
                          <a:solidFill>
                            <a:srgbClr val="6A3E3E"/>
                          </a:solidFill>
                          <a:effectLst/>
                          <a:latin typeface="Courier New"/>
                        </a:rPr>
                        <a:t>a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.set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(</a:t>
                      </a:r>
                      <a:r>
                        <a:rPr lang="en-US" sz="1800" kern="0" spc="0" dirty="0" err="1">
                          <a:solidFill>
                            <a:srgbClr val="6A3E3E"/>
                          </a:solidFill>
                          <a:effectLst/>
                          <a:latin typeface="Courier New"/>
                        </a:rPr>
                        <a:t>a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.size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()-1, </a:t>
                      </a:r>
                      <a:r>
                        <a:rPr lang="en-US" sz="1800" kern="0" spc="0" dirty="0" err="1">
                          <a:solidFill>
                            <a:srgbClr val="6A3E3E"/>
                          </a:solidFill>
                          <a:effectLst/>
                          <a:latin typeface="Courier New"/>
                        </a:rPr>
                        <a:t>maxValue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);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</a:rPr>
                        <a:t>		</a:t>
                      </a:r>
                      <a:r>
                        <a:rPr lang="en-US" sz="1800" kern="0" spc="0" dirty="0">
                          <a:solidFill>
                            <a:srgbClr val="6A3E3E"/>
                          </a:solidFill>
                          <a:effectLst/>
                          <a:latin typeface="Courier New"/>
                        </a:rPr>
                        <a:t>b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=</a:t>
                      </a:r>
                      <a:r>
                        <a:rPr lang="en-US" sz="1800" kern="0" spc="0" dirty="0">
                          <a:solidFill>
                            <a:srgbClr val="6A3E3E"/>
                          </a:solidFill>
                          <a:effectLst/>
                          <a:latin typeface="Courier New"/>
                        </a:rPr>
                        <a:t>a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;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</a:rPr>
                        <a:t>		</a:t>
                      </a:r>
                      <a:r>
                        <a:rPr lang="en-US" sz="1800" b="1" kern="0" spc="0" dirty="0">
                          <a:solidFill>
                            <a:srgbClr val="7F0055"/>
                          </a:solidFill>
                          <a:effectLst/>
                          <a:latin typeface="Courier New"/>
                        </a:rPr>
                        <a:t>return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800" kern="0" spc="0" dirty="0">
                          <a:solidFill>
                            <a:srgbClr val="6A3E3E"/>
                          </a:solidFill>
                          <a:effectLst/>
                          <a:latin typeface="Courier New"/>
                        </a:rPr>
                        <a:t>b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;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}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}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4824" marR="54824" marT="15156" marB="151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445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2ABF632A-FD1A-4F39-9B5C-98AA2869929B}" type="slidenum">
              <a:rPr lang="en-US" altLang="ko-KR" b="0" smtClean="0">
                <a:latin typeface="Verdana" pitchFamily="34" charset="0"/>
              </a:rPr>
              <a:pPr eaLnBrk="1" hangingPunct="1"/>
              <a:t>24</a:t>
            </a:fld>
            <a:endParaRPr lang="en-US" altLang="ko-KR" b="0">
              <a:latin typeface="Verdana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316163" y="1268413"/>
            <a:ext cx="91440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111125" tIns="55562" rIns="111125" bIns="55562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defRPr/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294013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LSP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7410352"/>
              </p:ext>
            </p:extLst>
          </p:nvPr>
        </p:nvGraphicFramePr>
        <p:xfrm>
          <a:off x="755650" y="1678650"/>
          <a:ext cx="8064500" cy="4882556"/>
        </p:xfrm>
        <a:graphic>
          <a:graphicData uri="http://schemas.openxmlformats.org/drawingml/2006/table">
            <a:tbl>
              <a:tblPr/>
              <a:tblGrid>
                <a:gridCol w="3250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4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42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Listing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4825" marR="54825" marT="15155" marB="151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4825" marR="54825" marT="15155" marB="151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0964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7F0055"/>
                          </a:solidFill>
                          <a:effectLst/>
                          <a:latin typeface="Courier New"/>
                        </a:rPr>
                        <a:t>public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400" b="1" kern="0" spc="0" dirty="0">
                          <a:solidFill>
                            <a:srgbClr val="7F0055"/>
                          </a:solidFill>
                          <a:effectLst/>
                          <a:latin typeface="Courier New"/>
                        </a:rPr>
                        <a:t>class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App {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400" b="1" kern="0" spc="0" dirty="0">
                          <a:solidFill>
                            <a:srgbClr val="7F0055"/>
                          </a:solidFill>
                          <a:effectLst/>
                          <a:latin typeface="Courier New"/>
                        </a:rPr>
                        <a:t>public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400" b="1" kern="0" spc="0" dirty="0">
                          <a:solidFill>
                            <a:srgbClr val="7F0055"/>
                          </a:solidFill>
                          <a:effectLst/>
                          <a:latin typeface="Courier New"/>
                        </a:rPr>
                        <a:t>static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400" b="1" kern="0" spc="0" dirty="0">
                          <a:solidFill>
                            <a:srgbClr val="7F0055"/>
                          </a:solidFill>
                          <a:effectLst/>
                          <a:latin typeface="Courier New"/>
                        </a:rPr>
                        <a:t>void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testLSP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(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MinMax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400" kern="0" spc="0" dirty="0">
                          <a:solidFill>
                            <a:srgbClr val="6A3E3E"/>
                          </a:solidFill>
                          <a:effectLst/>
                          <a:latin typeface="Courier New"/>
                        </a:rPr>
                        <a:t>m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) {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ArrayList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&lt;Integer&gt; </a:t>
                      </a:r>
                      <a:r>
                        <a:rPr lang="en-US" sz="1400" kern="0" spc="0" dirty="0">
                          <a:solidFill>
                            <a:srgbClr val="6A3E3E"/>
                          </a:solidFill>
                          <a:effectLst/>
                          <a:latin typeface="Courier New"/>
                        </a:rPr>
                        <a:t>a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= </a:t>
                      </a:r>
                      <a:r>
                        <a:rPr lang="en-US" sz="1400" b="1" kern="0" spc="0" dirty="0">
                          <a:solidFill>
                            <a:srgbClr val="7F0055"/>
                          </a:solidFill>
                          <a:effectLst/>
                          <a:latin typeface="Courier New"/>
                        </a:rPr>
                        <a:t>new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ArrayList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&lt;Integer&gt;();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ArrayList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&lt;Integer&gt; </a:t>
                      </a:r>
                      <a:r>
                        <a:rPr lang="en-US" sz="1400" kern="0" spc="0" dirty="0">
                          <a:solidFill>
                            <a:srgbClr val="6A3E3E"/>
                          </a:solidFill>
                          <a:effectLst/>
                          <a:latin typeface="Courier New"/>
                        </a:rPr>
                        <a:t>b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400" kern="0" spc="0" dirty="0" err="1">
                          <a:solidFill>
                            <a:srgbClr val="6A3E3E"/>
                          </a:solidFill>
                          <a:effectLst/>
                          <a:latin typeface="Courier New"/>
                        </a:rPr>
                        <a:t>a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.add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(100);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400" kern="0" spc="0" dirty="0" err="1">
                          <a:solidFill>
                            <a:srgbClr val="6A3E3E"/>
                          </a:solidFill>
                          <a:effectLst/>
                          <a:latin typeface="Courier New"/>
                        </a:rPr>
                        <a:t>a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.add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(500);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400" kern="0" spc="0" dirty="0" err="1">
                          <a:solidFill>
                            <a:srgbClr val="6A3E3E"/>
                          </a:solidFill>
                          <a:effectLst/>
                          <a:latin typeface="Courier New"/>
                        </a:rPr>
                        <a:t>a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.add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(50);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400" kern="0" spc="0" dirty="0" err="1">
                          <a:solidFill>
                            <a:srgbClr val="6A3E3E"/>
                          </a:solidFill>
                          <a:effectLst/>
                          <a:latin typeface="Courier New"/>
                        </a:rPr>
                        <a:t>a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.add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(505);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400" kern="0" spc="0" dirty="0" err="1">
                          <a:solidFill>
                            <a:srgbClr val="6A3E3E"/>
                          </a:solidFill>
                          <a:effectLst/>
                          <a:latin typeface="Courier New"/>
                        </a:rPr>
                        <a:t>a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.add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(30);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400" kern="0" spc="0" dirty="0">
                          <a:solidFill>
                            <a:srgbClr val="6A3E3E"/>
                          </a:solidFill>
                          <a:effectLst/>
                          <a:latin typeface="Courier New"/>
                        </a:rPr>
                        <a:t>b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= </a:t>
                      </a:r>
                      <a:r>
                        <a:rPr lang="en-US" sz="1400" kern="0" spc="0" dirty="0" err="1">
                          <a:solidFill>
                            <a:srgbClr val="6A3E3E"/>
                          </a:solidFill>
                          <a:effectLst/>
                          <a:latin typeface="Courier New"/>
                        </a:rPr>
                        <a:t>m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.mimax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(</a:t>
                      </a:r>
                      <a:r>
                        <a:rPr lang="en-US" sz="1400" kern="0" spc="0" dirty="0">
                          <a:solidFill>
                            <a:srgbClr val="6A3E3E"/>
                          </a:solidFill>
                          <a:effectLst/>
                          <a:latin typeface="Courier New"/>
                        </a:rPr>
                        <a:t>a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);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System.</a:t>
                      </a:r>
                      <a:r>
                        <a:rPr lang="en-US" sz="1400" b="1" i="1" kern="0" spc="0" dirty="0" err="1">
                          <a:solidFill>
                            <a:srgbClr val="0000C0"/>
                          </a:solidFill>
                          <a:effectLst/>
                          <a:latin typeface="Courier New"/>
                        </a:rPr>
                        <a:t>out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.println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(</a:t>
                      </a:r>
                      <a:r>
                        <a:rPr lang="en-US" sz="1400" kern="0" spc="0" dirty="0">
                          <a:solidFill>
                            <a:srgbClr val="2A00FF"/>
                          </a:solidFill>
                          <a:effectLst/>
                          <a:latin typeface="Courier New"/>
                        </a:rPr>
                        <a:t>"smallest Value:: "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+ </a:t>
                      </a:r>
                      <a:r>
                        <a:rPr lang="en-US" sz="1400" kern="0" spc="0" dirty="0" err="1">
                          <a:solidFill>
                            <a:srgbClr val="6A3E3E"/>
                          </a:solidFill>
                          <a:effectLst/>
                          <a:latin typeface="Courier New"/>
                        </a:rPr>
                        <a:t>b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.get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(0));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System.</a:t>
                      </a:r>
                      <a:r>
                        <a:rPr lang="en-US" sz="1400" b="1" i="1" kern="0" spc="0" dirty="0" err="1">
                          <a:solidFill>
                            <a:srgbClr val="0000C0"/>
                          </a:solidFill>
                          <a:effectLst/>
                          <a:latin typeface="Courier New"/>
                        </a:rPr>
                        <a:t>out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.println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(</a:t>
                      </a:r>
                      <a:r>
                        <a:rPr lang="en-US" sz="1400" kern="0" spc="0" dirty="0">
                          <a:solidFill>
                            <a:srgbClr val="2A00FF"/>
                          </a:solidFill>
                          <a:effectLst/>
                          <a:latin typeface="Courier New"/>
                        </a:rPr>
                        <a:t>"largest Value:: "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+ </a:t>
                      </a:r>
                      <a:r>
                        <a:rPr lang="en-US" sz="1400" kern="0" spc="0" dirty="0" err="1">
                          <a:solidFill>
                            <a:srgbClr val="6A3E3E"/>
                          </a:solidFill>
                          <a:effectLst/>
                          <a:latin typeface="Courier New"/>
                        </a:rPr>
                        <a:t>b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.get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(</a:t>
                      </a:r>
                      <a:r>
                        <a:rPr lang="en-US" sz="1400" kern="0" spc="0" dirty="0" err="1">
                          <a:solidFill>
                            <a:srgbClr val="6A3E3E"/>
                          </a:solidFill>
                          <a:effectLst/>
                          <a:latin typeface="Courier New"/>
                        </a:rPr>
                        <a:t>b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.size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()-1));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}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400" b="1" kern="0" spc="0" dirty="0">
                          <a:solidFill>
                            <a:srgbClr val="7F0055"/>
                          </a:solidFill>
                          <a:effectLst/>
                          <a:latin typeface="Courier New"/>
                        </a:rPr>
                        <a:t>public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400" b="1" kern="0" spc="0" dirty="0">
                          <a:solidFill>
                            <a:srgbClr val="7F0055"/>
                          </a:solidFill>
                          <a:effectLst/>
                          <a:latin typeface="Courier New"/>
                        </a:rPr>
                        <a:t>static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en-US" sz="1400" b="1" kern="0" spc="0" dirty="0">
                          <a:solidFill>
                            <a:srgbClr val="7F0055"/>
                          </a:solidFill>
                          <a:effectLst/>
                          <a:latin typeface="Courier New"/>
                        </a:rPr>
                        <a:t>void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main(String[] </a:t>
                      </a:r>
                      <a:r>
                        <a:rPr lang="en-US" sz="1400" kern="0" spc="0" dirty="0" err="1">
                          <a:solidFill>
                            <a:srgbClr val="6A3E3E"/>
                          </a:solidFill>
                          <a:effectLst/>
                          <a:latin typeface="Courier New"/>
                        </a:rPr>
                        <a:t>args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) {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		</a:t>
                      </a:r>
                      <a:r>
                        <a:rPr lang="en-US" sz="1400" i="1" kern="0" spc="0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testLSP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(</a:t>
                      </a:r>
                      <a:r>
                        <a:rPr lang="en-US" sz="1400" b="1" kern="0" spc="0" dirty="0">
                          <a:solidFill>
                            <a:srgbClr val="7F0055"/>
                          </a:solidFill>
                          <a:effectLst/>
                          <a:latin typeface="Courier New"/>
                        </a:rPr>
                        <a:t>new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MinMax1());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}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}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4825" marR="54825" marT="15155" marB="1515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469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8B0513D2-FB56-43D7-943C-2032B4D79193}" type="slidenum">
              <a:rPr lang="en-US" altLang="ko-KR" b="0" smtClean="0">
                <a:latin typeface="Verdana" pitchFamily="34" charset="0"/>
              </a:rPr>
              <a:pPr eaLnBrk="1" hangingPunct="1"/>
              <a:t>25</a:t>
            </a:fld>
            <a:endParaRPr lang="en-US" altLang="ko-KR" b="0">
              <a:latin typeface="Verdana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124075" y="1268413"/>
            <a:ext cx="91440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111125" tIns="55562" rIns="111125" bIns="55562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defRPr/>
            </a:pP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698880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LSP</a:t>
            </a:r>
            <a:r>
              <a:rPr lang="ko-KR" altLang="en-US" dirty="0"/>
              <a:t>를 만족하지 않는다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9977" y="1628801"/>
            <a:ext cx="8229600" cy="345638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Listing 2</a:t>
            </a:r>
            <a:r>
              <a:rPr lang="ko-KR" altLang="en-US" dirty="0"/>
              <a:t>는 </a:t>
            </a:r>
            <a:r>
              <a:rPr lang="en-US" altLang="ko-KR" dirty="0" err="1"/>
              <a:t>MinMax</a:t>
            </a:r>
            <a:r>
              <a:rPr lang="en-US" altLang="ko-KR" dirty="0"/>
              <a:t> </a:t>
            </a:r>
            <a:r>
              <a:rPr lang="ko-KR" altLang="en-US" dirty="0"/>
              <a:t>클래스의 「</a:t>
            </a:r>
            <a:r>
              <a:rPr lang="en-US" altLang="ko-KR" dirty="0" err="1"/>
              <a:t>mimax</a:t>
            </a:r>
            <a:r>
              <a:rPr lang="en-US" altLang="ko-KR" dirty="0"/>
              <a:t>()</a:t>
            </a:r>
            <a:r>
              <a:rPr lang="ko-KR" altLang="en-US" dirty="0"/>
              <a:t>」 </a:t>
            </a:r>
            <a:r>
              <a:rPr lang="ko-KR" altLang="en-US" dirty="0" err="1"/>
              <a:t>메소드를</a:t>
            </a:r>
            <a:r>
              <a:rPr lang="ko-KR" altLang="en-US" dirty="0"/>
              <a:t> </a:t>
            </a:r>
            <a:r>
              <a:rPr lang="ko-KR" altLang="en-US" dirty="0" err="1"/>
              <a:t>오버라이드하여</a:t>
            </a:r>
            <a:r>
              <a:rPr lang="ko-KR" altLang="en-US" dirty="0"/>
              <a:t> </a:t>
            </a:r>
            <a:r>
              <a:rPr lang="en-US" altLang="ko-KR" dirty="0"/>
              <a:t>MinMax1 </a:t>
            </a:r>
            <a:r>
              <a:rPr lang="ko-KR" altLang="en-US" dirty="0"/>
              <a:t>클래스를 정의하였다</a:t>
            </a:r>
            <a:r>
              <a:rPr lang="en-US" altLang="ko-KR" dirty="0"/>
              <a:t>. Listing </a:t>
            </a:r>
            <a:r>
              <a:rPr lang="en-US" altLang="ko-KR" dirty="0" smtClean="0"/>
              <a:t>2</a:t>
            </a:r>
            <a:r>
              <a:rPr lang="ko-KR" altLang="en-US" dirty="0"/>
              <a:t>를 실행하면 결과가 어떻게 나오는가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Listing </a:t>
            </a:r>
            <a:r>
              <a:rPr lang="en-US" altLang="ko-KR" dirty="0" smtClean="0"/>
              <a:t>1</a:t>
            </a:r>
            <a:r>
              <a:rPr lang="ko-KR" altLang="en-US" dirty="0"/>
              <a:t>과 </a:t>
            </a:r>
            <a:r>
              <a:rPr lang="en-US" altLang="ko-KR" dirty="0"/>
              <a:t>Listing </a:t>
            </a:r>
            <a:r>
              <a:rPr lang="en-US" altLang="ko-KR" dirty="0" smtClean="0"/>
              <a:t>2</a:t>
            </a:r>
            <a:r>
              <a:rPr lang="ko-KR" altLang="en-US" dirty="0"/>
              <a:t>가 동일한 결과를 가져오는가</a:t>
            </a:r>
            <a:r>
              <a:rPr lang="en-US" altLang="ko-KR" dirty="0"/>
              <a:t>? </a:t>
            </a:r>
            <a:r>
              <a:rPr lang="ko-KR" altLang="en-US" dirty="0"/>
              <a:t>당연히 다른 결과가 나온다</a:t>
            </a:r>
            <a:r>
              <a:rPr lang="en-US" altLang="ko-KR" dirty="0"/>
              <a:t>. </a:t>
            </a:r>
            <a:r>
              <a:rPr lang="en-US" altLang="ko-KR" dirty="0" smtClean="0"/>
              <a:t>Listing 2</a:t>
            </a:r>
            <a:r>
              <a:rPr lang="ko-KR" altLang="en-US" dirty="0"/>
              <a:t>는 가장 작은 값만을 출력한다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en-US" altLang="ko-KR" dirty="0" err="1"/>
              <a:t>MinMax</a:t>
            </a:r>
            <a:r>
              <a:rPr lang="en-US" altLang="ko-KR" dirty="0"/>
              <a:t> </a:t>
            </a:r>
            <a:r>
              <a:rPr lang="ko-KR" altLang="en-US" dirty="0"/>
              <a:t>클래스의 「</a:t>
            </a:r>
            <a:r>
              <a:rPr lang="en-US" altLang="ko-KR" dirty="0" err="1"/>
              <a:t>mimax</a:t>
            </a:r>
            <a:r>
              <a:rPr lang="en-US" altLang="ko-KR" dirty="0"/>
              <a:t>()</a:t>
            </a:r>
            <a:r>
              <a:rPr lang="ko-KR" altLang="en-US" dirty="0"/>
              <a:t>」 과 파생클래스인 </a:t>
            </a:r>
            <a:r>
              <a:rPr lang="en-US" altLang="ko-KR" dirty="0"/>
              <a:t>MinMax1 </a:t>
            </a:r>
            <a:r>
              <a:rPr lang="ko-KR" altLang="en-US" dirty="0"/>
              <a:t>클래스의 「</a:t>
            </a:r>
            <a:r>
              <a:rPr lang="en-US" altLang="ko-KR" dirty="0" err="1"/>
              <a:t>mimax</a:t>
            </a:r>
            <a:r>
              <a:rPr lang="en-US" altLang="ko-KR" dirty="0"/>
              <a:t>()</a:t>
            </a:r>
            <a:r>
              <a:rPr lang="ko-KR" altLang="en-US" dirty="0"/>
              <a:t>」 오퍼레이션이 행위적으로 일관성이 없음을 의미한다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en-US" altLang="ko-KR" dirty="0" err="1"/>
              <a:t>testLSP</a:t>
            </a:r>
            <a:r>
              <a:rPr lang="en-US" altLang="ko-KR" dirty="0"/>
              <a:t>() </a:t>
            </a:r>
            <a:r>
              <a:rPr lang="ko-KR" altLang="en-US" dirty="0"/>
              <a:t>오퍼레이션을 수행할 때 슈퍼 클래스인 </a:t>
            </a:r>
            <a:r>
              <a:rPr lang="en-US" altLang="ko-KR" dirty="0" err="1"/>
              <a:t>MinMax</a:t>
            </a:r>
            <a:r>
              <a:rPr lang="en-US" altLang="ko-KR" dirty="0"/>
              <a:t> </a:t>
            </a:r>
            <a:r>
              <a:rPr lang="ko-KR" altLang="en-US" dirty="0"/>
              <a:t>클래스의 </a:t>
            </a:r>
            <a:r>
              <a:rPr lang="ko-KR" altLang="en-US" dirty="0" err="1"/>
              <a:t>인스턴스</a:t>
            </a:r>
            <a:r>
              <a:rPr lang="ko-KR" altLang="en-US" dirty="0"/>
              <a:t> 대신에 그의 파생 클래스인 </a:t>
            </a:r>
            <a:r>
              <a:rPr lang="en-US" altLang="ko-KR" dirty="0"/>
              <a:t>MinMax1 </a:t>
            </a:r>
            <a:r>
              <a:rPr lang="ko-KR" altLang="en-US" dirty="0"/>
              <a:t>클래스의 </a:t>
            </a:r>
            <a:r>
              <a:rPr lang="ko-KR" altLang="en-US" dirty="0" err="1"/>
              <a:t>인스턴스로</a:t>
            </a:r>
            <a:r>
              <a:rPr lang="ko-KR" altLang="en-US" dirty="0"/>
              <a:t> 대치할 수 없다는 것을 의미한다</a:t>
            </a:r>
          </a:p>
        </p:txBody>
      </p:sp>
    </p:spTree>
    <p:extLst>
      <p:ext uri="{BB962C8B-B14F-4D97-AF65-F5344CB8AC3E}">
        <p14:creationId xmlns:p14="http://schemas.microsoft.com/office/powerpoint/2010/main" val="12890841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행위적으로 일관성이 없다</a:t>
            </a:r>
            <a:r>
              <a:rPr lang="en-US" altLang="ko-KR" dirty="0"/>
              <a:t>!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9977" y="1628801"/>
            <a:ext cx="8229600" cy="3312368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>
              <a:defRPr/>
            </a:pPr>
            <a:r>
              <a:rPr lang="en-US" altLang="ko-KR" dirty="0">
                <a:latin typeface="+mn-ea"/>
              </a:rPr>
              <a:t>pre: ∀</a:t>
            </a:r>
            <a:r>
              <a:rPr lang="en-US" altLang="ko-KR" dirty="0" err="1">
                <a:latin typeface="+mn-ea"/>
              </a:rPr>
              <a:t>i∈int</a:t>
            </a:r>
            <a:r>
              <a:rPr lang="en-US" altLang="ko-KR" dirty="0">
                <a:latin typeface="+mn-ea"/>
              </a:rPr>
              <a:t>: a[</a:t>
            </a:r>
            <a:r>
              <a:rPr lang="en-US" altLang="ko-KR" dirty="0" err="1">
                <a:latin typeface="+mn-ea"/>
              </a:rPr>
              <a:t>i</a:t>
            </a:r>
            <a:r>
              <a:rPr lang="en-US" altLang="ko-KR" dirty="0">
                <a:latin typeface="+mn-ea"/>
              </a:rPr>
              <a:t>]∈</a:t>
            </a:r>
            <a:r>
              <a:rPr lang="en-US" altLang="ko-KR" dirty="0" err="1">
                <a:latin typeface="+mn-ea"/>
              </a:rPr>
              <a:t>int</a:t>
            </a:r>
            <a:endParaRPr lang="en-US" altLang="ko-KR" dirty="0">
              <a:latin typeface="+mn-ea"/>
            </a:endParaRPr>
          </a:p>
          <a:p>
            <a:pPr>
              <a:defRPr/>
            </a:pPr>
            <a:r>
              <a:rPr lang="en-US" altLang="ko-KR" dirty="0">
                <a:latin typeface="+mn-ea"/>
              </a:rPr>
              <a:t>post: a[0]=smallest(a) and a[size(a)-1]=largest(a)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altLang="ko-KR" dirty="0">
              <a:latin typeface="+mn-ea"/>
            </a:endParaRPr>
          </a:p>
          <a:p>
            <a:pPr>
              <a:defRPr/>
            </a:pPr>
            <a:r>
              <a:rPr lang="en-US" altLang="ko-KR" dirty="0">
                <a:latin typeface="+mn-ea"/>
              </a:rPr>
              <a:t>pre1: ∀</a:t>
            </a:r>
            <a:r>
              <a:rPr lang="en-US" altLang="ko-KR" dirty="0" err="1">
                <a:latin typeface="+mn-ea"/>
              </a:rPr>
              <a:t>i∈int</a:t>
            </a:r>
            <a:r>
              <a:rPr lang="en-US" altLang="ko-KR" dirty="0">
                <a:latin typeface="+mn-ea"/>
              </a:rPr>
              <a:t>: a[</a:t>
            </a:r>
            <a:r>
              <a:rPr lang="en-US" altLang="ko-KR" dirty="0" err="1">
                <a:latin typeface="+mn-ea"/>
              </a:rPr>
              <a:t>i</a:t>
            </a:r>
            <a:r>
              <a:rPr lang="en-US" altLang="ko-KR" dirty="0">
                <a:latin typeface="+mn-ea"/>
              </a:rPr>
              <a:t>]∈</a:t>
            </a:r>
            <a:r>
              <a:rPr lang="en-US" altLang="ko-KR" dirty="0" err="1">
                <a:latin typeface="+mn-ea"/>
              </a:rPr>
              <a:t>int</a:t>
            </a:r>
            <a:endParaRPr lang="en-US" altLang="ko-KR" dirty="0">
              <a:latin typeface="+mn-ea"/>
            </a:endParaRPr>
          </a:p>
          <a:p>
            <a:pPr>
              <a:defRPr/>
            </a:pPr>
            <a:r>
              <a:rPr lang="en-US" altLang="ko-KR" dirty="0">
                <a:latin typeface="+mn-ea"/>
              </a:rPr>
              <a:t>post1: a[0]=smallest(a) and a[size(a)-1]=smallest(a)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altLang="ko-KR" dirty="0">
              <a:latin typeface="+mn-ea"/>
            </a:endParaRPr>
          </a:p>
          <a:p>
            <a:pPr>
              <a:defRPr/>
            </a:pPr>
            <a:endParaRPr lang="en-US" altLang="ko-KR" dirty="0">
              <a:latin typeface="+mn-ea"/>
            </a:endParaRPr>
          </a:p>
          <a:p>
            <a:pPr>
              <a:defRPr/>
            </a:pPr>
            <a:r>
              <a:rPr lang="en-US" altLang="ko-KR" dirty="0">
                <a:latin typeface="+mn-ea"/>
              </a:rPr>
              <a:t>pre⇒pre1가 </a:t>
            </a:r>
            <a:r>
              <a:rPr lang="en-US" altLang="ko-KR" dirty="0" err="1">
                <a:latin typeface="+mn-ea"/>
              </a:rPr>
              <a:t>만족되</a:t>
            </a:r>
            <a:r>
              <a:rPr lang="ko-KR" altLang="en-US" dirty="0">
                <a:latin typeface="+mn-ea"/>
              </a:rPr>
              <a:t>지만  </a:t>
            </a:r>
            <a:r>
              <a:rPr lang="en-US" altLang="ko-KR" dirty="0">
                <a:latin typeface="+mn-ea"/>
              </a:rPr>
              <a:t>~(post1⇒post)</a:t>
            </a:r>
          </a:p>
          <a:p>
            <a:pPr>
              <a:defRPr/>
            </a:pPr>
            <a:endParaRPr lang="en-US" altLang="ko-KR" dirty="0">
              <a:latin typeface="+mn-ea"/>
            </a:endParaRPr>
          </a:p>
          <a:p>
            <a:pPr>
              <a:defRPr/>
            </a:pPr>
            <a:endParaRPr lang="ko-KR" altLang="en-US" dirty="0">
              <a:latin typeface="+mn-ea"/>
            </a:endParaRPr>
          </a:p>
        </p:txBody>
      </p:sp>
      <p:sp>
        <p:nvSpPr>
          <p:cNvPr id="23556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EA3C9C7D-E62E-4969-90EB-AFAA91C1B1E5}" type="slidenum">
              <a:rPr lang="en-US" altLang="ko-KR" b="0" smtClean="0">
                <a:latin typeface="Verdana" pitchFamily="34" charset="0"/>
              </a:rPr>
              <a:pPr eaLnBrk="1" hangingPunct="1"/>
              <a:t>27</a:t>
            </a:fld>
            <a:endParaRPr lang="en-US" altLang="ko-KR" b="0">
              <a:latin typeface="Verdan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95936" y="1556792"/>
            <a:ext cx="106792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Listing 1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80112" y="2708920"/>
            <a:ext cx="106792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Listing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88688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LSP?</a:t>
            </a:r>
            <a:endParaRPr lang="ko-KR" altLang="en-US"/>
          </a:p>
        </p:txBody>
      </p:sp>
      <p:sp>
        <p:nvSpPr>
          <p:cNvPr id="21517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D19EFA85-1168-4AC1-971C-66D8130C8372}" type="slidenum">
              <a:rPr lang="en-US" altLang="ko-KR" b="0" smtClean="0">
                <a:latin typeface="Verdana" pitchFamily="34" charset="0"/>
              </a:rPr>
              <a:pPr eaLnBrk="1" hangingPunct="1"/>
              <a:t>28</a:t>
            </a:fld>
            <a:endParaRPr lang="en-US" altLang="ko-KR" b="0">
              <a:latin typeface="Verdana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058988" y="1268413"/>
            <a:ext cx="91440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111125" tIns="55562" rIns="111125" bIns="55562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직사각형 2"/>
          <p:cNvSpPr/>
          <p:nvPr/>
        </p:nvSpPr>
        <p:spPr>
          <a:xfrm>
            <a:off x="683568" y="2492896"/>
            <a:ext cx="7524328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public </a:t>
            </a:r>
            <a:r>
              <a:rPr lang="en-US" altLang="ko-KR" dirty="0"/>
              <a:t>class MinMax2 extends </a:t>
            </a:r>
            <a:r>
              <a:rPr lang="en-US" altLang="ko-KR" dirty="0" err="1"/>
              <a:t>MinMax</a:t>
            </a:r>
            <a:r>
              <a:rPr lang="en-US" altLang="ko-KR" dirty="0"/>
              <a:t>{</a:t>
            </a:r>
          </a:p>
          <a:p>
            <a:r>
              <a:rPr lang="en-US" altLang="ko-KR" dirty="0" smtClean="0"/>
              <a:t>	public </a:t>
            </a:r>
            <a:r>
              <a:rPr lang="en-US" altLang="ko-KR" dirty="0" err="1"/>
              <a:t>ArrayList</a:t>
            </a:r>
            <a:r>
              <a:rPr lang="en-US" altLang="ko-KR" dirty="0"/>
              <a:t>&lt;Integer&gt; </a:t>
            </a:r>
            <a:r>
              <a:rPr lang="en-US" altLang="ko-KR" dirty="0" err="1"/>
              <a:t>mimax</a:t>
            </a:r>
            <a:r>
              <a:rPr lang="en-US" altLang="ko-KR" dirty="0"/>
              <a:t>(</a:t>
            </a:r>
            <a:r>
              <a:rPr lang="en-US" altLang="ko-KR" dirty="0" err="1"/>
              <a:t>ArrayList</a:t>
            </a:r>
            <a:r>
              <a:rPr lang="en-US" altLang="ko-KR" dirty="0"/>
              <a:t>&lt;Integer&gt; a) {</a:t>
            </a:r>
          </a:p>
          <a:p>
            <a:r>
              <a:rPr lang="en-US" altLang="ko-KR" dirty="0" smtClean="0"/>
              <a:t>		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&lt;Integer</a:t>
            </a:r>
            <a:r>
              <a:rPr lang="en-US" altLang="ko-KR" dirty="0"/>
              <a:t>&gt; b;</a:t>
            </a:r>
          </a:p>
          <a:p>
            <a:r>
              <a:rPr lang="en-US" altLang="ko-KR" dirty="0" smtClean="0"/>
              <a:t>		b=a</a:t>
            </a:r>
            <a:r>
              <a:rPr lang="en-US" altLang="ko-KR" dirty="0"/>
              <a:t>;</a:t>
            </a:r>
          </a:p>
          <a:p>
            <a:r>
              <a:rPr lang="en-US" altLang="ko-KR" dirty="0" smtClean="0"/>
              <a:t>		</a:t>
            </a:r>
            <a:r>
              <a:rPr lang="en-US" altLang="ko-KR" dirty="0" err="1" smtClean="0"/>
              <a:t>Collections.sort</a:t>
            </a:r>
            <a:r>
              <a:rPr lang="en-US" altLang="ko-KR" dirty="0" smtClean="0"/>
              <a:t>(b</a:t>
            </a:r>
            <a:r>
              <a:rPr lang="en-US" altLang="ko-KR" dirty="0"/>
              <a:t>);</a:t>
            </a:r>
          </a:p>
          <a:p>
            <a:r>
              <a:rPr lang="en-US" altLang="ko-KR" dirty="0" smtClean="0"/>
              <a:t>		return </a:t>
            </a:r>
            <a:r>
              <a:rPr lang="en-US" altLang="ko-KR" dirty="0"/>
              <a:t>b;</a:t>
            </a:r>
          </a:p>
          <a:p>
            <a:r>
              <a:rPr lang="en-US" altLang="ko-KR" dirty="0" smtClean="0"/>
              <a:t>	}</a:t>
            </a:r>
            <a:endParaRPr lang="en-US" altLang="ko-KR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988840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Listing 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6617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명세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pre: ∀</a:t>
            </a:r>
            <a:r>
              <a:rPr lang="en-US" altLang="ko-KR" dirty="0" err="1"/>
              <a:t>i∈int</a:t>
            </a:r>
            <a:r>
              <a:rPr lang="en-US" altLang="ko-KR" dirty="0"/>
              <a:t>: a[</a:t>
            </a:r>
            <a:r>
              <a:rPr lang="en-US" altLang="ko-KR" dirty="0" err="1"/>
              <a:t>i</a:t>
            </a:r>
            <a:r>
              <a:rPr lang="en-US" altLang="ko-KR" dirty="0"/>
              <a:t>]∈</a:t>
            </a:r>
            <a:r>
              <a:rPr lang="en-US" altLang="ko-KR" dirty="0" err="1"/>
              <a:t>int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post: a[0]=smallest(a) and a[size(a)-1]=largest(a)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pre2: ∀</a:t>
            </a:r>
            <a:r>
              <a:rPr lang="en-US" altLang="ko-KR" dirty="0" err="1"/>
              <a:t>i∈int</a:t>
            </a:r>
            <a:r>
              <a:rPr lang="en-US" altLang="ko-KR" dirty="0"/>
              <a:t>: a[</a:t>
            </a:r>
            <a:r>
              <a:rPr lang="en-US" altLang="ko-KR" dirty="0" err="1"/>
              <a:t>i</a:t>
            </a:r>
            <a:r>
              <a:rPr lang="en-US" altLang="ko-KR" dirty="0"/>
              <a:t>]∈</a:t>
            </a:r>
            <a:r>
              <a:rPr lang="en-US" altLang="ko-KR" dirty="0" err="1"/>
              <a:t>int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post2: for ∀i1, i2: 0≤i1≤i2&lt;size(a), a[i1]≤a[i2]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pre⇒pre1가 </a:t>
            </a:r>
            <a:r>
              <a:rPr lang="en-US" altLang="ko-KR" dirty="0" err="1"/>
              <a:t>만족</a:t>
            </a:r>
            <a:r>
              <a:rPr lang="ko-KR" altLang="en-US" dirty="0"/>
              <a:t>되고  </a:t>
            </a:r>
            <a:r>
              <a:rPr lang="en-US" altLang="ko-KR" dirty="0"/>
              <a:t>(post2⇒post)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23556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EA3C9C7D-E62E-4969-90EB-AFAA91C1B1E5}" type="slidenum">
              <a:rPr lang="en-US" altLang="ko-KR" b="0" smtClean="0">
                <a:latin typeface="Verdana" pitchFamily="34" charset="0"/>
              </a:rPr>
              <a:pPr eaLnBrk="1" hangingPunct="1"/>
              <a:t>29</a:t>
            </a:fld>
            <a:endParaRPr lang="en-US" altLang="ko-KR" b="0">
              <a:latin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95936" y="1556792"/>
            <a:ext cx="106792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Listing 1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32040" y="2636912"/>
            <a:ext cx="106792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Listing 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0106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SRP</a:t>
            </a:r>
            <a:r>
              <a:rPr lang="ko-KR" altLang="en-US"/>
              <a:t>를 만족하는가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6157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3B32E663-92EC-4877-9E25-AA7EA60242BA}" type="slidenum">
              <a:rPr lang="en-US" altLang="ko-KR" b="0" smtClean="0">
                <a:latin typeface="Verdana" pitchFamily="34" charset="0"/>
              </a:rPr>
              <a:pPr eaLnBrk="1" hangingPunct="1"/>
              <a:t>3</a:t>
            </a:fld>
            <a:endParaRPr lang="en-US" altLang="ko-KR" b="0">
              <a:latin typeface="Verdana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908175" y="2625725"/>
            <a:ext cx="91440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111125" tIns="55562" rIns="111125" bIns="55562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eaLnBrk="0" hangingPunct="0"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defRPr/>
            </a:pPr>
            <a:endParaRPr lang="ko-KR" altLang="ko-KR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44675"/>
            <a:ext cx="60960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37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>
            <a:extLst>
              <a:ext uri="{FF2B5EF4-FFF2-40B4-BE49-F238E27FC236}">
                <a16:creationId xmlns:a16="http://schemas.microsoft.com/office/drawing/2014/main" id="{3A2CF627-CBDC-441D-BF45-E2ACBFC83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ISP</a:t>
            </a:r>
            <a:endParaRPr lang="ko-KR" altLang="en-US" dirty="0"/>
          </a:p>
        </p:txBody>
      </p:sp>
      <p:sp>
        <p:nvSpPr>
          <p:cNvPr id="26627" name="내용 개체 틀 2">
            <a:extLst>
              <a:ext uri="{FF2B5EF4-FFF2-40B4-BE49-F238E27FC236}">
                <a16:creationId xmlns:a16="http://schemas.microsoft.com/office/drawing/2014/main" id="{DDC5E74A-69AB-472E-B53C-CBF49E2E0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인터페이스</a:t>
            </a:r>
            <a:r>
              <a:rPr lang="en-US" altLang="ko-KR" dirty="0"/>
              <a:t> </a:t>
            </a:r>
            <a:r>
              <a:rPr lang="ko-KR" altLang="en-US" dirty="0"/>
              <a:t>분리 </a:t>
            </a:r>
            <a:r>
              <a:rPr lang="ko-KR" altLang="en-US" dirty="0" smtClean="0"/>
              <a:t>원칙</a:t>
            </a:r>
            <a:endParaRPr lang="en-US" altLang="ko-KR" dirty="0" smtClean="0"/>
          </a:p>
          <a:p>
            <a:pPr lvl="1"/>
            <a:r>
              <a:rPr lang="en-US" altLang="ko-KR" dirty="0"/>
              <a:t>Clients should not be forced to depend upon interfaces that they do not use.”</a:t>
            </a:r>
          </a:p>
          <a:p>
            <a:pPr lvl="1"/>
            <a:r>
              <a:rPr lang="ko-KR" altLang="en-US" dirty="0"/>
              <a:t>인터페이스를 클라이언트에 특화되도록 분리시키라는 설계 원칙</a:t>
            </a:r>
            <a:endParaRPr lang="en-US" altLang="ko-KR" dirty="0"/>
          </a:p>
          <a:p>
            <a:pPr lvl="1"/>
            <a:r>
              <a:rPr lang="ko-KR" altLang="en-US" dirty="0"/>
              <a:t>클라이언트의 관점에서 클라이언트 자신이 이용하지 않는 기능에는 영향을 받지 않아야 한다는 내용이 담겨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6628" name="바닥글 개체 틀 3">
            <a:extLst>
              <a:ext uri="{FF2B5EF4-FFF2-40B4-BE49-F238E27FC236}">
                <a16:creationId xmlns:a16="http://schemas.microsoft.com/office/drawing/2014/main" id="{8C4D84A1-3481-4199-A377-82BA46EF38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26629" name="슬라이드 번호 개체 틀 4">
            <a:extLst>
              <a:ext uri="{FF2B5EF4-FFF2-40B4-BE49-F238E27FC236}">
                <a16:creationId xmlns:a16="http://schemas.microsoft.com/office/drawing/2014/main" id="{F6D34FE4-661C-4D98-812B-762C3089F1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1712E02C-51F7-4F41-88CC-4648C24378E8}" type="slidenum">
              <a:rPr lang="en-US" altLang="ko-KR" sz="1000">
                <a:latin typeface="Verdana" panose="020B0604030504040204" pitchFamily="34" charset="0"/>
                <a:ea typeface="굴림" panose="020B0600000101010101" pitchFamily="50" charset="-127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81876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ISP </a:t>
            </a:r>
            <a:r>
              <a:rPr lang="ko-KR" altLang="en-US" dirty="0" smtClean="0"/>
              <a:t>적용 전</a:t>
            </a:r>
            <a:endParaRPr lang="ko-KR" alt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988908" y="1772816"/>
            <a:ext cx="3312368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interface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PrintingService {</a:t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print();</a:t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fax();</a:t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copy();</a:t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067944" y="3377317"/>
            <a:ext cx="4896544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tiPrinter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PrintingService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복합기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출력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fax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복합기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팩스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복합기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복사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916832"/>
            <a:ext cx="2564904" cy="384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8434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한성 프린터를 통한 전문 프린팅 서비스 제공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5959" y="1628775"/>
            <a:ext cx="611843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4770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497209"/>
            <a:ext cx="6953250" cy="51435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But….</a:t>
            </a:r>
            <a:endParaRPr lang="ko-KR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915816" y="1485731"/>
            <a:ext cx="6056239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HansungPrinter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PrintingService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한성프린터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출력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fax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UnsupportedOperationException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Supported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UnsupportedOperationException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Supported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2363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만약 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HansungPrinter</a:t>
            </a:r>
            <a:r>
              <a:rPr lang="ko-KR" altLang="en-US" dirty="0" smtClean="0"/>
              <a:t>가 제공하지 않는 </a:t>
            </a:r>
            <a:r>
              <a:rPr lang="en-US" altLang="ko-KR" dirty="0" smtClean="0"/>
              <a:t>fax()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copy() </a:t>
            </a:r>
            <a:r>
              <a:rPr lang="ko-KR" altLang="en-US" dirty="0" smtClean="0"/>
              <a:t>인터페이스에 변화가 생긴다면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예를 들어 </a:t>
            </a:r>
            <a:r>
              <a:rPr lang="en-US" altLang="ko-KR" dirty="0" smtClean="0"/>
              <a:t>copy(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pages) </a:t>
            </a:r>
            <a:r>
              <a:rPr lang="ko-KR" altLang="en-US" dirty="0" smtClean="0"/>
              <a:t>처럼 </a:t>
            </a:r>
            <a:r>
              <a:rPr lang="en-US" altLang="ko-KR" dirty="0" smtClean="0"/>
              <a:t>copy() </a:t>
            </a:r>
            <a:r>
              <a:rPr lang="ko-KR" altLang="en-US" dirty="0" smtClean="0"/>
              <a:t>연산에 복사할 페이지 수를 인자로 요구하도록 변경된다면 </a:t>
            </a:r>
            <a:r>
              <a:rPr lang="en-US" altLang="ko-KR" dirty="0" err="1" smtClean="0"/>
              <a:t>HansungPrinter</a:t>
            </a:r>
            <a:r>
              <a:rPr lang="ko-KR" altLang="en-US" dirty="0" smtClean="0"/>
              <a:t>도 영향을 받는다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01852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 분리</a:t>
            </a: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300" y="2129631"/>
            <a:ext cx="79057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 분리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375" y="2322553"/>
            <a:ext cx="8229600" cy="313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1673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복합기가</a:t>
            </a:r>
            <a:r>
              <a:rPr lang="ko-KR" altLang="en-US" dirty="0" smtClean="0"/>
              <a:t> 외부 라이브러리로 주어져 변경할 수 없다면 어떻게 </a:t>
            </a:r>
            <a:r>
              <a:rPr lang="ko-KR" altLang="en-US" dirty="0" err="1" smtClean="0"/>
              <a:t>복합기를</a:t>
            </a:r>
            <a:r>
              <a:rPr lang="ko-KR" altLang="en-US" dirty="0" smtClean="0"/>
              <a:t> 이용하여 전문 출력 서비스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ProfessionalPrintService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제공하는가</a:t>
            </a:r>
            <a:r>
              <a:rPr lang="en-US" altLang="ko-KR" dirty="0" smtClean="0"/>
              <a:t>?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058444"/>
            <a:ext cx="4215383" cy="334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7642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복합기가</a:t>
            </a:r>
            <a:r>
              <a:rPr lang="ko-KR" altLang="en-US" dirty="0" smtClean="0"/>
              <a:t> 외부 라이브러리로 주어져 변경할 수 없다면 어떻게 </a:t>
            </a:r>
            <a:r>
              <a:rPr lang="ko-KR" altLang="en-US" dirty="0" err="1" smtClean="0"/>
              <a:t>복합기를</a:t>
            </a:r>
            <a:r>
              <a:rPr lang="ko-KR" altLang="en-US" dirty="0" smtClean="0"/>
              <a:t> 이용하여 전문 출력 서비스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ProfessionalPrintService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제공하는가</a:t>
            </a:r>
            <a:r>
              <a:rPr lang="en-US" altLang="ko-KR" dirty="0" smtClean="0"/>
              <a:t>?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Adapter </a:t>
            </a:r>
            <a:r>
              <a:rPr lang="ko-KR" altLang="en-US" dirty="0" smtClean="0"/>
              <a:t>디자인 패턴 이용</a:t>
            </a:r>
            <a:endParaRPr lang="ko-KR" alt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55576" y="4265022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724" y="3068960"/>
            <a:ext cx="6434140" cy="289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3972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복합기가</a:t>
            </a:r>
            <a:r>
              <a:rPr lang="ko-KR" altLang="en-US" dirty="0" smtClean="0"/>
              <a:t> 외부 라이브러리로 주어져 변경할 수 없다면 어떻게 </a:t>
            </a:r>
            <a:r>
              <a:rPr lang="ko-KR" altLang="en-US" dirty="0" err="1" smtClean="0"/>
              <a:t>복합기를</a:t>
            </a:r>
            <a:r>
              <a:rPr lang="ko-KR" altLang="en-US" dirty="0" smtClean="0"/>
              <a:t> 이용하여 전문 출력 서비스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ProfessionalPrintService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제공하는가</a:t>
            </a:r>
            <a:r>
              <a:rPr lang="en-US" altLang="ko-KR" dirty="0" smtClean="0"/>
              <a:t>?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Adapter </a:t>
            </a:r>
            <a:r>
              <a:rPr lang="ko-KR" altLang="en-US" dirty="0" smtClean="0"/>
              <a:t>디자인 패턴 이용</a:t>
            </a:r>
            <a:endParaRPr lang="ko-KR" alt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55576" y="4221088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PrintServiceAdapter </a:t>
            </a:r>
            <a:r>
              <a:rPr kumimoji="0" lang="ko-KR" altLang="ko-KR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implements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ProfessionalPrintService {</a:t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PrintingService </a:t>
            </a:r>
            <a:r>
              <a:rPr kumimoji="0" lang="ko-KR" altLang="ko-KR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PrintServiceAdapter(PrintingService p) {</a:t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p;</a:t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print() {</a:t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.print();</a:t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4221088"/>
            <a:ext cx="3253755" cy="146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347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51112" y="6424503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5536" y="948586"/>
            <a:ext cx="7406195" cy="49859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PBook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HashMap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entries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HashMap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isEmpty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entries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.isEmpty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addNumber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num1;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num1=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getNumber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(num1 !=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num1 +=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"; 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num1=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entries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.put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num1);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getNumber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entries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printInXml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DocumentBuilderFactory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docFactory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DocumentBuilderFactory.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newInstance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DocumentBuilder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docBuilder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docFactory.newDocumentBuilder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5831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DIP</a:t>
            </a:r>
            <a:endParaRPr lang="ko-KR" altLang="en-US"/>
          </a:p>
        </p:txBody>
      </p:sp>
      <p:sp>
        <p:nvSpPr>
          <p:cNvPr id="28675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상위 </a:t>
            </a:r>
            <a:r>
              <a:rPr lang="ko-KR" altLang="en-US" b="1" dirty="0"/>
              <a:t>모듈은 </a:t>
            </a:r>
            <a:r>
              <a:rPr lang="ko-KR" altLang="en-US" b="1" dirty="0" smtClean="0"/>
              <a:t>하위 </a:t>
            </a:r>
            <a:r>
              <a:rPr lang="ko-KR" altLang="en-US" b="1" dirty="0"/>
              <a:t>모듈에 의존하면 안된다</a:t>
            </a:r>
            <a:r>
              <a:rPr lang="en-US" altLang="ko-KR" b="1" dirty="0"/>
              <a:t>. </a:t>
            </a:r>
            <a:r>
              <a:rPr lang="ko-KR" altLang="en-US" b="1" dirty="0"/>
              <a:t>이 두 모듈 모두 다른 추상화된 것에 의존해야 한다</a:t>
            </a:r>
            <a:r>
              <a:rPr lang="en-US" altLang="ko-KR" b="1" smtClean="0"/>
              <a:t>.</a:t>
            </a:r>
            <a:endParaRPr lang="ko-KR" altLang="en-US" dirty="0"/>
          </a:p>
          <a:p>
            <a:r>
              <a:rPr lang="ko-KR" altLang="en-US" b="1" dirty="0" smtClean="0"/>
              <a:t>추상화된 </a:t>
            </a:r>
            <a:r>
              <a:rPr lang="ko-KR" altLang="en-US" b="1" dirty="0"/>
              <a:t>것은 구체적인 것에 의존하면 안된다</a:t>
            </a:r>
            <a:r>
              <a:rPr lang="en-US" altLang="ko-KR" b="1" dirty="0"/>
              <a:t>. </a:t>
            </a:r>
            <a:r>
              <a:rPr lang="ko-KR" altLang="en-US" b="1" dirty="0"/>
              <a:t>구체적인 것이 추상화된 것에 의존해야 한다</a:t>
            </a:r>
            <a:r>
              <a:rPr lang="en-US" altLang="ko-KR" b="1" dirty="0" smtClean="0"/>
              <a:t>.</a:t>
            </a:r>
            <a:endParaRPr lang="ko-KR" altLang="en-US" dirty="0"/>
          </a:p>
        </p:txBody>
      </p:sp>
      <p:sp>
        <p:nvSpPr>
          <p:cNvPr id="28676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EA92F0A0-5865-4B07-B4E5-2BD7AB92A379}" type="slidenum">
              <a:rPr lang="en-US" altLang="ko-KR" b="0" smtClean="0">
                <a:latin typeface="Verdana" pitchFamily="34" charset="0"/>
              </a:rPr>
              <a:pPr eaLnBrk="1" hangingPunct="1"/>
              <a:t>40</a:t>
            </a:fld>
            <a:endParaRPr lang="en-US" altLang="ko-KR" b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4788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DIP</a:t>
            </a:r>
            <a:endParaRPr lang="ko-KR" altLang="en-US"/>
          </a:p>
        </p:txBody>
      </p:sp>
      <p:sp>
        <p:nvSpPr>
          <p:cNvPr id="28675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의존 관계를 맺을 때 변화하기 쉬운 것 또는 변화가 자주 되는 것보다는 변화하기가 어려운 것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변화가 거의 되지 않는 것에 의존하라는 원칙이다</a:t>
            </a:r>
            <a:r>
              <a:rPr lang="en-US" altLang="ko-KR" dirty="0">
                <a:latin typeface="+mn-ea"/>
              </a:rPr>
              <a:t>. </a:t>
            </a:r>
          </a:p>
          <a:p>
            <a:r>
              <a:rPr lang="ko-KR" altLang="en-US" dirty="0">
                <a:latin typeface="+mn-ea"/>
              </a:rPr>
              <a:t>그렇다면 변하기 쉬운 것과 변하기 어려운 것은 무엇인가</a:t>
            </a:r>
            <a:r>
              <a:rPr lang="en-US" altLang="ko-KR" dirty="0">
                <a:latin typeface="+mn-ea"/>
              </a:rPr>
              <a:t>? </a:t>
            </a:r>
            <a:r>
              <a:rPr lang="ko-KR" altLang="en-US" dirty="0">
                <a:latin typeface="+mn-ea"/>
              </a:rPr>
              <a:t>가령 정책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전략과 같은 어떤 큰 흐름이나 개념 같은 추상적인 것은 변하기 어려운 것에 해당하고 구체적인 방식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사물 등과 같은 것은 변하기 쉬운 것에 해당한다</a:t>
            </a:r>
            <a:r>
              <a:rPr lang="en-US" altLang="ko-KR" dirty="0">
                <a:latin typeface="+mn-ea"/>
              </a:rPr>
              <a:t>. </a:t>
            </a:r>
          </a:p>
          <a:p>
            <a:r>
              <a:rPr lang="ko-KR" altLang="en-US" dirty="0">
                <a:latin typeface="+mn-ea"/>
              </a:rPr>
              <a:t>객체지향 관점에서 변하기 어려운 추상적인 것들을 표현하는 수단으로 추상 클래스와 인터페이스가 있다</a:t>
            </a:r>
            <a:r>
              <a:rPr lang="en-US" altLang="ko-KR" dirty="0">
                <a:latin typeface="+mn-ea"/>
              </a:rPr>
              <a:t>. </a:t>
            </a:r>
          </a:p>
          <a:p>
            <a:r>
              <a:rPr lang="en-US" altLang="ko-KR" dirty="0">
                <a:latin typeface="+mn-ea"/>
              </a:rPr>
              <a:t>DIP</a:t>
            </a:r>
            <a:r>
              <a:rPr lang="ko-KR" altLang="en-US" dirty="0">
                <a:latin typeface="+mn-ea"/>
              </a:rPr>
              <a:t>를 만족하기 위해서는 어떤 클래스가 도움을 받을 때는 구체적인 클래스 보다는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인터페이스나 추상 클래스에 의존관계를 맺도록 설계</a:t>
            </a:r>
            <a:r>
              <a:rPr lang="ko-KR" altLang="en-US" dirty="0">
                <a:latin typeface="+mn-ea"/>
              </a:rPr>
              <a:t>해야 한다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28676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EA92F0A0-5865-4B07-B4E5-2BD7AB92A379}" type="slidenum">
              <a:rPr lang="en-US" altLang="ko-KR" b="0" smtClean="0">
                <a:latin typeface="Verdana" pitchFamily="34" charset="0"/>
              </a:rPr>
              <a:pPr eaLnBrk="1" hangingPunct="1"/>
              <a:t>41</a:t>
            </a:fld>
            <a:endParaRPr lang="en-US" altLang="ko-KR" b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6554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DIP</a:t>
            </a:r>
            <a:endParaRPr lang="ko-KR" altLang="en-US"/>
          </a:p>
        </p:txBody>
      </p:sp>
      <p:sp>
        <p:nvSpPr>
          <p:cNvPr id="29699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BA11A78D-B972-44B5-AB4C-DFAC6F75861A}" type="slidenum">
              <a:rPr lang="en-US" altLang="ko-KR" b="0" smtClean="0">
                <a:latin typeface="Verdana" pitchFamily="34" charset="0"/>
              </a:rPr>
              <a:pPr eaLnBrk="1" hangingPunct="1"/>
              <a:t>42</a:t>
            </a:fld>
            <a:endParaRPr lang="en-US" altLang="ko-KR" b="0">
              <a:latin typeface="Verdana" pitchFamily="34" charset="0"/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1925" y="1653381"/>
            <a:ext cx="62865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4944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DIP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375" y="2505719"/>
            <a:ext cx="8229600" cy="27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5400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DIP?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9550" y="2415381"/>
            <a:ext cx="619125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7154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858" y="1844824"/>
            <a:ext cx="3521279" cy="122413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55576" y="5949280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dirty="0"/>
              <a:t>https://dzone.com/articles/solid-principles-dependency-inversion-principle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700808"/>
            <a:ext cx="3452953" cy="136815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360" y="3717032"/>
            <a:ext cx="4601217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8841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DIP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600" y="1844824"/>
            <a:ext cx="3736633" cy="115212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45" y="3356992"/>
            <a:ext cx="3881356" cy="1800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951" y="3789040"/>
            <a:ext cx="4581107" cy="212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901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DIP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1680" y="1916832"/>
            <a:ext cx="4875096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9015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576" y="1844824"/>
            <a:ext cx="78105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06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printInXml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ln>
            <a:solidFill>
              <a:srgbClr val="FFFF00"/>
            </a:solidFill>
          </a:ln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&lt;?</a:t>
            </a:r>
            <a:r>
              <a:rPr lang="en-US" altLang="ko-KR" dirty="0"/>
              <a:t>xml version="1.0" encoding="UTF-8"?&gt;</a:t>
            </a:r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PhoneBook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    &lt;entry&gt;</a:t>
            </a:r>
          </a:p>
          <a:p>
            <a:pPr marL="0" indent="0">
              <a:buNone/>
            </a:pPr>
            <a:r>
              <a:rPr lang="en-US" altLang="ko-KR" dirty="0"/>
              <a:t>        &lt;name&gt;insang1&lt;/name&gt;</a:t>
            </a:r>
          </a:p>
          <a:p>
            <a:pPr marL="0" indent="0">
              <a:buNone/>
            </a:pPr>
            <a:r>
              <a:rPr lang="en-US" altLang="ko-KR" dirty="0"/>
              <a:t>        &lt;number&gt;010-123-1234&lt;/number&gt;</a:t>
            </a:r>
          </a:p>
          <a:p>
            <a:pPr marL="0" indent="0">
              <a:buNone/>
            </a:pPr>
            <a:r>
              <a:rPr lang="en-US" altLang="ko-KR" dirty="0"/>
              <a:t>        &lt;number&gt; 010-123-1234&lt;/number&gt;</a:t>
            </a:r>
          </a:p>
          <a:p>
            <a:pPr marL="0" indent="0">
              <a:buNone/>
            </a:pPr>
            <a:r>
              <a:rPr lang="en-US" altLang="ko-KR" dirty="0"/>
              <a:t>    &lt;/entry&gt;</a:t>
            </a:r>
          </a:p>
          <a:p>
            <a:pPr marL="0" indent="0">
              <a:buNone/>
            </a:pPr>
            <a:r>
              <a:rPr lang="en-US" altLang="ko-KR" dirty="0"/>
              <a:t>    &lt;entry&gt;</a:t>
            </a:r>
          </a:p>
          <a:p>
            <a:pPr marL="0" indent="0">
              <a:buNone/>
            </a:pPr>
            <a:r>
              <a:rPr lang="en-US" altLang="ko-KR" dirty="0"/>
              <a:t>        &lt;name&gt;insang3&lt;/name&gt;</a:t>
            </a:r>
          </a:p>
          <a:p>
            <a:pPr marL="0" indent="0">
              <a:buNone/>
            </a:pPr>
            <a:r>
              <a:rPr lang="en-US" altLang="ko-KR" dirty="0"/>
              <a:t>        &lt;number&gt;010-1230-1234&lt;/number&gt;</a:t>
            </a:r>
          </a:p>
          <a:p>
            <a:pPr marL="0" indent="0">
              <a:buNone/>
            </a:pPr>
            <a:r>
              <a:rPr lang="en-US" altLang="ko-KR" dirty="0"/>
              <a:t>        &lt;number&gt; 010-1231-1234&lt;/number&gt;</a:t>
            </a:r>
          </a:p>
          <a:p>
            <a:pPr marL="0" indent="0">
              <a:buNone/>
            </a:pPr>
            <a:r>
              <a:rPr lang="en-US" altLang="ko-KR" dirty="0"/>
              <a:t>        &lt;number&gt; 010-1232-1234&lt;/number&gt;</a:t>
            </a:r>
          </a:p>
          <a:p>
            <a:pPr marL="0" indent="0">
              <a:buNone/>
            </a:pPr>
            <a:r>
              <a:rPr lang="en-US" altLang="ko-KR" dirty="0"/>
              <a:t>    &lt;/entry&gt;</a:t>
            </a:r>
          </a:p>
          <a:p>
            <a:pPr marL="0" indent="0">
              <a:buNone/>
            </a:pPr>
            <a:r>
              <a:rPr lang="en-US" altLang="ko-KR" dirty="0"/>
              <a:t>    &lt;entry&gt;</a:t>
            </a:r>
          </a:p>
          <a:p>
            <a:pPr marL="0" indent="0">
              <a:buNone/>
            </a:pPr>
            <a:r>
              <a:rPr lang="en-US" altLang="ko-KR" dirty="0"/>
              <a:t>        &lt;name&gt;insang2&lt;/name&gt;</a:t>
            </a:r>
          </a:p>
          <a:p>
            <a:pPr marL="0" indent="0">
              <a:buNone/>
            </a:pPr>
            <a:r>
              <a:rPr lang="en-US" altLang="ko-KR" dirty="0"/>
              <a:t>        &lt;number&gt;010-1234-1234&lt;/number&gt;</a:t>
            </a:r>
          </a:p>
          <a:p>
            <a:pPr marL="0" indent="0">
              <a:buNone/>
            </a:pPr>
            <a:r>
              <a:rPr lang="en-US" altLang="ko-KR" dirty="0"/>
              <a:t>    &lt;/entry&gt;</a:t>
            </a:r>
          </a:p>
          <a:p>
            <a:pPr marL="0" indent="0">
              <a:buNone/>
            </a:pPr>
            <a:r>
              <a:rPr lang="en-US" altLang="ko-KR" dirty="0"/>
              <a:t>&lt;/</a:t>
            </a:r>
            <a:r>
              <a:rPr lang="en-US" altLang="ko-KR" dirty="0" err="1"/>
              <a:t>PhoneBook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sz="half" idx="1"/>
          </p:nvPr>
        </p:nvSpPr>
        <p:spPr bwMode="auto"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PBook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PBook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book.addNumber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"insang1"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"010-123-1234"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book.addNumber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"insang1"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"010-123-1234"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book.addNumber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"insang2"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"010-1234-1234"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book.addNumber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"insang3"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"010-1230-1234"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book.addNumber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"insang3"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"010-1231-1234"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book.addNumber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"insang3"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"010-1232-1234"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book.printInXml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646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SRP</a:t>
            </a:r>
            <a:r>
              <a:rPr lang="ko-KR" altLang="en-US"/>
              <a:t>를 만족하는가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>
          <a:xfrm>
            <a:off x="459977" y="1628801"/>
            <a:ext cx="8229600" cy="1944216"/>
          </a:xfrm>
        </p:spPr>
        <p:txBody>
          <a:bodyPr>
            <a:normAutofit/>
          </a:bodyPr>
          <a:lstStyle/>
          <a:p>
            <a:r>
              <a:rPr lang="ko-KR" altLang="en-US" dirty="0"/>
              <a:t>하는 일의 관점</a:t>
            </a:r>
            <a:r>
              <a:rPr lang="en-US" altLang="ko-KR" dirty="0"/>
              <a:t>: </a:t>
            </a:r>
            <a:r>
              <a:rPr lang="ko-KR" altLang="en-US" dirty="0" smtClean="0"/>
              <a:t>하나는 전화번호부를 편집하고 또 하나는 전화번호부를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형식으로 출력한다 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/>
              <a:t>변경 이유의 관점</a:t>
            </a:r>
            <a:r>
              <a:rPr lang="en-US" altLang="ko-KR" dirty="0" smtClean="0"/>
              <a:t>: </a:t>
            </a:r>
          </a:p>
          <a:p>
            <a:pPr lvl="1"/>
            <a:r>
              <a:rPr lang="ko-KR" altLang="en-US" dirty="0" smtClean="0"/>
              <a:t>전화번호부를 편집하는 방식이 달라지면 변경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 smtClean="0"/>
              <a:t>출력 형식이 달라지면 변경</a:t>
            </a:r>
            <a:endParaRPr lang="ko-KR" altLang="en-US" dirty="0"/>
          </a:p>
        </p:txBody>
      </p:sp>
      <p:sp>
        <p:nvSpPr>
          <p:cNvPr id="7172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F8FD988C-DE93-49E6-97EF-2AF995E9082D}" type="slidenum">
              <a:rPr lang="en-US" altLang="ko-KR" b="0" smtClean="0">
                <a:latin typeface="Verdana" pitchFamily="34" charset="0"/>
              </a:rPr>
              <a:pPr eaLnBrk="1" hangingPunct="1"/>
              <a:t>6</a:t>
            </a:fld>
            <a:endParaRPr lang="en-US" altLang="ko-KR" b="0">
              <a:latin typeface="Verdan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47864" y="4365104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SRP</a:t>
            </a:r>
            <a:r>
              <a:rPr lang="ko-KR" altLang="en-US" dirty="0"/>
              <a:t>를 만족하지 않는다</a:t>
            </a:r>
          </a:p>
        </p:txBody>
      </p:sp>
      <p:sp>
        <p:nvSpPr>
          <p:cNvPr id="3" name="아래쪽 화살표 2"/>
          <p:cNvSpPr/>
          <p:nvPr/>
        </p:nvSpPr>
        <p:spPr>
          <a:xfrm>
            <a:off x="3995936" y="3501008"/>
            <a:ext cx="576064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94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SRP</a:t>
            </a:r>
            <a:r>
              <a:rPr lang="ko-KR" altLang="en-US"/>
              <a:t>를 만족하는 설계</a:t>
            </a:r>
          </a:p>
        </p:txBody>
      </p:sp>
      <p:sp>
        <p:nvSpPr>
          <p:cNvPr id="8195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22D2ADA2-3A5C-428D-B984-CCB869F5FD01}" type="slidenum">
              <a:rPr lang="en-US" altLang="ko-KR" b="0" smtClean="0">
                <a:latin typeface="Verdana" pitchFamily="34" charset="0"/>
              </a:rPr>
              <a:pPr eaLnBrk="1" hangingPunct="1"/>
              <a:t>7</a:t>
            </a:fld>
            <a:endParaRPr lang="en-US" altLang="ko-KR" b="0">
              <a:latin typeface="Verdana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988840"/>
            <a:ext cx="7375748" cy="327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89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15616" y="374264"/>
            <a:ext cx="7406195" cy="62786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PBookPrinter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PBook1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setBook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(PBook1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printInXml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DocumentBuilderFactory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docFactory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DocumentBuilderFactory.</a:t>
            </a:r>
            <a:r>
              <a:rPr kumimoji="0" lang="ko-KR" altLang="ko-KR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newInstance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DocumentBuilder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docBuilder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docFactory.newDocumentBuilder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docBuilder.newDocument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doc.setXmlStandalone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pbook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doc.createElement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PhoneBook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doc.appendChild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pbook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keySet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.getKeySet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keySet.iterator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iterator.hasNext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doc.createElement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pbook.appendChild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doc.createElement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nameKey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iterator.next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name.appendChild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doc.createTextNode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nameKey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entry.appendChild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.getNumber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nameKey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pnumbers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value.split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";"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pnumbers.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doc.createElement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number.appendChild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doc.createTextNode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pnumbers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entry.appendChild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}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}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456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475656" y="623679"/>
            <a:ext cx="6641562" cy="43396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PBook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HashMap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entries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HashMap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isEmpty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entries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.isEmpty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addNumber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num1;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num1=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getNumber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(num1 !=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num1 +=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"; 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num1=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entries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.put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num1);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getNumber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entries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getKeySet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entries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.keySet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981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2499</TotalTime>
  <Words>2642</Words>
  <Application>Microsoft Office PowerPoint</Application>
  <PresentationFormat>화면 슬라이드 쇼(4:3)</PresentationFormat>
  <Paragraphs>250</Paragraphs>
  <Slides>48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8" baseType="lpstr">
      <vt:lpstr>HY강B</vt:lpstr>
      <vt:lpstr>굴림</vt:lpstr>
      <vt:lpstr>맑은 고딕</vt:lpstr>
      <vt:lpstr>함초롬바탕</vt:lpstr>
      <vt:lpstr>Arial</vt:lpstr>
      <vt:lpstr>Consolas</vt:lpstr>
      <vt:lpstr>Courier New</vt:lpstr>
      <vt:lpstr>Verdana</vt:lpstr>
      <vt:lpstr>Wingdings</vt:lpstr>
      <vt:lpstr>Office 테마</vt:lpstr>
      <vt:lpstr>SOLID</vt:lpstr>
      <vt:lpstr>SRP</vt:lpstr>
      <vt:lpstr>SRP를 만족하는가?</vt:lpstr>
      <vt:lpstr>PowerPoint 프레젠테이션</vt:lpstr>
      <vt:lpstr>printInXml</vt:lpstr>
      <vt:lpstr>SRP를 만족하는가?</vt:lpstr>
      <vt:lpstr>SRP를 만족하는 설계</vt:lpstr>
      <vt:lpstr>PowerPoint 프레젠테이션</vt:lpstr>
      <vt:lpstr>PowerPoint 프레젠테이션</vt:lpstr>
      <vt:lpstr>OCP</vt:lpstr>
      <vt:lpstr>OCP를 만족하는가?</vt:lpstr>
      <vt:lpstr>PowerPoint 프레젠테이션</vt:lpstr>
      <vt:lpstr>PowerPoint 프레젠테이션</vt:lpstr>
      <vt:lpstr>OCP를 만족하지 않는 설계</vt:lpstr>
      <vt:lpstr>OCP를 만족하는 설계</vt:lpstr>
      <vt:lpstr>PBookPrinter</vt:lpstr>
      <vt:lpstr>XmlPrinter</vt:lpstr>
      <vt:lpstr>JsonPrinter</vt:lpstr>
      <vt:lpstr>LSP</vt:lpstr>
      <vt:lpstr>행위 일관성</vt:lpstr>
      <vt:lpstr>LSP</vt:lpstr>
      <vt:lpstr>LSP</vt:lpstr>
      <vt:lpstr>App.java</vt:lpstr>
      <vt:lpstr>LSP</vt:lpstr>
      <vt:lpstr>LSP</vt:lpstr>
      <vt:lpstr>LSP를 만족하지 않는다!</vt:lpstr>
      <vt:lpstr>행위적으로 일관성이 없다!  </vt:lpstr>
      <vt:lpstr>LSP?</vt:lpstr>
      <vt:lpstr>명세 </vt:lpstr>
      <vt:lpstr>ISP</vt:lpstr>
      <vt:lpstr>ISP 적용 전</vt:lpstr>
      <vt:lpstr>한성 프린터를 통한 전문 프린팅 서비스 제공</vt:lpstr>
      <vt:lpstr>But….</vt:lpstr>
      <vt:lpstr>만약 …</vt:lpstr>
      <vt:lpstr>인터페이스 분리</vt:lpstr>
      <vt:lpstr>인터페이스 분리</vt:lpstr>
      <vt:lpstr>문제</vt:lpstr>
      <vt:lpstr>문제</vt:lpstr>
      <vt:lpstr>문제</vt:lpstr>
      <vt:lpstr>DIP</vt:lpstr>
      <vt:lpstr>DIP</vt:lpstr>
      <vt:lpstr>DIP</vt:lpstr>
      <vt:lpstr>DIP</vt:lpstr>
      <vt:lpstr>DIP?</vt:lpstr>
      <vt:lpstr>코드</vt:lpstr>
      <vt:lpstr>DIP</vt:lpstr>
      <vt:lpstr>DIP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 테스트 중요성</dc:title>
  <dc:creator>In_sang</dc:creator>
  <cp:lastModifiedBy>insang@hansung.ac.kr</cp:lastModifiedBy>
  <cp:revision>76</cp:revision>
  <dcterms:created xsi:type="dcterms:W3CDTF">2017-05-29T01:33:44Z</dcterms:created>
  <dcterms:modified xsi:type="dcterms:W3CDTF">2020-05-19T07:05:26Z</dcterms:modified>
</cp:coreProperties>
</file>