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7"/>
  </p:notesMasterIdLst>
  <p:sldIdLst>
    <p:sldId id="256" r:id="rId2"/>
    <p:sldId id="329" r:id="rId3"/>
    <p:sldId id="330" r:id="rId4"/>
    <p:sldId id="366" r:id="rId5"/>
    <p:sldId id="362" r:id="rId6"/>
    <p:sldId id="332" r:id="rId7"/>
    <p:sldId id="367" r:id="rId8"/>
    <p:sldId id="335" r:id="rId9"/>
    <p:sldId id="336" r:id="rId10"/>
    <p:sldId id="291" r:id="rId11"/>
    <p:sldId id="263" r:id="rId12"/>
    <p:sldId id="271" r:id="rId13"/>
    <p:sldId id="272" r:id="rId14"/>
    <p:sldId id="274" r:id="rId15"/>
    <p:sldId id="350" r:id="rId16"/>
    <p:sldId id="354" r:id="rId17"/>
    <p:sldId id="275" r:id="rId18"/>
    <p:sldId id="276" r:id="rId19"/>
    <p:sldId id="351" r:id="rId20"/>
    <p:sldId id="277" r:id="rId21"/>
    <p:sldId id="278" r:id="rId22"/>
    <p:sldId id="369" r:id="rId23"/>
    <p:sldId id="279" r:id="rId24"/>
    <p:sldId id="368" r:id="rId25"/>
    <p:sldId id="375" r:id="rId26"/>
    <p:sldId id="370" r:id="rId27"/>
    <p:sldId id="328" r:id="rId28"/>
    <p:sldId id="337" r:id="rId29"/>
    <p:sldId id="361" r:id="rId30"/>
    <p:sldId id="360" r:id="rId31"/>
    <p:sldId id="340" r:id="rId32"/>
    <p:sldId id="371" r:id="rId33"/>
    <p:sldId id="358" r:id="rId34"/>
    <p:sldId id="364" r:id="rId35"/>
    <p:sldId id="355" r:id="rId36"/>
    <p:sldId id="344" r:id="rId37"/>
    <p:sldId id="348" r:id="rId38"/>
    <p:sldId id="374" r:id="rId39"/>
    <p:sldId id="373" r:id="rId40"/>
    <p:sldId id="363" r:id="rId41"/>
    <p:sldId id="365" r:id="rId42"/>
    <p:sldId id="357" r:id="rId43"/>
    <p:sldId id="352" r:id="rId44"/>
    <p:sldId id="376" r:id="rId45"/>
    <p:sldId id="379" r:id="rId4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7" autoAdjust="0"/>
    <p:restoredTop sz="94625" autoAdjust="0"/>
  </p:normalViewPr>
  <p:slideViewPr>
    <p:cSldViewPr>
      <p:cViewPr varScale="1">
        <p:scale>
          <a:sx n="118" d="100"/>
          <a:sy n="118" d="100"/>
        </p:scale>
        <p:origin x="665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6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4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lnSpc>
                <a:spcPct val="100000"/>
              </a:lnSpc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umbia.edu/cu/computinghistory/eniac-program.gi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운영체제의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시작과 발전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9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96"/>
    </mc:Choice>
    <mc:Fallback xmlns="">
      <p:transition spd="slow" advTm="1029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고정 프로그래밍 방식 </a:t>
            </a:r>
            <a:r>
              <a:rPr lang="en-US" altLang="ko-KR" dirty="0" smtClean="0"/>
              <a:t>- 1940</a:t>
            </a:r>
            <a:r>
              <a:rPr lang="ko-KR" altLang="en-US" dirty="0" smtClean="0"/>
              <a:t>년대</a:t>
            </a:r>
            <a:endParaRPr lang="en-US" altLang="ko-KR" dirty="0" smtClean="0"/>
          </a:p>
          <a:p>
            <a:r>
              <a:rPr lang="ko-KR" altLang="en-US" dirty="0" smtClean="0"/>
              <a:t>내장 프로그래밍 방식 </a:t>
            </a:r>
            <a:r>
              <a:rPr lang="en-US" altLang="ko-KR" dirty="0" smtClean="0"/>
              <a:t>– 1945</a:t>
            </a:r>
            <a:r>
              <a:rPr lang="ko-KR" altLang="en-US" dirty="0" smtClean="0"/>
              <a:t>년 이후</a:t>
            </a:r>
            <a:endParaRPr lang="en-US" altLang="ko-KR" dirty="0" smtClean="0"/>
          </a:p>
          <a:p>
            <a:r>
              <a:rPr lang="ko-KR" altLang="en-US" dirty="0" smtClean="0"/>
              <a:t>프로그램 로딩 시대</a:t>
            </a:r>
            <a:endParaRPr lang="en-US" altLang="ko-KR" dirty="0" smtClean="0"/>
          </a:p>
          <a:p>
            <a:r>
              <a:rPr lang="ko-KR" altLang="en-US" dirty="0" err="1" smtClean="0"/>
              <a:t>로더의</a:t>
            </a:r>
            <a:r>
              <a:rPr lang="ko-KR" altLang="en-US" dirty="0" smtClean="0"/>
              <a:t> 필요성 부각 </a:t>
            </a:r>
            <a:r>
              <a:rPr lang="en-US" altLang="ko-KR" dirty="0" smtClean="0"/>
              <a:t>- 1954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IBM 701 </a:t>
            </a:r>
            <a:r>
              <a:rPr lang="ko-KR" altLang="en-US" dirty="0" smtClean="0"/>
              <a:t>개발 후</a:t>
            </a:r>
            <a:endParaRPr lang="en-US" altLang="ko-KR" dirty="0" smtClean="0"/>
          </a:p>
          <a:p>
            <a:r>
              <a:rPr lang="ko-KR" altLang="en-US" dirty="0" smtClean="0"/>
              <a:t>원시 운영체제 </a:t>
            </a:r>
            <a:r>
              <a:rPr lang="en-US" altLang="ko-KR" dirty="0" smtClean="0"/>
              <a:t>GM OS</a:t>
            </a:r>
            <a:r>
              <a:rPr lang="ko-KR" altLang="en-US" dirty="0" smtClean="0"/>
              <a:t>의 탄생 </a:t>
            </a:r>
            <a:r>
              <a:rPr lang="en-US" altLang="ko-KR" dirty="0" smtClean="0"/>
              <a:t>- 1955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r>
              <a:rPr lang="ko-KR" altLang="en-US" dirty="0" smtClean="0"/>
              <a:t>최초의 </a:t>
            </a:r>
            <a:r>
              <a:rPr lang="ko-KR" altLang="en-US" dirty="0"/>
              <a:t>운영체제 </a:t>
            </a:r>
            <a:r>
              <a:rPr lang="en-US" altLang="ko-KR" dirty="0"/>
              <a:t>GM-NAA I/O </a:t>
            </a:r>
            <a:r>
              <a:rPr lang="ko-KR" altLang="en-US" dirty="0"/>
              <a:t>개발 </a:t>
            </a:r>
            <a:r>
              <a:rPr lang="en-US" altLang="ko-KR" dirty="0"/>
              <a:t>- 1956~1957</a:t>
            </a:r>
            <a:r>
              <a:rPr lang="ko-KR" altLang="en-US" dirty="0"/>
              <a:t>년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운영체제의 태동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1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고정 </a:t>
            </a:r>
            <a:r>
              <a:rPr lang="ko-KR" altLang="en-US" dirty="0"/>
              <a:t>프로그램 </a:t>
            </a:r>
            <a:r>
              <a:rPr lang="ko-KR" altLang="en-US" dirty="0" smtClean="0"/>
              <a:t>컴퓨터 </a:t>
            </a:r>
            <a:r>
              <a:rPr lang="en-US" altLang="ko-KR" dirty="0" smtClean="0"/>
              <a:t>– 1940</a:t>
            </a:r>
            <a:r>
              <a:rPr lang="ko-KR" altLang="en-US" dirty="0" smtClean="0"/>
              <a:t>년대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고정 </a:t>
            </a:r>
            <a:r>
              <a:rPr lang="ko-KR" altLang="en-US" dirty="0"/>
              <a:t>프로그램 방식</a:t>
            </a:r>
            <a:r>
              <a:rPr lang="en-US" altLang="ko-KR" dirty="0"/>
              <a:t>(fixed program computer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1940</a:t>
            </a:r>
            <a:r>
              <a:rPr lang="ko-KR" altLang="en-US" dirty="0" smtClean="0"/>
              <a:t>년대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전자식 디지털 컴퓨터가 만들어지기 시작하는 </a:t>
            </a:r>
            <a:r>
              <a:rPr lang="ko-KR" altLang="en-US" dirty="0" smtClean="0"/>
              <a:t>시대</a:t>
            </a:r>
            <a:endParaRPr lang="en-US" altLang="ko-KR" dirty="0" smtClean="0"/>
          </a:p>
          <a:p>
            <a:pPr lvl="1"/>
            <a:r>
              <a:rPr lang="ko-KR" altLang="en-US" dirty="0"/>
              <a:t>운영체제에 대한 개념 없음</a:t>
            </a:r>
            <a:endParaRPr lang="en-US" altLang="ko-KR" dirty="0"/>
          </a:p>
          <a:p>
            <a:pPr lvl="1"/>
            <a:r>
              <a:rPr lang="ko-KR" altLang="en-US" dirty="0" smtClean="0"/>
              <a:t>소프트웨어와 하드웨어의 분리 개념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</a:t>
            </a:r>
            <a:r>
              <a:rPr lang="ko-KR" altLang="en-US" dirty="0"/>
              <a:t>것이 하드웨어로 제작</a:t>
            </a:r>
            <a:endParaRPr lang="en-US" altLang="ko-KR" dirty="0"/>
          </a:p>
          <a:p>
            <a:pPr lvl="1"/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종이에 </a:t>
            </a:r>
            <a:r>
              <a:rPr lang="ko-KR" altLang="en-US" dirty="0"/>
              <a:t>프로그램을 구현하는 스위치와 전선 </a:t>
            </a:r>
            <a:r>
              <a:rPr lang="ko-KR" altLang="en-US" dirty="0" smtClean="0"/>
              <a:t>연결도 작성</a:t>
            </a:r>
            <a:endParaRPr lang="en-US" altLang="ko-KR" dirty="0"/>
          </a:p>
          <a:p>
            <a:pPr lvl="2"/>
            <a:r>
              <a:rPr lang="ko-KR" altLang="en-US" dirty="0" err="1" smtClean="0"/>
              <a:t>배선판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plugboard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전선 연결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프로그램을 기계에 </a:t>
            </a:r>
            <a:r>
              <a:rPr lang="ko-KR" altLang="en-US" dirty="0" err="1" smtClean="0"/>
              <a:t>고착시킴</a:t>
            </a:r>
            <a:endParaRPr lang="en-US" altLang="ko-KR" dirty="0"/>
          </a:p>
          <a:p>
            <a:pPr lvl="2"/>
            <a:r>
              <a:rPr lang="ko-KR" altLang="en-US" dirty="0"/>
              <a:t>하나의</a:t>
            </a:r>
            <a:r>
              <a:rPr lang="en-US" altLang="ko-KR" dirty="0"/>
              <a:t> </a:t>
            </a:r>
            <a:r>
              <a:rPr lang="ko-KR" altLang="en-US" dirty="0"/>
              <a:t>명령을 </a:t>
            </a:r>
            <a:r>
              <a:rPr lang="ko-KR" altLang="en-US" dirty="0" smtClean="0"/>
              <a:t>구성하기 위해 여러 </a:t>
            </a:r>
            <a:r>
              <a:rPr lang="ko-KR" altLang="en-US" dirty="0"/>
              <a:t>가닥의 </a:t>
            </a:r>
            <a:r>
              <a:rPr lang="ko-KR" altLang="en-US" dirty="0" smtClean="0"/>
              <a:t>전선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2"/>
            <a:r>
              <a:rPr lang="ko-KR" altLang="en-US" dirty="0"/>
              <a:t>프로그램 </a:t>
            </a:r>
            <a:r>
              <a:rPr lang="ko-KR" altLang="en-US" dirty="0" smtClean="0"/>
              <a:t>전체 구축에 수천 </a:t>
            </a:r>
            <a:r>
              <a:rPr lang="ko-KR" altLang="en-US" dirty="0"/>
              <a:t>개의 전선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며칠 </a:t>
            </a:r>
            <a:r>
              <a:rPr lang="ko-KR" altLang="en-US" dirty="0"/>
              <a:t>소요</a:t>
            </a:r>
            <a:endParaRPr lang="en-US" altLang="ko-KR" dirty="0"/>
          </a:p>
          <a:p>
            <a:pPr lvl="2"/>
            <a:r>
              <a:rPr lang="ko-KR" altLang="en-US" dirty="0"/>
              <a:t>새로운 프로그램을 작성할 때</a:t>
            </a:r>
            <a:r>
              <a:rPr lang="en-US" altLang="ko-KR" dirty="0"/>
              <a:t>(</a:t>
            </a:r>
            <a:r>
              <a:rPr lang="ko-KR" altLang="en-US" dirty="0"/>
              <a:t>구축할 때</a:t>
            </a:r>
            <a:r>
              <a:rPr lang="en-US" altLang="ko-KR" dirty="0"/>
              <a:t>) </a:t>
            </a:r>
            <a:r>
              <a:rPr lang="ko-KR" altLang="en-US" dirty="0"/>
              <a:t>큰</a:t>
            </a:r>
            <a:r>
              <a:rPr lang="en-US" altLang="ko-KR" dirty="0"/>
              <a:t> </a:t>
            </a:r>
            <a:r>
              <a:rPr lang="ko-KR" altLang="en-US" dirty="0" smtClean="0"/>
              <a:t>고통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1941</a:t>
            </a:r>
            <a:r>
              <a:rPr lang="ko-KR" altLang="en-US" dirty="0" smtClean="0"/>
              <a:t>년 독일에서 만든 </a:t>
            </a:r>
            <a:r>
              <a:rPr lang="en-US" altLang="ko-KR" dirty="0" smtClean="0"/>
              <a:t>Z3 computer</a:t>
            </a:r>
          </a:p>
          <a:p>
            <a:pPr lvl="2"/>
            <a:r>
              <a:rPr lang="en-US" altLang="ko-KR" dirty="0" smtClean="0"/>
              <a:t>1944</a:t>
            </a:r>
            <a:r>
              <a:rPr lang="ko-KR" altLang="en-US" dirty="0" smtClean="0"/>
              <a:t>년 영국에서 독일군의 암호를 해독하기 위해 만든 </a:t>
            </a:r>
            <a:r>
              <a:rPr lang="en-US" altLang="ko-KR" dirty="0" smtClean="0"/>
              <a:t>Colossus</a:t>
            </a:r>
          </a:p>
          <a:p>
            <a:pPr lvl="2"/>
            <a:r>
              <a:rPr lang="en-US" altLang="ko-KR" dirty="0" smtClean="0"/>
              <a:t>1943~1945</a:t>
            </a:r>
            <a:r>
              <a:rPr lang="ko-KR" altLang="en-US" dirty="0" smtClean="0"/>
              <a:t>년 미국에서 만든 최초의 전자식 컴퓨터 </a:t>
            </a:r>
            <a:r>
              <a:rPr lang="en-US" altLang="ko-KR" dirty="0" smtClean="0"/>
              <a:t>ENIAC(Electronic Numerical Integrator And Computer)</a:t>
            </a:r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1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ENIAC </a:t>
            </a:r>
            <a:r>
              <a:rPr lang="ko-KR" altLang="en-US" dirty="0" smtClean="0"/>
              <a:t>컴퓨터의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방 하나를 메울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톤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진공관 약 </a:t>
            </a:r>
            <a:r>
              <a:rPr lang="en-US" altLang="ko-KR" dirty="0" smtClean="0"/>
              <a:t>1800</a:t>
            </a:r>
            <a:r>
              <a:rPr lang="ko-KR" altLang="en-US" dirty="0" smtClean="0"/>
              <a:t>개로 구성</a:t>
            </a:r>
            <a:endParaRPr lang="ko-KR" altLang="en-US" dirty="0"/>
          </a:p>
        </p:txBody>
      </p:sp>
      <p:pic>
        <p:nvPicPr>
          <p:cNvPr id="1025" name="_x111844768" descr="EMB00000ec438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6"/>
            <a:ext cx="5400675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71600" y="5834647"/>
            <a:ext cx="741682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1400" kern="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NIAC </a:t>
            </a:r>
            <a:r>
              <a:rPr lang="ko-KR" altLang="en-US" sz="14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컴퓨터에 여성 프로그래머가 전선을 연결하는 식으로 프로그램을 입력하는 모습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7092280" y="4581128"/>
            <a:ext cx="1368152" cy="432048"/>
          </a:xfrm>
          <a:prstGeom prst="wedgeRectCallout">
            <a:avLst>
              <a:gd name="adj1" fmla="val -61451"/>
              <a:gd name="adj2" fmla="val 4035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프로그래밍 구축에 몇 일 소요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8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연결도</a:t>
            </a:r>
            <a:endParaRPr lang="ko-KR" altLang="en-US" dirty="0"/>
          </a:p>
        </p:txBody>
      </p:sp>
      <p:pic>
        <p:nvPicPr>
          <p:cNvPr id="2049" name="_x112811280" descr="EMB00000ec438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5" y="1574457"/>
            <a:ext cx="9024228" cy="296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43608" y="4534786"/>
            <a:ext cx="627957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www.Columbia.edu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/cu/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computinghistory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/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eniac-program.gif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fontAlgn="base">
              <a:lnSpc>
                <a:spcPct val="160000"/>
              </a:lnSpc>
            </a:pPr>
            <a:endParaRPr lang="en-US" altLang="ko-KR" sz="1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dirty="0" smtClean="0">
                <a:solidFill>
                  <a:srgbClr val="0070C0"/>
                </a:solidFill>
              </a:rPr>
              <a:t>ENIAC </a:t>
            </a:r>
            <a:r>
              <a:rPr lang="ko-KR" altLang="en-US" sz="1400" dirty="0">
                <a:solidFill>
                  <a:srgbClr val="0070C0"/>
                </a:solidFill>
              </a:rPr>
              <a:t>컴퓨터의 프로그램의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셋업</a:t>
            </a:r>
            <a:r>
              <a:rPr lang="en-US" altLang="ko-KR" sz="1400" dirty="0" smtClean="0">
                <a:solidFill>
                  <a:srgbClr val="0070C0"/>
                </a:solidFill>
              </a:rPr>
              <a:t>(</a:t>
            </a:r>
            <a:r>
              <a:rPr lang="ko-KR" altLang="en-US" sz="1400" dirty="0" smtClean="0">
                <a:solidFill>
                  <a:srgbClr val="0070C0"/>
                </a:solidFill>
              </a:rPr>
              <a:t>연결선</a:t>
            </a:r>
            <a:r>
              <a:rPr lang="en-US" altLang="ko-KR" sz="1400" dirty="0" smtClean="0">
                <a:solidFill>
                  <a:srgbClr val="0070C0"/>
                </a:solidFill>
              </a:rPr>
              <a:t>)</a:t>
            </a:r>
            <a:r>
              <a:rPr lang="ko-KR" altLang="en-US" sz="1400" dirty="0" smtClean="0">
                <a:solidFill>
                  <a:srgbClr val="0070C0"/>
                </a:solidFill>
              </a:rPr>
              <a:t>을 </a:t>
            </a:r>
            <a:r>
              <a:rPr lang="ko-KR" altLang="en-US" sz="1400" dirty="0">
                <a:solidFill>
                  <a:srgbClr val="0070C0"/>
                </a:solidFill>
              </a:rPr>
              <a:t>그려놓은 패널 </a:t>
            </a:r>
            <a:r>
              <a:rPr lang="ko-KR" altLang="en-US" sz="1400" dirty="0" smtClean="0">
                <a:solidFill>
                  <a:srgbClr val="0070C0"/>
                </a:solidFill>
              </a:rPr>
              <a:t>다이어그램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5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내장 프로그래밍 방식 등장 </a:t>
            </a:r>
            <a:r>
              <a:rPr lang="en-US" altLang="ko-KR" dirty="0"/>
              <a:t>- </a:t>
            </a:r>
            <a:r>
              <a:rPr lang="en-US" altLang="ko-KR" dirty="0" smtClean="0"/>
              <a:t>1945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내장 프로그래밍 방식</a:t>
            </a:r>
            <a:r>
              <a:rPr lang="en-US" altLang="ko-KR" dirty="0" smtClean="0"/>
              <a:t>(stored program)</a:t>
            </a:r>
          </a:p>
          <a:p>
            <a:pPr lvl="1"/>
            <a:r>
              <a:rPr lang="en-US" altLang="ko-KR" dirty="0" smtClean="0"/>
              <a:t>1945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폰노이만에</a:t>
            </a:r>
            <a:r>
              <a:rPr lang="ko-KR" altLang="en-US" dirty="0" smtClean="0"/>
              <a:t> 의해 제안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1951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EDVAC </a:t>
            </a:r>
            <a:r>
              <a:rPr lang="ko-KR" altLang="en-US" dirty="0" smtClean="0"/>
              <a:t>컴퓨터를 만들 때 적용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오늘날 컴퓨터의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내장 프로그램 컴퓨터의 의미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와 메모리 분리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소프트웨어와 하드웨어 분리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실행할 프로그램을 메모리에 담고</a:t>
            </a:r>
            <a:r>
              <a:rPr lang="en-US" altLang="ko-KR" dirty="0" smtClean="0"/>
              <a:t>, CPU</a:t>
            </a:r>
            <a:r>
              <a:rPr lang="ko-KR" altLang="en-US" dirty="0" smtClean="0"/>
              <a:t>가 프로그램을 실행하는 방식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고정 프로그래밍 방식에 비해  획기적인 변화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장치를 통해 메모리에 적재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펀치카드에</a:t>
            </a:r>
            <a:r>
              <a:rPr lang="ko-KR" altLang="en-US" dirty="0" smtClean="0"/>
              <a:t> 구멍을 뚫어 프로그램 작성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카드리더기로 프로그램을 메모리에 읽어 들임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폰노이만이</a:t>
            </a:r>
            <a:r>
              <a:rPr lang="ko-KR" altLang="en-US" dirty="0"/>
              <a:t> 제안한 내장 프로그램 </a:t>
            </a:r>
            <a:r>
              <a:rPr lang="ko-KR" altLang="en-US" dirty="0" smtClean="0"/>
              <a:t>컴퓨터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843808" y="1944238"/>
            <a:ext cx="1944216" cy="2852914"/>
            <a:chOff x="2843808" y="1944238"/>
            <a:chExt cx="1944216" cy="2852914"/>
          </a:xfrm>
        </p:grpSpPr>
        <p:sp>
          <p:nvSpPr>
            <p:cNvPr id="5" name="직사각형 4"/>
            <p:cNvSpPr/>
            <p:nvPr/>
          </p:nvSpPr>
          <p:spPr>
            <a:xfrm>
              <a:off x="2843808" y="1944238"/>
              <a:ext cx="1944216" cy="2852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29852" y="1967934"/>
              <a:ext cx="1521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중앙처리장치</a:t>
              </a:r>
              <a:r>
                <a:rPr lang="en-US" altLang="ko-KR" sz="1200" b="1" dirty="0" smtClean="0"/>
                <a:t>(CPU)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34105" y="2420888"/>
              <a:ext cx="1440160" cy="36004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제어장치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(Control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Unit)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49707" y="2970530"/>
              <a:ext cx="1440160" cy="36004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연산장치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(Arithmetic and Logic Unit)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66559" y="3573016"/>
              <a:ext cx="1440160" cy="1008112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레지스터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(Registers)</a:t>
              </a: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3203848" y="3981989"/>
              <a:ext cx="1242138" cy="476597"/>
              <a:chOff x="3203848" y="3981989"/>
              <a:chExt cx="1242138" cy="476597"/>
            </a:xfrm>
            <a:solidFill>
              <a:schemeClr val="bg1">
                <a:lumMod val="95000"/>
              </a:schemeClr>
            </a:solidFill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3203848" y="3991320"/>
                <a:ext cx="360040" cy="216024"/>
              </a:xfrm>
              <a:prstGeom prst="round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PC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57626" y="3981989"/>
                <a:ext cx="360040" cy="216024"/>
              </a:xfrm>
              <a:prstGeom prst="round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IR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4085946" y="3981989"/>
                <a:ext cx="360040" cy="216024"/>
              </a:xfrm>
              <a:prstGeom prst="round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AC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3409747" y="4243097"/>
                <a:ext cx="360040" cy="206693"/>
              </a:xfrm>
              <a:prstGeom prst="round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MAR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3860465" y="4251893"/>
                <a:ext cx="360040" cy="206693"/>
              </a:xfrm>
              <a:prstGeom prst="round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MDR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5508104" y="1944238"/>
            <a:ext cx="1368152" cy="285291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메모리장치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(Memory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Unit)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788024" y="3068960"/>
            <a:ext cx="720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788024" y="3671446"/>
            <a:ext cx="72008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30316" y="5364141"/>
            <a:ext cx="1180378" cy="6216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입력장치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(Input Device)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V="1">
            <a:off x="4220505" y="4955469"/>
            <a:ext cx="1" cy="408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148064" y="5361045"/>
            <a:ext cx="1373082" cy="6216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출력장치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(Output Device)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27" idx="0"/>
          </p:cNvCxnSpPr>
          <p:nvPr/>
        </p:nvCxnSpPr>
        <p:spPr>
          <a:xfrm flipH="1" flipV="1">
            <a:off x="5793465" y="4930515"/>
            <a:ext cx="41140" cy="43053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656080" y="1836226"/>
            <a:ext cx="4580216" cy="310494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프로그램 </a:t>
            </a:r>
            <a:r>
              <a:rPr lang="ko-KR" altLang="en-US" dirty="0" err="1" smtClean="0"/>
              <a:t>로더의</a:t>
            </a:r>
            <a:r>
              <a:rPr lang="ko-KR" altLang="en-US" dirty="0" smtClean="0"/>
              <a:t> 발견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운영체제 개념의 시작</a:t>
            </a:r>
            <a:r>
              <a:rPr lang="en-US" altLang="ko-KR" dirty="0" smtClean="0"/>
              <a:t>(1950</a:t>
            </a:r>
            <a:r>
              <a:rPr lang="ko-KR" altLang="en-US" dirty="0" smtClean="0"/>
              <a:t>년대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 로딩 시대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 </a:t>
            </a:r>
            <a:r>
              <a:rPr lang="ko-KR" altLang="en-US" dirty="0"/>
              <a:t>개념의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en-US" altLang="ko-KR" dirty="0" smtClean="0"/>
              <a:t>IBM 701 </a:t>
            </a:r>
            <a:r>
              <a:rPr lang="ko-KR" altLang="en-US" dirty="0" smtClean="0"/>
              <a:t>메인 프레임</a:t>
            </a:r>
            <a:endParaRPr lang="en-US" altLang="ko-KR" dirty="0" smtClean="0"/>
          </a:p>
          <a:p>
            <a:pPr lvl="1"/>
            <a:r>
              <a:rPr lang="en-US" altLang="ko-KR" dirty="0"/>
              <a:t>1954</a:t>
            </a:r>
            <a:r>
              <a:rPr lang="ko-KR" altLang="en-US" dirty="0"/>
              <a:t>년 </a:t>
            </a:r>
            <a:r>
              <a:rPr lang="en-US" altLang="ko-KR" dirty="0"/>
              <a:t>IBM</a:t>
            </a:r>
            <a:r>
              <a:rPr lang="ko-KR" altLang="en-US" dirty="0"/>
              <a:t>에서 만든 첫 번째 내장 프로그래밍 </a:t>
            </a:r>
            <a:r>
              <a:rPr lang="ko-KR" altLang="en-US" dirty="0" smtClean="0"/>
              <a:t>방식의 컴퓨터</a:t>
            </a:r>
            <a:endParaRPr lang="en-US" altLang="ko-KR" dirty="0" smtClean="0"/>
          </a:p>
          <a:p>
            <a:pPr lvl="1"/>
            <a:r>
              <a:rPr lang="en-US" altLang="ko-KR" dirty="0"/>
              <a:t>IBM</a:t>
            </a:r>
            <a:r>
              <a:rPr lang="ko-KR" altLang="en-US" dirty="0"/>
              <a:t>의 첫 번째 범용 컴퓨터</a:t>
            </a:r>
          </a:p>
          <a:p>
            <a:pPr lvl="1"/>
            <a:r>
              <a:rPr lang="ko-KR" altLang="en-US" dirty="0"/>
              <a:t>판매하지 않고 </a:t>
            </a:r>
            <a:r>
              <a:rPr lang="ko-KR" altLang="en-US" dirty="0" smtClean="0"/>
              <a:t>대여만</a:t>
            </a:r>
            <a:endParaRPr lang="en-US" altLang="ko-KR" dirty="0"/>
          </a:p>
          <a:p>
            <a:pPr lvl="1"/>
            <a:r>
              <a:rPr lang="ko-KR" altLang="en-US" dirty="0" smtClean="0"/>
              <a:t>기계만 대여하고 어떤 소프트웨어도 제공하지 않았음</a:t>
            </a:r>
            <a:endParaRPr lang="ko-KR" altLang="en-US" dirty="0"/>
          </a:p>
          <a:p>
            <a:pPr lvl="2"/>
            <a:r>
              <a:rPr lang="en-US" altLang="ko-KR" dirty="0"/>
              <a:t>IBM 701</a:t>
            </a:r>
            <a:r>
              <a:rPr lang="ko-KR" altLang="en-US" dirty="0"/>
              <a:t>을 빌린 고객</a:t>
            </a:r>
            <a:r>
              <a:rPr lang="en-US" altLang="ko-KR" dirty="0"/>
              <a:t>(</a:t>
            </a:r>
            <a:r>
              <a:rPr lang="ko-KR" altLang="en-US" dirty="0"/>
              <a:t>기업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ko-KR" altLang="en-US" dirty="0" smtClean="0"/>
              <a:t>모든 </a:t>
            </a:r>
            <a:r>
              <a:rPr lang="ko-KR" altLang="en-US" dirty="0"/>
              <a:t>것을 해야 </a:t>
            </a:r>
            <a:r>
              <a:rPr lang="ko-KR" altLang="en-US" dirty="0" smtClean="0"/>
              <a:t>했음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7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IBM 701 mainframe computer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3029221" cy="3528392"/>
          </a:xfrm>
        </p:spPr>
      </p:pic>
      <p:sp>
        <p:nvSpPr>
          <p:cNvPr id="7" name="직사각형 6"/>
          <p:cNvSpPr/>
          <p:nvPr/>
        </p:nvSpPr>
        <p:spPr>
          <a:xfrm>
            <a:off x="3707904" y="1340768"/>
            <a:ext cx="4968552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IBM 701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사용하는 방법은 간단히 다음과 같다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1.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프로그램 개발자들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이들은 곧 오퍼레이터이다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은 이름을 적어 대기명단에 올린 후 자신의 차례가 되기를 기다린다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endParaRPr lang="ko-KR" altLang="en-US" sz="1200" b="1" kern="0" dirty="0">
              <a:solidFill>
                <a:srgbClr val="000000"/>
              </a:solidFill>
              <a:latin typeface="휴먼편지체" panose="020305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2.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자신의 차례가 되면 모든 것을 스스로 해야 한다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주어진 시간은 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15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분인 것으로 알려져 있다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컴퓨터실에 들어가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카드리더기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프린터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테이프 장치 등을 확인하고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컨트롤 패널 앞에 선다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프로그램의 입력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실행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출력 모두 개발자가 컨트롤 패널을 통해 제어하다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컨트롤 패널 상에 있는 조작 스위치를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세팅한다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200" b="1" kern="0" dirty="0">
              <a:solidFill>
                <a:srgbClr val="000000"/>
              </a:solidFill>
              <a:latin typeface="휴먼편지체" panose="020305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3.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카드 천공기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(card puncher)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를 이용하여 종이에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적어간 프로그램을 카드에 </a:t>
            </a:r>
            <a:r>
              <a:rPr lang="ko-KR" altLang="en-US" sz="1200" b="1" kern="0" dirty="0" err="1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펀칭한다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카드에는 모두 기계어 즉 이진수로 </a:t>
            </a:r>
            <a:r>
              <a:rPr lang="ko-KR" altLang="en-US" sz="1200" b="1" kern="0" dirty="0" err="1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펀치된다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그 후 어셈블리어로 </a:t>
            </a:r>
            <a:r>
              <a:rPr lang="ko-KR" altLang="en-US" sz="1200" b="1" kern="0" dirty="0" err="1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펀치되도록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개선되었다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).</a:t>
            </a:r>
            <a:endParaRPr lang="ko-KR" altLang="en-US" sz="1200" b="1" kern="0" dirty="0">
              <a:solidFill>
                <a:srgbClr val="000000"/>
              </a:solidFill>
              <a:latin typeface="휴먼편지체" panose="020305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4. </a:t>
            </a:r>
            <a:r>
              <a:rPr lang="ko-KR" altLang="en-US" sz="1200" b="1" kern="0" dirty="0" err="1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펀치된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카드를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카드 리더기에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쌓고 컨트롤 패널의 ‘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LOAD’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버튼을 눌러 컴퓨터를 가동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부트스트랩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시킨다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200" b="1" kern="0" dirty="0">
              <a:solidFill>
                <a:srgbClr val="000000"/>
              </a:solidFill>
              <a:latin typeface="휴먼편지체" panose="020305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5. LOAD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버튼은 한 장의 카드만 읽는 것으로 끝난다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카드 한 장에는 최대 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24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개의 명령을 작성할 수 있다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LOAD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버튼이 눌러지면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카드 리더기를 이용하여 첫 번째 카드에 작성된 프로그램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여러 기계어 명령들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 메모리의 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0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번지부터 순서대로 </a:t>
            </a:r>
            <a:r>
              <a:rPr lang="ko-KR" altLang="en-US" sz="1200" b="1" kern="0" dirty="0" err="1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적재시키고</a:t>
            </a:r>
            <a:r>
              <a:rPr lang="en-US" altLang="ko-KR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0</a:t>
            </a:r>
            <a:r>
              <a:rPr lang="ko-KR" altLang="en-US" sz="1200" b="1" kern="0" dirty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번지부터 실행을 시작한다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6. LOAD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버튼 대신 수동으로 프로그램을 입력하고 실행시키기 위해 컨트롤 패널에서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Enter Instruction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버튼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Start Button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등을 눌러 실행시킬 수도 있다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1200" b="1" kern="0" dirty="0">
              <a:solidFill>
                <a:srgbClr val="000000"/>
              </a:solidFill>
              <a:latin typeface="휴먼편지체" panose="02030504000101010101" pitchFamily="18" charset="-127"/>
            </a:endParaRPr>
          </a:p>
        </p:txBody>
      </p:sp>
      <p:sp>
        <p:nvSpPr>
          <p:cNvPr id="62" name="슬라이드 번호 개체 틀 6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60" y="1159098"/>
            <a:ext cx="2305050" cy="1905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7544" y="3412275"/>
            <a:ext cx="3028393" cy="346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 smtClean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IBM </a:t>
            </a:r>
            <a:r>
              <a:rPr lang="en-US" altLang="ko-KR" sz="1200" kern="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701 </a:t>
            </a:r>
            <a:r>
              <a:rPr lang="ko-KR" altLang="en-US" sz="1200" kern="0" dirty="0" err="1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메인프레임</a:t>
            </a:r>
            <a:r>
              <a:rPr lang="ko-KR" altLang="en-US" sz="1200" kern="0" dirty="0">
                <a:solidFill>
                  <a:srgbClr val="0070C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컴퓨터의 컨트롤 패널</a:t>
            </a:r>
            <a:endParaRPr lang="ko-KR" altLang="en-US" sz="1200" kern="0" dirty="0">
              <a:solidFill>
                <a:srgbClr val="0070C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8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카드 60"/>
          <p:cNvSpPr/>
          <p:nvPr/>
        </p:nvSpPr>
        <p:spPr>
          <a:xfrm>
            <a:off x="1937814" y="1246787"/>
            <a:ext cx="786948" cy="465926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프로그램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코드</a:t>
            </a:r>
          </a:p>
        </p:txBody>
      </p:sp>
      <p:sp>
        <p:nvSpPr>
          <p:cNvPr id="57" name="순서도: 카드 56"/>
          <p:cNvSpPr/>
          <p:nvPr/>
        </p:nvSpPr>
        <p:spPr>
          <a:xfrm>
            <a:off x="1881440" y="1324941"/>
            <a:ext cx="786948" cy="465926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프로그램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코드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07110" y="4830701"/>
            <a:ext cx="5742920" cy="952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순서도: 카드 4"/>
          <p:cNvSpPr/>
          <p:nvPr/>
        </p:nvSpPr>
        <p:spPr>
          <a:xfrm>
            <a:off x="1833189" y="1413092"/>
            <a:ext cx="786948" cy="465926"/>
          </a:xfrm>
          <a:prstGeom prst="flowChartPunchedCar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프로그램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코드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1375" y="189571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펀치 카드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12978" y="2197439"/>
            <a:ext cx="753857" cy="670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Card</a:t>
            </a:r>
          </a:p>
          <a:p>
            <a:pPr algn="ctr" defTabSz="685800"/>
            <a:r>
              <a:rPr lang="en-US" altLang="ko-KR" sz="1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Reader</a:t>
            </a:r>
            <a:endParaRPr lang="ko-KR" altLang="en-US" sz="1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38187" y="1379889"/>
            <a:ext cx="753857" cy="670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Drum</a:t>
            </a:r>
            <a:endParaRPr lang="ko-KR" altLang="en-US" sz="1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78570" y="1374654"/>
            <a:ext cx="753857" cy="670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Tape Reader</a:t>
            </a:r>
            <a:endParaRPr lang="ko-KR" altLang="en-US" sz="1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49297" y="1824001"/>
            <a:ext cx="753857" cy="670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Line Printer</a:t>
            </a:r>
            <a:endParaRPr lang="ko-KR" altLang="en-US" sz="1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03433" y="2861471"/>
            <a:ext cx="2039078" cy="571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Memory</a:t>
            </a:r>
            <a:endParaRPr lang="ko-KR" altLang="en-US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03433" y="3861048"/>
            <a:ext cx="2039078" cy="714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>
            <a:stCxn id="5" idx="3"/>
            <a:endCxn id="7" idx="0"/>
          </p:cNvCxnSpPr>
          <p:nvPr/>
        </p:nvCxnSpPr>
        <p:spPr>
          <a:xfrm>
            <a:off x="2620137" y="1646055"/>
            <a:ext cx="569770" cy="55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3"/>
            <a:endCxn id="11" idx="0"/>
          </p:cNvCxnSpPr>
          <p:nvPr/>
        </p:nvCxnSpPr>
        <p:spPr>
          <a:xfrm>
            <a:off x="3566834" y="2532487"/>
            <a:ext cx="1556138" cy="32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2"/>
            <a:endCxn id="11" idx="0"/>
          </p:cNvCxnSpPr>
          <p:nvPr/>
        </p:nvCxnSpPr>
        <p:spPr>
          <a:xfrm>
            <a:off x="4215116" y="2049984"/>
            <a:ext cx="907856" cy="81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2"/>
            <a:endCxn id="11" idx="0"/>
          </p:cNvCxnSpPr>
          <p:nvPr/>
        </p:nvCxnSpPr>
        <p:spPr>
          <a:xfrm flipH="1">
            <a:off x="5122972" y="2044749"/>
            <a:ext cx="232526" cy="81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0"/>
            <a:endCxn id="10" idx="1"/>
          </p:cNvCxnSpPr>
          <p:nvPr/>
        </p:nvCxnSpPr>
        <p:spPr>
          <a:xfrm flipV="1">
            <a:off x="5122972" y="2159049"/>
            <a:ext cx="1226326" cy="70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0"/>
            <a:endCxn id="11" idx="2"/>
          </p:cNvCxnSpPr>
          <p:nvPr/>
        </p:nvCxnSpPr>
        <p:spPr>
          <a:xfrm flipV="1">
            <a:off x="5122972" y="3432927"/>
            <a:ext cx="0" cy="4281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2446520" y="5019166"/>
            <a:ext cx="1067964" cy="293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/>
            <a:r>
              <a:rPr lang="en-US" altLang="ko-KR" sz="11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Load Button</a:t>
            </a:r>
            <a:endParaRPr lang="ko-KR" altLang="en-US" sz="11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742210" y="5024398"/>
            <a:ext cx="1067964" cy="293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/>
            <a:r>
              <a:rPr lang="en-US" altLang="ko-KR" sz="11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Start Button</a:t>
            </a:r>
            <a:endParaRPr lang="ko-KR" altLang="en-US" sz="11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49297" y="5393811"/>
            <a:ext cx="1211930" cy="291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/>
            <a:r>
              <a:rPr lang="en-US" altLang="ko-KR" sz="11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Enter Instruction</a:t>
            </a:r>
            <a:endParaRPr lang="ko-KR" altLang="en-US" sz="11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40097"/>
              </p:ext>
            </p:extLst>
          </p:nvPr>
        </p:nvGraphicFramePr>
        <p:xfrm>
          <a:off x="4978569" y="5019166"/>
          <a:ext cx="2582658" cy="2781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6962">
                  <a:extLst>
                    <a:ext uri="{9D8B030D-6E8A-4147-A177-3AD203B41FA5}">
                      <a16:colId xmlns:a16="http://schemas.microsoft.com/office/drawing/2014/main" val="210851225"/>
                    </a:ext>
                  </a:extLst>
                </a:gridCol>
                <a:gridCol w="286962">
                  <a:extLst>
                    <a:ext uri="{9D8B030D-6E8A-4147-A177-3AD203B41FA5}">
                      <a16:colId xmlns:a16="http://schemas.microsoft.com/office/drawing/2014/main" val="3008046166"/>
                    </a:ext>
                  </a:extLst>
                </a:gridCol>
                <a:gridCol w="286962">
                  <a:extLst>
                    <a:ext uri="{9D8B030D-6E8A-4147-A177-3AD203B41FA5}">
                      <a16:colId xmlns:a16="http://schemas.microsoft.com/office/drawing/2014/main" val="2359721912"/>
                    </a:ext>
                  </a:extLst>
                </a:gridCol>
                <a:gridCol w="286962">
                  <a:extLst>
                    <a:ext uri="{9D8B030D-6E8A-4147-A177-3AD203B41FA5}">
                      <a16:colId xmlns:a16="http://schemas.microsoft.com/office/drawing/2014/main" val="3435245666"/>
                    </a:ext>
                  </a:extLst>
                </a:gridCol>
                <a:gridCol w="286962">
                  <a:extLst>
                    <a:ext uri="{9D8B030D-6E8A-4147-A177-3AD203B41FA5}">
                      <a16:colId xmlns:a16="http://schemas.microsoft.com/office/drawing/2014/main" val="3678088319"/>
                    </a:ext>
                  </a:extLst>
                </a:gridCol>
                <a:gridCol w="286962">
                  <a:extLst>
                    <a:ext uri="{9D8B030D-6E8A-4147-A177-3AD203B41FA5}">
                      <a16:colId xmlns:a16="http://schemas.microsoft.com/office/drawing/2014/main" val="715100187"/>
                    </a:ext>
                  </a:extLst>
                </a:gridCol>
                <a:gridCol w="286962">
                  <a:extLst>
                    <a:ext uri="{9D8B030D-6E8A-4147-A177-3AD203B41FA5}">
                      <a16:colId xmlns:a16="http://schemas.microsoft.com/office/drawing/2014/main" val="2597939142"/>
                    </a:ext>
                  </a:extLst>
                </a:gridCol>
                <a:gridCol w="286962">
                  <a:extLst>
                    <a:ext uri="{9D8B030D-6E8A-4147-A177-3AD203B41FA5}">
                      <a16:colId xmlns:a16="http://schemas.microsoft.com/office/drawing/2014/main" val="2642004450"/>
                    </a:ext>
                  </a:extLst>
                </a:gridCol>
                <a:gridCol w="286962">
                  <a:extLst>
                    <a:ext uri="{9D8B030D-6E8A-4147-A177-3AD203B41FA5}">
                      <a16:colId xmlns:a16="http://schemas.microsoft.com/office/drawing/2014/main" val="263831245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67931651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4443933" y="3935169"/>
            <a:ext cx="1441404" cy="225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05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Insruction Register</a:t>
            </a:r>
            <a:endParaRPr lang="ko-KR" altLang="en-US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30498" y="4199944"/>
            <a:ext cx="8691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en-US" altLang="ko-KR" sz="11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 Logic</a:t>
            </a:r>
            <a:endParaRPr lang="ko-KR" altLang="en-US" sz="11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5660880" y="4160608"/>
            <a:ext cx="1167431" cy="921380"/>
          </a:xfrm>
          <a:custGeom>
            <a:avLst/>
            <a:gdLst>
              <a:gd name="connsiteX0" fmla="*/ 1556574 w 1556574"/>
              <a:gd name="connsiteY0" fmla="*/ 1228507 h 1228507"/>
              <a:gd name="connsiteX1" fmla="*/ 1416971 w 1556574"/>
              <a:gd name="connsiteY1" fmla="*/ 614254 h 1228507"/>
              <a:gd name="connsiteX2" fmla="*/ 907420 w 1556574"/>
              <a:gd name="connsiteY2" fmla="*/ 139603 h 1228507"/>
              <a:gd name="connsiteX3" fmla="*/ 0 w 1556574"/>
              <a:gd name="connsiteY3" fmla="*/ 0 h 122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6574" h="1228507">
                <a:moveTo>
                  <a:pt x="1556574" y="1228507"/>
                </a:moveTo>
                <a:cubicBezTo>
                  <a:pt x="1540868" y="1012122"/>
                  <a:pt x="1525163" y="795738"/>
                  <a:pt x="1416971" y="614254"/>
                </a:cubicBezTo>
                <a:cubicBezTo>
                  <a:pt x="1308779" y="432770"/>
                  <a:pt x="1143582" y="241979"/>
                  <a:pt x="907420" y="139603"/>
                </a:cubicBezTo>
                <a:cubicBezTo>
                  <a:pt x="671258" y="37227"/>
                  <a:pt x="335629" y="18613"/>
                  <a:pt x="0" y="0"/>
                </a:cubicBezTo>
              </a:path>
            </a:pathLst>
          </a:custGeom>
          <a:noFill/>
          <a:ln w="127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5660880" y="3047650"/>
            <a:ext cx="1243996" cy="2034338"/>
          </a:xfrm>
          <a:custGeom>
            <a:avLst/>
            <a:gdLst>
              <a:gd name="connsiteX0" fmla="*/ 1556574 w 1556574"/>
              <a:gd name="connsiteY0" fmla="*/ 1228507 h 1228507"/>
              <a:gd name="connsiteX1" fmla="*/ 1416971 w 1556574"/>
              <a:gd name="connsiteY1" fmla="*/ 614254 h 1228507"/>
              <a:gd name="connsiteX2" fmla="*/ 907420 w 1556574"/>
              <a:gd name="connsiteY2" fmla="*/ 139603 h 1228507"/>
              <a:gd name="connsiteX3" fmla="*/ 0 w 1556574"/>
              <a:gd name="connsiteY3" fmla="*/ 0 h 122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6574" h="1228507">
                <a:moveTo>
                  <a:pt x="1556574" y="1228507"/>
                </a:moveTo>
                <a:cubicBezTo>
                  <a:pt x="1540868" y="1012122"/>
                  <a:pt x="1525163" y="795738"/>
                  <a:pt x="1416971" y="614254"/>
                </a:cubicBezTo>
                <a:cubicBezTo>
                  <a:pt x="1308779" y="432770"/>
                  <a:pt x="1143582" y="241979"/>
                  <a:pt x="907420" y="139603"/>
                </a:cubicBezTo>
                <a:cubicBezTo>
                  <a:pt x="671258" y="37227"/>
                  <a:pt x="335629" y="18613"/>
                  <a:pt x="0" y="0"/>
                </a:cubicBezTo>
              </a:path>
            </a:pathLst>
          </a:custGeom>
          <a:noFill/>
          <a:ln w="127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2" name="직선 화살표 연결선 41"/>
          <p:cNvCxnSpPr>
            <a:stCxn id="33" idx="0"/>
            <a:endCxn id="7" idx="2"/>
          </p:cNvCxnSpPr>
          <p:nvPr/>
        </p:nvCxnSpPr>
        <p:spPr>
          <a:xfrm flipV="1">
            <a:off x="2980501" y="2867534"/>
            <a:ext cx="209405" cy="2151632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90155" y="3615620"/>
            <a:ext cx="923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카드입력기가 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카드로부터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프로그램을 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읽도록 지시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3342" y="5414161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ko-KR" altLang="en-US" sz="9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컨트롤 패널</a:t>
            </a:r>
            <a:endParaRPr lang="en-US" altLang="ko-KR" sz="900" b="1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en-US" altLang="ko-KR" sz="9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(Control Panel)</a:t>
            </a:r>
            <a:endParaRPr lang="ko-KR" altLang="en-US" sz="9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16089" y="5391687"/>
            <a:ext cx="1067964" cy="293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685800"/>
            <a:r>
              <a:rPr lang="en-US" altLang="ko-KR" sz="11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Enter M-Q</a:t>
            </a:r>
            <a:endParaRPr lang="ko-KR" altLang="en-US" sz="11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IBM </a:t>
            </a:r>
            <a:r>
              <a:rPr lang="en-US" altLang="ko-KR" dirty="0" err="1"/>
              <a:t>701의</a:t>
            </a:r>
            <a:r>
              <a:rPr lang="en-US" altLang="ko-KR" dirty="0"/>
              <a:t> </a:t>
            </a:r>
            <a:r>
              <a:rPr lang="en-US" altLang="ko-KR" dirty="0" err="1"/>
              <a:t>프로그램</a:t>
            </a:r>
            <a:r>
              <a:rPr lang="en-US" altLang="ko-KR" dirty="0"/>
              <a:t> </a:t>
            </a:r>
            <a:r>
              <a:rPr lang="en-US" altLang="ko-KR" dirty="0" err="1"/>
              <a:t>입력</a:t>
            </a:r>
            <a:r>
              <a:rPr lang="en-US" altLang="ko-KR" dirty="0"/>
              <a:t> 및 </a:t>
            </a:r>
            <a:r>
              <a:rPr lang="en-US" altLang="ko-KR" dirty="0" err="1"/>
              <a:t>실행</a:t>
            </a:r>
            <a:r>
              <a:rPr lang="en-US" altLang="ko-KR" dirty="0"/>
              <a:t> </a:t>
            </a:r>
            <a:r>
              <a:rPr lang="en-US" altLang="ko-KR" dirty="0" err="1"/>
              <a:t>과정</a:t>
            </a:r>
            <a:endParaRPr lang="en-US" altLang="ko-KR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02019" y="5844412"/>
            <a:ext cx="11483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수동으로 입력한 프로그램을 </a:t>
            </a: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시작시키는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버튼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31"/>
          <p:cNvCxnSpPr>
            <a:stCxn id="31" idx="0"/>
            <a:endCxn id="34" idx="2"/>
          </p:cNvCxnSpPr>
          <p:nvPr/>
        </p:nvCxnSpPr>
        <p:spPr>
          <a:xfrm flipV="1">
            <a:off x="4276192" y="5317565"/>
            <a:ext cx="0" cy="52684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76966" y="4753440"/>
            <a:ext cx="11483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900" dirty="0">
                <a:solidFill>
                  <a:prstClr val="black"/>
                </a:solidFill>
              </a:rPr>
              <a:t>상하로 움직이는 스위치로</a:t>
            </a:r>
          </a:p>
          <a:p>
            <a:pPr defTabSz="685800"/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프로그램 명령의 각 비트들을 세팅할 때 사용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/>
          <p:cNvCxnSpPr>
            <a:stCxn id="41" idx="1"/>
            <a:endCxn id="36" idx="3"/>
          </p:cNvCxnSpPr>
          <p:nvPr/>
        </p:nvCxnSpPr>
        <p:spPr>
          <a:xfrm flipH="1">
            <a:off x="7561227" y="5145855"/>
            <a:ext cx="315739" cy="1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61966" y="5809116"/>
            <a:ext cx="12523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스위치에 설정된 명령을 </a:t>
            </a:r>
            <a:r>
              <a:rPr lang="ko-KR" altLang="en-US" sz="90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메모리에 저장하는 버튼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85423" y="5784970"/>
            <a:ext cx="12432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스위치에 설정된 비트들을 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CPU 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레지스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터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저장하는 버튼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8094" y="355897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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268349" y="206015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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494247" y="492796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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34002" y="284662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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200563" y="2380554"/>
            <a:ext cx="753857" cy="670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Card Puncher</a:t>
            </a:r>
            <a:endParaRPr lang="ko-KR" altLang="en-US" sz="1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9" name="직선 화살표 연결선 48"/>
          <p:cNvCxnSpPr>
            <a:stCxn id="48" idx="0"/>
            <a:endCxn id="5" idx="1"/>
          </p:cNvCxnSpPr>
          <p:nvPr/>
        </p:nvCxnSpPr>
        <p:spPr>
          <a:xfrm flipV="1">
            <a:off x="1577492" y="1646055"/>
            <a:ext cx="255697" cy="73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492307" y="291849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</a:t>
            </a:r>
            <a:endParaRPr lang="ko-KR" altLang="en-US" dirty="0"/>
          </a:p>
        </p:txBody>
      </p:sp>
      <p:sp>
        <p:nvSpPr>
          <p:cNvPr id="52" name="자유형 51"/>
          <p:cNvSpPr/>
          <p:nvPr/>
        </p:nvSpPr>
        <p:spPr>
          <a:xfrm>
            <a:off x="942512" y="1747381"/>
            <a:ext cx="5586608" cy="2286000"/>
          </a:xfrm>
          <a:custGeom>
            <a:avLst/>
            <a:gdLst>
              <a:gd name="connsiteX0" fmla="*/ 0 w 5586608"/>
              <a:gd name="connsiteY0" fmla="*/ 1158657 h 2286000"/>
              <a:gd name="connsiteX1" fmla="*/ 37578 w 5586608"/>
              <a:gd name="connsiteY1" fmla="*/ 1083501 h 2286000"/>
              <a:gd name="connsiteX2" fmla="*/ 81419 w 5586608"/>
              <a:gd name="connsiteY2" fmla="*/ 1033397 h 2286000"/>
              <a:gd name="connsiteX3" fmla="*/ 106471 w 5586608"/>
              <a:gd name="connsiteY3" fmla="*/ 989556 h 2286000"/>
              <a:gd name="connsiteX4" fmla="*/ 125260 w 5586608"/>
              <a:gd name="connsiteY4" fmla="*/ 964504 h 2286000"/>
              <a:gd name="connsiteX5" fmla="*/ 187891 w 5586608"/>
              <a:gd name="connsiteY5" fmla="*/ 901874 h 2286000"/>
              <a:gd name="connsiteX6" fmla="*/ 194154 w 5586608"/>
              <a:gd name="connsiteY6" fmla="*/ 883085 h 2286000"/>
              <a:gd name="connsiteX7" fmla="*/ 250521 w 5586608"/>
              <a:gd name="connsiteY7" fmla="*/ 845507 h 2286000"/>
              <a:gd name="connsiteX8" fmla="*/ 350729 w 5586608"/>
              <a:gd name="connsiteY8" fmla="*/ 814192 h 2286000"/>
              <a:gd name="connsiteX9" fmla="*/ 407096 w 5586608"/>
              <a:gd name="connsiteY9" fmla="*/ 795403 h 2286000"/>
              <a:gd name="connsiteX10" fmla="*/ 444674 w 5586608"/>
              <a:gd name="connsiteY10" fmla="*/ 782877 h 2286000"/>
              <a:gd name="connsiteX11" fmla="*/ 494778 w 5586608"/>
              <a:gd name="connsiteY11" fmla="*/ 770351 h 2286000"/>
              <a:gd name="connsiteX12" fmla="*/ 544882 w 5586608"/>
              <a:gd name="connsiteY12" fmla="*/ 732772 h 2286000"/>
              <a:gd name="connsiteX13" fmla="*/ 569934 w 5586608"/>
              <a:gd name="connsiteY13" fmla="*/ 726509 h 2286000"/>
              <a:gd name="connsiteX14" fmla="*/ 588723 w 5586608"/>
              <a:gd name="connsiteY14" fmla="*/ 720246 h 2286000"/>
              <a:gd name="connsiteX15" fmla="*/ 670143 w 5586608"/>
              <a:gd name="connsiteY15" fmla="*/ 663879 h 2286000"/>
              <a:gd name="connsiteX16" fmla="*/ 688932 w 5586608"/>
              <a:gd name="connsiteY16" fmla="*/ 651353 h 2286000"/>
              <a:gd name="connsiteX17" fmla="*/ 745299 w 5586608"/>
              <a:gd name="connsiteY17" fmla="*/ 594986 h 2286000"/>
              <a:gd name="connsiteX18" fmla="*/ 776614 w 5586608"/>
              <a:gd name="connsiteY18" fmla="*/ 557408 h 2286000"/>
              <a:gd name="connsiteX19" fmla="*/ 814192 w 5586608"/>
              <a:gd name="connsiteY19" fmla="*/ 526093 h 2286000"/>
              <a:gd name="connsiteX20" fmla="*/ 820455 w 5586608"/>
              <a:gd name="connsiteY20" fmla="*/ 488515 h 2286000"/>
              <a:gd name="connsiteX21" fmla="*/ 832981 w 5586608"/>
              <a:gd name="connsiteY21" fmla="*/ 469726 h 2286000"/>
              <a:gd name="connsiteX22" fmla="*/ 845507 w 5586608"/>
              <a:gd name="connsiteY22" fmla="*/ 444674 h 2286000"/>
              <a:gd name="connsiteX23" fmla="*/ 858033 w 5586608"/>
              <a:gd name="connsiteY23" fmla="*/ 425885 h 2286000"/>
              <a:gd name="connsiteX24" fmla="*/ 876822 w 5586608"/>
              <a:gd name="connsiteY24" fmla="*/ 369518 h 2286000"/>
              <a:gd name="connsiteX25" fmla="*/ 889348 w 5586608"/>
              <a:gd name="connsiteY25" fmla="*/ 350729 h 2286000"/>
              <a:gd name="connsiteX26" fmla="*/ 901874 w 5586608"/>
              <a:gd name="connsiteY26" fmla="*/ 325677 h 2286000"/>
              <a:gd name="connsiteX27" fmla="*/ 933189 w 5586608"/>
              <a:gd name="connsiteY27" fmla="*/ 275572 h 2286000"/>
              <a:gd name="connsiteX28" fmla="*/ 989556 w 5586608"/>
              <a:gd name="connsiteY28" fmla="*/ 194153 h 2286000"/>
              <a:gd name="connsiteX29" fmla="*/ 1014608 w 5586608"/>
              <a:gd name="connsiteY29" fmla="*/ 175364 h 2286000"/>
              <a:gd name="connsiteX30" fmla="*/ 1052186 w 5586608"/>
              <a:gd name="connsiteY30" fmla="*/ 137786 h 2286000"/>
              <a:gd name="connsiteX31" fmla="*/ 1114817 w 5586608"/>
              <a:gd name="connsiteY31" fmla="*/ 93945 h 2286000"/>
              <a:gd name="connsiteX32" fmla="*/ 1177447 w 5586608"/>
              <a:gd name="connsiteY32" fmla="*/ 62630 h 2286000"/>
              <a:gd name="connsiteX33" fmla="*/ 1196236 w 5586608"/>
              <a:gd name="connsiteY33" fmla="*/ 50104 h 2286000"/>
              <a:gd name="connsiteX34" fmla="*/ 1252603 w 5586608"/>
              <a:gd name="connsiteY34" fmla="*/ 31315 h 2286000"/>
              <a:gd name="connsiteX35" fmla="*/ 1302707 w 5586608"/>
              <a:gd name="connsiteY35" fmla="*/ 12526 h 2286000"/>
              <a:gd name="connsiteX36" fmla="*/ 1365337 w 5586608"/>
              <a:gd name="connsiteY36" fmla="*/ 6263 h 2286000"/>
              <a:gd name="connsiteX37" fmla="*/ 1421704 w 5586608"/>
              <a:gd name="connsiteY37" fmla="*/ 0 h 2286000"/>
              <a:gd name="connsiteX38" fmla="*/ 1590806 w 5586608"/>
              <a:gd name="connsiteY38" fmla="*/ 31315 h 2286000"/>
              <a:gd name="connsiteX39" fmla="*/ 1615858 w 5586608"/>
              <a:gd name="connsiteY39" fmla="*/ 37578 h 2286000"/>
              <a:gd name="connsiteX40" fmla="*/ 1672225 w 5586608"/>
              <a:gd name="connsiteY40" fmla="*/ 56367 h 2286000"/>
              <a:gd name="connsiteX41" fmla="*/ 1709803 w 5586608"/>
              <a:gd name="connsiteY41" fmla="*/ 81419 h 2286000"/>
              <a:gd name="connsiteX42" fmla="*/ 1728592 w 5586608"/>
              <a:gd name="connsiteY42" fmla="*/ 93945 h 2286000"/>
              <a:gd name="connsiteX43" fmla="*/ 1778696 w 5586608"/>
              <a:gd name="connsiteY43" fmla="*/ 131523 h 2286000"/>
              <a:gd name="connsiteX44" fmla="*/ 1803748 w 5586608"/>
              <a:gd name="connsiteY44" fmla="*/ 169101 h 2286000"/>
              <a:gd name="connsiteX45" fmla="*/ 1822537 w 5586608"/>
              <a:gd name="connsiteY45" fmla="*/ 187890 h 2286000"/>
              <a:gd name="connsiteX46" fmla="*/ 1835063 w 5586608"/>
              <a:gd name="connsiteY46" fmla="*/ 219205 h 2286000"/>
              <a:gd name="connsiteX47" fmla="*/ 1878904 w 5586608"/>
              <a:gd name="connsiteY47" fmla="*/ 263046 h 2286000"/>
              <a:gd name="connsiteX48" fmla="*/ 1903956 w 5586608"/>
              <a:gd name="connsiteY48" fmla="*/ 294361 h 2286000"/>
              <a:gd name="connsiteX49" fmla="*/ 1916482 w 5586608"/>
              <a:gd name="connsiteY49" fmla="*/ 313151 h 2286000"/>
              <a:gd name="connsiteX50" fmla="*/ 1954060 w 5586608"/>
              <a:gd name="connsiteY50" fmla="*/ 350729 h 2286000"/>
              <a:gd name="connsiteX51" fmla="*/ 1979112 w 5586608"/>
              <a:gd name="connsiteY51" fmla="*/ 375781 h 2286000"/>
              <a:gd name="connsiteX52" fmla="*/ 2016691 w 5586608"/>
              <a:gd name="connsiteY52" fmla="*/ 413359 h 2286000"/>
              <a:gd name="connsiteX53" fmla="*/ 2035480 w 5586608"/>
              <a:gd name="connsiteY53" fmla="*/ 432148 h 2286000"/>
              <a:gd name="connsiteX54" fmla="*/ 2060532 w 5586608"/>
              <a:gd name="connsiteY54" fmla="*/ 444674 h 2286000"/>
              <a:gd name="connsiteX55" fmla="*/ 2098110 w 5586608"/>
              <a:gd name="connsiteY55" fmla="*/ 469726 h 2286000"/>
              <a:gd name="connsiteX56" fmla="*/ 2116899 w 5586608"/>
              <a:gd name="connsiteY56" fmla="*/ 482252 h 2286000"/>
              <a:gd name="connsiteX57" fmla="*/ 2160740 w 5586608"/>
              <a:gd name="connsiteY57" fmla="*/ 501041 h 2286000"/>
              <a:gd name="connsiteX58" fmla="*/ 2179529 w 5586608"/>
              <a:gd name="connsiteY58" fmla="*/ 513567 h 2286000"/>
              <a:gd name="connsiteX59" fmla="*/ 2210844 w 5586608"/>
              <a:gd name="connsiteY59" fmla="*/ 526093 h 2286000"/>
              <a:gd name="connsiteX60" fmla="*/ 2229633 w 5586608"/>
              <a:gd name="connsiteY60" fmla="*/ 538619 h 2286000"/>
              <a:gd name="connsiteX61" fmla="*/ 2260948 w 5586608"/>
              <a:gd name="connsiteY61" fmla="*/ 551145 h 2286000"/>
              <a:gd name="connsiteX62" fmla="*/ 2304789 w 5586608"/>
              <a:gd name="connsiteY62" fmla="*/ 582460 h 2286000"/>
              <a:gd name="connsiteX63" fmla="*/ 2354893 w 5586608"/>
              <a:gd name="connsiteY63" fmla="*/ 620038 h 2286000"/>
              <a:gd name="connsiteX64" fmla="*/ 2379945 w 5586608"/>
              <a:gd name="connsiteY64" fmla="*/ 645090 h 2286000"/>
              <a:gd name="connsiteX65" fmla="*/ 2404997 w 5586608"/>
              <a:gd name="connsiteY65" fmla="*/ 657616 h 2286000"/>
              <a:gd name="connsiteX66" fmla="*/ 2461364 w 5586608"/>
              <a:gd name="connsiteY66" fmla="*/ 713983 h 2286000"/>
              <a:gd name="connsiteX67" fmla="*/ 2517732 w 5586608"/>
              <a:gd name="connsiteY67" fmla="*/ 745298 h 2286000"/>
              <a:gd name="connsiteX68" fmla="*/ 2555310 w 5586608"/>
              <a:gd name="connsiteY68" fmla="*/ 770351 h 2286000"/>
              <a:gd name="connsiteX69" fmla="*/ 2617940 w 5586608"/>
              <a:gd name="connsiteY69" fmla="*/ 795403 h 2286000"/>
              <a:gd name="connsiteX70" fmla="*/ 2711885 w 5586608"/>
              <a:gd name="connsiteY70" fmla="*/ 820455 h 2286000"/>
              <a:gd name="connsiteX71" fmla="*/ 2755726 w 5586608"/>
              <a:gd name="connsiteY71" fmla="*/ 826718 h 2286000"/>
              <a:gd name="connsiteX72" fmla="*/ 2787041 w 5586608"/>
              <a:gd name="connsiteY72" fmla="*/ 832981 h 2286000"/>
              <a:gd name="connsiteX73" fmla="*/ 2843408 w 5586608"/>
              <a:gd name="connsiteY73" fmla="*/ 839244 h 2286000"/>
              <a:gd name="connsiteX74" fmla="*/ 2887249 w 5586608"/>
              <a:gd name="connsiteY74" fmla="*/ 845507 h 2286000"/>
              <a:gd name="connsiteX75" fmla="*/ 2924827 w 5586608"/>
              <a:gd name="connsiteY75" fmla="*/ 858033 h 2286000"/>
              <a:gd name="connsiteX76" fmla="*/ 3093929 w 5586608"/>
              <a:gd name="connsiteY76" fmla="*/ 889348 h 2286000"/>
              <a:gd name="connsiteX77" fmla="*/ 3137770 w 5586608"/>
              <a:gd name="connsiteY77" fmla="*/ 895611 h 2286000"/>
              <a:gd name="connsiteX78" fmla="*/ 3206663 w 5586608"/>
              <a:gd name="connsiteY78" fmla="*/ 908137 h 2286000"/>
              <a:gd name="connsiteX79" fmla="*/ 3275556 w 5586608"/>
              <a:gd name="connsiteY79" fmla="*/ 914400 h 2286000"/>
              <a:gd name="connsiteX80" fmla="*/ 3319397 w 5586608"/>
              <a:gd name="connsiteY80" fmla="*/ 920663 h 2286000"/>
              <a:gd name="connsiteX81" fmla="*/ 3388291 w 5586608"/>
              <a:gd name="connsiteY81" fmla="*/ 926926 h 2286000"/>
              <a:gd name="connsiteX82" fmla="*/ 3419606 w 5586608"/>
              <a:gd name="connsiteY82" fmla="*/ 933189 h 2286000"/>
              <a:gd name="connsiteX83" fmla="*/ 3438395 w 5586608"/>
              <a:gd name="connsiteY83" fmla="*/ 939452 h 2286000"/>
              <a:gd name="connsiteX84" fmla="*/ 3501025 w 5586608"/>
              <a:gd name="connsiteY84" fmla="*/ 945715 h 2286000"/>
              <a:gd name="connsiteX85" fmla="*/ 3538603 w 5586608"/>
              <a:gd name="connsiteY85" fmla="*/ 958241 h 2286000"/>
              <a:gd name="connsiteX86" fmla="*/ 3588707 w 5586608"/>
              <a:gd name="connsiteY86" fmla="*/ 977030 h 2286000"/>
              <a:gd name="connsiteX87" fmla="*/ 3626285 w 5586608"/>
              <a:gd name="connsiteY87" fmla="*/ 983293 h 2286000"/>
              <a:gd name="connsiteX88" fmla="*/ 3676389 w 5586608"/>
              <a:gd name="connsiteY88" fmla="*/ 1020871 h 2286000"/>
              <a:gd name="connsiteX89" fmla="*/ 3695178 w 5586608"/>
              <a:gd name="connsiteY89" fmla="*/ 1033397 h 2286000"/>
              <a:gd name="connsiteX90" fmla="*/ 3713967 w 5586608"/>
              <a:gd name="connsiteY90" fmla="*/ 1039660 h 2286000"/>
              <a:gd name="connsiteX91" fmla="*/ 3751545 w 5586608"/>
              <a:gd name="connsiteY91" fmla="*/ 1077238 h 2286000"/>
              <a:gd name="connsiteX92" fmla="*/ 3776597 w 5586608"/>
              <a:gd name="connsiteY92" fmla="*/ 1102290 h 2286000"/>
              <a:gd name="connsiteX93" fmla="*/ 3801649 w 5586608"/>
              <a:gd name="connsiteY93" fmla="*/ 1152394 h 2286000"/>
              <a:gd name="connsiteX94" fmla="*/ 3826701 w 5586608"/>
              <a:gd name="connsiteY94" fmla="*/ 1171183 h 2286000"/>
              <a:gd name="connsiteX95" fmla="*/ 3839227 w 5586608"/>
              <a:gd name="connsiteY95" fmla="*/ 1196235 h 2286000"/>
              <a:gd name="connsiteX96" fmla="*/ 3851754 w 5586608"/>
              <a:gd name="connsiteY96" fmla="*/ 1215024 h 2286000"/>
              <a:gd name="connsiteX97" fmla="*/ 3864280 w 5586608"/>
              <a:gd name="connsiteY97" fmla="*/ 1246340 h 2286000"/>
              <a:gd name="connsiteX98" fmla="*/ 3889332 w 5586608"/>
              <a:gd name="connsiteY98" fmla="*/ 1290181 h 2286000"/>
              <a:gd name="connsiteX99" fmla="*/ 3895595 w 5586608"/>
              <a:gd name="connsiteY99" fmla="*/ 1308970 h 2286000"/>
              <a:gd name="connsiteX100" fmla="*/ 3908121 w 5586608"/>
              <a:gd name="connsiteY100" fmla="*/ 1334022 h 2286000"/>
              <a:gd name="connsiteX101" fmla="*/ 3914384 w 5586608"/>
              <a:gd name="connsiteY101" fmla="*/ 1359074 h 2286000"/>
              <a:gd name="connsiteX102" fmla="*/ 3933173 w 5586608"/>
              <a:gd name="connsiteY102" fmla="*/ 1402915 h 2286000"/>
              <a:gd name="connsiteX103" fmla="*/ 3939436 w 5586608"/>
              <a:gd name="connsiteY103" fmla="*/ 1434230 h 2286000"/>
              <a:gd name="connsiteX104" fmla="*/ 3958225 w 5586608"/>
              <a:gd name="connsiteY104" fmla="*/ 1559490 h 2286000"/>
              <a:gd name="connsiteX105" fmla="*/ 3964488 w 5586608"/>
              <a:gd name="connsiteY105" fmla="*/ 1640909 h 2286000"/>
              <a:gd name="connsiteX106" fmla="*/ 3977014 w 5586608"/>
              <a:gd name="connsiteY106" fmla="*/ 1878904 h 2286000"/>
              <a:gd name="connsiteX107" fmla="*/ 3970751 w 5586608"/>
              <a:gd name="connsiteY107" fmla="*/ 2148214 h 2286000"/>
              <a:gd name="connsiteX108" fmla="*/ 3964488 w 5586608"/>
              <a:gd name="connsiteY108" fmla="*/ 2173266 h 2286000"/>
              <a:gd name="connsiteX109" fmla="*/ 3977014 w 5586608"/>
              <a:gd name="connsiteY109" fmla="*/ 2286000 h 2286000"/>
              <a:gd name="connsiteX110" fmla="*/ 3995803 w 5586608"/>
              <a:gd name="connsiteY110" fmla="*/ 2260948 h 2286000"/>
              <a:gd name="connsiteX111" fmla="*/ 4002066 w 5586608"/>
              <a:gd name="connsiteY111" fmla="*/ 2235896 h 2286000"/>
              <a:gd name="connsiteX112" fmla="*/ 4008329 w 5586608"/>
              <a:gd name="connsiteY112" fmla="*/ 2217107 h 2286000"/>
              <a:gd name="connsiteX113" fmla="*/ 4020855 w 5586608"/>
              <a:gd name="connsiteY113" fmla="*/ 2173266 h 2286000"/>
              <a:gd name="connsiteX114" fmla="*/ 4033381 w 5586608"/>
              <a:gd name="connsiteY114" fmla="*/ 1835063 h 2286000"/>
              <a:gd name="connsiteX115" fmla="*/ 4045907 w 5586608"/>
              <a:gd name="connsiteY115" fmla="*/ 1753644 h 2286000"/>
              <a:gd name="connsiteX116" fmla="*/ 4052170 w 5586608"/>
              <a:gd name="connsiteY116" fmla="*/ 1722329 h 2286000"/>
              <a:gd name="connsiteX117" fmla="*/ 4070959 w 5586608"/>
              <a:gd name="connsiteY117" fmla="*/ 1647172 h 2286000"/>
              <a:gd name="connsiteX118" fmla="*/ 4083485 w 5586608"/>
              <a:gd name="connsiteY118" fmla="*/ 1572016 h 2286000"/>
              <a:gd name="connsiteX119" fmla="*/ 4096011 w 5586608"/>
              <a:gd name="connsiteY119" fmla="*/ 1628383 h 2286000"/>
              <a:gd name="connsiteX120" fmla="*/ 4102274 w 5586608"/>
              <a:gd name="connsiteY120" fmla="*/ 1659698 h 2286000"/>
              <a:gd name="connsiteX121" fmla="*/ 4108537 w 5586608"/>
              <a:gd name="connsiteY121" fmla="*/ 1709803 h 2286000"/>
              <a:gd name="connsiteX122" fmla="*/ 4121063 w 5586608"/>
              <a:gd name="connsiteY122" fmla="*/ 1753644 h 2286000"/>
              <a:gd name="connsiteX123" fmla="*/ 4127326 w 5586608"/>
              <a:gd name="connsiteY123" fmla="*/ 1828800 h 2286000"/>
              <a:gd name="connsiteX124" fmla="*/ 4133589 w 5586608"/>
              <a:gd name="connsiteY124" fmla="*/ 1860115 h 2286000"/>
              <a:gd name="connsiteX125" fmla="*/ 4139852 w 5586608"/>
              <a:gd name="connsiteY125" fmla="*/ 2179529 h 2286000"/>
              <a:gd name="connsiteX126" fmla="*/ 4158641 w 5586608"/>
              <a:gd name="connsiteY126" fmla="*/ 2229633 h 2286000"/>
              <a:gd name="connsiteX127" fmla="*/ 4177430 w 5586608"/>
              <a:gd name="connsiteY127" fmla="*/ 2217107 h 2286000"/>
              <a:gd name="connsiteX128" fmla="*/ 4189956 w 5586608"/>
              <a:gd name="connsiteY128" fmla="*/ 2167003 h 2286000"/>
              <a:gd name="connsiteX129" fmla="*/ 4208745 w 5586608"/>
              <a:gd name="connsiteY129" fmla="*/ 2016690 h 2286000"/>
              <a:gd name="connsiteX130" fmla="*/ 4215008 w 5586608"/>
              <a:gd name="connsiteY130" fmla="*/ 1634646 h 2286000"/>
              <a:gd name="connsiteX131" fmla="*/ 4221271 w 5586608"/>
              <a:gd name="connsiteY131" fmla="*/ 1615857 h 2286000"/>
              <a:gd name="connsiteX132" fmla="*/ 4233797 w 5586608"/>
              <a:gd name="connsiteY132" fmla="*/ 1590805 h 2286000"/>
              <a:gd name="connsiteX133" fmla="*/ 4283901 w 5586608"/>
              <a:gd name="connsiteY133" fmla="*/ 1665961 h 2286000"/>
              <a:gd name="connsiteX134" fmla="*/ 4308954 w 5586608"/>
              <a:gd name="connsiteY134" fmla="*/ 1791222 h 2286000"/>
              <a:gd name="connsiteX135" fmla="*/ 4315217 w 5586608"/>
              <a:gd name="connsiteY135" fmla="*/ 1853852 h 2286000"/>
              <a:gd name="connsiteX136" fmla="*/ 4327743 w 5586608"/>
              <a:gd name="connsiteY136" fmla="*/ 1897693 h 2286000"/>
              <a:gd name="connsiteX137" fmla="*/ 4334006 w 5586608"/>
              <a:gd name="connsiteY137" fmla="*/ 1935271 h 2286000"/>
              <a:gd name="connsiteX138" fmla="*/ 4346532 w 5586608"/>
              <a:gd name="connsiteY138" fmla="*/ 2104372 h 2286000"/>
              <a:gd name="connsiteX139" fmla="*/ 4352795 w 5586608"/>
              <a:gd name="connsiteY139" fmla="*/ 2179529 h 2286000"/>
              <a:gd name="connsiteX140" fmla="*/ 4390373 w 5586608"/>
              <a:gd name="connsiteY140" fmla="*/ 2210844 h 2286000"/>
              <a:gd name="connsiteX141" fmla="*/ 4402899 w 5586608"/>
              <a:gd name="connsiteY141" fmla="*/ 2229633 h 2286000"/>
              <a:gd name="connsiteX142" fmla="*/ 4434214 w 5586608"/>
              <a:gd name="connsiteY142" fmla="*/ 2223370 h 2286000"/>
              <a:gd name="connsiteX143" fmla="*/ 4446740 w 5586608"/>
              <a:gd name="connsiteY143" fmla="*/ 2185792 h 2286000"/>
              <a:gd name="connsiteX144" fmla="*/ 4459266 w 5586608"/>
              <a:gd name="connsiteY144" fmla="*/ 2123161 h 2286000"/>
              <a:gd name="connsiteX145" fmla="*/ 4453003 w 5586608"/>
              <a:gd name="connsiteY145" fmla="*/ 1910219 h 2286000"/>
              <a:gd name="connsiteX146" fmla="*/ 4440477 w 5586608"/>
              <a:gd name="connsiteY146" fmla="*/ 1860115 h 2286000"/>
              <a:gd name="connsiteX147" fmla="*/ 4434214 w 5586608"/>
              <a:gd name="connsiteY147" fmla="*/ 1822537 h 2286000"/>
              <a:gd name="connsiteX148" fmla="*/ 4415425 w 5586608"/>
              <a:gd name="connsiteY148" fmla="*/ 1784959 h 2286000"/>
              <a:gd name="connsiteX149" fmla="*/ 4409162 w 5586608"/>
              <a:gd name="connsiteY149" fmla="*/ 1759907 h 2286000"/>
              <a:gd name="connsiteX150" fmla="*/ 4396636 w 5586608"/>
              <a:gd name="connsiteY150" fmla="*/ 1722329 h 2286000"/>
              <a:gd name="connsiteX151" fmla="*/ 4390373 w 5586608"/>
              <a:gd name="connsiteY151" fmla="*/ 1691014 h 2286000"/>
              <a:gd name="connsiteX152" fmla="*/ 4377847 w 5586608"/>
              <a:gd name="connsiteY152" fmla="*/ 1640909 h 2286000"/>
              <a:gd name="connsiteX153" fmla="*/ 4396636 w 5586608"/>
              <a:gd name="connsiteY153" fmla="*/ 1434230 h 2286000"/>
              <a:gd name="connsiteX154" fmla="*/ 4409162 w 5586608"/>
              <a:gd name="connsiteY154" fmla="*/ 1390389 h 2286000"/>
              <a:gd name="connsiteX155" fmla="*/ 4434214 w 5586608"/>
              <a:gd name="connsiteY155" fmla="*/ 1346548 h 2286000"/>
              <a:gd name="connsiteX156" fmla="*/ 4446740 w 5586608"/>
              <a:gd name="connsiteY156" fmla="*/ 1321496 h 2286000"/>
              <a:gd name="connsiteX157" fmla="*/ 4459266 w 5586608"/>
              <a:gd name="connsiteY157" fmla="*/ 1290181 h 2286000"/>
              <a:gd name="connsiteX158" fmla="*/ 4509370 w 5586608"/>
              <a:gd name="connsiteY158" fmla="*/ 1208761 h 2286000"/>
              <a:gd name="connsiteX159" fmla="*/ 4584526 w 5586608"/>
              <a:gd name="connsiteY159" fmla="*/ 1133605 h 2286000"/>
              <a:gd name="connsiteX160" fmla="*/ 4659682 w 5586608"/>
              <a:gd name="connsiteY160" fmla="*/ 1064712 h 2286000"/>
              <a:gd name="connsiteX161" fmla="*/ 4728575 w 5586608"/>
              <a:gd name="connsiteY161" fmla="*/ 1027134 h 2286000"/>
              <a:gd name="connsiteX162" fmla="*/ 4784943 w 5586608"/>
              <a:gd name="connsiteY162" fmla="*/ 989556 h 2286000"/>
              <a:gd name="connsiteX163" fmla="*/ 4841310 w 5586608"/>
              <a:gd name="connsiteY163" fmla="*/ 964504 h 2286000"/>
              <a:gd name="connsiteX164" fmla="*/ 4878888 w 5586608"/>
              <a:gd name="connsiteY164" fmla="*/ 939452 h 2286000"/>
              <a:gd name="connsiteX165" fmla="*/ 4960307 w 5586608"/>
              <a:gd name="connsiteY165" fmla="*/ 901874 h 2286000"/>
              <a:gd name="connsiteX166" fmla="*/ 5123145 w 5586608"/>
              <a:gd name="connsiteY166" fmla="*/ 776614 h 2286000"/>
              <a:gd name="connsiteX167" fmla="*/ 5198301 w 5586608"/>
              <a:gd name="connsiteY167" fmla="*/ 726509 h 2286000"/>
              <a:gd name="connsiteX168" fmla="*/ 5223354 w 5586608"/>
              <a:gd name="connsiteY168" fmla="*/ 713983 h 2286000"/>
              <a:gd name="connsiteX169" fmla="*/ 5285984 w 5586608"/>
              <a:gd name="connsiteY169" fmla="*/ 676405 h 2286000"/>
              <a:gd name="connsiteX170" fmla="*/ 5342351 w 5586608"/>
              <a:gd name="connsiteY170" fmla="*/ 651353 h 2286000"/>
              <a:gd name="connsiteX171" fmla="*/ 5404981 w 5586608"/>
              <a:gd name="connsiteY171" fmla="*/ 613775 h 2286000"/>
              <a:gd name="connsiteX172" fmla="*/ 5480137 w 5586608"/>
              <a:gd name="connsiteY172" fmla="*/ 582460 h 2286000"/>
              <a:gd name="connsiteX173" fmla="*/ 5505189 w 5586608"/>
              <a:gd name="connsiteY173" fmla="*/ 569934 h 2286000"/>
              <a:gd name="connsiteX174" fmla="*/ 5523978 w 5586608"/>
              <a:gd name="connsiteY174" fmla="*/ 563671 h 2286000"/>
              <a:gd name="connsiteX175" fmla="*/ 5542767 w 5586608"/>
              <a:gd name="connsiteY175" fmla="*/ 551145 h 2286000"/>
              <a:gd name="connsiteX176" fmla="*/ 5574082 w 5586608"/>
              <a:gd name="connsiteY176" fmla="*/ 538619 h 2286000"/>
              <a:gd name="connsiteX177" fmla="*/ 5586608 w 5586608"/>
              <a:gd name="connsiteY177" fmla="*/ 532356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5586608" h="2286000">
                <a:moveTo>
                  <a:pt x="0" y="1158657"/>
                </a:moveTo>
                <a:cubicBezTo>
                  <a:pt x="26331" y="1088442"/>
                  <a:pt x="5818" y="1128872"/>
                  <a:pt x="37578" y="1083501"/>
                </a:cubicBezTo>
                <a:cubicBezTo>
                  <a:pt x="69545" y="1037833"/>
                  <a:pt x="48734" y="1055187"/>
                  <a:pt x="81419" y="1033397"/>
                </a:cubicBezTo>
                <a:cubicBezTo>
                  <a:pt x="93651" y="1008933"/>
                  <a:pt x="91717" y="1010212"/>
                  <a:pt x="106471" y="989556"/>
                </a:cubicBezTo>
                <a:cubicBezTo>
                  <a:pt x="112538" y="981062"/>
                  <a:pt x="118157" y="972153"/>
                  <a:pt x="125260" y="964504"/>
                </a:cubicBezTo>
                <a:cubicBezTo>
                  <a:pt x="145350" y="942869"/>
                  <a:pt x="187891" y="901874"/>
                  <a:pt x="187891" y="901874"/>
                </a:cubicBezTo>
                <a:cubicBezTo>
                  <a:pt x="189979" y="895611"/>
                  <a:pt x="190492" y="888578"/>
                  <a:pt x="194154" y="883085"/>
                </a:cubicBezTo>
                <a:cubicBezTo>
                  <a:pt x="207057" y="863731"/>
                  <a:pt x="229985" y="853493"/>
                  <a:pt x="250521" y="845507"/>
                </a:cubicBezTo>
                <a:cubicBezTo>
                  <a:pt x="387285" y="792321"/>
                  <a:pt x="282638" y="835143"/>
                  <a:pt x="350729" y="814192"/>
                </a:cubicBezTo>
                <a:cubicBezTo>
                  <a:pt x="369659" y="808368"/>
                  <a:pt x="388307" y="801666"/>
                  <a:pt x="407096" y="795403"/>
                </a:cubicBezTo>
                <a:cubicBezTo>
                  <a:pt x="419622" y="791228"/>
                  <a:pt x="431865" y="786079"/>
                  <a:pt x="444674" y="782877"/>
                </a:cubicBezTo>
                <a:lnTo>
                  <a:pt x="494778" y="770351"/>
                </a:lnTo>
                <a:cubicBezTo>
                  <a:pt x="511479" y="757825"/>
                  <a:pt x="526849" y="743291"/>
                  <a:pt x="544882" y="732772"/>
                </a:cubicBezTo>
                <a:cubicBezTo>
                  <a:pt x="552317" y="728435"/>
                  <a:pt x="561658" y="728874"/>
                  <a:pt x="569934" y="726509"/>
                </a:cubicBezTo>
                <a:cubicBezTo>
                  <a:pt x="576282" y="724695"/>
                  <a:pt x="582927" y="723407"/>
                  <a:pt x="588723" y="720246"/>
                </a:cubicBezTo>
                <a:cubicBezTo>
                  <a:pt x="643083" y="690595"/>
                  <a:pt x="628253" y="695296"/>
                  <a:pt x="670143" y="663879"/>
                </a:cubicBezTo>
                <a:cubicBezTo>
                  <a:pt x="676165" y="659363"/>
                  <a:pt x="683383" y="656439"/>
                  <a:pt x="688932" y="651353"/>
                </a:cubicBezTo>
                <a:cubicBezTo>
                  <a:pt x="708519" y="633398"/>
                  <a:pt x="728288" y="615399"/>
                  <a:pt x="745299" y="594986"/>
                </a:cubicBezTo>
                <a:cubicBezTo>
                  <a:pt x="755737" y="582460"/>
                  <a:pt x="765084" y="568938"/>
                  <a:pt x="776614" y="557408"/>
                </a:cubicBezTo>
                <a:cubicBezTo>
                  <a:pt x="788144" y="545878"/>
                  <a:pt x="801666" y="536531"/>
                  <a:pt x="814192" y="526093"/>
                </a:cubicBezTo>
                <a:cubicBezTo>
                  <a:pt x="816280" y="513567"/>
                  <a:pt x="816439" y="500562"/>
                  <a:pt x="820455" y="488515"/>
                </a:cubicBezTo>
                <a:cubicBezTo>
                  <a:pt x="822835" y="481374"/>
                  <a:pt x="829246" y="476261"/>
                  <a:pt x="832981" y="469726"/>
                </a:cubicBezTo>
                <a:cubicBezTo>
                  <a:pt x="837613" y="461620"/>
                  <a:pt x="840875" y="452780"/>
                  <a:pt x="845507" y="444674"/>
                </a:cubicBezTo>
                <a:cubicBezTo>
                  <a:pt x="849242" y="438139"/>
                  <a:pt x="855138" y="432833"/>
                  <a:pt x="858033" y="425885"/>
                </a:cubicBezTo>
                <a:cubicBezTo>
                  <a:pt x="865650" y="407603"/>
                  <a:pt x="869205" y="387800"/>
                  <a:pt x="876822" y="369518"/>
                </a:cubicBezTo>
                <a:cubicBezTo>
                  <a:pt x="879717" y="362570"/>
                  <a:pt x="885613" y="357264"/>
                  <a:pt x="889348" y="350729"/>
                </a:cubicBezTo>
                <a:cubicBezTo>
                  <a:pt x="893980" y="342623"/>
                  <a:pt x="897170" y="333742"/>
                  <a:pt x="901874" y="325677"/>
                </a:cubicBezTo>
                <a:cubicBezTo>
                  <a:pt x="911798" y="308665"/>
                  <a:pt x="923265" y="292584"/>
                  <a:pt x="933189" y="275572"/>
                </a:cubicBezTo>
                <a:cubicBezTo>
                  <a:pt x="952423" y="242599"/>
                  <a:pt x="950021" y="223804"/>
                  <a:pt x="989556" y="194153"/>
                </a:cubicBezTo>
                <a:cubicBezTo>
                  <a:pt x="997907" y="187890"/>
                  <a:pt x="1006849" y="182347"/>
                  <a:pt x="1014608" y="175364"/>
                </a:cubicBezTo>
                <a:cubicBezTo>
                  <a:pt x="1027775" y="163514"/>
                  <a:pt x="1038014" y="148415"/>
                  <a:pt x="1052186" y="137786"/>
                </a:cubicBezTo>
                <a:cubicBezTo>
                  <a:pt x="1067899" y="126001"/>
                  <a:pt x="1099392" y="101657"/>
                  <a:pt x="1114817" y="93945"/>
                </a:cubicBezTo>
                <a:cubicBezTo>
                  <a:pt x="1135694" y="83507"/>
                  <a:pt x="1158026" y="75577"/>
                  <a:pt x="1177447" y="62630"/>
                </a:cubicBezTo>
                <a:cubicBezTo>
                  <a:pt x="1183710" y="58455"/>
                  <a:pt x="1189503" y="53470"/>
                  <a:pt x="1196236" y="50104"/>
                </a:cubicBezTo>
                <a:cubicBezTo>
                  <a:pt x="1235442" y="30501"/>
                  <a:pt x="1216722" y="43275"/>
                  <a:pt x="1252603" y="31315"/>
                </a:cubicBezTo>
                <a:cubicBezTo>
                  <a:pt x="1269525" y="25674"/>
                  <a:pt x="1285295" y="16395"/>
                  <a:pt x="1302707" y="12526"/>
                </a:cubicBezTo>
                <a:cubicBezTo>
                  <a:pt x="1323188" y="7975"/>
                  <a:pt x="1344471" y="8459"/>
                  <a:pt x="1365337" y="6263"/>
                </a:cubicBezTo>
                <a:lnTo>
                  <a:pt x="1421704" y="0"/>
                </a:lnTo>
                <a:lnTo>
                  <a:pt x="1590806" y="31315"/>
                </a:lnTo>
                <a:cubicBezTo>
                  <a:pt x="1599257" y="32951"/>
                  <a:pt x="1607631" y="35047"/>
                  <a:pt x="1615858" y="37578"/>
                </a:cubicBezTo>
                <a:cubicBezTo>
                  <a:pt x="1634788" y="43402"/>
                  <a:pt x="1655746" y="45381"/>
                  <a:pt x="1672225" y="56367"/>
                </a:cubicBezTo>
                <a:lnTo>
                  <a:pt x="1709803" y="81419"/>
                </a:lnTo>
                <a:cubicBezTo>
                  <a:pt x="1716066" y="85594"/>
                  <a:pt x="1722714" y="89243"/>
                  <a:pt x="1728592" y="93945"/>
                </a:cubicBezTo>
                <a:cubicBezTo>
                  <a:pt x="1765785" y="123699"/>
                  <a:pt x="1748784" y="111582"/>
                  <a:pt x="1778696" y="131523"/>
                </a:cubicBezTo>
                <a:cubicBezTo>
                  <a:pt x="1787047" y="144049"/>
                  <a:pt x="1794506" y="157218"/>
                  <a:pt x="1803748" y="169101"/>
                </a:cubicBezTo>
                <a:cubicBezTo>
                  <a:pt x="1809186" y="176092"/>
                  <a:pt x="1817843" y="180379"/>
                  <a:pt x="1822537" y="187890"/>
                </a:cubicBezTo>
                <a:cubicBezTo>
                  <a:pt x="1828495" y="197424"/>
                  <a:pt x="1828318" y="210211"/>
                  <a:pt x="1835063" y="219205"/>
                </a:cubicBezTo>
                <a:cubicBezTo>
                  <a:pt x="1847463" y="235738"/>
                  <a:pt x="1865994" y="246908"/>
                  <a:pt x="1878904" y="263046"/>
                </a:cubicBezTo>
                <a:cubicBezTo>
                  <a:pt x="1887255" y="273484"/>
                  <a:pt x="1895936" y="283667"/>
                  <a:pt x="1903956" y="294361"/>
                </a:cubicBezTo>
                <a:cubicBezTo>
                  <a:pt x="1908472" y="300383"/>
                  <a:pt x="1911481" y="307525"/>
                  <a:pt x="1916482" y="313151"/>
                </a:cubicBezTo>
                <a:cubicBezTo>
                  <a:pt x="1928251" y="326391"/>
                  <a:pt x="1941534" y="338203"/>
                  <a:pt x="1954060" y="350729"/>
                </a:cubicBezTo>
                <a:cubicBezTo>
                  <a:pt x="1962411" y="359080"/>
                  <a:pt x="1972026" y="366333"/>
                  <a:pt x="1979112" y="375781"/>
                </a:cubicBezTo>
                <a:cubicBezTo>
                  <a:pt x="2015118" y="423789"/>
                  <a:pt x="1980057" y="382831"/>
                  <a:pt x="2016691" y="413359"/>
                </a:cubicBezTo>
                <a:cubicBezTo>
                  <a:pt x="2023495" y="419029"/>
                  <a:pt x="2028273" y="427000"/>
                  <a:pt x="2035480" y="432148"/>
                </a:cubicBezTo>
                <a:cubicBezTo>
                  <a:pt x="2043077" y="437575"/>
                  <a:pt x="2052526" y="439870"/>
                  <a:pt x="2060532" y="444674"/>
                </a:cubicBezTo>
                <a:cubicBezTo>
                  <a:pt x="2073441" y="452419"/>
                  <a:pt x="2085584" y="461375"/>
                  <a:pt x="2098110" y="469726"/>
                </a:cubicBezTo>
                <a:cubicBezTo>
                  <a:pt x="2104373" y="473901"/>
                  <a:pt x="2109758" y="479872"/>
                  <a:pt x="2116899" y="482252"/>
                </a:cubicBezTo>
                <a:cubicBezTo>
                  <a:pt x="2137978" y="489278"/>
                  <a:pt x="2139070" y="488658"/>
                  <a:pt x="2160740" y="501041"/>
                </a:cubicBezTo>
                <a:cubicBezTo>
                  <a:pt x="2167275" y="504776"/>
                  <a:pt x="2172796" y="510201"/>
                  <a:pt x="2179529" y="513567"/>
                </a:cubicBezTo>
                <a:cubicBezTo>
                  <a:pt x="2189585" y="518595"/>
                  <a:pt x="2200788" y="521065"/>
                  <a:pt x="2210844" y="526093"/>
                </a:cubicBezTo>
                <a:cubicBezTo>
                  <a:pt x="2217577" y="529459"/>
                  <a:pt x="2222900" y="535253"/>
                  <a:pt x="2229633" y="538619"/>
                </a:cubicBezTo>
                <a:cubicBezTo>
                  <a:pt x="2239689" y="543647"/>
                  <a:pt x="2250892" y="546117"/>
                  <a:pt x="2260948" y="551145"/>
                </a:cubicBezTo>
                <a:cubicBezTo>
                  <a:pt x="2270788" y="556065"/>
                  <a:pt x="2298170" y="577732"/>
                  <a:pt x="2304789" y="582460"/>
                </a:cubicBezTo>
                <a:cubicBezTo>
                  <a:pt x="2332196" y="602037"/>
                  <a:pt x="2322147" y="590931"/>
                  <a:pt x="2354893" y="620038"/>
                </a:cubicBezTo>
                <a:cubicBezTo>
                  <a:pt x="2363720" y="627884"/>
                  <a:pt x="2370497" y="638004"/>
                  <a:pt x="2379945" y="645090"/>
                </a:cubicBezTo>
                <a:cubicBezTo>
                  <a:pt x="2387414" y="650692"/>
                  <a:pt x="2397870" y="651585"/>
                  <a:pt x="2404997" y="657616"/>
                </a:cubicBezTo>
                <a:cubicBezTo>
                  <a:pt x="2425281" y="674780"/>
                  <a:pt x="2438136" y="701079"/>
                  <a:pt x="2461364" y="713983"/>
                </a:cubicBezTo>
                <a:cubicBezTo>
                  <a:pt x="2480153" y="724421"/>
                  <a:pt x="2499301" y="734239"/>
                  <a:pt x="2517732" y="745298"/>
                </a:cubicBezTo>
                <a:cubicBezTo>
                  <a:pt x="2530641" y="753044"/>
                  <a:pt x="2541332" y="764760"/>
                  <a:pt x="2555310" y="770351"/>
                </a:cubicBezTo>
                <a:cubicBezTo>
                  <a:pt x="2576187" y="778702"/>
                  <a:pt x="2596609" y="788293"/>
                  <a:pt x="2617940" y="795403"/>
                </a:cubicBezTo>
                <a:cubicBezTo>
                  <a:pt x="2649498" y="805922"/>
                  <a:pt x="2676202" y="815357"/>
                  <a:pt x="2711885" y="820455"/>
                </a:cubicBezTo>
                <a:cubicBezTo>
                  <a:pt x="2726499" y="822543"/>
                  <a:pt x="2741165" y="824291"/>
                  <a:pt x="2755726" y="826718"/>
                </a:cubicBezTo>
                <a:cubicBezTo>
                  <a:pt x="2766226" y="828468"/>
                  <a:pt x="2776503" y="831476"/>
                  <a:pt x="2787041" y="832981"/>
                </a:cubicBezTo>
                <a:cubicBezTo>
                  <a:pt x="2805756" y="835655"/>
                  <a:pt x="2824649" y="836899"/>
                  <a:pt x="2843408" y="839244"/>
                </a:cubicBezTo>
                <a:cubicBezTo>
                  <a:pt x="2858056" y="841075"/>
                  <a:pt x="2872635" y="843419"/>
                  <a:pt x="2887249" y="845507"/>
                </a:cubicBezTo>
                <a:cubicBezTo>
                  <a:pt x="2899775" y="849682"/>
                  <a:pt x="2911982" y="854975"/>
                  <a:pt x="2924827" y="858033"/>
                </a:cubicBezTo>
                <a:cubicBezTo>
                  <a:pt x="2972553" y="869396"/>
                  <a:pt x="3043836" y="881439"/>
                  <a:pt x="3093929" y="889348"/>
                </a:cubicBezTo>
                <a:cubicBezTo>
                  <a:pt x="3108510" y="891650"/>
                  <a:pt x="3123209" y="893184"/>
                  <a:pt x="3137770" y="895611"/>
                </a:cubicBezTo>
                <a:cubicBezTo>
                  <a:pt x="3160793" y="899448"/>
                  <a:pt x="3183536" y="904983"/>
                  <a:pt x="3206663" y="908137"/>
                </a:cubicBezTo>
                <a:cubicBezTo>
                  <a:pt x="3229511" y="911253"/>
                  <a:pt x="3252638" y="911854"/>
                  <a:pt x="3275556" y="914400"/>
                </a:cubicBezTo>
                <a:cubicBezTo>
                  <a:pt x="3290228" y="916030"/>
                  <a:pt x="3304725" y="919033"/>
                  <a:pt x="3319397" y="920663"/>
                </a:cubicBezTo>
                <a:cubicBezTo>
                  <a:pt x="3342315" y="923209"/>
                  <a:pt x="3365326" y="924838"/>
                  <a:pt x="3388291" y="926926"/>
                </a:cubicBezTo>
                <a:cubicBezTo>
                  <a:pt x="3398729" y="929014"/>
                  <a:pt x="3409279" y="930607"/>
                  <a:pt x="3419606" y="933189"/>
                </a:cubicBezTo>
                <a:cubicBezTo>
                  <a:pt x="3426011" y="934790"/>
                  <a:pt x="3431870" y="938448"/>
                  <a:pt x="3438395" y="939452"/>
                </a:cubicBezTo>
                <a:cubicBezTo>
                  <a:pt x="3459132" y="942642"/>
                  <a:pt x="3480148" y="943627"/>
                  <a:pt x="3501025" y="945715"/>
                </a:cubicBezTo>
                <a:cubicBezTo>
                  <a:pt x="3513551" y="949890"/>
                  <a:pt x="3526344" y="953337"/>
                  <a:pt x="3538603" y="958241"/>
                </a:cubicBezTo>
                <a:cubicBezTo>
                  <a:pt x="3544698" y="960679"/>
                  <a:pt x="3577662" y="974575"/>
                  <a:pt x="3588707" y="977030"/>
                </a:cubicBezTo>
                <a:cubicBezTo>
                  <a:pt x="3601103" y="979785"/>
                  <a:pt x="3613759" y="981205"/>
                  <a:pt x="3626285" y="983293"/>
                </a:cubicBezTo>
                <a:cubicBezTo>
                  <a:pt x="3642986" y="995819"/>
                  <a:pt x="3659019" y="1009291"/>
                  <a:pt x="3676389" y="1020871"/>
                </a:cubicBezTo>
                <a:cubicBezTo>
                  <a:pt x="3682652" y="1025046"/>
                  <a:pt x="3688445" y="1030031"/>
                  <a:pt x="3695178" y="1033397"/>
                </a:cubicBezTo>
                <a:cubicBezTo>
                  <a:pt x="3701083" y="1036349"/>
                  <a:pt x="3707704" y="1037572"/>
                  <a:pt x="3713967" y="1039660"/>
                </a:cubicBezTo>
                <a:lnTo>
                  <a:pt x="3751545" y="1077238"/>
                </a:lnTo>
                <a:lnTo>
                  <a:pt x="3776597" y="1102290"/>
                </a:lnTo>
                <a:cubicBezTo>
                  <a:pt x="3783316" y="1122447"/>
                  <a:pt x="3785721" y="1134190"/>
                  <a:pt x="3801649" y="1152394"/>
                </a:cubicBezTo>
                <a:cubicBezTo>
                  <a:pt x="3808523" y="1160250"/>
                  <a:pt x="3818350" y="1164920"/>
                  <a:pt x="3826701" y="1171183"/>
                </a:cubicBezTo>
                <a:cubicBezTo>
                  <a:pt x="3830876" y="1179534"/>
                  <a:pt x="3834595" y="1188129"/>
                  <a:pt x="3839227" y="1196235"/>
                </a:cubicBezTo>
                <a:cubicBezTo>
                  <a:pt x="3842962" y="1202771"/>
                  <a:pt x="3848388" y="1208291"/>
                  <a:pt x="3851754" y="1215024"/>
                </a:cubicBezTo>
                <a:cubicBezTo>
                  <a:pt x="3856782" y="1225080"/>
                  <a:pt x="3859252" y="1236284"/>
                  <a:pt x="3864280" y="1246340"/>
                </a:cubicBezTo>
                <a:cubicBezTo>
                  <a:pt x="3895733" y="1309248"/>
                  <a:pt x="3856387" y="1213309"/>
                  <a:pt x="3889332" y="1290181"/>
                </a:cubicBezTo>
                <a:cubicBezTo>
                  <a:pt x="3891933" y="1296249"/>
                  <a:pt x="3892994" y="1302902"/>
                  <a:pt x="3895595" y="1308970"/>
                </a:cubicBezTo>
                <a:cubicBezTo>
                  <a:pt x="3899273" y="1317551"/>
                  <a:pt x="3904843" y="1325280"/>
                  <a:pt x="3908121" y="1334022"/>
                </a:cubicBezTo>
                <a:cubicBezTo>
                  <a:pt x="3911143" y="1342082"/>
                  <a:pt x="3912019" y="1350798"/>
                  <a:pt x="3914384" y="1359074"/>
                </a:cubicBezTo>
                <a:cubicBezTo>
                  <a:pt x="3920528" y="1380577"/>
                  <a:pt x="3922039" y="1380647"/>
                  <a:pt x="3933173" y="1402915"/>
                </a:cubicBezTo>
                <a:cubicBezTo>
                  <a:pt x="3935261" y="1413353"/>
                  <a:pt x="3937857" y="1423703"/>
                  <a:pt x="3939436" y="1434230"/>
                </a:cubicBezTo>
                <a:cubicBezTo>
                  <a:pt x="3960335" y="1573559"/>
                  <a:pt x="3943419" y="1485460"/>
                  <a:pt x="3958225" y="1559490"/>
                </a:cubicBezTo>
                <a:cubicBezTo>
                  <a:pt x="3960313" y="1586630"/>
                  <a:pt x="3963162" y="1613721"/>
                  <a:pt x="3964488" y="1640909"/>
                </a:cubicBezTo>
                <a:cubicBezTo>
                  <a:pt x="3976508" y="1887326"/>
                  <a:pt x="3963134" y="1740107"/>
                  <a:pt x="3977014" y="1878904"/>
                </a:cubicBezTo>
                <a:cubicBezTo>
                  <a:pt x="3974926" y="1968674"/>
                  <a:pt x="3974569" y="2058501"/>
                  <a:pt x="3970751" y="2148214"/>
                </a:cubicBezTo>
                <a:cubicBezTo>
                  <a:pt x="3970385" y="2156814"/>
                  <a:pt x="3964488" y="2164658"/>
                  <a:pt x="3964488" y="2173266"/>
                </a:cubicBezTo>
                <a:cubicBezTo>
                  <a:pt x="3964488" y="2229902"/>
                  <a:pt x="3968181" y="2241837"/>
                  <a:pt x="3977014" y="2286000"/>
                </a:cubicBezTo>
                <a:cubicBezTo>
                  <a:pt x="3983277" y="2277649"/>
                  <a:pt x="3991135" y="2270284"/>
                  <a:pt x="3995803" y="2260948"/>
                </a:cubicBezTo>
                <a:cubicBezTo>
                  <a:pt x="3999652" y="2253249"/>
                  <a:pt x="3999701" y="2244172"/>
                  <a:pt x="4002066" y="2235896"/>
                </a:cubicBezTo>
                <a:cubicBezTo>
                  <a:pt x="4003880" y="2229548"/>
                  <a:pt x="4006515" y="2223455"/>
                  <a:pt x="4008329" y="2217107"/>
                </a:cubicBezTo>
                <a:cubicBezTo>
                  <a:pt x="4024057" y="2162058"/>
                  <a:pt x="4005838" y="2218316"/>
                  <a:pt x="4020855" y="2173266"/>
                </a:cubicBezTo>
                <a:cubicBezTo>
                  <a:pt x="4040835" y="1993447"/>
                  <a:pt x="4010098" y="2285201"/>
                  <a:pt x="4033381" y="1835063"/>
                </a:cubicBezTo>
                <a:cubicBezTo>
                  <a:pt x="4034799" y="1807641"/>
                  <a:pt x="4041393" y="1780729"/>
                  <a:pt x="4045907" y="1753644"/>
                </a:cubicBezTo>
                <a:cubicBezTo>
                  <a:pt x="4047657" y="1743144"/>
                  <a:pt x="4049732" y="1732691"/>
                  <a:pt x="4052170" y="1722329"/>
                </a:cubicBezTo>
                <a:cubicBezTo>
                  <a:pt x="4058085" y="1697192"/>
                  <a:pt x="4066714" y="1672644"/>
                  <a:pt x="4070959" y="1647172"/>
                </a:cubicBezTo>
                <a:lnTo>
                  <a:pt x="4083485" y="1572016"/>
                </a:lnTo>
                <a:cubicBezTo>
                  <a:pt x="4094528" y="1605144"/>
                  <a:pt x="4087193" y="1579884"/>
                  <a:pt x="4096011" y="1628383"/>
                </a:cubicBezTo>
                <a:cubicBezTo>
                  <a:pt x="4097915" y="1638856"/>
                  <a:pt x="4100655" y="1649177"/>
                  <a:pt x="4102274" y="1659698"/>
                </a:cubicBezTo>
                <a:cubicBezTo>
                  <a:pt x="4104833" y="1676334"/>
                  <a:pt x="4105236" y="1693298"/>
                  <a:pt x="4108537" y="1709803"/>
                </a:cubicBezTo>
                <a:cubicBezTo>
                  <a:pt x="4111518" y="1724706"/>
                  <a:pt x="4116888" y="1739030"/>
                  <a:pt x="4121063" y="1753644"/>
                </a:cubicBezTo>
                <a:cubicBezTo>
                  <a:pt x="4123151" y="1778696"/>
                  <a:pt x="4124389" y="1803833"/>
                  <a:pt x="4127326" y="1828800"/>
                </a:cubicBezTo>
                <a:cubicBezTo>
                  <a:pt x="4128570" y="1839372"/>
                  <a:pt x="4133209" y="1849477"/>
                  <a:pt x="4133589" y="1860115"/>
                </a:cubicBezTo>
                <a:cubicBezTo>
                  <a:pt x="4137390" y="1966539"/>
                  <a:pt x="4136051" y="2073105"/>
                  <a:pt x="4139852" y="2179529"/>
                </a:cubicBezTo>
                <a:cubicBezTo>
                  <a:pt x="4140874" y="2208149"/>
                  <a:pt x="4144960" y="2209111"/>
                  <a:pt x="4158641" y="2229633"/>
                </a:cubicBezTo>
                <a:cubicBezTo>
                  <a:pt x="4164904" y="2225458"/>
                  <a:pt x="4174064" y="2223840"/>
                  <a:pt x="4177430" y="2217107"/>
                </a:cubicBezTo>
                <a:cubicBezTo>
                  <a:pt x="4185129" y="2201709"/>
                  <a:pt x="4186085" y="2183777"/>
                  <a:pt x="4189956" y="2167003"/>
                </a:cubicBezTo>
                <a:cubicBezTo>
                  <a:pt x="4202223" y="2113845"/>
                  <a:pt x="4201915" y="2081576"/>
                  <a:pt x="4208745" y="2016690"/>
                </a:cubicBezTo>
                <a:cubicBezTo>
                  <a:pt x="4210833" y="1889342"/>
                  <a:pt x="4211030" y="1761949"/>
                  <a:pt x="4215008" y="1634646"/>
                </a:cubicBezTo>
                <a:cubicBezTo>
                  <a:pt x="4215214" y="1628047"/>
                  <a:pt x="4218670" y="1621925"/>
                  <a:pt x="4221271" y="1615857"/>
                </a:cubicBezTo>
                <a:cubicBezTo>
                  <a:pt x="4224949" y="1607276"/>
                  <a:pt x="4229622" y="1599156"/>
                  <a:pt x="4233797" y="1590805"/>
                </a:cubicBezTo>
                <a:cubicBezTo>
                  <a:pt x="4268186" y="1616597"/>
                  <a:pt x="4268618" y="1610562"/>
                  <a:pt x="4283901" y="1665961"/>
                </a:cubicBezTo>
                <a:cubicBezTo>
                  <a:pt x="4295225" y="1707008"/>
                  <a:pt x="4308954" y="1791222"/>
                  <a:pt x="4308954" y="1791222"/>
                </a:cubicBezTo>
                <a:cubicBezTo>
                  <a:pt x="4311042" y="1812099"/>
                  <a:pt x="4311571" y="1833190"/>
                  <a:pt x="4315217" y="1853852"/>
                </a:cubicBezTo>
                <a:cubicBezTo>
                  <a:pt x="4317858" y="1868819"/>
                  <a:pt x="4324325" y="1882884"/>
                  <a:pt x="4327743" y="1897693"/>
                </a:cubicBezTo>
                <a:cubicBezTo>
                  <a:pt x="4330598" y="1910067"/>
                  <a:pt x="4331918" y="1922745"/>
                  <a:pt x="4334006" y="1935271"/>
                </a:cubicBezTo>
                <a:cubicBezTo>
                  <a:pt x="4338181" y="1991638"/>
                  <a:pt x="4342197" y="2048017"/>
                  <a:pt x="4346532" y="2104372"/>
                </a:cubicBezTo>
                <a:cubicBezTo>
                  <a:pt x="4348460" y="2129437"/>
                  <a:pt x="4331878" y="2165584"/>
                  <a:pt x="4352795" y="2179529"/>
                </a:cubicBezTo>
                <a:cubicBezTo>
                  <a:pt x="4371270" y="2191845"/>
                  <a:pt x="4375303" y="2192760"/>
                  <a:pt x="4390373" y="2210844"/>
                </a:cubicBezTo>
                <a:cubicBezTo>
                  <a:pt x="4395192" y="2216627"/>
                  <a:pt x="4398724" y="2223370"/>
                  <a:pt x="4402899" y="2229633"/>
                </a:cubicBezTo>
                <a:cubicBezTo>
                  <a:pt x="4413337" y="2227545"/>
                  <a:pt x="4426687" y="2230897"/>
                  <a:pt x="4434214" y="2223370"/>
                </a:cubicBezTo>
                <a:cubicBezTo>
                  <a:pt x="4443550" y="2214034"/>
                  <a:pt x="4442946" y="2198439"/>
                  <a:pt x="4446740" y="2185792"/>
                </a:cubicBezTo>
                <a:cubicBezTo>
                  <a:pt x="4453747" y="2162434"/>
                  <a:pt x="4455034" y="2148555"/>
                  <a:pt x="4459266" y="2123161"/>
                </a:cubicBezTo>
                <a:cubicBezTo>
                  <a:pt x="4457178" y="2052180"/>
                  <a:pt x="4456640" y="1981137"/>
                  <a:pt x="4453003" y="1910219"/>
                </a:cubicBezTo>
                <a:cubicBezTo>
                  <a:pt x="4451198" y="1875029"/>
                  <a:pt x="4446538" y="1887391"/>
                  <a:pt x="4440477" y="1860115"/>
                </a:cubicBezTo>
                <a:cubicBezTo>
                  <a:pt x="4437722" y="1847719"/>
                  <a:pt x="4438230" y="1834584"/>
                  <a:pt x="4434214" y="1822537"/>
                </a:cubicBezTo>
                <a:cubicBezTo>
                  <a:pt x="4429785" y="1809251"/>
                  <a:pt x="4420626" y="1797962"/>
                  <a:pt x="4415425" y="1784959"/>
                </a:cubicBezTo>
                <a:cubicBezTo>
                  <a:pt x="4412228" y="1776967"/>
                  <a:pt x="4411635" y="1768152"/>
                  <a:pt x="4409162" y="1759907"/>
                </a:cubicBezTo>
                <a:cubicBezTo>
                  <a:pt x="4405368" y="1747260"/>
                  <a:pt x="4400110" y="1735067"/>
                  <a:pt x="4396636" y="1722329"/>
                </a:cubicBezTo>
                <a:cubicBezTo>
                  <a:pt x="4393835" y="1712059"/>
                  <a:pt x="4392955" y="1701341"/>
                  <a:pt x="4390373" y="1691014"/>
                </a:cubicBezTo>
                <a:cubicBezTo>
                  <a:pt x="4371115" y="1613980"/>
                  <a:pt x="4400930" y="1756326"/>
                  <a:pt x="4377847" y="1640909"/>
                </a:cubicBezTo>
                <a:cubicBezTo>
                  <a:pt x="4383020" y="1511576"/>
                  <a:pt x="4372027" y="1520360"/>
                  <a:pt x="4396636" y="1434230"/>
                </a:cubicBezTo>
                <a:cubicBezTo>
                  <a:pt x="4400811" y="1419616"/>
                  <a:pt x="4403175" y="1404359"/>
                  <a:pt x="4409162" y="1390389"/>
                </a:cubicBezTo>
                <a:cubicBezTo>
                  <a:pt x="4415792" y="1374919"/>
                  <a:pt x="4426154" y="1361324"/>
                  <a:pt x="4434214" y="1346548"/>
                </a:cubicBezTo>
                <a:cubicBezTo>
                  <a:pt x="4438685" y="1338352"/>
                  <a:pt x="4442948" y="1330028"/>
                  <a:pt x="4446740" y="1321496"/>
                </a:cubicBezTo>
                <a:cubicBezTo>
                  <a:pt x="4451306" y="1311223"/>
                  <a:pt x="4453806" y="1300009"/>
                  <a:pt x="4459266" y="1290181"/>
                </a:cubicBezTo>
                <a:cubicBezTo>
                  <a:pt x="4474742" y="1262324"/>
                  <a:pt x="4486837" y="1231294"/>
                  <a:pt x="4509370" y="1208761"/>
                </a:cubicBezTo>
                <a:lnTo>
                  <a:pt x="4584526" y="1133605"/>
                </a:lnTo>
                <a:cubicBezTo>
                  <a:pt x="4605325" y="1112806"/>
                  <a:pt x="4636089" y="1080440"/>
                  <a:pt x="4659682" y="1064712"/>
                </a:cubicBezTo>
                <a:cubicBezTo>
                  <a:pt x="4681447" y="1050202"/>
                  <a:pt x="4706144" y="1040592"/>
                  <a:pt x="4728575" y="1027134"/>
                </a:cubicBezTo>
                <a:cubicBezTo>
                  <a:pt x="4747939" y="1015516"/>
                  <a:pt x="4765203" y="1000523"/>
                  <a:pt x="4784943" y="989556"/>
                </a:cubicBezTo>
                <a:cubicBezTo>
                  <a:pt x="4802917" y="979571"/>
                  <a:pt x="4823168" y="974180"/>
                  <a:pt x="4841310" y="964504"/>
                </a:cubicBezTo>
                <a:cubicBezTo>
                  <a:pt x="4854593" y="957420"/>
                  <a:pt x="4865884" y="947037"/>
                  <a:pt x="4878888" y="939452"/>
                </a:cubicBezTo>
                <a:cubicBezTo>
                  <a:pt x="4902795" y="925506"/>
                  <a:pt x="4935259" y="912609"/>
                  <a:pt x="4960307" y="901874"/>
                </a:cubicBezTo>
                <a:cubicBezTo>
                  <a:pt x="5056479" y="815319"/>
                  <a:pt x="4994867" y="865852"/>
                  <a:pt x="5123145" y="776614"/>
                </a:cubicBezTo>
                <a:cubicBezTo>
                  <a:pt x="5162179" y="749459"/>
                  <a:pt x="5161559" y="746921"/>
                  <a:pt x="5198301" y="726509"/>
                </a:cubicBezTo>
                <a:cubicBezTo>
                  <a:pt x="5206463" y="721975"/>
                  <a:pt x="5215248" y="718615"/>
                  <a:pt x="5223354" y="713983"/>
                </a:cubicBezTo>
                <a:cubicBezTo>
                  <a:pt x="5244492" y="701904"/>
                  <a:pt x="5263736" y="686293"/>
                  <a:pt x="5285984" y="676405"/>
                </a:cubicBezTo>
                <a:cubicBezTo>
                  <a:pt x="5304773" y="668054"/>
                  <a:pt x="5324720" y="661932"/>
                  <a:pt x="5342351" y="651353"/>
                </a:cubicBezTo>
                <a:cubicBezTo>
                  <a:pt x="5416002" y="607162"/>
                  <a:pt x="5348558" y="627881"/>
                  <a:pt x="5404981" y="613775"/>
                </a:cubicBezTo>
                <a:cubicBezTo>
                  <a:pt x="5463995" y="578366"/>
                  <a:pt x="5406280" y="609317"/>
                  <a:pt x="5480137" y="582460"/>
                </a:cubicBezTo>
                <a:cubicBezTo>
                  <a:pt x="5488911" y="579269"/>
                  <a:pt x="5496608" y="573612"/>
                  <a:pt x="5505189" y="569934"/>
                </a:cubicBezTo>
                <a:cubicBezTo>
                  <a:pt x="5511257" y="567333"/>
                  <a:pt x="5518073" y="566623"/>
                  <a:pt x="5523978" y="563671"/>
                </a:cubicBezTo>
                <a:cubicBezTo>
                  <a:pt x="5530711" y="560305"/>
                  <a:pt x="5536034" y="554511"/>
                  <a:pt x="5542767" y="551145"/>
                </a:cubicBezTo>
                <a:cubicBezTo>
                  <a:pt x="5552823" y="546117"/>
                  <a:pt x="5563749" y="543048"/>
                  <a:pt x="5574082" y="538619"/>
                </a:cubicBezTo>
                <a:cubicBezTo>
                  <a:pt x="5578373" y="536780"/>
                  <a:pt x="5582433" y="534444"/>
                  <a:pt x="5586608" y="532356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48044" y="3681594"/>
            <a:ext cx="432840" cy="637685"/>
            <a:chOff x="415215" y="3789040"/>
            <a:chExt cx="432840" cy="637685"/>
          </a:xfrm>
        </p:grpSpPr>
        <p:sp>
          <p:nvSpPr>
            <p:cNvPr id="54" name="타원 53"/>
            <p:cNvSpPr/>
            <p:nvPr/>
          </p:nvSpPr>
          <p:spPr>
            <a:xfrm>
              <a:off x="550080" y="3789040"/>
              <a:ext cx="169520" cy="2153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 flipV="1">
              <a:off x="415215" y="4119530"/>
              <a:ext cx="432840" cy="12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54" idx="4"/>
            </p:cNvCxnSpPr>
            <p:nvPr/>
          </p:nvCxnSpPr>
          <p:spPr>
            <a:xfrm>
              <a:off x="634840" y="4004382"/>
              <a:ext cx="0" cy="283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524675" y="4297549"/>
              <a:ext cx="106960" cy="129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31635" y="4311452"/>
              <a:ext cx="118732" cy="89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4406853" y="4146083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</a:t>
            </a:r>
            <a:r>
              <a:rPr lang="en-US" altLang="ko-KR" dirty="0" smtClean="0">
                <a:sym typeface="Wingdings" panose="05000000000000000000" pitchFamily="2" charset="2"/>
              </a:rPr>
              <a:t>’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54" idx="6"/>
          </p:cNvCxnSpPr>
          <p:nvPr/>
        </p:nvCxnSpPr>
        <p:spPr>
          <a:xfrm flipV="1">
            <a:off x="752429" y="3103159"/>
            <a:ext cx="710845" cy="686106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4" idx="6"/>
            <a:endCxn id="4" idx="1"/>
          </p:cNvCxnSpPr>
          <p:nvPr/>
        </p:nvCxnSpPr>
        <p:spPr>
          <a:xfrm>
            <a:off x="752429" y="3789265"/>
            <a:ext cx="1354681" cy="1517832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2749" y="326292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펀치</a:t>
            </a:r>
            <a:endParaRPr lang="ko-KR" altLang="en-US" sz="1050"/>
          </a:p>
        </p:txBody>
      </p:sp>
      <p:sp>
        <p:nvSpPr>
          <p:cNvPr id="59" name="TextBox 58"/>
          <p:cNvSpPr txBox="1"/>
          <p:nvPr/>
        </p:nvSpPr>
        <p:spPr>
          <a:xfrm>
            <a:off x="1161956" y="4699896"/>
            <a:ext cx="6367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컨트롤 </a:t>
            </a:r>
            <a:endParaRPr lang="en-US" altLang="ko-KR" sz="1050" dirty="0" smtClean="0"/>
          </a:p>
          <a:p>
            <a:r>
              <a:rPr lang="ko-KR" altLang="en-US" sz="1050" dirty="0" smtClean="0"/>
              <a:t>패널</a:t>
            </a:r>
            <a:endParaRPr lang="en-US" altLang="ko-KR" sz="1050" dirty="0" smtClean="0"/>
          </a:p>
          <a:p>
            <a:r>
              <a:rPr lang="ko-KR" altLang="en-US" sz="1050" dirty="0" smtClean="0"/>
              <a:t>조작</a:t>
            </a:r>
            <a:endParaRPr lang="ko-KR" altLang="en-US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5893541" y="4846939"/>
            <a:ext cx="683202" cy="2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90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스위치들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3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/>
              <a:t>IBM 701</a:t>
            </a:r>
            <a:r>
              <a:rPr lang="ko-KR" altLang="en-US" dirty="0"/>
              <a:t>에서 프로그램 작성에 사용된 펀치 카드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1026" name="Picture 2" descr=" [IBM 701 punched card]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05876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95536" y="5517232"/>
            <a:ext cx="784887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출처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: Douglas John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punched card history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, http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://landley.net/history/mirror/pre/punchedcards/history.html</a:t>
            </a:r>
          </a:p>
        </p:txBody>
      </p:sp>
    </p:spTree>
    <p:extLst>
      <p:ext uri="{BB962C8B-B14F-4D97-AF65-F5344CB8AC3E}">
        <p14:creationId xmlns:p14="http://schemas.microsoft.com/office/powerpoint/2010/main" val="40000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 개요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8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4"/>
    </mc:Choice>
    <mc:Fallback xmlns="">
      <p:transition spd="slow" advTm="254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로더</a:t>
            </a:r>
            <a:r>
              <a:rPr lang="ko-KR" altLang="en-US" dirty="0" smtClean="0"/>
              <a:t> 프로그램의 필요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운영체제의 싹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IBM 701 </a:t>
            </a:r>
            <a:r>
              <a:rPr lang="ko-KR" altLang="en-US" dirty="0" smtClean="0"/>
              <a:t>개발자의 일반적인 개발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첫번째 카드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다음 카드에 작성된 프로그램을 메모리에 적재하는 코드만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두번째 카드부터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목적하는 프로그램 작성</a:t>
            </a:r>
            <a:endParaRPr lang="en-US" altLang="ko-KR" dirty="0" smtClean="0"/>
          </a:p>
          <a:p>
            <a:r>
              <a:rPr lang="ko-KR" altLang="en-US" dirty="0" err="1" smtClean="0"/>
              <a:t>로더</a:t>
            </a:r>
            <a:r>
              <a:rPr lang="ko-KR" altLang="en-US" dirty="0" smtClean="0"/>
              <a:t> 프로그램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프로그램을 작성할 때마다 다음 </a:t>
            </a:r>
            <a:r>
              <a:rPr lang="ko-KR" altLang="en-US" dirty="0" err="1" smtClean="0"/>
              <a:t>카드부터의</a:t>
            </a:r>
            <a:r>
              <a:rPr lang="ko-KR" altLang="en-US" dirty="0" smtClean="0"/>
              <a:t> 프로그램을 읽어 들이는 첫번째 카드의 프로그램 작성의 시간 낭비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목적 프로그램을 읽어 들이는 코드의 작성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코드를 </a:t>
            </a:r>
            <a:r>
              <a:rPr lang="ko-KR" altLang="en-US" dirty="0" err="1" smtClean="0"/>
              <a:t>로더</a:t>
            </a:r>
            <a:r>
              <a:rPr lang="en-US" altLang="ko-KR" dirty="0" smtClean="0"/>
              <a:t>(loader)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lvl="1"/>
            <a:r>
              <a:rPr lang="ko-KR" altLang="en-US" dirty="0" err="1"/>
              <a:t>로더는</a:t>
            </a:r>
            <a:r>
              <a:rPr lang="ko-KR" altLang="en-US" dirty="0"/>
              <a:t> 모든 컴퓨터에 </a:t>
            </a:r>
            <a:r>
              <a:rPr lang="ko-KR" altLang="en-US" dirty="0" smtClean="0"/>
              <a:t>공통적으로 필요</a:t>
            </a:r>
            <a:endParaRPr lang="en-US" altLang="ko-KR" dirty="0" smtClean="0"/>
          </a:p>
          <a:p>
            <a:r>
              <a:rPr lang="ko-KR" altLang="en-US" dirty="0" err="1" smtClean="0"/>
              <a:t>로더가</a:t>
            </a:r>
            <a:r>
              <a:rPr lang="ko-KR" altLang="en-US" dirty="0" smtClean="0"/>
              <a:t> 운영체제로 발전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오늘날 운영체제의 가장 기본적인 기능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사용자의 명령을 받아 저장 장치에 담긴 프로그램을 메모리에 적재하는 기능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0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원시 운영체제 </a:t>
            </a:r>
            <a:r>
              <a:rPr lang="en-US" altLang="ko-KR" dirty="0" smtClean="0"/>
              <a:t>GM OS </a:t>
            </a:r>
            <a:r>
              <a:rPr lang="ko-KR" altLang="en-US" dirty="0" smtClean="0"/>
              <a:t>탄생 </a:t>
            </a:r>
            <a:r>
              <a:rPr lang="en-US" altLang="ko-KR" dirty="0" smtClean="0"/>
              <a:t>- 1955</a:t>
            </a:r>
            <a:r>
              <a:rPr lang="ko-KR" altLang="en-US" dirty="0" smtClean="0"/>
              <a:t>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GM OS</a:t>
            </a:r>
          </a:p>
          <a:p>
            <a:pPr lvl="1"/>
            <a:r>
              <a:rPr lang="en-US" altLang="ko-KR" dirty="0" smtClean="0"/>
              <a:t>1955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IBM701</a:t>
            </a:r>
            <a:r>
              <a:rPr lang="ko-KR" altLang="en-US" dirty="0" smtClean="0"/>
              <a:t>의 고객 </a:t>
            </a:r>
            <a:r>
              <a:rPr lang="en-US" altLang="ko-KR" dirty="0" smtClean="0"/>
              <a:t>GM(General Motors)</a:t>
            </a:r>
            <a:r>
              <a:rPr lang="ko-KR" altLang="en-US" dirty="0" smtClean="0"/>
              <a:t>에 의해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펀치 카드에 담긴 프로그램을 메모리에 로딩하는 </a:t>
            </a:r>
            <a:r>
              <a:rPr lang="ko-KR" altLang="en-US" dirty="0" err="1" smtClean="0"/>
              <a:t>로더</a:t>
            </a:r>
            <a:r>
              <a:rPr lang="ko-KR" altLang="en-US" dirty="0" smtClean="0"/>
              <a:t> 프로그램 개발</a:t>
            </a:r>
          </a:p>
          <a:p>
            <a:pPr lvl="1"/>
            <a:r>
              <a:rPr lang="ko-KR" altLang="en-US" dirty="0" err="1" smtClean="0"/>
              <a:t>로더</a:t>
            </a:r>
            <a:r>
              <a:rPr lang="ko-KR" altLang="en-US" dirty="0" smtClean="0"/>
              <a:t> 프로그램은 테이프에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필요할 때마다 실행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로더를</a:t>
            </a:r>
            <a:r>
              <a:rPr lang="ko-KR" altLang="en-US" dirty="0" smtClean="0"/>
              <a:t> 모니터</a:t>
            </a:r>
            <a:r>
              <a:rPr lang="en-US" altLang="ko-KR" dirty="0" smtClean="0"/>
              <a:t>(Monitor)</a:t>
            </a:r>
            <a:r>
              <a:rPr lang="ko-KR" altLang="en-US" dirty="0" smtClean="0"/>
              <a:t>라고 불렀음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후세대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General Motors Operating System(GM OS)</a:t>
            </a:r>
            <a:r>
              <a:rPr lang="ko-KR" altLang="en-US" dirty="0"/>
              <a:t>라고 </a:t>
            </a:r>
            <a:r>
              <a:rPr lang="ko-KR" altLang="en-US" dirty="0" smtClean="0"/>
              <a:t>불렀음</a:t>
            </a:r>
            <a:endParaRPr lang="ko-KR" altLang="en-US" dirty="0"/>
          </a:p>
          <a:p>
            <a:r>
              <a:rPr lang="en-US" altLang="ko-KR" dirty="0" smtClean="0"/>
              <a:t>GM OS</a:t>
            </a:r>
            <a:r>
              <a:rPr lang="ko-KR" altLang="en-US" dirty="0" smtClean="0"/>
              <a:t>는 원시적인 </a:t>
            </a:r>
            <a:r>
              <a:rPr lang="ko-KR" altLang="en-US" dirty="0"/>
              <a:t>최초의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프로그램을 읽어 실행시켜준다는 점에서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5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원시 운영체제 </a:t>
            </a:r>
            <a:r>
              <a:rPr lang="en-US" altLang="ko-KR" dirty="0"/>
              <a:t>GM </a:t>
            </a:r>
            <a:r>
              <a:rPr lang="en-US" altLang="ko-KR" dirty="0" smtClean="0"/>
              <a:t>OS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19672" y="1700808"/>
            <a:ext cx="5799348" cy="3843739"/>
            <a:chOff x="671854" y="1412776"/>
            <a:chExt cx="5799348" cy="3843739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4939" y="1412776"/>
              <a:ext cx="1014145" cy="178790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3131840" y="4797152"/>
              <a:ext cx="1440160" cy="459363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CPU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31840" y="2564904"/>
              <a:ext cx="1440160" cy="172819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31840" y="2817228"/>
              <a:ext cx="1440160" cy="32374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로더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프로그램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(Monitor/GM OS)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854" y="1637964"/>
              <a:ext cx="1080120" cy="1853880"/>
            </a:xfrm>
            <a:prstGeom prst="rect">
              <a:avLst/>
            </a:prstGeom>
          </p:spPr>
        </p:pic>
        <p:cxnSp>
          <p:nvCxnSpPr>
            <p:cNvPr id="9" name="구부러진 연결선 8"/>
            <p:cNvCxnSpPr>
              <a:stCxn id="7" idx="3"/>
              <a:endCxn id="6" idx="1"/>
            </p:cNvCxnSpPr>
            <p:nvPr/>
          </p:nvCxnSpPr>
          <p:spPr>
            <a:xfrm>
              <a:off x="1751974" y="2564904"/>
              <a:ext cx="1379866" cy="414194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자유형 11"/>
            <p:cNvSpPr/>
            <p:nvPr/>
          </p:nvSpPr>
          <p:spPr>
            <a:xfrm flipH="1">
              <a:off x="4527772" y="2816095"/>
              <a:ext cx="908324" cy="938371"/>
            </a:xfrm>
            <a:custGeom>
              <a:avLst/>
              <a:gdLst>
                <a:gd name="connsiteX0" fmla="*/ 757084 w 757084"/>
                <a:gd name="connsiteY0" fmla="*/ 63910 h 855406"/>
                <a:gd name="connsiteX1" fmla="*/ 693175 w 757084"/>
                <a:gd name="connsiteY1" fmla="*/ 54077 h 855406"/>
                <a:gd name="connsiteX2" fmla="*/ 653846 w 757084"/>
                <a:gd name="connsiteY2" fmla="*/ 39329 h 855406"/>
                <a:gd name="connsiteX3" fmla="*/ 585020 w 757084"/>
                <a:gd name="connsiteY3" fmla="*/ 29497 h 855406"/>
                <a:gd name="connsiteX4" fmla="*/ 491613 w 757084"/>
                <a:gd name="connsiteY4" fmla="*/ 19665 h 855406"/>
                <a:gd name="connsiteX5" fmla="*/ 378542 w 757084"/>
                <a:gd name="connsiteY5" fmla="*/ 14748 h 855406"/>
                <a:gd name="connsiteX6" fmla="*/ 231059 w 757084"/>
                <a:gd name="connsiteY6" fmla="*/ 4916 h 855406"/>
                <a:gd name="connsiteX7" fmla="*/ 211394 w 757084"/>
                <a:gd name="connsiteY7" fmla="*/ 0 h 855406"/>
                <a:gd name="connsiteX8" fmla="*/ 34413 w 757084"/>
                <a:gd name="connsiteY8" fmla="*/ 4916 h 855406"/>
                <a:gd name="connsiteX9" fmla="*/ 19665 w 757084"/>
                <a:gd name="connsiteY9" fmla="*/ 14748 h 855406"/>
                <a:gd name="connsiteX10" fmla="*/ 14749 w 757084"/>
                <a:gd name="connsiteY10" fmla="*/ 29497 h 855406"/>
                <a:gd name="connsiteX11" fmla="*/ 4917 w 757084"/>
                <a:gd name="connsiteY11" fmla="*/ 49161 h 855406"/>
                <a:gd name="connsiteX12" fmla="*/ 0 w 757084"/>
                <a:gd name="connsiteY12" fmla="*/ 68826 h 855406"/>
                <a:gd name="connsiteX13" fmla="*/ 4917 w 757084"/>
                <a:gd name="connsiteY13" fmla="*/ 206477 h 855406"/>
                <a:gd name="connsiteX14" fmla="*/ 14749 w 757084"/>
                <a:gd name="connsiteY14" fmla="*/ 221226 h 855406"/>
                <a:gd name="connsiteX15" fmla="*/ 29497 w 757084"/>
                <a:gd name="connsiteY15" fmla="*/ 255639 h 855406"/>
                <a:gd name="connsiteX16" fmla="*/ 34413 w 757084"/>
                <a:gd name="connsiteY16" fmla="*/ 275303 h 855406"/>
                <a:gd name="connsiteX17" fmla="*/ 44246 w 757084"/>
                <a:gd name="connsiteY17" fmla="*/ 285135 h 855406"/>
                <a:gd name="connsiteX18" fmla="*/ 58994 w 757084"/>
                <a:gd name="connsiteY18" fmla="*/ 309716 h 855406"/>
                <a:gd name="connsiteX19" fmla="*/ 93407 w 757084"/>
                <a:gd name="connsiteY19" fmla="*/ 353961 h 855406"/>
                <a:gd name="connsiteX20" fmla="*/ 127820 w 757084"/>
                <a:gd name="connsiteY20" fmla="*/ 403123 h 855406"/>
                <a:gd name="connsiteX21" fmla="*/ 147484 w 757084"/>
                <a:gd name="connsiteY21" fmla="*/ 422787 h 855406"/>
                <a:gd name="connsiteX22" fmla="*/ 196646 w 757084"/>
                <a:gd name="connsiteY22" fmla="*/ 476865 h 855406"/>
                <a:gd name="connsiteX23" fmla="*/ 221226 w 757084"/>
                <a:gd name="connsiteY23" fmla="*/ 501445 h 855406"/>
                <a:gd name="connsiteX24" fmla="*/ 231059 w 757084"/>
                <a:gd name="connsiteY24" fmla="*/ 511277 h 855406"/>
                <a:gd name="connsiteX25" fmla="*/ 265471 w 757084"/>
                <a:gd name="connsiteY25" fmla="*/ 516194 h 855406"/>
                <a:gd name="connsiteX26" fmla="*/ 299884 w 757084"/>
                <a:gd name="connsiteY26" fmla="*/ 535858 h 855406"/>
                <a:gd name="connsiteX27" fmla="*/ 314633 w 757084"/>
                <a:gd name="connsiteY27" fmla="*/ 545690 h 855406"/>
                <a:gd name="connsiteX28" fmla="*/ 324465 w 757084"/>
                <a:gd name="connsiteY28" fmla="*/ 555523 h 855406"/>
                <a:gd name="connsiteX29" fmla="*/ 383459 w 757084"/>
                <a:gd name="connsiteY29" fmla="*/ 580103 h 855406"/>
                <a:gd name="connsiteX30" fmla="*/ 412955 w 757084"/>
                <a:gd name="connsiteY30" fmla="*/ 599768 h 855406"/>
                <a:gd name="connsiteX31" fmla="*/ 432620 w 757084"/>
                <a:gd name="connsiteY31" fmla="*/ 619432 h 855406"/>
                <a:gd name="connsiteX32" fmla="*/ 471949 w 757084"/>
                <a:gd name="connsiteY32" fmla="*/ 639097 h 855406"/>
                <a:gd name="connsiteX33" fmla="*/ 491613 w 757084"/>
                <a:gd name="connsiteY33" fmla="*/ 653845 h 855406"/>
                <a:gd name="connsiteX34" fmla="*/ 501446 w 757084"/>
                <a:gd name="connsiteY34" fmla="*/ 668594 h 855406"/>
                <a:gd name="connsiteX35" fmla="*/ 526026 w 757084"/>
                <a:gd name="connsiteY35" fmla="*/ 673510 h 855406"/>
                <a:gd name="connsiteX36" fmla="*/ 545691 w 757084"/>
                <a:gd name="connsiteY36" fmla="*/ 688258 h 855406"/>
                <a:gd name="connsiteX37" fmla="*/ 580104 w 757084"/>
                <a:gd name="connsiteY37" fmla="*/ 722671 h 855406"/>
                <a:gd name="connsiteX38" fmla="*/ 604684 w 757084"/>
                <a:gd name="connsiteY38" fmla="*/ 742335 h 855406"/>
                <a:gd name="connsiteX39" fmla="*/ 629265 w 757084"/>
                <a:gd name="connsiteY39" fmla="*/ 762000 h 855406"/>
                <a:gd name="connsiteX40" fmla="*/ 683342 w 757084"/>
                <a:gd name="connsiteY40" fmla="*/ 816077 h 855406"/>
                <a:gd name="connsiteX41" fmla="*/ 693175 w 757084"/>
                <a:gd name="connsiteY41" fmla="*/ 825910 h 855406"/>
                <a:gd name="connsiteX42" fmla="*/ 703007 w 757084"/>
                <a:gd name="connsiteY42" fmla="*/ 840658 h 855406"/>
                <a:gd name="connsiteX43" fmla="*/ 717755 w 757084"/>
                <a:gd name="connsiteY43" fmla="*/ 845574 h 855406"/>
                <a:gd name="connsiteX44" fmla="*/ 727588 w 757084"/>
                <a:gd name="connsiteY44" fmla="*/ 855406 h 85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57084" h="855406">
                  <a:moveTo>
                    <a:pt x="757084" y="63910"/>
                  </a:moveTo>
                  <a:cubicBezTo>
                    <a:pt x="741545" y="62184"/>
                    <a:pt x="711107" y="60802"/>
                    <a:pt x="693175" y="54077"/>
                  </a:cubicBezTo>
                  <a:cubicBezTo>
                    <a:pt x="651723" y="38532"/>
                    <a:pt x="695134" y="48504"/>
                    <a:pt x="653846" y="39329"/>
                  </a:cubicBezTo>
                  <a:cubicBezTo>
                    <a:pt x="622542" y="32373"/>
                    <a:pt x="623669" y="33791"/>
                    <a:pt x="585020" y="29497"/>
                  </a:cubicBezTo>
                  <a:cubicBezTo>
                    <a:pt x="543024" y="18999"/>
                    <a:pt x="566375" y="23600"/>
                    <a:pt x="491613" y="19665"/>
                  </a:cubicBezTo>
                  <a:lnTo>
                    <a:pt x="378542" y="14748"/>
                  </a:lnTo>
                  <a:cubicBezTo>
                    <a:pt x="320141" y="-4719"/>
                    <a:pt x="383070" y="14723"/>
                    <a:pt x="231059" y="4916"/>
                  </a:cubicBezTo>
                  <a:cubicBezTo>
                    <a:pt x="224316" y="4481"/>
                    <a:pt x="217949" y="1639"/>
                    <a:pt x="211394" y="0"/>
                  </a:cubicBezTo>
                  <a:cubicBezTo>
                    <a:pt x="152400" y="1639"/>
                    <a:pt x="93256" y="390"/>
                    <a:pt x="34413" y="4916"/>
                  </a:cubicBezTo>
                  <a:cubicBezTo>
                    <a:pt x="28522" y="5369"/>
                    <a:pt x="23356" y="10134"/>
                    <a:pt x="19665" y="14748"/>
                  </a:cubicBezTo>
                  <a:cubicBezTo>
                    <a:pt x="16428" y="18795"/>
                    <a:pt x="16790" y="24734"/>
                    <a:pt x="14749" y="29497"/>
                  </a:cubicBezTo>
                  <a:cubicBezTo>
                    <a:pt x="11862" y="36233"/>
                    <a:pt x="7490" y="42299"/>
                    <a:pt x="4917" y="49161"/>
                  </a:cubicBezTo>
                  <a:cubicBezTo>
                    <a:pt x="2544" y="55488"/>
                    <a:pt x="1639" y="62271"/>
                    <a:pt x="0" y="68826"/>
                  </a:cubicBezTo>
                  <a:cubicBezTo>
                    <a:pt x="1639" y="114710"/>
                    <a:pt x="494" y="160778"/>
                    <a:pt x="4917" y="206477"/>
                  </a:cubicBezTo>
                  <a:cubicBezTo>
                    <a:pt x="5486" y="212358"/>
                    <a:pt x="12674" y="215694"/>
                    <a:pt x="14749" y="221226"/>
                  </a:cubicBezTo>
                  <a:cubicBezTo>
                    <a:pt x="28729" y="258507"/>
                    <a:pt x="9233" y="235373"/>
                    <a:pt x="29497" y="255639"/>
                  </a:cubicBezTo>
                  <a:cubicBezTo>
                    <a:pt x="31136" y="262194"/>
                    <a:pt x="31391" y="269260"/>
                    <a:pt x="34413" y="275303"/>
                  </a:cubicBezTo>
                  <a:cubicBezTo>
                    <a:pt x="36486" y="279449"/>
                    <a:pt x="41552" y="281363"/>
                    <a:pt x="44246" y="285135"/>
                  </a:cubicBezTo>
                  <a:cubicBezTo>
                    <a:pt x="49800" y="292910"/>
                    <a:pt x="53440" y="301941"/>
                    <a:pt x="58994" y="309716"/>
                  </a:cubicBezTo>
                  <a:cubicBezTo>
                    <a:pt x="69854" y="324920"/>
                    <a:pt x="83794" y="337939"/>
                    <a:pt x="93407" y="353961"/>
                  </a:cubicBezTo>
                  <a:cubicBezTo>
                    <a:pt x="108168" y="378563"/>
                    <a:pt x="108100" y="380938"/>
                    <a:pt x="127820" y="403123"/>
                  </a:cubicBezTo>
                  <a:cubicBezTo>
                    <a:pt x="133978" y="410051"/>
                    <a:pt x="141496" y="415711"/>
                    <a:pt x="147484" y="422787"/>
                  </a:cubicBezTo>
                  <a:cubicBezTo>
                    <a:pt x="193197" y="476811"/>
                    <a:pt x="163925" y="455050"/>
                    <a:pt x="196646" y="476865"/>
                  </a:cubicBezTo>
                  <a:cubicBezTo>
                    <a:pt x="213500" y="502146"/>
                    <a:pt x="197818" y="482719"/>
                    <a:pt x="221226" y="501445"/>
                  </a:cubicBezTo>
                  <a:cubicBezTo>
                    <a:pt x="224845" y="504340"/>
                    <a:pt x="226662" y="509811"/>
                    <a:pt x="231059" y="511277"/>
                  </a:cubicBezTo>
                  <a:cubicBezTo>
                    <a:pt x="242052" y="514941"/>
                    <a:pt x="254000" y="514555"/>
                    <a:pt x="265471" y="516194"/>
                  </a:cubicBezTo>
                  <a:cubicBezTo>
                    <a:pt x="284579" y="535300"/>
                    <a:pt x="265223" y="518528"/>
                    <a:pt x="299884" y="535858"/>
                  </a:cubicBezTo>
                  <a:cubicBezTo>
                    <a:pt x="305169" y="538500"/>
                    <a:pt x="310019" y="541999"/>
                    <a:pt x="314633" y="545690"/>
                  </a:cubicBezTo>
                  <a:cubicBezTo>
                    <a:pt x="318252" y="548586"/>
                    <a:pt x="320490" y="553138"/>
                    <a:pt x="324465" y="555523"/>
                  </a:cubicBezTo>
                  <a:cubicBezTo>
                    <a:pt x="356872" y="574967"/>
                    <a:pt x="355552" y="573126"/>
                    <a:pt x="383459" y="580103"/>
                  </a:cubicBezTo>
                  <a:cubicBezTo>
                    <a:pt x="393291" y="586658"/>
                    <a:pt x="404599" y="591412"/>
                    <a:pt x="412955" y="599768"/>
                  </a:cubicBezTo>
                  <a:cubicBezTo>
                    <a:pt x="419510" y="606323"/>
                    <a:pt x="425303" y="613741"/>
                    <a:pt x="432620" y="619432"/>
                  </a:cubicBezTo>
                  <a:cubicBezTo>
                    <a:pt x="450037" y="632979"/>
                    <a:pt x="454430" y="633258"/>
                    <a:pt x="471949" y="639097"/>
                  </a:cubicBezTo>
                  <a:cubicBezTo>
                    <a:pt x="478504" y="644013"/>
                    <a:pt x="485819" y="648051"/>
                    <a:pt x="491613" y="653845"/>
                  </a:cubicBezTo>
                  <a:cubicBezTo>
                    <a:pt x="495791" y="658023"/>
                    <a:pt x="496316" y="665662"/>
                    <a:pt x="501446" y="668594"/>
                  </a:cubicBezTo>
                  <a:cubicBezTo>
                    <a:pt x="508701" y="672740"/>
                    <a:pt x="517833" y="671871"/>
                    <a:pt x="526026" y="673510"/>
                  </a:cubicBezTo>
                  <a:cubicBezTo>
                    <a:pt x="532581" y="678426"/>
                    <a:pt x="539628" y="682746"/>
                    <a:pt x="545691" y="688258"/>
                  </a:cubicBezTo>
                  <a:cubicBezTo>
                    <a:pt x="557695" y="699170"/>
                    <a:pt x="567436" y="712537"/>
                    <a:pt x="580104" y="722671"/>
                  </a:cubicBezTo>
                  <a:cubicBezTo>
                    <a:pt x="588297" y="729226"/>
                    <a:pt x="597265" y="734916"/>
                    <a:pt x="604684" y="742335"/>
                  </a:cubicBezTo>
                  <a:cubicBezTo>
                    <a:pt x="626921" y="764572"/>
                    <a:pt x="600554" y="752430"/>
                    <a:pt x="629265" y="762000"/>
                  </a:cubicBezTo>
                  <a:lnTo>
                    <a:pt x="683342" y="816077"/>
                  </a:lnTo>
                  <a:cubicBezTo>
                    <a:pt x="686620" y="819355"/>
                    <a:pt x="690604" y="822053"/>
                    <a:pt x="693175" y="825910"/>
                  </a:cubicBezTo>
                  <a:cubicBezTo>
                    <a:pt x="696452" y="830826"/>
                    <a:pt x="698393" y="836967"/>
                    <a:pt x="703007" y="840658"/>
                  </a:cubicBezTo>
                  <a:cubicBezTo>
                    <a:pt x="707053" y="843895"/>
                    <a:pt x="712839" y="843935"/>
                    <a:pt x="717755" y="845574"/>
                  </a:cubicBezTo>
                  <a:lnTo>
                    <a:pt x="727588" y="855406"/>
                  </a:lnTo>
                </a:path>
              </a:pathLst>
            </a:custGeom>
            <a:noFill/>
            <a:ln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31840" y="3537308"/>
              <a:ext cx="1440160" cy="323740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사용자 프로그램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60214" y="427808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메모리</a:t>
              </a:r>
              <a:endParaRPr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91680" y="1943299"/>
              <a:ext cx="2058577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"/>
              </a:pPr>
              <a:r>
                <a:rPr lang="ko-KR" altLang="en-US" sz="1100" dirty="0" smtClean="0">
                  <a:sym typeface="Wingdings" panose="05000000000000000000" pitchFamily="2" charset="2"/>
                </a:rPr>
                <a:t>개발자가 컨트롤 패널에서 </a:t>
              </a:r>
              <a:endParaRPr lang="en-US" altLang="ko-KR" sz="1100" dirty="0" smtClean="0">
                <a:sym typeface="Wingdings" panose="05000000000000000000" pitchFamily="2" charset="2"/>
              </a:endParaRP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 </a:t>
              </a:r>
              <a:r>
                <a:rPr lang="en-US" altLang="ko-KR" sz="1100" dirty="0" smtClean="0">
                  <a:sym typeface="Wingdings" panose="05000000000000000000" pitchFamily="2" charset="2"/>
                </a:rPr>
                <a:t>   </a:t>
              </a:r>
              <a:r>
                <a:rPr lang="ko-KR" altLang="en-US" sz="1100" dirty="0" err="1" smtClean="0">
                  <a:sym typeface="Wingdings" panose="05000000000000000000" pitchFamily="2" charset="2"/>
                </a:rPr>
                <a:t>로더</a:t>
              </a:r>
              <a:r>
                <a:rPr lang="ko-KR" altLang="en-US" sz="1100" dirty="0" smtClean="0">
                  <a:sym typeface="Wingdings" panose="05000000000000000000" pitchFamily="2" charset="2"/>
                </a:rPr>
                <a:t> 프로그램</a:t>
              </a:r>
              <a:r>
                <a:rPr lang="en-US" altLang="ko-KR" sz="1100" dirty="0" smtClean="0">
                  <a:sym typeface="Wingdings" panose="05000000000000000000" pitchFamily="2" charset="2"/>
                </a:rPr>
                <a:t>(Monitor)</a:t>
              </a:r>
              <a:r>
                <a:rPr lang="ko-KR" altLang="en-US" sz="1100" dirty="0" smtClean="0">
                  <a:sym typeface="Wingdings" panose="05000000000000000000" pitchFamily="2" charset="2"/>
                </a:rPr>
                <a:t>을</a:t>
              </a:r>
              <a:endParaRPr lang="en-US" altLang="ko-KR" sz="1100" dirty="0" smtClean="0">
                <a:sym typeface="Wingdings" panose="05000000000000000000" pitchFamily="2" charset="2"/>
              </a:endParaRPr>
            </a:p>
            <a:p>
              <a:r>
                <a:rPr lang="ko-KR" altLang="en-US" sz="1100" dirty="0" smtClean="0">
                  <a:sym typeface="Wingdings" panose="05000000000000000000" pitchFamily="2" charset="2"/>
                </a:rPr>
                <a:t>    메모리 적재</a:t>
              </a:r>
              <a:endParaRPr lang="ko-KR" altLang="en-US" sz="1100" dirty="0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2929140" y="3549445"/>
              <a:ext cx="385663" cy="1366684"/>
            </a:xfrm>
            <a:custGeom>
              <a:avLst/>
              <a:gdLst>
                <a:gd name="connsiteX0" fmla="*/ 330254 w 385663"/>
                <a:gd name="connsiteY0" fmla="*/ 1366684 h 1366684"/>
                <a:gd name="connsiteX1" fmla="*/ 325337 w 385663"/>
                <a:gd name="connsiteY1" fmla="*/ 1332271 h 1366684"/>
                <a:gd name="connsiteX2" fmla="*/ 310589 w 385663"/>
                <a:gd name="connsiteY2" fmla="*/ 1312607 h 1366684"/>
                <a:gd name="connsiteX3" fmla="*/ 271260 w 385663"/>
                <a:gd name="connsiteY3" fmla="*/ 1258529 h 1366684"/>
                <a:gd name="connsiteX4" fmla="*/ 251595 w 385663"/>
                <a:gd name="connsiteY4" fmla="*/ 1233949 h 1366684"/>
                <a:gd name="connsiteX5" fmla="*/ 236847 w 385663"/>
                <a:gd name="connsiteY5" fmla="*/ 1219200 h 1366684"/>
                <a:gd name="connsiteX6" fmla="*/ 202434 w 385663"/>
                <a:gd name="connsiteY6" fmla="*/ 1160207 h 1366684"/>
                <a:gd name="connsiteX7" fmla="*/ 187686 w 385663"/>
                <a:gd name="connsiteY7" fmla="*/ 1140542 h 1366684"/>
                <a:gd name="connsiteX8" fmla="*/ 143441 w 385663"/>
                <a:gd name="connsiteY8" fmla="*/ 1061884 h 1366684"/>
                <a:gd name="connsiteX9" fmla="*/ 128692 w 385663"/>
                <a:gd name="connsiteY9" fmla="*/ 1027471 h 1366684"/>
                <a:gd name="connsiteX10" fmla="*/ 109028 w 385663"/>
                <a:gd name="connsiteY10" fmla="*/ 968478 h 1366684"/>
                <a:gd name="connsiteX11" fmla="*/ 99195 w 385663"/>
                <a:gd name="connsiteY11" fmla="*/ 943897 h 1366684"/>
                <a:gd name="connsiteX12" fmla="*/ 94279 w 385663"/>
                <a:gd name="connsiteY12" fmla="*/ 924232 h 1366684"/>
                <a:gd name="connsiteX13" fmla="*/ 89363 w 385663"/>
                <a:gd name="connsiteY13" fmla="*/ 899652 h 1366684"/>
                <a:gd name="connsiteX14" fmla="*/ 79531 w 385663"/>
                <a:gd name="connsiteY14" fmla="*/ 879987 h 1366684"/>
                <a:gd name="connsiteX15" fmla="*/ 69699 w 385663"/>
                <a:gd name="connsiteY15" fmla="*/ 796413 h 1366684"/>
                <a:gd name="connsiteX16" fmla="*/ 64783 w 385663"/>
                <a:gd name="connsiteY16" fmla="*/ 776749 h 1366684"/>
                <a:gd name="connsiteX17" fmla="*/ 59866 w 385663"/>
                <a:gd name="connsiteY17" fmla="*/ 752168 h 1366684"/>
                <a:gd name="connsiteX18" fmla="*/ 54950 w 385663"/>
                <a:gd name="connsiteY18" fmla="*/ 732503 h 1366684"/>
                <a:gd name="connsiteX19" fmla="*/ 45118 w 385663"/>
                <a:gd name="connsiteY19" fmla="*/ 683342 h 1366684"/>
                <a:gd name="connsiteX20" fmla="*/ 35286 w 385663"/>
                <a:gd name="connsiteY20" fmla="*/ 648929 h 1366684"/>
                <a:gd name="connsiteX21" fmla="*/ 25454 w 385663"/>
                <a:gd name="connsiteY21" fmla="*/ 585020 h 1366684"/>
                <a:gd name="connsiteX22" fmla="*/ 15621 w 385663"/>
                <a:gd name="connsiteY22" fmla="*/ 526026 h 1366684"/>
                <a:gd name="connsiteX23" fmla="*/ 5789 w 385663"/>
                <a:gd name="connsiteY23" fmla="*/ 467032 h 1366684"/>
                <a:gd name="connsiteX24" fmla="*/ 5789 w 385663"/>
                <a:gd name="connsiteY24" fmla="*/ 132736 h 1366684"/>
                <a:gd name="connsiteX25" fmla="*/ 10705 w 385663"/>
                <a:gd name="connsiteY25" fmla="*/ 117987 h 1366684"/>
                <a:gd name="connsiteX26" fmla="*/ 20537 w 385663"/>
                <a:gd name="connsiteY26" fmla="*/ 83574 h 1366684"/>
                <a:gd name="connsiteX27" fmla="*/ 30370 w 385663"/>
                <a:gd name="connsiteY27" fmla="*/ 73742 h 1366684"/>
                <a:gd name="connsiteX28" fmla="*/ 50034 w 385663"/>
                <a:gd name="connsiteY28" fmla="*/ 39329 h 1366684"/>
                <a:gd name="connsiteX29" fmla="*/ 64783 w 385663"/>
                <a:gd name="connsiteY29" fmla="*/ 34413 h 1366684"/>
                <a:gd name="connsiteX30" fmla="*/ 94279 w 385663"/>
                <a:gd name="connsiteY30" fmla="*/ 14749 h 1366684"/>
                <a:gd name="connsiteX31" fmla="*/ 104112 w 385663"/>
                <a:gd name="connsiteY31" fmla="*/ 4916 h 1366684"/>
                <a:gd name="connsiteX32" fmla="*/ 118860 w 385663"/>
                <a:gd name="connsiteY32" fmla="*/ 0 h 1366684"/>
                <a:gd name="connsiteX33" fmla="*/ 384331 w 385663"/>
                <a:gd name="connsiteY33" fmla="*/ 4916 h 1366684"/>
                <a:gd name="connsiteX34" fmla="*/ 369583 w 385663"/>
                <a:gd name="connsiteY34" fmla="*/ 14749 h 1366684"/>
                <a:gd name="connsiteX35" fmla="*/ 320421 w 385663"/>
                <a:gd name="connsiteY35" fmla="*/ 34413 h 1366684"/>
                <a:gd name="connsiteX36" fmla="*/ 281092 w 385663"/>
                <a:gd name="connsiteY36" fmla="*/ 49161 h 1366684"/>
                <a:gd name="connsiteX37" fmla="*/ 261428 w 385663"/>
                <a:gd name="connsiteY37" fmla="*/ 54078 h 1366684"/>
                <a:gd name="connsiteX38" fmla="*/ 246679 w 385663"/>
                <a:gd name="connsiteY38" fmla="*/ 63910 h 1366684"/>
                <a:gd name="connsiteX39" fmla="*/ 261428 w 385663"/>
                <a:gd name="connsiteY39" fmla="*/ 68826 h 1366684"/>
                <a:gd name="connsiteX40" fmla="*/ 305673 w 385663"/>
                <a:gd name="connsiteY40" fmla="*/ 73742 h 1366684"/>
                <a:gd name="connsiteX41" fmla="*/ 281092 w 385663"/>
                <a:gd name="connsiteY41" fmla="*/ 88490 h 1366684"/>
                <a:gd name="connsiteX42" fmla="*/ 222099 w 385663"/>
                <a:gd name="connsiteY42" fmla="*/ 98323 h 1366684"/>
                <a:gd name="connsiteX43" fmla="*/ 207350 w 385663"/>
                <a:gd name="connsiteY43" fmla="*/ 103239 h 1366684"/>
                <a:gd name="connsiteX44" fmla="*/ 231931 w 385663"/>
                <a:gd name="connsiteY44" fmla="*/ 113071 h 1366684"/>
                <a:gd name="connsiteX45" fmla="*/ 281092 w 385663"/>
                <a:gd name="connsiteY45" fmla="*/ 117987 h 1366684"/>
                <a:gd name="connsiteX46" fmla="*/ 300757 w 385663"/>
                <a:gd name="connsiteY46" fmla="*/ 122903 h 1366684"/>
                <a:gd name="connsiteX47" fmla="*/ 315505 w 385663"/>
                <a:gd name="connsiteY47" fmla="*/ 127820 h 1366684"/>
                <a:gd name="connsiteX48" fmla="*/ 300757 w 385663"/>
                <a:gd name="connsiteY48" fmla="*/ 132736 h 1366684"/>
                <a:gd name="connsiteX49" fmla="*/ 261428 w 385663"/>
                <a:gd name="connsiteY49" fmla="*/ 147484 h 1366684"/>
                <a:gd name="connsiteX50" fmla="*/ 227015 w 385663"/>
                <a:gd name="connsiteY50" fmla="*/ 152400 h 1366684"/>
                <a:gd name="connsiteX51" fmla="*/ 271260 w 385663"/>
                <a:gd name="connsiteY51" fmla="*/ 157316 h 1366684"/>
                <a:gd name="connsiteX52" fmla="*/ 256512 w 385663"/>
                <a:gd name="connsiteY52" fmla="*/ 172065 h 1366684"/>
                <a:gd name="connsiteX53" fmla="*/ 227015 w 385663"/>
                <a:gd name="connsiteY53" fmla="*/ 176981 h 1366684"/>
                <a:gd name="connsiteX54" fmla="*/ 212266 w 385663"/>
                <a:gd name="connsiteY54" fmla="*/ 181897 h 1366684"/>
                <a:gd name="connsiteX55" fmla="*/ 187686 w 385663"/>
                <a:gd name="connsiteY55" fmla="*/ 186813 h 1366684"/>
                <a:gd name="connsiteX56" fmla="*/ 241763 w 385663"/>
                <a:gd name="connsiteY56" fmla="*/ 201561 h 1366684"/>
                <a:gd name="connsiteX57" fmla="*/ 320421 w 385663"/>
                <a:gd name="connsiteY57" fmla="*/ 211394 h 1366684"/>
                <a:gd name="connsiteX58" fmla="*/ 345002 w 385663"/>
                <a:gd name="connsiteY58" fmla="*/ 211394 h 136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85663" h="1366684">
                  <a:moveTo>
                    <a:pt x="330254" y="1366684"/>
                  </a:moveTo>
                  <a:cubicBezTo>
                    <a:pt x="328615" y="1355213"/>
                    <a:pt x="329297" y="1343161"/>
                    <a:pt x="325337" y="1332271"/>
                  </a:cubicBezTo>
                  <a:cubicBezTo>
                    <a:pt x="322537" y="1324571"/>
                    <a:pt x="315351" y="1319274"/>
                    <a:pt x="310589" y="1312607"/>
                  </a:cubicBezTo>
                  <a:cubicBezTo>
                    <a:pt x="276719" y="1265188"/>
                    <a:pt x="345761" y="1355377"/>
                    <a:pt x="271260" y="1258529"/>
                  </a:cubicBezTo>
                  <a:cubicBezTo>
                    <a:pt x="264862" y="1250212"/>
                    <a:pt x="259014" y="1241369"/>
                    <a:pt x="251595" y="1233949"/>
                  </a:cubicBezTo>
                  <a:cubicBezTo>
                    <a:pt x="246679" y="1229033"/>
                    <a:pt x="240704" y="1224985"/>
                    <a:pt x="236847" y="1219200"/>
                  </a:cubicBezTo>
                  <a:cubicBezTo>
                    <a:pt x="224219" y="1200258"/>
                    <a:pt x="216093" y="1178420"/>
                    <a:pt x="202434" y="1160207"/>
                  </a:cubicBezTo>
                  <a:cubicBezTo>
                    <a:pt x="197518" y="1153652"/>
                    <a:pt x="192117" y="1147434"/>
                    <a:pt x="187686" y="1140542"/>
                  </a:cubicBezTo>
                  <a:cubicBezTo>
                    <a:pt x="169963" y="1112972"/>
                    <a:pt x="156709" y="1090632"/>
                    <a:pt x="143441" y="1061884"/>
                  </a:cubicBezTo>
                  <a:cubicBezTo>
                    <a:pt x="138211" y="1050553"/>
                    <a:pt x="133006" y="1039182"/>
                    <a:pt x="128692" y="1027471"/>
                  </a:cubicBezTo>
                  <a:cubicBezTo>
                    <a:pt x="121526" y="1008021"/>
                    <a:pt x="116727" y="987723"/>
                    <a:pt x="109028" y="968478"/>
                  </a:cubicBezTo>
                  <a:cubicBezTo>
                    <a:pt x="105750" y="960284"/>
                    <a:pt x="101986" y="952269"/>
                    <a:pt x="99195" y="943897"/>
                  </a:cubicBezTo>
                  <a:cubicBezTo>
                    <a:pt x="97058" y="937487"/>
                    <a:pt x="95745" y="930828"/>
                    <a:pt x="94279" y="924232"/>
                  </a:cubicBezTo>
                  <a:cubicBezTo>
                    <a:pt x="92466" y="916075"/>
                    <a:pt x="92005" y="907579"/>
                    <a:pt x="89363" y="899652"/>
                  </a:cubicBezTo>
                  <a:cubicBezTo>
                    <a:pt x="87046" y="892699"/>
                    <a:pt x="82808" y="886542"/>
                    <a:pt x="79531" y="879987"/>
                  </a:cubicBezTo>
                  <a:cubicBezTo>
                    <a:pt x="76101" y="842257"/>
                    <a:pt x="76275" y="829294"/>
                    <a:pt x="69699" y="796413"/>
                  </a:cubicBezTo>
                  <a:cubicBezTo>
                    <a:pt x="68374" y="789788"/>
                    <a:pt x="66249" y="783344"/>
                    <a:pt x="64783" y="776749"/>
                  </a:cubicBezTo>
                  <a:cubicBezTo>
                    <a:pt x="62970" y="768592"/>
                    <a:pt x="61679" y="760325"/>
                    <a:pt x="59866" y="752168"/>
                  </a:cubicBezTo>
                  <a:cubicBezTo>
                    <a:pt x="58400" y="745572"/>
                    <a:pt x="56366" y="739110"/>
                    <a:pt x="54950" y="732503"/>
                  </a:cubicBezTo>
                  <a:cubicBezTo>
                    <a:pt x="51449" y="716162"/>
                    <a:pt x="50403" y="699196"/>
                    <a:pt x="45118" y="683342"/>
                  </a:cubicBezTo>
                  <a:cubicBezTo>
                    <a:pt x="39643" y="666917"/>
                    <a:pt x="39402" y="667450"/>
                    <a:pt x="35286" y="648929"/>
                  </a:cubicBezTo>
                  <a:cubicBezTo>
                    <a:pt x="28402" y="617949"/>
                    <a:pt x="30422" y="622276"/>
                    <a:pt x="25454" y="585020"/>
                  </a:cubicBezTo>
                  <a:cubicBezTo>
                    <a:pt x="14743" y="504692"/>
                    <a:pt x="26135" y="589115"/>
                    <a:pt x="15621" y="526026"/>
                  </a:cubicBezTo>
                  <a:cubicBezTo>
                    <a:pt x="3426" y="452851"/>
                    <a:pt x="17375" y="524962"/>
                    <a:pt x="5789" y="467032"/>
                  </a:cubicBezTo>
                  <a:cubicBezTo>
                    <a:pt x="-1289" y="311311"/>
                    <a:pt x="-2547" y="336973"/>
                    <a:pt x="5789" y="132736"/>
                  </a:cubicBezTo>
                  <a:cubicBezTo>
                    <a:pt x="6000" y="127558"/>
                    <a:pt x="9281" y="122970"/>
                    <a:pt x="10705" y="117987"/>
                  </a:cubicBezTo>
                  <a:cubicBezTo>
                    <a:pt x="11873" y="113898"/>
                    <a:pt x="17323" y="88930"/>
                    <a:pt x="20537" y="83574"/>
                  </a:cubicBezTo>
                  <a:cubicBezTo>
                    <a:pt x="22922" y="79599"/>
                    <a:pt x="27092" y="77019"/>
                    <a:pt x="30370" y="73742"/>
                  </a:cubicBezTo>
                  <a:cubicBezTo>
                    <a:pt x="32789" y="68905"/>
                    <a:pt x="44245" y="43960"/>
                    <a:pt x="50034" y="39329"/>
                  </a:cubicBezTo>
                  <a:cubicBezTo>
                    <a:pt x="54081" y="36092"/>
                    <a:pt x="59867" y="36052"/>
                    <a:pt x="64783" y="34413"/>
                  </a:cubicBezTo>
                  <a:cubicBezTo>
                    <a:pt x="74615" y="27858"/>
                    <a:pt x="85923" y="23105"/>
                    <a:pt x="94279" y="14749"/>
                  </a:cubicBezTo>
                  <a:cubicBezTo>
                    <a:pt x="97557" y="11471"/>
                    <a:pt x="100137" y="7301"/>
                    <a:pt x="104112" y="4916"/>
                  </a:cubicBezTo>
                  <a:cubicBezTo>
                    <a:pt x="108555" y="2250"/>
                    <a:pt x="113944" y="1639"/>
                    <a:pt x="118860" y="0"/>
                  </a:cubicBezTo>
                  <a:cubicBezTo>
                    <a:pt x="207350" y="1639"/>
                    <a:pt x="295978" y="-281"/>
                    <a:pt x="384331" y="4916"/>
                  </a:cubicBezTo>
                  <a:cubicBezTo>
                    <a:pt x="390229" y="5263"/>
                    <a:pt x="374948" y="12273"/>
                    <a:pt x="369583" y="14749"/>
                  </a:cubicBezTo>
                  <a:cubicBezTo>
                    <a:pt x="353558" y="22145"/>
                    <a:pt x="336808" y="27858"/>
                    <a:pt x="320421" y="34413"/>
                  </a:cubicBezTo>
                  <a:cubicBezTo>
                    <a:pt x="307421" y="39613"/>
                    <a:pt x="294587" y="45305"/>
                    <a:pt x="281092" y="49161"/>
                  </a:cubicBezTo>
                  <a:cubicBezTo>
                    <a:pt x="274596" y="51017"/>
                    <a:pt x="267983" y="52439"/>
                    <a:pt x="261428" y="54078"/>
                  </a:cubicBezTo>
                  <a:cubicBezTo>
                    <a:pt x="256512" y="57355"/>
                    <a:pt x="246679" y="58001"/>
                    <a:pt x="246679" y="63910"/>
                  </a:cubicBezTo>
                  <a:cubicBezTo>
                    <a:pt x="246679" y="69092"/>
                    <a:pt x="256316" y="67974"/>
                    <a:pt x="261428" y="68826"/>
                  </a:cubicBezTo>
                  <a:cubicBezTo>
                    <a:pt x="276065" y="71265"/>
                    <a:pt x="290925" y="72103"/>
                    <a:pt x="305673" y="73742"/>
                  </a:cubicBezTo>
                  <a:cubicBezTo>
                    <a:pt x="297479" y="78658"/>
                    <a:pt x="289638" y="84217"/>
                    <a:pt x="281092" y="88490"/>
                  </a:cubicBezTo>
                  <a:cubicBezTo>
                    <a:pt x="264616" y="96728"/>
                    <a:pt x="236132" y="96764"/>
                    <a:pt x="222099" y="98323"/>
                  </a:cubicBezTo>
                  <a:cubicBezTo>
                    <a:pt x="217183" y="99962"/>
                    <a:pt x="204475" y="98927"/>
                    <a:pt x="207350" y="103239"/>
                  </a:cubicBezTo>
                  <a:cubicBezTo>
                    <a:pt x="212245" y="110582"/>
                    <a:pt x="223278" y="111340"/>
                    <a:pt x="231931" y="113071"/>
                  </a:cubicBezTo>
                  <a:cubicBezTo>
                    <a:pt x="248080" y="116301"/>
                    <a:pt x="264705" y="116348"/>
                    <a:pt x="281092" y="117987"/>
                  </a:cubicBezTo>
                  <a:cubicBezTo>
                    <a:pt x="287647" y="119626"/>
                    <a:pt x="294260" y="121047"/>
                    <a:pt x="300757" y="122903"/>
                  </a:cubicBezTo>
                  <a:cubicBezTo>
                    <a:pt x="305740" y="124327"/>
                    <a:pt x="315505" y="122638"/>
                    <a:pt x="315505" y="127820"/>
                  </a:cubicBezTo>
                  <a:cubicBezTo>
                    <a:pt x="315505" y="133002"/>
                    <a:pt x="305609" y="130917"/>
                    <a:pt x="300757" y="132736"/>
                  </a:cubicBezTo>
                  <a:cubicBezTo>
                    <a:pt x="297167" y="134082"/>
                    <a:pt x="269397" y="145890"/>
                    <a:pt x="261428" y="147484"/>
                  </a:cubicBezTo>
                  <a:cubicBezTo>
                    <a:pt x="250066" y="149756"/>
                    <a:pt x="238486" y="150761"/>
                    <a:pt x="227015" y="152400"/>
                  </a:cubicBezTo>
                  <a:lnTo>
                    <a:pt x="271260" y="157316"/>
                  </a:lnTo>
                  <a:cubicBezTo>
                    <a:pt x="277045" y="161173"/>
                    <a:pt x="262865" y="169241"/>
                    <a:pt x="256512" y="172065"/>
                  </a:cubicBezTo>
                  <a:cubicBezTo>
                    <a:pt x="247403" y="176113"/>
                    <a:pt x="236746" y="174819"/>
                    <a:pt x="227015" y="176981"/>
                  </a:cubicBezTo>
                  <a:cubicBezTo>
                    <a:pt x="221956" y="178105"/>
                    <a:pt x="217294" y="180640"/>
                    <a:pt x="212266" y="181897"/>
                  </a:cubicBezTo>
                  <a:cubicBezTo>
                    <a:pt x="204160" y="183923"/>
                    <a:pt x="195879" y="185174"/>
                    <a:pt x="187686" y="186813"/>
                  </a:cubicBezTo>
                  <a:cubicBezTo>
                    <a:pt x="218552" y="202246"/>
                    <a:pt x="198771" y="194946"/>
                    <a:pt x="241763" y="201561"/>
                  </a:cubicBezTo>
                  <a:cubicBezTo>
                    <a:pt x="280569" y="207532"/>
                    <a:pt x="272800" y="208219"/>
                    <a:pt x="320421" y="211394"/>
                  </a:cubicBezTo>
                  <a:cubicBezTo>
                    <a:pt x="328597" y="211939"/>
                    <a:pt x="336808" y="211394"/>
                    <a:pt x="345002" y="211394"/>
                  </a:cubicBezTo>
                </a:path>
              </a:pathLst>
            </a:custGeom>
            <a:noFill/>
            <a:ln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976882" y="3491844"/>
              <a:ext cx="1494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smtClean="0">
                  <a:sym typeface="Wingdings" panose="05000000000000000000" pitchFamily="2" charset="2"/>
                </a:rPr>
                <a:t> </a:t>
              </a:r>
              <a:r>
                <a:rPr lang="ko-KR" altLang="en-US" sz="1100" dirty="0" err="1" smtClean="0">
                  <a:sym typeface="Wingdings" panose="05000000000000000000" pitchFamily="2" charset="2"/>
                </a:rPr>
                <a:t>로더</a:t>
              </a:r>
              <a:r>
                <a:rPr lang="ko-KR" altLang="en-US" sz="1100" dirty="0" smtClean="0">
                  <a:sym typeface="Wingdings" panose="05000000000000000000" pitchFamily="2" charset="2"/>
                </a:rPr>
                <a:t> 프로그램이 </a:t>
              </a:r>
              <a:endParaRPr lang="en-US" altLang="ko-KR" sz="1100" dirty="0" smtClean="0">
                <a:sym typeface="Wingdings" panose="05000000000000000000" pitchFamily="2" charset="2"/>
              </a:endParaRPr>
            </a:p>
            <a:p>
              <a:r>
                <a:rPr lang="ko-KR" altLang="en-US" sz="1100" dirty="0" smtClean="0">
                  <a:sym typeface="Wingdings" panose="05000000000000000000" pitchFamily="2" charset="2"/>
                </a:rPr>
                <a:t>    사용자 프로그램 </a:t>
              </a:r>
              <a:endParaRPr lang="en-US" altLang="ko-KR" sz="1100" dirty="0" smtClean="0">
                <a:sym typeface="Wingdings" panose="05000000000000000000" pitchFamily="2" charset="2"/>
              </a:endParaRP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 </a:t>
              </a:r>
              <a:r>
                <a:rPr lang="en-US" altLang="ko-KR" sz="1100" dirty="0" smtClean="0">
                  <a:sym typeface="Wingdings" panose="05000000000000000000" pitchFamily="2" charset="2"/>
                </a:rPr>
                <a:t>   </a:t>
              </a:r>
              <a:r>
                <a:rPr lang="ko-KR" altLang="en-US" sz="1100" dirty="0" smtClean="0">
                  <a:sym typeface="Wingdings" panose="05000000000000000000" pitchFamily="2" charset="2"/>
                </a:rPr>
                <a:t>메모리 적재</a:t>
              </a:r>
              <a:endParaRPr lang="ko-KR" altLang="en-US" sz="11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267744" y="4374565"/>
              <a:ext cx="947695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"/>
              </a:pPr>
              <a:r>
                <a:rPr lang="ko-KR" altLang="en-US" sz="1100" dirty="0" smtClean="0">
                  <a:sym typeface="Wingdings" panose="05000000000000000000" pitchFamily="2" charset="2"/>
                </a:rPr>
                <a:t>사용자 </a:t>
              </a:r>
              <a:endParaRPr lang="en-US" altLang="ko-KR" sz="1100" dirty="0" smtClean="0">
                <a:sym typeface="Wingdings" panose="05000000000000000000" pitchFamily="2" charset="2"/>
              </a:endParaRP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 </a:t>
              </a:r>
              <a:r>
                <a:rPr lang="en-US" altLang="ko-KR" sz="1100" dirty="0" smtClean="0">
                  <a:sym typeface="Wingdings" panose="05000000000000000000" pitchFamily="2" charset="2"/>
                </a:rPr>
                <a:t>  </a:t>
              </a:r>
              <a:r>
                <a:rPr lang="ko-KR" altLang="en-US" sz="1100" dirty="0" smtClean="0">
                  <a:sym typeface="Wingdings" panose="05000000000000000000" pitchFamily="2" charset="2"/>
                </a:rPr>
                <a:t>프로그램 </a:t>
              </a:r>
              <a:endParaRPr lang="en-US" altLang="ko-KR" sz="1100" dirty="0" smtClean="0">
                <a:sym typeface="Wingdings" panose="05000000000000000000" pitchFamily="2" charset="2"/>
              </a:endParaRPr>
            </a:p>
            <a:p>
              <a:r>
                <a:rPr lang="en-US" altLang="ko-KR" sz="1100" dirty="0">
                  <a:sym typeface="Wingdings" panose="05000000000000000000" pitchFamily="2" charset="2"/>
                </a:rPr>
                <a:t> </a:t>
              </a:r>
              <a:r>
                <a:rPr lang="en-US" altLang="ko-KR" sz="1100" dirty="0" smtClean="0">
                  <a:sym typeface="Wingdings" panose="05000000000000000000" pitchFamily="2" charset="2"/>
                </a:rPr>
                <a:t>  </a:t>
              </a:r>
              <a:r>
                <a:rPr lang="ko-KR" altLang="en-US" sz="1100" dirty="0" smtClean="0">
                  <a:sym typeface="Wingdings" panose="05000000000000000000" pitchFamily="2" charset="2"/>
                </a:rPr>
                <a:t>실행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300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최초의 운영체제 </a:t>
            </a:r>
            <a:r>
              <a:rPr lang="en-US" altLang="ko-KR" dirty="0" smtClean="0"/>
              <a:t>GM-</a:t>
            </a:r>
            <a:r>
              <a:rPr lang="en-US" altLang="ko-KR" dirty="0" err="1" smtClean="0"/>
              <a:t>NAA</a:t>
            </a:r>
            <a:r>
              <a:rPr lang="en-US" altLang="ko-KR" dirty="0" smtClean="0"/>
              <a:t> I/O </a:t>
            </a:r>
            <a:r>
              <a:rPr lang="ko-KR" altLang="en-US" dirty="0" smtClean="0"/>
              <a:t>탄생 </a:t>
            </a:r>
            <a:r>
              <a:rPr lang="en-US" altLang="ko-KR" dirty="0" smtClean="0"/>
              <a:t>- 1956~1957</a:t>
            </a:r>
            <a:r>
              <a:rPr lang="ko-KR" altLang="en-US" dirty="0" smtClean="0"/>
              <a:t>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1955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GM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IBM 701</a:t>
            </a:r>
            <a:r>
              <a:rPr lang="ko-KR" altLang="en-US" dirty="0" smtClean="0"/>
              <a:t>의 처리 속도를 높인 </a:t>
            </a:r>
            <a:r>
              <a:rPr lang="en-US" altLang="ko-KR" dirty="0" smtClean="0"/>
              <a:t>IBM 704</a:t>
            </a:r>
            <a:r>
              <a:rPr lang="ko-KR" altLang="en-US" dirty="0" smtClean="0"/>
              <a:t> 주문</a:t>
            </a:r>
            <a:endParaRPr lang="en-US" altLang="ko-KR" dirty="0" smtClean="0"/>
          </a:p>
          <a:p>
            <a:r>
              <a:rPr lang="en-US" altLang="ko-KR" dirty="0" smtClean="0"/>
              <a:t>IBM 704 </a:t>
            </a:r>
            <a:r>
              <a:rPr lang="ko-KR" altLang="en-US" dirty="0" smtClean="0"/>
              <a:t>컴퓨터 활용에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문제점 발견과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개발자들은 여전히 대기 번호를 뽑고 자신의 차례를 기다림</a:t>
            </a:r>
          </a:p>
          <a:p>
            <a:pPr lvl="1"/>
            <a:r>
              <a:rPr lang="ko-KR" altLang="en-US" dirty="0" smtClean="0"/>
              <a:t>비싼 컴퓨터를 많은 시간 놀리고 있다는 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프로그램을 실행시키기 위한 시스템 </a:t>
            </a:r>
            <a:r>
              <a:rPr lang="ko-KR" altLang="en-US" dirty="0" err="1" smtClean="0"/>
              <a:t>셋업하는</a:t>
            </a:r>
            <a:r>
              <a:rPr lang="ko-KR" altLang="en-US" dirty="0" smtClean="0"/>
              <a:t> 동안</a:t>
            </a:r>
            <a:r>
              <a:rPr lang="en-US" altLang="ko-KR" dirty="0" smtClean="0"/>
              <a:t>,</a:t>
            </a:r>
            <a:r>
              <a:rPr lang="ko-KR" altLang="en-US" dirty="0" smtClean="0"/>
              <a:t> 컴퓨터는 놀게 됨</a:t>
            </a:r>
          </a:p>
          <a:p>
            <a:pPr lvl="1"/>
            <a:r>
              <a:rPr lang="ko-KR" altLang="en-US" dirty="0" smtClean="0"/>
              <a:t>카드 입력 장치나 테이프 입력 장치를 제어하는 프로그램 코드와 하드웨어 서비스 루틴은 개발자가 별도로 알아서 작성</a:t>
            </a:r>
            <a:endParaRPr lang="en-US" altLang="ko-KR" dirty="0" smtClean="0"/>
          </a:p>
          <a:p>
            <a:r>
              <a:rPr lang="ko-KR" altLang="en-US" dirty="0" smtClean="0"/>
              <a:t>최초의 운영체제 </a:t>
            </a:r>
            <a:r>
              <a:rPr lang="en-US" altLang="ko-KR" dirty="0" smtClean="0"/>
              <a:t>GM-NAA I/O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고가의 컴퓨터를 보다 효율적으로 사용하기 위해</a:t>
            </a:r>
            <a:endParaRPr lang="en-US" altLang="ko-KR" dirty="0" smtClean="0"/>
          </a:p>
          <a:p>
            <a:pPr lvl="1"/>
            <a:r>
              <a:rPr lang="en-US" altLang="ko-KR" dirty="0"/>
              <a:t>1956</a:t>
            </a:r>
            <a:r>
              <a:rPr lang="ko-KR" altLang="en-US" dirty="0"/>
              <a:t>년 </a:t>
            </a:r>
            <a:r>
              <a:rPr lang="en-US" altLang="ko-KR" dirty="0"/>
              <a:t>GM</a:t>
            </a:r>
            <a:r>
              <a:rPr lang="ko-KR" altLang="en-US" dirty="0"/>
              <a:t>과 </a:t>
            </a:r>
            <a:r>
              <a:rPr lang="en-US" altLang="ko-KR" dirty="0"/>
              <a:t>NAA(North American Aviation)</a:t>
            </a:r>
            <a:r>
              <a:rPr lang="ko-KR" altLang="en-US" dirty="0"/>
              <a:t>의 공동 개발</a:t>
            </a:r>
            <a:endParaRPr lang="en-US" altLang="ko-KR" dirty="0"/>
          </a:p>
          <a:p>
            <a:pPr lvl="1"/>
            <a:r>
              <a:rPr lang="en-US" altLang="ko-KR" dirty="0" smtClean="0"/>
              <a:t>IBM 701</a:t>
            </a:r>
            <a:r>
              <a:rPr lang="ko-KR" altLang="en-US" dirty="0" smtClean="0"/>
              <a:t>의 모니터 프로그램 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운영체제로서의 모습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배치 방식</a:t>
            </a:r>
            <a:r>
              <a:rPr lang="en-US" altLang="ko-KR" dirty="0" smtClean="0"/>
              <a:t>(</a:t>
            </a:r>
            <a:r>
              <a:rPr lang="en-US" altLang="ko-KR" dirty="0"/>
              <a:t>batch operating system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작동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여러 개발자들이 작성하여 쌓아놓은 작업들을 순서대로 하나씩 자동으로 메모리에 로딩하고 한 번에 하나의 작업만을 실행해주는 배치 운영체제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입출력을 다루는 코드 메모리에 상주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오늘날 운영체제 방식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/>
              <a:t>카더</a:t>
            </a:r>
            <a:r>
              <a:rPr lang="ko-KR" altLang="en-US" dirty="0"/>
              <a:t> </a:t>
            </a:r>
            <a:r>
              <a:rPr lang="ko-KR" altLang="en-US" dirty="0" err="1"/>
              <a:t>입력기의</a:t>
            </a:r>
            <a:r>
              <a:rPr lang="ko-KR" altLang="en-US" dirty="0"/>
              <a:t> 입출력</a:t>
            </a:r>
            <a:r>
              <a:rPr lang="en-US" altLang="ko-KR" dirty="0"/>
              <a:t>, </a:t>
            </a:r>
            <a:r>
              <a:rPr lang="ko-KR" altLang="en-US" dirty="0"/>
              <a:t>테이프 입출력</a:t>
            </a:r>
            <a:r>
              <a:rPr lang="en-US" altLang="ko-KR" dirty="0"/>
              <a:t>, </a:t>
            </a:r>
            <a:r>
              <a:rPr lang="ko-KR" altLang="en-US" dirty="0"/>
              <a:t>프린터 출력 등 모든 입출력 장치들을 제어하는 루틴들을 라이브러리 형식으로 갖추고 </a:t>
            </a:r>
            <a:r>
              <a:rPr lang="ko-KR" altLang="en-US" dirty="0" smtClean="0"/>
              <a:t>프로그램 사이에 공유</a:t>
            </a:r>
            <a:endParaRPr lang="ko-KR" altLang="en-US" dirty="0"/>
          </a:p>
          <a:p>
            <a:pPr lvl="2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3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704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844824"/>
            <a:ext cx="6096944" cy="417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GM-NAA-I/O </a:t>
            </a:r>
            <a:r>
              <a:rPr lang="ko-KR" altLang="en-US" smtClean="0"/>
              <a:t>운영체제의 구조와 기능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GM-</a:t>
            </a:r>
            <a:r>
              <a:rPr lang="en-US" altLang="ko-KR" dirty="0" err="1" smtClean="0"/>
              <a:t>NAA</a:t>
            </a:r>
            <a:r>
              <a:rPr lang="en-US" altLang="ko-KR" dirty="0" smtClean="0"/>
              <a:t>-IO</a:t>
            </a:r>
            <a:r>
              <a:rPr lang="ko-KR" altLang="en-US" dirty="0" smtClean="0"/>
              <a:t>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어셈블러 코드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작성한 어셈블리어 프로그램을 기계어 코드로 번역</a:t>
            </a:r>
          </a:p>
          <a:p>
            <a:pPr lvl="1"/>
            <a:r>
              <a:rPr lang="ko-KR" altLang="en-US" dirty="0" err="1" smtClean="0"/>
              <a:t>로더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프로그램을 하나씩 메모리에 적재</a:t>
            </a:r>
          </a:p>
          <a:p>
            <a:pPr lvl="1"/>
            <a:r>
              <a:rPr lang="ko-KR" altLang="en-US" dirty="0" smtClean="0"/>
              <a:t>공통 입출력 코드 및 메인 코드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장치 입출력을 다루는 프로그램 코드와 운영체제 시작 코드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순서도: 다중 문서 35"/>
          <p:cNvSpPr/>
          <p:nvPr/>
        </p:nvSpPr>
        <p:spPr>
          <a:xfrm>
            <a:off x="7905980" y="2420837"/>
            <a:ext cx="576064" cy="288032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IBM </a:t>
            </a:r>
            <a:r>
              <a:rPr lang="en-US" altLang="ko-KR" dirty="0" err="1"/>
              <a:t>704에서</a:t>
            </a:r>
            <a:r>
              <a:rPr lang="en-US" altLang="ko-KR" dirty="0"/>
              <a:t> GM-</a:t>
            </a:r>
            <a:r>
              <a:rPr lang="en-US" altLang="ko-KR" dirty="0" err="1"/>
              <a:t>NAA</a:t>
            </a:r>
            <a:r>
              <a:rPr lang="en-US" altLang="ko-KR" dirty="0"/>
              <a:t>-I/O </a:t>
            </a:r>
            <a:r>
              <a:rPr lang="en-US" altLang="ko-KR" dirty="0" err="1"/>
              <a:t>운영체제의</a:t>
            </a:r>
            <a:r>
              <a:rPr lang="en-US" altLang="ko-KR" dirty="0"/>
              <a:t> </a:t>
            </a:r>
            <a:r>
              <a:rPr lang="en-US" altLang="ko-KR" dirty="0" err="1" smtClean="0"/>
              <a:t>작동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63688" y="5417909"/>
            <a:ext cx="1440160" cy="45936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8" y="2261190"/>
            <a:ext cx="1440160" cy="263764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58735" y="2299516"/>
            <a:ext cx="1440160" cy="323740"/>
          </a:xfrm>
          <a:prstGeom prst="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어셈블러 코드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830" y="1427992"/>
            <a:ext cx="1080120" cy="185388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63688" y="4036723"/>
            <a:ext cx="1440160" cy="400389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목적 프로그램 코드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2062" y="48988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sp>
        <p:nvSpPr>
          <p:cNvPr id="29" name="자유형 28"/>
          <p:cNvSpPr/>
          <p:nvPr/>
        </p:nvSpPr>
        <p:spPr>
          <a:xfrm>
            <a:off x="1560989" y="4078989"/>
            <a:ext cx="365591" cy="1438242"/>
          </a:xfrm>
          <a:custGeom>
            <a:avLst/>
            <a:gdLst>
              <a:gd name="connsiteX0" fmla="*/ 330254 w 385663"/>
              <a:gd name="connsiteY0" fmla="*/ 1366684 h 1366684"/>
              <a:gd name="connsiteX1" fmla="*/ 325337 w 385663"/>
              <a:gd name="connsiteY1" fmla="*/ 1332271 h 1366684"/>
              <a:gd name="connsiteX2" fmla="*/ 310589 w 385663"/>
              <a:gd name="connsiteY2" fmla="*/ 1312607 h 1366684"/>
              <a:gd name="connsiteX3" fmla="*/ 271260 w 385663"/>
              <a:gd name="connsiteY3" fmla="*/ 1258529 h 1366684"/>
              <a:gd name="connsiteX4" fmla="*/ 251595 w 385663"/>
              <a:gd name="connsiteY4" fmla="*/ 1233949 h 1366684"/>
              <a:gd name="connsiteX5" fmla="*/ 236847 w 385663"/>
              <a:gd name="connsiteY5" fmla="*/ 1219200 h 1366684"/>
              <a:gd name="connsiteX6" fmla="*/ 202434 w 385663"/>
              <a:gd name="connsiteY6" fmla="*/ 1160207 h 1366684"/>
              <a:gd name="connsiteX7" fmla="*/ 187686 w 385663"/>
              <a:gd name="connsiteY7" fmla="*/ 1140542 h 1366684"/>
              <a:gd name="connsiteX8" fmla="*/ 143441 w 385663"/>
              <a:gd name="connsiteY8" fmla="*/ 1061884 h 1366684"/>
              <a:gd name="connsiteX9" fmla="*/ 128692 w 385663"/>
              <a:gd name="connsiteY9" fmla="*/ 1027471 h 1366684"/>
              <a:gd name="connsiteX10" fmla="*/ 109028 w 385663"/>
              <a:gd name="connsiteY10" fmla="*/ 968478 h 1366684"/>
              <a:gd name="connsiteX11" fmla="*/ 99195 w 385663"/>
              <a:gd name="connsiteY11" fmla="*/ 943897 h 1366684"/>
              <a:gd name="connsiteX12" fmla="*/ 94279 w 385663"/>
              <a:gd name="connsiteY12" fmla="*/ 924232 h 1366684"/>
              <a:gd name="connsiteX13" fmla="*/ 89363 w 385663"/>
              <a:gd name="connsiteY13" fmla="*/ 899652 h 1366684"/>
              <a:gd name="connsiteX14" fmla="*/ 79531 w 385663"/>
              <a:gd name="connsiteY14" fmla="*/ 879987 h 1366684"/>
              <a:gd name="connsiteX15" fmla="*/ 69699 w 385663"/>
              <a:gd name="connsiteY15" fmla="*/ 796413 h 1366684"/>
              <a:gd name="connsiteX16" fmla="*/ 64783 w 385663"/>
              <a:gd name="connsiteY16" fmla="*/ 776749 h 1366684"/>
              <a:gd name="connsiteX17" fmla="*/ 59866 w 385663"/>
              <a:gd name="connsiteY17" fmla="*/ 752168 h 1366684"/>
              <a:gd name="connsiteX18" fmla="*/ 54950 w 385663"/>
              <a:gd name="connsiteY18" fmla="*/ 732503 h 1366684"/>
              <a:gd name="connsiteX19" fmla="*/ 45118 w 385663"/>
              <a:gd name="connsiteY19" fmla="*/ 683342 h 1366684"/>
              <a:gd name="connsiteX20" fmla="*/ 35286 w 385663"/>
              <a:gd name="connsiteY20" fmla="*/ 648929 h 1366684"/>
              <a:gd name="connsiteX21" fmla="*/ 25454 w 385663"/>
              <a:gd name="connsiteY21" fmla="*/ 585020 h 1366684"/>
              <a:gd name="connsiteX22" fmla="*/ 15621 w 385663"/>
              <a:gd name="connsiteY22" fmla="*/ 526026 h 1366684"/>
              <a:gd name="connsiteX23" fmla="*/ 5789 w 385663"/>
              <a:gd name="connsiteY23" fmla="*/ 467032 h 1366684"/>
              <a:gd name="connsiteX24" fmla="*/ 5789 w 385663"/>
              <a:gd name="connsiteY24" fmla="*/ 132736 h 1366684"/>
              <a:gd name="connsiteX25" fmla="*/ 10705 w 385663"/>
              <a:gd name="connsiteY25" fmla="*/ 117987 h 1366684"/>
              <a:gd name="connsiteX26" fmla="*/ 20537 w 385663"/>
              <a:gd name="connsiteY26" fmla="*/ 83574 h 1366684"/>
              <a:gd name="connsiteX27" fmla="*/ 30370 w 385663"/>
              <a:gd name="connsiteY27" fmla="*/ 73742 h 1366684"/>
              <a:gd name="connsiteX28" fmla="*/ 50034 w 385663"/>
              <a:gd name="connsiteY28" fmla="*/ 39329 h 1366684"/>
              <a:gd name="connsiteX29" fmla="*/ 64783 w 385663"/>
              <a:gd name="connsiteY29" fmla="*/ 34413 h 1366684"/>
              <a:gd name="connsiteX30" fmla="*/ 94279 w 385663"/>
              <a:gd name="connsiteY30" fmla="*/ 14749 h 1366684"/>
              <a:gd name="connsiteX31" fmla="*/ 104112 w 385663"/>
              <a:gd name="connsiteY31" fmla="*/ 4916 h 1366684"/>
              <a:gd name="connsiteX32" fmla="*/ 118860 w 385663"/>
              <a:gd name="connsiteY32" fmla="*/ 0 h 1366684"/>
              <a:gd name="connsiteX33" fmla="*/ 384331 w 385663"/>
              <a:gd name="connsiteY33" fmla="*/ 4916 h 1366684"/>
              <a:gd name="connsiteX34" fmla="*/ 369583 w 385663"/>
              <a:gd name="connsiteY34" fmla="*/ 14749 h 1366684"/>
              <a:gd name="connsiteX35" fmla="*/ 320421 w 385663"/>
              <a:gd name="connsiteY35" fmla="*/ 34413 h 1366684"/>
              <a:gd name="connsiteX36" fmla="*/ 281092 w 385663"/>
              <a:gd name="connsiteY36" fmla="*/ 49161 h 1366684"/>
              <a:gd name="connsiteX37" fmla="*/ 261428 w 385663"/>
              <a:gd name="connsiteY37" fmla="*/ 54078 h 1366684"/>
              <a:gd name="connsiteX38" fmla="*/ 246679 w 385663"/>
              <a:gd name="connsiteY38" fmla="*/ 63910 h 1366684"/>
              <a:gd name="connsiteX39" fmla="*/ 261428 w 385663"/>
              <a:gd name="connsiteY39" fmla="*/ 68826 h 1366684"/>
              <a:gd name="connsiteX40" fmla="*/ 305673 w 385663"/>
              <a:gd name="connsiteY40" fmla="*/ 73742 h 1366684"/>
              <a:gd name="connsiteX41" fmla="*/ 281092 w 385663"/>
              <a:gd name="connsiteY41" fmla="*/ 88490 h 1366684"/>
              <a:gd name="connsiteX42" fmla="*/ 222099 w 385663"/>
              <a:gd name="connsiteY42" fmla="*/ 98323 h 1366684"/>
              <a:gd name="connsiteX43" fmla="*/ 207350 w 385663"/>
              <a:gd name="connsiteY43" fmla="*/ 103239 h 1366684"/>
              <a:gd name="connsiteX44" fmla="*/ 231931 w 385663"/>
              <a:gd name="connsiteY44" fmla="*/ 113071 h 1366684"/>
              <a:gd name="connsiteX45" fmla="*/ 281092 w 385663"/>
              <a:gd name="connsiteY45" fmla="*/ 117987 h 1366684"/>
              <a:gd name="connsiteX46" fmla="*/ 300757 w 385663"/>
              <a:gd name="connsiteY46" fmla="*/ 122903 h 1366684"/>
              <a:gd name="connsiteX47" fmla="*/ 315505 w 385663"/>
              <a:gd name="connsiteY47" fmla="*/ 127820 h 1366684"/>
              <a:gd name="connsiteX48" fmla="*/ 300757 w 385663"/>
              <a:gd name="connsiteY48" fmla="*/ 132736 h 1366684"/>
              <a:gd name="connsiteX49" fmla="*/ 261428 w 385663"/>
              <a:gd name="connsiteY49" fmla="*/ 147484 h 1366684"/>
              <a:gd name="connsiteX50" fmla="*/ 227015 w 385663"/>
              <a:gd name="connsiteY50" fmla="*/ 152400 h 1366684"/>
              <a:gd name="connsiteX51" fmla="*/ 271260 w 385663"/>
              <a:gd name="connsiteY51" fmla="*/ 157316 h 1366684"/>
              <a:gd name="connsiteX52" fmla="*/ 256512 w 385663"/>
              <a:gd name="connsiteY52" fmla="*/ 172065 h 1366684"/>
              <a:gd name="connsiteX53" fmla="*/ 227015 w 385663"/>
              <a:gd name="connsiteY53" fmla="*/ 176981 h 1366684"/>
              <a:gd name="connsiteX54" fmla="*/ 212266 w 385663"/>
              <a:gd name="connsiteY54" fmla="*/ 181897 h 1366684"/>
              <a:gd name="connsiteX55" fmla="*/ 187686 w 385663"/>
              <a:gd name="connsiteY55" fmla="*/ 186813 h 1366684"/>
              <a:gd name="connsiteX56" fmla="*/ 241763 w 385663"/>
              <a:gd name="connsiteY56" fmla="*/ 201561 h 1366684"/>
              <a:gd name="connsiteX57" fmla="*/ 320421 w 385663"/>
              <a:gd name="connsiteY57" fmla="*/ 211394 h 1366684"/>
              <a:gd name="connsiteX58" fmla="*/ 345002 w 385663"/>
              <a:gd name="connsiteY58" fmla="*/ 211394 h 136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85663" h="1366684">
                <a:moveTo>
                  <a:pt x="330254" y="1366684"/>
                </a:moveTo>
                <a:cubicBezTo>
                  <a:pt x="328615" y="1355213"/>
                  <a:pt x="329297" y="1343161"/>
                  <a:pt x="325337" y="1332271"/>
                </a:cubicBezTo>
                <a:cubicBezTo>
                  <a:pt x="322537" y="1324571"/>
                  <a:pt x="315351" y="1319274"/>
                  <a:pt x="310589" y="1312607"/>
                </a:cubicBezTo>
                <a:cubicBezTo>
                  <a:pt x="276719" y="1265188"/>
                  <a:pt x="345761" y="1355377"/>
                  <a:pt x="271260" y="1258529"/>
                </a:cubicBezTo>
                <a:cubicBezTo>
                  <a:pt x="264862" y="1250212"/>
                  <a:pt x="259014" y="1241369"/>
                  <a:pt x="251595" y="1233949"/>
                </a:cubicBezTo>
                <a:cubicBezTo>
                  <a:pt x="246679" y="1229033"/>
                  <a:pt x="240704" y="1224985"/>
                  <a:pt x="236847" y="1219200"/>
                </a:cubicBezTo>
                <a:cubicBezTo>
                  <a:pt x="224219" y="1200258"/>
                  <a:pt x="216093" y="1178420"/>
                  <a:pt x="202434" y="1160207"/>
                </a:cubicBezTo>
                <a:cubicBezTo>
                  <a:pt x="197518" y="1153652"/>
                  <a:pt x="192117" y="1147434"/>
                  <a:pt x="187686" y="1140542"/>
                </a:cubicBezTo>
                <a:cubicBezTo>
                  <a:pt x="169963" y="1112972"/>
                  <a:pt x="156709" y="1090632"/>
                  <a:pt x="143441" y="1061884"/>
                </a:cubicBezTo>
                <a:cubicBezTo>
                  <a:pt x="138211" y="1050553"/>
                  <a:pt x="133006" y="1039182"/>
                  <a:pt x="128692" y="1027471"/>
                </a:cubicBezTo>
                <a:cubicBezTo>
                  <a:pt x="121526" y="1008021"/>
                  <a:pt x="116727" y="987723"/>
                  <a:pt x="109028" y="968478"/>
                </a:cubicBezTo>
                <a:cubicBezTo>
                  <a:pt x="105750" y="960284"/>
                  <a:pt x="101986" y="952269"/>
                  <a:pt x="99195" y="943897"/>
                </a:cubicBezTo>
                <a:cubicBezTo>
                  <a:pt x="97058" y="937487"/>
                  <a:pt x="95745" y="930828"/>
                  <a:pt x="94279" y="924232"/>
                </a:cubicBezTo>
                <a:cubicBezTo>
                  <a:pt x="92466" y="916075"/>
                  <a:pt x="92005" y="907579"/>
                  <a:pt x="89363" y="899652"/>
                </a:cubicBezTo>
                <a:cubicBezTo>
                  <a:pt x="87046" y="892699"/>
                  <a:pt x="82808" y="886542"/>
                  <a:pt x="79531" y="879987"/>
                </a:cubicBezTo>
                <a:cubicBezTo>
                  <a:pt x="76101" y="842257"/>
                  <a:pt x="76275" y="829294"/>
                  <a:pt x="69699" y="796413"/>
                </a:cubicBezTo>
                <a:cubicBezTo>
                  <a:pt x="68374" y="789788"/>
                  <a:pt x="66249" y="783344"/>
                  <a:pt x="64783" y="776749"/>
                </a:cubicBezTo>
                <a:cubicBezTo>
                  <a:pt x="62970" y="768592"/>
                  <a:pt x="61679" y="760325"/>
                  <a:pt x="59866" y="752168"/>
                </a:cubicBezTo>
                <a:cubicBezTo>
                  <a:pt x="58400" y="745572"/>
                  <a:pt x="56366" y="739110"/>
                  <a:pt x="54950" y="732503"/>
                </a:cubicBezTo>
                <a:cubicBezTo>
                  <a:pt x="51449" y="716162"/>
                  <a:pt x="50403" y="699196"/>
                  <a:pt x="45118" y="683342"/>
                </a:cubicBezTo>
                <a:cubicBezTo>
                  <a:pt x="39643" y="666917"/>
                  <a:pt x="39402" y="667450"/>
                  <a:pt x="35286" y="648929"/>
                </a:cubicBezTo>
                <a:cubicBezTo>
                  <a:pt x="28402" y="617949"/>
                  <a:pt x="30422" y="622276"/>
                  <a:pt x="25454" y="585020"/>
                </a:cubicBezTo>
                <a:cubicBezTo>
                  <a:pt x="14743" y="504692"/>
                  <a:pt x="26135" y="589115"/>
                  <a:pt x="15621" y="526026"/>
                </a:cubicBezTo>
                <a:cubicBezTo>
                  <a:pt x="3426" y="452851"/>
                  <a:pt x="17375" y="524962"/>
                  <a:pt x="5789" y="467032"/>
                </a:cubicBezTo>
                <a:cubicBezTo>
                  <a:pt x="-1289" y="311311"/>
                  <a:pt x="-2547" y="336973"/>
                  <a:pt x="5789" y="132736"/>
                </a:cubicBezTo>
                <a:cubicBezTo>
                  <a:pt x="6000" y="127558"/>
                  <a:pt x="9281" y="122970"/>
                  <a:pt x="10705" y="117987"/>
                </a:cubicBezTo>
                <a:cubicBezTo>
                  <a:pt x="11873" y="113898"/>
                  <a:pt x="17323" y="88930"/>
                  <a:pt x="20537" y="83574"/>
                </a:cubicBezTo>
                <a:cubicBezTo>
                  <a:pt x="22922" y="79599"/>
                  <a:pt x="27092" y="77019"/>
                  <a:pt x="30370" y="73742"/>
                </a:cubicBezTo>
                <a:cubicBezTo>
                  <a:pt x="32789" y="68905"/>
                  <a:pt x="44245" y="43960"/>
                  <a:pt x="50034" y="39329"/>
                </a:cubicBezTo>
                <a:cubicBezTo>
                  <a:pt x="54081" y="36092"/>
                  <a:pt x="59867" y="36052"/>
                  <a:pt x="64783" y="34413"/>
                </a:cubicBezTo>
                <a:cubicBezTo>
                  <a:pt x="74615" y="27858"/>
                  <a:pt x="85923" y="23105"/>
                  <a:pt x="94279" y="14749"/>
                </a:cubicBezTo>
                <a:cubicBezTo>
                  <a:pt x="97557" y="11471"/>
                  <a:pt x="100137" y="7301"/>
                  <a:pt x="104112" y="4916"/>
                </a:cubicBezTo>
                <a:cubicBezTo>
                  <a:pt x="108555" y="2250"/>
                  <a:pt x="113944" y="1639"/>
                  <a:pt x="118860" y="0"/>
                </a:cubicBezTo>
                <a:cubicBezTo>
                  <a:pt x="207350" y="1639"/>
                  <a:pt x="295978" y="-281"/>
                  <a:pt x="384331" y="4916"/>
                </a:cubicBezTo>
                <a:cubicBezTo>
                  <a:pt x="390229" y="5263"/>
                  <a:pt x="374948" y="12273"/>
                  <a:pt x="369583" y="14749"/>
                </a:cubicBezTo>
                <a:cubicBezTo>
                  <a:pt x="353558" y="22145"/>
                  <a:pt x="336808" y="27858"/>
                  <a:pt x="320421" y="34413"/>
                </a:cubicBezTo>
                <a:cubicBezTo>
                  <a:pt x="307421" y="39613"/>
                  <a:pt x="294587" y="45305"/>
                  <a:pt x="281092" y="49161"/>
                </a:cubicBezTo>
                <a:cubicBezTo>
                  <a:pt x="274596" y="51017"/>
                  <a:pt x="267983" y="52439"/>
                  <a:pt x="261428" y="54078"/>
                </a:cubicBezTo>
                <a:cubicBezTo>
                  <a:pt x="256512" y="57355"/>
                  <a:pt x="246679" y="58001"/>
                  <a:pt x="246679" y="63910"/>
                </a:cubicBezTo>
                <a:cubicBezTo>
                  <a:pt x="246679" y="69092"/>
                  <a:pt x="256316" y="67974"/>
                  <a:pt x="261428" y="68826"/>
                </a:cubicBezTo>
                <a:cubicBezTo>
                  <a:pt x="276065" y="71265"/>
                  <a:pt x="290925" y="72103"/>
                  <a:pt x="305673" y="73742"/>
                </a:cubicBezTo>
                <a:cubicBezTo>
                  <a:pt x="297479" y="78658"/>
                  <a:pt x="289638" y="84217"/>
                  <a:pt x="281092" y="88490"/>
                </a:cubicBezTo>
                <a:cubicBezTo>
                  <a:pt x="264616" y="96728"/>
                  <a:pt x="236132" y="96764"/>
                  <a:pt x="222099" y="98323"/>
                </a:cubicBezTo>
                <a:cubicBezTo>
                  <a:pt x="217183" y="99962"/>
                  <a:pt x="204475" y="98927"/>
                  <a:pt x="207350" y="103239"/>
                </a:cubicBezTo>
                <a:cubicBezTo>
                  <a:pt x="212245" y="110582"/>
                  <a:pt x="223278" y="111340"/>
                  <a:pt x="231931" y="113071"/>
                </a:cubicBezTo>
                <a:cubicBezTo>
                  <a:pt x="248080" y="116301"/>
                  <a:pt x="264705" y="116348"/>
                  <a:pt x="281092" y="117987"/>
                </a:cubicBezTo>
                <a:cubicBezTo>
                  <a:pt x="287647" y="119626"/>
                  <a:pt x="294260" y="121047"/>
                  <a:pt x="300757" y="122903"/>
                </a:cubicBezTo>
                <a:cubicBezTo>
                  <a:pt x="305740" y="124327"/>
                  <a:pt x="315505" y="122638"/>
                  <a:pt x="315505" y="127820"/>
                </a:cubicBezTo>
                <a:cubicBezTo>
                  <a:pt x="315505" y="133002"/>
                  <a:pt x="305609" y="130917"/>
                  <a:pt x="300757" y="132736"/>
                </a:cubicBezTo>
                <a:cubicBezTo>
                  <a:pt x="297167" y="134082"/>
                  <a:pt x="269397" y="145890"/>
                  <a:pt x="261428" y="147484"/>
                </a:cubicBezTo>
                <a:cubicBezTo>
                  <a:pt x="250066" y="149756"/>
                  <a:pt x="238486" y="150761"/>
                  <a:pt x="227015" y="152400"/>
                </a:cubicBezTo>
                <a:lnTo>
                  <a:pt x="271260" y="157316"/>
                </a:lnTo>
                <a:cubicBezTo>
                  <a:pt x="277045" y="161173"/>
                  <a:pt x="262865" y="169241"/>
                  <a:pt x="256512" y="172065"/>
                </a:cubicBezTo>
                <a:cubicBezTo>
                  <a:pt x="247403" y="176113"/>
                  <a:pt x="236746" y="174819"/>
                  <a:pt x="227015" y="176981"/>
                </a:cubicBezTo>
                <a:cubicBezTo>
                  <a:pt x="221956" y="178105"/>
                  <a:pt x="217294" y="180640"/>
                  <a:pt x="212266" y="181897"/>
                </a:cubicBezTo>
                <a:cubicBezTo>
                  <a:pt x="204160" y="183923"/>
                  <a:pt x="195879" y="185174"/>
                  <a:pt x="187686" y="186813"/>
                </a:cubicBezTo>
                <a:cubicBezTo>
                  <a:pt x="218552" y="202246"/>
                  <a:pt x="198771" y="194946"/>
                  <a:pt x="241763" y="201561"/>
                </a:cubicBezTo>
                <a:cubicBezTo>
                  <a:pt x="280569" y="207532"/>
                  <a:pt x="272800" y="208219"/>
                  <a:pt x="320421" y="211394"/>
                </a:cubicBezTo>
                <a:cubicBezTo>
                  <a:pt x="328597" y="211939"/>
                  <a:pt x="336808" y="211394"/>
                  <a:pt x="345002" y="211394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9796" y="3252955"/>
            <a:ext cx="219964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"/>
            </a:pPr>
            <a:r>
              <a:rPr lang="ko-KR" altLang="en-US" sz="1100" dirty="0" smtClean="0">
                <a:sym typeface="Wingdings" panose="05000000000000000000" pitchFamily="2" charset="2"/>
              </a:rPr>
              <a:t>입출력 메인 코드가 실행되어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r>
              <a:rPr lang="en-US" altLang="ko-KR" sz="1100" dirty="0"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ym typeface="Wingdings" panose="05000000000000000000" pitchFamily="2" charset="2"/>
              </a:rPr>
              <a:t>  </a:t>
            </a:r>
            <a:r>
              <a:rPr lang="ko-KR" altLang="en-US" sz="1100" dirty="0" smtClean="0">
                <a:sym typeface="Wingdings" panose="05000000000000000000" pitchFamily="2" charset="2"/>
              </a:rPr>
              <a:t>사용자 프로그램을 읽고 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r>
              <a:rPr lang="en-US" altLang="ko-KR" sz="1100" dirty="0"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ym typeface="Wingdings" panose="05000000000000000000" pitchFamily="2" charset="2"/>
              </a:rPr>
              <a:t>  </a:t>
            </a:r>
            <a:r>
              <a:rPr lang="ko-KR" altLang="en-US" sz="1100" dirty="0" smtClean="0">
                <a:sym typeface="Wingdings" panose="05000000000000000000" pitchFamily="2" charset="2"/>
              </a:rPr>
              <a:t>기계어로 번역</a:t>
            </a:r>
            <a:r>
              <a:rPr lang="en-US" altLang="ko-KR" sz="1100" dirty="0" smtClean="0">
                <a:sym typeface="Wingdings" panose="05000000000000000000" pitchFamily="2" charset="2"/>
              </a:rPr>
              <a:t>(</a:t>
            </a:r>
            <a:r>
              <a:rPr lang="ko-KR" altLang="en-US" sz="1100" dirty="0" err="1" smtClean="0">
                <a:sym typeface="Wingdings" panose="05000000000000000000" pitchFamily="2" charset="2"/>
              </a:rPr>
              <a:t>어셈블</a:t>
            </a:r>
            <a:r>
              <a:rPr lang="en-US" altLang="ko-KR" sz="1100" dirty="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99592" y="5361134"/>
            <a:ext cx="957313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ym typeface="Wingdings" panose="05000000000000000000" pitchFamily="2" charset="2"/>
              </a:rPr>
              <a:t> 사용자 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r>
              <a:rPr lang="en-US" altLang="ko-KR" sz="1100" dirty="0"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ym typeface="Wingdings" panose="05000000000000000000" pitchFamily="2" charset="2"/>
              </a:rPr>
              <a:t>  </a:t>
            </a:r>
            <a:r>
              <a:rPr lang="ko-KR" altLang="en-US" sz="1100" dirty="0" smtClean="0">
                <a:sym typeface="Wingdings" panose="05000000000000000000" pitchFamily="2" charset="2"/>
              </a:rPr>
              <a:t>프로그램 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r>
              <a:rPr lang="en-US" altLang="ko-KR" sz="1100" dirty="0"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ym typeface="Wingdings" panose="05000000000000000000" pitchFamily="2" charset="2"/>
              </a:rPr>
              <a:t>  </a:t>
            </a:r>
            <a:r>
              <a:rPr lang="ko-KR" altLang="en-US" sz="1100" dirty="0" smtClean="0">
                <a:sym typeface="Wingdings" panose="05000000000000000000" pitchFamily="2" charset="2"/>
              </a:rPr>
              <a:t>실행</a:t>
            </a:r>
            <a:endParaRPr lang="ko-KR" altLang="en-US" sz="1100" dirty="0"/>
          </a:p>
        </p:txBody>
      </p:sp>
      <p:sp>
        <p:nvSpPr>
          <p:cNvPr id="8" name="타원 7"/>
          <p:cNvSpPr/>
          <p:nvPr/>
        </p:nvSpPr>
        <p:spPr>
          <a:xfrm>
            <a:off x="3916051" y="2471802"/>
            <a:ext cx="243890" cy="260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284055" y="2471801"/>
            <a:ext cx="243890" cy="260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605206" y="2471801"/>
            <a:ext cx="243890" cy="260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16051" y="2261190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rgbClr val="C00000"/>
                </a:solidFill>
              </a:rPr>
              <a:t>사용자 작업들</a:t>
            </a:r>
            <a:endParaRPr lang="ko-KR" altLang="en-US" sz="105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3688" y="2996952"/>
            <a:ext cx="1440160" cy="323740"/>
          </a:xfrm>
          <a:prstGeom prst="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공통 입출력 코드 및 메인 코드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804562" y="3320692"/>
            <a:ext cx="0" cy="71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1619672" y="2229286"/>
            <a:ext cx="1656184" cy="1150350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67555" y="1870818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GM-NAA I/O </a:t>
            </a:r>
            <a:r>
              <a:rPr lang="ko-KR" altLang="en-US" sz="1200" dirty="0" smtClean="0">
                <a:solidFill>
                  <a:srgbClr val="C00000"/>
                </a:solidFill>
              </a:rPr>
              <a:t>운영체제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63688" y="2649724"/>
            <a:ext cx="1440160" cy="323740"/>
          </a:xfrm>
          <a:prstGeom prst="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로더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프로그램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103" y="1353658"/>
            <a:ext cx="1014145" cy="1787900"/>
          </a:xfrm>
          <a:prstGeom prst="rect">
            <a:avLst/>
          </a:prstGeom>
        </p:spPr>
      </p:pic>
      <p:sp>
        <p:nvSpPr>
          <p:cNvPr id="24" name="순서도: 다중 문서 23"/>
          <p:cNvSpPr/>
          <p:nvPr/>
        </p:nvSpPr>
        <p:spPr>
          <a:xfrm>
            <a:off x="7596336" y="2544952"/>
            <a:ext cx="576064" cy="288032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다중 문서 32"/>
          <p:cNvSpPr/>
          <p:nvPr/>
        </p:nvSpPr>
        <p:spPr>
          <a:xfrm>
            <a:off x="7308304" y="2659557"/>
            <a:ext cx="576064" cy="288032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구부러진 연결선 25"/>
          <p:cNvCxnSpPr>
            <a:stCxn id="33" idx="1"/>
          </p:cNvCxnSpPr>
          <p:nvPr/>
        </p:nvCxnSpPr>
        <p:spPr>
          <a:xfrm rot="10800000">
            <a:off x="6790426" y="2732157"/>
            <a:ext cx="517878" cy="71417"/>
          </a:xfrm>
          <a:prstGeom prst="curved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/>
          <p:nvPr/>
        </p:nvCxnSpPr>
        <p:spPr>
          <a:xfrm rot="10800000">
            <a:off x="4859644" y="2564854"/>
            <a:ext cx="1224524" cy="268131"/>
          </a:xfrm>
          <a:prstGeom prst="curved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798061" y="3117683"/>
            <a:ext cx="1459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ym typeface="Wingdings" panose="05000000000000000000" pitchFamily="2" charset="2"/>
              </a:rPr>
              <a:t>개발자가 제출한 </a:t>
            </a:r>
            <a:endParaRPr lang="en-US" altLang="ko-KR" sz="900" dirty="0" smtClean="0">
              <a:sym typeface="Wingdings" panose="05000000000000000000" pitchFamily="2" charset="2"/>
            </a:endParaRPr>
          </a:p>
          <a:p>
            <a:r>
              <a:rPr lang="ko-KR" altLang="en-US" sz="900" dirty="0" smtClean="0">
                <a:sym typeface="Wingdings" panose="05000000000000000000" pitchFamily="2" charset="2"/>
              </a:rPr>
              <a:t>프로그램들은 </a:t>
            </a:r>
            <a:r>
              <a:rPr lang="ko-KR" altLang="en-US" sz="900" dirty="0">
                <a:sym typeface="Wingdings" panose="05000000000000000000" pitchFamily="2" charset="2"/>
              </a:rPr>
              <a:t>미리 </a:t>
            </a:r>
            <a:endParaRPr lang="en-US" altLang="ko-KR" sz="900" dirty="0" smtClean="0">
              <a:sym typeface="Wingdings" panose="05000000000000000000" pitchFamily="2" charset="2"/>
            </a:endParaRPr>
          </a:p>
          <a:p>
            <a:r>
              <a:rPr lang="ko-KR" altLang="en-US" sz="900" dirty="0" smtClean="0">
                <a:sym typeface="Wingdings" panose="05000000000000000000" pitchFamily="2" charset="2"/>
              </a:rPr>
              <a:t>카드 </a:t>
            </a:r>
            <a:r>
              <a:rPr lang="ko-KR" altLang="en-US" sz="900" dirty="0" err="1" smtClean="0">
                <a:sym typeface="Wingdings" panose="05000000000000000000" pitchFamily="2" charset="2"/>
              </a:rPr>
              <a:t>입력기를</a:t>
            </a:r>
            <a:r>
              <a:rPr lang="ko-KR" altLang="en-US" sz="900" dirty="0" smtClean="0">
                <a:sym typeface="Wingdings" panose="05000000000000000000" pitchFamily="2" charset="2"/>
              </a:rPr>
              <a:t> 이용하여 </a:t>
            </a:r>
            <a:endParaRPr lang="en-US" altLang="ko-KR" sz="900" dirty="0" smtClean="0">
              <a:sym typeface="Wingdings" panose="05000000000000000000" pitchFamily="2" charset="2"/>
            </a:endParaRPr>
          </a:p>
          <a:p>
            <a:r>
              <a:rPr lang="ko-KR" altLang="en-US" sz="900" dirty="0" smtClean="0">
                <a:sym typeface="Wingdings" panose="05000000000000000000" pitchFamily="2" charset="2"/>
              </a:rPr>
              <a:t>테이프 장치에 읽어 놓음</a:t>
            </a:r>
            <a:endParaRPr lang="en-US" altLang="ko-KR" sz="900" dirty="0" smtClean="0">
              <a:sym typeface="Wingdings" panose="05000000000000000000" pitchFamily="2" charset="2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208801" y="2641291"/>
            <a:ext cx="755687" cy="1473779"/>
          </a:xfrm>
          <a:custGeom>
            <a:avLst/>
            <a:gdLst>
              <a:gd name="connsiteX0" fmla="*/ 757825 w 757825"/>
              <a:gd name="connsiteY0" fmla="*/ 26753 h 1116517"/>
              <a:gd name="connsiteX1" fmla="*/ 713984 w 757825"/>
              <a:gd name="connsiteY1" fmla="*/ 1701 h 1116517"/>
              <a:gd name="connsiteX2" fmla="*/ 544882 w 757825"/>
              <a:gd name="connsiteY2" fmla="*/ 26753 h 1116517"/>
              <a:gd name="connsiteX3" fmla="*/ 507304 w 757825"/>
              <a:gd name="connsiteY3" fmla="*/ 64331 h 1116517"/>
              <a:gd name="connsiteX4" fmla="*/ 469726 w 757825"/>
              <a:gd name="connsiteY4" fmla="*/ 83120 h 1116517"/>
              <a:gd name="connsiteX5" fmla="*/ 438411 w 757825"/>
              <a:gd name="connsiteY5" fmla="*/ 101909 h 1116517"/>
              <a:gd name="connsiteX6" fmla="*/ 388307 w 757825"/>
              <a:gd name="connsiteY6" fmla="*/ 158276 h 1116517"/>
              <a:gd name="connsiteX7" fmla="*/ 319414 w 757825"/>
              <a:gd name="connsiteY7" fmla="*/ 202117 h 1116517"/>
              <a:gd name="connsiteX8" fmla="*/ 275573 w 757825"/>
              <a:gd name="connsiteY8" fmla="*/ 227169 h 1116517"/>
              <a:gd name="connsiteX9" fmla="*/ 244258 w 757825"/>
              <a:gd name="connsiteY9" fmla="*/ 245958 h 1116517"/>
              <a:gd name="connsiteX10" fmla="*/ 200416 w 757825"/>
              <a:gd name="connsiteY10" fmla="*/ 258484 h 1116517"/>
              <a:gd name="connsiteX11" fmla="*/ 181627 w 757825"/>
              <a:gd name="connsiteY11" fmla="*/ 264747 h 1116517"/>
              <a:gd name="connsiteX12" fmla="*/ 144049 w 757825"/>
              <a:gd name="connsiteY12" fmla="*/ 271010 h 1116517"/>
              <a:gd name="connsiteX13" fmla="*/ 125260 w 757825"/>
              <a:gd name="connsiteY13" fmla="*/ 277273 h 1116517"/>
              <a:gd name="connsiteX14" fmla="*/ 87682 w 757825"/>
              <a:gd name="connsiteY14" fmla="*/ 283536 h 1116517"/>
              <a:gd name="connsiteX15" fmla="*/ 62630 w 757825"/>
              <a:gd name="connsiteY15" fmla="*/ 289799 h 1116517"/>
              <a:gd name="connsiteX16" fmla="*/ 87682 w 757825"/>
              <a:gd name="connsiteY16" fmla="*/ 321114 h 1116517"/>
              <a:gd name="connsiteX17" fmla="*/ 106471 w 757825"/>
              <a:gd name="connsiteY17" fmla="*/ 339904 h 1116517"/>
              <a:gd name="connsiteX18" fmla="*/ 194153 w 757825"/>
              <a:gd name="connsiteY18" fmla="*/ 402534 h 1116517"/>
              <a:gd name="connsiteX19" fmla="*/ 206679 w 757825"/>
              <a:gd name="connsiteY19" fmla="*/ 433849 h 1116517"/>
              <a:gd name="connsiteX20" fmla="*/ 212942 w 757825"/>
              <a:gd name="connsiteY20" fmla="*/ 465164 h 1116517"/>
              <a:gd name="connsiteX21" fmla="*/ 219205 w 757825"/>
              <a:gd name="connsiteY21" fmla="*/ 490216 h 1116517"/>
              <a:gd name="connsiteX22" fmla="*/ 212942 w 757825"/>
              <a:gd name="connsiteY22" fmla="*/ 815893 h 1116517"/>
              <a:gd name="connsiteX23" fmla="*/ 206679 w 757825"/>
              <a:gd name="connsiteY23" fmla="*/ 834682 h 1116517"/>
              <a:gd name="connsiteX24" fmla="*/ 187890 w 757825"/>
              <a:gd name="connsiteY24" fmla="*/ 865997 h 1116517"/>
              <a:gd name="connsiteX25" fmla="*/ 131523 w 757825"/>
              <a:gd name="connsiteY25" fmla="*/ 941153 h 1116517"/>
              <a:gd name="connsiteX26" fmla="*/ 112734 w 757825"/>
              <a:gd name="connsiteY26" fmla="*/ 959942 h 1116517"/>
              <a:gd name="connsiteX27" fmla="*/ 100208 w 757825"/>
              <a:gd name="connsiteY27" fmla="*/ 984994 h 1116517"/>
              <a:gd name="connsiteX28" fmla="*/ 81419 w 757825"/>
              <a:gd name="connsiteY28" fmla="*/ 1010046 h 1116517"/>
              <a:gd name="connsiteX29" fmla="*/ 31315 w 757825"/>
              <a:gd name="connsiteY29" fmla="*/ 1066413 h 1116517"/>
              <a:gd name="connsiteX30" fmla="*/ 12526 w 757825"/>
              <a:gd name="connsiteY30" fmla="*/ 1085202 h 1116517"/>
              <a:gd name="connsiteX31" fmla="*/ 0 w 757825"/>
              <a:gd name="connsiteY31" fmla="*/ 1116517 h 111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57825" h="1116517">
                <a:moveTo>
                  <a:pt x="757825" y="26753"/>
                </a:moveTo>
                <a:cubicBezTo>
                  <a:pt x="743211" y="18402"/>
                  <a:pt x="730773" y="2900"/>
                  <a:pt x="713984" y="1701"/>
                </a:cubicBezTo>
                <a:cubicBezTo>
                  <a:pt x="628885" y="-4377"/>
                  <a:pt x="606380" y="6254"/>
                  <a:pt x="544882" y="26753"/>
                </a:cubicBezTo>
                <a:cubicBezTo>
                  <a:pt x="532356" y="39279"/>
                  <a:pt x="521476" y="53702"/>
                  <a:pt x="507304" y="64331"/>
                </a:cubicBezTo>
                <a:cubicBezTo>
                  <a:pt x="496100" y="72734"/>
                  <a:pt x="482020" y="76414"/>
                  <a:pt x="469726" y="83120"/>
                </a:cubicBezTo>
                <a:cubicBezTo>
                  <a:pt x="459039" y="88949"/>
                  <a:pt x="448020" y="94435"/>
                  <a:pt x="438411" y="101909"/>
                </a:cubicBezTo>
                <a:cubicBezTo>
                  <a:pt x="384599" y="143763"/>
                  <a:pt x="442591" y="109420"/>
                  <a:pt x="388307" y="158276"/>
                </a:cubicBezTo>
                <a:cubicBezTo>
                  <a:pt x="360119" y="183645"/>
                  <a:pt x="347855" y="180786"/>
                  <a:pt x="319414" y="202117"/>
                </a:cubicBezTo>
                <a:cubicBezTo>
                  <a:pt x="258837" y="247550"/>
                  <a:pt x="323392" y="203259"/>
                  <a:pt x="275573" y="227169"/>
                </a:cubicBezTo>
                <a:cubicBezTo>
                  <a:pt x="264685" y="232613"/>
                  <a:pt x="255146" y="240514"/>
                  <a:pt x="244258" y="245958"/>
                </a:cubicBezTo>
                <a:cubicBezTo>
                  <a:pt x="234246" y="250964"/>
                  <a:pt x="209782" y="255808"/>
                  <a:pt x="200416" y="258484"/>
                </a:cubicBezTo>
                <a:cubicBezTo>
                  <a:pt x="194068" y="260298"/>
                  <a:pt x="188072" y="263315"/>
                  <a:pt x="181627" y="264747"/>
                </a:cubicBezTo>
                <a:cubicBezTo>
                  <a:pt x="169231" y="267502"/>
                  <a:pt x="156445" y="268255"/>
                  <a:pt x="144049" y="271010"/>
                </a:cubicBezTo>
                <a:cubicBezTo>
                  <a:pt x="137604" y="272442"/>
                  <a:pt x="131705" y="275841"/>
                  <a:pt x="125260" y="277273"/>
                </a:cubicBezTo>
                <a:cubicBezTo>
                  <a:pt x="112864" y="280028"/>
                  <a:pt x="100134" y="281046"/>
                  <a:pt x="87682" y="283536"/>
                </a:cubicBezTo>
                <a:cubicBezTo>
                  <a:pt x="79241" y="285224"/>
                  <a:pt x="70981" y="287711"/>
                  <a:pt x="62630" y="289799"/>
                </a:cubicBezTo>
                <a:cubicBezTo>
                  <a:pt x="72912" y="320644"/>
                  <a:pt x="61532" y="299321"/>
                  <a:pt x="87682" y="321114"/>
                </a:cubicBezTo>
                <a:cubicBezTo>
                  <a:pt x="94486" y="326785"/>
                  <a:pt x="99263" y="334756"/>
                  <a:pt x="106471" y="339904"/>
                </a:cubicBezTo>
                <a:cubicBezTo>
                  <a:pt x="203667" y="409331"/>
                  <a:pt x="149338" y="357719"/>
                  <a:pt x="194153" y="402534"/>
                </a:cubicBezTo>
                <a:cubicBezTo>
                  <a:pt x="198328" y="412972"/>
                  <a:pt x="203449" y="423081"/>
                  <a:pt x="206679" y="433849"/>
                </a:cubicBezTo>
                <a:cubicBezTo>
                  <a:pt x="209738" y="444045"/>
                  <a:pt x="210633" y="454772"/>
                  <a:pt x="212942" y="465164"/>
                </a:cubicBezTo>
                <a:cubicBezTo>
                  <a:pt x="214809" y="473567"/>
                  <a:pt x="217117" y="481865"/>
                  <a:pt x="219205" y="490216"/>
                </a:cubicBezTo>
                <a:cubicBezTo>
                  <a:pt x="217117" y="598775"/>
                  <a:pt x="216888" y="707386"/>
                  <a:pt x="212942" y="815893"/>
                </a:cubicBezTo>
                <a:cubicBezTo>
                  <a:pt x="212702" y="822490"/>
                  <a:pt x="209631" y="828777"/>
                  <a:pt x="206679" y="834682"/>
                </a:cubicBezTo>
                <a:cubicBezTo>
                  <a:pt x="201235" y="845570"/>
                  <a:pt x="194342" y="855674"/>
                  <a:pt x="187890" y="865997"/>
                </a:cubicBezTo>
                <a:cubicBezTo>
                  <a:pt x="173746" y="888627"/>
                  <a:pt x="143347" y="929329"/>
                  <a:pt x="131523" y="941153"/>
                </a:cubicBezTo>
                <a:cubicBezTo>
                  <a:pt x="125260" y="947416"/>
                  <a:pt x="117882" y="952735"/>
                  <a:pt x="112734" y="959942"/>
                </a:cubicBezTo>
                <a:cubicBezTo>
                  <a:pt x="107307" y="967539"/>
                  <a:pt x="105156" y="977077"/>
                  <a:pt x="100208" y="984994"/>
                </a:cubicBezTo>
                <a:cubicBezTo>
                  <a:pt x="94676" y="993846"/>
                  <a:pt x="87486" y="1001552"/>
                  <a:pt x="81419" y="1010046"/>
                </a:cubicBezTo>
                <a:cubicBezTo>
                  <a:pt x="53479" y="1049162"/>
                  <a:pt x="87366" y="1010362"/>
                  <a:pt x="31315" y="1066413"/>
                </a:cubicBezTo>
                <a:lnTo>
                  <a:pt x="12526" y="1085202"/>
                </a:lnTo>
                <a:cubicBezTo>
                  <a:pt x="5547" y="1113118"/>
                  <a:pt x="12350" y="1104167"/>
                  <a:pt x="0" y="111651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743784" y="3474282"/>
            <a:ext cx="1181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사용자 프로그램에서 </a:t>
            </a:r>
            <a:endParaRPr lang="en-US" altLang="ko-KR" sz="800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공통 입출력 코드</a:t>
            </a:r>
            <a:endParaRPr lang="en-US" altLang="ko-KR" sz="800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ko-KR" altLang="en-US" sz="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호출 가능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08304" y="3090073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ym typeface="Wingdings" panose="05000000000000000000" pitchFamily="2" charset="2"/>
              </a:rPr>
              <a:t>개발자가 제출한 </a:t>
            </a:r>
            <a:endParaRPr lang="en-US" altLang="ko-KR" sz="900" dirty="0" smtClean="0">
              <a:sym typeface="Wingdings" panose="05000000000000000000" pitchFamily="2" charset="2"/>
            </a:endParaRPr>
          </a:p>
          <a:p>
            <a:r>
              <a:rPr lang="ko-KR" altLang="en-US" sz="900" dirty="0" smtClean="0">
                <a:sym typeface="Wingdings" panose="05000000000000000000" pitchFamily="2" charset="2"/>
              </a:rPr>
              <a:t>프로그램들</a:t>
            </a:r>
            <a:endParaRPr lang="en-US" altLang="ko-KR" sz="900" dirty="0" smtClean="0">
              <a:sym typeface="Wingdings" panose="05000000000000000000" pitchFamily="2" charset="2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44036" y="1895876"/>
            <a:ext cx="9701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sym typeface="Wingdings" panose="05000000000000000000" pitchFamily="2" charset="2"/>
              </a:rPr>
              <a:t>Punched</a:t>
            </a:r>
            <a:r>
              <a:rPr lang="ko-KR" altLang="en-US" sz="900" dirty="0" smtClean="0"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sym typeface="Wingdings" panose="05000000000000000000" pitchFamily="2" charset="2"/>
              </a:rPr>
              <a:t>Cards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211414" y="4036723"/>
            <a:ext cx="20088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"/>
            </a:pPr>
            <a:r>
              <a:rPr lang="ko-KR" altLang="en-US" sz="1100" dirty="0" err="1" smtClean="0">
                <a:sym typeface="Wingdings" panose="05000000000000000000" pitchFamily="2" charset="2"/>
              </a:rPr>
              <a:t>로더</a:t>
            </a:r>
            <a:r>
              <a:rPr lang="ko-KR" altLang="en-US" sz="1100" dirty="0" smtClean="0">
                <a:sym typeface="Wingdings" panose="05000000000000000000" pitchFamily="2" charset="2"/>
              </a:rPr>
              <a:t> 프로그램을 이용하여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sym typeface="Wingdings" panose="05000000000000000000" pitchFamily="2" charset="2"/>
              </a:rPr>
              <a:t>    </a:t>
            </a:r>
            <a:r>
              <a:rPr lang="ko-KR" altLang="en-US" sz="1100" dirty="0" smtClean="0">
                <a:sym typeface="Wingdings" panose="05000000000000000000" pitchFamily="2" charset="2"/>
              </a:rPr>
              <a:t>목적 프로그램 적재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968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 태동의 역정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2361163"/>
            <a:ext cx="3371408" cy="3119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noAutofit/>
          </a:bodyPr>
          <a:lstStyle/>
          <a:p>
            <a:r>
              <a:rPr lang="ko-KR" altLang="en-US" sz="1200" dirty="0" smtClean="0"/>
              <a:t>전자식 고정 프로그램 방식의 컴퓨터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1340768"/>
            <a:ext cx="3371409" cy="2364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noAutofit/>
          </a:bodyPr>
          <a:lstStyle/>
          <a:p>
            <a:r>
              <a:rPr lang="ko-KR" altLang="en-US" sz="1200" dirty="0" smtClean="0"/>
              <a:t>기계식 컴퓨터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2941873"/>
            <a:ext cx="3371408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noAutofit/>
          </a:bodyPr>
          <a:lstStyle/>
          <a:p>
            <a:r>
              <a:rPr lang="ko-KR" altLang="en-US" sz="1200" dirty="0" err="1" smtClean="0"/>
              <a:t>폰노이만의</a:t>
            </a:r>
            <a:r>
              <a:rPr lang="ko-KR" altLang="en-US" sz="1200" dirty="0" smtClean="0"/>
              <a:t> 내장 프로그램 컴퓨터 제안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547663" y="1785099"/>
            <a:ext cx="3371409" cy="23994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noAutofit/>
          </a:bodyPr>
          <a:lstStyle/>
          <a:p>
            <a:r>
              <a:rPr lang="ko-KR" altLang="en-US" sz="1200" dirty="0" smtClean="0"/>
              <a:t>전자식 디지털 컴퓨터의 출현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547663" y="3589945"/>
            <a:ext cx="3371409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sz="1200" dirty="0" smtClean="0"/>
              <a:t>IBM 701 </a:t>
            </a:r>
            <a:r>
              <a:rPr lang="ko-KR" altLang="en-US" sz="1200" dirty="0" smtClean="0"/>
              <a:t>내장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프로그램 컴퓨터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0814" y="5088694"/>
            <a:ext cx="3398257" cy="2337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noAutofit/>
          </a:bodyPr>
          <a:lstStyle/>
          <a:p>
            <a:r>
              <a:rPr lang="ko-KR" altLang="en-US" sz="1200" dirty="0" smtClean="0"/>
              <a:t>원시적인 운영체제 </a:t>
            </a:r>
            <a:r>
              <a:rPr lang="en-US" altLang="ko-KR" sz="1200" dirty="0" smtClean="0"/>
              <a:t>GM OS(</a:t>
            </a:r>
            <a:r>
              <a:rPr lang="ko-KR" altLang="en-US" sz="1200" dirty="0" smtClean="0"/>
              <a:t>모니터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개발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31602" y="4204624"/>
            <a:ext cx="3387469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프로그램을 로딩하고 실행시키는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로더</a:t>
            </a:r>
            <a:r>
              <a:rPr lang="ko-KR" altLang="en-US" sz="1200" dirty="0" smtClean="0"/>
              <a:t> 프로그램의 필요성 인식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0813" y="5678177"/>
            <a:ext cx="3398257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noAutofit/>
          </a:bodyPr>
          <a:lstStyle/>
          <a:p>
            <a:r>
              <a:rPr lang="ko-KR" altLang="en-US" sz="1200" dirty="0" smtClean="0"/>
              <a:t>최초의 운영체제 </a:t>
            </a:r>
            <a:r>
              <a:rPr lang="en-US" altLang="ko-KR" sz="1200" dirty="0" smtClean="0"/>
              <a:t>GM-NAA-I/O </a:t>
            </a:r>
            <a:r>
              <a:rPr lang="ko-KR" altLang="en-US" sz="1200" dirty="0" smtClean="0"/>
              <a:t>탄생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043608" y="1091875"/>
            <a:ext cx="0" cy="5433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8717" y="2361163"/>
            <a:ext cx="2864887" cy="276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하드웨어와 소프트웨어 개념 구분 없음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788335" y="2871024"/>
            <a:ext cx="2502608" cy="4616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CPU</a:t>
            </a:r>
            <a:r>
              <a:rPr lang="ko-KR" altLang="en-US" sz="1200" dirty="0" smtClean="0"/>
              <a:t>와 메모리 분리</a:t>
            </a:r>
            <a:endParaRPr lang="en-US" altLang="ko-KR" sz="1200" dirty="0" smtClean="0"/>
          </a:p>
          <a:p>
            <a:r>
              <a:rPr lang="ko-KR" altLang="en-US" sz="1200" dirty="0" smtClean="0"/>
              <a:t>하드웨어와 소프트웨어 개념 구분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788335" y="4286454"/>
            <a:ext cx="1524776" cy="276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ko-KR" altLang="en-US" sz="1200" err="1" smtClean="0"/>
              <a:t>로더의</a:t>
            </a:r>
            <a:r>
              <a:rPr lang="ko-KR" altLang="en-US" sz="1200" dirty="0" smtClean="0"/>
              <a:t> 필요성 인식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788335" y="3575766"/>
            <a:ext cx="2521844" cy="276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IBM</a:t>
            </a:r>
            <a:r>
              <a:rPr lang="ko-KR" altLang="en-US" sz="1200" dirty="0" smtClean="0"/>
              <a:t>의 최초 내장 프로그램 컴퓨터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788335" y="4974758"/>
            <a:ext cx="2765501" cy="4616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펀치 카드에 작성된 프로그램을 읽어 </a:t>
            </a:r>
            <a:endParaRPr lang="en-US" altLang="ko-KR" sz="1200" dirty="0" smtClean="0"/>
          </a:p>
          <a:p>
            <a:r>
              <a:rPr lang="ko-KR" altLang="en-US" sz="1200" dirty="0" smtClean="0"/>
              <a:t>실행시키는 </a:t>
            </a:r>
            <a:r>
              <a:rPr lang="ko-KR" altLang="en-US" sz="1200" dirty="0" err="1" smtClean="0"/>
              <a:t>로더</a:t>
            </a:r>
            <a:r>
              <a:rPr lang="ko-KR" altLang="en-US" sz="1200" dirty="0" smtClean="0"/>
              <a:t> 개발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807571" y="5727696"/>
            <a:ext cx="2502608" cy="4616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메모리에 상주하는 배치 운영체제</a:t>
            </a:r>
            <a:endParaRPr lang="en-US" altLang="ko-KR" sz="1200" dirty="0" smtClean="0"/>
          </a:p>
          <a:p>
            <a:r>
              <a:rPr lang="en-US" altLang="ko-KR" sz="1200" dirty="0" smtClean="0"/>
              <a:t>(batch operating system)</a:t>
            </a:r>
            <a:r>
              <a:rPr lang="ko-KR" altLang="en-US" sz="1200" dirty="0" smtClean="0"/>
              <a:t> 탄생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>
            <a:stCxn id="6" idx="3"/>
            <a:endCxn id="16" idx="1"/>
          </p:cNvCxnSpPr>
          <p:nvPr/>
        </p:nvCxnSpPr>
        <p:spPr>
          <a:xfrm flipV="1">
            <a:off x="4919072" y="2499663"/>
            <a:ext cx="859645" cy="1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7" idx="1"/>
          </p:cNvCxnSpPr>
          <p:nvPr/>
        </p:nvCxnSpPr>
        <p:spPr>
          <a:xfrm>
            <a:off x="4919072" y="3080373"/>
            <a:ext cx="869263" cy="2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3"/>
            <a:endCxn id="19" idx="1"/>
          </p:cNvCxnSpPr>
          <p:nvPr/>
        </p:nvCxnSpPr>
        <p:spPr>
          <a:xfrm flipV="1">
            <a:off x="4919072" y="3714266"/>
            <a:ext cx="869263" cy="1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3"/>
            <a:endCxn id="18" idx="1"/>
          </p:cNvCxnSpPr>
          <p:nvPr/>
        </p:nvCxnSpPr>
        <p:spPr>
          <a:xfrm flipV="1">
            <a:off x="4919071" y="4424954"/>
            <a:ext cx="869264" cy="1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1" idx="3"/>
            <a:endCxn id="20" idx="1"/>
          </p:cNvCxnSpPr>
          <p:nvPr/>
        </p:nvCxnSpPr>
        <p:spPr>
          <a:xfrm flipV="1">
            <a:off x="4919071" y="5205591"/>
            <a:ext cx="8692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3" idx="3"/>
            <a:endCxn id="21" idx="1"/>
          </p:cNvCxnSpPr>
          <p:nvPr/>
        </p:nvCxnSpPr>
        <p:spPr>
          <a:xfrm>
            <a:off x="4919070" y="5816677"/>
            <a:ext cx="888501" cy="14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7975" y="1785099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1940</a:t>
            </a:r>
            <a:r>
              <a:rPr lang="ko-KR" altLang="en-US" sz="1050" dirty="0" smtClean="0"/>
              <a:t>년대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418275" y="2977526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1945</a:t>
            </a:r>
            <a:r>
              <a:rPr lang="ko-KR" altLang="en-US" sz="1050" dirty="0" smtClean="0"/>
              <a:t>년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418275" y="3613028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1954</a:t>
            </a:r>
            <a:r>
              <a:rPr lang="ko-KR" altLang="en-US" sz="1050" dirty="0" smtClean="0"/>
              <a:t>년</a:t>
            </a:r>
            <a:endParaRPr lang="ko-KR" alt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418275" y="422569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1955</a:t>
            </a:r>
            <a:r>
              <a:rPr lang="ko-KR" altLang="en-US" sz="1050" dirty="0" smtClean="0"/>
              <a:t>년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418275" y="5068573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1955</a:t>
            </a:r>
            <a:r>
              <a:rPr lang="ko-KR" altLang="en-US" sz="1050" dirty="0" smtClean="0"/>
              <a:t>년</a:t>
            </a:r>
            <a:endParaRPr lang="ko-KR" alt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418275" y="5657533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1956</a:t>
            </a:r>
            <a:r>
              <a:rPr lang="ko-KR" altLang="en-US" sz="1050" dirty="0" smtClean="0"/>
              <a:t>년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1520812" y="6210334"/>
            <a:ext cx="3398257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noAutofit/>
          </a:bodyPr>
          <a:lstStyle/>
          <a:p>
            <a:r>
              <a:rPr lang="ko-KR" altLang="en-US" sz="1200" dirty="0" smtClean="0"/>
              <a:t>공통 입출력 기능을 운영체제의 코드로 담기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250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운영체제의 발전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8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 태동 시절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세대 컴퓨터 시절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 암흑 시대</a:t>
            </a:r>
            <a:endParaRPr lang="en-US" altLang="ko-KR" dirty="0" smtClean="0"/>
          </a:p>
          <a:p>
            <a:r>
              <a:rPr lang="ko-KR" altLang="en-US" dirty="0" smtClean="0"/>
              <a:t>운영체제의 개념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직접 </a:t>
            </a:r>
            <a:r>
              <a:rPr lang="ko-KR" altLang="en-US" dirty="0" err="1" smtClean="0"/>
              <a:t>펀치카드에</a:t>
            </a:r>
            <a:r>
              <a:rPr lang="ko-KR" altLang="en-US" dirty="0" smtClean="0"/>
              <a:t> 프로그램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컴퓨터는 한 번에 한 개의 작업만 실행</a:t>
            </a:r>
            <a:endParaRPr lang="en-US" altLang="ko-KR" dirty="0" smtClean="0"/>
          </a:p>
          <a:p>
            <a:r>
              <a:rPr lang="ko-KR" altLang="en-US" dirty="0" smtClean="0"/>
              <a:t>컴퓨터는 </a:t>
            </a:r>
            <a:r>
              <a:rPr lang="ko-KR" altLang="en-US" dirty="0" err="1" smtClean="0"/>
              <a:t>셋업하는</a:t>
            </a:r>
            <a:r>
              <a:rPr lang="ko-KR" altLang="en-US" dirty="0" smtClean="0"/>
              <a:t> 동안 많은 시간을 </a:t>
            </a:r>
            <a:r>
              <a:rPr lang="en-US" altLang="ko-KR" dirty="0" smtClean="0"/>
              <a:t>idle </a:t>
            </a:r>
            <a:r>
              <a:rPr lang="ko-KR" altLang="en-US" dirty="0" smtClean="0"/>
              <a:t>상태로 보냄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043608" y="4365104"/>
            <a:ext cx="7416824" cy="1603353"/>
            <a:chOff x="1043608" y="3877234"/>
            <a:chExt cx="7416824" cy="1603353"/>
          </a:xfrm>
        </p:grpSpPr>
        <p:sp>
          <p:nvSpPr>
            <p:cNvPr id="39" name="직사각형 38"/>
            <p:cNvSpPr/>
            <p:nvPr/>
          </p:nvSpPr>
          <p:spPr>
            <a:xfrm>
              <a:off x="1043608" y="4330358"/>
              <a:ext cx="2223655" cy="5983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    컴퓨터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9952" y="4252426"/>
              <a:ext cx="369641" cy="712965"/>
              <a:chOff x="5346123" y="477982"/>
              <a:chExt cx="270163" cy="472786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5413664" y="477982"/>
                <a:ext cx="129886" cy="140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 flipV="1">
                <a:off x="5346123" y="727364"/>
                <a:ext cx="270163" cy="51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stCxn id="41" idx="4"/>
              </p:cNvCxnSpPr>
              <p:nvPr/>
            </p:nvCxnSpPr>
            <p:spPr>
              <a:xfrm>
                <a:off x="5478607" y="618259"/>
                <a:ext cx="23379" cy="2078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flipH="1">
                <a:off x="5413664" y="846859"/>
                <a:ext cx="93518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5501986" y="846859"/>
                <a:ext cx="114300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화살표 연결선 45"/>
            <p:cNvCxnSpPr>
              <a:endCxn id="39" idx="3"/>
            </p:cNvCxnSpPr>
            <p:nvPr/>
          </p:nvCxnSpPr>
          <p:spPr>
            <a:xfrm flipH="1" flipV="1">
              <a:off x="3267263" y="4629556"/>
              <a:ext cx="800681" cy="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349650" y="4666964"/>
              <a:ext cx="7986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모든 것 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직접 조작</a:t>
              </a:r>
              <a:endParaRPr lang="ko-KR" altLang="en-US" sz="1100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2612637" y="4377118"/>
              <a:ext cx="495117" cy="4727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/>
                <a:t>운영체제</a:t>
              </a:r>
              <a:endParaRPr lang="ko-KR" altLang="en-US" sz="800" dirty="0"/>
            </a:p>
          </p:txBody>
        </p:sp>
        <p:sp>
          <p:nvSpPr>
            <p:cNvPr id="49" name="곱셈 기호 48"/>
            <p:cNvSpPr/>
            <p:nvPr/>
          </p:nvSpPr>
          <p:spPr>
            <a:xfrm>
              <a:off x="2552243" y="4077072"/>
              <a:ext cx="620454" cy="1116918"/>
            </a:xfrm>
            <a:prstGeom prst="mathMultiply">
              <a:avLst>
                <a:gd name="adj1" fmla="val 76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5544069" y="4649880"/>
              <a:ext cx="270163" cy="472786"/>
              <a:chOff x="5346123" y="477982"/>
              <a:chExt cx="270163" cy="472786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5413664" y="477982"/>
                <a:ext cx="129886" cy="140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 flipV="1">
                <a:off x="5346123" y="727364"/>
                <a:ext cx="270163" cy="51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stCxn id="51" idx="4"/>
              </p:cNvCxnSpPr>
              <p:nvPr/>
            </p:nvCxnSpPr>
            <p:spPr>
              <a:xfrm>
                <a:off x="5478607" y="618259"/>
                <a:ext cx="23379" cy="2078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H="1">
                <a:off x="5413664" y="846859"/>
                <a:ext cx="93518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5501986" y="846859"/>
                <a:ext cx="114300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6627879" y="4377117"/>
              <a:ext cx="1832553" cy="553998"/>
            </a:xfrm>
            <a:prstGeom prst="wedgeRoundRectCallout">
              <a:avLst>
                <a:gd name="adj1" fmla="val -58390"/>
                <a:gd name="adj2" fmla="val 1724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/>
                  </a:solidFill>
                </a:defRPr>
              </a:lvl1pPr>
            </a:lstStyle>
            <a:p>
              <a:r>
                <a:rPr lang="ko-KR" altLang="en-US" dirty="0"/>
                <a:t>개발자가 프로그램 작성</a:t>
              </a:r>
              <a:r>
                <a:rPr lang="en-US" altLang="ko-KR" dirty="0"/>
                <a:t>,</a:t>
              </a:r>
            </a:p>
            <a:p>
              <a:r>
                <a:rPr lang="ko-KR" altLang="en-US" dirty="0"/>
                <a:t>컴퓨터 켜기</a:t>
              </a:r>
              <a:r>
                <a:rPr lang="en-US" altLang="ko-KR" dirty="0"/>
                <a:t>, </a:t>
              </a:r>
              <a:r>
                <a:rPr lang="ko-KR" altLang="en-US" dirty="0"/>
                <a:t>프로그램 로딩</a:t>
              </a:r>
              <a:r>
                <a:rPr lang="en-US" altLang="ko-KR" dirty="0"/>
                <a:t>, </a:t>
              </a:r>
            </a:p>
            <a:p>
              <a:r>
                <a:rPr lang="ko-KR" altLang="en-US" dirty="0"/>
                <a:t>실행</a:t>
              </a:r>
              <a:r>
                <a:rPr lang="en-US" altLang="ko-KR" dirty="0"/>
                <a:t>, </a:t>
              </a:r>
              <a:r>
                <a:rPr lang="ko-KR" altLang="en-US" dirty="0"/>
                <a:t>출력 모든 것을 제어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5770573" y="4721205"/>
              <a:ext cx="270163" cy="472786"/>
              <a:chOff x="5346123" y="477982"/>
              <a:chExt cx="270163" cy="472786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5413664" y="477982"/>
                <a:ext cx="129886" cy="140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 flipV="1">
                <a:off x="5346123" y="727364"/>
                <a:ext cx="270163" cy="51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8" idx="4"/>
              </p:cNvCxnSpPr>
              <p:nvPr/>
            </p:nvCxnSpPr>
            <p:spPr>
              <a:xfrm>
                <a:off x="5478607" y="618259"/>
                <a:ext cx="23379" cy="2078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H="1">
                <a:off x="5413664" y="846859"/>
                <a:ext cx="93518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5501986" y="846859"/>
                <a:ext cx="114300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6008729" y="4745994"/>
              <a:ext cx="270163" cy="472786"/>
              <a:chOff x="5346123" y="477982"/>
              <a:chExt cx="270163" cy="472786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5413664" y="477982"/>
                <a:ext cx="129886" cy="140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5" name="직선 연결선 64"/>
              <p:cNvCxnSpPr/>
              <p:nvPr/>
            </p:nvCxnSpPr>
            <p:spPr>
              <a:xfrm flipV="1">
                <a:off x="5346123" y="727364"/>
                <a:ext cx="270163" cy="51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stCxn id="64" idx="4"/>
              </p:cNvCxnSpPr>
              <p:nvPr/>
            </p:nvCxnSpPr>
            <p:spPr>
              <a:xfrm>
                <a:off x="5478607" y="618259"/>
                <a:ext cx="23379" cy="2078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H="1">
                <a:off x="5413664" y="846859"/>
                <a:ext cx="93518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501986" y="846859"/>
                <a:ext cx="114300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5212935" y="5234366"/>
              <a:ext cx="1986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대기표를 받고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기다리는 개발자</a:t>
              </a:r>
              <a:endParaRPr lang="ko-KR" altLang="en-US" sz="1000" dirty="0"/>
            </a:p>
          </p:txBody>
        </p:sp>
        <p:sp>
          <p:nvSpPr>
            <p:cNvPr id="2" name="모서리가 둥근 사각형 설명선 1"/>
            <p:cNvSpPr/>
            <p:nvPr/>
          </p:nvSpPr>
          <p:spPr>
            <a:xfrm>
              <a:off x="2691431" y="3877234"/>
              <a:ext cx="1080119" cy="325294"/>
            </a:xfrm>
            <a:prstGeom prst="wedgeRoundRectCallout">
              <a:avLst>
                <a:gd name="adj1" fmla="val -29026"/>
                <a:gd name="adj2" fmla="val 10028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운영체제 없음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 정의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운영체제 정의</a:t>
            </a:r>
            <a:endParaRPr lang="en-US" altLang="ko-KR" dirty="0" smtClean="0"/>
          </a:p>
          <a:p>
            <a:pPr lvl="1"/>
            <a:r>
              <a:rPr lang="ko-KR" altLang="en-US" dirty="0"/>
              <a:t>컴퓨터 사용자와 컴퓨터 하드웨어 사이에서 중계 역할을 하면서</a:t>
            </a:r>
            <a:r>
              <a:rPr lang="en-US" altLang="ko-KR" dirty="0"/>
              <a:t>, </a:t>
            </a:r>
            <a:r>
              <a:rPr lang="ko-KR" altLang="en-US" dirty="0"/>
              <a:t>프로그램을 실행을 관리하고 제어하는 시스템 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 lvl="2"/>
            <a:r>
              <a:rPr lang="ko-KR" altLang="en-US" dirty="0"/>
              <a:t>운영체제는 컴퓨터가 아니다</a:t>
            </a:r>
          </a:p>
          <a:p>
            <a:pPr lvl="2"/>
            <a:r>
              <a:rPr lang="ko-KR" altLang="en-US" dirty="0" smtClean="0"/>
              <a:t>운영체제는 </a:t>
            </a:r>
            <a:r>
              <a:rPr lang="ko-KR" altLang="en-US" dirty="0"/>
              <a:t>실체가 있는 소프트웨어</a:t>
            </a:r>
          </a:p>
          <a:p>
            <a:pPr lvl="1" fontAlgn="base"/>
            <a:endParaRPr lang="en-US" altLang="ko-KR" dirty="0" smtClean="0"/>
          </a:p>
          <a:p>
            <a:pPr lvl="1" fontAlgn="base"/>
            <a:r>
              <a:rPr lang="ko-KR" altLang="en-US" dirty="0" smtClean="0"/>
              <a:t>컴퓨터가 </a:t>
            </a:r>
            <a:r>
              <a:rPr lang="ko-KR" altLang="en-US" dirty="0"/>
              <a:t>켜질 때 처음으로 </a:t>
            </a:r>
            <a:r>
              <a:rPr lang="ko-KR" altLang="en-US" dirty="0" smtClean="0"/>
              <a:t>적재되어 </a:t>
            </a:r>
            <a:r>
              <a:rPr lang="ko-KR" altLang="en-US" dirty="0"/>
              <a:t>나머지 모든 프로그램의 실행을 제어하고 사용자의 요청을 처리해주는 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 lvl="1" fontAlgn="base"/>
            <a:endParaRPr lang="en-US" altLang="ko-KR" dirty="0" smtClean="0"/>
          </a:p>
          <a:p>
            <a:pPr lvl="1" fontAlgn="base"/>
            <a:r>
              <a:rPr lang="ko-KR" altLang="en-US" dirty="0" smtClean="0"/>
              <a:t>컴퓨터의 </a:t>
            </a:r>
            <a:r>
              <a:rPr lang="ko-KR" altLang="en-US" dirty="0"/>
              <a:t>자원을 독점적으로 관리하는 특별한 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 lvl="1" fontAlgn="base"/>
            <a:endParaRPr lang="ko-KR" altLang="en-US" dirty="0"/>
          </a:p>
          <a:p>
            <a:pPr lvl="2"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운영체제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630203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출현 배경</a:t>
            </a:r>
            <a:endParaRPr lang="en-US" altLang="ko-KR" dirty="0" smtClean="0"/>
          </a:p>
          <a:p>
            <a:pPr lvl="1"/>
            <a:r>
              <a:rPr lang="ko-KR" altLang="en-US" dirty="0"/>
              <a:t>컴퓨터의 </a:t>
            </a:r>
            <a:r>
              <a:rPr lang="en-US" altLang="ko-KR" dirty="0"/>
              <a:t>idle </a:t>
            </a:r>
            <a:r>
              <a:rPr lang="ko-KR" altLang="en-US" dirty="0"/>
              <a:t>시간을 줄여 컴퓨터의 활용률</a:t>
            </a:r>
            <a:r>
              <a:rPr lang="en-US" altLang="ko-KR" dirty="0"/>
              <a:t>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r>
              <a:rPr lang="ko-KR" altLang="en-US" dirty="0" smtClean="0"/>
              <a:t>배치 운영체제 컴퓨터 시스템</a:t>
            </a:r>
            <a:endParaRPr lang="en-US" altLang="ko-KR" dirty="0"/>
          </a:p>
          <a:p>
            <a:pPr lvl="1"/>
            <a:r>
              <a:rPr lang="ko-KR" altLang="en-US" dirty="0" smtClean="0"/>
              <a:t>개발자와 관리자의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개발자는 펀치 카드를 </a:t>
            </a:r>
            <a:r>
              <a:rPr lang="ko-KR" altLang="en-US" dirty="0"/>
              <a:t>입력 </a:t>
            </a:r>
            <a:r>
              <a:rPr lang="ko-KR" altLang="en-US" dirty="0" err="1"/>
              <a:t>데크에</a:t>
            </a:r>
            <a:r>
              <a:rPr lang="ko-KR" altLang="en-US" dirty="0"/>
              <a:t> 두고 </a:t>
            </a:r>
            <a:r>
              <a:rPr lang="ko-KR" altLang="en-US" dirty="0" smtClean="0"/>
              <a:t>결과 기다림</a:t>
            </a:r>
            <a:endParaRPr lang="en-US" altLang="ko-KR" dirty="0" smtClean="0"/>
          </a:p>
          <a:p>
            <a:pPr lvl="1"/>
            <a:r>
              <a:rPr lang="ko-KR" altLang="en-US" dirty="0"/>
              <a:t>배치 운영체제는 자동으로 테이프 장치에 대기중인 프로그램을 </a:t>
            </a:r>
            <a:r>
              <a:rPr lang="ko-KR" altLang="en-US" b="1" dirty="0"/>
              <a:t>한 번에 하나씩 </a:t>
            </a:r>
            <a:r>
              <a:rPr lang="ko-KR" altLang="en-US" b="1" dirty="0" smtClean="0"/>
              <a:t>적재하고</a:t>
            </a:r>
            <a:r>
              <a:rPr lang="en-US" altLang="ko-KR" b="1" dirty="0"/>
              <a:t>, </a:t>
            </a:r>
            <a:r>
              <a:rPr lang="ko-KR" altLang="en-US" b="1" dirty="0"/>
              <a:t>실행</a:t>
            </a:r>
            <a:endParaRPr lang="en-US" altLang="ko-KR" b="1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grpSp>
        <p:nvGrpSpPr>
          <p:cNvPr id="85" name="그룹 84"/>
          <p:cNvGrpSpPr/>
          <p:nvPr/>
        </p:nvGrpSpPr>
        <p:grpSpPr>
          <a:xfrm>
            <a:off x="612648" y="3212976"/>
            <a:ext cx="7852155" cy="3549122"/>
            <a:chOff x="631503" y="3068960"/>
            <a:chExt cx="7852155" cy="3549122"/>
          </a:xfrm>
        </p:grpSpPr>
        <p:sp>
          <p:nvSpPr>
            <p:cNvPr id="5" name="직사각형 4"/>
            <p:cNvSpPr/>
            <p:nvPr/>
          </p:nvSpPr>
          <p:spPr>
            <a:xfrm>
              <a:off x="631503" y="3320698"/>
              <a:ext cx="2223655" cy="10869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532" y="3578465"/>
              <a:ext cx="495117" cy="472785"/>
            </a:xfrm>
            <a:prstGeom prst="round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/>
                <a:t>배치 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운영체제</a:t>
              </a:r>
              <a:endParaRPr lang="ko-KR" altLang="en-US" sz="8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08193" y="3068960"/>
              <a:ext cx="14702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dirty="0" err="1" smtClean="0"/>
                <a:t>메인프레임</a:t>
              </a:r>
              <a:r>
                <a:rPr lang="ko-KR" altLang="en-US" sz="1200" dirty="0" smtClean="0"/>
                <a:t> 컴퓨터</a:t>
              </a:r>
              <a:endParaRPr lang="ko-KR" altLang="en-US" sz="12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916004" y="3641288"/>
              <a:ext cx="575802" cy="37958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프로그램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순차적 액세스 저장소 8"/>
            <p:cNvSpPr/>
            <p:nvPr/>
          </p:nvSpPr>
          <p:spPr>
            <a:xfrm>
              <a:off x="3193167" y="3531705"/>
              <a:ext cx="776696" cy="547432"/>
            </a:xfrm>
            <a:prstGeom prst="flowChartMagneticTap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2529" y="4083695"/>
              <a:ext cx="10086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dirty="0" smtClean="0"/>
                <a:t>테이프 장치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366550" y="3578465"/>
              <a:ext cx="776608" cy="4727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카드 입력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컴퓨터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11" idx="1"/>
              <a:endCxn id="9" idx="3"/>
            </p:cNvCxnSpPr>
            <p:nvPr/>
          </p:nvCxnSpPr>
          <p:spPr>
            <a:xfrm flipH="1" flipV="1">
              <a:off x="3969863" y="3805421"/>
              <a:ext cx="396687" cy="9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9" idx="1"/>
              <a:endCxn id="6" idx="3"/>
            </p:cNvCxnSpPr>
            <p:nvPr/>
          </p:nvCxnSpPr>
          <p:spPr>
            <a:xfrm flipH="1">
              <a:off x="2695649" y="3805421"/>
              <a:ext cx="497518" cy="9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5624710" y="3584490"/>
              <a:ext cx="1208972" cy="494647"/>
              <a:chOff x="7020628" y="1868968"/>
              <a:chExt cx="1208972" cy="494647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020628" y="1915728"/>
                <a:ext cx="276161" cy="3610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296789" y="1915727"/>
                <a:ext cx="276161" cy="3610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572950" y="1915728"/>
                <a:ext cx="276161" cy="3610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849111" y="1915727"/>
                <a:ext cx="276161" cy="3610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8074239" y="1868968"/>
                <a:ext cx="155361" cy="494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5612784" y="4081771"/>
              <a:ext cx="8547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dirty="0" smtClean="0"/>
                <a:t>입력 </a:t>
              </a:r>
              <a:r>
                <a:rPr lang="ko-KR" altLang="en-US" sz="1200" dirty="0" err="1" smtClean="0"/>
                <a:t>데크</a:t>
              </a:r>
              <a:endParaRPr lang="ko-KR" altLang="en-US" sz="1200" dirty="0"/>
            </a:p>
          </p:txBody>
        </p:sp>
        <p:cxnSp>
          <p:nvCxnSpPr>
            <p:cNvPr id="21" name="직선 화살표 연결선 20"/>
            <p:cNvCxnSpPr>
              <a:stCxn id="15" idx="1"/>
              <a:endCxn id="11" idx="3"/>
            </p:cNvCxnSpPr>
            <p:nvPr/>
          </p:nvCxnSpPr>
          <p:spPr>
            <a:xfrm flipH="1">
              <a:off x="5143158" y="3811784"/>
              <a:ext cx="481552" cy="3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다중 문서 21"/>
            <p:cNvSpPr/>
            <p:nvPr/>
          </p:nvSpPr>
          <p:spPr>
            <a:xfrm>
              <a:off x="5598280" y="3726829"/>
              <a:ext cx="277989" cy="169905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다중 문서 22"/>
            <p:cNvSpPr/>
            <p:nvPr/>
          </p:nvSpPr>
          <p:spPr>
            <a:xfrm>
              <a:off x="6854219" y="3716885"/>
              <a:ext cx="277989" cy="169905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다중 문서 23"/>
            <p:cNvSpPr/>
            <p:nvPr/>
          </p:nvSpPr>
          <p:spPr>
            <a:xfrm>
              <a:off x="5900057" y="3733639"/>
              <a:ext cx="277989" cy="169905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다중 문서 24"/>
            <p:cNvSpPr/>
            <p:nvPr/>
          </p:nvSpPr>
          <p:spPr>
            <a:xfrm>
              <a:off x="6189333" y="3726829"/>
              <a:ext cx="277989" cy="169905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7157364" y="3560887"/>
              <a:ext cx="270163" cy="472786"/>
              <a:chOff x="5346123" y="477982"/>
              <a:chExt cx="270163" cy="472786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5413664" y="477982"/>
                <a:ext cx="129886" cy="140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 flipV="1">
                <a:off x="5346123" y="727364"/>
                <a:ext cx="270163" cy="51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27" idx="4"/>
              </p:cNvCxnSpPr>
              <p:nvPr/>
            </p:nvCxnSpPr>
            <p:spPr>
              <a:xfrm>
                <a:off x="5478607" y="618259"/>
                <a:ext cx="23379" cy="2078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>
                <a:off x="5413664" y="846859"/>
                <a:ext cx="93518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5501986" y="846859"/>
                <a:ext cx="114300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6956591" y="4453627"/>
              <a:ext cx="270163" cy="472786"/>
              <a:chOff x="5346123" y="477982"/>
              <a:chExt cx="270163" cy="472786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413664" y="477982"/>
                <a:ext cx="129886" cy="140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 flipV="1">
                <a:off x="5346123" y="727364"/>
                <a:ext cx="270163" cy="51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5478607" y="618259"/>
                <a:ext cx="23379" cy="2078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5413664" y="846859"/>
                <a:ext cx="93518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5501986" y="846859"/>
                <a:ext cx="114300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/>
            <p:cNvGrpSpPr/>
            <p:nvPr/>
          </p:nvGrpSpPr>
          <p:grpSpPr>
            <a:xfrm>
              <a:off x="7183095" y="4524952"/>
              <a:ext cx="270163" cy="472786"/>
              <a:chOff x="5346123" y="477982"/>
              <a:chExt cx="270163" cy="472786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5413664" y="477982"/>
                <a:ext cx="129886" cy="140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 flipV="1">
                <a:off x="5346123" y="727364"/>
                <a:ext cx="270163" cy="51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39" idx="4"/>
              </p:cNvCxnSpPr>
              <p:nvPr/>
            </p:nvCxnSpPr>
            <p:spPr>
              <a:xfrm>
                <a:off x="5478607" y="618259"/>
                <a:ext cx="23379" cy="2078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H="1">
                <a:off x="5413664" y="846859"/>
                <a:ext cx="93518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5501986" y="846859"/>
                <a:ext cx="114300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/>
            <p:cNvGrpSpPr/>
            <p:nvPr/>
          </p:nvGrpSpPr>
          <p:grpSpPr>
            <a:xfrm>
              <a:off x="7421251" y="4549741"/>
              <a:ext cx="270163" cy="472786"/>
              <a:chOff x="5346123" y="477982"/>
              <a:chExt cx="270163" cy="472786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5413664" y="477982"/>
                <a:ext cx="129886" cy="140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 flipV="1">
                <a:off x="5346123" y="727364"/>
                <a:ext cx="270163" cy="51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>
                <a:stCxn id="45" idx="4"/>
              </p:cNvCxnSpPr>
              <p:nvPr/>
            </p:nvCxnSpPr>
            <p:spPr>
              <a:xfrm>
                <a:off x="5478607" y="618259"/>
                <a:ext cx="23379" cy="2078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5413664" y="846859"/>
                <a:ext cx="93518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5501986" y="846859"/>
                <a:ext cx="114300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6625457" y="5038113"/>
              <a:ext cx="18582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실행 결과를 기다리는 개발자</a:t>
              </a:r>
              <a:endParaRPr lang="ko-KR" altLang="en-US" sz="10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311597" y="5373063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dirty="0" smtClean="0"/>
                <a:t>관리자</a:t>
              </a:r>
              <a:endParaRPr lang="ko-KR" altLang="en-US" sz="1200" dirty="0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4467571" y="4822504"/>
              <a:ext cx="270163" cy="472786"/>
              <a:chOff x="5346123" y="477982"/>
              <a:chExt cx="270163" cy="472786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5413664" y="477982"/>
                <a:ext cx="129886" cy="140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 flipV="1">
                <a:off x="5346123" y="727364"/>
                <a:ext cx="270163" cy="51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stCxn id="53" idx="4"/>
              </p:cNvCxnSpPr>
              <p:nvPr/>
            </p:nvCxnSpPr>
            <p:spPr>
              <a:xfrm>
                <a:off x="5478607" y="618259"/>
                <a:ext cx="23379" cy="2078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H="1">
                <a:off x="5413664" y="846859"/>
                <a:ext cx="93518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5501986" y="846859"/>
                <a:ext cx="114300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자유형 57"/>
            <p:cNvSpPr/>
            <p:nvPr/>
          </p:nvSpPr>
          <p:spPr>
            <a:xfrm flipH="1">
              <a:off x="4594903" y="4072032"/>
              <a:ext cx="84524" cy="769627"/>
            </a:xfrm>
            <a:custGeom>
              <a:avLst/>
              <a:gdLst>
                <a:gd name="connsiteX0" fmla="*/ 313739 w 313739"/>
                <a:gd name="connsiteY0" fmla="*/ 816209 h 816209"/>
                <a:gd name="connsiteX1" fmla="*/ 98947 w 313739"/>
                <a:gd name="connsiteY1" fmla="*/ 349804 h 816209"/>
                <a:gd name="connsiteX2" fmla="*/ 80536 w 313739"/>
                <a:gd name="connsiteY2" fmla="*/ 331393 h 816209"/>
                <a:gd name="connsiteX3" fmla="*/ 74399 w 313739"/>
                <a:gd name="connsiteY3" fmla="*/ 312982 h 816209"/>
                <a:gd name="connsiteX4" fmla="*/ 62125 w 313739"/>
                <a:gd name="connsiteY4" fmla="*/ 294572 h 816209"/>
                <a:gd name="connsiteX5" fmla="*/ 49851 w 313739"/>
                <a:gd name="connsiteY5" fmla="*/ 257750 h 816209"/>
                <a:gd name="connsiteX6" fmla="*/ 37578 w 313739"/>
                <a:gd name="connsiteY6" fmla="*/ 227066 h 816209"/>
                <a:gd name="connsiteX7" fmla="*/ 31441 w 313739"/>
                <a:gd name="connsiteY7" fmla="*/ 202518 h 816209"/>
                <a:gd name="connsiteX8" fmla="*/ 19167 w 313739"/>
                <a:gd name="connsiteY8" fmla="*/ 184107 h 816209"/>
                <a:gd name="connsiteX9" fmla="*/ 756 w 313739"/>
                <a:gd name="connsiteY9" fmla="*/ 122738 h 816209"/>
                <a:gd name="connsiteX10" fmla="*/ 756 w 313739"/>
                <a:gd name="connsiteY10" fmla="*/ 0 h 816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739" h="816209">
                  <a:moveTo>
                    <a:pt x="313739" y="816209"/>
                  </a:moveTo>
                  <a:cubicBezTo>
                    <a:pt x="242142" y="660741"/>
                    <a:pt x="173141" y="504050"/>
                    <a:pt x="98947" y="349804"/>
                  </a:cubicBezTo>
                  <a:cubicBezTo>
                    <a:pt x="95185" y="341983"/>
                    <a:pt x="85350" y="338614"/>
                    <a:pt x="80536" y="331393"/>
                  </a:cubicBezTo>
                  <a:cubicBezTo>
                    <a:pt x="76948" y="326010"/>
                    <a:pt x="77292" y="318768"/>
                    <a:pt x="74399" y="312982"/>
                  </a:cubicBezTo>
                  <a:cubicBezTo>
                    <a:pt x="71101" y="306385"/>
                    <a:pt x="66216" y="300709"/>
                    <a:pt x="62125" y="294572"/>
                  </a:cubicBezTo>
                  <a:cubicBezTo>
                    <a:pt x="58034" y="282298"/>
                    <a:pt x="54656" y="269763"/>
                    <a:pt x="49851" y="257750"/>
                  </a:cubicBezTo>
                  <a:cubicBezTo>
                    <a:pt x="45760" y="247522"/>
                    <a:pt x="41061" y="237517"/>
                    <a:pt x="37578" y="227066"/>
                  </a:cubicBezTo>
                  <a:cubicBezTo>
                    <a:pt x="34911" y="219064"/>
                    <a:pt x="34764" y="210271"/>
                    <a:pt x="31441" y="202518"/>
                  </a:cubicBezTo>
                  <a:cubicBezTo>
                    <a:pt x="28536" y="195739"/>
                    <a:pt x="22163" y="190847"/>
                    <a:pt x="19167" y="184107"/>
                  </a:cubicBezTo>
                  <a:cubicBezTo>
                    <a:pt x="17823" y="181083"/>
                    <a:pt x="1166" y="132588"/>
                    <a:pt x="756" y="122738"/>
                  </a:cubicBezTo>
                  <a:cubicBezTo>
                    <a:pt x="-947" y="81861"/>
                    <a:pt x="756" y="40913"/>
                    <a:pt x="756" y="0"/>
                  </a:cubicBezTo>
                </a:path>
              </a:pathLst>
            </a:custGeom>
            <a:noFill/>
            <a:ln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순서도: 천공 테이프 58"/>
            <p:cNvSpPr/>
            <p:nvPr/>
          </p:nvSpPr>
          <p:spPr>
            <a:xfrm>
              <a:off x="801216" y="5062571"/>
              <a:ext cx="1171637" cy="443526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063868" y="5638767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smtClean="0"/>
                <a:t>프린터</a:t>
              </a:r>
              <a:endParaRPr lang="ko-KR" altLang="en-US" sz="1200" dirty="0"/>
            </a:p>
          </p:txBody>
        </p:sp>
        <p:cxnSp>
          <p:nvCxnSpPr>
            <p:cNvPr id="61" name="직선 화살표 연결선 60"/>
            <p:cNvCxnSpPr>
              <a:stCxn id="8" idx="4"/>
              <a:endCxn id="59" idx="0"/>
            </p:cNvCxnSpPr>
            <p:nvPr/>
          </p:nvCxnSpPr>
          <p:spPr>
            <a:xfrm>
              <a:off x="1203905" y="4020874"/>
              <a:ext cx="183130" cy="1086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6" idx="1"/>
              <a:endCxn id="8" idx="6"/>
            </p:cNvCxnSpPr>
            <p:nvPr/>
          </p:nvCxnSpPr>
          <p:spPr>
            <a:xfrm flipH="1">
              <a:off x="1491806" y="3814858"/>
              <a:ext cx="708726" cy="1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자유형 62"/>
            <p:cNvSpPr/>
            <p:nvPr/>
          </p:nvSpPr>
          <p:spPr>
            <a:xfrm>
              <a:off x="2084857" y="5185319"/>
              <a:ext cx="2111147" cy="159566"/>
            </a:xfrm>
            <a:custGeom>
              <a:avLst/>
              <a:gdLst>
                <a:gd name="connsiteX0" fmla="*/ 2111147 w 2111147"/>
                <a:gd name="connsiteY0" fmla="*/ 18417 h 159566"/>
                <a:gd name="connsiteX1" fmla="*/ 2000682 w 2111147"/>
                <a:gd name="connsiteY1" fmla="*/ 6 h 159566"/>
                <a:gd name="connsiteX2" fmla="*/ 1227431 w 2111147"/>
                <a:gd name="connsiteY2" fmla="*/ 6143 h 159566"/>
                <a:gd name="connsiteX3" fmla="*/ 1024913 w 2111147"/>
                <a:gd name="connsiteY3" fmla="*/ 18417 h 159566"/>
                <a:gd name="connsiteX4" fmla="*/ 951270 w 2111147"/>
                <a:gd name="connsiteY4" fmla="*/ 24554 h 159566"/>
                <a:gd name="connsiteX5" fmla="*/ 926722 w 2111147"/>
                <a:gd name="connsiteY5" fmla="*/ 36827 h 159566"/>
                <a:gd name="connsiteX6" fmla="*/ 871490 w 2111147"/>
                <a:gd name="connsiteY6" fmla="*/ 42964 h 159566"/>
                <a:gd name="connsiteX7" fmla="*/ 736478 w 2111147"/>
                <a:gd name="connsiteY7" fmla="*/ 49101 h 159566"/>
                <a:gd name="connsiteX8" fmla="*/ 662835 w 2111147"/>
                <a:gd name="connsiteY8" fmla="*/ 61375 h 159566"/>
                <a:gd name="connsiteX9" fmla="*/ 626014 w 2111147"/>
                <a:gd name="connsiteY9" fmla="*/ 67512 h 159566"/>
                <a:gd name="connsiteX10" fmla="*/ 570781 w 2111147"/>
                <a:gd name="connsiteY10" fmla="*/ 85923 h 159566"/>
                <a:gd name="connsiteX11" fmla="*/ 491002 w 2111147"/>
                <a:gd name="connsiteY11" fmla="*/ 104333 h 159566"/>
                <a:gd name="connsiteX12" fmla="*/ 392811 w 2111147"/>
                <a:gd name="connsiteY12" fmla="*/ 122744 h 159566"/>
                <a:gd name="connsiteX13" fmla="*/ 362126 w 2111147"/>
                <a:gd name="connsiteY13" fmla="*/ 128881 h 159566"/>
                <a:gd name="connsiteX14" fmla="*/ 98239 w 2111147"/>
                <a:gd name="connsiteY14" fmla="*/ 128881 h 159566"/>
                <a:gd name="connsiteX15" fmla="*/ 18459 w 2111147"/>
                <a:gd name="connsiteY15" fmla="*/ 147292 h 159566"/>
                <a:gd name="connsiteX16" fmla="*/ 49 w 2111147"/>
                <a:gd name="connsiteY16" fmla="*/ 159566 h 15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11147" h="159566">
                  <a:moveTo>
                    <a:pt x="2111147" y="18417"/>
                  </a:moveTo>
                  <a:cubicBezTo>
                    <a:pt x="2062907" y="-879"/>
                    <a:pt x="2073991" y="6"/>
                    <a:pt x="2000682" y="6"/>
                  </a:cubicBezTo>
                  <a:lnTo>
                    <a:pt x="1227431" y="6143"/>
                  </a:lnTo>
                  <a:cubicBezTo>
                    <a:pt x="1124355" y="20868"/>
                    <a:pt x="1226256" y="7820"/>
                    <a:pt x="1024913" y="18417"/>
                  </a:cubicBezTo>
                  <a:cubicBezTo>
                    <a:pt x="1000314" y="19712"/>
                    <a:pt x="975818" y="22508"/>
                    <a:pt x="951270" y="24554"/>
                  </a:cubicBezTo>
                  <a:cubicBezTo>
                    <a:pt x="943087" y="28645"/>
                    <a:pt x="935636" y="34770"/>
                    <a:pt x="926722" y="36827"/>
                  </a:cubicBezTo>
                  <a:cubicBezTo>
                    <a:pt x="908672" y="40992"/>
                    <a:pt x="889976" y="41771"/>
                    <a:pt x="871490" y="42964"/>
                  </a:cubicBezTo>
                  <a:cubicBezTo>
                    <a:pt x="826533" y="45864"/>
                    <a:pt x="781482" y="47055"/>
                    <a:pt x="736478" y="49101"/>
                  </a:cubicBezTo>
                  <a:lnTo>
                    <a:pt x="662835" y="61375"/>
                  </a:lnTo>
                  <a:cubicBezTo>
                    <a:pt x="650561" y="63421"/>
                    <a:pt x="637818" y="63577"/>
                    <a:pt x="626014" y="67512"/>
                  </a:cubicBezTo>
                  <a:cubicBezTo>
                    <a:pt x="607603" y="73649"/>
                    <a:pt x="589399" y="80447"/>
                    <a:pt x="570781" y="85923"/>
                  </a:cubicBezTo>
                  <a:cubicBezTo>
                    <a:pt x="547180" y="92865"/>
                    <a:pt x="516207" y="99751"/>
                    <a:pt x="491002" y="104333"/>
                  </a:cubicBezTo>
                  <a:cubicBezTo>
                    <a:pt x="385843" y="123452"/>
                    <a:pt x="546452" y="92015"/>
                    <a:pt x="392811" y="122744"/>
                  </a:cubicBezTo>
                  <a:lnTo>
                    <a:pt x="362126" y="128881"/>
                  </a:lnTo>
                  <a:cubicBezTo>
                    <a:pt x="48868" y="120637"/>
                    <a:pt x="214515" y="107740"/>
                    <a:pt x="98239" y="128881"/>
                  </a:cubicBezTo>
                  <a:cubicBezTo>
                    <a:pt x="45674" y="138438"/>
                    <a:pt x="74644" y="130436"/>
                    <a:pt x="18459" y="147292"/>
                  </a:cubicBezTo>
                  <a:cubicBezTo>
                    <a:pt x="-1892" y="153397"/>
                    <a:pt x="49" y="147175"/>
                    <a:pt x="49" y="159566"/>
                  </a:cubicBezTo>
                </a:path>
              </a:pathLst>
            </a:custGeom>
            <a:noFill/>
            <a:ln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00532" y="5848641"/>
              <a:ext cx="57919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관리자는 비교적 저렴한 카드 입력 컴퓨터를 이용하여 펀치 카드를 테이프 장치에 적재</a:t>
              </a:r>
              <a:endParaRPr lang="en-US" altLang="ko-KR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배치 운영체제는 테이프 장치에 대기중인 작업을 하나씩 읽어 들여 실행</a:t>
              </a:r>
              <a:endParaRPr lang="en-US" altLang="ko-KR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 smtClean="0"/>
                <a:t>프로그램이 출력한 결과는 프린터에 출력</a:t>
              </a:r>
              <a:endParaRPr lang="en-US" altLang="ko-KR" sz="11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관리자는 </a:t>
              </a:r>
              <a:r>
                <a:rPr lang="ko-KR" altLang="en-US" sz="1100" dirty="0" smtClean="0"/>
                <a:t>출력된 프린트 용지를 개발자 별로 나누어 출력 </a:t>
              </a:r>
              <a:r>
                <a:rPr lang="ko-KR" altLang="en-US" sz="1100" dirty="0" err="1" smtClean="0"/>
                <a:t>데크에</a:t>
              </a:r>
              <a:r>
                <a:rPr lang="ko-KR" altLang="en-US" sz="1100" dirty="0" smtClean="0"/>
                <a:t> 쌓아 놓음</a:t>
              </a:r>
              <a:endParaRPr lang="en-US" altLang="ko-KR" sz="1100" dirty="0" smtClean="0"/>
            </a:p>
          </p:txBody>
        </p:sp>
        <p:grpSp>
          <p:nvGrpSpPr>
            <p:cNvPr id="69" name="그룹 68"/>
            <p:cNvGrpSpPr/>
            <p:nvPr/>
          </p:nvGrpSpPr>
          <p:grpSpPr>
            <a:xfrm flipH="1">
              <a:off x="5455808" y="4872278"/>
              <a:ext cx="1102777" cy="494647"/>
              <a:chOff x="7020628" y="1868968"/>
              <a:chExt cx="1208972" cy="494647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7020628" y="1915728"/>
                <a:ext cx="276161" cy="3610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7296789" y="1915727"/>
                <a:ext cx="276161" cy="3610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7572950" y="1915728"/>
                <a:ext cx="276161" cy="3610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7849111" y="1915727"/>
                <a:ext cx="276161" cy="3610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8074239" y="1868968"/>
                <a:ext cx="155361" cy="494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순서도: 천공 테이프 74"/>
            <p:cNvSpPr/>
            <p:nvPr/>
          </p:nvSpPr>
          <p:spPr>
            <a:xfrm>
              <a:off x="6127507" y="4997737"/>
              <a:ext cx="122755" cy="187581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순서도: 천공 테이프 75"/>
            <p:cNvSpPr/>
            <p:nvPr/>
          </p:nvSpPr>
          <p:spPr>
            <a:xfrm>
              <a:off x="6358726" y="4997737"/>
              <a:ext cx="122755" cy="187581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천공 테이프 76"/>
            <p:cNvSpPr/>
            <p:nvPr/>
          </p:nvSpPr>
          <p:spPr>
            <a:xfrm>
              <a:off x="5865530" y="4997737"/>
              <a:ext cx="122755" cy="187581"/>
            </a:xfrm>
            <a:prstGeom prst="flowChartPunched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다중 문서 78"/>
            <p:cNvSpPr/>
            <p:nvPr/>
          </p:nvSpPr>
          <p:spPr>
            <a:xfrm>
              <a:off x="3301728" y="3670500"/>
              <a:ext cx="277989" cy="169905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순서도: 다중 문서 79"/>
            <p:cNvSpPr/>
            <p:nvPr/>
          </p:nvSpPr>
          <p:spPr>
            <a:xfrm>
              <a:off x="3636846" y="3802229"/>
              <a:ext cx="277989" cy="169905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03472" y="4480363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mtClean="0">
                  <a:solidFill>
                    <a:srgbClr val="00B0F0"/>
                  </a:solidFill>
                </a:rPr>
                <a:t>출력</a:t>
              </a:r>
              <a:endParaRPr lang="ko-KR" altLang="en-US" sz="1050">
                <a:solidFill>
                  <a:srgbClr val="00B0F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42694" y="3595324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mtClean="0">
                  <a:solidFill>
                    <a:srgbClr val="00B0F0"/>
                  </a:solidFill>
                </a:rPr>
                <a:t>실행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01478" y="356392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00B0F0"/>
                  </a:solidFill>
                </a:rPr>
                <a:t>적재</a:t>
              </a:r>
              <a:endParaRPr lang="ko-KR" altLang="en-US" sz="1050" dirty="0">
                <a:solidFill>
                  <a:srgbClr val="00B0F0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4847001" y="5106924"/>
              <a:ext cx="777710" cy="84457"/>
            </a:xfrm>
            <a:custGeom>
              <a:avLst/>
              <a:gdLst>
                <a:gd name="connsiteX0" fmla="*/ 0 w 1982222"/>
                <a:gd name="connsiteY0" fmla="*/ 398899 h 398899"/>
                <a:gd name="connsiteX1" fmla="*/ 1742883 w 1982222"/>
                <a:gd name="connsiteY1" fmla="*/ 79779 h 398899"/>
                <a:gd name="connsiteX2" fmla="*/ 1810389 w 1982222"/>
                <a:gd name="connsiteY2" fmla="*/ 55232 h 398899"/>
                <a:gd name="connsiteX3" fmla="*/ 1859484 w 1982222"/>
                <a:gd name="connsiteY3" fmla="*/ 42958 h 398899"/>
                <a:gd name="connsiteX4" fmla="*/ 1914716 w 1982222"/>
                <a:gd name="connsiteY4" fmla="*/ 18410 h 398899"/>
                <a:gd name="connsiteX5" fmla="*/ 1933127 w 1982222"/>
                <a:gd name="connsiteY5" fmla="*/ 12273 h 398899"/>
                <a:gd name="connsiteX6" fmla="*/ 1963812 w 1982222"/>
                <a:gd name="connsiteY6" fmla="*/ 6137 h 398899"/>
                <a:gd name="connsiteX7" fmla="*/ 1982222 w 1982222"/>
                <a:gd name="connsiteY7" fmla="*/ 0 h 39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2222" h="398899">
                  <a:moveTo>
                    <a:pt x="0" y="398899"/>
                  </a:moveTo>
                  <a:lnTo>
                    <a:pt x="1742883" y="79779"/>
                  </a:lnTo>
                  <a:cubicBezTo>
                    <a:pt x="1771012" y="74541"/>
                    <a:pt x="1783992" y="63354"/>
                    <a:pt x="1810389" y="55232"/>
                  </a:cubicBezTo>
                  <a:cubicBezTo>
                    <a:pt x="1826512" y="50271"/>
                    <a:pt x="1859484" y="42958"/>
                    <a:pt x="1859484" y="42958"/>
                  </a:cubicBezTo>
                  <a:cubicBezTo>
                    <a:pt x="1888660" y="23508"/>
                    <a:pt x="1870898" y="33016"/>
                    <a:pt x="1914716" y="18410"/>
                  </a:cubicBezTo>
                  <a:cubicBezTo>
                    <a:pt x="1920853" y="16364"/>
                    <a:pt x="1926784" y="13541"/>
                    <a:pt x="1933127" y="12273"/>
                  </a:cubicBezTo>
                  <a:cubicBezTo>
                    <a:pt x="1943355" y="10228"/>
                    <a:pt x="1953693" y="8667"/>
                    <a:pt x="1963812" y="6137"/>
                  </a:cubicBezTo>
                  <a:cubicBezTo>
                    <a:pt x="1970088" y="4568"/>
                    <a:pt x="1982222" y="0"/>
                    <a:pt x="1982222" y="0"/>
                  </a:cubicBezTo>
                </a:path>
              </a:pathLst>
            </a:custGeom>
            <a:noFill/>
            <a:ln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647248" y="5396827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/>
              <a:t>출력 </a:t>
            </a:r>
            <a:r>
              <a:rPr lang="ko-KR" altLang="en-US" sz="1200" dirty="0" err="1" smtClean="0"/>
              <a:t>데크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58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다중프로그래밍</a:t>
            </a:r>
            <a:r>
              <a:rPr lang="en-US" altLang="ko-KR" smtClean="0"/>
              <a:t>(Multiprogramming)</a:t>
            </a:r>
            <a:r>
              <a:rPr lang="ko-KR" altLang="en-US" smtClean="0"/>
              <a:t> 운영체제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출현 배경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1960</a:t>
            </a:r>
            <a:r>
              <a:rPr lang="ko-KR" altLang="en-US" dirty="0" smtClean="0"/>
              <a:t>년대 중반</a:t>
            </a:r>
            <a:r>
              <a:rPr lang="en-US" altLang="ko-KR" dirty="0" smtClean="0"/>
              <a:t>, CPU </a:t>
            </a:r>
            <a:r>
              <a:rPr lang="ko-KR" altLang="en-US" dirty="0" smtClean="0"/>
              <a:t>등 하드웨어 속도 개선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가격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실행 형태로 인한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idle </a:t>
            </a:r>
            <a:r>
              <a:rPr lang="ko-KR" altLang="en-US" dirty="0" smtClean="0"/>
              <a:t>시간 발생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- I/O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– CPU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– I/O </a:t>
            </a:r>
            <a:r>
              <a:rPr lang="ko-KR" altLang="en-US" dirty="0" smtClean="0"/>
              <a:t>작업의 반복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I/O </a:t>
            </a:r>
            <a:r>
              <a:rPr lang="ko-KR" altLang="en-US" dirty="0" smtClean="0"/>
              <a:t>작업이 이루어지는 동안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놀면서 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idle </a:t>
            </a:r>
            <a:r>
              <a:rPr lang="ko-KR" altLang="en-US" dirty="0" smtClean="0"/>
              <a:t>시간을 줄이기 </a:t>
            </a:r>
            <a:r>
              <a:rPr lang="en-US" altLang="ko-KR" dirty="0" smtClean="0"/>
              <a:t>-&gt; CPU </a:t>
            </a:r>
            <a:r>
              <a:rPr lang="ko-KR" altLang="en-US" dirty="0" smtClean="0"/>
              <a:t>활용률 증가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처리율 증가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더 많은 사용자 프로그램 실행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목표로 함</a:t>
            </a:r>
            <a:endParaRPr lang="en-US" altLang="ko-KR" dirty="0" smtClean="0"/>
          </a:p>
          <a:p>
            <a:r>
              <a:rPr lang="ko-KR" altLang="en-US" dirty="0" smtClean="0"/>
              <a:t>다중프로그래밍 기법 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미리 여러 프로그램을 메모리에 적재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실행 도중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가 발생하여 대기하게 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메모리에 적재된 다른 프로그램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메모리가 수용할 만큼 프로그램 적재</a:t>
            </a:r>
            <a:endParaRPr lang="en-US" altLang="ko-KR" dirty="0" smtClean="0"/>
          </a:p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다중프로그래밍은 여러 프로그램을 메모리에 올려놓고</a:t>
            </a:r>
            <a:r>
              <a:rPr lang="en-US" altLang="ko-KR" dirty="0" smtClean="0"/>
              <a:t>, CPU</a:t>
            </a:r>
            <a:r>
              <a:rPr lang="ko-KR" altLang="en-US" dirty="0" smtClean="0"/>
              <a:t>가 한 프로그램을 실행하다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가 발생하면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입출력이 완료될 때까지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가 메모리에 적재된 다른 프로그램을 실행하는 식으로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노는 시간을 줄이는 기법이다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1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566492" y="1931346"/>
            <a:ext cx="594301" cy="143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다중프로그래밍 기법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1866711" y="2180163"/>
            <a:ext cx="814253" cy="1849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CPU </a:t>
            </a:r>
            <a:r>
              <a:rPr lang="ko-KR" altLang="en-US" sz="1000" dirty="0" smtClean="0">
                <a:solidFill>
                  <a:schemeClr val="bg1"/>
                </a:solidFill>
              </a:rPr>
              <a:t>작업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214820" y="2067607"/>
            <a:ext cx="622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 </a:t>
            </a:r>
            <a:r>
              <a:rPr lang="ko-KR" altLang="en-US" sz="900" dirty="0" smtClean="0"/>
              <a:t>작업</a:t>
            </a:r>
            <a:endParaRPr lang="ko-KR" altLang="en-US" sz="900" dirty="0"/>
          </a:p>
        </p:txBody>
      </p:sp>
      <p:cxnSp>
        <p:nvCxnSpPr>
          <p:cNvPr id="112" name="직선 연결선 111"/>
          <p:cNvCxnSpPr>
            <a:stCxn id="106" idx="3"/>
            <a:endCxn id="171" idx="1"/>
          </p:cNvCxnSpPr>
          <p:nvPr/>
        </p:nvCxnSpPr>
        <p:spPr>
          <a:xfrm>
            <a:off x="2680964" y="2272636"/>
            <a:ext cx="1677681" cy="423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75" idx="3"/>
            <a:endCxn id="169" idx="1"/>
          </p:cNvCxnSpPr>
          <p:nvPr/>
        </p:nvCxnSpPr>
        <p:spPr>
          <a:xfrm flipV="1">
            <a:off x="1866711" y="2692916"/>
            <a:ext cx="814253" cy="769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2680964" y="2592813"/>
            <a:ext cx="763189" cy="2002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CPU </a:t>
            </a:r>
            <a:r>
              <a:rPr lang="ko-KR" altLang="en-US" sz="1000" dirty="0" smtClean="0">
                <a:solidFill>
                  <a:schemeClr val="bg1"/>
                </a:solidFill>
              </a:rPr>
              <a:t>작업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30658" y="2166429"/>
            <a:ext cx="849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프로세스</a:t>
            </a:r>
            <a:r>
              <a:rPr lang="en-US" altLang="ko-KR" sz="1000" dirty="0" smtClean="0"/>
              <a:t> A</a:t>
            </a:r>
            <a:endParaRPr lang="ko-KR" altLang="en-US" sz="1000" dirty="0"/>
          </a:p>
        </p:txBody>
      </p:sp>
      <p:sp>
        <p:nvSpPr>
          <p:cNvPr id="171" name="직사각형 170"/>
          <p:cNvSpPr/>
          <p:nvPr/>
        </p:nvSpPr>
        <p:spPr>
          <a:xfrm>
            <a:off x="4358645" y="2176770"/>
            <a:ext cx="573395" cy="2002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CPU </a:t>
            </a:r>
            <a:r>
              <a:rPr lang="ko-KR" altLang="en-US" sz="1000" dirty="0" smtClean="0">
                <a:solidFill>
                  <a:schemeClr val="bg1"/>
                </a:solidFill>
              </a:rPr>
              <a:t>작업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043608" y="2577499"/>
            <a:ext cx="823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프로세스 </a:t>
            </a:r>
            <a:r>
              <a:rPr lang="en-US" altLang="ko-KR" sz="1000" dirty="0" smtClean="0"/>
              <a:t>B</a:t>
            </a:r>
            <a:endParaRPr lang="ko-KR" alt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012723" y="2971148"/>
            <a:ext cx="853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프로세스 </a:t>
            </a:r>
            <a:r>
              <a:rPr lang="en-US" altLang="ko-KR" sz="1000" dirty="0" smtClean="0"/>
              <a:t>C</a:t>
            </a:r>
            <a:endParaRPr lang="ko-KR" alt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2014375" y="251973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대기</a:t>
            </a:r>
            <a:endParaRPr lang="ko-KR" altLang="en-US" sz="900" dirty="0"/>
          </a:p>
        </p:txBody>
      </p:sp>
      <p:cxnSp>
        <p:nvCxnSpPr>
          <p:cNvPr id="180" name="직선 연결선 179"/>
          <p:cNvCxnSpPr>
            <a:stCxn id="169" idx="3"/>
            <a:endCxn id="204" idx="1"/>
          </p:cNvCxnSpPr>
          <p:nvPr/>
        </p:nvCxnSpPr>
        <p:spPr>
          <a:xfrm flipV="1">
            <a:off x="3444153" y="2692456"/>
            <a:ext cx="2719427" cy="46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4342938" y="2500001"/>
            <a:ext cx="622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 </a:t>
            </a:r>
            <a:r>
              <a:rPr lang="ko-KR" altLang="en-US" sz="900" dirty="0" smtClean="0"/>
              <a:t>작업</a:t>
            </a:r>
            <a:endParaRPr lang="ko-KR" altLang="en-US" sz="900" dirty="0"/>
          </a:p>
        </p:txBody>
      </p:sp>
      <p:sp>
        <p:nvSpPr>
          <p:cNvPr id="184" name="직사각형 183"/>
          <p:cNvSpPr/>
          <p:nvPr/>
        </p:nvSpPr>
        <p:spPr>
          <a:xfrm>
            <a:off x="3431525" y="2980446"/>
            <a:ext cx="923459" cy="2002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CPU </a:t>
            </a:r>
            <a:r>
              <a:rPr lang="ko-KR" altLang="en-US" sz="1000" dirty="0" smtClean="0">
                <a:solidFill>
                  <a:schemeClr val="bg1"/>
                </a:solidFill>
              </a:rPr>
              <a:t>작업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85" name="직선 연결선 184"/>
          <p:cNvCxnSpPr>
            <a:stCxn id="176" idx="3"/>
            <a:endCxn id="184" idx="1"/>
          </p:cNvCxnSpPr>
          <p:nvPr/>
        </p:nvCxnSpPr>
        <p:spPr>
          <a:xfrm flipV="1">
            <a:off x="1866711" y="3080549"/>
            <a:ext cx="1564814" cy="1371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2014375" y="29016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대기</a:t>
            </a:r>
            <a:endParaRPr lang="ko-KR" altLang="en-US" sz="900" dirty="0"/>
          </a:p>
        </p:txBody>
      </p:sp>
      <p:cxnSp>
        <p:nvCxnSpPr>
          <p:cNvPr id="193" name="직선 연결선 192"/>
          <p:cNvCxnSpPr>
            <a:stCxn id="171" idx="3"/>
          </p:cNvCxnSpPr>
          <p:nvPr/>
        </p:nvCxnSpPr>
        <p:spPr>
          <a:xfrm flipV="1">
            <a:off x="4932040" y="2276872"/>
            <a:ext cx="1874877" cy="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5006418" y="2080813"/>
            <a:ext cx="622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 </a:t>
            </a:r>
            <a:r>
              <a:rPr lang="ko-KR" altLang="en-US" sz="900" dirty="0" smtClean="0"/>
              <a:t>작업</a:t>
            </a:r>
            <a:endParaRPr lang="ko-KR" altLang="en-US" sz="900" dirty="0"/>
          </a:p>
        </p:txBody>
      </p:sp>
      <p:sp>
        <p:nvSpPr>
          <p:cNvPr id="197" name="직사각형 196"/>
          <p:cNvSpPr/>
          <p:nvPr/>
        </p:nvSpPr>
        <p:spPr>
          <a:xfrm>
            <a:off x="4933473" y="2989545"/>
            <a:ext cx="630735" cy="1820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CPU </a:t>
            </a:r>
            <a:r>
              <a:rPr lang="ko-KR" altLang="en-US" sz="1000" dirty="0" smtClean="0">
                <a:solidFill>
                  <a:schemeClr val="bg1"/>
                </a:solidFill>
              </a:rPr>
              <a:t>작업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6163580" y="2592353"/>
            <a:ext cx="693808" cy="2002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CPU </a:t>
            </a:r>
            <a:r>
              <a:rPr lang="ko-KR" altLang="en-US" sz="1000" dirty="0" smtClean="0">
                <a:solidFill>
                  <a:schemeClr val="bg1"/>
                </a:solidFill>
              </a:rPr>
              <a:t>작업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207" name="직선 연결선 206"/>
          <p:cNvCxnSpPr>
            <a:stCxn id="197" idx="3"/>
          </p:cNvCxnSpPr>
          <p:nvPr/>
        </p:nvCxnSpPr>
        <p:spPr>
          <a:xfrm>
            <a:off x="5564208" y="3080548"/>
            <a:ext cx="1264321" cy="74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197" idx="1"/>
            <a:endCxn id="184" idx="3"/>
          </p:cNvCxnSpPr>
          <p:nvPr/>
        </p:nvCxnSpPr>
        <p:spPr>
          <a:xfrm flipH="1">
            <a:off x="4354984" y="3080548"/>
            <a:ext cx="578489" cy="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4433932" y="289099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대기</a:t>
            </a:r>
            <a:endParaRPr lang="ko-KR" altLang="en-US" sz="900" dirty="0"/>
          </a:p>
        </p:txBody>
      </p:sp>
      <p:sp>
        <p:nvSpPr>
          <p:cNvPr id="216" name="TextBox 215"/>
          <p:cNvSpPr txBox="1"/>
          <p:nvPr/>
        </p:nvSpPr>
        <p:spPr>
          <a:xfrm>
            <a:off x="6154080" y="2880874"/>
            <a:ext cx="622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 </a:t>
            </a:r>
            <a:r>
              <a:rPr lang="ko-KR" altLang="en-US" sz="900" dirty="0" smtClean="0"/>
              <a:t>작업</a:t>
            </a:r>
            <a:endParaRPr lang="ko-KR" altLang="en-US" sz="900" dirty="0"/>
          </a:p>
        </p:txBody>
      </p:sp>
      <p:sp>
        <p:nvSpPr>
          <p:cNvPr id="233" name="TextBox 232"/>
          <p:cNvSpPr txBox="1"/>
          <p:nvPr/>
        </p:nvSpPr>
        <p:spPr>
          <a:xfrm>
            <a:off x="1343752" y="4744446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CPU</a:t>
            </a:r>
            <a:endParaRPr lang="ko-KR" altLang="en-US" sz="1100" dirty="0"/>
          </a:p>
        </p:txBody>
      </p:sp>
      <p:sp>
        <p:nvSpPr>
          <p:cNvPr id="234" name="직사각형 233"/>
          <p:cNvSpPr/>
          <p:nvPr/>
        </p:nvSpPr>
        <p:spPr>
          <a:xfrm>
            <a:off x="1862670" y="4791865"/>
            <a:ext cx="802882" cy="1849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2686754" y="4791865"/>
            <a:ext cx="757399" cy="1849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3458900" y="4791865"/>
            <a:ext cx="896083" cy="1849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4370425" y="4791865"/>
            <a:ext cx="550050" cy="1849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4939645" y="4791865"/>
            <a:ext cx="624563" cy="18949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5579813" y="4791865"/>
            <a:ext cx="569057" cy="1894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idle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6160793" y="4791865"/>
            <a:ext cx="624563" cy="18949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243" name="직선 연결선 242"/>
          <p:cNvCxnSpPr/>
          <p:nvPr/>
        </p:nvCxnSpPr>
        <p:spPr>
          <a:xfrm>
            <a:off x="1759945" y="3366449"/>
            <a:ext cx="535661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6649767" y="338472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시간</a:t>
            </a:r>
            <a:endParaRPr lang="ko-KR" altLang="en-US" sz="1100" dirty="0"/>
          </a:p>
        </p:txBody>
      </p:sp>
      <p:cxnSp>
        <p:nvCxnSpPr>
          <p:cNvPr id="249" name="직선 연결선 248"/>
          <p:cNvCxnSpPr/>
          <p:nvPr/>
        </p:nvCxnSpPr>
        <p:spPr>
          <a:xfrm flipH="1">
            <a:off x="1866711" y="1998297"/>
            <a:ext cx="1" cy="13681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25447" y="3762757"/>
            <a:ext cx="4616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ko-KR" altLang="en-US" sz="1200" dirty="0" smtClean="0"/>
              <a:t>다중프로그래밍 시스템에서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개의 프로세스가 실행되는 과정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046498" y="5312241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(b) CPU</a:t>
            </a:r>
            <a:r>
              <a:rPr lang="ko-KR" altLang="en-US" sz="1200" dirty="0" smtClean="0"/>
              <a:t>의 활용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21939" y="168512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CPU idle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594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다중프로그래밍 운영체제를 사용하는 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833791"/>
            <a:ext cx="2223655" cy="129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892557" y="2255443"/>
            <a:ext cx="495117" cy="472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다중프로그래밍 운영체제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667087" y="1556792"/>
            <a:ext cx="1470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err="1" smtClean="0"/>
              <a:t>메인프레임</a:t>
            </a:r>
            <a:r>
              <a:rPr lang="ko-KR" altLang="en-US" sz="1200" dirty="0" smtClean="0"/>
              <a:t> 컴퓨터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689880" y="2635728"/>
            <a:ext cx="575928" cy="3552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프로그램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43871" y="2803762"/>
            <a:ext cx="1008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/>
              <a:t>디스크 장치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093876" y="2255443"/>
            <a:ext cx="701509" cy="472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입력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컴퓨터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>
          <a:xfrm flipH="1" flipV="1">
            <a:off x="3661888" y="2482399"/>
            <a:ext cx="431988" cy="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4" idx="1"/>
            <a:endCxn id="6" idx="3"/>
          </p:cNvCxnSpPr>
          <p:nvPr/>
        </p:nvCxnSpPr>
        <p:spPr>
          <a:xfrm flipH="1" flipV="1">
            <a:off x="2387674" y="2491836"/>
            <a:ext cx="612672" cy="51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5316735" y="2261468"/>
            <a:ext cx="1208972" cy="494647"/>
            <a:chOff x="7020628" y="1868968"/>
            <a:chExt cx="1208972" cy="494647"/>
          </a:xfrm>
        </p:grpSpPr>
        <p:sp>
          <p:nvSpPr>
            <p:cNvPr id="14" name="직사각형 13"/>
            <p:cNvSpPr/>
            <p:nvPr/>
          </p:nvSpPr>
          <p:spPr>
            <a:xfrm>
              <a:off x="7020628" y="1915728"/>
              <a:ext cx="276161" cy="3610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96789" y="1915727"/>
              <a:ext cx="276161" cy="3610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72950" y="1915728"/>
              <a:ext cx="276161" cy="3610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49111" y="1915727"/>
              <a:ext cx="276161" cy="3610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074239" y="1868968"/>
              <a:ext cx="155361" cy="494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332060" y="275874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smtClean="0"/>
              <a:t>입력데크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4" idx="1"/>
            <a:endCxn id="10" idx="3"/>
          </p:cNvCxnSpPr>
          <p:nvPr/>
        </p:nvCxnSpPr>
        <p:spPr>
          <a:xfrm flipH="1">
            <a:off x="4795385" y="2488762"/>
            <a:ext cx="521350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다중 문서 20"/>
          <p:cNvSpPr/>
          <p:nvPr/>
        </p:nvSpPr>
        <p:spPr>
          <a:xfrm>
            <a:off x="5290305" y="2403807"/>
            <a:ext cx="277989" cy="169905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다중 문서 21"/>
          <p:cNvSpPr/>
          <p:nvPr/>
        </p:nvSpPr>
        <p:spPr>
          <a:xfrm>
            <a:off x="6546244" y="2393863"/>
            <a:ext cx="277989" cy="169905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다중 문서 22"/>
          <p:cNvSpPr/>
          <p:nvPr/>
        </p:nvSpPr>
        <p:spPr>
          <a:xfrm>
            <a:off x="5592082" y="2410617"/>
            <a:ext cx="277989" cy="169905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다중 문서 23"/>
          <p:cNvSpPr/>
          <p:nvPr/>
        </p:nvSpPr>
        <p:spPr>
          <a:xfrm>
            <a:off x="5881358" y="2403807"/>
            <a:ext cx="277989" cy="169905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6849389" y="2237865"/>
            <a:ext cx="270163" cy="472786"/>
            <a:chOff x="5346123" y="477982"/>
            <a:chExt cx="270163" cy="472786"/>
          </a:xfrm>
        </p:grpSpPr>
        <p:sp>
          <p:nvSpPr>
            <p:cNvPr id="26" name="타원 25"/>
            <p:cNvSpPr/>
            <p:nvPr/>
          </p:nvSpPr>
          <p:spPr>
            <a:xfrm>
              <a:off x="5413664" y="477982"/>
              <a:ext cx="129886" cy="140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 flipV="1">
              <a:off x="5346123" y="727364"/>
              <a:ext cx="270163" cy="5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6" idx="4"/>
            </p:cNvCxnSpPr>
            <p:nvPr/>
          </p:nvCxnSpPr>
          <p:spPr>
            <a:xfrm>
              <a:off x="5478607" y="618259"/>
              <a:ext cx="23379" cy="207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5413664" y="846859"/>
              <a:ext cx="93518" cy="103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501986" y="846859"/>
              <a:ext cx="114300" cy="103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6648616" y="3130605"/>
            <a:ext cx="270163" cy="472786"/>
            <a:chOff x="5346123" y="477982"/>
            <a:chExt cx="270163" cy="472786"/>
          </a:xfrm>
        </p:grpSpPr>
        <p:sp>
          <p:nvSpPr>
            <p:cNvPr id="32" name="타원 31"/>
            <p:cNvSpPr/>
            <p:nvPr/>
          </p:nvSpPr>
          <p:spPr>
            <a:xfrm>
              <a:off x="5413664" y="477982"/>
              <a:ext cx="129886" cy="140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 flipV="1">
              <a:off x="5346123" y="727364"/>
              <a:ext cx="270163" cy="5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2" idx="4"/>
            </p:cNvCxnSpPr>
            <p:nvPr/>
          </p:nvCxnSpPr>
          <p:spPr>
            <a:xfrm>
              <a:off x="5478607" y="618259"/>
              <a:ext cx="23379" cy="207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5413664" y="846859"/>
              <a:ext cx="93518" cy="103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5501986" y="846859"/>
              <a:ext cx="114300" cy="103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6875120" y="3201930"/>
            <a:ext cx="270163" cy="472786"/>
            <a:chOff x="5346123" y="477982"/>
            <a:chExt cx="270163" cy="472786"/>
          </a:xfrm>
        </p:grpSpPr>
        <p:sp>
          <p:nvSpPr>
            <p:cNvPr id="38" name="타원 37"/>
            <p:cNvSpPr/>
            <p:nvPr/>
          </p:nvSpPr>
          <p:spPr>
            <a:xfrm>
              <a:off x="5413664" y="477982"/>
              <a:ext cx="129886" cy="140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 flipV="1">
              <a:off x="5346123" y="727364"/>
              <a:ext cx="270163" cy="5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8" idx="4"/>
            </p:cNvCxnSpPr>
            <p:nvPr/>
          </p:nvCxnSpPr>
          <p:spPr>
            <a:xfrm>
              <a:off x="5478607" y="618259"/>
              <a:ext cx="23379" cy="207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5413664" y="846859"/>
              <a:ext cx="93518" cy="103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501986" y="846859"/>
              <a:ext cx="114300" cy="103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7113276" y="3226719"/>
            <a:ext cx="270163" cy="472786"/>
            <a:chOff x="5346123" y="477982"/>
            <a:chExt cx="270163" cy="472786"/>
          </a:xfrm>
        </p:grpSpPr>
        <p:sp>
          <p:nvSpPr>
            <p:cNvPr id="44" name="타원 43"/>
            <p:cNvSpPr/>
            <p:nvPr/>
          </p:nvSpPr>
          <p:spPr>
            <a:xfrm>
              <a:off x="5413664" y="477982"/>
              <a:ext cx="129886" cy="140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/>
            <p:nvPr/>
          </p:nvCxnSpPr>
          <p:spPr>
            <a:xfrm flipV="1">
              <a:off x="5346123" y="727364"/>
              <a:ext cx="270163" cy="5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44" idx="4"/>
            </p:cNvCxnSpPr>
            <p:nvPr/>
          </p:nvCxnSpPr>
          <p:spPr>
            <a:xfrm>
              <a:off x="5478607" y="618259"/>
              <a:ext cx="23379" cy="207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5413664" y="846859"/>
              <a:ext cx="93518" cy="103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501986" y="846859"/>
              <a:ext cx="114300" cy="103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6317482" y="3715091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실행 결과를 기다리는 개발자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4003623" y="40500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/>
              <a:t>관리자</a:t>
            </a:r>
            <a:endParaRPr lang="ko-KR" altLang="en-US" sz="12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4159596" y="3499482"/>
            <a:ext cx="270163" cy="472786"/>
            <a:chOff x="5346123" y="477982"/>
            <a:chExt cx="270163" cy="472786"/>
          </a:xfrm>
        </p:grpSpPr>
        <p:sp>
          <p:nvSpPr>
            <p:cNvPr id="52" name="타원 51"/>
            <p:cNvSpPr/>
            <p:nvPr/>
          </p:nvSpPr>
          <p:spPr>
            <a:xfrm>
              <a:off x="5413664" y="477982"/>
              <a:ext cx="129886" cy="140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/>
            <p:nvPr/>
          </p:nvCxnSpPr>
          <p:spPr>
            <a:xfrm flipV="1">
              <a:off x="5346123" y="727364"/>
              <a:ext cx="270163" cy="5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52" idx="4"/>
            </p:cNvCxnSpPr>
            <p:nvPr/>
          </p:nvCxnSpPr>
          <p:spPr>
            <a:xfrm>
              <a:off x="5478607" y="618259"/>
              <a:ext cx="23379" cy="207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5413664" y="846859"/>
              <a:ext cx="93518" cy="103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501986" y="846859"/>
              <a:ext cx="114300" cy="103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자유형 56"/>
          <p:cNvSpPr/>
          <p:nvPr/>
        </p:nvSpPr>
        <p:spPr>
          <a:xfrm flipH="1">
            <a:off x="4315459" y="2728228"/>
            <a:ext cx="114300" cy="723084"/>
          </a:xfrm>
          <a:custGeom>
            <a:avLst/>
            <a:gdLst>
              <a:gd name="connsiteX0" fmla="*/ 313739 w 313739"/>
              <a:gd name="connsiteY0" fmla="*/ 816209 h 816209"/>
              <a:gd name="connsiteX1" fmla="*/ 98947 w 313739"/>
              <a:gd name="connsiteY1" fmla="*/ 349804 h 816209"/>
              <a:gd name="connsiteX2" fmla="*/ 80536 w 313739"/>
              <a:gd name="connsiteY2" fmla="*/ 331393 h 816209"/>
              <a:gd name="connsiteX3" fmla="*/ 74399 w 313739"/>
              <a:gd name="connsiteY3" fmla="*/ 312982 h 816209"/>
              <a:gd name="connsiteX4" fmla="*/ 62125 w 313739"/>
              <a:gd name="connsiteY4" fmla="*/ 294572 h 816209"/>
              <a:gd name="connsiteX5" fmla="*/ 49851 w 313739"/>
              <a:gd name="connsiteY5" fmla="*/ 257750 h 816209"/>
              <a:gd name="connsiteX6" fmla="*/ 37578 w 313739"/>
              <a:gd name="connsiteY6" fmla="*/ 227066 h 816209"/>
              <a:gd name="connsiteX7" fmla="*/ 31441 w 313739"/>
              <a:gd name="connsiteY7" fmla="*/ 202518 h 816209"/>
              <a:gd name="connsiteX8" fmla="*/ 19167 w 313739"/>
              <a:gd name="connsiteY8" fmla="*/ 184107 h 816209"/>
              <a:gd name="connsiteX9" fmla="*/ 756 w 313739"/>
              <a:gd name="connsiteY9" fmla="*/ 122738 h 816209"/>
              <a:gd name="connsiteX10" fmla="*/ 756 w 313739"/>
              <a:gd name="connsiteY10" fmla="*/ 0 h 81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3739" h="816209">
                <a:moveTo>
                  <a:pt x="313739" y="816209"/>
                </a:moveTo>
                <a:cubicBezTo>
                  <a:pt x="242142" y="660741"/>
                  <a:pt x="173141" y="504050"/>
                  <a:pt x="98947" y="349804"/>
                </a:cubicBezTo>
                <a:cubicBezTo>
                  <a:pt x="95185" y="341983"/>
                  <a:pt x="85350" y="338614"/>
                  <a:pt x="80536" y="331393"/>
                </a:cubicBezTo>
                <a:cubicBezTo>
                  <a:pt x="76948" y="326010"/>
                  <a:pt x="77292" y="318768"/>
                  <a:pt x="74399" y="312982"/>
                </a:cubicBezTo>
                <a:cubicBezTo>
                  <a:pt x="71101" y="306385"/>
                  <a:pt x="66216" y="300709"/>
                  <a:pt x="62125" y="294572"/>
                </a:cubicBezTo>
                <a:cubicBezTo>
                  <a:pt x="58034" y="282298"/>
                  <a:pt x="54656" y="269763"/>
                  <a:pt x="49851" y="257750"/>
                </a:cubicBezTo>
                <a:cubicBezTo>
                  <a:pt x="45760" y="247522"/>
                  <a:pt x="41061" y="237517"/>
                  <a:pt x="37578" y="227066"/>
                </a:cubicBezTo>
                <a:cubicBezTo>
                  <a:pt x="34911" y="219064"/>
                  <a:pt x="34764" y="210271"/>
                  <a:pt x="31441" y="202518"/>
                </a:cubicBezTo>
                <a:cubicBezTo>
                  <a:pt x="28536" y="195739"/>
                  <a:pt x="22163" y="190847"/>
                  <a:pt x="19167" y="184107"/>
                </a:cubicBezTo>
                <a:cubicBezTo>
                  <a:pt x="17823" y="181083"/>
                  <a:pt x="1166" y="132588"/>
                  <a:pt x="756" y="122738"/>
                </a:cubicBezTo>
                <a:cubicBezTo>
                  <a:pt x="-947" y="81861"/>
                  <a:pt x="756" y="40913"/>
                  <a:pt x="756" y="0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천공 테이프 57"/>
          <p:cNvSpPr/>
          <p:nvPr/>
        </p:nvSpPr>
        <p:spPr>
          <a:xfrm>
            <a:off x="493241" y="3739549"/>
            <a:ext cx="1171637" cy="443526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55893" y="4315745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smtClean="0"/>
              <a:t>프린터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" idx="4"/>
            <a:endCxn id="58" idx="0"/>
          </p:cNvCxnSpPr>
          <p:nvPr/>
        </p:nvCxnSpPr>
        <p:spPr>
          <a:xfrm>
            <a:off x="977844" y="2990939"/>
            <a:ext cx="101216" cy="7929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6" idx="1"/>
            <a:endCxn id="8" idx="6"/>
          </p:cNvCxnSpPr>
          <p:nvPr/>
        </p:nvCxnSpPr>
        <p:spPr>
          <a:xfrm flipH="1">
            <a:off x="1265808" y="2491836"/>
            <a:ext cx="626749" cy="32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 61"/>
          <p:cNvSpPr/>
          <p:nvPr/>
        </p:nvSpPr>
        <p:spPr>
          <a:xfrm>
            <a:off x="1776882" y="3862297"/>
            <a:ext cx="2111147" cy="159566"/>
          </a:xfrm>
          <a:custGeom>
            <a:avLst/>
            <a:gdLst>
              <a:gd name="connsiteX0" fmla="*/ 2111147 w 2111147"/>
              <a:gd name="connsiteY0" fmla="*/ 18417 h 159566"/>
              <a:gd name="connsiteX1" fmla="*/ 2000682 w 2111147"/>
              <a:gd name="connsiteY1" fmla="*/ 6 h 159566"/>
              <a:gd name="connsiteX2" fmla="*/ 1227431 w 2111147"/>
              <a:gd name="connsiteY2" fmla="*/ 6143 h 159566"/>
              <a:gd name="connsiteX3" fmla="*/ 1024913 w 2111147"/>
              <a:gd name="connsiteY3" fmla="*/ 18417 h 159566"/>
              <a:gd name="connsiteX4" fmla="*/ 951270 w 2111147"/>
              <a:gd name="connsiteY4" fmla="*/ 24554 h 159566"/>
              <a:gd name="connsiteX5" fmla="*/ 926722 w 2111147"/>
              <a:gd name="connsiteY5" fmla="*/ 36827 h 159566"/>
              <a:gd name="connsiteX6" fmla="*/ 871490 w 2111147"/>
              <a:gd name="connsiteY6" fmla="*/ 42964 h 159566"/>
              <a:gd name="connsiteX7" fmla="*/ 736478 w 2111147"/>
              <a:gd name="connsiteY7" fmla="*/ 49101 h 159566"/>
              <a:gd name="connsiteX8" fmla="*/ 662835 w 2111147"/>
              <a:gd name="connsiteY8" fmla="*/ 61375 h 159566"/>
              <a:gd name="connsiteX9" fmla="*/ 626014 w 2111147"/>
              <a:gd name="connsiteY9" fmla="*/ 67512 h 159566"/>
              <a:gd name="connsiteX10" fmla="*/ 570781 w 2111147"/>
              <a:gd name="connsiteY10" fmla="*/ 85923 h 159566"/>
              <a:gd name="connsiteX11" fmla="*/ 491002 w 2111147"/>
              <a:gd name="connsiteY11" fmla="*/ 104333 h 159566"/>
              <a:gd name="connsiteX12" fmla="*/ 392811 w 2111147"/>
              <a:gd name="connsiteY12" fmla="*/ 122744 h 159566"/>
              <a:gd name="connsiteX13" fmla="*/ 362126 w 2111147"/>
              <a:gd name="connsiteY13" fmla="*/ 128881 h 159566"/>
              <a:gd name="connsiteX14" fmla="*/ 98239 w 2111147"/>
              <a:gd name="connsiteY14" fmla="*/ 128881 h 159566"/>
              <a:gd name="connsiteX15" fmla="*/ 18459 w 2111147"/>
              <a:gd name="connsiteY15" fmla="*/ 147292 h 159566"/>
              <a:gd name="connsiteX16" fmla="*/ 49 w 2111147"/>
              <a:gd name="connsiteY16" fmla="*/ 159566 h 15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11147" h="159566">
                <a:moveTo>
                  <a:pt x="2111147" y="18417"/>
                </a:moveTo>
                <a:cubicBezTo>
                  <a:pt x="2062907" y="-879"/>
                  <a:pt x="2073991" y="6"/>
                  <a:pt x="2000682" y="6"/>
                </a:cubicBezTo>
                <a:lnTo>
                  <a:pt x="1227431" y="6143"/>
                </a:lnTo>
                <a:cubicBezTo>
                  <a:pt x="1124355" y="20868"/>
                  <a:pt x="1226256" y="7820"/>
                  <a:pt x="1024913" y="18417"/>
                </a:cubicBezTo>
                <a:cubicBezTo>
                  <a:pt x="1000314" y="19712"/>
                  <a:pt x="975818" y="22508"/>
                  <a:pt x="951270" y="24554"/>
                </a:cubicBezTo>
                <a:cubicBezTo>
                  <a:pt x="943087" y="28645"/>
                  <a:pt x="935636" y="34770"/>
                  <a:pt x="926722" y="36827"/>
                </a:cubicBezTo>
                <a:cubicBezTo>
                  <a:pt x="908672" y="40992"/>
                  <a:pt x="889976" y="41771"/>
                  <a:pt x="871490" y="42964"/>
                </a:cubicBezTo>
                <a:cubicBezTo>
                  <a:pt x="826533" y="45864"/>
                  <a:pt x="781482" y="47055"/>
                  <a:pt x="736478" y="49101"/>
                </a:cubicBezTo>
                <a:lnTo>
                  <a:pt x="662835" y="61375"/>
                </a:lnTo>
                <a:cubicBezTo>
                  <a:pt x="650561" y="63421"/>
                  <a:pt x="637818" y="63577"/>
                  <a:pt x="626014" y="67512"/>
                </a:cubicBezTo>
                <a:cubicBezTo>
                  <a:pt x="607603" y="73649"/>
                  <a:pt x="589399" y="80447"/>
                  <a:pt x="570781" y="85923"/>
                </a:cubicBezTo>
                <a:cubicBezTo>
                  <a:pt x="547180" y="92865"/>
                  <a:pt x="516207" y="99751"/>
                  <a:pt x="491002" y="104333"/>
                </a:cubicBezTo>
                <a:cubicBezTo>
                  <a:pt x="385843" y="123452"/>
                  <a:pt x="546452" y="92015"/>
                  <a:pt x="392811" y="122744"/>
                </a:cubicBezTo>
                <a:lnTo>
                  <a:pt x="362126" y="128881"/>
                </a:lnTo>
                <a:cubicBezTo>
                  <a:pt x="48868" y="120637"/>
                  <a:pt x="214515" y="107740"/>
                  <a:pt x="98239" y="128881"/>
                </a:cubicBezTo>
                <a:cubicBezTo>
                  <a:pt x="45674" y="138438"/>
                  <a:pt x="74644" y="130436"/>
                  <a:pt x="18459" y="147292"/>
                </a:cubicBezTo>
                <a:cubicBezTo>
                  <a:pt x="-1892" y="153397"/>
                  <a:pt x="49" y="147175"/>
                  <a:pt x="49" y="159566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>
            <a:off x="4655143" y="3530910"/>
            <a:ext cx="1982222" cy="398899"/>
          </a:xfrm>
          <a:custGeom>
            <a:avLst/>
            <a:gdLst>
              <a:gd name="connsiteX0" fmla="*/ 0 w 1982222"/>
              <a:gd name="connsiteY0" fmla="*/ 398899 h 398899"/>
              <a:gd name="connsiteX1" fmla="*/ 1742883 w 1982222"/>
              <a:gd name="connsiteY1" fmla="*/ 79779 h 398899"/>
              <a:gd name="connsiteX2" fmla="*/ 1810389 w 1982222"/>
              <a:gd name="connsiteY2" fmla="*/ 55232 h 398899"/>
              <a:gd name="connsiteX3" fmla="*/ 1859484 w 1982222"/>
              <a:gd name="connsiteY3" fmla="*/ 42958 h 398899"/>
              <a:gd name="connsiteX4" fmla="*/ 1914716 w 1982222"/>
              <a:gd name="connsiteY4" fmla="*/ 18410 h 398899"/>
              <a:gd name="connsiteX5" fmla="*/ 1933127 w 1982222"/>
              <a:gd name="connsiteY5" fmla="*/ 12273 h 398899"/>
              <a:gd name="connsiteX6" fmla="*/ 1963812 w 1982222"/>
              <a:gd name="connsiteY6" fmla="*/ 6137 h 398899"/>
              <a:gd name="connsiteX7" fmla="*/ 1982222 w 1982222"/>
              <a:gd name="connsiteY7" fmla="*/ 0 h 39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82222" h="398899">
                <a:moveTo>
                  <a:pt x="0" y="398899"/>
                </a:moveTo>
                <a:lnTo>
                  <a:pt x="1742883" y="79779"/>
                </a:lnTo>
                <a:cubicBezTo>
                  <a:pt x="1771012" y="74541"/>
                  <a:pt x="1783992" y="63354"/>
                  <a:pt x="1810389" y="55232"/>
                </a:cubicBezTo>
                <a:cubicBezTo>
                  <a:pt x="1826512" y="50271"/>
                  <a:pt x="1859484" y="42958"/>
                  <a:pt x="1859484" y="42958"/>
                </a:cubicBezTo>
                <a:cubicBezTo>
                  <a:pt x="1888660" y="23508"/>
                  <a:pt x="1870898" y="33016"/>
                  <a:pt x="1914716" y="18410"/>
                </a:cubicBezTo>
                <a:cubicBezTo>
                  <a:pt x="1920853" y="16364"/>
                  <a:pt x="1926784" y="13541"/>
                  <a:pt x="1933127" y="12273"/>
                </a:cubicBezTo>
                <a:cubicBezTo>
                  <a:pt x="1943355" y="10228"/>
                  <a:pt x="1953693" y="8667"/>
                  <a:pt x="1963812" y="6137"/>
                </a:cubicBezTo>
                <a:cubicBezTo>
                  <a:pt x="1970088" y="4568"/>
                  <a:pt x="1982222" y="0"/>
                  <a:pt x="1982222" y="0"/>
                </a:cubicBezTo>
              </a:path>
            </a:pathLst>
          </a:custGeom>
          <a:noFill/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120846" y="4920486"/>
            <a:ext cx="68595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메모리에 빠르게 적재하기 위해 테이프 장치 대신 디스크 장치 사용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운영체제는 메모리 크기를 고려하여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디스크 장치에 대기중인 적당한 개수의 프로그램 적재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한 프로그램의 실행이 끝날 때마다 디스크에서 대기 중인 프로그램 적재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프로그램이 출력한 결과는 프린터에 출력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관리자는 출력된 프린트 용지를  사용자 별로 나누어 출력 </a:t>
            </a:r>
            <a:r>
              <a:rPr lang="ko-KR" altLang="en-US" sz="1100" dirty="0" err="1" smtClean="0"/>
              <a:t>데크에</a:t>
            </a:r>
            <a:r>
              <a:rPr lang="ko-KR" altLang="en-US" sz="1100" dirty="0" smtClean="0"/>
              <a:t> 쌓아 놓음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프로그램이 </a:t>
            </a:r>
            <a:r>
              <a:rPr lang="en-US" altLang="ko-KR" sz="1100" dirty="0" smtClean="0"/>
              <a:t>I/O</a:t>
            </a:r>
            <a:r>
              <a:rPr lang="ko-KR" altLang="en-US" sz="1100" dirty="0" smtClean="0"/>
              <a:t>를 실행하면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운영체제는 </a:t>
            </a:r>
            <a:r>
              <a:rPr lang="en-US" altLang="ko-KR" sz="1100" dirty="0" smtClean="0"/>
              <a:t>I/O</a:t>
            </a:r>
            <a:r>
              <a:rPr lang="ko-KR" altLang="en-US" sz="1100" dirty="0" smtClean="0"/>
              <a:t>가 완료될 때까지 다른 프로그램을 선택하고 </a:t>
            </a:r>
            <a:r>
              <a:rPr lang="en-US" altLang="ko-KR" sz="1100" dirty="0" smtClean="0"/>
              <a:t>CPU</a:t>
            </a:r>
            <a:r>
              <a:rPr lang="ko-KR" altLang="en-US" sz="1100" dirty="0" smtClean="0"/>
              <a:t>가 실행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CPU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I/O</a:t>
            </a:r>
            <a:r>
              <a:rPr lang="ko-KR" altLang="en-US" sz="1100" dirty="0" smtClean="0"/>
              <a:t> 완료를 기다리는 시간을 줄이기 위해 미리 여러 개의 프로그램을 메모리에 적재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시스템의 구조는 배치 시스템의 구조와 거의 유사</a:t>
            </a:r>
            <a:endParaRPr lang="en-US" altLang="ko-KR" sz="1100" dirty="0" smtClean="0"/>
          </a:p>
        </p:txBody>
      </p:sp>
      <p:grpSp>
        <p:nvGrpSpPr>
          <p:cNvPr id="68" name="그룹 67"/>
          <p:cNvGrpSpPr/>
          <p:nvPr/>
        </p:nvGrpSpPr>
        <p:grpSpPr>
          <a:xfrm flipH="1">
            <a:off x="5147833" y="3549256"/>
            <a:ext cx="1102777" cy="494647"/>
            <a:chOff x="7020628" y="1868968"/>
            <a:chExt cx="1208972" cy="494647"/>
          </a:xfrm>
        </p:grpSpPr>
        <p:sp>
          <p:nvSpPr>
            <p:cNvPr id="69" name="직사각형 68"/>
            <p:cNvSpPr/>
            <p:nvPr/>
          </p:nvSpPr>
          <p:spPr>
            <a:xfrm>
              <a:off x="7020628" y="1915728"/>
              <a:ext cx="276161" cy="3610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296789" y="1915727"/>
              <a:ext cx="276161" cy="3610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572950" y="1915728"/>
              <a:ext cx="276161" cy="3610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849111" y="1915727"/>
              <a:ext cx="276161" cy="3610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074239" y="1868968"/>
              <a:ext cx="155361" cy="494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순서도: 천공 테이프 73"/>
          <p:cNvSpPr/>
          <p:nvPr/>
        </p:nvSpPr>
        <p:spPr>
          <a:xfrm>
            <a:off x="5819532" y="3674715"/>
            <a:ext cx="122755" cy="18758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천공 테이프 74"/>
          <p:cNvSpPr/>
          <p:nvPr/>
        </p:nvSpPr>
        <p:spPr>
          <a:xfrm>
            <a:off x="6050751" y="3674715"/>
            <a:ext cx="122755" cy="18758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천공 테이프 75"/>
          <p:cNvSpPr/>
          <p:nvPr/>
        </p:nvSpPr>
        <p:spPr>
          <a:xfrm>
            <a:off x="5557555" y="3674715"/>
            <a:ext cx="122755" cy="18758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977844" y="1865799"/>
            <a:ext cx="617289" cy="3552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프로그램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06695" y="2177496"/>
            <a:ext cx="575622" cy="3552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프로그램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6" idx="1"/>
            <a:endCxn id="77" idx="5"/>
          </p:cNvCxnSpPr>
          <p:nvPr/>
        </p:nvCxnSpPr>
        <p:spPr>
          <a:xfrm flipH="1" flipV="1">
            <a:off x="1504733" y="2168991"/>
            <a:ext cx="387824" cy="32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" idx="1"/>
            <a:endCxn id="78" idx="6"/>
          </p:cNvCxnSpPr>
          <p:nvPr/>
        </p:nvCxnSpPr>
        <p:spPr>
          <a:xfrm flipH="1" flipV="1">
            <a:off x="982317" y="2355102"/>
            <a:ext cx="910240" cy="13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자기 디스크 80"/>
          <p:cNvSpPr/>
          <p:nvPr/>
        </p:nvSpPr>
        <p:spPr>
          <a:xfrm>
            <a:off x="2885192" y="2237865"/>
            <a:ext cx="776696" cy="52906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다중 문서 83"/>
          <p:cNvSpPr/>
          <p:nvPr/>
        </p:nvSpPr>
        <p:spPr>
          <a:xfrm>
            <a:off x="3000346" y="2412029"/>
            <a:ext cx="277989" cy="169905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순서도: 다중 문서 84"/>
          <p:cNvSpPr/>
          <p:nvPr/>
        </p:nvSpPr>
        <p:spPr>
          <a:xfrm>
            <a:off x="3335464" y="2543758"/>
            <a:ext cx="277989" cy="169905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462337" y="2255443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B0F0"/>
                </a:solidFill>
              </a:rPr>
              <a:t>적재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34936" y="3263275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B0F0"/>
                </a:solidFill>
              </a:rPr>
              <a:t>출력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114355" y="241852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C00000"/>
                </a:solidFill>
              </a:rPr>
              <a:t>스케줄링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916459" y="196617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smtClean="0"/>
              <a:t>프로그램</a:t>
            </a:r>
            <a:endParaRPr lang="ko-KR" altLang="en-US" sz="1200" dirty="0"/>
          </a:p>
        </p:txBody>
      </p:sp>
      <p:sp>
        <p:nvSpPr>
          <p:cNvPr id="88" name="직사각형 87"/>
          <p:cNvSpPr/>
          <p:nvPr/>
        </p:nvSpPr>
        <p:spPr>
          <a:xfrm>
            <a:off x="5365849" y="398641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err="1" smtClean="0"/>
              <a:t>출력데크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57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3668" y="3974867"/>
            <a:ext cx="193283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90744"/>
              </p:ext>
            </p:extLst>
          </p:nvPr>
        </p:nvGraphicFramePr>
        <p:xfrm>
          <a:off x="238497" y="4176148"/>
          <a:ext cx="5865127" cy="1542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00">
                  <a:extLst>
                    <a:ext uri="{9D8B030D-6E8A-4147-A177-3AD203B41FA5}">
                      <a16:colId xmlns:a16="http://schemas.microsoft.com/office/drawing/2014/main" val="3916201789"/>
                    </a:ext>
                  </a:extLst>
                </a:gridCol>
                <a:gridCol w="176400">
                  <a:extLst>
                    <a:ext uri="{9D8B030D-6E8A-4147-A177-3AD203B41FA5}">
                      <a16:colId xmlns:a16="http://schemas.microsoft.com/office/drawing/2014/main" val="3392199197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074182213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31469973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00280075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090614714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4257342914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518324219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14843745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289684179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288768303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688726587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218386415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30266289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66367336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582129456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4039263803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1651393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610422493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609088802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500467835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606017164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582202361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974622350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013450549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4111104325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4132218132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55650470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446136220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827156402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48897011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748623379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338451255"/>
                    </a:ext>
                  </a:extLst>
                </a:gridCol>
              </a:tblGrid>
              <a:tr h="257086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12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13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15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17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18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19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21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23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24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25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26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27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28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29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31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32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833560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A</a:t>
                      </a:r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609411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B</a:t>
                      </a:r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126485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C</a:t>
                      </a:r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197683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17803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1292415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>
          <a:xfrm>
            <a:off x="4825880" y="1033908"/>
            <a:ext cx="535048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87870" y="1027353"/>
            <a:ext cx="535048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885845" y="1037585"/>
            <a:ext cx="535048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641612" y="1033908"/>
            <a:ext cx="535048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752654" y="1052736"/>
            <a:ext cx="358855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60937"/>
              </p:ext>
            </p:extLst>
          </p:nvPr>
        </p:nvGraphicFramePr>
        <p:xfrm>
          <a:off x="222073" y="1239688"/>
          <a:ext cx="5865127" cy="1542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00">
                  <a:extLst>
                    <a:ext uri="{9D8B030D-6E8A-4147-A177-3AD203B41FA5}">
                      <a16:colId xmlns:a16="http://schemas.microsoft.com/office/drawing/2014/main" val="3916201789"/>
                    </a:ext>
                  </a:extLst>
                </a:gridCol>
                <a:gridCol w="176400">
                  <a:extLst>
                    <a:ext uri="{9D8B030D-6E8A-4147-A177-3AD203B41FA5}">
                      <a16:colId xmlns:a16="http://schemas.microsoft.com/office/drawing/2014/main" val="3392199197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074182213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31469973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00280075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090614714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4257342914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518324219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14843745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289684179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288768303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688726587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218386415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30266289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66367336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582129456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4039263803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1651393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610422493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609088802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500467835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606017164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582202361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974622350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013450549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4111104325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4132218132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55650470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446136220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827156402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48897011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748623379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338451255"/>
                    </a:ext>
                  </a:extLst>
                </a:gridCol>
              </a:tblGrid>
              <a:tr h="257086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12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13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15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17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18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19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21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23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24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25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26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27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28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29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31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32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833560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A</a:t>
                      </a:r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609411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B</a:t>
                      </a:r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126485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C</a:t>
                      </a:r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197683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17803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1292415"/>
                  </a:ext>
                </a:extLst>
              </a:tr>
            </a:tbl>
          </a:graphicData>
        </a:graphic>
      </p:graphicFrame>
      <p:sp>
        <p:nvSpPr>
          <p:cNvPr id="149" name="직사각형 148"/>
          <p:cNvSpPr/>
          <p:nvPr/>
        </p:nvSpPr>
        <p:spPr>
          <a:xfrm>
            <a:off x="409484" y="1542549"/>
            <a:ext cx="329719" cy="1980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1118669" y="1542548"/>
            <a:ext cx="5103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직사각형 150"/>
          <p:cNvSpPr/>
          <p:nvPr/>
        </p:nvSpPr>
        <p:spPr>
          <a:xfrm>
            <a:off x="2173195" y="1542547"/>
            <a:ext cx="538474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2" name="직선 연결선 151"/>
          <p:cNvCxnSpPr/>
          <p:nvPr/>
        </p:nvCxnSpPr>
        <p:spPr>
          <a:xfrm>
            <a:off x="739203" y="1738930"/>
            <a:ext cx="379466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39203" y="1542548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725436" y="1508098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cxnSp>
        <p:nvCxnSpPr>
          <p:cNvPr id="155" name="직선 연결선 154"/>
          <p:cNvCxnSpPr/>
          <p:nvPr/>
        </p:nvCxnSpPr>
        <p:spPr>
          <a:xfrm>
            <a:off x="1636215" y="1737907"/>
            <a:ext cx="536980" cy="102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V="1">
            <a:off x="409484" y="2019198"/>
            <a:ext cx="2278269" cy="595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>
            <a:off x="2710019" y="1816678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2984453" y="1802222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cxnSp>
        <p:nvCxnSpPr>
          <p:cNvPr id="160" name="직선 연결선 159"/>
          <p:cNvCxnSpPr/>
          <p:nvPr/>
        </p:nvCxnSpPr>
        <p:spPr>
          <a:xfrm>
            <a:off x="2857305" y="2019197"/>
            <a:ext cx="53619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3434644" y="1827781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3725991" y="1799468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cxnSp>
        <p:nvCxnSpPr>
          <p:cNvPr id="163" name="직선 연결선 162"/>
          <p:cNvCxnSpPr/>
          <p:nvPr/>
        </p:nvCxnSpPr>
        <p:spPr>
          <a:xfrm>
            <a:off x="3598843" y="2016443"/>
            <a:ext cx="53619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>
            <a:off x="4146711" y="1841872"/>
            <a:ext cx="350199" cy="1832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5" name="직선 연결선 164"/>
          <p:cNvCxnSpPr/>
          <p:nvPr/>
        </p:nvCxnSpPr>
        <p:spPr>
          <a:xfrm flipV="1">
            <a:off x="409484" y="2261500"/>
            <a:ext cx="4065934" cy="8703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4492166" y="2063986"/>
            <a:ext cx="328244" cy="1926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4949359" y="2044059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cxnSp>
        <p:nvCxnSpPr>
          <p:cNvPr id="169" name="직선 연결선 168"/>
          <p:cNvCxnSpPr/>
          <p:nvPr/>
        </p:nvCxnSpPr>
        <p:spPr>
          <a:xfrm>
            <a:off x="4827041" y="2263794"/>
            <a:ext cx="551425" cy="18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5376740" y="2075248"/>
            <a:ext cx="353881" cy="1885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1" name="직선 연결선 170"/>
          <p:cNvCxnSpPr/>
          <p:nvPr/>
        </p:nvCxnSpPr>
        <p:spPr>
          <a:xfrm>
            <a:off x="2706553" y="1216823"/>
            <a:ext cx="0" cy="166863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430087" y="2949976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 </a:t>
            </a:r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cxnSp>
        <p:nvCxnSpPr>
          <p:cNvPr id="173" name="직선 연결선 172"/>
          <p:cNvCxnSpPr/>
          <p:nvPr/>
        </p:nvCxnSpPr>
        <p:spPr>
          <a:xfrm>
            <a:off x="4491439" y="1191791"/>
            <a:ext cx="0" cy="166863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4122918" y="2924944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 </a:t>
            </a:r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cxnSp>
        <p:nvCxnSpPr>
          <p:cNvPr id="175" name="직선 연결선 174"/>
          <p:cNvCxnSpPr/>
          <p:nvPr/>
        </p:nvCxnSpPr>
        <p:spPr>
          <a:xfrm>
            <a:off x="5736091" y="1174406"/>
            <a:ext cx="0" cy="166863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388496" y="2930599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 </a:t>
            </a:r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874615" y="3368025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ko-KR" altLang="en-US" sz="1200" dirty="0" smtClean="0"/>
              <a:t>배치 운영체제</a:t>
            </a:r>
            <a:endParaRPr lang="ko-KR" altLang="en-US" sz="1200" dirty="0"/>
          </a:p>
        </p:txBody>
      </p:sp>
      <p:sp>
        <p:nvSpPr>
          <p:cNvPr id="113" name="직사각형 112"/>
          <p:cNvSpPr/>
          <p:nvPr/>
        </p:nvSpPr>
        <p:spPr>
          <a:xfrm>
            <a:off x="426452" y="4481460"/>
            <a:ext cx="328879" cy="2025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1134797" y="4481459"/>
            <a:ext cx="5103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2189323" y="4481458"/>
            <a:ext cx="538474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7" name="직선 연결선 116"/>
          <p:cNvCxnSpPr/>
          <p:nvPr/>
        </p:nvCxnSpPr>
        <p:spPr>
          <a:xfrm>
            <a:off x="755331" y="4677841"/>
            <a:ext cx="379466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55331" y="4481459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741564" y="4447009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cxnSp>
        <p:nvCxnSpPr>
          <p:cNvPr id="121" name="직선 연결선 120"/>
          <p:cNvCxnSpPr/>
          <p:nvPr/>
        </p:nvCxnSpPr>
        <p:spPr>
          <a:xfrm>
            <a:off x="1652343" y="4676818"/>
            <a:ext cx="536980" cy="102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409484" y="4947001"/>
            <a:ext cx="351984" cy="285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783734" y="4747338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058168" y="4732882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cxnSp>
        <p:nvCxnSpPr>
          <p:cNvPr id="127" name="직선 연결선 126"/>
          <p:cNvCxnSpPr/>
          <p:nvPr/>
        </p:nvCxnSpPr>
        <p:spPr>
          <a:xfrm>
            <a:off x="931020" y="4949857"/>
            <a:ext cx="53619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478271" y="4949857"/>
            <a:ext cx="189733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1667921" y="4758441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959268" y="4730128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1832120" y="4947103"/>
            <a:ext cx="53619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2360083" y="4947001"/>
            <a:ext cx="367714" cy="102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2729797" y="4772532"/>
            <a:ext cx="350199" cy="1832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7" name="직선 연결선 136"/>
          <p:cNvCxnSpPr/>
          <p:nvPr/>
        </p:nvCxnSpPr>
        <p:spPr>
          <a:xfrm>
            <a:off x="409484" y="5190565"/>
            <a:ext cx="529954" cy="891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956912" y="4997867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0" name="직선 연결선 139"/>
          <p:cNvCxnSpPr/>
          <p:nvPr/>
        </p:nvCxnSpPr>
        <p:spPr>
          <a:xfrm flipV="1">
            <a:off x="1124056" y="5192159"/>
            <a:ext cx="708064" cy="193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1843610" y="4996960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2125986" y="4977941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cxnSp>
        <p:nvCxnSpPr>
          <p:cNvPr id="144" name="직선 연결선 143"/>
          <p:cNvCxnSpPr/>
          <p:nvPr/>
        </p:nvCxnSpPr>
        <p:spPr>
          <a:xfrm>
            <a:off x="2003668" y="5197676"/>
            <a:ext cx="551425" cy="18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V="1">
            <a:off x="2542303" y="5190565"/>
            <a:ext cx="538054" cy="79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3085280" y="4982979"/>
            <a:ext cx="332930" cy="2247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2722681" y="4163927"/>
            <a:ext cx="0" cy="166863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384828" y="5775067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 </a:t>
            </a:r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cxnSp>
        <p:nvCxnSpPr>
          <p:cNvPr id="179" name="직선 연결선 178"/>
          <p:cNvCxnSpPr/>
          <p:nvPr/>
        </p:nvCxnSpPr>
        <p:spPr>
          <a:xfrm flipH="1">
            <a:off x="3069182" y="4163927"/>
            <a:ext cx="10814" cy="183152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786492" y="59910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 </a:t>
            </a:r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cxnSp>
        <p:nvCxnSpPr>
          <p:cNvPr id="181" name="직선 연결선 180"/>
          <p:cNvCxnSpPr/>
          <p:nvPr/>
        </p:nvCxnSpPr>
        <p:spPr>
          <a:xfrm>
            <a:off x="3422842" y="4163927"/>
            <a:ext cx="8337" cy="20948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3140120" y="6207115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 </a:t>
            </a:r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2415738" y="6536377"/>
            <a:ext cx="217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(b) </a:t>
            </a:r>
            <a:r>
              <a:rPr lang="ko-KR" altLang="en-US" sz="1200" dirty="0" smtClean="0"/>
              <a:t>다중프로그래밍 운영체제</a:t>
            </a:r>
            <a:endParaRPr lang="ko-KR" altLang="en-US" sz="1200" dirty="0"/>
          </a:p>
        </p:txBody>
      </p:sp>
      <p:sp>
        <p:nvSpPr>
          <p:cNvPr id="81" name="제목 80"/>
          <p:cNvSpPr>
            <a:spLocks noGrp="1"/>
          </p:cNvSpPr>
          <p:nvPr>
            <p:ph type="title" idx="4294967295"/>
          </p:nvPr>
        </p:nvSpPr>
        <p:spPr>
          <a:xfrm>
            <a:off x="555607" y="49194"/>
            <a:ext cx="8153400" cy="419571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dirty="0" smtClean="0"/>
              <a:t>탐구 </a:t>
            </a:r>
            <a:r>
              <a:rPr lang="en-US" altLang="ko-KR" sz="2000" dirty="0" smtClean="0"/>
              <a:t>1-1 </a:t>
            </a:r>
            <a:r>
              <a:rPr lang="ko-KR" altLang="en-US" sz="2000" dirty="0"/>
              <a:t>배치 운영체제와 다중프로그래밍 운영체제의 실행 비교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352280" y="3633862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CPU </a:t>
            </a:r>
            <a:r>
              <a:rPr lang="ko-KR" altLang="en-US" sz="900" dirty="0" smtClean="0"/>
              <a:t>유휴 시간</a:t>
            </a:r>
            <a:r>
              <a:rPr lang="en-US" altLang="ko-KR" sz="900" dirty="0" smtClean="0"/>
              <a:t>(1)</a:t>
            </a:r>
            <a:endParaRPr lang="ko-KR" altLang="en-US" sz="900" dirty="0"/>
          </a:p>
        </p:txBody>
      </p:sp>
      <p:sp>
        <p:nvSpPr>
          <p:cNvPr id="93" name="TextBox 92"/>
          <p:cNvSpPr txBox="1"/>
          <p:nvPr/>
        </p:nvSpPr>
        <p:spPr>
          <a:xfrm>
            <a:off x="2490043" y="538528"/>
            <a:ext cx="11542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CPU </a:t>
            </a:r>
            <a:r>
              <a:rPr lang="ko-KR" altLang="en-US" sz="900" dirty="0" smtClean="0"/>
              <a:t>유휴 시간</a:t>
            </a:r>
            <a:r>
              <a:rPr lang="en-US" altLang="ko-KR" sz="900" dirty="0" smtClean="0"/>
              <a:t>(14)</a:t>
            </a:r>
            <a:endParaRPr lang="ko-KR" altLang="en-US" sz="9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720086" y="3201379"/>
            <a:ext cx="2158253" cy="939498"/>
            <a:chOff x="6720086" y="3201379"/>
            <a:chExt cx="2158253" cy="939498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6732240" y="3732683"/>
              <a:ext cx="472595" cy="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255779" y="360957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대기</a:t>
              </a:r>
              <a:endParaRPr lang="ko-KR" altLang="en-US" sz="10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732240" y="3223231"/>
              <a:ext cx="417100" cy="2025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255779" y="3201379"/>
              <a:ext cx="11608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CPU</a:t>
              </a:r>
              <a:r>
                <a:rPr lang="ko-KR" altLang="en-US" sz="1000" dirty="0" smtClean="0"/>
                <a:t>에 의한 실행</a:t>
              </a:r>
              <a:endParaRPr lang="ko-KR" altLang="en-US" sz="1000" dirty="0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6732240" y="3551901"/>
              <a:ext cx="443135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255779" y="3400711"/>
              <a:ext cx="1531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I/O </a:t>
              </a:r>
              <a:r>
                <a:rPr lang="ko-KR" altLang="en-US" sz="1000" dirty="0" smtClean="0"/>
                <a:t>장치에 의한 입출력</a:t>
              </a:r>
              <a:endParaRPr lang="ko-KR" altLang="en-US" sz="1000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720086" y="3905618"/>
              <a:ext cx="484749" cy="23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255779" y="3894656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CPU </a:t>
              </a:r>
              <a:r>
                <a:rPr lang="ko-KR" altLang="en-US" sz="1000" dirty="0" smtClean="0"/>
                <a:t>유휴 시간</a:t>
              </a:r>
              <a:r>
                <a:rPr lang="en-US" altLang="ko-KR" sz="1000" dirty="0" smtClean="0"/>
                <a:t>(idle time)</a:t>
              </a:r>
              <a:endParaRPr lang="ko-KR" altLang="en-US" sz="1000" dirty="0"/>
            </a:p>
          </p:txBody>
        </p:sp>
      </p:grpSp>
      <p:cxnSp>
        <p:nvCxnSpPr>
          <p:cNvPr id="5" name="구부러진 연결선 4"/>
          <p:cNvCxnSpPr>
            <a:stCxn id="93" idx="2"/>
            <a:endCxn id="92" idx="0"/>
          </p:cNvCxnSpPr>
          <p:nvPr/>
        </p:nvCxnSpPr>
        <p:spPr>
          <a:xfrm rot="16200000" flipH="1">
            <a:off x="3948017" y="-111479"/>
            <a:ext cx="264548" cy="20262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93" idx="2"/>
            <a:endCxn id="91" idx="0"/>
          </p:cNvCxnSpPr>
          <p:nvPr/>
        </p:nvCxnSpPr>
        <p:spPr>
          <a:xfrm rot="16200000" flipH="1">
            <a:off x="3332290" y="504248"/>
            <a:ext cx="257993" cy="7882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 93"/>
          <p:cNvCxnSpPr>
            <a:stCxn id="93" idx="2"/>
            <a:endCxn id="90" idx="0"/>
          </p:cNvCxnSpPr>
          <p:nvPr/>
        </p:nvCxnSpPr>
        <p:spPr>
          <a:xfrm rot="16200000" flipH="1">
            <a:off x="2976161" y="860376"/>
            <a:ext cx="268225" cy="861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 94"/>
          <p:cNvCxnSpPr>
            <a:stCxn id="93" idx="2"/>
            <a:endCxn id="89" idx="0"/>
          </p:cNvCxnSpPr>
          <p:nvPr/>
        </p:nvCxnSpPr>
        <p:spPr>
          <a:xfrm rot="5400000">
            <a:off x="2355883" y="322613"/>
            <a:ext cx="264548" cy="11580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95"/>
          <p:cNvCxnSpPr>
            <a:stCxn id="93" idx="2"/>
            <a:endCxn id="88" idx="0"/>
          </p:cNvCxnSpPr>
          <p:nvPr/>
        </p:nvCxnSpPr>
        <p:spPr>
          <a:xfrm rot="5400000">
            <a:off x="1857942" y="-156500"/>
            <a:ext cx="283376" cy="2135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84" idx="2"/>
            <a:endCxn id="4" idx="0"/>
          </p:cNvCxnSpPr>
          <p:nvPr/>
        </p:nvCxnSpPr>
        <p:spPr>
          <a:xfrm rot="5400000">
            <a:off x="2441796" y="3523208"/>
            <a:ext cx="110173" cy="7931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83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탐구 </a:t>
            </a:r>
            <a:r>
              <a:rPr lang="en-US" altLang="ko-KR" dirty="0" smtClean="0"/>
              <a:t>1-1</a:t>
            </a:r>
            <a:r>
              <a:rPr lang="ko-KR" altLang="en-US" dirty="0" smtClean="0"/>
              <a:t>의 배치 </a:t>
            </a:r>
            <a:r>
              <a:rPr lang="ko-KR" altLang="en-US" dirty="0"/>
              <a:t>시스템과 다중프로그래밍 시스템의 성능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11840"/>
              </p:ext>
            </p:extLst>
          </p:nvPr>
        </p:nvGraphicFramePr>
        <p:xfrm>
          <a:off x="467543" y="2348880"/>
          <a:ext cx="7056786" cy="188595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20281">
                  <a:extLst>
                    <a:ext uri="{9D8B030D-6E8A-4147-A177-3AD203B41FA5}">
                      <a16:colId xmlns:a16="http://schemas.microsoft.com/office/drawing/2014/main" val="254181835"/>
                    </a:ext>
                  </a:extLst>
                </a:gridCol>
                <a:gridCol w="2184243">
                  <a:extLst>
                    <a:ext uri="{9D8B030D-6E8A-4147-A177-3AD203B41FA5}">
                      <a16:colId xmlns:a16="http://schemas.microsoft.com/office/drawing/2014/main" val="1194074818"/>
                    </a:ext>
                  </a:extLst>
                </a:gridCol>
                <a:gridCol w="2352262">
                  <a:extLst>
                    <a:ext uri="{9D8B030D-6E8A-4147-A177-3AD203B41FA5}">
                      <a16:colId xmlns:a16="http://schemas.microsoft.com/office/drawing/2014/main" val="2006042100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배치 시스템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다중프로그래밍 시스템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45161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총 실행시간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30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effectLst/>
                        </a:rPr>
                        <a:t>17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125245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CPU </a:t>
                      </a:r>
                      <a:r>
                        <a:rPr lang="ko-KR" altLang="en-US" sz="1400" kern="0" spc="0" dirty="0" err="1" smtClean="0">
                          <a:effectLst/>
                        </a:rPr>
                        <a:t>유휴시간</a:t>
                      </a:r>
                      <a:r>
                        <a:rPr lang="en-US" altLang="ko-KR" sz="1400" kern="0" spc="0" dirty="0" smtClean="0">
                          <a:effectLst/>
                        </a:rPr>
                        <a:t>(CPU</a:t>
                      </a:r>
                      <a:r>
                        <a:rPr lang="en-US" altLang="ko-KR" sz="1400" kern="0" spc="0" baseline="0" dirty="0" smtClean="0">
                          <a:effectLst/>
                        </a:rPr>
                        <a:t> idle time)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14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84633710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CPU </a:t>
                      </a:r>
                      <a:r>
                        <a:rPr lang="ko-KR" altLang="en-US" sz="1400" kern="0" spc="0" dirty="0">
                          <a:effectLst/>
                        </a:rPr>
                        <a:t>활용률</a:t>
                      </a:r>
                      <a:r>
                        <a:rPr lang="en-US" altLang="ko-KR" sz="1400" kern="0" spc="0" smtClean="0">
                          <a:effectLst/>
                        </a:rPr>
                        <a:t>(CPU </a:t>
                      </a:r>
                      <a:r>
                        <a:rPr lang="en-US" sz="1400" kern="0" spc="0" smtClean="0">
                          <a:effectLst/>
                        </a:rPr>
                        <a:t>utilization</a:t>
                      </a:r>
                      <a:r>
                        <a:rPr lang="en-US" sz="1400" kern="0" spc="0" dirty="0">
                          <a:effectLst/>
                        </a:rPr>
                        <a:t>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effectLst/>
                        </a:rPr>
                        <a:t>16/30 = 0/53 = 53%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16/17 = 0.88 = 88%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9476135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effectLst/>
                        </a:rPr>
                        <a:t>처리율</a:t>
                      </a:r>
                      <a:r>
                        <a:rPr lang="en-US" altLang="ko-KR" sz="1400" kern="0" spc="0">
                          <a:effectLst/>
                        </a:rPr>
                        <a:t>(</a:t>
                      </a:r>
                      <a:r>
                        <a:rPr lang="en-US" sz="1400" kern="0" spc="0">
                          <a:effectLst/>
                        </a:rPr>
                        <a:t>throughput)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effectLst/>
                        </a:rPr>
                        <a:t>3/30 = 0.1</a:t>
                      </a:r>
                      <a:r>
                        <a:rPr lang="ko-KR" altLang="en-US" sz="1400" kern="0" spc="0">
                          <a:effectLst/>
                        </a:rPr>
                        <a:t>작업</a:t>
                      </a:r>
                      <a:r>
                        <a:rPr lang="en-US" altLang="ko-KR" sz="1400" kern="0" spc="0">
                          <a:effectLst/>
                        </a:rPr>
                        <a:t>/</a:t>
                      </a:r>
                      <a:r>
                        <a:rPr lang="ko-KR" altLang="en-US" sz="1400" kern="0" spc="0">
                          <a:effectLst/>
                        </a:rPr>
                        <a:t>시간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3/17 = </a:t>
                      </a:r>
                      <a:r>
                        <a:rPr lang="en-US" altLang="ko-KR" sz="1400" kern="0" spc="0" dirty="0" smtClean="0">
                          <a:effectLst/>
                        </a:rPr>
                        <a:t>0.176</a:t>
                      </a:r>
                      <a:r>
                        <a:rPr lang="ko-KR" altLang="en-US" sz="1400" kern="0" spc="0" dirty="0" smtClean="0">
                          <a:effectLst/>
                        </a:rPr>
                        <a:t>작업</a:t>
                      </a:r>
                      <a:r>
                        <a:rPr lang="en-US" altLang="ko-KR" sz="1400" kern="0" spc="0" dirty="0">
                          <a:effectLst/>
                        </a:rPr>
                        <a:t>/</a:t>
                      </a:r>
                      <a:r>
                        <a:rPr lang="ko-KR" altLang="en-US" sz="1400" kern="0" spc="0" dirty="0">
                          <a:effectLst/>
                        </a:rPr>
                        <a:t>시간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643500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7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다중프로그래밍 도입으로 인한 이슈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ko-KR" altLang="en-US" dirty="0" smtClean="0"/>
              <a:t>큰 메모리 이슈</a:t>
            </a:r>
            <a:endParaRPr lang="en-US" altLang="ko-KR" dirty="0" smtClean="0"/>
          </a:p>
          <a:p>
            <a:pPr lvl="1"/>
            <a:r>
              <a:rPr lang="ko-KR" altLang="en-US" dirty="0"/>
              <a:t>여러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동시에 메모리에 올려놓기 위해서는 </a:t>
            </a:r>
            <a:r>
              <a:rPr lang="ko-KR" altLang="en-US" dirty="0" smtClean="0"/>
              <a:t>메모리의 크기 늘릴 필요</a:t>
            </a:r>
            <a:endParaRPr lang="en-US" altLang="ko-KR" dirty="0"/>
          </a:p>
          <a:p>
            <a:pPr lvl="0"/>
            <a:r>
              <a:rPr lang="ko-KR" altLang="en-US" dirty="0" smtClean="0"/>
              <a:t>프로그램의 메모리 할당 및 관리 </a:t>
            </a:r>
            <a:r>
              <a:rPr lang="ko-KR" altLang="en-US" dirty="0"/>
              <a:t>이슈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몇 개의 프로그램을 적재</a:t>
            </a:r>
            <a:r>
              <a:rPr lang="en-US" altLang="ko-KR" dirty="0" smtClean="0"/>
              <a:t>? </a:t>
            </a:r>
            <a:r>
              <a:rPr lang="ko-KR" altLang="en-US" dirty="0" smtClean="0"/>
              <a:t>메모리 어디에 적재</a:t>
            </a:r>
            <a:r>
              <a:rPr lang="en-US" altLang="ko-KR" dirty="0" smtClean="0"/>
              <a:t>? </a:t>
            </a:r>
            <a:r>
              <a:rPr lang="ko-KR" altLang="en-US" dirty="0" smtClean="0"/>
              <a:t>프로그램 당 메모리 크기는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메모리 보호 이슈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프로그램이 다른 프로그램 영역을 침범하지 못하게 막는 방법 필요</a:t>
            </a:r>
          </a:p>
          <a:p>
            <a:pPr lvl="0"/>
            <a:r>
              <a:rPr lang="en-US" altLang="ko-KR" dirty="0" smtClean="0"/>
              <a:t>CPU </a:t>
            </a:r>
            <a:r>
              <a:rPr lang="ko-KR" altLang="en-US" dirty="0" smtClean="0"/>
              <a:t>스케줄링과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컨텍스트 스위칭</a:t>
            </a:r>
            <a:endParaRPr lang="en-US" altLang="ko-KR" dirty="0"/>
          </a:p>
          <a:p>
            <a:pPr lvl="1"/>
            <a:r>
              <a:rPr lang="ko-KR" altLang="en-US" dirty="0" smtClean="0"/>
              <a:t>실행시킬 프로그램 선택 스케줄링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실행 상태를 저장할 컨텍스트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컨텍스트 스위칭 필요</a:t>
            </a:r>
          </a:p>
          <a:p>
            <a:pPr lvl="0"/>
            <a:r>
              <a:rPr lang="ko-KR" altLang="en-US" dirty="0" smtClean="0"/>
              <a:t>인터럽트 개념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장치로부터 입출력 완료를 전달받는 방법 필요</a:t>
            </a:r>
            <a:endParaRPr lang="en-US" altLang="ko-KR" dirty="0" smtClean="0"/>
          </a:p>
          <a:p>
            <a:r>
              <a:rPr lang="ko-KR" altLang="en-US" dirty="0" smtClean="0"/>
              <a:t>동기화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프로그램이 동일한 자원을 액세스할 때 발생하는 문제 해결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교착 상태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프로세스들이 서로 상대가 가진 자원을 요청하면서 무한 대기를 교착상태 해결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2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시분할 다중프로그래밍</a:t>
            </a:r>
            <a:r>
              <a:rPr lang="en-US" altLang="ko-KR" dirty="0" smtClean="0"/>
              <a:t>(Time Sharing Multiprogramming) </a:t>
            </a:r>
            <a:r>
              <a:rPr lang="ko-KR" altLang="en-US" dirty="0" smtClean="0"/>
              <a:t>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출현 배경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다중프로그래밍 운영체제와 거의 동시에 연구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배치 처리와 당시 다중프로그래밍의 다음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문제점 인식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비대화식</a:t>
            </a:r>
            <a:r>
              <a:rPr lang="ko-KR" altLang="en-US" dirty="0" smtClean="0"/>
              <a:t> 처리방식</a:t>
            </a:r>
            <a:r>
              <a:rPr lang="en-US" altLang="ko-KR" dirty="0" smtClean="0"/>
              <a:t>(non-interactive </a:t>
            </a:r>
            <a:r>
              <a:rPr lang="en-US" altLang="ko-KR" dirty="0" smtClean="0"/>
              <a:t>processing)</a:t>
            </a:r>
          </a:p>
          <a:p>
            <a:pPr lvl="2"/>
            <a:r>
              <a:rPr lang="ko-KR" altLang="en-US" dirty="0" smtClean="0"/>
              <a:t>느린 </a:t>
            </a:r>
            <a:r>
              <a:rPr lang="ko-KR" altLang="en-US" dirty="0"/>
              <a:t>응답시간</a:t>
            </a:r>
            <a:r>
              <a:rPr lang="en-US" altLang="ko-KR" dirty="0"/>
              <a:t>,</a:t>
            </a:r>
            <a:r>
              <a:rPr lang="ko-KR" altLang="en-US" dirty="0"/>
              <a:t> 오랜 대기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프로그램을 제출하고 하루 후에 결과 보기</a:t>
            </a:r>
            <a:endParaRPr lang="en-US" altLang="ko-KR" dirty="0"/>
          </a:p>
          <a:p>
            <a:pPr lvl="3"/>
            <a:r>
              <a:rPr lang="ko-KR" altLang="en-US" dirty="0" smtClean="0"/>
              <a:t>사용자의 즉각적인 대응 없음</a:t>
            </a:r>
            <a:endParaRPr lang="en-US" altLang="ko-KR" dirty="0" smtClean="0"/>
          </a:p>
          <a:p>
            <a:r>
              <a:rPr lang="ko-KR" altLang="en-US" dirty="0" smtClean="0"/>
              <a:t>시분할 운영체제의 시작</a:t>
            </a:r>
            <a:endParaRPr lang="en-US" altLang="ko-KR" dirty="0"/>
          </a:p>
          <a:p>
            <a:pPr lvl="1"/>
            <a:r>
              <a:rPr lang="en-US" altLang="ko-KR" dirty="0" smtClean="0"/>
              <a:t>1959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MIT </a:t>
            </a:r>
            <a:r>
              <a:rPr lang="ko-KR" altLang="en-US" dirty="0" smtClean="0"/>
              <a:t>대학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John McCarty</a:t>
            </a:r>
            <a:endParaRPr lang="en-US" altLang="ko-KR" dirty="0"/>
          </a:p>
          <a:p>
            <a:pPr lvl="1"/>
            <a:r>
              <a:rPr lang="ko-KR" altLang="en-US" dirty="0"/>
              <a:t>빠른 </a:t>
            </a:r>
            <a:r>
              <a:rPr lang="ko-KR" altLang="en-US" dirty="0" smtClean="0"/>
              <a:t>프로그래밍 디버깅 필요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McCarty </a:t>
            </a:r>
            <a:r>
              <a:rPr lang="ko-KR" altLang="en-US" dirty="0" smtClean="0"/>
              <a:t>교수가 당면한 문제였음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사용자에게 빠른 응답을 제공하는 대화식 시스템 제안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터미널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키보드</a:t>
            </a:r>
            <a:r>
              <a:rPr lang="en-US" altLang="ko-KR" dirty="0"/>
              <a:t>+</a:t>
            </a:r>
            <a:r>
              <a:rPr lang="ko-KR" altLang="en-US" dirty="0"/>
              <a:t>모니터</a:t>
            </a:r>
            <a:r>
              <a:rPr lang="en-US" altLang="ko-KR" dirty="0"/>
              <a:t> + </a:t>
            </a:r>
            <a:r>
              <a:rPr lang="ko-KR" altLang="en-US" dirty="0"/>
              <a:t>전화선 </a:t>
            </a:r>
            <a:r>
              <a:rPr lang="en-US" altLang="ko-KR" dirty="0"/>
              <a:t>+ </a:t>
            </a:r>
            <a:r>
              <a:rPr lang="ko-KR" altLang="en-US" dirty="0" smtClean="0"/>
              <a:t>모뎀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사용자는 터미널로 메인 컴퓨터에 원격 </a:t>
            </a:r>
            <a:r>
              <a:rPr lang="ko-KR" altLang="en-US" dirty="0"/>
              <a:t>접속</a:t>
            </a:r>
            <a:endParaRPr lang="en-US" altLang="ko-KR" dirty="0"/>
          </a:p>
          <a:p>
            <a:pPr lvl="2"/>
            <a:r>
              <a:rPr lang="ko-KR" altLang="en-US" dirty="0" smtClean="0"/>
              <a:t>시간을 나누어 돌아가면서 각 터미널의 명령 처리</a:t>
            </a:r>
            <a:endParaRPr lang="en-US" altLang="ko-KR" dirty="0"/>
          </a:p>
          <a:p>
            <a:pPr lvl="1"/>
            <a:r>
              <a:rPr lang="en-US" altLang="ko-KR" dirty="0" smtClean="0"/>
              <a:t>CTSS(Compatible </a:t>
            </a:r>
            <a:r>
              <a:rPr lang="en-US" altLang="ko-KR" dirty="0"/>
              <a:t>Time Sharing System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시분할 시스템 개발</a:t>
            </a:r>
            <a:endParaRPr lang="en-US" altLang="ko-KR" dirty="0" smtClean="0"/>
          </a:p>
          <a:p>
            <a:pPr lvl="2"/>
            <a:r>
              <a:rPr lang="en-US" altLang="ko-KR" dirty="0"/>
              <a:t>1962</a:t>
            </a:r>
            <a:r>
              <a:rPr lang="ko-KR" altLang="en-US" dirty="0"/>
              <a:t>년 </a:t>
            </a:r>
            <a:r>
              <a:rPr lang="en-US" altLang="ko-KR" dirty="0" smtClean="0"/>
              <a:t>MIT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7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시분할 운영체제를 가진 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1799942"/>
            <a:ext cx="2439679" cy="125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260709" y="2042112"/>
            <a:ext cx="495117" cy="836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시분할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 운영체제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2035239" y="1480195"/>
            <a:ext cx="1470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err="1" smtClean="0"/>
              <a:t>메인프레임</a:t>
            </a:r>
            <a:r>
              <a:rPr lang="ko-KR" altLang="en-US" sz="1200" dirty="0" smtClean="0"/>
              <a:t> 컴퓨터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2205754" y="2582954"/>
            <a:ext cx="659001" cy="3229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프로그램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1"/>
            <a:endCxn id="8" idx="6"/>
          </p:cNvCxnSpPr>
          <p:nvPr/>
        </p:nvCxnSpPr>
        <p:spPr>
          <a:xfrm flipH="1">
            <a:off x="2864755" y="2460599"/>
            <a:ext cx="395954" cy="28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60956" y="3854658"/>
            <a:ext cx="70567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터미널은 모니터와 키보드로만 이루어진 간단한 입출력 장치이며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모뎀과 전화선으로 메인프레임과 연결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터미널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사용자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마다 해당 사용자의 명령을 받아 처리하는 프로그램 실행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다음 명령 대기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시분할이란 각 프로그램에게 고정된 시간</a:t>
            </a:r>
            <a:r>
              <a:rPr lang="en-US" altLang="ko-KR" sz="1100" dirty="0" smtClean="0"/>
              <a:t>(time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slice)</a:t>
            </a:r>
            <a:r>
              <a:rPr lang="ko-KR" altLang="en-US" sz="1100" dirty="0" smtClean="0"/>
              <a:t>만큼 </a:t>
            </a:r>
            <a:r>
              <a:rPr lang="en-US" altLang="ko-KR" sz="1100" dirty="0" smtClean="0"/>
              <a:t>CPU</a:t>
            </a:r>
            <a:r>
              <a:rPr lang="ko-KR" altLang="en-US" sz="1100" dirty="0" smtClean="0"/>
              <a:t>를 할당하여 번갈아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프로그램을 실행시키는 기법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사용자의 키 입력 속도에 비해 컴퓨터의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속도가 비교할 수 없이 빠르기 때문에 시분할 처리 가능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사용자가 느리기 때문에 시간을 나누어 </a:t>
            </a:r>
            <a:r>
              <a:rPr lang="en-US" altLang="ko-KR" sz="1100" dirty="0" smtClean="0"/>
              <a:t>CPU</a:t>
            </a:r>
            <a:r>
              <a:rPr lang="ko-KR" altLang="en-US" sz="1100" dirty="0" smtClean="0"/>
              <a:t>가 여러 프로그램을 실행한다고 하더라도 사용자는 응답이 늦게 온다고 여기지 않는다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사용자는 명령을 내리기 위해 생각하거나</a:t>
            </a:r>
            <a:r>
              <a:rPr lang="en-US" altLang="ko-KR" sz="1100" dirty="0"/>
              <a:t>, </a:t>
            </a:r>
            <a:r>
              <a:rPr lang="ko-KR" altLang="en-US" sz="1100" dirty="0"/>
              <a:t>이전 결과를 분석하거나</a:t>
            </a:r>
            <a:r>
              <a:rPr lang="en-US" altLang="ko-KR" sz="1100" dirty="0"/>
              <a:t>, </a:t>
            </a:r>
            <a:r>
              <a:rPr lang="ko-KR" altLang="en-US" sz="1100" dirty="0"/>
              <a:t>커피를 마시거나</a:t>
            </a:r>
            <a:r>
              <a:rPr lang="en-US" altLang="ko-KR" sz="1100" dirty="0"/>
              <a:t>,</a:t>
            </a:r>
            <a:r>
              <a:rPr lang="ko-KR" altLang="en-US" sz="1100" dirty="0"/>
              <a:t> 화장실을 가거나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하는 등 많은 시간을 지체하기 때문</a:t>
            </a:r>
            <a:endParaRPr lang="en-US" altLang="ko-KR" sz="1100" dirty="0"/>
          </a:p>
        </p:txBody>
      </p:sp>
      <p:sp>
        <p:nvSpPr>
          <p:cNvPr id="11" name="타원 10"/>
          <p:cNvSpPr/>
          <p:nvPr/>
        </p:nvSpPr>
        <p:spPr>
          <a:xfrm>
            <a:off x="2402809" y="1921966"/>
            <a:ext cx="599092" cy="3552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프로그램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722859" y="2154975"/>
            <a:ext cx="599092" cy="3552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프로그램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6" idx="1"/>
            <a:endCxn id="11" idx="5"/>
          </p:cNvCxnSpPr>
          <p:nvPr/>
        </p:nvCxnSpPr>
        <p:spPr>
          <a:xfrm flipH="1" flipV="1">
            <a:off x="2914166" y="2225158"/>
            <a:ext cx="346543" cy="23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1"/>
            <a:endCxn id="12" idx="6"/>
          </p:cNvCxnSpPr>
          <p:nvPr/>
        </p:nvCxnSpPr>
        <p:spPr>
          <a:xfrm flipH="1" flipV="1">
            <a:off x="2321951" y="2332581"/>
            <a:ext cx="938758" cy="12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6300192" y="1618694"/>
            <a:ext cx="270163" cy="472786"/>
            <a:chOff x="5346123" y="477982"/>
            <a:chExt cx="270163" cy="472786"/>
          </a:xfrm>
        </p:grpSpPr>
        <p:sp>
          <p:nvSpPr>
            <p:cNvPr id="17" name="타원 16"/>
            <p:cNvSpPr/>
            <p:nvPr/>
          </p:nvSpPr>
          <p:spPr>
            <a:xfrm>
              <a:off x="5413664" y="477982"/>
              <a:ext cx="129886" cy="140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5346123" y="727364"/>
              <a:ext cx="270163" cy="5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7" idx="4"/>
            </p:cNvCxnSpPr>
            <p:nvPr/>
          </p:nvCxnSpPr>
          <p:spPr>
            <a:xfrm>
              <a:off x="5478607" y="618259"/>
              <a:ext cx="23379" cy="207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5413664" y="846859"/>
              <a:ext cx="93518" cy="103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501986" y="846859"/>
              <a:ext cx="114300" cy="103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6588224" y="2190582"/>
            <a:ext cx="270163" cy="472786"/>
            <a:chOff x="5346123" y="477982"/>
            <a:chExt cx="270163" cy="472786"/>
          </a:xfrm>
        </p:grpSpPr>
        <p:sp>
          <p:nvSpPr>
            <p:cNvPr id="23" name="타원 22"/>
            <p:cNvSpPr/>
            <p:nvPr/>
          </p:nvSpPr>
          <p:spPr>
            <a:xfrm>
              <a:off x="5413664" y="477982"/>
              <a:ext cx="129886" cy="140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V="1">
              <a:off x="5346123" y="727364"/>
              <a:ext cx="270163" cy="5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23" idx="4"/>
            </p:cNvCxnSpPr>
            <p:nvPr/>
          </p:nvCxnSpPr>
          <p:spPr>
            <a:xfrm>
              <a:off x="5478607" y="618259"/>
              <a:ext cx="23379" cy="207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5413664" y="846859"/>
              <a:ext cx="93518" cy="103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501986" y="846859"/>
              <a:ext cx="114300" cy="103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6253929" y="3033784"/>
            <a:ext cx="270163" cy="472786"/>
            <a:chOff x="5346123" y="477982"/>
            <a:chExt cx="270163" cy="472786"/>
          </a:xfrm>
        </p:grpSpPr>
        <p:sp>
          <p:nvSpPr>
            <p:cNvPr id="29" name="타원 28"/>
            <p:cNvSpPr/>
            <p:nvPr/>
          </p:nvSpPr>
          <p:spPr>
            <a:xfrm>
              <a:off x="5413664" y="477982"/>
              <a:ext cx="129886" cy="140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V="1">
              <a:off x="5346123" y="727364"/>
              <a:ext cx="270163" cy="5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9" idx="4"/>
            </p:cNvCxnSpPr>
            <p:nvPr/>
          </p:nvCxnSpPr>
          <p:spPr>
            <a:xfrm>
              <a:off x="5478607" y="618259"/>
              <a:ext cx="23379" cy="207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5413664" y="846859"/>
              <a:ext cx="93518" cy="103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501986" y="846859"/>
              <a:ext cx="114300" cy="103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/>
          <p:cNvCxnSpPr>
            <a:stCxn id="49" idx="1"/>
            <a:endCxn id="58" idx="3"/>
          </p:cNvCxnSpPr>
          <p:nvPr/>
        </p:nvCxnSpPr>
        <p:spPr>
          <a:xfrm flipH="1">
            <a:off x="4039280" y="1883366"/>
            <a:ext cx="1612840" cy="346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718705" y="152294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/>
              <a:t>터미널</a:t>
            </a:r>
            <a:endParaRPr lang="ko-KR" altLang="en-US" sz="12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5819370" y="1778768"/>
            <a:ext cx="415688" cy="234031"/>
            <a:chOff x="6031179" y="1055386"/>
            <a:chExt cx="415688" cy="234031"/>
          </a:xfrm>
        </p:grpSpPr>
        <p:sp>
          <p:nvSpPr>
            <p:cNvPr id="37" name="직사각형 36"/>
            <p:cNvSpPr/>
            <p:nvPr/>
          </p:nvSpPr>
          <p:spPr>
            <a:xfrm>
              <a:off x="6060203" y="1055386"/>
              <a:ext cx="337876" cy="11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수동 연산 37"/>
            <p:cNvSpPr/>
            <p:nvPr/>
          </p:nvSpPr>
          <p:spPr>
            <a:xfrm flipV="1">
              <a:off x="6031179" y="1210197"/>
              <a:ext cx="415688" cy="7922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157192" y="2388875"/>
            <a:ext cx="415688" cy="234031"/>
            <a:chOff x="6031179" y="1055386"/>
            <a:chExt cx="415688" cy="234031"/>
          </a:xfrm>
        </p:grpSpPr>
        <p:sp>
          <p:nvSpPr>
            <p:cNvPr id="40" name="직사각형 39"/>
            <p:cNvSpPr/>
            <p:nvPr/>
          </p:nvSpPr>
          <p:spPr>
            <a:xfrm>
              <a:off x="6060203" y="1055386"/>
              <a:ext cx="337876" cy="11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수동 연산 40"/>
            <p:cNvSpPr/>
            <p:nvPr/>
          </p:nvSpPr>
          <p:spPr>
            <a:xfrm flipV="1">
              <a:off x="6031179" y="1210197"/>
              <a:ext cx="415688" cy="7922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770528" y="3066937"/>
            <a:ext cx="415688" cy="234031"/>
            <a:chOff x="6031179" y="1055386"/>
            <a:chExt cx="415688" cy="234031"/>
          </a:xfrm>
        </p:grpSpPr>
        <p:sp>
          <p:nvSpPr>
            <p:cNvPr id="43" name="직사각형 42"/>
            <p:cNvSpPr/>
            <p:nvPr/>
          </p:nvSpPr>
          <p:spPr>
            <a:xfrm>
              <a:off x="6060203" y="1055386"/>
              <a:ext cx="337876" cy="11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수동 연산 43"/>
            <p:cNvSpPr/>
            <p:nvPr/>
          </p:nvSpPr>
          <p:spPr>
            <a:xfrm flipV="1">
              <a:off x="6031179" y="1210197"/>
              <a:ext cx="415688" cy="7922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" name="직선 화살표 연결선 44"/>
          <p:cNvCxnSpPr>
            <a:stCxn id="51" idx="1"/>
            <a:endCxn id="60" idx="3"/>
          </p:cNvCxnSpPr>
          <p:nvPr/>
        </p:nvCxnSpPr>
        <p:spPr>
          <a:xfrm flipH="1" flipV="1">
            <a:off x="4038671" y="2463500"/>
            <a:ext cx="1955952" cy="466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54" idx="1"/>
            <a:endCxn id="64" idx="3"/>
          </p:cNvCxnSpPr>
          <p:nvPr/>
        </p:nvCxnSpPr>
        <p:spPr>
          <a:xfrm flipH="1" flipV="1">
            <a:off x="4033743" y="2664795"/>
            <a:ext cx="1567647" cy="4681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5652120" y="1799942"/>
            <a:ext cx="118408" cy="1668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994623" y="2426762"/>
            <a:ext cx="118408" cy="1668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601390" y="3049511"/>
            <a:ext cx="118408" cy="1668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475594" y="1938052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/>
              <a:t>모뎀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 rot="20723916">
            <a:off x="4595207" y="1908754"/>
            <a:ext cx="569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smtClean="0"/>
              <a:t>전화선</a:t>
            </a:r>
            <a:endParaRPr lang="ko-KR" altLang="en-US" sz="1000" dirty="0"/>
          </a:p>
        </p:txBody>
      </p:sp>
      <p:cxnSp>
        <p:nvCxnSpPr>
          <p:cNvPr id="52" name="구부러진 연결선 51"/>
          <p:cNvCxnSpPr>
            <a:endCxn id="11" idx="6"/>
          </p:cNvCxnSpPr>
          <p:nvPr/>
        </p:nvCxnSpPr>
        <p:spPr>
          <a:xfrm rot="10800000">
            <a:off x="3001902" y="2099572"/>
            <a:ext cx="909433" cy="16114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3920872" y="2146261"/>
            <a:ext cx="118408" cy="1668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920263" y="2380076"/>
            <a:ext cx="118408" cy="1668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915335" y="2581371"/>
            <a:ext cx="118408" cy="1668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844148" y="1940434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/>
              <a:t>모뎀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533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시분할 시스템에서 각 프로그램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에게 </a:t>
            </a:r>
            <a:r>
              <a:rPr lang="en-US" altLang="ko-KR" dirty="0"/>
              <a:t>0.1</a:t>
            </a:r>
            <a:r>
              <a:rPr lang="ko-KR" altLang="en-US" dirty="0"/>
              <a:t>초 시간씩 </a:t>
            </a:r>
            <a:r>
              <a:rPr lang="en-US" altLang="ko-KR" dirty="0"/>
              <a:t>CPU </a:t>
            </a:r>
            <a:r>
              <a:rPr lang="ko-KR" altLang="en-US" dirty="0" smtClean="0"/>
              <a:t>할당하는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051720" y="1556792"/>
            <a:ext cx="432048" cy="392771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627784" y="1556792"/>
            <a:ext cx="432048" cy="392771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03848" y="1556792"/>
            <a:ext cx="432048" cy="392771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</a:t>
            </a:r>
            <a:r>
              <a:rPr lang="en-US" altLang="ko-KR" sz="80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004048" y="1556792"/>
            <a:ext cx="432048" cy="392771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2401249"/>
            <a:ext cx="45365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93485" y="2529555"/>
            <a:ext cx="348519" cy="34851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67900" y="2519711"/>
            <a:ext cx="348519" cy="34851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43964" y="2529555"/>
            <a:ext cx="348519" cy="34851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45813" y="2519711"/>
            <a:ext cx="348519" cy="34851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31840" y="3056387"/>
            <a:ext cx="158417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운영체제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endCxn id="5" idx="4"/>
          </p:cNvCxnSpPr>
          <p:nvPr/>
        </p:nvCxnSpPr>
        <p:spPr>
          <a:xfrm flipH="1" flipV="1">
            <a:off x="2267744" y="1949563"/>
            <a:ext cx="1" cy="5799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6" idx="4"/>
          </p:cNvCxnSpPr>
          <p:nvPr/>
        </p:nvCxnSpPr>
        <p:spPr>
          <a:xfrm flipV="1">
            <a:off x="2842160" y="1949563"/>
            <a:ext cx="1648" cy="570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7" idx="4"/>
          </p:cNvCxnSpPr>
          <p:nvPr/>
        </p:nvCxnSpPr>
        <p:spPr>
          <a:xfrm flipV="1">
            <a:off x="3418224" y="1949563"/>
            <a:ext cx="1648" cy="5799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8" idx="4"/>
          </p:cNvCxnSpPr>
          <p:nvPr/>
        </p:nvCxnSpPr>
        <p:spPr>
          <a:xfrm flipH="1" flipV="1">
            <a:off x="5220072" y="1949563"/>
            <a:ext cx="1" cy="570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39952" y="1572930"/>
            <a:ext cx="33855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42365" y="2391509"/>
            <a:ext cx="409650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25569"/>
              </p:ext>
            </p:extLst>
          </p:nvPr>
        </p:nvGraphicFramePr>
        <p:xfrm>
          <a:off x="943088" y="5342430"/>
          <a:ext cx="5975992" cy="257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545">
                  <a:extLst>
                    <a:ext uri="{9D8B030D-6E8A-4147-A177-3AD203B41FA5}">
                      <a16:colId xmlns:a16="http://schemas.microsoft.com/office/drawing/2014/main" val="3485570980"/>
                    </a:ext>
                  </a:extLst>
                </a:gridCol>
                <a:gridCol w="339545">
                  <a:extLst>
                    <a:ext uri="{9D8B030D-6E8A-4147-A177-3AD203B41FA5}">
                      <a16:colId xmlns:a16="http://schemas.microsoft.com/office/drawing/2014/main" val="3916201789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3074182213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1314699738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3002800758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1090614714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4257342914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518324219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214843745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2289684179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3288768303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688726587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1218386415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1302662898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2663673368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2582129456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4039263803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116513938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3610422493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2609088802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2500467835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3606017164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582202361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2974622350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1013450549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4111104325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4132218132"/>
                    </a:ext>
                  </a:extLst>
                </a:gridCol>
                <a:gridCol w="203727">
                  <a:extLst>
                    <a:ext uri="{9D8B030D-6E8A-4147-A177-3AD203B41FA5}">
                      <a16:colId xmlns:a16="http://schemas.microsoft.com/office/drawing/2014/main" val="155650470"/>
                    </a:ext>
                  </a:extLst>
                </a:gridCol>
              </a:tblGrid>
              <a:tr h="2570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609411"/>
                  </a:ext>
                </a:extLst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1320850" y="4545018"/>
            <a:ext cx="298822" cy="262956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사용자 </a:t>
            </a:r>
            <a:r>
              <a:rPr lang="en-US" altLang="ko-KR" sz="600" dirty="0">
                <a:solidFill>
                  <a:schemeClr val="tx1"/>
                </a:solidFill>
              </a:rPr>
              <a:t>3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0280" y="57030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시간</a:t>
            </a:r>
            <a:endParaRPr lang="ko-KR" altLang="en-US" sz="10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619672" y="5566220"/>
            <a:ext cx="0" cy="16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835696" y="5566220"/>
            <a:ext cx="0" cy="16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47664" y="5566220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smtClean="0"/>
              <a:t>0.1</a:t>
            </a:r>
            <a:r>
              <a:rPr lang="ko-KR" altLang="en-US" sz="600" dirty="0" smtClean="0"/>
              <a:t>초</a:t>
            </a:r>
            <a:endParaRPr lang="ko-KR" altLang="en-US" sz="6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619672" y="5758004"/>
            <a:ext cx="0" cy="16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664055" y="5594599"/>
            <a:ext cx="0" cy="3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48148" y="566565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초</a:t>
            </a:r>
            <a:endParaRPr lang="ko-KR" altLang="en-US" sz="800" dirty="0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619672" y="5839449"/>
            <a:ext cx="2044382" cy="62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0" idx="6"/>
          </p:cNvCxnSpPr>
          <p:nvPr/>
        </p:nvCxnSpPr>
        <p:spPr>
          <a:xfrm>
            <a:off x="1619672" y="4676496"/>
            <a:ext cx="407241" cy="715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697514" y="5597387"/>
            <a:ext cx="0" cy="3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3664055" y="5845738"/>
            <a:ext cx="2033457" cy="27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16668" y="5661248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초</a:t>
            </a:r>
            <a:endParaRPr lang="ko-KR" altLang="en-US" sz="800" dirty="0"/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5697513" y="5839450"/>
            <a:ext cx="1295481" cy="11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46688" y="487970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사용자</a:t>
            </a:r>
            <a:endParaRPr lang="en-US" altLang="ko-KR" sz="600" dirty="0" smtClean="0"/>
          </a:p>
          <a:p>
            <a:r>
              <a:rPr lang="en-US" altLang="ko-KR" sz="600" dirty="0" smtClean="0"/>
              <a:t>3</a:t>
            </a:r>
            <a:r>
              <a:rPr lang="ko-KR" altLang="en-US" sz="600" dirty="0" smtClean="0"/>
              <a:t>의 </a:t>
            </a:r>
            <a:endParaRPr lang="en-US" altLang="ko-KR" sz="600" dirty="0" smtClean="0"/>
          </a:p>
          <a:p>
            <a:r>
              <a:rPr lang="ko-KR" altLang="en-US" sz="600" dirty="0" smtClean="0"/>
              <a:t>명령</a:t>
            </a:r>
            <a:endParaRPr lang="en-US" altLang="ko-KR" sz="600" dirty="0" smtClean="0"/>
          </a:p>
          <a:p>
            <a:r>
              <a:rPr lang="ko-KR" altLang="en-US" sz="600" dirty="0" smtClean="0"/>
              <a:t>처리</a:t>
            </a:r>
            <a:endParaRPr lang="ko-KR" altLang="en-US" sz="600" dirty="0"/>
          </a:p>
        </p:txBody>
      </p:sp>
      <p:sp>
        <p:nvSpPr>
          <p:cNvPr id="69" name="TextBox 68"/>
          <p:cNvSpPr txBox="1"/>
          <p:nvPr/>
        </p:nvSpPr>
        <p:spPr>
          <a:xfrm>
            <a:off x="2519934" y="4458264"/>
            <a:ext cx="2599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사용자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이 다음 명령을 입력하기까지 소요하는 시간</a:t>
            </a:r>
            <a:endParaRPr lang="ko-KR" altLang="en-US" sz="800" dirty="0"/>
          </a:p>
        </p:txBody>
      </p:sp>
      <p:cxnSp>
        <p:nvCxnSpPr>
          <p:cNvPr id="73" name="꺾인 연결선 72"/>
          <p:cNvCxnSpPr/>
          <p:nvPr/>
        </p:nvCxnSpPr>
        <p:spPr>
          <a:xfrm>
            <a:off x="5254759" y="4663528"/>
            <a:ext cx="829409" cy="678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2233696" y="4649538"/>
            <a:ext cx="0" cy="70688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2267744" y="4670473"/>
            <a:ext cx="29870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95021" y="445826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명령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275336" y="437248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명령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2290151" y="3710615"/>
            <a:ext cx="3733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(a) </a:t>
            </a:r>
            <a:r>
              <a:rPr lang="ko-KR" altLang="en-US" sz="1000" dirty="0" smtClean="0"/>
              <a:t>시분할 시스템에서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명의 사용자가 원격으로 연결된 상황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982143" y="6159790"/>
            <a:ext cx="46057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(b) </a:t>
            </a:r>
            <a:r>
              <a:rPr lang="ko-KR" altLang="en-US" sz="1000" dirty="0" smtClean="0"/>
              <a:t>사용자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의 명령 입력과 처리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그리고 다음 명령을 처리하는데 걸리는 시간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5580112" y="334441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컴퓨터</a:t>
            </a:r>
            <a:endParaRPr lang="ko-KR" altLang="en-US" sz="1100"/>
          </a:p>
        </p:txBody>
      </p:sp>
      <p:sp>
        <p:nvSpPr>
          <p:cNvPr id="45" name="TextBox 44"/>
          <p:cNvSpPr txBox="1"/>
          <p:nvPr/>
        </p:nvSpPr>
        <p:spPr>
          <a:xfrm>
            <a:off x="5392491" y="256186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프로세스들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6018523" y="486850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사용자</a:t>
            </a:r>
            <a:endParaRPr lang="en-US" altLang="ko-KR" sz="600" dirty="0" smtClean="0"/>
          </a:p>
          <a:p>
            <a:r>
              <a:rPr lang="en-US" altLang="ko-KR" sz="600" dirty="0" smtClean="0"/>
              <a:t>3</a:t>
            </a:r>
            <a:r>
              <a:rPr lang="ko-KR" altLang="en-US" sz="600" dirty="0" smtClean="0"/>
              <a:t>의 </a:t>
            </a:r>
            <a:endParaRPr lang="en-US" altLang="ko-KR" sz="600" dirty="0" smtClean="0"/>
          </a:p>
          <a:p>
            <a:r>
              <a:rPr lang="ko-KR" altLang="en-US" sz="600" dirty="0" smtClean="0"/>
              <a:t>명령</a:t>
            </a:r>
            <a:endParaRPr lang="en-US" altLang="ko-KR" sz="600" dirty="0" smtClean="0"/>
          </a:p>
          <a:p>
            <a:r>
              <a:rPr lang="ko-KR" altLang="en-US" sz="600" dirty="0" smtClean="0"/>
              <a:t>처리</a:t>
            </a:r>
            <a:endParaRPr lang="ko-KR" altLang="en-US" sz="600" dirty="0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6305531" y="4638336"/>
            <a:ext cx="0" cy="70688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59251" y="44769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대기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5673622" y="445309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대기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012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컴퓨터와 운영체제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42828" y="1538184"/>
            <a:ext cx="7668625" cy="4161104"/>
            <a:chOff x="442828" y="1538184"/>
            <a:chExt cx="7668625" cy="4161104"/>
          </a:xfrm>
        </p:grpSpPr>
        <p:sp>
          <p:nvSpPr>
            <p:cNvPr id="6" name="순서도: 수동 연산 5"/>
            <p:cNvSpPr/>
            <p:nvPr/>
          </p:nvSpPr>
          <p:spPr>
            <a:xfrm flipV="1">
              <a:off x="442828" y="4137053"/>
              <a:ext cx="7632847" cy="1545373"/>
            </a:xfrm>
            <a:prstGeom prst="flowChartManualOperati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68240" y="4562961"/>
              <a:ext cx="2304256" cy="567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컴퓨터 하드웨어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아키텍쳐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CPU, Cache, RAM,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디스크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네트워크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MMU, DMAC,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400415" y="4464595"/>
              <a:ext cx="864096" cy="36004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키보</a:t>
              </a:r>
              <a:r>
                <a:rPr lang="ko-KR" altLang="en-US" sz="1200">
                  <a:solidFill>
                    <a:schemeClr val="tx1"/>
                  </a:solidFill>
                </a:rPr>
                <a:t>드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303237" y="4761011"/>
              <a:ext cx="864096" cy="36004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마우</a:t>
              </a:r>
              <a:r>
                <a:rPr lang="ko-KR" altLang="en-US" sz="1200" dirty="0">
                  <a:solidFill>
                    <a:schemeClr val="tx1"/>
                  </a:solidFill>
                </a:rPr>
                <a:t>스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072823" y="4734716"/>
              <a:ext cx="864096" cy="36004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하드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디스크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089319" y="4554696"/>
              <a:ext cx="999728" cy="36004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콘솔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컬러모니터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62647" y="3835458"/>
              <a:ext cx="4565546" cy="4851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운영체제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(Unix, Linux, Windows, Mac OS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등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23728" y="2420888"/>
              <a:ext cx="4407698" cy="792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 smtClean="0">
                  <a:solidFill>
                    <a:schemeClr val="tx1"/>
                  </a:solidFill>
                </a:rPr>
                <a:t>응용소프트웨어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2" descr="C:\Users\Kitae\AppData\Local\Microsoft\Windows\Temporary Internet Files\Content.IE5\CVZLUS77\MC90044576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4776" y="1538184"/>
              <a:ext cx="805612" cy="55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7970" y="2570884"/>
              <a:ext cx="503840" cy="531322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7333" y="2513344"/>
              <a:ext cx="369307" cy="53646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0090" y="2513344"/>
              <a:ext cx="382212" cy="53959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67705" y="2534078"/>
              <a:ext cx="332076" cy="531321"/>
            </a:xfrm>
            <a:prstGeom prst="rect">
              <a:avLst/>
            </a:prstGeom>
          </p:spPr>
        </p:pic>
        <p:sp>
          <p:nvSpPr>
            <p:cNvPr id="19" name="위쪽/아래쪽 화살표 18"/>
            <p:cNvSpPr/>
            <p:nvPr/>
          </p:nvSpPr>
          <p:spPr>
            <a:xfrm>
              <a:off x="3928300" y="3201957"/>
              <a:ext cx="792088" cy="634478"/>
            </a:xfrm>
            <a:prstGeom prst="upDownArrow">
              <a:avLst>
                <a:gd name="adj1" fmla="val 50000"/>
                <a:gd name="adj2" fmla="val 2403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3282836" y="2090441"/>
              <a:ext cx="905168" cy="515946"/>
            </a:xfrm>
            <a:custGeom>
              <a:avLst/>
              <a:gdLst>
                <a:gd name="connsiteX0" fmla="*/ 905168 w 905168"/>
                <a:gd name="connsiteY0" fmla="*/ 0 h 515946"/>
                <a:gd name="connsiteX1" fmla="*/ 833651 w 905168"/>
                <a:gd name="connsiteY1" fmla="*/ 15325 h 515946"/>
                <a:gd name="connsiteX2" fmla="*/ 736592 w 905168"/>
                <a:gd name="connsiteY2" fmla="*/ 86842 h 515946"/>
                <a:gd name="connsiteX3" fmla="*/ 639533 w 905168"/>
                <a:gd name="connsiteY3" fmla="*/ 153251 h 515946"/>
                <a:gd name="connsiteX4" fmla="*/ 568015 w 905168"/>
                <a:gd name="connsiteY4" fmla="*/ 204335 h 515946"/>
                <a:gd name="connsiteX5" fmla="*/ 542473 w 905168"/>
                <a:gd name="connsiteY5" fmla="*/ 209443 h 515946"/>
                <a:gd name="connsiteX6" fmla="*/ 527148 w 905168"/>
                <a:gd name="connsiteY6" fmla="*/ 219660 h 515946"/>
                <a:gd name="connsiteX7" fmla="*/ 276838 w 905168"/>
                <a:gd name="connsiteY7" fmla="*/ 240094 h 515946"/>
                <a:gd name="connsiteX8" fmla="*/ 77611 w 905168"/>
                <a:gd name="connsiteY8" fmla="*/ 357586 h 515946"/>
                <a:gd name="connsiteX9" fmla="*/ 16310 w 905168"/>
                <a:gd name="connsiteY9" fmla="*/ 423995 h 515946"/>
                <a:gd name="connsiteX10" fmla="*/ 6094 w 905168"/>
                <a:gd name="connsiteY10" fmla="*/ 510838 h 515946"/>
                <a:gd name="connsiteX11" fmla="*/ 26527 w 905168"/>
                <a:gd name="connsiteY11" fmla="*/ 515946 h 515946"/>
                <a:gd name="connsiteX12" fmla="*/ 205320 w 905168"/>
                <a:gd name="connsiteY12" fmla="*/ 423995 h 515946"/>
                <a:gd name="connsiteX13" fmla="*/ 246187 w 905168"/>
                <a:gd name="connsiteY13" fmla="*/ 362695 h 515946"/>
                <a:gd name="connsiteX14" fmla="*/ 210429 w 905168"/>
                <a:gd name="connsiteY14" fmla="*/ 378020 h 515946"/>
                <a:gd name="connsiteX15" fmla="*/ 195104 w 905168"/>
                <a:gd name="connsiteY15" fmla="*/ 464862 h 515946"/>
                <a:gd name="connsiteX16" fmla="*/ 246187 w 905168"/>
                <a:gd name="connsiteY16" fmla="*/ 459754 h 515946"/>
                <a:gd name="connsiteX17" fmla="*/ 312596 w 905168"/>
                <a:gd name="connsiteY17" fmla="*/ 459754 h 515946"/>
                <a:gd name="connsiteX18" fmla="*/ 373897 w 905168"/>
                <a:gd name="connsiteY18" fmla="*/ 449537 h 515946"/>
                <a:gd name="connsiteX19" fmla="*/ 430089 w 905168"/>
                <a:gd name="connsiteY19" fmla="*/ 418887 h 515946"/>
                <a:gd name="connsiteX20" fmla="*/ 450523 w 905168"/>
                <a:gd name="connsiteY20" fmla="*/ 429104 h 515946"/>
                <a:gd name="connsiteX21" fmla="*/ 491390 w 905168"/>
                <a:gd name="connsiteY21" fmla="*/ 423995 h 515946"/>
                <a:gd name="connsiteX22" fmla="*/ 506715 w 905168"/>
                <a:gd name="connsiteY22" fmla="*/ 429104 h 515946"/>
                <a:gd name="connsiteX23" fmla="*/ 542473 w 905168"/>
                <a:gd name="connsiteY23" fmla="*/ 413779 h 515946"/>
                <a:gd name="connsiteX24" fmla="*/ 598666 w 905168"/>
                <a:gd name="connsiteY24" fmla="*/ 357586 h 515946"/>
                <a:gd name="connsiteX25" fmla="*/ 624207 w 905168"/>
                <a:gd name="connsiteY25" fmla="*/ 352478 h 515946"/>
                <a:gd name="connsiteX26" fmla="*/ 680400 w 905168"/>
                <a:gd name="connsiteY26" fmla="*/ 337153 h 515946"/>
                <a:gd name="connsiteX27" fmla="*/ 741700 w 905168"/>
                <a:gd name="connsiteY27" fmla="*/ 311611 h 515946"/>
                <a:gd name="connsiteX28" fmla="*/ 772350 w 905168"/>
                <a:gd name="connsiteY28" fmla="*/ 291177 h 515946"/>
                <a:gd name="connsiteX29" fmla="*/ 787676 w 905168"/>
                <a:gd name="connsiteY29" fmla="*/ 286069 h 51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05168" h="515946">
                  <a:moveTo>
                    <a:pt x="905168" y="0"/>
                  </a:moveTo>
                  <a:cubicBezTo>
                    <a:pt x="884722" y="2921"/>
                    <a:pt x="852587" y="5857"/>
                    <a:pt x="833651" y="15325"/>
                  </a:cubicBezTo>
                  <a:cubicBezTo>
                    <a:pt x="798496" y="32902"/>
                    <a:pt x="767766" y="64268"/>
                    <a:pt x="736592" y="86842"/>
                  </a:cubicBezTo>
                  <a:cubicBezTo>
                    <a:pt x="704841" y="109834"/>
                    <a:pt x="669648" y="128155"/>
                    <a:pt x="639533" y="153251"/>
                  </a:cubicBezTo>
                  <a:cubicBezTo>
                    <a:pt x="615523" y="173259"/>
                    <a:pt x="597232" y="190850"/>
                    <a:pt x="568015" y="204335"/>
                  </a:cubicBezTo>
                  <a:cubicBezTo>
                    <a:pt x="560132" y="207973"/>
                    <a:pt x="550987" y="207740"/>
                    <a:pt x="542473" y="209443"/>
                  </a:cubicBezTo>
                  <a:cubicBezTo>
                    <a:pt x="537365" y="212849"/>
                    <a:pt x="533282" y="219393"/>
                    <a:pt x="527148" y="219660"/>
                  </a:cubicBezTo>
                  <a:cubicBezTo>
                    <a:pt x="264572" y="231078"/>
                    <a:pt x="620768" y="180796"/>
                    <a:pt x="276838" y="240094"/>
                  </a:cubicBezTo>
                  <a:cubicBezTo>
                    <a:pt x="209865" y="275036"/>
                    <a:pt x="135996" y="307542"/>
                    <a:pt x="77611" y="357586"/>
                  </a:cubicBezTo>
                  <a:cubicBezTo>
                    <a:pt x="54738" y="377191"/>
                    <a:pt x="36744" y="401859"/>
                    <a:pt x="16310" y="423995"/>
                  </a:cubicBezTo>
                  <a:cubicBezTo>
                    <a:pt x="9844" y="445549"/>
                    <a:pt x="-9873" y="485291"/>
                    <a:pt x="6094" y="510838"/>
                  </a:cubicBezTo>
                  <a:cubicBezTo>
                    <a:pt x="9815" y="516791"/>
                    <a:pt x="19716" y="514243"/>
                    <a:pt x="26527" y="515946"/>
                  </a:cubicBezTo>
                  <a:cubicBezTo>
                    <a:pt x="138502" y="508948"/>
                    <a:pt x="108731" y="527739"/>
                    <a:pt x="205320" y="423995"/>
                  </a:cubicBezTo>
                  <a:cubicBezTo>
                    <a:pt x="222054" y="406021"/>
                    <a:pt x="243475" y="387103"/>
                    <a:pt x="246187" y="362695"/>
                  </a:cubicBezTo>
                  <a:cubicBezTo>
                    <a:pt x="247619" y="349806"/>
                    <a:pt x="222348" y="372912"/>
                    <a:pt x="210429" y="378020"/>
                  </a:cubicBezTo>
                  <a:cubicBezTo>
                    <a:pt x="206822" y="386134"/>
                    <a:pt x="169575" y="448616"/>
                    <a:pt x="195104" y="464862"/>
                  </a:cubicBezTo>
                  <a:cubicBezTo>
                    <a:pt x="209541" y="474049"/>
                    <a:pt x="229159" y="461457"/>
                    <a:pt x="246187" y="459754"/>
                  </a:cubicBezTo>
                  <a:cubicBezTo>
                    <a:pt x="365076" y="380496"/>
                    <a:pt x="240149" y="441643"/>
                    <a:pt x="312596" y="459754"/>
                  </a:cubicBezTo>
                  <a:cubicBezTo>
                    <a:pt x="332693" y="464778"/>
                    <a:pt x="353463" y="452943"/>
                    <a:pt x="373897" y="449537"/>
                  </a:cubicBezTo>
                  <a:cubicBezTo>
                    <a:pt x="465883" y="320758"/>
                    <a:pt x="405920" y="370549"/>
                    <a:pt x="430089" y="418887"/>
                  </a:cubicBezTo>
                  <a:cubicBezTo>
                    <a:pt x="433495" y="425698"/>
                    <a:pt x="443712" y="425698"/>
                    <a:pt x="450523" y="429104"/>
                  </a:cubicBezTo>
                  <a:cubicBezTo>
                    <a:pt x="502165" y="377460"/>
                    <a:pt x="466599" y="394246"/>
                    <a:pt x="491390" y="423995"/>
                  </a:cubicBezTo>
                  <a:cubicBezTo>
                    <a:pt x="494837" y="428132"/>
                    <a:pt x="501607" y="427401"/>
                    <a:pt x="506715" y="429104"/>
                  </a:cubicBezTo>
                  <a:cubicBezTo>
                    <a:pt x="518634" y="423996"/>
                    <a:pt x="532347" y="421880"/>
                    <a:pt x="542473" y="413779"/>
                  </a:cubicBezTo>
                  <a:cubicBezTo>
                    <a:pt x="547569" y="409702"/>
                    <a:pt x="578212" y="365256"/>
                    <a:pt x="598666" y="357586"/>
                  </a:cubicBezTo>
                  <a:cubicBezTo>
                    <a:pt x="606795" y="354537"/>
                    <a:pt x="615831" y="354762"/>
                    <a:pt x="624207" y="352478"/>
                  </a:cubicBezTo>
                  <a:cubicBezTo>
                    <a:pt x="695496" y="333036"/>
                    <a:pt x="618175" y="349597"/>
                    <a:pt x="680400" y="337153"/>
                  </a:cubicBezTo>
                  <a:cubicBezTo>
                    <a:pt x="700833" y="328639"/>
                    <a:pt x="723282" y="323890"/>
                    <a:pt x="741700" y="311611"/>
                  </a:cubicBezTo>
                  <a:cubicBezTo>
                    <a:pt x="751917" y="304800"/>
                    <a:pt x="761616" y="297140"/>
                    <a:pt x="772350" y="291177"/>
                  </a:cubicBezTo>
                  <a:cubicBezTo>
                    <a:pt x="777057" y="288562"/>
                    <a:pt x="787676" y="286069"/>
                    <a:pt x="787676" y="28606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433207" y="2018923"/>
              <a:ext cx="847991" cy="603490"/>
            </a:xfrm>
            <a:custGeom>
              <a:avLst/>
              <a:gdLst>
                <a:gd name="connsiteX0" fmla="*/ 30650 w 847991"/>
                <a:gd name="connsiteY0" fmla="*/ 0 h 603490"/>
                <a:gd name="connsiteX1" fmla="*/ 127709 w 847991"/>
                <a:gd name="connsiteY1" fmla="*/ 102168 h 603490"/>
                <a:gd name="connsiteX2" fmla="*/ 194118 w 847991"/>
                <a:gd name="connsiteY2" fmla="*/ 158360 h 603490"/>
                <a:gd name="connsiteX3" fmla="*/ 260527 w 847991"/>
                <a:gd name="connsiteY3" fmla="*/ 178794 h 603490"/>
                <a:gd name="connsiteX4" fmla="*/ 372911 w 847991"/>
                <a:gd name="connsiteY4" fmla="*/ 209444 h 603490"/>
                <a:gd name="connsiteX5" fmla="*/ 480187 w 847991"/>
                <a:gd name="connsiteY5" fmla="*/ 234986 h 603490"/>
                <a:gd name="connsiteX6" fmla="*/ 674306 w 847991"/>
                <a:gd name="connsiteY6" fmla="*/ 275853 h 603490"/>
                <a:gd name="connsiteX7" fmla="*/ 812232 w 847991"/>
                <a:gd name="connsiteY7" fmla="*/ 316720 h 603490"/>
                <a:gd name="connsiteX8" fmla="*/ 847991 w 847991"/>
                <a:gd name="connsiteY8" fmla="*/ 337153 h 603490"/>
                <a:gd name="connsiteX9" fmla="*/ 704956 w 847991"/>
                <a:gd name="connsiteY9" fmla="*/ 367804 h 603490"/>
                <a:gd name="connsiteX10" fmla="*/ 674306 w 847991"/>
                <a:gd name="connsiteY10" fmla="*/ 418888 h 603490"/>
                <a:gd name="connsiteX11" fmla="*/ 664089 w 847991"/>
                <a:gd name="connsiteY11" fmla="*/ 515947 h 603490"/>
                <a:gd name="connsiteX12" fmla="*/ 648764 w 847991"/>
                <a:gd name="connsiteY12" fmla="*/ 500622 h 603490"/>
                <a:gd name="connsiteX13" fmla="*/ 561921 w 847991"/>
                <a:gd name="connsiteY13" fmla="*/ 444429 h 603490"/>
                <a:gd name="connsiteX14" fmla="*/ 551705 w 847991"/>
                <a:gd name="connsiteY14" fmla="*/ 500622 h 603490"/>
                <a:gd name="connsiteX15" fmla="*/ 556813 w 847991"/>
                <a:gd name="connsiteY15" fmla="*/ 597681 h 603490"/>
                <a:gd name="connsiteX16" fmla="*/ 551705 w 847991"/>
                <a:gd name="connsiteY16" fmla="*/ 510838 h 603490"/>
                <a:gd name="connsiteX17" fmla="*/ 536379 w 847991"/>
                <a:gd name="connsiteY17" fmla="*/ 505730 h 603490"/>
                <a:gd name="connsiteX18" fmla="*/ 490404 w 847991"/>
                <a:gd name="connsiteY18" fmla="*/ 536380 h 603490"/>
                <a:gd name="connsiteX19" fmla="*/ 464862 w 847991"/>
                <a:gd name="connsiteY19" fmla="*/ 567031 h 603490"/>
                <a:gd name="connsiteX20" fmla="*/ 459754 w 847991"/>
                <a:gd name="connsiteY20" fmla="*/ 546597 h 603490"/>
                <a:gd name="connsiteX21" fmla="*/ 403562 w 847991"/>
                <a:gd name="connsiteY21" fmla="*/ 423996 h 603490"/>
                <a:gd name="connsiteX22" fmla="*/ 383128 w 847991"/>
                <a:gd name="connsiteY22" fmla="*/ 434213 h 603490"/>
                <a:gd name="connsiteX23" fmla="*/ 362695 w 847991"/>
                <a:gd name="connsiteY23" fmla="*/ 495513 h 603490"/>
                <a:gd name="connsiteX24" fmla="*/ 357586 w 847991"/>
                <a:gd name="connsiteY24" fmla="*/ 480188 h 603490"/>
                <a:gd name="connsiteX25" fmla="*/ 275852 w 847991"/>
                <a:gd name="connsiteY25" fmla="*/ 464863 h 603490"/>
                <a:gd name="connsiteX26" fmla="*/ 204335 w 847991"/>
                <a:gd name="connsiteY26" fmla="*/ 500622 h 603490"/>
                <a:gd name="connsiteX27" fmla="*/ 189010 w 847991"/>
                <a:gd name="connsiteY27" fmla="*/ 505730 h 603490"/>
                <a:gd name="connsiteX28" fmla="*/ 137926 w 847991"/>
                <a:gd name="connsiteY28" fmla="*/ 485297 h 603490"/>
                <a:gd name="connsiteX29" fmla="*/ 107276 w 847991"/>
                <a:gd name="connsiteY29" fmla="*/ 480188 h 603490"/>
                <a:gd name="connsiteX30" fmla="*/ 86842 w 847991"/>
                <a:gd name="connsiteY30" fmla="*/ 475080 h 603490"/>
                <a:gd name="connsiteX31" fmla="*/ 40867 w 847991"/>
                <a:gd name="connsiteY31" fmla="*/ 423996 h 603490"/>
                <a:gd name="connsiteX32" fmla="*/ 10216 w 847991"/>
                <a:gd name="connsiteY32" fmla="*/ 388237 h 603490"/>
                <a:gd name="connsiteX33" fmla="*/ 0 w 847991"/>
                <a:gd name="connsiteY33" fmla="*/ 372912 h 60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47991" h="603490">
                  <a:moveTo>
                    <a:pt x="30650" y="0"/>
                  </a:moveTo>
                  <a:cubicBezTo>
                    <a:pt x="65755" y="58509"/>
                    <a:pt x="36602" y="15202"/>
                    <a:pt x="127709" y="102168"/>
                  </a:cubicBezTo>
                  <a:cubicBezTo>
                    <a:pt x="153392" y="126684"/>
                    <a:pt x="162138" y="141140"/>
                    <a:pt x="194118" y="158360"/>
                  </a:cubicBezTo>
                  <a:cubicBezTo>
                    <a:pt x="203419" y="163368"/>
                    <a:pt x="252526" y="176127"/>
                    <a:pt x="260527" y="178794"/>
                  </a:cubicBezTo>
                  <a:cubicBezTo>
                    <a:pt x="379778" y="218544"/>
                    <a:pt x="253966" y="183424"/>
                    <a:pt x="372911" y="209444"/>
                  </a:cubicBezTo>
                  <a:cubicBezTo>
                    <a:pt x="408820" y="217299"/>
                    <a:pt x="444259" y="227218"/>
                    <a:pt x="480187" y="234986"/>
                  </a:cubicBezTo>
                  <a:cubicBezTo>
                    <a:pt x="667217" y="275425"/>
                    <a:pt x="441290" y="219174"/>
                    <a:pt x="674306" y="275853"/>
                  </a:cubicBezTo>
                  <a:cubicBezTo>
                    <a:pt x="706615" y="283712"/>
                    <a:pt x="778921" y="302694"/>
                    <a:pt x="812232" y="316720"/>
                  </a:cubicBezTo>
                  <a:cubicBezTo>
                    <a:pt x="824885" y="322047"/>
                    <a:pt x="836071" y="330342"/>
                    <a:pt x="847991" y="337153"/>
                  </a:cubicBezTo>
                  <a:cubicBezTo>
                    <a:pt x="821548" y="341961"/>
                    <a:pt x="718157" y="359768"/>
                    <a:pt x="704956" y="367804"/>
                  </a:cubicBezTo>
                  <a:cubicBezTo>
                    <a:pt x="687994" y="378129"/>
                    <a:pt x="684523" y="401860"/>
                    <a:pt x="674306" y="418888"/>
                  </a:cubicBezTo>
                  <a:cubicBezTo>
                    <a:pt x="670900" y="451241"/>
                    <a:pt x="687092" y="538950"/>
                    <a:pt x="664089" y="515947"/>
                  </a:cubicBezTo>
                  <a:cubicBezTo>
                    <a:pt x="658981" y="510839"/>
                    <a:pt x="654682" y="504765"/>
                    <a:pt x="648764" y="500622"/>
                  </a:cubicBezTo>
                  <a:cubicBezTo>
                    <a:pt x="620518" y="480849"/>
                    <a:pt x="561921" y="444429"/>
                    <a:pt x="561921" y="444429"/>
                  </a:cubicBezTo>
                  <a:cubicBezTo>
                    <a:pt x="557450" y="462313"/>
                    <a:pt x="551705" y="482318"/>
                    <a:pt x="551705" y="500622"/>
                  </a:cubicBezTo>
                  <a:cubicBezTo>
                    <a:pt x="551705" y="533020"/>
                    <a:pt x="556813" y="565283"/>
                    <a:pt x="556813" y="597681"/>
                  </a:cubicBezTo>
                  <a:cubicBezTo>
                    <a:pt x="556813" y="626679"/>
                    <a:pt x="557996" y="539145"/>
                    <a:pt x="551705" y="510838"/>
                  </a:cubicBezTo>
                  <a:cubicBezTo>
                    <a:pt x="550537" y="505581"/>
                    <a:pt x="541488" y="507433"/>
                    <a:pt x="536379" y="505730"/>
                  </a:cubicBezTo>
                  <a:cubicBezTo>
                    <a:pt x="521054" y="515947"/>
                    <a:pt x="504388" y="524393"/>
                    <a:pt x="490404" y="536380"/>
                  </a:cubicBezTo>
                  <a:cubicBezTo>
                    <a:pt x="480306" y="545035"/>
                    <a:pt x="477479" y="562825"/>
                    <a:pt x="464862" y="567031"/>
                  </a:cubicBezTo>
                  <a:cubicBezTo>
                    <a:pt x="458201" y="569251"/>
                    <a:pt x="462361" y="553116"/>
                    <a:pt x="459754" y="546597"/>
                  </a:cubicBezTo>
                  <a:cubicBezTo>
                    <a:pt x="435836" y="486802"/>
                    <a:pt x="428103" y="473079"/>
                    <a:pt x="403562" y="423996"/>
                  </a:cubicBezTo>
                  <a:cubicBezTo>
                    <a:pt x="396751" y="427402"/>
                    <a:pt x="386906" y="427601"/>
                    <a:pt x="383128" y="434213"/>
                  </a:cubicBezTo>
                  <a:cubicBezTo>
                    <a:pt x="372442" y="452914"/>
                    <a:pt x="362695" y="495513"/>
                    <a:pt x="362695" y="495513"/>
                  </a:cubicBezTo>
                  <a:cubicBezTo>
                    <a:pt x="360992" y="490405"/>
                    <a:pt x="360258" y="484863"/>
                    <a:pt x="357586" y="480188"/>
                  </a:cubicBezTo>
                  <a:cubicBezTo>
                    <a:pt x="335473" y="441491"/>
                    <a:pt x="333714" y="460412"/>
                    <a:pt x="275852" y="464863"/>
                  </a:cubicBezTo>
                  <a:cubicBezTo>
                    <a:pt x="252013" y="476783"/>
                    <a:pt x="228451" y="489273"/>
                    <a:pt x="204335" y="500622"/>
                  </a:cubicBezTo>
                  <a:cubicBezTo>
                    <a:pt x="199463" y="502915"/>
                    <a:pt x="194257" y="506941"/>
                    <a:pt x="189010" y="505730"/>
                  </a:cubicBezTo>
                  <a:cubicBezTo>
                    <a:pt x="171140" y="501606"/>
                    <a:pt x="155431" y="490767"/>
                    <a:pt x="137926" y="485297"/>
                  </a:cubicBezTo>
                  <a:cubicBezTo>
                    <a:pt x="128040" y="482208"/>
                    <a:pt x="117432" y="482219"/>
                    <a:pt x="107276" y="480188"/>
                  </a:cubicBezTo>
                  <a:cubicBezTo>
                    <a:pt x="100391" y="478811"/>
                    <a:pt x="93653" y="476783"/>
                    <a:pt x="86842" y="475080"/>
                  </a:cubicBezTo>
                  <a:cubicBezTo>
                    <a:pt x="55580" y="454238"/>
                    <a:pt x="80107" y="473045"/>
                    <a:pt x="40867" y="423996"/>
                  </a:cubicBezTo>
                  <a:cubicBezTo>
                    <a:pt x="31060" y="411737"/>
                    <a:pt x="20023" y="400496"/>
                    <a:pt x="10216" y="388237"/>
                  </a:cubicBezTo>
                  <a:cubicBezTo>
                    <a:pt x="6381" y="383443"/>
                    <a:pt x="0" y="372912"/>
                    <a:pt x="0" y="37291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92503" y="5329956"/>
              <a:ext cx="3896816" cy="369332"/>
            </a:xfrm>
            <a:prstGeom prst="rect">
              <a:avLst/>
            </a:prstGeom>
            <a:noFill/>
          </p:spPr>
          <p:txBody>
            <a:bodyPr wrap="none" rtlCol="0">
              <a:prstTxWarp prst="textFadeUp">
                <a:avLst>
                  <a:gd name="adj" fmla="val 7245"/>
                </a:avLst>
              </a:prstTxWarp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컴퓨터 하드웨어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모서리가 둥근 사각형 설명선 22"/>
            <p:cNvSpPr/>
            <p:nvPr/>
          </p:nvSpPr>
          <p:spPr>
            <a:xfrm>
              <a:off x="6752738" y="3773565"/>
              <a:ext cx="1358715" cy="496234"/>
            </a:xfrm>
            <a:prstGeom prst="wedgeRoundRectCallout">
              <a:avLst>
                <a:gd name="adj1" fmla="val -65615"/>
                <a:gd name="adj2" fmla="val -325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Don’t 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touch!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They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are all mine!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제목 80"/>
          <p:cNvSpPr>
            <a:spLocks noGrp="1"/>
          </p:cNvSpPr>
          <p:nvPr>
            <p:ph type="title" idx="4294967295"/>
          </p:nvPr>
        </p:nvSpPr>
        <p:spPr>
          <a:xfrm>
            <a:off x="370750" y="39292"/>
            <a:ext cx="8748464" cy="752475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dirty="0" smtClean="0"/>
              <a:t> 탐구 </a:t>
            </a:r>
            <a:r>
              <a:rPr lang="en-US" altLang="ko-KR" sz="2000" dirty="0" smtClean="0"/>
              <a:t>1-2 </a:t>
            </a:r>
            <a:r>
              <a:rPr lang="ko-KR" altLang="en-US" sz="2000" dirty="0"/>
              <a:t>배치 운영체제와 </a:t>
            </a:r>
            <a:r>
              <a:rPr lang="ko-KR" altLang="en-US" sz="2000" dirty="0" smtClean="0"/>
              <a:t>시분할 다중프로그래밍 </a:t>
            </a:r>
            <a:r>
              <a:rPr lang="ko-KR" altLang="en-US" sz="2000" dirty="0"/>
              <a:t>운영체제의 실행 비교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931343"/>
              </p:ext>
            </p:extLst>
          </p:nvPr>
        </p:nvGraphicFramePr>
        <p:xfrm>
          <a:off x="238497" y="4248156"/>
          <a:ext cx="5865127" cy="1542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00">
                  <a:extLst>
                    <a:ext uri="{9D8B030D-6E8A-4147-A177-3AD203B41FA5}">
                      <a16:colId xmlns:a16="http://schemas.microsoft.com/office/drawing/2014/main" val="3916201789"/>
                    </a:ext>
                  </a:extLst>
                </a:gridCol>
                <a:gridCol w="176400">
                  <a:extLst>
                    <a:ext uri="{9D8B030D-6E8A-4147-A177-3AD203B41FA5}">
                      <a16:colId xmlns:a16="http://schemas.microsoft.com/office/drawing/2014/main" val="3392199197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074182213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31469973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00280075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090614714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4257342914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518324219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14843745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289684179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288768303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688726587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218386415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30266289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66367336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582129456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4039263803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1651393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610422493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609088802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500467835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606017164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582202361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974622350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013450549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4111104325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4132218132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55650470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446136220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827156402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48897011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748623379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338451255"/>
                    </a:ext>
                  </a:extLst>
                </a:gridCol>
              </a:tblGrid>
              <a:tr h="257086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12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13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15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17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18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19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21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23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24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25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26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27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28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29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31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32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833560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A</a:t>
                      </a:r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609411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B</a:t>
                      </a:r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126485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C</a:t>
                      </a:r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197683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17803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1292415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426453" y="4553468"/>
            <a:ext cx="152400" cy="1899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30732" y="4469351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1117124" y="4641185"/>
            <a:ext cx="369982" cy="724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418098" y="4915338"/>
            <a:ext cx="178690" cy="66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07149" y="4791556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33134" y="4759181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760926" y="4915338"/>
            <a:ext cx="53619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318111" y="4779132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545521" y="4738175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1477986" y="4899208"/>
            <a:ext cx="53619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005094" y="5160600"/>
            <a:ext cx="367714" cy="102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14159" y="5170059"/>
            <a:ext cx="353077" cy="711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783734" y="5067442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135059" y="5065914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407927" y="4962870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1293236" y="5161776"/>
            <a:ext cx="551425" cy="18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553253" y="4235935"/>
            <a:ext cx="0" cy="166863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15400" y="5847075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 </a:t>
            </a:r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cxnSp>
        <p:nvCxnSpPr>
          <p:cNvPr id="62" name="직선 연결선 61"/>
          <p:cNvCxnSpPr/>
          <p:nvPr/>
        </p:nvCxnSpPr>
        <p:spPr>
          <a:xfrm flipH="1">
            <a:off x="2723946" y="4235935"/>
            <a:ext cx="10814" cy="183152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441256" y="6063099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 </a:t>
            </a:r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3246647" y="4214425"/>
            <a:ext cx="8337" cy="20948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963925" y="6257613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2415738" y="6608385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(b) </a:t>
            </a:r>
            <a:r>
              <a:rPr lang="ko-KR" altLang="en-US" sz="1200" dirty="0" smtClean="0"/>
              <a:t>시분할 운영체제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341723" y="3861341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CPU </a:t>
            </a:r>
            <a:r>
              <a:rPr lang="ko-KR" altLang="en-US" sz="900" dirty="0" smtClean="0"/>
              <a:t>유휴 시간</a:t>
            </a:r>
            <a:r>
              <a:rPr lang="en-US" altLang="ko-KR" sz="900" dirty="0" smtClean="0"/>
              <a:t>(0)</a:t>
            </a:r>
            <a:endParaRPr lang="ko-KR" altLang="en-US" sz="900" dirty="0"/>
          </a:p>
        </p:txBody>
      </p:sp>
      <p:grpSp>
        <p:nvGrpSpPr>
          <p:cNvPr id="68" name="그룹 67"/>
          <p:cNvGrpSpPr/>
          <p:nvPr/>
        </p:nvGrpSpPr>
        <p:grpSpPr>
          <a:xfrm>
            <a:off x="6720086" y="3201379"/>
            <a:ext cx="2158253" cy="939498"/>
            <a:chOff x="6720086" y="3201379"/>
            <a:chExt cx="2158253" cy="939498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6732240" y="3732683"/>
              <a:ext cx="472595" cy="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255779" y="360957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대기</a:t>
              </a:r>
              <a:endParaRPr lang="ko-KR" altLang="en-US" sz="10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32240" y="3223231"/>
              <a:ext cx="417100" cy="2025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255779" y="3201379"/>
              <a:ext cx="11608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CPU</a:t>
              </a:r>
              <a:r>
                <a:rPr lang="ko-KR" altLang="en-US" sz="1000" dirty="0" smtClean="0"/>
                <a:t>에 의한 실행</a:t>
              </a:r>
              <a:endParaRPr lang="ko-KR" altLang="en-US" sz="1000" dirty="0"/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6732240" y="3551901"/>
              <a:ext cx="443135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255779" y="3400711"/>
              <a:ext cx="1531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I/O </a:t>
              </a:r>
              <a:r>
                <a:rPr lang="ko-KR" altLang="en-US" sz="1000" dirty="0" smtClean="0"/>
                <a:t>장치에 의한 입출력</a:t>
              </a:r>
              <a:endParaRPr lang="ko-KR" altLang="en-US" sz="10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720086" y="3905618"/>
              <a:ext cx="484749" cy="23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255779" y="3894656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CPU </a:t>
              </a:r>
              <a:r>
                <a:rPr lang="ko-KR" altLang="en-US" sz="1000" dirty="0" smtClean="0"/>
                <a:t>유휴 시간</a:t>
              </a:r>
              <a:r>
                <a:rPr lang="en-US" altLang="ko-KR" sz="1000" dirty="0" smtClean="0"/>
                <a:t>(idle time)</a:t>
              </a:r>
              <a:endParaRPr lang="ko-KR" altLang="en-US" sz="1000" dirty="0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2156068" y="950531"/>
            <a:ext cx="193283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19086"/>
              </p:ext>
            </p:extLst>
          </p:nvPr>
        </p:nvGraphicFramePr>
        <p:xfrm>
          <a:off x="390897" y="1151812"/>
          <a:ext cx="5865127" cy="1542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00">
                  <a:extLst>
                    <a:ext uri="{9D8B030D-6E8A-4147-A177-3AD203B41FA5}">
                      <a16:colId xmlns:a16="http://schemas.microsoft.com/office/drawing/2014/main" val="3916201789"/>
                    </a:ext>
                  </a:extLst>
                </a:gridCol>
                <a:gridCol w="176400">
                  <a:extLst>
                    <a:ext uri="{9D8B030D-6E8A-4147-A177-3AD203B41FA5}">
                      <a16:colId xmlns:a16="http://schemas.microsoft.com/office/drawing/2014/main" val="3392199197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074182213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31469973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00280075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090614714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4257342914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518324219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14843745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289684179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288768303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688726587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218386415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30266289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66367336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582129456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4039263803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16513938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610422493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609088802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500467835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606017164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582202361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974622350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013450549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4111104325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4132218132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55650470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446136220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1827156402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248897011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748623379"/>
                    </a:ext>
                  </a:extLst>
                </a:gridCol>
                <a:gridCol w="177817">
                  <a:extLst>
                    <a:ext uri="{9D8B030D-6E8A-4147-A177-3AD203B41FA5}">
                      <a16:colId xmlns:a16="http://schemas.microsoft.com/office/drawing/2014/main" val="3338451255"/>
                    </a:ext>
                  </a:extLst>
                </a:gridCol>
              </a:tblGrid>
              <a:tr h="257086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12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13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15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17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18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19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21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23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24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25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26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27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28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29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31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32</a:t>
                      </a:r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833560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A</a:t>
                      </a:r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609411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B</a:t>
                      </a:r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126485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C</a:t>
                      </a:r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197683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17803"/>
                  </a:ext>
                </a:extLst>
              </a:tr>
              <a:tr h="257086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 marL="0" marR="0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1292415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>
          <a:xfrm>
            <a:off x="578852" y="1457124"/>
            <a:ext cx="328879" cy="2025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287197" y="1457123"/>
            <a:ext cx="5103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2341723" y="1457122"/>
            <a:ext cx="538474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" name="직선 연결선 88"/>
          <p:cNvCxnSpPr/>
          <p:nvPr/>
        </p:nvCxnSpPr>
        <p:spPr>
          <a:xfrm>
            <a:off x="907731" y="1653505"/>
            <a:ext cx="379466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07731" y="1457123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1893964" y="1422673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cxnSp>
        <p:nvCxnSpPr>
          <p:cNvPr id="92" name="직선 연결선 91"/>
          <p:cNvCxnSpPr/>
          <p:nvPr/>
        </p:nvCxnSpPr>
        <p:spPr>
          <a:xfrm>
            <a:off x="1804743" y="1652482"/>
            <a:ext cx="536980" cy="102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561884" y="1922665"/>
            <a:ext cx="351984" cy="285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936134" y="1723002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210568" y="1708546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cxnSp>
        <p:nvCxnSpPr>
          <p:cNvPr id="96" name="직선 연결선 95"/>
          <p:cNvCxnSpPr/>
          <p:nvPr/>
        </p:nvCxnSpPr>
        <p:spPr>
          <a:xfrm>
            <a:off x="1083420" y="1925521"/>
            <a:ext cx="53619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1630671" y="1925521"/>
            <a:ext cx="189733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1820321" y="1734105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111668" y="1705792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cxnSp>
        <p:nvCxnSpPr>
          <p:cNvPr id="100" name="직선 연결선 99"/>
          <p:cNvCxnSpPr/>
          <p:nvPr/>
        </p:nvCxnSpPr>
        <p:spPr>
          <a:xfrm>
            <a:off x="1984520" y="1922767"/>
            <a:ext cx="53619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2512483" y="1922665"/>
            <a:ext cx="367714" cy="102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2882197" y="1748196"/>
            <a:ext cx="350199" cy="1832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3" name="직선 연결선 102"/>
          <p:cNvCxnSpPr/>
          <p:nvPr/>
        </p:nvCxnSpPr>
        <p:spPr>
          <a:xfrm>
            <a:off x="561884" y="2166229"/>
            <a:ext cx="529954" cy="891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1109312" y="1973531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5" name="직선 연결선 104"/>
          <p:cNvCxnSpPr/>
          <p:nvPr/>
        </p:nvCxnSpPr>
        <p:spPr>
          <a:xfrm flipV="1">
            <a:off x="1276456" y="2167823"/>
            <a:ext cx="708064" cy="193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1996010" y="1972624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278386" y="1953605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cxnSp>
        <p:nvCxnSpPr>
          <p:cNvPr id="108" name="직선 연결선 107"/>
          <p:cNvCxnSpPr/>
          <p:nvPr/>
        </p:nvCxnSpPr>
        <p:spPr>
          <a:xfrm>
            <a:off x="2156068" y="2173340"/>
            <a:ext cx="551425" cy="18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V="1">
            <a:off x="2694703" y="2166229"/>
            <a:ext cx="538054" cy="79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3237680" y="1958643"/>
            <a:ext cx="332930" cy="22479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1" name="직선 연결선 110"/>
          <p:cNvCxnSpPr/>
          <p:nvPr/>
        </p:nvCxnSpPr>
        <p:spPr>
          <a:xfrm>
            <a:off x="2875081" y="1139591"/>
            <a:ext cx="0" cy="166863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37228" y="2750731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 </a:t>
            </a:r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cxnSp>
        <p:nvCxnSpPr>
          <p:cNvPr id="114" name="직선 연결선 113"/>
          <p:cNvCxnSpPr/>
          <p:nvPr/>
        </p:nvCxnSpPr>
        <p:spPr>
          <a:xfrm flipH="1">
            <a:off x="3221582" y="1139591"/>
            <a:ext cx="10814" cy="183152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938892" y="296675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 </a:t>
            </a:r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cxnSp>
        <p:nvCxnSpPr>
          <p:cNvPr id="122" name="직선 연결선 121"/>
          <p:cNvCxnSpPr/>
          <p:nvPr/>
        </p:nvCxnSpPr>
        <p:spPr>
          <a:xfrm>
            <a:off x="3575242" y="1139591"/>
            <a:ext cx="8337" cy="20948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292520" y="3182779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 </a:t>
            </a:r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568138" y="3512041"/>
            <a:ext cx="2159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ko-KR" altLang="en-US" sz="1200" dirty="0" smtClean="0"/>
              <a:t>다중프로그래밍 운영체제</a:t>
            </a:r>
            <a:endParaRPr lang="ko-KR" alt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504680" y="609526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CPU </a:t>
            </a:r>
            <a:r>
              <a:rPr lang="ko-KR" altLang="en-US" sz="900" dirty="0" smtClean="0"/>
              <a:t>유휴 시간</a:t>
            </a:r>
            <a:r>
              <a:rPr lang="en-US" altLang="ko-KR" sz="900" dirty="0" smtClean="0"/>
              <a:t>(1)</a:t>
            </a:r>
            <a:endParaRPr lang="ko-KR" altLang="en-US" sz="900" dirty="0"/>
          </a:p>
        </p:txBody>
      </p:sp>
      <p:cxnSp>
        <p:nvCxnSpPr>
          <p:cNvPr id="134" name="구부러진 연결선 133"/>
          <p:cNvCxnSpPr>
            <a:stCxn id="133" idx="2"/>
            <a:endCxn id="78" idx="0"/>
          </p:cNvCxnSpPr>
          <p:nvPr/>
        </p:nvCxnSpPr>
        <p:spPr>
          <a:xfrm rot="5400000">
            <a:off x="2594196" y="498872"/>
            <a:ext cx="110173" cy="7931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970869" y="4537074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8" name="직선 연결선 137"/>
          <p:cNvCxnSpPr/>
          <p:nvPr/>
        </p:nvCxnSpPr>
        <p:spPr>
          <a:xfrm>
            <a:off x="595758" y="4634074"/>
            <a:ext cx="353077" cy="711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937960" y="5171279"/>
            <a:ext cx="205737" cy="467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1498604" y="4527688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/>
          <p:cNvSpPr/>
          <p:nvPr/>
        </p:nvSpPr>
        <p:spPr>
          <a:xfrm>
            <a:off x="1683995" y="4536829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/>
          <p:cNvSpPr/>
          <p:nvPr/>
        </p:nvSpPr>
        <p:spPr>
          <a:xfrm>
            <a:off x="1851098" y="5059069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직사각형 147"/>
          <p:cNvSpPr/>
          <p:nvPr/>
        </p:nvSpPr>
        <p:spPr>
          <a:xfrm>
            <a:off x="2023380" y="4543546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9" name="직선 연결선 148"/>
          <p:cNvCxnSpPr/>
          <p:nvPr/>
        </p:nvCxnSpPr>
        <p:spPr>
          <a:xfrm flipV="1">
            <a:off x="1828803" y="4640422"/>
            <a:ext cx="178690" cy="66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V="1">
            <a:off x="2015166" y="4895717"/>
            <a:ext cx="178690" cy="66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2200971" y="4789636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/>
          <p:cNvSpPr/>
          <p:nvPr/>
        </p:nvSpPr>
        <p:spPr>
          <a:xfrm>
            <a:off x="2387902" y="5041324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/>
          <p:cNvSpPr/>
          <p:nvPr/>
        </p:nvSpPr>
        <p:spPr>
          <a:xfrm>
            <a:off x="2564920" y="4797948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4" name="직선 연결선 153"/>
          <p:cNvCxnSpPr/>
          <p:nvPr/>
        </p:nvCxnSpPr>
        <p:spPr>
          <a:xfrm flipV="1">
            <a:off x="2356359" y="4910298"/>
            <a:ext cx="178690" cy="66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2185749" y="4637629"/>
            <a:ext cx="53619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255293" y="4448053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I/O</a:t>
            </a:r>
            <a:endParaRPr lang="ko-KR" altLang="en-US" sz="900" dirty="0"/>
          </a:p>
        </p:txBody>
      </p:sp>
      <p:sp>
        <p:nvSpPr>
          <p:cNvPr id="157" name="직사각형 156"/>
          <p:cNvSpPr/>
          <p:nvPr/>
        </p:nvSpPr>
        <p:spPr>
          <a:xfrm>
            <a:off x="2746596" y="4535656"/>
            <a:ext cx="147286" cy="2025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직사각형 157"/>
          <p:cNvSpPr/>
          <p:nvPr/>
        </p:nvSpPr>
        <p:spPr>
          <a:xfrm>
            <a:off x="2906960" y="4540286"/>
            <a:ext cx="152400" cy="1899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3080669" y="4548254"/>
            <a:ext cx="152400" cy="1899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6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배치 운영체제</a:t>
            </a:r>
            <a:r>
              <a:rPr lang="en-US" altLang="ko-KR" dirty="0"/>
              <a:t>, </a:t>
            </a:r>
            <a:r>
              <a:rPr lang="ko-KR" altLang="en-US" dirty="0"/>
              <a:t>다중프로그래밍 운영체제</a:t>
            </a:r>
            <a:r>
              <a:rPr lang="en-US" altLang="ko-KR" dirty="0"/>
              <a:t>, </a:t>
            </a:r>
            <a:r>
              <a:rPr lang="ko-KR" altLang="en-US" dirty="0"/>
              <a:t>시분할 운영체제의 성능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37941"/>
              </p:ext>
            </p:extLst>
          </p:nvPr>
        </p:nvGraphicFramePr>
        <p:xfrm>
          <a:off x="395536" y="2132856"/>
          <a:ext cx="7848872" cy="222732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62218">
                  <a:extLst>
                    <a:ext uri="{9D8B030D-6E8A-4147-A177-3AD203B41FA5}">
                      <a16:colId xmlns:a16="http://schemas.microsoft.com/office/drawing/2014/main" val="807052770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668131625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121584838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1032704385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ko-KR" altLang="en-US" sz="14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kern="0" spc="0">
                          <a:effectLst/>
                        </a:rPr>
                        <a:t>배치 시스템</a:t>
                      </a:r>
                      <a:endParaRPr kumimoji="0" lang="ko-KR" altLang="en-US" sz="1400" kern="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kern="0" spc="0">
                          <a:effectLst/>
                        </a:rPr>
                        <a:t>다중프로그래밍 시스템</a:t>
                      </a:r>
                      <a:endParaRPr kumimoji="0" lang="ko-KR" altLang="en-US" sz="1400" kern="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kern="0" spc="0">
                          <a:effectLst/>
                        </a:rPr>
                        <a:t>시분할 </a:t>
                      </a:r>
                      <a:r>
                        <a:rPr kumimoji="0" lang="ko-KR" altLang="en-US" sz="1400" kern="0" spc="0" smtClean="0">
                          <a:effectLst/>
                        </a:rPr>
                        <a:t>시스템</a:t>
                      </a:r>
                      <a:endParaRPr kumimoji="0" lang="ko-KR" altLang="en-US" sz="1400" kern="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78819202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kern="0" spc="0">
                          <a:effectLst/>
                        </a:rPr>
                        <a:t>총 실행시간</a:t>
                      </a:r>
                      <a:endParaRPr kumimoji="0" lang="ko-KR" altLang="en-US" sz="1400" kern="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0" spc="0">
                          <a:effectLst/>
                        </a:rPr>
                        <a:t>30</a:t>
                      </a:r>
                      <a:endParaRPr kumimoji="0" lang="en-US" sz="1400" kern="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0" spc="0">
                          <a:effectLst/>
                        </a:rPr>
                        <a:t>17</a:t>
                      </a:r>
                      <a:endParaRPr kumimoji="0" lang="en-US" sz="1400" kern="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0" spc="0">
                          <a:effectLst/>
                        </a:rPr>
                        <a:t>16</a:t>
                      </a:r>
                      <a:endParaRPr kumimoji="0" lang="en-US" sz="1400" kern="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26994656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0" spc="0">
                          <a:effectLst/>
                        </a:rPr>
                        <a:t>CPU </a:t>
                      </a:r>
                      <a:r>
                        <a:rPr kumimoji="0" lang="ko-KR" altLang="en-US" sz="1400" kern="0" spc="0">
                          <a:effectLst/>
                        </a:rPr>
                        <a:t>유휴시간</a:t>
                      </a:r>
                      <a:endParaRPr kumimoji="0" lang="ko-KR" altLang="en-US" sz="1400" kern="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0" spc="0" dirty="0">
                          <a:effectLst/>
                        </a:rPr>
                        <a:t>14</a:t>
                      </a:r>
                      <a:endParaRPr kumimoji="0" lang="en-US" sz="14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0" spc="0">
                          <a:effectLst/>
                        </a:rPr>
                        <a:t>1</a:t>
                      </a:r>
                      <a:endParaRPr kumimoji="0" lang="en-US" sz="1400" kern="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0" spc="0">
                          <a:effectLst/>
                        </a:rPr>
                        <a:t>0</a:t>
                      </a:r>
                      <a:endParaRPr kumimoji="0" lang="en-US" sz="1400" kern="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238371869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0" spc="0">
                          <a:effectLst/>
                        </a:rPr>
                        <a:t>CPU </a:t>
                      </a:r>
                      <a:r>
                        <a:rPr kumimoji="0" lang="ko-KR" altLang="en-US" sz="1400" kern="0" spc="0">
                          <a:effectLst/>
                        </a:rPr>
                        <a:t>활용률</a:t>
                      </a:r>
                      <a:r>
                        <a:rPr kumimoji="0" lang="en-US" altLang="ko-KR" sz="1400" kern="0" spc="0">
                          <a:effectLst/>
                        </a:rPr>
                        <a:t>(</a:t>
                      </a:r>
                      <a:r>
                        <a:rPr kumimoji="0" lang="en-US" sz="1400" kern="0" spc="0">
                          <a:effectLst/>
                        </a:rPr>
                        <a:t>utilization)</a:t>
                      </a:r>
                      <a:endParaRPr kumimoji="0" lang="en-US" sz="1400" kern="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0" spc="0" dirty="0">
                          <a:effectLst/>
                        </a:rPr>
                        <a:t>16/30 = 0/53 = 53%</a:t>
                      </a:r>
                      <a:endParaRPr kumimoji="0" lang="en-US" sz="14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0" spc="0">
                          <a:effectLst/>
                        </a:rPr>
                        <a:t>16/17 = 0.88 = 88%</a:t>
                      </a:r>
                      <a:endParaRPr kumimoji="0" lang="en-US" sz="1400" kern="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kern="0" spc="0">
                          <a:effectLst/>
                        </a:rPr>
                        <a:t>16/16 = 100%</a:t>
                      </a:r>
                      <a:endParaRPr kumimoji="0" lang="en-US" sz="1400" kern="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045495999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kern="0" spc="0">
                          <a:effectLst/>
                        </a:rPr>
                        <a:t>처리율</a:t>
                      </a:r>
                      <a:r>
                        <a:rPr kumimoji="0" lang="en-US" altLang="ko-KR" sz="1400" kern="0" spc="0">
                          <a:effectLst/>
                        </a:rPr>
                        <a:t>(</a:t>
                      </a:r>
                      <a:r>
                        <a:rPr kumimoji="0" lang="en-US" sz="1400" kern="0" spc="0">
                          <a:effectLst/>
                        </a:rPr>
                        <a:t>throughput)</a:t>
                      </a:r>
                      <a:endParaRPr kumimoji="0" lang="en-US" sz="1400" kern="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400" kern="0" spc="0">
                          <a:effectLst/>
                        </a:rPr>
                        <a:t>3/30 = 0.1</a:t>
                      </a:r>
                      <a:r>
                        <a:rPr kumimoji="0" lang="ko-KR" altLang="en-US" sz="1400" kern="0" spc="0">
                          <a:effectLst/>
                        </a:rPr>
                        <a:t>작업</a:t>
                      </a:r>
                      <a:r>
                        <a:rPr kumimoji="0" lang="en-US" altLang="ko-KR" sz="1400" kern="0" spc="0">
                          <a:effectLst/>
                        </a:rPr>
                        <a:t>/</a:t>
                      </a:r>
                      <a:r>
                        <a:rPr kumimoji="0" lang="ko-KR" altLang="en-US" sz="1400" kern="0" spc="0">
                          <a:effectLst/>
                        </a:rPr>
                        <a:t>시간</a:t>
                      </a:r>
                      <a:endParaRPr kumimoji="0" lang="ko-KR" altLang="en-US" sz="1400" kern="0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400" kern="0" spc="0" dirty="0">
                          <a:effectLst/>
                        </a:rPr>
                        <a:t>3/17 = </a:t>
                      </a:r>
                      <a:r>
                        <a:rPr kumimoji="0" lang="en-US" altLang="ko-KR" sz="1400" kern="0" spc="0" dirty="0" smtClean="0">
                          <a:effectLst/>
                        </a:rPr>
                        <a:t>0.176</a:t>
                      </a:r>
                      <a:r>
                        <a:rPr kumimoji="0" lang="ko-KR" altLang="en-US" sz="1400" kern="0" spc="0" dirty="0" smtClean="0">
                          <a:effectLst/>
                        </a:rPr>
                        <a:t>작업</a:t>
                      </a:r>
                      <a:r>
                        <a:rPr kumimoji="0" lang="en-US" altLang="ko-KR" sz="1400" kern="0" spc="0" dirty="0">
                          <a:effectLst/>
                        </a:rPr>
                        <a:t>/</a:t>
                      </a:r>
                      <a:r>
                        <a:rPr kumimoji="0" lang="ko-KR" altLang="en-US" sz="1400" kern="0" spc="0" dirty="0">
                          <a:effectLst/>
                        </a:rPr>
                        <a:t>시간</a:t>
                      </a:r>
                      <a:endParaRPr kumimoji="0" lang="ko-KR" altLang="en-US" sz="14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400" kern="0" spc="0" dirty="0">
                          <a:effectLst/>
                        </a:rPr>
                        <a:t>3/16 = 0.187</a:t>
                      </a:r>
                      <a:r>
                        <a:rPr kumimoji="0" lang="ko-KR" altLang="en-US" sz="1400" kern="0" spc="0" dirty="0">
                          <a:effectLst/>
                        </a:rPr>
                        <a:t>작업</a:t>
                      </a:r>
                      <a:r>
                        <a:rPr kumimoji="0" lang="en-US" altLang="ko-KR" sz="1400" kern="0" spc="0" dirty="0">
                          <a:effectLst/>
                        </a:rPr>
                        <a:t>/</a:t>
                      </a:r>
                      <a:r>
                        <a:rPr kumimoji="0" lang="ko-KR" altLang="en-US" sz="1400" kern="0" spc="0" dirty="0">
                          <a:effectLst/>
                        </a:rPr>
                        <a:t>시간</a:t>
                      </a:r>
                      <a:endParaRPr kumimoji="0" lang="ko-KR" altLang="en-US" sz="14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299086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71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개인용 운영체제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출현 배경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시분할 시스템 사용의 불편함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응답 속도 저하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많은 사용자로 인해 응답 속도 저하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공간에 제약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터미널이 </a:t>
            </a:r>
            <a:r>
              <a:rPr lang="ko-KR" altLang="en-US" dirty="0"/>
              <a:t>있는 </a:t>
            </a:r>
            <a:r>
              <a:rPr lang="ko-KR" altLang="en-US" dirty="0" smtClean="0"/>
              <a:t>전산실에서만 컴퓨터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개인용 컴퓨터 필요성</a:t>
            </a:r>
            <a:endParaRPr lang="en-US" altLang="ko-KR" dirty="0" smtClean="0"/>
          </a:p>
          <a:p>
            <a:pPr lvl="2"/>
            <a:r>
              <a:rPr lang="ko-KR" altLang="en-US" dirty="0"/>
              <a:t>원격 접속 없이</a:t>
            </a:r>
            <a:r>
              <a:rPr lang="en-US" altLang="ko-KR" dirty="0"/>
              <a:t>, </a:t>
            </a:r>
            <a:r>
              <a:rPr lang="ko-KR" altLang="en-US" dirty="0"/>
              <a:t>가정에서</a:t>
            </a:r>
            <a:r>
              <a:rPr lang="en-US" altLang="ko-KR" dirty="0"/>
              <a:t>, </a:t>
            </a:r>
            <a:r>
              <a:rPr lang="ko-KR" altLang="en-US" dirty="0"/>
              <a:t>혼자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r>
              <a:rPr lang="ko-KR" altLang="en-US" dirty="0" smtClean="0"/>
              <a:t>개인용 컴퓨터 등장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마이크로프로세스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장치 개발</a:t>
            </a:r>
            <a:endParaRPr lang="en-US" altLang="ko-KR" dirty="0" smtClean="0"/>
          </a:p>
          <a:p>
            <a:pPr lvl="2"/>
            <a:r>
              <a:rPr lang="en-US" altLang="ko-KR" dirty="0"/>
              <a:t>1971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Intel 4004 </a:t>
            </a:r>
            <a:r>
              <a:rPr lang="ko-KR" altLang="en-US" dirty="0" smtClean="0"/>
              <a:t>처음 시장에 등장</a:t>
            </a:r>
            <a:endParaRPr lang="ko-KR" altLang="en-US" dirty="0"/>
          </a:p>
          <a:p>
            <a:pPr lvl="2"/>
            <a:r>
              <a:rPr lang="ko-KR" altLang="en-US" dirty="0" smtClean="0"/>
              <a:t>개인용 컴퓨터 등장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메인프레임이나 </a:t>
            </a:r>
            <a:r>
              <a:rPr lang="ko-KR" altLang="en-US" dirty="0" err="1" smtClean="0"/>
              <a:t>미니컴퓨터에</a:t>
            </a:r>
            <a:r>
              <a:rPr lang="ko-KR" altLang="en-US" dirty="0" smtClean="0"/>
              <a:t> 비해 저렴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소형</a:t>
            </a:r>
            <a:endParaRPr lang="en-US" altLang="ko-KR" dirty="0" smtClean="0"/>
          </a:p>
          <a:p>
            <a:r>
              <a:rPr lang="ko-KR" altLang="en-US" dirty="0"/>
              <a:t>개인용 운영체제 </a:t>
            </a:r>
            <a:r>
              <a:rPr lang="ko-KR" altLang="en-US" dirty="0" smtClean="0"/>
              <a:t>등장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1980</a:t>
            </a:r>
            <a:r>
              <a:rPr lang="ko-KR" altLang="en-US" dirty="0" smtClean="0"/>
              <a:t>년 개인용 운영체제 </a:t>
            </a:r>
            <a:r>
              <a:rPr lang="en-US" altLang="ko-KR" dirty="0" smtClean="0"/>
              <a:t>MS-DOS </a:t>
            </a:r>
            <a:r>
              <a:rPr lang="ko-KR" altLang="en-US" dirty="0" smtClean="0"/>
              <a:t>등장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pic>
        <p:nvPicPr>
          <p:cNvPr id="5" name="Picture 2" descr="Intel C40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996952"/>
            <a:ext cx="2709592" cy="180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1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운영체제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임베디드</a:t>
            </a:r>
            <a:r>
              <a:rPr lang="en-US" altLang="ko-KR" dirty="0"/>
              <a:t>(embedded, </a:t>
            </a:r>
            <a:r>
              <a:rPr lang="ko-KR" altLang="en-US" dirty="0"/>
              <a:t>내장형</a:t>
            </a:r>
            <a:r>
              <a:rPr lang="en-US" altLang="ko-KR" dirty="0"/>
              <a:t>) </a:t>
            </a:r>
            <a:r>
              <a:rPr lang="ko-KR" altLang="en-US" dirty="0" smtClean="0"/>
              <a:t>컴퓨터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자동차</a:t>
            </a:r>
            <a:r>
              <a:rPr lang="en-US" altLang="ko-KR" dirty="0"/>
              <a:t>, </a:t>
            </a:r>
            <a:r>
              <a:rPr lang="ko-KR" altLang="en-US" dirty="0"/>
              <a:t>비행기 제어 시스템</a:t>
            </a:r>
            <a:r>
              <a:rPr lang="en-US" altLang="ko-KR" dirty="0"/>
              <a:t>, </a:t>
            </a:r>
            <a:r>
              <a:rPr lang="ko-KR" altLang="en-US" dirty="0"/>
              <a:t>공장</a:t>
            </a:r>
            <a:r>
              <a:rPr lang="en-US" altLang="ko-KR" dirty="0"/>
              <a:t>, </a:t>
            </a:r>
            <a:r>
              <a:rPr lang="ko-KR" altLang="en-US" dirty="0"/>
              <a:t>디지털 </a:t>
            </a:r>
            <a:r>
              <a:rPr lang="en-US" altLang="ko-KR" dirty="0"/>
              <a:t>TV, ATM</a:t>
            </a:r>
            <a:r>
              <a:rPr lang="ko-KR" altLang="en-US" dirty="0"/>
              <a:t>기</a:t>
            </a:r>
            <a:r>
              <a:rPr lang="en-US" altLang="ko-KR" dirty="0"/>
              <a:t>, </a:t>
            </a:r>
            <a:r>
              <a:rPr lang="ko-KR" altLang="en-US" dirty="0" err="1"/>
              <a:t>네비게이터</a:t>
            </a:r>
            <a:r>
              <a:rPr lang="en-US" altLang="ko-KR" dirty="0"/>
              <a:t>, </a:t>
            </a:r>
            <a:r>
              <a:rPr lang="ko-KR" altLang="en-US" dirty="0"/>
              <a:t>엘리베이터</a:t>
            </a:r>
            <a:r>
              <a:rPr lang="en-US" altLang="ko-KR" dirty="0"/>
              <a:t>, </a:t>
            </a:r>
            <a:r>
              <a:rPr lang="ko-KR" altLang="en-US" dirty="0"/>
              <a:t>블루레이 플레이어를 비롯한 미디어 재생기</a:t>
            </a:r>
            <a:r>
              <a:rPr lang="en-US" altLang="ko-KR" dirty="0"/>
              <a:t>, POS </a:t>
            </a:r>
            <a:r>
              <a:rPr lang="ko-KR" altLang="en-US" dirty="0"/>
              <a:t>단말기</a:t>
            </a:r>
            <a:r>
              <a:rPr lang="en-US" altLang="ko-KR" dirty="0"/>
              <a:t>, </a:t>
            </a:r>
            <a:r>
              <a:rPr lang="ko-KR" altLang="en-US" dirty="0"/>
              <a:t>교통신호시스템</a:t>
            </a:r>
            <a:r>
              <a:rPr lang="en-US" altLang="ko-KR" dirty="0"/>
              <a:t>, </a:t>
            </a:r>
            <a:r>
              <a:rPr lang="ko-KR" altLang="en-US" dirty="0" err="1"/>
              <a:t>셋톱</a:t>
            </a:r>
            <a:r>
              <a:rPr lang="ko-KR" altLang="en-US" dirty="0"/>
              <a:t> 박스</a:t>
            </a:r>
            <a:r>
              <a:rPr lang="en-US" altLang="ko-KR" dirty="0"/>
              <a:t>, </a:t>
            </a:r>
            <a:r>
              <a:rPr lang="ko-KR" altLang="en-US" dirty="0"/>
              <a:t>게임기</a:t>
            </a:r>
            <a:r>
              <a:rPr lang="en-US" altLang="ko-KR" dirty="0"/>
              <a:t>, </a:t>
            </a:r>
            <a:r>
              <a:rPr lang="ko-KR" altLang="en-US" dirty="0"/>
              <a:t>유무선 공유기 등 가전제품이나</a:t>
            </a:r>
            <a:r>
              <a:rPr lang="en-US" altLang="ko-KR" dirty="0"/>
              <a:t>, </a:t>
            </a:r>
            <a:r>
              <a:rPr lang="ko-KR" altLang="en-US" dirty="0"/>
              <a:t>산업 현장의 기계들</a:t>
            </a:r>
            <a:r>
              <a:rPr lang="en-US" altLang="ko-KR" dirty="0"/>
              <a:t>, </a:t>
            </a:r>
            <a:r>
              <a:rPr lang="ko-KR" altLang="en-US" dirty="0"/>
              <a:t>상용 제품 등에 내장되어 이들 장치들의 목적을 지원하는 소형 </a:t>
            </a:r>
            <a:r>
              <a:rPr lang="ko-KR" altLang="en-US" dirty="0" smtClean="0"/>
              <a:t>컴퓨터</a:t>
            </a:r>
            <a:endParaRPr lang="ko-KR" altLang="en-US" dirty="0"/>
          </a:p>
          <a:p>
            <a:r>
              <a:rPr lang="ko-KR" altLang="en-US" dirty="0" err="1"/>
              <a:t>임베디드</a:t>
            </a:r>
            <a:r>
              <a:rPr lang="ko-KR" altLang="en-US" dirty="0"/>
              <a:t> 운영체제</a:t>
            </a:r>
            <a:r>
              <a:rPr lang="en-US" altLang="ko-KR" dirty="0"/>
              <a:t>(Embedded Operating System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err="1" smtClean="0"/>
              <a:t>임베디드</a:t>
            </a:r>
            <a:r>
              <a:rPr lang="ko-KR" altLang="en-US" dirty="0" smtClean="0"/>
              <a:t> </a:t>
            </a:r>
            <a:r>
              <a:rPr lang="ko-KR" altLang="en-US" dirty="0"/>
              <a:t>컴퓨터에서 장치들을 제어하고 작동시키는 기능을 수행하며</a:t>
            </a:r>
            <a:r>
              <a:rPr lang="en-US" altLang="ko-KR" dirty="0"/>
              <a:t>, </a:t>
            </a:r>
            <a:r>
              <a:rPr lang="ko-KR" altLang="en-US" dirty="0"/>
              <a:t>장치를 제어하는 프로그램이 원활이 실행되도록 </a:t>
            </a:r>
            <a:r>
              <a:rPr lang="ko-KR" altLang="en-US" dirty="0" smtClean="0"/>
              <a:t>하는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2"/>
            <a:r>
              <a:rPr lang="en-US" altLang="ko-KR" dirty="0"/>
              <a:t>WinCE, </a:t>
            </a:r>
            <a:r>
              <a:rPr lang="ko-KR" altLang="en-US" dirty="0"/>
              <a:t>여러 종류의 </a:t>
            </a:r>
            <a:r>
              <a:rPr lang="ko-KR" altLang="en-US" dirty="0" err="1"/>
              <a:t>임베디드</a:t>
            </a:r>
            <a:r>
              <a:rPr lang="ko-KR" altLang="en-US" dirty="0"/>
              <a:t> </a:t>
            </a:r>
            <a:r>
              <a:rPr lang="ko-KR" altLang="en-US" dirty="0" smtClean="0"/>
              <a:t>리눅스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7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모바일 운영체제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모바일 컴퓨터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하드웨어의 </a:t>
            </a:r>
            <a:r>
              <a:rPr lang="ko-KR" altLang="en-US" dirty="0"/>
              <a:t>급속한 발전으로 휴대 가능한 크기로 들고 다닐 수 있는 모바일 장치 혹은 모바일 </a:t>
            </a:r>
            <a:r>
              <a:rPr lang="ko-KR" altLang="en-US" dirty="0" smtClean="0"/>
              <a:t>컴퓨터 출현</a:t>
            </a:r>
            <a:endParaRPr lang="en-US" altLang="ko-KR" dirty="0" smtClean="0"/>
          </a:p>
          <a:p>
            <a:pPr lvl="1"/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태블릿</a:t>
            </a:r>
            <a:r>
              <a:rPr lang="en-US" altLang="ko-KR" dirty="0"/>
              <a:t>, </a:t>
            </a:r>
            <a:r>
              <a:rPr lang="ko-KR" altLang="en-US" dirty="0"/>
              <a:t>스마트시계와 같은 입는 컴퓨터</a:t>
            </a:r>
            <a:r>
              <a:rPr lang="en-US" altLang="ko-KR" dirty="0"/>
              <a:t>(wearable computer) </a:t>
            </a:r>
            <a:r>
              <a:rPr lang="ko-KR" altLang="en-US" dirty="0"/>
              <a:t>등 어디에서나 </a:t>
            </a:r>
            <a:r>
              <a:rPr lang="ko-KR" altLang="en-US" dirty="0" err="1" smtClean="0"/>
              <a:t>휴대가능한</a:t>
            </a:r>
            <a:r>
              <a:rPr lang="ko-KR" altLang="en-US" dirty="0" smtClean="0"/>
              <a:t> 컴퓨터</a:t>
            </a:r>
            <a:endParaRPr lang="en-US" altLang="ko-KR" dirty="0" smtClean="0"/>
          </a:p>
          <a:p>
            <a:pPr lvl="1"/>
            <a:r>
              <a:rPr lang="ko-KR" altLang="en-US" dirty="0"/>
              <a:t>터치스크린</a:t>
            </a:r>
            <a:r>
              <a:rPr lang="en-US" altLang="ko-KR" dirty="0"/>
              <a:t>, </a:t>
            </a:r>
            <a:r>
              <a:rPr lang="ko-KR" altLang="en-US" dirty="0"/>
              <a:t>블루투스 장치</a:t>
            </a:r>
            <a:r>
              <a:rPr lang="en-US" altLang="ko-KR" dirty="0"/>
              <a:t>, </a:t>
            </a:r>
            <a:r>
              <a:rPr lang="ko-KR" altLang="en-US" dirty="0"/>
              <a:t>전화기</a:t>
            </a:r>
            <a:r>
              <a:rPr lang="en-US" altLang="ko-KR" dirty="0"/>
              <a:t>, </a:t>
            </a:r>
            <a:r>
              <a:rPr lang="ko-KR" altLang="en-US" dirty="0"/>
              <a:t>무선네트워크 장치</a:t>
            </a:r>
            <a:r>
              <a:rPr lang="en-US" altLang="ko-KR" dirty="0"/>
              <a:t>, GPS, </a:t>
            </a:r>
            <a:r>
              <a:rPr lang="ko-KR" altLang="en-US" dirty="0"/>
              <a:t>사진 및 동영상 촬영이 가능한 카메라</a:t>
            </a:r>
            <a:r>
              <a:rPr lang="en-US" altLang="ko-KR" dirty="0"/>
              <a:t>, </a:t>
            </a:r>
            <a:r>
              <a:rPr lang="ko-KR" altLang="en-US" dirty="0"/>
              <a:t>음성 인식</a:t>
            </a:r>
            <a:r>
              <a:rPr lang="en-US" altLang="ko-KR" dirty="0"/>
              <a:t>, </a:t>
            </a:r>
            <a:r>
              <a:rPr lang="ko-KR" altLang="en-US" dirty="0"/>
              <a:t>녹음기</a:t>
            </a:r>
            <a:r>
              <a:rPr lang="en-US" altLang="ko-KR" dirty="0"/>
              <a:t>, </a:t>
            </a:r>
            <a:r>
              <a:rPr lang="ko-KR" altLang="en-US" dirty="0"/>
              <a:t>근거리 통신 장치</a:t>
            </a:r>
            <a:r>
              <a:rPr lang="en-US" altLang="ko-KR" dirty="0"/>
              <a:t>, </a:t>
            </a:r>
            <a:r>
              <a:rPr lang="ko-KR" altLang="en-US" dirty="0"/>
              <a:t>적외선 장치</a:t>
            </a:r>
            <a:r>
              <a:rPr lang="en-US" altLang="ko-KR" dirty="0"/>
              <a:t>, </a:t>
            </a:r>
            <a:r>
              <a:rPr lang="ko-KR" altLang="en-US" dirty="0"/>
              <a:t>지문 인식기</a:t>
            </a:r>
            <a:r>
              <a:rPr lang="en-US" altLang="ko-KR" dirty="0"/>
              <a:t>, </a:t>
            </a:r>
            <a:r>
              <a:rPr lang="ko-KR" altLang="en-US" dirty="0"/>
              <a:t>배터리 등의 </a:t>
            </a:r>
            <a:r>
              <a:rPr lang="ko-KR" altLang="en-US" dirty="0" smtClean="0"/>
              <a:t>장치 내장</a:t>
            </a:r>
            <a:endParaRPr lang="en-US" altLang="ko-KR" dirty="0" smtClean="0"/>
          </a:p>
          <a:p>
            <a:r>
              <a:rPr lang="ko-KR" altLang="en-US" dirty="0" smtClean="0"/>
              <a:t>모바일 운영체제</a:t>
            </a:r>
            <a:endParaRPr lang="en-US" altLang="ko-KR" dirty="0" smtClean="0"/>
          </a:p>
          <a:p>
            <a:pPr lvl="1"/>
            <a:r>
              <a:rPr lang="en-US" altLang="ko-KR" dirty="0" err="1"/>
              <a:t>모바일</a:t>
            </a:r>
            <a:r>
              <a:rPr lang="en-US" altLang="ko-KR" dirty="0"/>
              <a:t> </a:t>
            </a:r>
            <a:r>
              <a:rPr lang="en-US" altLang="ko-KR" dirty="0" err="1"/>
              <a:t>컴퓨터</a:t>
            </a:r>
            <a:r>
              <a:rPr lang="en-US" altLang="ko-KR" dirty="0"/>
              <a:t> </a:t>
            </a:r>
            <a:r>
              <a:rPr lang="en-US" altLang="ko-KR" dirty="0" smtClean="0"/>
              <a:t>내 </a:t>
            </a:r>
            <a:r>
              <a:rPr lang="en-US" altLang="ko-KR" dirty="0" err="1"/>
              <a:t>장치들을</a:t>
            </a:r>
            <a:r>
              <a:rPr lang="en-US" altLang="ko-KR" dirty="0"/>
              <a:t> </a:t>
            </a:r>
            <a:r>
              <a:rPr lang="en-US" altLang="ko-KR" dirty="0" err="1"/>
              <a:t>구동시키고</a:t>
            </a:r>
            <a:r>
              <a:rPr lang="en-US" altLang="ko-KR" dirty="0"/>
              <a:t>, </a:t>
            </a:r>
            <a:r>
              <a:rPr lang="en-US" altLang="ko-KR" dirty="0" err="1"/>
              <a:t>이들을</a:t>
            </a:r>
            <a:r>
              <a:rPr lang="en-US" altLang="ko-KR" dirty="0"/>
              <a:t> </a:t>
            </a:r>
            <a:r>
              <a:rPr lang="en-US" altLang="ko-KR" dirty="0" err="1"/>
              <a:t>활용하는</a:t>
            </a:r>
            <a:r>
              <a:rPr lang="en-US" altLang="ko-KR" dirty="0"/>
              <a:t> </a:t>
            </a:r>
            <a:r>
              <a:rPr lang="en-US" altLang="ko-KR" dirty="0" err="1"/>
              <a:t>다양한</a:t>
            </a:r>
            <a:r>
              <a:rPr lang="en-US" altLang="ko-KR" dirty="0"/>
              <a:t> </a:t>
            </a:r>
            <a:r>
              <a:rPr lang="en-US" altLang="ko-KR" dirty="0" err="1"/>
              <a:t>응용프로그램을</a:t>
            </a:r>
            <a:r>
              <a:rPr lang="en-US" altLang="ko-KR" dirty="0"/>
              <a:t> </a:t>
            </a:r>
            <a:r>
              <a:rPr lang="en-US" altLang="ko-KR" dirty="0" err="1"/>
              <a:t>실행할</a:t>
            </a:r>
            <a:r>
              <a:rPr lang="en-US" altLang="ko-KR" dirty="0"/>
              <a:t> 수 </a:t>
            </a:r>
            <a:r>
              <a:rPr lang="en-US" altLang="ko-KR" dirty="0" err="1"/>
              <a:t>있도록</a:t>
            </a:r>
            <a:r>
              <a:rPr lang="en-US" altLang="ko-KR" dirty="0"/>
              <a:t> </a:t>
            </a:r>
            <a:r>
              <a:rPr lang="en-US" altLang="ko-KR" dirty="0" err="1"/>
              <a:t>특별히</a:t>
            </a:r>
            <a:r>
              <a:rPr lang="en-US" altLang="ko-KR" dirty="0"/>
              <a:t> </a:t>
            </a:r>
            <a:r>
              <a:rPr lang="en-US" altLang="ko-KR" dirty="0" err="1"/>
              <a:t>설계된</a:t>
            </a:r>
            <a:r>
              <a:rPr lang="en-US" altLang="ko-KR" dirty="0"/>
              <a:t> </a:t>
            </a:r>
            <a:r>
              <a:rPr lang="en-US" altLang="ko-KR" dirty="0" err="1" smtClean="0"/>
              <a:t>운영체제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64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ko-KR" altLang="en-US" dirty="0"/>
              <a:t>데스크톱 운영체제</a:t>
            </a:r>
          </a:p>
          <a:p>
            <a:pPr lvl="1"/>
            <a:r>
              <a:rPr lang="en-US" altLang="ko-KR" dirty="0"/>
              <a:t>Windows, Mac OS, Linux</a:t>
            </a:r>
            <a:r>
              <a:rPr lang="ko-KR" altLang="en-US" dirty="0"/>
              <a:t>가 전체 </a:t>
            </a:r>
            <a:r>
              <a:rPr lang="ko-KR" altLang="en-US" dirty="0" smtClean="0"/>
              <a:t>시장 지배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Windows: 80~90</a:t>
            </a:r>
            <a:r>
              <a:rPr lang="en-US" altLang="ko-KR" dirty="0"/>
              <a:t>%, Mac </a:t>
            </a:r>
            <a:r>
              <a:rPr lang="en-US" altLang="ko-KR" dirty="0" smtClean="0"/>
              <a:t>OS : 10~20</a:t>
            </a:r>
            <a:r>
              <a:rPr lang="en-US" altLang="ko-KR" dirty="0"/>
              <a:t>%, </a:t>
            </a:r>
            <a:r>
              <a:rPr lang="en-US" altLang="ko-KR" dirty="0" smtClean="0"/>
              <a:t>Linux : </a:t>
            </a:r>
            <a:r>
              <a:rPr lang="ko-KR" altLang="en-US" dirty="0" smtClean="0"/>
              <a:t>나머지</a:t>
            </a:r>
            <a:endParaRPr lang="en-US" altLang="ko-KR" dirty="0" smtClean="0"/>
          </a:p>
          <a:p>
            <a:r>
              <a:rPr lang="ko-KR" altLang="en-US" dirty="0" smtClean="0"/>
              <a:t>서버 </a:t>
            </a:r>
            <a:r>
              <a:rPr lang="ko-KR" altLang="en-US" dirty="0"/>
              <a:t>컴퓨터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ko-KR" altLang="en-US" dirty="0"/>
              <a:t>네트워크에 연결하고 </a:t>
            </a:r>
            <a:r>
              <a:rPr lang="en-US" altLang="ko-KR" dirty="0"/>
              <a:t>24</a:t>
            </a:r>
            <a:r>
              <a:rPr lang="ko-KR" altLang="en-US" dirty="0"/>
              <a:t>시간 실행되는 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중요</a:t>
            </a:r>
            <a:endParaRPr lang="en-US" altLang="ko-KR" dirty="0" smtClean="0"/>
          </a:p>
          <a:p>
            <a:pPr lvl="2"/>
            <a:r>
              <a:rPr lang="en-US" altLang="ko-KR" dirty="0"/>
              <a:t>Unix </a:t>
            </a:r>
            <a:r>
              <a:rPr lang="en-US" altLang="ko-KR" dirty="0" err="1"/>
              <a:t>계열의</a:t>
            </a:r>
            <a:r>
              <a:rPr lang="en-US" altLang="ko-KR" dirty="0"/>
              <a:t> </a:t>
            </a:r>
            <a:r>
              <a:rPr lang="en-US" altLang="ko-KR" dirty="0" err="1"/>
              <a:t>linux</a:t>
            </a:r>
            <a:r>
              <a:rPr lang="en-US" altLang="ko-KR" dirty="0"/>
              <a:t>, FreeBSD, Windows Server, Mac OS </a:t>
            </a:r>
            <a:r>
              <a:rPr lang="en-US" altLang="ko-KR" dirty="0" err="1"/>
              <a:t>서버</a:t>
            </a:r>
            <a:endParaRPr lang="en-US" altLang="ko-KR" dirty="0"/>
          </a:p>
          <a:p>
            <a:r>
              <a:rPr lang="ko-KR" altLang="en-US" dirty="0"/>
              <a:t>모바일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ko-KR" altLang="en-US" dirty="0"/>
              <a:t>모바일 전화기</a:t>
            </a:r>
            <a:r>
              <a:rPr lang="en-US" altLang="ko-KR" dirty="0"/>
              <a:t>, </a:t>
            </a:r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태블릿 컴퓨터 등 다양한 이동용 혹은 휴대용 장치에 서 실행되도록 만들어진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2"/>
            <a:r>
              <a:rPr lang="en-US" altLang="ko-KR" dirty="0"/>
              <a:t>Android, iOS, BlackBerry, </a:t>
            </a:r>
            <a:r>
              <a:rPr lang="en-US" altLang="ko-KR" dirty="0" err="1"/>
              <a:t>Bada</a:t>
            </a:r>
            <a:r>
              <a:rPr lang="en-US" altLang="ko-KR" dirty="0"/>
              <a:t>, Symbian, Windows </a:t>
            </a:r>
            <a:r>
              <a:rPr lang="en-US" altLang="ko-KR" dirty="0" smtClean="0"/>
              <a:t>Mobile</a:t>
            </a:r>
          </a:p>
          <a:p>
            <a:r>
              <a:rPr lang="ko-KR" altLang="en-US" dirty="0" err="1"/>
              <a:t>임베디드</a:t>
            </a:r>
            <a:r>
              <a:rPr lang="ko-KR" altLang="en-US" dirty="0"/>
              <a:t>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임베디드</a:t>
            </a:r>
            <a:r>
              <a:rPr lang="ko-KR" altLang="en-US" dirty="0" smtClean="0"/>
              <a:t> </a:t>
            </a:r>
            <a:r>
              <a:rPr lang="ko-KR" altLang="en-US" dirty="0"/>
              <a:t>컴퓨터에서 장치들을 제어하고 작동시키는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en-US" altLang="ko-KR" dirty="0"/>
              <a:t>WinCE, </a:t>
            </a:r>
            <a:r>
              <a:rPr lang="ko-KR" altLang="en-US" dirty="0"/>
              <a:t>여러 종류의 </a:t>
            </a:r>
            <a:r>
              <a:rPr lang="ko-KR" altLang="en-US" dirty="0" err="1"/>
              <a:t>임베디드</a:t>
            </a:r>
            <a:r>
              <a:rPr lang="ko-KR" altLang="en-US" dirty="0"/>
              <a:t> </a:t>
            </a:r>
            <a:r>
              <a:rPr lang="ko-KR" altLang="en-US" dirty="0" smtClean="0"/>
              <a:t>리눅스</a:t>
            </a:r>
            <a:endParaRPr lang="en-US" altLang="ko-KR" dirty="0" smtClean="0"/>
          </a:p>
          <a:p>
            <a:r>
              <a:rPr lang="ko-KR" altLang="en-US" dirty="0"/>
              <a:t>실시간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lvl="1"/>
            <a:r>
              <a:rPr lang="ko-KR" altLang="en-US" dirty="0"/>
              <a:t>실시간 애플리케이션 혹은 태스크를 각각 정해진 데드라인</a:t>
            </a:r>
            <a:r>
              <a:rPr lang="en-US" altLang="ko-KR" dirty="0"/>
              <a:t>(deadline) </a:t>
            </a:r>
            <a:r>
              <a:rPr lang="ko-KR" altLang="en-US" dirty="0"/>
              <a:t>시간 이내에 처리되도록 보장하는 것을 </a:t>
            </a:r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2"/>
            <a:r>
              <a:rPr lang="en-US" altLang="ko-KR" dirty="0"/>
              <a:t>PSOS, </a:t>
            </a:r>
            <a:r>
              <a:rPr lang="en-US" altLang="ko-KR" dirty="0" err="1"/>
              <a:t>VxWorks</a:t>
            </a:r>
            <a:r>
              <a:rPr lang="en-US" altLang="ko-KR" dirty="0"/>
              <a:t>, VRTX, RT-Linux, Lynx</a:t>
            </a:r>
          </a:p>
          <a:p>
            <a:pPr marL="365760" lvl="1" indent="0">
              <a:buNone/>
            </a:pPr>
            <a:endParaRPr lang="ko-KR" altLang="en-US" dirty="0"/>
          </a:p>
          <a:p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46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7"/>
    </mc:Choice>
    <mc:Fallback xmlns="">
      <p:transition spd="slow" advTm="1390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운영체제의 </a:t>
            </a:r>
            <a:r>
              <a:rPr lang="ko-KR" altLang="en-US" dirty="0" smtClean="0"/>
              <a:t>정의에서 핵심 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운영체제는 모든 컴퓨터 </a:t>
            </a:r>
            <a:r>
              <a:rPr lang="ko-KR" altLang="en-US" u="sng" dirty="0" smtClean="0"/>
              <a:t>자원</a:t>
            </a:r>
            <a:r>
              <a:rPr lang="en-US" altLang="ko-KR" u="sng" dirty="0" smtClean="0"/>
              <a:t>(resource)</a:t>
            </a:r>
            <a:r>
              <a:rPr lang="ko-KR" altLang="en-US" u="sng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하드웨어 자원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컴퓨터를 구성하는 처리기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디스플레이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 디스크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소프트웨어 자원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응용프로그램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운영체제는 자원에 대한 </a:t>
            </a:r>
            <a:r>
              <a:rPr lang="ko-KR" altLang="en-US" u="sng" dirty="0" smtClean="0"/>
              <a:t>독점</a:t>
            </a:r>
            <a:r>
              <a:rPr lang="en-US" altLang="ko-KR" u="sng" dirty="0" smtClean="0"/>
              <a:t>(</a:t>
            </a:r>
            <a:r>
              <a:rPr lang="en-US" altLang="ko-KR" u="sng" dirty="0" smtClean="0"/>
              <a:t>exclusive</a:t>
            </a:r>
            <a:r>
              <a:rPr lang="en-US" altLang="ko-KR" u="sng" dirty="0" smtClean="0"/>
              <a:t>)</a:t>
            </a:r>
            <a:r>
              <a:rPr lang="ko-KR" altLang="en-US" u="sng" dirty="0" smtClean="0"/>
              <a:t>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자원에 대한 모든 관리 권한 운영체제에게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, </a:t>
            </a:r>
            <a:r>
              <a:rPr lang="ko-KR" altLang="en-US" dirty="0"/>
              <a:t>자원 공유</a:t>
            </a:r>
            <a:r>
              <a:rPr lang="en-US" altLang="ko-KR" dirty="0"/>
              <a:t>, </a:t>
            </a:r>
            <a:r>
              <a:rPr lang="ko-KR" altLang="en-US" dirty="0" smtClean="0"/>
              <a:t>자원 </a:t>
            </a:r>
            <a:r>
              <a:rPr lang="ko-KR" altLang="en-US" dirty="0" smtClean="0"/>
              <a:t>액세스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입출력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파일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디스크의 빈 공간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저장 </a:t>
            </a:r>
            <a:r>
              <a:rPr lang="ko-KR" altLang="en-US" dirty="0" smtClean="0"/>
              <a:t>위치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입출력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운영체제는 </a:t>
            </a:r>
            <a:r>
              <a:rPr lang="ko-KR" altLang="en-US" u="sng" dirty="0" smtClean="0"/>
              <a:t>관리</a:t>
            </a:r>
            <a:r>
              <a:rPr lang="ko-KR" altLang="en-US" dirty="0" smtClean="0"/>
              <a:t>자</a:t>
            </a:r>
            <a:r>
              <a:rPr lang="en-US" altLang="ko-KR" dirty="0" smtClean="0"/>
              <a:t>(Supervisor)</a:t>
            </a:r>
          </a:p>
          <a:p>
            <a:pPr lvl="1"/>
            <a:r>
              <a:rPr lang="ko-KR" altLang="en-US" dirty="0" smtClean="0"/>
              <a:t>실행중인 프로그램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파일과 디스크 장치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장치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계정 등 관리 </a:t>
            </a:r>
            <a:r>
              <a:rPr lang="ko-KR" altLang="en-US" dirty="0"/>
              <a:t>등</a:t>
            </a:r>
            <a:endParaRPr lang="ko-KR" altLang="en-US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운영체제는 </a:t>
            </a:r>
            <a:r>
              <a:rPr lang="ko-KR" altLang="en-US" u="sng" dirty="0" smtClean="0"/>
              <a:t>소프트웨어</a:t>
            </a:r>
            <a:r>
              <a:rPr lang="en-US" altLang="ko-KR" dirty="0" smtClean="0"/>
              <a:t>(Software)</a:t>
            </a:r>
          </a:p>
          <a:p>
            <a:pPr lvl="1"/>
            <a:r>
              <a:rPr lang="ko-KR" altLang="en-US" dirty="0" smtClean="0"/>
              <a:t>커널</a:t>
            </a:r>
            <a:r>
              <a:rPr lang="en-US" altLang="ko-KR" dirty="0"/>
              <a:t>(kernel)</a:t>
            </a:r>
            <a:r>
              <a:rPr lang="ko-KR" altLang="en-US" dirty="0"/>
              <a:t>이라고 불리는 핵심 </a:t>
            </a:r>
            <a:r>
              <a:rPr lang="ko-KR" altLang="en-US" dirty="0" smtClean="0"/>
              <a:t>코드</a:t>
            </a:r>
            <a:r>
              <a:rPr lang="ko-KR" altLang="en-US" dirty="0" smtClean="0"/>
              <a:t>와</a:t>
            </a:r>
            <a:r>
              <a:rPr lang="en-US" altLang="ko-KR" dirty="0" smtClean="0"/>
              <a:t>,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도구 </a:t>
            </a:r>
            <a:r>
              <a:rPr lang="ko-KR" altLang="en-US" dirty="0"/>
              <a:t>프로그램들</a:t>
            </a:r>
            <a:r>
              <a:rPr lang="en-US" altLang="ko-KR" dirty="0"/>
              <a:t>(tools)</a:t>
            </a:r>
            <a:r>
              <a:rPr lang="ko-KR" altLang="en-US" dirty="0"/>
              <a:t>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/>
            <a:r>
              <a:rPr lang="ko-KR" altLang="en-US" dirty="0"/>
              <a:t>탐색기</a:t>
            </a:r>
            <a:r>
              <a:rPr lang="en-US" altLang="ko-KR" dirty="0"/>
              <a:t>(explorer), </a:t>
            </a:r>
            <a:r>
              <a:rPr lang="ko-KR" altLang="en-US" dirty="0"/>
              <a:t>작업 관리자</a:t>
            </a:r>
            <a:r>
              <a:rPr lang="en-US" altLang="ko-KR" dirty="0"/>
              <a:t>(task manager), </a:t>
            </a:r>
            <a:r>
              <a:rPr lang="ko-KR" altLang="en-US" dirty="0"/>
              <a:t>제어판</a:t>
            </a:r>
            <a:r>
              <a:rPr lang="en-US" altLang="ko-KR" dirty="0"/>
              <a:t>(control panel)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8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운영체제의 목적과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운영체제의 목적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사용자의 </a:t>
            </a:r>
            <a:r>
              <a:rPr lang="ko-KR" altLang="en-US" dirty="0"/>
              <a:t>컴퓨터 사용의 편리성</a:t>
            </a:r>
          </a:p>
          <a:p>
            <a:pPr lvl="1" fontAlgn="base"/>
            <a:r>
              <a:rPr lang="ko-KR" altLang="en-US" dirty="0"/>
              <a:t>컴퓨터의 자원 관리의 효율성</a:t>
            </a:r>
          </a:p>
          <a:p>
            <a:r>
              <a:rPr lang="ko-KR" altLang="en-US" dirty="0"/>
              <a:t>운영체제의 </a:t>
            </a:r>
            <a:r>
              <a:rPr lang="ko-KR" altLang="en-US" dirty="0" smtClean="0"/>
              <a:t>기능</a:t>
            </a:r>
            <a:endParaRPr lang="en-US" altLang="ko-KR" dirty="0"/>
          </a:p>
          <a:p>
            <a:pPr lvl="1" fontAlgn="base"/>
            <a:r>
              <a:rPr lang="en-US" altLang="ko-KR" dirty="0" smtClean="0"/>
              <a:t>CPU/</a:t>
            </a:r>
            <a:r>
              <a:rPr lang="ko-KR" altLang="en-US" dirty="0" smtClean="0"/>
              <a:t>프로세스 관리</a:t>
            </a:r>
            <a:r>
              <a:rPr lang="en-US" altLang="ko-KR" dirty="0" smtClean="0"/>
              <a:t>(process management)</a:t>
            </a:r>
            <a:endParaRPr lang="ko-KR" altLang="en-US" dirty="0"/>
          </a:p>
          <a:p>
            <a:pPr lvl="1" fontAlgn="base"/>
            <a:r>
              <a:rPr lang="ko-KR" altLang="en-US" dirty="0"/>
              <a:t>메모리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(memory management)</a:t>
            </a:r>
            <a:endParaRPr lang="ko-KR" altLang="en-US" dirty="0"/>
          </a:p>
          <a:p>
            <a:pPr lvl="1" fontAlgn="base"/>
            <a:r>
              <a:rPr lang="ko-KR" altLang="en-US" dirty="0"/>
              <a:t>파일 </a:t>
            </a:r>
            <a:r>
              <a:rPr lang="ko-KR" altLang="en-US" dirty="0" smtClean="0"/>
              <a:t>시스템 관리</a:t>
            </a:r>
            <a:r>
              <a:rPr lang="en-US" altLang="ko-KR" dirty="0" smtClean="0"/>
              <a:t>(file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system management)</a:t>
            </a:r>
            <a:endParaRPr lang="ko-KR" altLang="en-US" dirty="0"/>
          </a:p>
          <a:p>
            <a:pPr lvl="1" fontAlgn="base"/>
            <a:r>
              <a:rPr lang="ko-KR" altLang="en-US" dirty="0"/>
              <a:t>장치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(device management)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보안 관리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기타 관리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사용자 </a:t>
            </a:r>
            <a:r>
              <a:rPr lang="ko-KR" altLang="en-US" dirty="0"/>
              <a:t>관리 </a:t>
            </a:r>
            <a:r>
              <a:rPr lang="en-US" altLang="ko-KR" dirty="0"/>
              <a:t>- </a:t>
            </a:r>
            <a:r>
              <a:rPr lang="ko-KR" altLang="en-US" dirty="0"/>
              <a:t>사용자 계정 관리</a:t>
            </a:r>
          </a:p>
          <a:p>
            <a:pPr lvl="2" fontAlgn="base"/>
            <a:r>
              <a:rPr lang="ko-KR" altLang="en-US" dirty="0"/>
              <a:t>통계 </a:t>
            </a:r>
            <a:r>
              <a:rPr lang="en-US" altLang="ko-KR" dirty="0"/>
              <a:t>- CPU,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사용자의 접속 시간 등</a:t>
            </a:r>
          </a:p>
          <a:p>
            <a:pPr lvl="2" fontAlgn="base"/>
            <a:r>
              <a:rPr lang="ko-KR" altLang="en-US" dirty="0"/>
              <a:t>오류 발견 및 대응</a:t>
            </a:r>
          </a:p>
          <a:p>
            <a:pPr lvl="2" fontAlgn="base"/>
            <a:r>
              <a:rPr lang="ko-KR" altLang="en-US" dirty="0"/>
              <a:t>부팅</a:t>
            </a:r>
            <a:r>
              <a:rPr lang="en-US" altLang="ko-KR" dirty="0"/>
              <a:t>(booting)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96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92"/>
    </mc:Choice>
    <mc:Fallback xmlns="">
      <p:transition spd="slow" advTm="629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90159" y="5435102"/>
            <a:ext cx="536535" cy="270504"/>
          </a:xfrm>
          <a:prstGeom prst="round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키보</a:t>
            </a:r>
            <a:r>
              <a:rPr lang="ko-KR" altLang="en-US" sz="100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206001" y="5435102"/>
            <a:ext cx="536535" cy="270504"/>
          </a:xfrm>
          <a:prstGeom prst="round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마우</a:t>
            </a:r>
            <a:r>
              <a:rPr lang="ko-KR" altLang="en-US" sz="1000" dirty="0">
                <a:solidFill>
                  <a:schemeClr val="tx1"/>
                </a:solidFill>
              </a:rPr>
              <a:t>스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064664" y="5448119"/>
            <a:ext cx="487759" cy="270504"/>
          </a:xfrm>
          <a:prstGeom prst="round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디스크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34007" y="5448119"/>
            <a:ext cx="513019" cy="270504"/>
          </a:xfrm>
          <a:prstGeom prst="round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모니터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80190" y="5459605"/>
            <a:ext cx="536535" cy="270504"/>
          </a:xfrm>
          <a:prstGeom prst="round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61801" y="5462752"/>
            <a:ext cx="536535" cy="270504"/>
          </a:xfrm>
          <a:prstGeom prst="round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메모리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53863" y="5448119"/>
            <a:ext cx="487759" cy="270504"/>
          </a:xfrm>
          <a:prstGeom prst="round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SSD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18040" y="3316247"/>
            <a:ext cx="1178313" cy="58356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장치로부터 읽기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장치에 쓰기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장치 제어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5413" y="3001788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장치</a:t>
            </a:r>
            <a:r>
              <a:rPr lang="en-US" altLang="ko-KR" sz="1000" dirty="0"/>
              <a:t> </a:t>
            </a:r>
            <a:r>
              <a:rPr lang="ko-KR" altLang="en-US" sz="1000" dirty="0"/>
              <a:t>관리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414184" y="3284585"/>
            <a:ext cx="1296144" cy="1008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프로세스 적재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프로세스 실행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프로세스 종료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새 프로세스 생성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프로세스 </a:t>
            </a:r>
            <a:r>
              <a:rPr lang="ko-KR" altLang="en-US" sz="1000" dirty="0" smtClean="0">
                <a:solidFill>
                  <a:schemeClr val="tx1"/>
                </a:solidFill>
              </a:rPr>
              <a:t>스케줄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프로세스 동기화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97171" y="300178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프로세스 관리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4854344" y="3284585"/>
            <a:ext cx="1376803" cy="129614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메모리 할당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반환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메모리 보호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디스크 영역으로 메모리 영역 확장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가상 메모리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17037" y="3001788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메모리 관리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6366512" y="3272158"/>
            <a:ext cx="1128013" cy="155521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파일 생성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파일 열기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닫기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파일 읽기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쓰기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파일 저장 위치 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파일 속성 등 정보 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디스크의 빈 영역 등 저장 장치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52212" y="3001788"/>
            <a:ext cx="11721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파일 시스템 관리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08720" y="5435102"/>
            <a:ext cx="627786" cy="270504"/>
          </a:xfrm>
          <a:prstGeom prst="round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네트워크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936559" y="5427785"/>
            <a:ext cx="487759" cy="270504"/>
          </a:xfrm>
          <a:prstGeom prst="round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15" idx="2"/>
            <a:endCxn id="24" idx="0"/>
          </p:cNvCxnSpPr>
          <p:nvPr/>
        </p:nvCxnSpPr>
        <p:spPr>
          <a:xfrm flipH="1">
            <a:off x="722613" y="3899812"/>
            <a:ext cx="1984584" cy="153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5" idx="2"/>
            <a:endCxn id="7" idx="0"/>
          </p:cNvCxnSpPr>
          <p:nvPr/>
        </p:nvCxnSpPr>
        <p:spPr>
          <a:xfrm flipH="1">
            <a:off x="1558427" y="3899812"/>
            <a:ext cx="1148770" cy="153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5" idx="2"/>
            <a:endCxn id="8" idx="0"/>
          </p:cNvCxnSpPr>
          <p:nvPr/>
        </p:nvCxnSpPr>
        <p:spPr>
          <a:xfrm flipH="1">
            <a:off x="2474269" y="3899812"/>
            <a:ext cx="232928" cy="153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5" idx="2"/>
            <a:endCxn id="10" idx="0"/>
          </p:cNvCxnSpPr>
          <p:nvPr/>
        </p:nvCxnSpPr>
        <p:spPr>
          <a:xfrm>
            <a:off x="2707197" y="3899812"/>
            <a:ext cx="583320" cy="154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8" idx="2"/>
            <a:endCxn id="12" idx="0"/>
          </p:cNvCxnSpPr>
          <p:nvPr/>
        </p:nvCxnSpPr>
        <p:spPr>
          <a:xfrm>
            <a:off x="4062256" y="4292697"/>
            <a:ext cx="86202" cy="116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0" idx="2"/>
            <a:endCxn id="13" idx="0"/>
          </p:cNvCxnSpPr>
          <p:nvPr/>
        </p:nvCxnSpPr>
        <p:spPr>
          <a:xfrm flipH="1">
            <a:off x="5130069" y="4580729"/>
            <a:ext cx="412677" cy="88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0" idx="2"/>
            <a:endCxn id="9" idx="0"/>
          </p:cNvCxnSpPr>
          <p:nvPr/>
        </p:nvCxnSpPr>
        <p:spPr>
          <a:xfrm>
            <a:off x="5542746" y="4580729"/>
            <a:ext cx="765798" cy="86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8" idx="2"/>
            <a:endCxn id="13" idx="0"/>
          </p:cNvCxnSpPr>
          <p:nvPr/>
        </p:nvCxnSpPr>
        <p:spPr>
          <a:xfrm>
            <a:off x="4062256" y="4292697"/>
            <a:ext cx="1067813" cy="117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2" idx="2"/>
            <a:endCxn id="9" idx="0"/>
          </p:cNvCxnSpPr>
          <p:nvPr/>
        </p:nvCxnSpPr>
        <p:spPr>
          <a:xfrm flipH="1">
            <a:off x="6308544" y="4827376"/>
            <a:ext cx="621975" cy="62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2" idx="2"/>
            <a:endCxn id="14" idx="0"/>
          </p:cNvCxnSpPr>
          <p:nvPr/>
        </p:nvCxnSpPr>
        <p:spPr>
          <a:xfrm>
            <a:off x="6930519" y="4827376"/>
            <a:ext cx="367224" cy="62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2" idx="2"/>
            <a:endCxn id="25" idx="0"/>
          </p:cNvCxnSpPr>
          <p:nvPr/>
        </p:nvCxnSpPr>
        <p:spPr>
          <a:xfrm>
            <a:off x="6930519" y="4827376"/>
            <a:ext cx="1249920" cy="60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565318" y="3272461"/>
            <a:ext cx="1039130" cy="9514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사용자 계정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통계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오류 발견 및 대응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부팅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52953" y="2997940"/>
            <a:ext cx="7713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기타 관리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194252" y="3291414"/>
            <a:ext cx="858007" cy="56227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/>
                </a:solidFill>
              </a:rPr>
              <a:t>외부 침입으로부터 보호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8456" y="2997940"/>
            <a:ext cx="7713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보안 관리</a:t>
            </a:r>
            <a:endParaRPr lang="ko-KR" altLang="en-US" sz="1000" dirty="0"/>
          </a:p>
        </p:txBody>
      </p:sp>
      <p:cxnSp>
        <p:nvCxnSpPr>
          <p:cNvPr id="58" name="직선 화살표 연결선 57"/>
          <p:cNvCxnSpPr>
            <a:stCxn id="55" idx="2"/>
            <a:endCxn id="24" idx="0"/>
          </p:cNvCxnSpPr>
          <p:nvPr/>
        </p:nvCxnSpPr>
        <p:spPr>
          <a:xfrm>
            <a:off x="623256" y="3853688"/>
            <a:ext cx="99357" cy="15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107504" y="2852936"/>
            <a:ext cx="8568952" cy="2160240"/>
          </a:xfrm>
          <a:prstGeom prst="roundRect">
            <a:avLst>
              <a:gd name="adj" fmla="val 8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4550826" y="2047635"/>
            <a:ext cx="567413" cy="576064"/>
          </a:xfrm>
          <a:prstGeom prst="ellipse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파워포</a:t>
            </a:r>
            <a:r>
              <a:rPr lang="en-US" altLang="ko-KR" sz="1000" dirty="0" smtClean="0">
                <a:solidFill>
                  <a:schemeClr val="tx1"/>
                </a:solidFill>
              </a:rPr>
              <a:t>\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인트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396567" y="2045654"/>
            <a:ext cx="567413" cy="576064"/>
          </a:xfrm>
          <a:prstGeom prst="ellipse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계산기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6452282" y="2016770"/>
            <a:ext cx="567413" cy="576064"/>
          </a:xfrm>
          <a:prstGeom prst="ellipse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미디어플레이어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670523" y="2089333"/>
            <a:ext cx="567413" cy="576064"/>
          </a:xfrm>
          <a:prstGeom prst="ellipse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크롬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726238" y="2060449"/>
            <a:ext cx="567413" cy="576064"/>
          </a:xfrm>
          <a:prstGeom prst="ellipse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한글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571979" y="2058468"/>
            <a:ext cx="567413" cy="576064"/>
          </a:xfrm>
          <a:prstGeom prst="ellipse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카카오톡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71" name="Picture 2" descr="C:\Users\Kitae\AppData\Local\Microsoft\Windows\Temporary Internet Files\Content.IE5\CVZLUS77\MC9004457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99" y="1274645"/>
            <a:ext cx="805612" cy="55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Kitae\AppData\Local\Microsoft\Windows\Temporary Internet Files\Content.IE5\CVZLUS77\MC9004457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808" y="1274645"/>
            <a:ext cx="805612" cy="55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Kitae\AppData\Local\Microsoft\Windows\Temporary Internet Files\Content.IE5\CVZLUS77\MC9004457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215" y="1258500"/>
            <a:ext cx="805612" cy="55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7665197" y="46706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C00000"/>
                </a:solidFill>
              </a:rPr>
              <a:t>운영체제</a:t>
            </a:r>
            <a:endParaRPr lang="ko-KR" altLang="en-US" sz="140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413807" y="222347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C00000"/>
                </a:solidFill>
              </a:rPr>
              <a:t>응용소프트웨어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38343" y="3316247"/>
            <a:ext cx="898860" cy="9514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네트워크 입출력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</a:rPr>
              <a:t>분산처리 관리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6461" y="300178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err="1" smtClean="0"/>
              <a:t>네크워크</a:t>
            </a:r>
            <a:r>
              <a:rPr lang="ko-KR" altLang="en-US" sz="1000" dirty="0" smtClean="0"/>
              <a:t> 관리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>
            <a:stCxn id="52" idx="2"/>
            <a:endCxn id="24" idx="0"/>
          </p:cNvCxnSpPr>
          <p:nvPr/>
        </p:nvCxnSpPr>
        <p:spPr>
          <a:xfrm flipH="1">
            <a:off x="722613" y="4267659"/>
            <a:ext cx="865160" cy="116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2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운영체제와 응용소프트웨어의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컴퓨터 시스템의 수직적인 </a:t>
            </a:r>
            <a:r>
              <a:rPr lang="ko-KR" altLang="en-US" dirty="0" smtClean="0"/>
              <a:t>모습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5496" y="2060848"/>
            <a:ext cx="9010437" cy="4161104"/>
            <a:chOff x="107504" y="1582709"/>
            <a:chExt cx="9010437" cy="4161104"/>
          </a:xfrm>
        </p:grpSpPr>
        <p:sp>
          <p:nvSpPr>
            <p:cNvPr id="6" name="순서도: 수동 연산 5"/>
            <p:cNvSpPr/>
            <p:nvPr/>
          </p:nvSpPr>
          <p:spPr>
            <a:xfrm flipV="1">
              <a:off x="107504" y="4181578"/>
              <a:ext cx="7632847" cy="1545373"/>
            </a:xfrm>
            <a:prstGeom prst="flowChartManualOperati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32916" y="4607486"/>
              <a:ext cx="2304256" cy="567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컴퓨터 하드웨어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아키텍쳐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CPU, Cache, RAM,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디스크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네트워크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MMU, DMAC,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065091" y="4509120"/>
              <a:ext cx="864096" cy="36004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키보</a:t>
              </a:r>
              <a:r>
                <a:rPr lang="ko-KR" altLang="en-US" sz="1200">
                  <a:solidFill>
                    <a:schemeClr val="tx1"/>
                  </a:solidFill>
                </a:rPr>
                <a:t>드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967913" y="4805536"/>
              <a:ext cx="864096" cy="36004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마우</a:t>
              </a:r>
              <a:r>
                <a:rPr lang="ko-KR" altLang="en-US" sz="1200" dirty="0">
                  <a:solidFill>
                    <a:schemeClr val="tx1"/>
                  </a:solidFill>
                </a:rPr>
                <a:t>스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737499" y="4779241"/>
              <a:ext cx="864096" cy="36004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하드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디스크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753995" y="4599221"/>
              <a:ext cx="999728" cy="36004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콘솔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컬러모니터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27323" y="3879983"/>
              <a:ext cx="4565546" cy="4851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운영체제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(Unix, Linux, Windows, Mac OS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등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788404" y="2465413"/>
              <a:ext cx="4407698" cy="792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 smtClean="0">
                  <a:solidFill>
                    <a:schemeClr val="tx1"/>
                  </a:solidFill>
                </a:rPr>
                <a:t>응용소프트웨어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2" descr="C:\Users\Kitae\AppData\Local\Microsoft\Windows\Temporary Internet Files\Content.IE5\CVZLUS77\MC90044576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9452" y="1582709"/>
              <a:ext cx="805612" cy="55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2646" y="2615409"/>
              <a:ext cx="503840" cy="531322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2009" y="2557869"/>
              <a:ext cx="369307" cy="53646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4766" y="2557869"/>
              <a:ext cx="382212" cy="53959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32381" y="2578603"/>
              <a:ext cx="332076" cy="531321"/>
            </a:xfrm>
            <a:prstGeom prst="rect">
              <a:avLst/>
            </a:prstGeom>
          </p:spPr>
        </p:pic>
        <p:sp>
          <p:nvSpPr>
            <p:cNvPr id="19" name="위쪽/아래쪽 화살표 18"/>
            <p:cNvSpPr/>
            <p:nvPr/>
          </p:nvSpPr>
          <p:spPr>
            <a:xfrm>
              <a:off x="3592976" y="3246482"/>
              <a:ext cx="792088" cy="634478"/>
            </a:xfrm>
            <a:prstGeom prst="upDownArrow">
              <a:avLst>
                <a:gd name="adj1" fmla="val 50000"/>
                <a:gd name="adj2" fmla="val 2403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2947512" y="2134966"/>
              <a:ext cx="905168" cy="515946"/>
            </a:xfrm>
            <a:custGeom>
              <a:avLst/>
              <a:gdLst>
                <a:gd name="connsiteX0" fmla="*/ 905168 w 905168"/>
                <a:gd name="connsiteY0" fmla="*/ 0 h 515946"/>
                <a:gd name="connsiteX1" fmla="*/ 833651 w 905168"/>
                <a:gd name="connsiteY1" fmla="*/ 15325 h 515946"/>
                <a:gd name="connsiteX2" fmla="*/ 736592 w 905168"/>
                <a:gd name="connsiteY2" fmla="*/ 86842 h 515946"/>
                <a:gd name="connsiteX3" fmla="*/ 639533 w 905168"/>
                <a:gd name="connsiteY3" fmla="*/ 153251 h 515946"/>
                <a:gd name="connsiteX4" fmla="*/ 568015 w 905168"/>
                <a:gd name="connsiteY4" fmla="*/ 204335 h 515946"/>
                <a:gd name="connsiteX5" fmla="*/ 542473 w 905168"/>
                <a:gd name="connsiteY5" fmla="*/ 209443 h 515946"/>
                <a:gd name="connsiteX6" fmla="*/ 527148 w 905168"/>
                <a:gd name="connsiteY6" fmla="*/ 219660 h 515946"/>
                <a:gd name="connsiteX7" fmla="*/ 276838 w 905168"/>
                <a:gd name="connsiteY7" fmla="*/ 240094 h 515946"/>
                <a:gd name="connsiteX8" fmla="*/ 77611 w 905168"/>
                <a:gd name="connsiteY8" fmla="*/ 357586 h 515946"/>
                <a:gd name="connsiteX9" fmla="*/ 16310 w 905168"/>
                <a:gd name="connsiteY9" fmla="*/ 423995 h 515946"/>
                <a:gd name="connsiteX10" fmla="*/ 6094 w 905168"/>
                <a:gd name="connsiteY10" fmla="*/ 510838 h 515946"/>
                <a:gd name="connsiteX11" fmla="*/ 26527 w 905168"/>
                <a:gd name="connsiteY11" fmla="*/ 515946 h 515946"/>
                <a:gd name="connsiteX12" fmla="*/ 205320 w 905168"/>
                <a:gd name="connsiteY12" fmla="*/ 423995 h 515946"/>
                <a:gd name="connsiteX13" fmla="*/ 246187 w 905168"/>
                <a:gd name="connsiteY13" fmla="*/ 362695 h 515946"/>
                <a:gd name="connsiteX14" fmla="*/ 210429 w 905168"/>
                <a:gd name="connsiteY14" fmla="*/ 378020 h 515946"/>
                <a:gd name="connsiteX15" fmla="*/ 195104 w 905168"/>
                <a:gd name="connsiteY15" fmla="*/ 464862 h 515946"/>
                <a:gd name="connsiteX16" fmla="*/ 246187 w 905168"/>
                <a:gd name="connsiteY16" fmla="*/ 459754 h 515946"/>
                <a:gd name="connsiteX17" fmla="*/ 312596 w 905168"/>
                <a:gd name="connsiteY17" fmla="*/ 459754 h 515946"/>
                <a:gd name="connsiteX18" fmla="*/ 373897 w 905168"/>
                <a:gd name="connsiteY18" fmla="*/ 449537 h 515946"/>
                <a:gd name="connsiteX19" fmla="*/ 430089 w 905168"/>
                <a:gd name="connsiteY19" fmla="*/ 418887 h 515946"/>
                <a:gd name="connsiteX20" fmla="*/ 450523 w 905168"/>
                <a:gd name="connsiteY20" fmla="*/ 429104 h 515946"/>
                <a:gd name="connsiteX21" fmla="*/ 491390 w 905168"/>
                <a:gd name="connsiteY21" fmla="*/ 423995 h 515946"/>
                <a:gd name="connsiteX22" fmla="*/ 506715 w 905168"/>
                <a:gd name="connsiteY22" fmla="*/ 429104 h 515946"/>
                <a:gd name="connsiteX23" fmla="*/ 542473 w 905168"/>
                <a:gd name="connsiteY23" fmla="*/ 413779 h 515946"/>
                <a:gd name="connsiteX24" fmla="*/ 598666 w 905168"/>
                <a:gd name="connsiteY24" fmla="*/ 357586 h 515946"/>
                <a:gd name="connsiteX25" fmla="*/ 624207 w 905168"/>
                <a:gd name="connsiteY25" fmla="*/ 352478 h 515946"/>
                <a:gd name="connsiteX26" fmla="*/ 680400 w 905168"/>
                <a:gd name="connsiteY26" fmla="*/ 337153 h 515946"/>
                <a:gd name="connsiteX27" fmla="*/ 741700 w 905168"/>
                <a:gd name="connsiteY27" fmla="*/ 311611 h 515946"/>
                <a:gd name="connsiteX28" fmla="*/ 772350 w 905168"/>
                <a:gd name="connsiteY28" fmla="*/ 291177 h 515946"/>
                <a:gd name="connsiteX29" fmla="*/ 787676 w 905168"/>
                <a:gd name="connsiteY29" fmla="*/ 286069 h 51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05168" h="515946">
                  <a:moveTo>
                    <a:pt x="905168" y="0"/>
                  </a:moveTo>
                  <a:cubicBezTo>
                    <a:pt x="884722" y="2921"/>
                    <a:pt x="852587" y="5857"/>
                    <a:pt x="833651" y="15325"/>
                  </a:cubicBezTo>
                  <a:cubicBezTo>
                    <a:pt x="798496" y="32902"/>
                    <a:pt x="767766" y="64268"/>
                    <a:pt x="736592" y="86842"/>
                  </a:cubicBezTo>
                  <a:cubicBezTo>
                    <a:pt x="704841" y="109834"/>
                    <a:pt x="669648" y="128155"/>
                    <a:pt x="639533" y="153251"/>
                  </a:cubicBezTo>
                  <a:cubicBezTo>
                    <a:pt x="615523" y="173259"/>
                    <a:pt x="597232" y="190850"/>
                    <a:pt x="568015" y="204335"/>
                  </a:cubicBezTo>
                  <a:cubicBezTo>
                    <a:pt x="560132" y="207973"/>
                    <a:pt x="550987" y="207740"/>
                    <a:pt x="542473" y="209443"/>
                  </a:cubicBezTo>
                  <a:cubicBezTo>
                    <a:pt x="537365" y="212849"/>
                    <a:pt x="533282" y="219393"/>
                    <a:pt x="527148" y="219660"/>
                  </a:cubicBezTo>
                  <a:cubicBezTo>
                    <a:pt x="264572" y="231078"/>
                    <a:pt x="620768" y="180796"/>
                    <a:pt x="276838" y="240094"/>
                  </a:cubicBezTo>
                  <a:cubicBezTo>
                    <a:pt x="209865" y="275036"/>
                    <a:pt x="135996" y="307542"/>
                    <a:pt x="77611" y="357586"/>
                  </a:cubicBezTo>
                  <a:cubicBezTo>
                    <a:pt x="54738" y="377191"/>
                    <a:pt x="36744" y="401859"/>
                    <a:pt x="16310" y="423995"/>
                  </a:cubicBezTo>
                  <a:cubicBezTo>
                    <a:pt x="9844" y="445549"/>
                    <a:pt x="-9873" y="485291"/>
                    <a:pt x="6094" y="510838"/>
                  </a:cubicBezTo>
                  <a:cubicBezTo>
                    <a:pt x="9815" y="516791"/>
                    <a:pt x="19716" y="514243"/>
                    <a:pt x="26527" y="515946"/>
                  </a:cubicBezTo>
                  <a:cubicBezTo>
                    <a:pt x="138502" y="508948"/>
                    <a:pt x="108731" y="527739"/>
                    <a:pt x="205320" y="423995"/>
                  </a:cubicBezTo>
                  <a:cubicBezTo>
                    <a:pt x="222054" y="406021"/>
                    <a:pt x="243475" y="387103"/>
                    <a:pt x="246187" y="362695"/>
                  </a:cubicBezTo>
                  <a:cubicBezTo>
                    <a:pt x="247619" y="349806"/>
                    <a:pt x="222348" y="372912"/>
                    <a:pt x="210429" y="378020"/>
                  </a:cubicBezTo>
                  <a:cubicBezTo>
                    <a:pt x="206822" y="386134"/>
                    <a:pt x="169575" y="448616"/>
                    <a:pt x="195104" y="464862"/>
                  </a:cubicBezTo>
                  <a:cubicBezTo>
                    <a:pt x="209541" y="474049"/>
                    <a:pt x="229159" y="461457"/>
                    <a:pt x="246187" y="459754"/>
                  </a:cubicBezTo>
                  <a:cubicBezTo>
                    <a:pt x="365076" y="380496"/>
                    <a:pt x="240149" y="441643"/>
                    <a:pt x="312596" y="459754"/>
                  </a:cubicBezTo>
                  <a:cubicBezTo>
                    <a:pt x="332693" y="464778"/>
                    <a:pt x="353463" y="452943"/>
                    <a:pt x="373897" y="449537"/>
                  </a:cubicBezTo>
                  <a:cubicBezTo>
                    <a:pt x="465883" y="320758"/>
                    <a:pt x="405920" y="370549"/>
                    <a:pt x="430089" y="418887"/>
                  </a:cubicBezTo>
                  <a:cubicBezTo>
                    <a:pt x="433495" y="425698"/>
                    <a:pt x="443712" y="425698"/>
                    <a:pt x="450523" y="429104"/>
                  </a:cubicBezTo>
                  <a:cubicBezTo>
                    <a:pt x="502165" y="377460"/>
                    <a:pt x="466599" y="394246"/>
                    <a:pt x="491390" y="423995"/>
                  </a:cubicBezTo>
                  <a:cubicBezTo>
                    <a:pt x="494837" y="428132"/>
                    <a:pt x="501607" y="427401"/>
                    <a:pt x="506715" y="429104"/>
                  </a:cubicBezTo>
                  <a:cubicBezTo>
                    <a:pt x="518634" y="423996"/>
                    <a:pt x="532347" y="421880"/>
                    <a:pt x="542473" y="413779"/>
                  </a:cubicBezTo>
                  <a:cubicBezTo>
                    <a:pt x="547569" y="409702"/>
                    <a:pt x="578212" y="365256"/>
                    <a:pt x="598666" y="357586"/>
                  </a:cubicBezTo>
                  <a:cubicBezTo>
                    <a:pt x="606795" y="354537"/>
                    <a:pt x="615831" y="354762"/>
                    <a:pt x="624207" y="352478"/>
                  </a:cubicBezTo>
                  <a:cubicBezTo>
                    <a:pt x="695496" y="333036"/>
                    <a:pt x="618175" y="349597"/>
                    <a:pt x="680400" y="337153"/>
                  </a:cubicBezTo>
                  <a:cubicBezTo>
                    <a:pt x="700833" y="328639"/>
                    <a:pt x="723282" y="323890"/>
                    <a:pt x="741700" y="311611"/>
                  </a:cubicBezTo>
                  <a:cubicBezTo>
                    <a:pt x="751917" y="304800"/>
                    <a:pt x="761616" y="297140"/>
                    <a:pt x="772350" y="291177"/>
                  </a:cubicBezTo>
                  <a:cubicBezTo>
                    <a:pt x="777057" y="288562"/>
                    <a:pt x="787676" y="286069"/>
                    <a:pt x="787676" y="28606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097883" y="2063448"/>
              <a:ext cx="847991" cy="603490"/>
            </a:xfrm>
            <a:custGeom>
              <a:avLst/>
              <a:gdLst>
                <a:gd name="connsiteX0" fmla="*/ 30650 w 847991"/>
                <a:gd name="connsiteY0" fmla="*/ 0 h 603490"/>
                <a:gd name="connsiteX1" fmla="*/ 127709 w 847991"/>
                <a:gd name="connsiteY1" fmla="*/ 102168 h 603490"/>
                <a:gd name="connsiteX2" fmla="*/ 194118 w 847991"/>
                <a:gd name="connsiteY2" fmla="*/ 158360 h 603490"/>
                <a:gd name="connsiteX3" fmla="*/ 260527 w 847991"/>
                <a:gd name="connsiteY3" fmla="*/ 178794 h 603490"/>
                <a:gd name="connsiteX4" fmla="*/ 372911 w 847991"/>
                <a:gd name="connsiteY4" fmla="*/ 209444 h 603490"/>
                <a:gd name="connsiteX5" fmla="*/ 480187 w 847991"/>
                <a:gd name="connsiteY5" fmla="*/ 234986 h 603490"/>
                <a:gd name="connsiteX6" fmla="*/ 674306 w 847991"/>
                <a:gd name="connsiteY6" fmla="*/ 275853 h 603490"/>
                <a:gd name="connsiteX7" fmla="*/ 812232 w 847991"/>
                <a:gd name="connsiteY7" fmla="*/ 316720 h 603490"/>
                <a:gd name="connsiteX8" fmla="*/ 847991 w 847991"/>
                <a:gd name="connsiteY8" fmla="*/ 337153 h 603490"/>
                <a:gd name="connsiteX9" fmla="*/ 704956 w 847991"/>
                <a:gd name="connsiteY9" fmla="*/ 367804 h 603490"/>
                <a:gd name="connsiteX10" fmla="*/ 674306 w 847991"/>
                <a:gd name="connsiteY10" fmla="*/ 418888 h 603490"/>
                <a:gd name="connsiteX11" fmla="*/ 664089 w 847991"/>
                <a:gd name="connsiteY11" fmla="*/ 515947 h 603490"/>
                <a:gd name="connsiteX12" fmla="*/ 648764 w 847991"/>
                <a:gd name="connsiteY12" fmla="*/ 500622 h 603490"/>
                <a:gd name="connsiteX13" fmla="*/ 561921 w 847991"/>
                <a:gd name="connsiteY13" fmla="*/ 444429 h 603490"/>
                <a:gd name="connsiteX14" fmla="*/ 551705 w 847991"/>
                <a:gd name="connsiteY14" fmla="*/ 500622 h 603490"/>
                <a:gd name="connsiteX15" fmla="*/ 556813 w 847991"/>
                <a:gd name="connsiteY15" fmla="*/ 597681 h 603490"/>
                <a:gd name="connsiteX16" fmla="*/ 551705 w 847991"/>
                <a:gd name="connsiteY16" fmla="*/ 510838 h 603490"/>
                <a:gd name="connsiteX17" fmla="*/ 536379 w 847991"/>
                <a:gd name="connsiteY17" fmla="*/ 505730 h 603490"/>
                <a:gd name="connsiteX18" fmla="*/ 490404 w 847991"/>
                <a:gd name="connsiteY18" fmla="*/ 536380 h 603490"/>
                <a:gd name="connsiteX19" fmla="*/ 464862 w 847991"/>
                <a:gd name="connsiteY19" fmla="*/ 567031 h 603490"/>
                <a:gd name="connsiteX20" fmla="*/ 459754 w 847991"/>
                <a:gd name="connsiteY20" fmla="*/ 546597 h 603490"/>
                <a:gd name="connsiteX21" fmla="*/ 403562 w 847991"/>
                <a:gd name="connsiteY21" fmla="*/ 423996 h 603490"/>
                <a:gd name="connsiteX22" fmla="*/ 383128 w 847991"/>
                <a:gd name="connsiteY22" fmla="*/ 434213 h 603490"/>
                <a:gd name="connsiteX23" fmla="*/ 362695 w 847991"/>
                <a:gd name="connsiteY23" fmla="*/ 495513 h 603490"/>
                <a:gd name="connsiteX24" fmla="*/ 357586 w 847991"/>
                <a:gd name="connsiteY24" fmla="*/ 480188 h 603490"/>
                <a:gd name="connsiteX25" fmla="*/ 275852 w 847991"/>
                <a:gd name="connsiteY25" fmla="*/ 464863 h 603490"/>
                <a:gd name="connsiteX26" fmla="*/ 204335 w 847991"/>
                <a:gd name="connsiteY26" fmla="*/ 500622 h 603490"/>
                <a:gd name="connsiteX27" fmla="*/ 189010 w 847991"/>
                <a:gd name="connsiteY27" fmla="*/ 505730 h 603490"/>
                <a:gd name="connsiteX28" fmla="*/ 137926 w 847991"/>
                <a:gd name="connsiteY28" fmla="*/ 485297 h 603490"/>
                <a:gd name="connsiteX29" fmla="*/ 107276 w 847991"/>
                <a:gd name="connsiteY29" fmla="*/ 480188 h 603490"/>
                <a:gd name="connsiteX30" fmla="*/ 86842 w 847991"/>
                <a:gd name="connsiteY30" fmla="*/ 475080 h 603490"/>
                <a:gd name="connsiteX31" fmla="*/ 40867 w 847991"/>
                <a:gd name="connsiteY31" fmla="*/ 423996 h 603490"/>
                <a:gd name="connsiteX32" fmla="*/ 10216 w 847991"/>
                <a:gd name="connsiteY32" fmla="*/ 388237 h 603490"/>
                <a:gd name="connsiteX33" fmla="*/ 0 w 847991"/>
                <a:gd name="connsiteY33" fmla="*/ 372912 h 60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47991" h="603490">
                  <a:moveTo>
                    <a:pt x="30650" y="0"/>
                  </a:moveTo>
                  <a:cubicBezTo>
                    <a:pt x="65755" y="58509"/>
                    <a:pt x="36602" y="15202"/>
                    <a:pt x="127709" y="102168"/>
                  </a:cubicBezTo>
                  <a:cubicBezTo>
                    <a:pt x="153392" y="126684"/>
                    <a:pt x="162138" y="141140"/>
                    <a:pt x="194118" y="158360"/>
                  </a:cubicBezTo>
                  <a:cubicBezTo>
                    <a:pt x="203419" y="163368"/>
                    <a:pt x="252526" y="176127"/>
                    <a:pt x="260527" y="178794"/>
                  </a:cubicBezTo>
                  <a:cubicBezTo>
                    <a:pt x="379778" y="218544"/>
                    <a:pt x="253966" y="183424"/>
                    <a:pt x="372911" y="209444"/>
                  </a:cubicBezTo>
                  <a:cubicBezTo>
                    <a:pt x="408820" y="217299"/>
                    <a:pt x="444259" y="227218"/>
                    <a:pt x="480187" y="234986"/>
                  </a:cubicBezTo>
                  <a:cubicBezTo>
                    <a:pt x="667217" y="275425"/>
                    <a:pt x="441290" y="219174"/>
                    <a:pt x="674306" y="275853"/>
                  </a:cubicBezTo>
                  <a:cubicBezTo>
                    <a:pt x="706615" y="283712"/>
                    <a:pt x="778921" y="302694"/>
                    <a:pt x="812232" y="316720"/>
                  </a:cubicBezTo>
                  <a:cubicBezTo>
                    <a:pt x="824885" y="322047"/>
                    <a:pt x="836071" y="330342"/>
                    <a:pt x="847991" y="337153"/>
                  </a:cubicBezTo>
                  <a:cubicBezTo>
                    <a:pt x="821548" y="341961"/>
                    <a:pt x="718157" y="359768"/>
                    <a:pt x="704956" y="367804"/>
                  </a:cubicBezTo>
                  <a:cubicBezTo>
                    <a:pt x="687994" y="378129"/>
                    <a:pt x="684523" y="401860"/>
                    <a:pt x="674306" y="418888"/>
                  </a:cubicBezTo>
                  <a:cubicBezTo>
                    <a:pt x="670900" y="451241"/>
                    <a:pt x="687092" y="538950"/>
                    <a:pt x="664089" y="515947"/>
                  </a:cubicBezTo>
                  <a:cubicBezTo>
                    <a:pt x="658981" y="510839"/>
                    <a:pt x="654682" y="504765"/>
                    <a:pt x="648764" y="500622"/>
                  </a:cubicBezTo>
                  <a:cubicBezTo>
                    <a:pt x="620518" y="480849"/>
                    <a:pt x="561921" y="444429"/>
                    <a:pt x="561921" y="444429"/>
                  </a:cubicBezTo>
                  <a:cubicBezTo>
                    <a:pt x="557450" y="462313"/>
                    <a:pt x="551705" y="482318"/>
                    <a:pt x="551705" y="500622"/>
                  </a:cubicBezTo>
                  <a:cubicBezTo>
                    <a:pt x="551705" y="533020"/>
                    <a:pt x="556813" y="565283"/>
                    <a:pt x="556813" y="597681"/>
                  </a:cubicBezTo>
                  <a:cubicBezTo>
                    <a:pt x="556813" y="626679"/>
                    <a:pt x="557996" y="539145"/>
                    <a:pt x="551705" y="510838"/>
                  </a:cubicBezTo>
                  <a:cubicBezTo>
                    <a:pt x="550537" y="505581"/>
                    <a:pt x="541488" y="507433"/>
                    <a:pt x="536379" y="505730"/>
                  </a:cubicBezTo>
                  <a:cubicBezTo>
                    <a:pt x="521054" y="515947"/>
                    <a:pt x="504388" y="524393"/>
                    <a:pt x="490404" y="536380"/>
                  </a:cubicBezTo>
                  <a:cubicBezTo>
                    <a:pt x="480306" y="545035"/>
                    <a:pt x="477479" y="562825"/>
                    <a:pt x="464862" y="567031"/>
                  </a:cubicBezTo>
                  <a:cubicBezTo>
                    <a:pt x="458201" y="569251"/>
                    <a:pt x="462361" y="553116"/>
                    <a:pt x="459754" y="546597"/>
                  </a:cubicBezTo>
                  <a:cubicBezTo>
                    <a:pt x="435836" y="486802"/>
                    <a:pt x="428103" y="473079"/>
                    <a:pt x="403562" y="423996"/>
                  </a:cubicBezTo>
                  <a:cubicBezTo>
                    <a:pt x="396751" y="427402"/>
                    <a:pt x="386906" y="427601"/>
                    <a:pt x="383128" y="434213"/>
                  </a:cubicBezTo>
                  <a:cubicBezTo>
                    <a:pt x="372442" y="452914"/>
                    <a:pt x="362695" y="495513"/>
                    <a:pt x="362695" y="495513"/>
                  </a:cubicBezTo>
                  <a:cubicBezTo>
                    <a:pt x="360992" y="490405"/>
                    <a:pt x="360258" y="484863"/>
                    <a:pt x="357586" y="480188"/>
                  </a:cubicBezTo>
                  <a:cubicBezTo>
                    <a:pt x="335473" y="441491"/>
                    <a:pt x="333714" y="460412"/>
                    <a:pt x="275852" y="464863"/>
                  </a:cubicBezTo>
                  <a:cubicBezTo>
                    <a:pt x="252013" y="476783"/>
                    <a:pt x="228451" y="489273"/>
                    <a:pt x="204335" y="500622"/>
                  </a:cubicBezTo>
                  <a:cubicBezTo>
                    <a:pt x="199463" y="502915"/>
                    <a:pt x="194257" y="506941"/>
                    <a:pt x="189010" y="505730"/>
                  </a:cubicBezTo>
                  <a:cubicBezTo>
                    <a:pt x="171140" y="501606"/>
                    <a:pt x="155431" y="490767"/>
                    <a:pt x="137926" y="485297"/>
                  </a:cubicBezTo>
                  <a:cubicBezTo>
                    <a:pt x="128040" y="482208"/>
                    <a:pt x="117432" y="482219"/>
                    <a:pt x="107276" y="480188"/>
                  </a:cubicBezTo>
                  <a:cubicBezTo>
                    <a:pt x="100391" y="478811"/>
                    <a:pt x="93653" y="476783"/>
                    <a:pt x="86842" y="475080"/>
                  </a:cubicBezTo>
                  <a:cubicBezTo>
                    <a:pt x="55580" y="454238"/>
                    <a:pt x="80107" y="473045"/>
                    <a:pt x="40867" y="423996"/>
                  </a:cubicBezTo>
                  <a:cubicBezTo>
                    <a:pt x="31060" y="411737"/>
                    <a:pt x="20023" y="400496"/>
                    <a:pt x="10216" y="388237"/>
                  </a:cubicBezTo>
                  <a:cubicBezTo>
                    <a:pt x="6381" y="383443"/>
                    <a:pt x="0" y="372912"/>
                    <a:pt x="0" y="37291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57179" y="5374481"/>
              <a:ext cx="3896816" cy="369332"/>
            </a:xfrm>
            <a:prstGeom prst="rect">
              <a:avLst/>
            </a:prstGeom>
            <a:noFill/>
          </p:spPr>
          <p:txBody>
            <a:bodyPr wrap="none" rtlCol="0">
              <a:prstTxWarp prst="textFadeUp">
                <a:avLst>
                  <a:gd name="adj" fmla="val 7245"/>
                </a:avLst>
              </a:prstTxWarp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컴퓨터 하드웨어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모서리가 둥근 사각형 설명선 22"/>
            <p:cNvSpPr/>
            <p:nvPr/>
          </p:nvSpPr>
          <p:spPr>
            <a:xfrm>
              <a:off x="6597661" y="3606755"/>
              <a:ext cx="2520280" cy="875407"/>
            </a:xfrm>
            <a:prstGeom prst="wedgeRoundRectCallout">
              <a:avLst>
                <a:gd name="adj1" fmla="val -65615"/>
                <a:gd name="adj2" fmla="val -325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하드웨어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파일 등의 자원 관리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 err="1" smtClean="0">
                  <a:solidFill>
                    <a:schemeClr val="tx1"/>
                  </a:solidFill>
                </a:rPr>
                <a:t>프로그램들에게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공통 서비스 제공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메모리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프로세서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파일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장치 등 관리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하드웨어에 대한 독점 사용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C/C++, 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어셈블리어로 개발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사각형 설명선 23"/>
            <p:cNvSpPr/>
            <p:nvPr/>
          </p:nvSpPr>
          <p:spPr>
            <a:xfrm>
              <a:off x="6511080" y="2529274"/>
              <a:ext cx="2453408" cy="703591"/>
            </a:xfrm>
            <a:prstGeom prst="wedgeRoundRectCallout">
              <a:avLst>
                <a:gd name="adj1" fmla="val -65615"/>
                <a:gd name="adj2" fmla="val -325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사용자의 목적 달성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하드웨어 사용시 운영체제에게 요청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C/C++/Java/C#/</a:t>
              </a:r>
              <a:r>
                <a:rPr lang="en-US" altLang="ko-KR" sz="1050" dirty="0" err="1" smtClean="0">
                  <a:solidFill>
                    <a:schemeClr val="tx1"/>
                  </a:solidFill>
                </a:rPr>
                <a:t>Pytho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등으로 개발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7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34"/>
    </mc:Choice>
    <mc:Fallback xmlns="">
      <p:transition spd="slow" advTm="1553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운영체제와 </a:t>
            </a:r>
            <a:r>
              <a:rPr lang="ko-KR" altLang="en-US" dirty="0" smtClean="0"/>
              <a:t>응용소프트웨어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83298"/>
              </p:ext>
            </p:extLst>
          </p:nvPr>
        </p:nvGraphicFramePr>
        <p:xfrm>
          <a:off x="971600" y="1772816"/>
          <a:ext cx="6768753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959177155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596181853"/>
                    </a:ext>
                  </a:extLst>
                </a:gridCol>
                <a:gridCol w="2952329">
                  <a:extLst>
                    <a:ext uri="{9D8B030D-6E8A-4147-A177-3AD203B41FA5}">
                      <a16:colId xmlns:a16="http://schemas.microsoft.com/office/drawing/2014/main" val="1195679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운영체제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응용소프트웨어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44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 하드웨어나 응용소프트웨어 등 자원을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 사용자들의 요구를 충족시킬 수 있도록 설계된 소프트웨어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91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 관리</a:t>
                      </a:r>
                      <a:r>
                        <a:rPr kumimoji="0"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프로세서 관리</a:t>
                      </a:r>
                      <a:r>
                        <a:rPr kumimoji="0"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</a:t>
                      </a:r>
                      <a:r>
                        <a:rPr kumimoji="0"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프로세스나 스레드</a:t>
                      </a:r>
                      <a:r>
                        <a:rPr kumimoji="0"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스케줄링</a:t>
                      </a:r>
                      <a:r>
                        <a:rPr kumimoji="0"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하드웨어 장치 제어</a:t>
                      </a:r>
                      <a:r>
                        <a:rPr kumimoji="0"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입출력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소프트웨어를 만든 하나의 특정 목적만을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1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메모리를 직접 접근할 수 있는 </a:t>
                      </a:r>
                      <a:r>
                        <a:rPr kumimoji="0"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C/C++</a:t>
                      </a: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어셈블리어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C/C++</a:t>
                      </a: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외에 </a:t>
                      </a:r>
                      <a:r>
                        <a:rPr kumimoji="0"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Java, Python, C# </a:t>
                      </a: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다양한 언어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7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컴퓨터를 켜면 메모리에 올라와서 실행 시작</a:t>
                      </a:r>
                      <a:r>
                        <a:rPr kumimoji="0" lang="en-US" altLang="ko-K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컴퓨터를 끌 때까지 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명령을 통해 실행시키고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접근 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컴퓨터의 모든 자원에 대해 배타적 독점 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 자원을 사용하고자 할 때 반드시 운영체제에게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8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5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18612</TotalTime>
  <Words>3665</Words>
  <Application>Microsoft Office PowerPoint</Application>
  <PresentationFormat>화면 슬라이드 쇼(4:3)</PresentationFormat>
  <Paragraphs>938</Paragraphs>
  <Slides>45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HY나무L</vt:lpstr>
      <vt:lpstr>맑은 고딕</vt:lpstr>
      <vt:lpstr>함초롬바탕</vt:lpstr>
      <vt:lpstr>휴먼편지체</vt:lpstr>
      <vt:lpstr>Arial</vt:lpstr>
      <vt:lpstr>Wingdings</vt:lpstr>
      <vt:lpstr>Wingdings 2</vt:lpstr>
      <vt:lpstr>가을</vt:lpstr>
      <vt:lpstr>1장 운영체제의 시작과 발전</vt:lpstr>
      <vt:lpstr>운영체제 개요</vt:lpstr>
      <vt:lpstr>운영체제 정의</vt:lpstr>
      <vt:lpstr>컴퓨터와 운영체제, 그리고 사용자</vt:lpstr>
      <vt:lpstr>운영체제의 정의에서 핵심 단어</vt:lpstr>
      <vt:lpstr>운영체제의 목적과 기능</vt:lpstr>
      <vt:lpstr>PowerPoint 프레젠테이션</vt:lpstr>
      <vt:lpstr>운영체제와 응용소프트웨어의 차이</vt:lpstr>
      <vt:lpstr>운영체제와 응용소프트웨어</vt:lpstr>
      <vt:lpstr>운영체제의 태동</vt:lpstr>
      <vt:lpstr>1.고정 프로그램 컴퓨터 – 1940년대</vt:lpstr>
      <vt:lpstr>ENIAC 컴퓨터의 사례</vt:lpstr>
      <vt:lpstr>프로그램 연결도</vt:lpstr>
      <vt:lpstr>2.내장 프로그래밍 방식 등장 - 1945년~</vt:lpstr>
      <vt:lpstr>폰노이만이 제안한 내장 프로그램 컴퓨터 구조</vt:lpstr>
      <vt:lpstr>3.프로그램 로더의 발견 – 운영체제 개념의 시작(1950년대)</vt:lpstr>
      <vt:lpstr>IBM 701 mainframe computer </vt:lpstr>
      <vt:lpstr>IBM 701의 프로그램 입력 및 실행 과정</vt:lpstr>
      <vt:lpstr>IBM 701에서 프로그램 작성에 사용된 펀치 카드</vt:lpstr>
      <vt:lpstr>로더 프로그램의 필요 – 운영체제의 싹</vt:lpstr>
      <vt:lpstr>4. 원시 운영체제 GM OS 탄생 - 1955년 </vt:lpstr>
      <vt:lpstr>원시 운영체제 GM OS</vt:lpstr>
      <vt:lpstr>5. 최초의 운영체제 GM-NAA I/O 탄생 - 1956~1957년</vt:lpstr>
      <vt:lpstr>704 시스템</vt:lpstr>
      <vt:lpstr>GM-NAA-I/O 운영체제의 구조와 기능</vt:lpstr>
      <vt:lpstr>IBM 704에서 GM-NAA-I/O 운영체제의 작동</vt:lpstr>
      <vt:lpstr>운영체제 태동의 역정</vt:lpstr>
      <vt:lpstr>운영체제의 발전</vt:lpstr>
      <vt:lpstr>운영체제 태동 시절</vt:lpstr>
      <vt:lpstr>배치 운영체제 </vt:lpstr>
      <vt:lpstr>다중프로그래밍(Multiprogramming) 운영체제</vt:lpstr>
      <vt:lpstr>다중프로그래밍 기법</vt:lpstr>
      <vt:lpstr>다중프로그래밍 운영체제를 사용하는 시스템</vt:lpstr>
      <vt:lpstr>탐구 1-1 배치 운영체제와 다중프로그래밍 운영체제의 실행 비교</vt:lpstr>
      <vt:lpstr>탐구 1-1의 배치 시스템과 다중프로그래밍 시스템의 성능 비교</vt:lpstr>
      <vt:lpstr>다중프로그래밍 도입으로 인한 이슈</vt:lpstr>
      <vt:lpstr>시분할 다중프로그래밍(Time Sharing Multiprogramming) 운영체제</vt:lpstr>
      <vt:lpstr>시분할 운영체제를 가진 시스템</vt:lpstr>
      <vt:lpstr>시분할 시스템에서 각 프로그램(사용자)에게 0.1초 시간씩 CPU 할당하는 사례</vt:lpstr>
      <vt:lpstr> 탐구 1-2 배치 운영체제와 시분할 다중프로그래밍 운영체제의 실행 비교</vt:lpstr>
      <vt:lpstr>배치 운영체제, 다중프로그래밍 운영체제, 시분할 운영체제의 성능 비교</vt:lpstr>
      <vt:lpstr>개인용 운영체제</vt:lpstr>
      <vt:lpstr>임베디드 운영체제</vt:lpstr>
      <vt:lpstr>모바일 운영체제</vt:lpstr>
      <vt:lpstr>운영체제의 종류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383</cp:revision>
  <cp:lastPrinted>2013-07-12T10:01:15Z</cp:lastPrinted>
  <dcterms:created xsi:type="dcterms:W3CDTF">2011-08-27T14:53:28Z</dcterms:created>
  <dcterms:modified xsi:type="dcterms:W3CDTF">2021-02-24T05:57:18Z</dcterms:modified>
</cp:coreProperties>
</file>