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58"/>
  </p:notesMasterIdLst>
  <p:sldIdLst>
    <p:sldId id="256" r:id="rId2"/>
    <p:sldId id="528" r:id="rId3"/>
    <p:sldId id="446" r:id="rId4"/>
    <p:sldId id="351" r:id="rId5"/>
    <p:sldId id="484" r:id="rId6"/>
    <p:sldId id="352" r:id="rId7"/>
    <p:sldId id="529" r:id="rId8"/>
    <p:sldId id="448" r:id="rId9"/>
    <p:sldId id="403" r:id="rId10"/>
    <p:sldId id="530" r:id="rId11"/>
    <p:sldId id="486" r:id="rId12"/>
    <p:sldId id="359" r:id="rId13"/>
    <p:sldId id="537" r:id="rId14"/>
    <p:sldId id="463" r:id="rId15"/>
    <p:sldId id="465" r:id="rId16"/>
    <p:sldId id="489" r:id="rId17"/>
    <p:sldId id="522" r:id="rId18"/>
    <p:sldId id="495" r:id="rId19"/>
    <p:sldId id="474" r:id="rId20"/>
    <p:sldId id="523" r:id="rId21"/>
    <p:sldId id="475" r:id="rId22"/>
    <p:sldId id="531" r:id="rId23"/>
    <p:sldId id="407" r:id="rId24"/>
    <p:sldId id="456" r:id="rId25"/>
    <p:sldId id="457" r:id="rId26"/>
    <p:sldId id="458" r:id="rId27"/>
    <p:sldId id="532" r:id="rId28"/>
    <p:sldId id="510" r:id="rId29"/>
    <p:sldId id="426" r:id="rId30"/>
    <p:sldId id="477" r:id="rId31"/>
    <p:sldId id="533" r:id="rId32"/>
    <p:sldId id="512" r:id="rId33"/>
    <p:sldId id="422" r:id="rId34"/>
    <p:sldId id="423" r:id="rId35"/>
    <p:sldId id="421" r:id="rId36"/>
    <p:sldId id="449" r:id="rId37"/>
    <p:sldId id="527" r:id="rId38"/>
    <p:sldId id="534" r:id="rId39"/>
    <p:sldId id="418" r:id="rId40"/>
    <p:sldId id="516" r:id="rId41"/>
    <p:sldId id="419" r:id="rId42"/>
    <p:sldId id="428" r:id="rId43"/>
    <p:sldId id="450" r:id="rId44"/>
    <p:sldId id="536" r:id="rId45"/>
    <p:sldId id="432" r:id="rId46"/>
    <p:sldId id="518" r:id="rId47"/>
    <p:sldId id="420" r:id="rId48"/>
    <p:sldId id="519" r:id="rId49"/>
    <p:sldId id="520" r:id="rId50"/>
    <p:sldId id="434" r:id="rId51"/>
    <p:sldId id="435" r:id="rId52"/>
    <p:sldId id="436" r:id="rId53"/>
    <p:sldId id="437" r:id="rId54"/>
    <p:sldId id="438" r:id="rId55"/>
    <p:sldId id="439" r:id="rId56"/>
    <p:sldId id="452" r:id="rId5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0066FF"/>
    <a:srgbClr val="FFFF00"/>
    <a:srgbClr val="CCFF33"/>
    <a:srgbClr val="6B859A"/>
    <a:srgbClr val="DD8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2" autoAdjust="0"/>
    <p:restoredTop sz="94342" autoAdjust="0"/>
  </p:normalViewPr>
  <p:slideViewPr>
    <p:cSldViewPr>
      <p:cViewPr varScale="1">
        <p:scale>
          <a:sx n="120" d="100"/>
          <a:sy n="120" d="100"/>
        </p:scale>
        <p:origin x="82" y="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3432" y="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2021-04-17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58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81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724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7AADCE-4523-43FE-B0A8-90B87F2F6B6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4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lnSpc>
                <a:spcPct val="100000"/>
              </a:lnSpc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 smtClean="0"/>
              <a:t>둘째 수준</a:t>
            </a:r>
          </a:p>
          <a:p>
            <a:pPr lvl="2" eaLnBrk="1" latinLnBrk="0" hangingPunct="1"/>
            <a:r>
              <a:rPr kumimoji="0" lang="ko-KR" altLang="en-US" dirty="0" smtClean="0"/>
              <a:t>셋째 수준</a:t>
            </a:r>
          </a:p>
          <a:p>
            <a:pPr lvl="3" eaLnBrk="1" latinLnBrk="0" hangingPunct="1"/>
            <a:r>
              <a:rPr kumimoji="0" lang="ko-KR" altLang="en-US" dirty="0" smtClean="0"/>
              <a:t>넷째 수준</a:t>
            </a:r>
          </a:p>
          <a:p>
            <a:pPr lvl="4" eaLnBrk="1" latinLnBrk="0" hangingPunct="1"/>
            <a:r>
              <a:rPr kumimoji="0" lang="ko-KR" altLang="en-US" dirty="0" smtClean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장 가상메모리</a:t>
            </a:r>
            <a:r>
              <a:rPr lang="en-US" altLang="ko-KR" dirty="0" smtClean="0"/>
              <a:t>(Virtual Memory)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9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풀어야 할 가상 </a:t>
            </a:r>
            <a:r>
              <a:rPr lang="ko-KR" altLang="en-US" dirty="0"/>
              <a:t>메모리 기법에 대한 </a:t>
            </a:r>
            <a:r>
              <a:rPr lang="ko-KR" altLang="en-US" dirty="0" smtClean="0"/>
              <a:t>의문들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altLang="ko-KR" sz="1400" b="1" dirty="0"/>
              <a:t>(</a:t>
            </a:r>
            <a:r>
              <a:rPr lang="ko-KR" altLang="en-US" sz="1400" b="1" dirty="0" err="1"/>
              <a:t>스래싱</a:t>
            </a:r>
            <a:r>
              <a:rPr lang="ko-KR" altLang="en-US" sz="1400" b="1" dirty="0"/>
              <a:t> 문제</a:t>
            </a:r>
            <a:r>
              <a:rPr lang="en-US" altLang="ko-KR" sz="1400" dirty="0"/>
              <a:t>) </a:t>
            </a:r>
            <a:r>
              <a:rPr lang="ko-KR" altLang="en-US" sz="1400" dirty="0"/>
              <a:t>물리 메모리와 디스크의 </a:t>
            </a:r>
            <a:r>
              <a:rPr lang="ko-KR" altLang="en-US" sz="1400" dirty="0" err="1" smtClean="0"/>
              <a:t>스왑</a:t>
            </a:r>
            <a:r>
              <a:rPr lang="ko-KR" altLang="en-US" sz="1400" dirty="0" smtClean="0"/>
              <a:t> 영역 </a:t>
            </a:r>
            <a:r>
              <a:rPr lang="ko-KR" altLang="en-US" sz="1400" dirty="0"/>
              <a:t>사이에 입출력이 </a:t>
            </a:r>
            <a:r>
              <a:rPr lang="ko-KR" altLang="en-US" sz="1400" dirty="0" smtClean="0"/>
              <a:t>너무 빈번히 </a:t>
            </a:r>
            <a:r>
              <a:rPr lang="ko-KR" altLang="en-US" sz="1400" dirty="0"/>
              <a:t>발생하지 않는지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fontAlgn="base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페이지 </a:t>
            </a:r>
            <a:r>
              <a:rPr lang="ko-KR" altLang="en-US" sz="1400" b="1" dirty="0"/>
              <a:t>테이블</a:t>
            </a:r>
            <a:r>
              <a:rPr lang="en-US" altLang="ko-KR" sz="1400" b="1" dirty="0"/>
              <a:t>) </a:t>
            </a:r>
            <a:r>
              <a:rPr lang="ko-KR" altLang="en-US" sz="1400" dirty="0"/>
              <a:t>페이지 테이블은 어떻게 구성할지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fontAlgn="base"/>
            <a:r>
              <a:rPr lang="en-US" altLang="ko-KR" sz="1400" b="1" dirty="0"/>
              <a:t>(</a:t>
            </a:r>
            <a:r>
              <a:rPr lang="ko-KR" altLang="en-US" sz="1400" b="1" dirty="0"/>
              <a:t>페이지 폴트</a:t>
            </a:r>
            <a:r>
              <a:rPr lang="en-US" altLang="ko-KR" sz="1400" b="1" dirty="0"/>
              <a:t>) </a:t>
            </a:r>
            <a:r>
              <a:rPr lang="ko-KR" altLang="en-US" sz="1400" dirty="0"/>
              <a:t>가상 주소를 물리 주소로 변환할 때 페이지가 프레임에 없는 경우 어떻게 처리할지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fontAlgn="base"/>
            <a:r>
              <a:rPr lang="en-US" altLang="ko-KR" sz="1400" b="1" dirty="0"/>
              <a:t>(</a:t>
            </a:r>
            <a:r>
              <a:rPr lang="ko-KR" altLang="en-US" sz="1400" b="1" dirty="0"/>
              <a:t>페이지 할당</a:t>
            </a:r>
            <a:r>
              <a:rPr lang="en-US" altLang="ko-KR" sz="1400" b="1" dirty="0"/>
              <a:t>) </a:t>
            </a:r>
            <a:r>
              <a:rPr lang="ko-KR" altLang="en-US" sz="1400" dirty="0"/>
              <a:t>프로세스의 어떤 페이지를 물리 메모리에 두고 어떤 페이지를 하드 디스크에 </a:t>
            </a:r>
            <a:r>
              <a:rPr lang="ko-KR" altLang="en-US" sz="1400" dirty="0" smtClean="0"/>
              <a:t>둘 지</a:t>
            </a:r>
            <a:r>
              <a:rPr lang="en-US" altLang="ko-KR" sz="1400" dirty="0"/>
              <a:t>? </a:t>
            </a:r>
            <a:endParaRPr lang="ko-KR" altLang="en-US" sz="1400" dirty="0"/>
          </a:p>
          <a:p>
            <a:pPr fontAlgn="base"/>
            <a:r>
              <a:rPr lang="en-US" altLang="ko-KR" sz="1400" b="1" dirty="0"/>
              <a:t>(</a:t>
            </a:r>
            <a:r>
              <a:rPr lang="ko-KR" altLang="en-US" sz="1400" b="1" dirty="0" err="1"/>
              <a:t>스왑</a:t>
            </a:r>
            <a:r>
              <a:rPr lang="ko-KR" altLang="en-US" sz="1400" b="1" dirty="0"/>
              <a:t> 영역</a:t>
            </a:r>
            <a:r>
              <a:rPr lang="en-US" altLang="ko-KR" sz="1400" b="1" dirty="0"/>
              <a:t>) </a:t>
            </a:r>
            <a:r>
              <a:rPr lang="ko-KR" altLang="en-US" sz="1400" dirty="0"/>
              <a:t>디스크의 </a:t>
            </a:r>
            <a:r>
              <a:rPr lang="ko-KR" altLang="en-US" sz="1400" dirty="0" err="1"/>
              <a:t>스왑</a:t>
            </a:r>
            <a:r>
              <a:rPr lang="ko-KR" altLang="en-US" sz="1400" dirty="0"/>
              <a:t> 영역 크기는 얼마가 적당한지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fontAlgn="base"/>
            <a:r>
              <a:rPr lang="en-US" altLang="ko-KR" sz="1400" b="1" dirty="0"/>
              <a:t>(</a:t>
            </a:r>
            <a:r>
              <a:rPr lang="ko-KR" altLang="en-US" sz="1400" b="1" dirty="0"/>
              <a:t>프레임 할당</a:t>
            </a:r>
            <a:r>
              <a:rPr lang="en-US" altLang="ko-KR" sz="1400" b="1" dirty="0"/>
              <a:t>) </a:t>
            </a:r>
            <a:r>
              <a:rPr lang="ko-KR" altLang="en-US" sz="1400" dirty="0" smtClean="0"/>
              <a:t>프로세스별로 </a:t>
            </a:r>
            <a:r>
              <a:rPr lang="ko-KR" altLang="en-US" sz="1400" dirty="0"/>
              <a:t>할당할 프레임의 개수를 </a:t>
            </a:r>
            <a:r>
              <a:rPr lang="ko-KR" altLang="en-US" sz="1400" dirty="0" smtClean="0"/>
              <a:t>몇 개로 정할지</a:t>
            </a:r>
            <a:r>
              <a:rPr lang="en-US" altLang="ko-KR" sz="1400" dirty="0"/>
              <a:t>? </a:t>
            </a:r>
            <a:endParaRPr lang="ko-KR" altLang="en-US" sz="1400" dirty="0"/>
          </a:p>
          <a:p>
            <a:pPr fontAlgn="base"/>
            <a:r>
              <a:rPr lang="en-US" altLang="ko-KR" sz="1400" b="1" dirty="0"/>
              <a:t>(</a:t>
            </a:r>
            <a:r>
              <a:rPr lang="ko-KR" altLang="en-US" sz="1400" b="1" dirty="0"/>
              <a:t>작업 집합</a:t>
            </a:r>
            <a:r>
              <a:rPr lang="en-US" altLang="ko-KR" sz="1400" b="1" dirty="0"/>
              <a:t>) </a:t>
            </a:r>
            <a:r>
              <a:rPr lang="ko-KR" altLang="en-US" sz="1400" dirty="0" smtClean="0"/>
              <a:t>프로세스는 일정 시간 범위에</a:t>
            </a:r>
            <a:r>
              <a:rPr lang="ko-KR" altLang="en-US" sz="1400" dirty="0"/>
              <a:t>서</a:t>
            </a:r>
            <a:r>
              <a:rPr lang="ko-KR" altLang="en-US" sz="1400" dirty="0" smtClean="0"/>
              <a:t> 실행 중에 몇 개의 프레임을 실제로 사용하고 있는가</a:t>
            </a:r>
            <a:r>
              <a:rPr lang="en-US" altLang="ko-KR" sz="1400" dirty="0" smtClean="0"/>
              <a:t>? </a:t>
            </a:r>
            <a:endParaRPr lang="ko-KR" altLang="en-US" sz="1400" dirty="0"/>
          </a:p>
          <a:p>
            <a:pPr fontAlgn="base"/>
            <a:r>
              <a:rPr lang="en-US" altLang="ko-KR" sz="1400" b="1" dirty="0"/>
              <a:t>(</a:t>
            </a:r>
            <a:r>
              <a:rPr lang="ko-KR" altLang="en-US" sz="1400" b="1" dirty="0"/>
              <a:t>페이지 교체 알고리즘</a:t>
            </a:r>
            <a:r>
              <a:rPr lang="en-US" altLang="ko-KR" sz="1400" b="1" dirty="0"/>
              <a:t>) </a:t>
            </a:r>
            <a:r>
              <a:rPr lang="ko-KR" altLang="en-US" sz="1400" dirty="0"/>
              <a:t>필요한 페이지를 디스크로부터 </a:t>
            </a:r>
            <a:r>
              <a:rPr lang="ko-KR" altLang="en-US" sz="1400" dirty="0" smtClean="0"/>
              <a:t>읽어 오기 </a:t>
            </a:r>
            <a:r>
              <a:rPr lang="ko-KR" altLang="en-US" sz="1400" dirty="0"/>
              <a:t>위해 프레임 중 하나를 비워야 하는데 어떤 프레임을 비워야 하는지</a:t>
            </a:r>
            <a:r>
              <a:rPr lang="en-US" altLang="ko-KR" sz="1400" dirty="0"/>
              <a:t>? </a:t>
            </a:r>
            <a:r>
              <a:rPr lang="ko-KR" altLang="en-US" sz="1400" dirty="0" smtClean="0"/>
              <a:t>비워야 하는 </a:t>
            </a:r>
            <a:r>
              <a:rPr lang="ko-KR" altLang="en-US" sz="1400" dirty="0"/>
              <a:t>프레임이 결정되면 그 프레임에 저장된 페이지는 어떻게 처리할 것인지</a:t>
            </a:r>
            <a:r>
              <a:rPr lang="en-US" altLang="ko-KR" sz="1400" dirty="0"/>
              <a:t>?</a:t>
            </a:r>
            <a:endParaRPr lang="ko-KR" altLang="en-US" sz="1400" dirty="0"/>
          </a:p>
          <a:p>
            <a:pPr fontAlgn="base"/>
            <a:r>
              <a:rPr lang="en-US" altLang="ko-KR" sz="1400" b="1" dirty="0"/>
              <a:t>(</a:t>
            </a:r>
            <a:r>
              <a:rPr lang="ko-KR" altLang="en-US" sz="1400" b="1" dirty="0"/>
              <a:t>쓰기 시 복사</a:t>
            </a:r>
            <a:r>
              <a:rPr lang="en-US" altLang="ko-KR" sz="1400" b="1" dirty="0"/>
              <a:t>) </a:t>
            </a:r>
            <a:r>
              <a:rPr lang="ko-KR" altLang="en-US" sz="1400" dirty="0"/>
              <a:t>프로세스가 자식 프로세스를 생성하면 자식 프로세스의 메모리 공간은 어떻게 되는지</a:t>
            </a:r>
            <a:r>
              <a:rPr lang="en-US" altLang="ko-KR" sz="1400" dirty="0" smtClean="0"/>
              <a:t>?</a:t>
            </a:r>
          </a:p>
          <a:p>
            <a:pPr fontAlgn="base"/>
            <a:r>
              <a:rPr lang="ko-KR" altLang="en-US" sz="1400" dirty="0" smtClean="0"/>
              <a:t>등등</a:t>
            </a:r>
            <a:r>
              <a:rPr lang="en-US" altLang="ko-KR" sz="1400" dirty="0" smtClean="0"/>
              <a:t>...</a:t>
            </a:r>
            <a:endParaRPr lang="ko-KR" altLang="en-US" sz="1400" dirty="0"/>
          </a:p>
          <a:p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93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(demand paging)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2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개념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실행에 필요한 일부 페이지만 메모리에 적재하고 나머지는 하드 디스크에 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페이지가 </a:t>
            </a:r>
            <a:r>
              <a:rPr lang="ko-KR" altLang="en-US" dirty="0" smtClean="0"/>
              <a:t>필요할 </a:t>
            </a:r>
            <a:r>
              <a:rPr lang="ko-KR" altLang="en-US" dirty="0" smtClean="0"/>
              <a:t>때 메모리에 적재하는 방식</a:t>
            </a:r>
            <a:endParaRPr lang="en-US" altLang="ko-KR" dirty="0" smtClean="0"/>
          </a:p>
          <a:p>
            <a:pPr lvl="2"/>
            <a:r>
              <a:rPr lang="ko-KR" altLang="en-US" dirty="0"/>
              <a:t>프로세스의 페이지가 있는 디스크 영역 </a:t>
            </a:r>
            <a:r>
              <a:rPr lang="en-US" altLang="ko-KR" dirty="0"/>
              <a:t>= </a:t>
            </a:r>
            <a:r>
              <a:rPr lang="ko-KR" altLang="en-US" dirty="0" err="1"/>
              <a:t>스왑</a:t>
            </a:r>
            <a:r>
              <a:rPr lang="ko-KR" altLang="en-US" dirty="0"/>
              <a:t> 영역 </a:t>
            </a:r>
            <a:r>
              <a:rPr lang="en-US" altLang="ko-KR" dirty="0"/>
              <a:t>+ </a:t>
            </a:r>
            <a:r>
              <a:rPr lang="ko-KR" altLang="en-US" dirty="0"/>
              <a:t>실행 파일</a:t>
            </a:r>
            <a:endParaRPr lang="en-US" altLang="ko-KR" dirty="0"/>
          </a:p>
          <a:p>
            <a:pPr lvl="1"/>
            <a:r>
              <a:rPr lang="ko-KR" altLang="en-US" dirty="0" smtClean="0"/>
              <a:t>요구</a:t>
            </a:r>
            <a:r>
              <a:rPr lang="en-US" altLang="ko-KR" dirty="0" smtClean="0"/>
              <a:t>(demand)</a:t>
            </a:r>
            <a:r>
              <a:rPr lang="ko-KR" altLang="en-US" dirty="0" smtClean="0"/>
              <a:t>의 </a:t>
            </a:r>
            <a:r>
              <a:rPr lang="ko-KR" altLang="en-US" dirty="0"/>
              <a:t>의미 </a:t>
            </a:r>
            <a:r>
              <a:rPr lang="en-US" altLang="ko-KR" dirty="0"/>
              <a:t>: </a:t>
            </a:r>
            <a:r>
              <a:rPr lang="ko-KR" altLang="en-US" dirty="0"/>
              <a:t>페이지가 필요할 때</a:t>
            </a:r>
            <a:endParaRPr lang="en-US" altLang="ko-KR" dirty="0"/>
          </a:p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운영체제는 첫 페이지만 물리 메모리에 적재하고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 중 다음 페이지가 필요하면  그때 적재 시키는 방법 사용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어떤 운영체제의 경우 첫 페이지도 물리 메모리에 적재하지 않고 실행시키고 첫 페이지가 필요할 때 그 때부터 </a:t>
            </a:r>
            <a:r>
              <a:rPr lang="ko-KR" altLang="en-US" dirty="0" err="1" smtClean="0"/>
              <a:t>적재시키는</a:t>
            </a:r>
            <a:r>
              <a:rPr lang="ko-KR" altLang="en-US" dirty="0" smtClean="0"/>
              <a:t> 방법 </a:t>
            </a:r>
            <a:r>
              <a:rPr lang="ko-KR" altLang="en-US" dirty="0"/>
              <a:t>사</a:t>
            </a:r>
            <a:r>
              <a:rPr lang="ko-KR" altLang="en-US" dirty="0" smtClean="0"/>
              <a:t>용</a:t>
            </a:r>
            <a:endParaRPr lang="en-US" altLang="ko-KR" dirty="0" smtClean="0"/>
          </a:p>
          <a:p>
            <a:r>
              <a:rPr lang="ko-KR" altLang="en-US" dirty="0" err="1" smtClean="0"/>
              <a:t>스왑</a:t>
            </a:r>
            <a:r>
              <a:rPr lang="ko-KR" altLang="en-US" dirty="0" smtClean="0"/>
              <a:t> </a:t>
            </a:r>
            <a:r>
              <a:rPr lang="ko-KR" altLang="en-US" dirty="0" smtClean="0"/>
              <a:t>영역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메모리가 부족할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메모리를 비우고 페이지를 저장해두는 하드 디스크의 영역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리눅스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디스크 내 특별한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파티션에 구성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Windows :</a:t>
            </a:r>
            <a:r>
              <a:rPr lang="ko-KR" altLang="en-US" dirty="0" smtClean="0"/>
              <a:t> </a:t>
            </a:r>
            <a:r>
              <a:rPr lang="en-US" altLang="ko-KR" dirty="0" smtClean="0"/>
              <a:t>C:/</a:t>
            </a:r>
            <a:r>
              <a:rPr lang="en-US" altLang="ko-KR" dirty="0" err="1" smtClean="0"/>
              <a:t>pagefile.sys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9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en-US" altLang="ko-KR" dirty="0"/>
              <a:t> </a:t>
            </a:r>
            <a:r>
              <a:rPr lang="ko-KR" altLang="en-US" dirty="0" smtClean="0"/>
              <a:t>개념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/>
              <a:t>페이지</a:t>
            </a:r>
            <a:r>
              <a:rPr lang="en-US" altLang="ko-KR" dirty="0"/>
              <a:t> </a:t>
            </a:r>
            <a:r>
              <a:rPr lang="ko-KR" altLang="en-US" dirty="0"/>
              <a:t>테이블 항목</a:t>
            </a:r>
            <a:endParaRPr lang="en-US" altLang="ko-KR" dirty="0"/>
          </a:p>
          <a:p>
            <a:pPr lvl="1"/>
            <a:r>
              <a:rPr lang="en-US" altLang="ko-KR" dirty="0"/>
              <a:t>presence/valid bit : </a:t>
            </a:r>
            <a:r>
              <a:rPr lang="ko-KR" altLang="en-US" dirty="0"/>
              <a:t>해당 페이지가 물리</a:t>
            </a:r>
            <a:r>
              <a:rPr lang="en-US" altLang="ko-KR" dirty="0"/>
              <a:t> </a:t>
            </a:r>
            <a:r>
              <a:rPr lang="ko-KR" altLang="en-US" dirty="0"/>
              <a:t>메모리에</a:t>
            </a:r>
            <a:r>
              <a:rPr lang="en-US" altLang="ko-KR" dirty="0"/>
              <a:t> </a:t>
            </a:r>
            <a:r>
              <a:rPr lang="ko-KR" altLang="en-US" dirty="0"/>
              <a:t>있는지 여부</a:t>
            </a:r>
            <a:endParaRPr lang="en-US" altLang="ko-KR" dirty="0"/>
          </a:p>
          <a:p>
            <a:pPr lvl="2"/>
            <a:r>
              <a:rPr lang="ko-KR" altLang="en-US" dirty="0"/>
              <a:t>이 비트가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</a:t>
            </a:r>
            <a:r>
              <a:rPr lang="ko-KR" altLang="en-US" dirty="0"/>
              <a:t>페이지가 프레임 번호의 메모리에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비트가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/>
              <a:t>해당 페이지가 디스크에 있음</a:t>
            </a:r>
            <a:endParaRPr lang="en-US" altLang="ko-KR" dirty="0"/>
          </a:p>
          <a:p>
            <a:pPr lvl="1"/>
            <a:r>
              <a:rPr lang="en-US" altLang="ko-KR" dirty="0" smtClean="0"/>
              <a:t>modified/dirty</a:t>
            </a:r>
            <a:r>
              <a:rPr lang="ko-KR" altLang="en-US" dirty="0" smtClean="0"/>
              <a:t> </a:t>
            </a:r>
            <a:r>
              <a:rPr lang="en-US" altLang="ko-KR" dirty="0"/>
              <a:t>bit : </a:t>
            </a:r>
            <a:r>
              <a:rPr lang="ko-KR" altLang="en-US" dirty="0"/>
              <a:t>해당 페이지가 수정되었는지 </a:t>
            </a:r>
            <a:r>
              <a:rPr lang="ko-KR" altLang="en-US" dirty="0" smtClean="0"/>
              <a:t>여부</a:t>
            </a:r>
            <a:endParaRPr lang="en-US" altLang="ko-KR" dirty="0"/>
          </a:p>
          <a:p>
            <a:pPr lvl="2"/>
            <a:r>
              <a:rPr lang="ko-KR" altLang="en-US" dirty="0"/>
              <a:t>이 비트가 </a:t>
            </a:r>
            <a:r>
              <a:rPr lang="en-US" altLang="ko-KR" dirty="0"/>
              <a:t>1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해당 페이지가 프레임에 적재된 이후 수정되었음</a:t>
            </a:r>
            <a:r>
              <a:rPr lang="en-US" altLang="ko-KR" dirty="0"/>
              <a:t>, </a:t>
            </a:r>
            <a:r>
              <a:rPr lang="ko-KR" altLang="en-US" dirty="0"/>
              <a:t>나중에 </a:t>
            </a:r>
            <a:r>
              <a:rPr lang="ko-KR" altLang="en-US" dirty="0" smtClean="0"/>
              <a:t>쫓겨날 때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스왑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아웃</a:t>
            </a:r>
            <a:endParaRPr lang="en-US" altLang="ko-KR" dirty="0"/>
          </a:p>
          <a:p>
            <a:pPr lvl="2"/>
            <a:r>
              <a:rPr lang="ko-KR" altLang="en-US" dirty="0"/>
              <a:t>이 비트가 </a:t>
            </a:r>
            <a:r>
              <a:rPr lang="en-US" altLang="ko-KR" dirty="0"/>
              <a:t>0</a:t>
            </a:r>
            <a:r>
              <a:rPr lang="ko-KR" altLang="en-US" dirty="0"/>
              <a:t>이면</a:t>
            </a:r>
            <a:r>
              <a:rPr lang="en-US" altLang="ko-KR" dirty="0"/>
              <a:t>, </a:t>
            </a:r>
            <a:r>
              <a:rPr lang="ko-KR" altLang="en-US" dirty="0"/>
              <a:t>해당 페이지는 수정된 적이 없음</a:t>
            </a:r>
            <a:r>
              <a:rPr lang="en-US" altLang="ko-KR" dirty="0"/>
              <a:t>. </a:t>
            </a:r>
            <a:r>
              <a:rPr lang="ko-KR" altLang="en-US" dirty="0"/>
              <a:t>나중에 쫓겨날 때</a:t>
            </a:r>
            <a:r>
              <a:rPr lang="en-US" altLang="ko-KR" dirty="0" smtClean="0"/>
              <a:t>, </a:t>
            </a:r>
            <a:r>
              <a:rPr lang="ko-KR" altLang="en-US" dirty="0" err="1"/>
              <a:t>스왑</a:t>
            </a:r>
            <a:r>
              <a:rPr lang="ko-KR" altLang="en-US" dirty="0"/>
              <a:t> 영역에 저장될 필요 없음</a:t>
            </a:r>
            <a:endParaRPr lang="en-US" altLang="ko-KR" dirty="0"/>
          </a:p>
          <a:p>
            <a:pPr lvl="1"/>
            <a:r>
              <a:rPr lang="en-US" altLang="ko-KR" dirty="0"/>
              <a:t>physical address</a:t>
            </a:r>
          </a:p>
          <a:p>
            <a:pPr lvl="2"/>
            <a:r>
              <a:rPr lang="en-US" altLang="ko-KR" dirty="0" smtClean="0"/>
              <a:t>presence bit=1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/>
              <a:t>해당 페이지가 적재되어 있는 프</a:t>
            </a:r>
            <a:r>
              <a:rPr lang="ko-KR" altLang="en-US" dirty="0" smtClean="0"/>
              <a:t>레임 번호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presence bit=0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/>
              <a:t>해당 페이지가 있는 디스크 블록 번호</a:t>
            </a:r>
            <a:endParaRPr lang="en-US" altLang="ko-KR" dirty="0" smtClean="0"/>
          </a:p>
          <a:p>
            <a:r>
              <a:rPr lang="ko-KR" altLang="en-US" dirty="0" smtClean="0"/>
              <a:t>페이지 </a:t>
            </a:r>
            <a:r>
              <a:rPr lang="ko-KR" altLang="en-US" dirty="0"/>
              <a:t>폴트</a:t>
            </a:r>
            <a:r>
              <a:rPr lang="en-US" altLang="ko-KR" dirty="0"/>
              <a:t>(page fault)</a:t>
            </a:r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가 액세스하려는 페이지가 물리 메모리에 없을 때</a:t>
            </a:r>
            <a:r>
              <a:rPr lang="en-US" altLang="ko-KR" dirty="0"/>
              <a:t>, </a:t>
            </a:r>
            <a:r>
              <a:rPr lang="ko-KR" altLang="en-US" dirty="0"/>
              <a:t>페이지 폴트 발생</a:t>
            </a:r>
            <a:endParaRPr lang="en-US" altLang="ko-KR" dirty="0"/>
          </a:p>
          <a:p>
            <a:pPr lvl="2"/>
            <a:r>
              <a:rPr lang="ko-KR" altLang="en-US" dirty="0"/>
              <a:t>페이지</a:t>
            </a:r>
            <a:r>
              <a:rPr lang="en-US" altLang="ko-KR" dirty="0"/>
              <a:t> </a:t>
            </a:r>
            <a:r>
              <a:rPr lang="ko-KR" altLang="en-US" dirty="0"/>
              <a:t>폴트가 일어나면 빈 프레임을 할당하고 </a:t>
            </a:r>
            <a:r>
              <a:rPr lang="ko-KR" altLang="en-US" dirty="0" err="1"/>
              <a:t>스왑</a:t>
            </a:r>
            <a:r>
              <a:rPr lang="ko-KR" altLang="en-US" dirty="0"/>
              <a:t> 영역이나 실행 파일로부터 페이지 적재</a:t>
            </a:r>
            <a:endParaRPr lang="en-US" altLang="ko-KR" dirty="0"/>
          </a:p>
          <a:p>
            <a:pPr lvl="1"/>
            <a:r>
              <a:rPr lang="ko-KR" altLang="en-US" dirty="0" err="1"/>
              <a:t>스왑</a:t>
            </a:r>
            <a:r>
              <a:rPr lang="en-US" altLang="ko-KR" dirty="0"/>
              <a:t>-</a:t>
            </a:r>
            <a:r>
              <a:rPr lang="ko-KR" altLang="en-US" dirty="0"/>
              <a:t>인</a:t>
            </a:r>
            <a:r>
              <a:rPr lang="en-US" altLang="ko-KR" dirty="0"/>
              <a:t>(swap-in) </a:t>
            </a:r>
            <a:r>
              <a:rPr lang="en-US" altLang="ko-KR" dirty="0" smtClean="0"/>
              <a:t>– page-in</a:t>
            </a:r>
          </a:p>
          <a:p>
            <a:pPr lvl="2"/>
            <a:r>
              <a:rPr lang="ko-KR" altLang="en-US" dirty="0" err="1" smtClean="0"/>
              <a:t>스왑</a:t>
            </a:r>
            <a:r>
              <a:rPr lang="ko-KR" altLang="en-US" dirty="0" smtClean="0"/>
              <a:t> </a:t>
            </a:r>
            <a:r>
              <a:rPr lang="ko-KR" altLang="en-US" dirty="0"/>
              <a:t>영역에서 </a:t>
            </a:r>
            <a:r>
              <a:rPr lang="ko-KR" altLang="en-US" dirty="0" smtClean="0"/>
              <a:t>페이지를 프레임으로 </a:t>
            </a:r>
            <a:r>
              <a:rPr lang="ko-KR" altLang="en-US" dirty="0" err="1"/>
              <a:t>읽어들이는</a:t>
            </a:r>
            <a:r>
              <a:rPr lang="en-US" altLang="ko-KR" dirty="0"/>
              <a:t>(</a:t>
            </a:r>
            <a:r>
              <a:rPr lang="ko-KR" altLang="en-US" dirty="0"/>
              <a:t>복사</a:t>
            </a:r>
            <a:r>
              <a:rPr lang="en-US" altLang="ko-KR" dirty="0"/>
              <a:t>) </a:t>
            </a:r>
            <a:r>
              <a:rPr lang="ko-KR" altLang="en-US" dirty="0"/>
              <a:t>행위</a:t>
            </a:r>
            <a:endParaRPr lang="en-US" altLang="ko-KR" dirty="0"/>
          </a:p>
          <a:p>
            <a:pPr lvl="1"/>
            <a:r>
              <a:rPr lang="ko-KR" altLang="en-US" dirty="0" err="1"/>
              <a:t>스왑</a:t>
            </a:r>
            <a:r>
              <a:rPr lang="en-US" altLang="ko-KR" dirty="0"/>
              <a:t>-</a:t>
            </a:r>
            <a:r>
              <a:rPr lang="ko-KR" altLang="en-US" dirty="0"/>
              <a:t>아웃</a:t>
            </a:r>
            <a:r>
              <a:rPr lang="en-US" altLang="ko-KR" dirty="0"/>
              <a:t>(swap-out) - </a:t>
            </a:r>
            <a:r>
              <a:rPr lang="en-US" altLang="ko-KR" dirty="0" smtClean="0"/>
              <a:t>page-out</a:t>
            </a:r>
          </a:p>
          <a:p>
            <a:pPr lvl="2"/>
            <a:r>
              <a:rPr lang="ko-KR" altLang="en-US" dirty="0" smtClean="0"/>
              <a:t>프레임에 </a:t>
            </a:r>
            <a:r>
              <a:rPr lang="ko-KR" altLang="en-US" dirty="0"/>
              <a:t>저장된 페이지를 </a:t>
            </a:r>
            <a:r>
              <a:rPr lang="ko-KR" altLang="en-US" dirty="0" err="1"/>
              <a:t>스왑</a:t>
            </a:r>
            <a:r>
              <a:rPr lang="ko-KR" altLang="en-US" dirty="0"/>
              <a:t> 영역에 저장하는 행위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29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원통 168"/>
          <p:cNvSpPr/>
          <p:nvPr/>
        </p:nvSpPr>
        <p:spPr>
          <a:xfrm>
            <a:off x="5070294" y="5510865"/>
            <a:ext cx="2238010" cy="1108702"/>
          </a:xfrm>
          <a:prstGeom prst="can">
            <a:avLst>
              <a:gd name="adj" fmla="val 20342"/>
            </a:avLst>
          </a:prstGeom>
          <a:solidFill>
            <a:schemeClr val="accent1">
              <a:lumMod val="60000"/>
              <a:lumOff val="4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파일 및 디렉터리 저장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공간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7" name="원통 136"/>
          <p:cNvSpPr/>
          <p:nvPr/>
        </p:nvSpPr>
        <p:spPr>
          <a:xfrm>
            <a:off x="5076056" y="4575537"/>
            <a:ext cx="2232248" cy="1170878"/>
          </a:xfrm>
          <a:prstGeom prst="can">
            <a:avLst>
              <a:gd name="adj" fmla="val 23222"/>
            </a:avLst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533400" y="11900"/>
            <a:ext cx="8153400" cy="67945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530621" y="1894801"/>
            <a:ext cx="1108420" cy="14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530621" y="2044371"/>
            <a:ext cx="1108420" cy="14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9283" y="366843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페이지 테이블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2926818" y="1894801"/>
            <a:ext cx="301969" cy="14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926818" y="2044371"/>
            <a:ext cx="301969" cy="14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26696" y="153219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presence</a:t>
            </a:r>
          </a:p>
          <a:p>
            <a:r>
              <a:rPr lang="en-US" altLang="ko-KR" sz="900" dirty="0" smtClean="0"/>
              <a:t>       bit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5290992" y="67529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물리 메모리</a:t>
            </a:r>
            <a:endParaRPr lang="ko-KR" altLang="en-US" sz="1200" dirty="0"/>
          </a:p>
        </p:txBody>
      </p:sp>
      <p:sp>
        <p:nvSpPr>
          <p:cNvPr id="20" name="직사각형 19"/>
          <p:cNvSpPr/>
          <p:nvPr/>
        </p:nvSpPr>
        <p:spPr>
          <a:xfrm>
            <a:off x="5349699" y="947634"/>
            <a:ext cx="1007171" cy="3685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사용중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49699" y="1316168"/>
            <a:ext cx="1007171" cy="36853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49730" y="1687386"/>
            <a:ext cx="1007171" cy="67486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사용중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349730" y="2364808"/>
            <a:ext cx="1007171" cy="36853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050" dirty="0" smtClean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48698" y="2729370"/>
            <a:ext cx="1007171" cy="73277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사용중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348729" y="3459420"/>
            <a:ext cx="1007171" cy="368534"/>
          </a:xfrm>
          <a:prstGeom prst="rect">
            <a:avLst/>
          </a:prstGeom>
          <a:solidFill>
            <a:srgbClr val="92D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페이지</a:t>
            </a:r>
            <a:r>
              <a:rPr lang="en-US" altLang="ko-KR" sz="1050" dirty="0" smtClean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m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348729" y="3827953"/>
            <a:ext cx="1007171" cy="49309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 err="1" smtClean="0">
                <a:solidFill>
                  <a:schemeClr val="tx1"/>
                </a:solidFill>
              </a:rPr>
              <a:t>사용중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6968" y="546414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스왑</a:t>
            </a:r>
            <a:r>
              <a:rPr lang="ko-KR" altLang="en-US" sz="1200" dirty="0" smtClean="0"/>
              <a:t> 영역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3716648" y="1548733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physical</a:t>
            </a:r>
          </a:p>
          <a:p>
            <a:r>
              <a:rPr lang="en-US" altLang="ko-KR" sz="900" dirty="0" smtClean="0"/>
              <a:t>address</a:t>
            </a:r>
            <a:endParaRPr lang="ko-KR" altLang="en-US" sz="900" dirty="0"/>
          </a:p>
        </p:txBody>
      </p:sp>
      <p:sp>
        <p:nvSpPr>
          <p:cNvPr id="60" name="직사각형 59"/>
          <p:cNvSpPr/>
          <p:nvPr/>
        </p:nvSpPr>
        <p:spPr>
          <a:xfrm>
            <a:off x="5313624" y="4923163"/>
            <a:ext cx="288032" cy="192761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3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5819090" y="4919031"/>
            <a:ext cx="288032" cy="192761"/>
          </a:xfrm>
          <a:prstGeom prst="rect">
            <a:avLst/>
          </a:prstGeom>
          <a:solidFill>
            <a:srgbClr val="00B05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2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503080" y="333990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스</a:t>
            </a:r>
            <a:endParaRPr lang="en-US" altLang="ko-KR" sz="1200" dirty="0" smtClean="0"/>
          </a:p>
          <a:p>
            <a:r>
              <a:rPr lang="ko-KR" altLang="en-US" sz="1200" dirty="0" smtClean="0"/>
              <a:t>와</a:t>
            </a:r>
            <a:endParaRPr lang="en-US" altLang="ko-KR" sz="1200" dirty="0" smtClean="0"/>
          </a:p>
          <a:p>
            <a:r>
              <a:rPr lang="ko-KR" altLang="en-US" sz="1200" dirty="0" smtClean="0"/>
              <a:t>핑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3223042" y="1894801"/>
            <a:ext cx="301969" cy="14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223042" y="2044371"/>
            <a:ext cx="301969" cy="14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121400" y="154321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/>
              <a:t>modified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bit</a:t>
            </a:r>
            <a:endParaRPr lang="ko-KR" altLang="en-US" sz="900" dirty="0"/>
          </a:p>
        </p:txBody>
      </p:sp>
      <p:sp>
        <p:nvSpPr>
          <p:cNvPr id="76" name="직사각형 75"/>
          <p:cNvSpPr/>
          <p:nvPr/>
        </p:nvSpPr>
        <p:spPr>
          <a:xfrm>
            <a:off x="999979" y="1270538"/>
            <a:ext cx="936135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1000010" y="1630935"/>
            <a:ext cx="936135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1000010" y="1999469"/>
            <a:ext cx="936135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</a:t>
            </a:r>
            <a:r>
              <a:rPr lang="en-US" altLang="ko-KR" sz="1200" dirty="0" smtClean="0">
                <a:solidFill>
                  <a:schemeClr val="tx1"/>
                </a:solidFill>
              </a:rPr>
              <a:t> 3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999979" y="2368002"/>
            <a:ext cx="936135" cy="111423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999492" y="3474102"/>
            <a:ext cx="936135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999461" y="3842635"/>
            <a:ext cx="936135" cy="71389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000272" y="902728"/>
            <a:ext cx="936135" cy="368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페이지 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/>
          <p:cNvCxnSpPr>
            <a:stCxn id="85" idx="3"/>
            <a:endCxn id="188" idx="1"/>
          </p:cNvCxnSpPr>
          <p:nvPr/>
        </p:nvCxnSpPr>
        <p:spPr>
          <a:xfrm>
            <a:off x="1936407" y="1086995"/>
            <a:ext cx="847080" cy="878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76" idx="3"/>
            <a:endCxn id="189" idx="1"/>
          </p:cNvCxnSpPr>
          <p:nvPr/>
        </p:nvCxnSpPr>
        <p:spPr>
          <a:xfrm>
            <a:off x="1936114" y="1454805"/>
            <a:ext cx="847373" cy="664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528310" y="2195064"/>
            <a:ext cx="1108420" cy="14780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disk block number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528310" y="2344634"/>
            <a:ext cx="1108420" cy="14780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disk block number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924507" y="2195064"/>
            <a:ext cx="301969" cy="14780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2924507" y="2344634"/>
            <a:ext cx="301969" cy="14780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3220731" y="2195064"/>
            <a:ext cx="301969" cy="14780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3220731" y="2344634"/>
            <a:ext cx="301969" cy="147805"/>
          </a:xfrm>
          <a:prstGeom prst="rect">
            <a:avLst/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94" name="직선 화살표 연결선 93"/>
          <p:cNvCxnSpPr>
            <a:stCxn id="5" idx="3"/>
            <a:endCxn id="21" idx="1"/>
          </p:cNvCxnSpPr>
          <p:nvPr/>
        </p:nvCxnSpPr>
        <p:spPr>
          <a:xfrm flipV="1">
            <a:off x="4639041" y="1500435"/>
            <a:ext cx="710658" cy="468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>
            <a:stCxn id="6" idx="3"/>
            <a:endCxn id="23" idx="1"/>
          </p:cNvCxnSpPr>
          <p:nvPr/>
        </p:nvCxnSpPr>
        <p:spPr>
          <a:xfrm>
            <a:off x="4639041" y="2118274"/>
            <a:ext cx="710689" cy="43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/>
          <p:cNvSpPr/>
          <p:nvPr/>
        </p:nvSpPr>
        <p:spPr>
          <a:xfrm>
            <a:off x="6361456" y="1021693"/>
            <a:ext cx="500411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363390" y="1309725"/>
            <a:ext cx="498477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6328574" y="1869109"/>
            <a:ext cx="26715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5" name="직사각형 104"/>
          <p:cNvSpPr/>
          <p:nvPr/>
        </p:nvSpPr>
        <p:spPr>
          <a:xfrm>
            <a:off x="6355870" y="2406472"/>
            <a:ext cx="505998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000" dirty="0" smtClean="0">
                <a:solidFill>
                  <a:schemeClr val="tx1"/>
                </a:solidFill>
              </a:rPr>
              <a:t>5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755576" y="62068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프로세스 주소 공간</a:t>
            </a:r>
            <a:endParaRPr lang="ko-KR" altLang="en-US" sz="1200" dirty="0"/>
          </a:p>
        </p:txBody>
      </p:sp>
      <p:cxnSp>
        <p:nvCxnSpPr>
          <p:cNvPr id="108" name="직선 화살표 연결선 107"/>
          <p:cNvCxnSpPr>
            <a:stCxn id="77" idx="3"/>
            <a:endCxn id="190" idx="1"/>
          </p:cNvCxnSpPr>
          <p:nvPr/>
        </p:nvCxnSpPr>
        <p:spPr>
          <a:xfrm>
            <a:off x="1936145" y="1815202"/>
            <a:ext cx="847342" cy="45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3526564" y="2483697"/>
            <a:ext cx="1117444" cy="5336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927904" y="2483697"/>
            <a:ext cx="289721" cy="5336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217625" y="2483697"/>
            <a:ext cx="307241" cy="53364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3528310" y="3009328"/>
            <a:ext cx="1108420" cy="14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2924507" y="3009328"/>
            <a:ext cx="301969" cy="14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3220731" y="3009328"/>
            <a:ext cx="301969" cy="1478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4" name="직선 화살표 연결선 123"/>
          <p:cNvCxnSpPr>
            <a:stCxn id="78" idx="3"/>
            <a:endCxn id="191" idx="1"/>
          </p:cNvCxnSpPr>
          <p:nvPr/>
        </p:nvCxnSpPr>
        <p:spPr>
          <a:xfrm>
            <a:off x="1936145" y="2183736"/>
            <a:ext cx="847342" cy="233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82" idx="3"/>
            <a:endCxn id="193" idx="1"/>
          </p:cNvCxnSpPr>
          <p:nvPr/>
        </p:nvCxnSpPr>
        <p:spPr>
          <a:xfrm flipV="1">
            <a:off x="1935627" y="3061170"/>
            <a:ext cx="847860" cy="597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직사각형 128"/>
          <p:cNvSpPr/>
          <p:nvPr/>
        </p:nvSpPr>
        <p:spPr>
          <a:xfrm>
            <a:off x="3526564" y="3149167"/>
            <a:ext cx="1117444" cy="5192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2927904" y="3149167"/>
            <a:ext cx="289721" cy="5192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1" name="직사각형 130"/>
          <p:cNvSpPr/>
          <p:nvPr/>
        </p:nvSpPr>
        <p:spPr>
          <a:xfrm>
            <a:off x="3217625" y="3149167"/>
            <a:ext cx="307241" cy="519266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직선 화살표 연결선 134"/>
          <p:cNvCxnSpPr>
            <a:stCxn id="116" idx="3"/>
            <a:endCxn id="26" idx="1"/>
          </p:cNvCxnSpPr>
          <p:nvPr/>
        </p:nvCxnSpPr>
        <p:spPr>
          <a:xfrm>
            <a:off x="4636730" y="3083231"/>
            <a:ext cx="711999" cy="56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361916" y="3476408"/>
            <a:ext cx="499952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프레임 </a:t>
            </a:r>
            <a:r>
              <a:rPr lang="en-US" altLang="ko-KR" sz="1000" dirty="0" smtClean="0">
                <a:solidFill>
                  <a:schemeClr val="tx1"/>
                </a:solidFill>
              </a:rPr>
              <a:t>f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8" name="직사각형 137"/>
          <p:cNvSpPr/>
          <p:nvPr/>
        </p:nvSpPr>
        <p:spPr>
          <a:xfrm>
            <a:off x="6320326" y="4928440"/>
            <a:ext cx="288032" cy="192761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6825792" y="4924308"/>
            <a:ext cx="288032" cy="192761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1" name="직사각형 140"/>
          <p:cNvSpPr/>
          <p:nvPr/>
        </p:nvSpPr>
        <p:spPr>
          <a:xfrm>
            <a:off x="5313624" y="5176978"/>
            <a:ext cx="288032" cy="192761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5819090" y="5172846"/>
            <a:ext cx="288032" cy="192761"/>
          </a:xfrm>
          <a:prstGeom prst="rect">
            <a:avLst/>
          </a:prstGeom>
          <a:solidFill>
            <a:srgbClr val="FFFF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...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6320326" y="5182255"/>
            <a:ext cx="288032" cy="192761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...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825792" y="5178123"/>
            <a:ext cx="288032" cy="192761"/>
          </a:xfrm>
          <a:prstGeom prst="rect">
            <a:avLst/>
          </a:prstGeom>
          <a:solidFill>
            <a:srgbClr val="00B0F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...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47" name="구부러진 연결선 146"/>
          <p:cNvCxnSpPr>
            <a:stCxn id="87" idx="3"/>
            <a:endCxn id="61" idx="1"/>
          </p:cNvCxnSpPr>
          <p:nvPr/>
        </p:nvCxnSpPr>
        <p:spPr>
          <a:xfrm>
            <a:off x="4636730" y="2268967"/>
            <a:ext cx="1182360" cy="27464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구부러진 연결선 149"/>
          <p:cNvCxnSpPr>
            <a:stCxn id="88" idx="3"/>
            <a:endCxn id="60" idx="1"/>
          </p:cNvCxnSpPr>
          <p:nvPr/>
        </p:nvCxnSpPr>
        <p:spPr>
          <a:xfrm>
            <a:off x="4636730" y="2418537"/>
            <a:ext cx="676894" cy="260100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/>
          <p:cNvSpPr/>
          <p:nvPr/>
        </p:nvSpPr>
        <p:spPr>
          <a:xfrm>
            <a:off x="6328574" y="2899259"/>
            <a:ext cx="26715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6328574" y="3842216"/>
            <a:ext cx="26715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66" name="꺾인 연결선 165"/>
          <p:cNvCxnSpPr>
            <a:endCxn id="137" idx="4"/>
          </p:cNvCxnSpPr>
          <p:nvPr/>
        </p:nvCxnSpPr>
        <p:spPr>
          <a:xfrm rot="16200000" flipH="1">
            <a:off x="5949643" y="3802315"/>
            <a:ext cx="2599306" cy="118016"/>
          </a:xfrm>
          <a:prstGeom prst="bentConnector4">
            <a:avLst>
              <a:gd name="adj1" fmla="val -115"/>
              <a:gd name="adj2" fmla="val 293703"/>
            </a:avLst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5292080" y="5932802"/>
            <a:ext cx="288032" cy="192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3" name="직사각형 172"/>
          <p:cNvSpPr/>
          <p:nvPr/>
        </p:nvSpPr>
        <p:spPr>
          <a:xfrm>
            <a:off x="6614224" y="5932802"/>
            <a:ext cx="288032" cy="192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4" name="직사각형 173"/>
          <p:cNvSpPr/>
          <p:nvPr/>
        </p:nvSpPr>
        <p:spPr>
          <a:xfrm>
            <a:off x="5870478" y="5932802"/>
            <a:ext cx="747082" cy="192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실행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smtClean="0">
                <a:solidFill>
                  <a:schemeClr val="tx1"/>
                </a:solidFill>
              </a:rPr>
              <a:t>파일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5580112" y="5932802"/>
            <a:ext cx="288032" cy="192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6902256" y="5932027"/>
            <a:ext cx="288032" cy="19276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...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꺾인 연결선 176"/>
          <p:cNvCxnSpPr>
            <a:endCxn id="176" idx="3"/>
          </p:cNvCxnSpPr>
          <p:nvPr/>
        </p:nvCxnSpPr>
        <p:spPr>
          <a:xfrm rot="16200000" flipH="1">
            <a:off x="4864549" y="3702669"/>
            <a:ext cx="4578702" cy="72776"/>
          </a:xfrm>
          <a:prstGeom prst="bentConnector4">
            <a:avLst>
              <a:gd name="adj1" fmla="val 163"/>
              <a:gd name="adj2" fmla="val 1276757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8014758" y="3380551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실행 파일로</a:t>
            </a:r>
            <a:endParaRPr lang="en-US" altLang="ko-KR" sz="1200" dirty="0" smtClean="0"/>
          </a:p>
          <a:p>
            <a:r>
              <a:rPr lang="ko-KR" altLang="en-US" sz="1200" dirty="0" err="1" smtClean="0"/>
              <a:t>부터</a:t>
            </a:r>
            <a:r>
              <a:rPr lang="ko-KR" altLang="en-US" sz="1200" dirty="0" smtClean="0"/>
              <a:t> 적재</a:t>
            </a:r>
            <a:endParaRPr lang="en-US" altLang="ko-KR" sz="1200" dirty="0" smtClean="0"/>
          </a:p>
        </p:txBody>
      </p:sp>
      <p:sp>
        <p:nvSpPr>
          <p:cNvPr id="187" name="TextBox 186"/>
          <p:cNvSpPr txBox="1"/>
          <p:nvPr/>
        </p:nvSpPr>
        <p:spPr>
          <a:xfrm>
            <a:off x="5739714" y="6604150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하드 디스크</a:t>
            </a:r>
            <a:endParaRPr lang="ko-KR" altLang="en-US" sz="1200" dirty="0"/>
          </a:p>
        </p:txBody>
      </p:sp>
      <p:sp>
        <p:nvSpPr>
          <p:cNvPr id="188" name="직사각형 187"/>
          <p:cNvSpPr/>
          <p:nvPr/>
        </p:nvSpPr>
        <p:spPr>
          <a:xfrm>
            <a:off x="2783487" y="1821820"/>
            <a:ext cx="16078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89" name="직사각형 188"/>
          <p:cNvSpPr/>
          <p:nvPr/>
        </p:nvSpPr>
        <p:spPr>
          <a:xfrm>
            <a:off x="2783487" y="1975722"/>
            <a:ext cx="16078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0" name="직사각형 189"/>
          <p:cNvSpPr/>
          <p:nvPr/>
        </p:nvSpPr>
        <p:spPr>
          <a:xfrm>
            <a:off x="2783487" y="2130521"/>
            <a:ext cx="16078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1" name="직사각형 190"/>
          <p:cNvSpPr/>
          <p:nvPr/>
        </p:nvSpPr>
        <p:spPr>
          <a:xfrm>
            <a:off x="2783487" y="2273638"/>
            <a:ext cx="16078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3" name="직사각형 192"/>
          <p:cNvSpPr/>
          <p:nvPr/>
        </p:nvSpPr>
        <p:spPr>
          <a:xfrm>
            <a:off x="2783487" y="2917154"/>
            <a:ext cx="160784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m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74256" y="469111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rgbClr val="0070C0"/>
                </a:solidFill>
              </a:rPr>
              <a:t>*</a:t>
            </a:r>
            <a:r>
              <a:rPr lang="ko-KR" altLang="en-US" sz="900" dirty="0" smtClean="0">
                <a:solidFill>
                  <a:srgbClr val="0070C0"/>
                </a:solidFill>
              </a:rPr>
              <a:t>프로세스는 </a:t>
            </a:r>
            <a:r>
              <a:rPr lang="en-US" altLang="ko-KR" sz="900" dirty="0" smtClean="0">
                <a:solidFill>
                  <a:srgbClr val="0070C0"/>
                </a:solidFill>
              </a:rPr>
              <a:t>5</a:t>
            </a:r>
            <a:r>
              <a:rPr lang="ko-KR" altLang="en-US" sz="900" dirty="0" smtClean="0">
                <a:solidFill>
                  <a:srgbClr val="0070C0"/>
                </a:solidFill>
              </a:rPr>
              <a:t>개</a:t>
            </a:r>
            <a:endParaRPr lang="en-US" altLang="ko-KR" sz="900" dirty="0" smtClean="0">
              <a:solidFill>
                <a:srgbClr val="0070C0"/>
              </a:solidFill>
            </a:endParaRPr>
          </a:p>
          <a:p>
            <a:r>
              <a:rPr lang="en-US" altLang="ko-KR" sz="900" dirty="0">
                <a:solidFill>
                  <a:srgbClr val="0070C0"/>
                </a:solidFill>
              </a:rPr>
              <a:t> </a:t>
            </a:r>
            <a:r>
              <a:rPr lang="ko-KR" altLang="en-US" sz="900" dirty="0" smtClean="0">
                <a:solidFill>
                  <a:srgbClr val="0070C0"/>
                </a:solidFill>
              </a:rPr>
              <a:t>페이지로 구성</a:t>
            </a:r>
            <a:endParaRPr lang="ko-KR" altLang="en-US" sz="9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74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dirty="0"/>
              <a:t>Windows </a:t>
            </a:r>
            <a:r>
              <a:rPr lang="ko-KR" altLang="en-US" sz="2000" dirty="0" smtClean="0"/>
              <a:t>운영체제에서 </a:t>
            </a:r>
            <a:r>
              <a:rPr lang="ko-KR" altLang="en-US" sz="2000" dirty="0" err="1" smtClean="0"/>
              <a:t>스왑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영역</a:t>
            </a:r>
            <a:r>
              <a:rPr lang="en-US" altLang="ko-KR" sz="2000" dirty="0" smtClean="0"/>
              <a:t>, C:\</a:t>
            </a:r>
            <a:r>
              <a:rPr lang="en-US" altLang="ko-KR" sz="2000" dirty="0" err="1" smtClean="0"/>
              <a:t>pagefile.sys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412776"/>
            <a:ext cx="4242726" cy="25073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5" y="2981796"/>
            <a:ext cx="2768856" cy="3854685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179512" y="2492896"/>
            <a:ext cx="936104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>
            <a:stCxn id="3" idx="6"/>
            <a:endCxn id="6" idx="0"/>
          </p:cNvCxnSpPr>
          <p:nvPr/>
        </p:nvCxnSpPr>
        <p:spPr>
          <a:xfrm>
            <a:off x="1115616" y="2636912"/>
            <a:ext cx="972687" cy="344884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2537231" y="4074572"/>
            <a:ext cx="936104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구부러진 연결선 10"/>
          <p:cNvCxnSpPr>
            <a:stCxn id="10" idx="4"/>
            <a:endCxn id="31" idx="1"/>
          </p:cNvCxnSpPr>
          <p:nvPr/>
        </p:nvCxnSpPr>
        <p:spPr>
          <a:xfrm rot="16200000" flipH="1">
            <a:off x="3267476" y="4100411"/>
            <a:ext cx="282465" cy="806850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5434476" y="-49188"/>
            <a:ext cx="783459" cy="67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519143" y="1658975"/>
            <a:ext cx="25922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체크박스를 해제하면 사용자 지정 가능</a:t>
            </a:r>
            <a:endParaRPr lang="ko-KR" altLang="en-US" sz="1000" dirty="0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33" y="2475166"/>
            <a:ext cx="2598795" cy="433980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042406"/>
            <a:ext cx="2454127" cy="3755504"/>
          </a:xfrm>
          <a:prstGeom prst="rect">
            <a:avLst/>
          </a:prstGeom>
        </p:spPr>
      </p:pic>
      <p:sp>
        <p:nvSpPr>
          <p:cNvPr id="16" name="타원 15"/>
          <p:cNvSpPr/>
          <p:nvPr/>
        </p:nvSpPr>
        <p:spPr>
          <a:xfrm>
            <a:off x="3779912" y="3853348"/>
            <a:ext cx="936104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5474062" y="4509120"/>
            <a:ext cx="936104" cy="2880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구부러진 연결선 29"/>
          <p:cNvCxnSpPr>
            <a:endCxn id="32" idx="1"/>
          </p:cNvCxnSpPr>
          <p:nvPr/>
        </p:nvCxnSpPr>
        <p:spPr>
          <a:xfrm flipV="1">
            <a:off x="5942113" y="3920158"/>
            <a:ext cx="646111" cy="583679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/>
          <p:cNvSpPr/>
          <p:nvPr/>
        </p:nvSpPr>
        <p:spPr>
          <a:xfrm>
            <a:off x="6616696" y="2229859"/>
            <a:ext cx="271155" cy="2380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구부러진 연결선 49"/>
          <p:cNvCxnSpPr>
            <a:stCxn id="19" idx="2"/>
            <a:endCxn id="48" idx="0"/>
          </p:cNvCxnSpPr>
          <p:nvPr/>
        </p:nvCxnSpPr>
        <p:spPr>
          <a:xfrm rot="5400000">
            <a:off x="7121450" y="1536021"/>
            <a:ext cx="324663" cy="106301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588224" y="5935120"/>
            <a:ext cx="259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현재 페이지 파일</a:t>
            </a:r>
            <a:r>
              <a:rPr lang="en-US" altLang="ko-KR" sz="1000" dirty="0" smtClean="0"/>
              <a:t>(</a:t>
            </a:r>
            <a:r>
              <a:rPr lang="en-US" altLang="ko-KR" sz="1000" dirty="0"/>
              <a:t>C</a:t>
            </a:r>
            <a:r>
              <a:rPr lang="en-US" altLang="ko-KR" sz="1000" dirty="0" smtClean="0"/>
              <a:t>:/pagefile.sys)</a:t>
            </a:r>
            <a:r>
              <a:rPr lang="ko-KR" altLang="en-US" sz="1000" dirty="0" smtClean="0"/>
              <a:t>의 크기 </a:t>
            </a:r>
            <a:r>
              <a:rPr lang="en-US" altLang="ko-KR" sz="1000" dirty="0" smtClean="0"/>
              <a:t>4.8GB</a:t>
            </a:r>
            <a:endParaRPr lang="ko-KR" altLang="en-US" sz="1000" dirty="0"/>
          </a:p>
        </p:txBody>
      </p:sp>
      <p:sp>
        <p:nvSpPr>
          <p:cNvPr id="57" name="타원 56"/>
          <p:cNvSpPr/>
          <p:nvPr/>
        </p:nvSpPr>
        <p:spPr>
          <a:xfrm>
            <a:off x="7777262" y="5229200"/>
            <a:ext cx="539154" cy="2380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구부러진 연결선 57"/>
          <p:cNvCxnSpPr>
            <a:stCxn id="56" idx="0"/>
            <a:endCxn id="57" idx="4"/>
          </p:cNvCxnSpPr>
          <p:nvPr/>
        </p:nvCxnSpPr>
        <p:spPr>
          <a:xfrm rot="5400000" flipH="1" flipV="1">
            <a:off x="7731665" y="5619947"/>
            <a:ext cx="467877" cy="162471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40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페이지 폴트 자세히 알기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사례 중심으로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32859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페이지 폴트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</a:t>
            </a:r>
            <a:r>
              <a:rPr lang="ko-KR" altLang="en-US" dirty="0" err="1" smtClean="0"/>
              <a:t>페이징에서</a:t>
            </a:r>
            <a:r>
              <a:rPr lang="ko-KR" altLang="en-US" dirty="0" smtClean="0"/>
              <a:t> 가장 중요한 상황</a:t>
            </a:r>
            <a:endParaRPr lang="en-US" altLang="ko-KR" dirty="0" smtClean="0"/>
          </a:p>
          <a:p>
            <a:pPr lvl="1"/>
            <a:r>
              <a:rPr lang="en-US" altLang="ko-KR" dirty="0"/>
              <a:t>CPU</a:t>
            </a:r>
            <a:r>
              <a:rPr lang="ko-KR" altLang="en-US" dirty="0"/>
              <a:t>가 </a:t>
            </a:r>
            <a:r>
              <a:rPr lang="ko-KR" altLang="en-US" dirty="0" smtClean="0"/>
              <a:t>발생시킨 가상 주소의 페이지가 메모리 프레임에 없는 상황</a:t>
            </a:r>
            <a:endParaRPr lang="en-US" altLang="ko-KR" dirty="0"/>
          </a:p>
          <a:p>
            <a:pPr lvl="1"/>
            <a:r>
              <a:rPr lang="en-US" altLang="ko-KR" dirty="0" smtClean="0"/>
              <a:t>MMU</a:t>
            </a:r>
            <a:r>
              <a:rPr lang="ko-KR" altLang="en-US" dirty="0" smtClean="0"/>
              <a:t>가 가상 주소를 물리 주소로 바뀌는 과정에서 발생</a:t>
            </a:r>
            <a:endParaRPr lang="en-US" altLang="ko-KR" dirty="0" smtClean="0"/>
          </a:p>
          <a:p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main() </a:t>
            </a:r>
            <a:r>
              <a:rPr lang="ko-KR" altLang="en-US" dirty="0" smtClean="0"/>
              <a:t>함수와 전역 변수 </a:t>
            </a:r>
            <a:r>
              <a:rPr lang="en-US" altLang="ko-KR" dirty="0" smtClean="0"/>
              <a:t>n</a:t>
            </a:r>
            <a:r>
              <a:rPr lang="ko-KR" altLang="en-US" dirty="0"/>
              <a:t>을</a:t>
            </a:r>
            <a:r>
              <a:rPr lang="ko-KR" altLang="en-US" dirty="0" smtClean="0"/>
              <a:t> 가진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프로그램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전역 변수 </a:t>
            </a:r>
            <a:r>
              <a:rPr lang="en-US" altLang="ko-KR" dirty="0" smtClean="0"/>
              <a:t>n</a:t>
            </a:r>
            <a:r>
              <a:rPr lang="ko-KR" altLang="en-US" dirty="0" smtClean="0"/>
              <a:t>의 가상 주소는 </a:t>
            </a:r>
            <a:r>
              <a:rPr lang="en-US" altLang="ko-KR" dirty="0" err="1" smtClean="0"/>
              <a:t>0x11111234</a:t>
            </a:r>
            <a:r>
              <a:rPr lang="en-US" altLang="ko-KR" dirty="0"/>
              <a:t>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번호는 </a:t>
            </a:r>
            <a:r>
              <a:rPr lang="en-US" altLang="ko-KR" dirty="0" smtClean="0"/>
              <a:t>0x11111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en-US" altLang="ko-KR" dirty="0" smtClean="0"/>
              <a:t>n </a:t>
            </a:r>
            <a:r>
              <a:rPr lang="en-US" altLang="ko-KR" dirty="0" smtClean="0"/>
              <a:t>= 10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컴파일된</a:t>
            </a:r>
            <a:r>
              <a:rPr lang="ko-KR" altLang="en-US" dirty="0" smtClean="0"/>
              <a:t> 기계어 코드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2" fontAlgn="base" latinLnBrk="0"/>
            <a:endParaRPr lang="en-US" altLang="ko-KR" dirty="0" smtClean="0"/>
          </a:p>
          <a:p>
            <a:pPr lvl="1" fontAlgn="base" latinLnBrk="0"/>
            <a:endParaRPr lang="en-US" altLang="ko-KR" dirty="0" smtClean="0"/>
          </a:p>
          <a:p>
            <a:pPr lvl="1" fontAlgn="base" latinLnBrk="0"/>
            <a:r>
              <a:rPr lang="en-US" altLang="ko-KR" u="sng" dirty="0" err="1" smtClean="0"/>
              <a:t>mov</a:t>
            </a:r>
            <a:r>
              <a:rPr lang="en-US" altLang="ko-KR" u="sng" dirty="0" smtClean="0"/>
              <a:t> </a:t>
            </a:r>
            <a:r>
              <a:rPr lang="en-US" altLang="ko-KR" u="sng" dirty="0"/>
              <a:t>[11111234], </a:t>
            </a:r>
            <a:r>
              <a:rPr lang="en-US" altLang="ko-KR" u="sng" dirty="0" err="1" smtClean="0"/>
              <a:t>eax</a:t>
            </a:r>
            <a:r>
              <a:rPr lang="en-US" altLang="ko-KR" u="sng" dirty="0" smtClean="0"/>
              <a:t> </a:t>
            </a:r>
            <a:r>
              <a:rPr lang="ko-KR" altLang="en-US" u="sng" dirty="0" smtClean="0"/>
              <a:t>명령을 실행하는 과정을 통해 페이지 폴트 설명</a:t>
            </a:r>
            <a:endParaRPr lang="en-US" altLang="ko-KR" u="sng" dirty="0" smtClean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1331640" y="3195410"/>
            <a:ext cx="6840760" cy="2003014"/>
            <a:chOff x="1092705" y="2060848"/>
            <a:chExt cx="6840760" cy="2003014"/>
          </a:xfrm>
        </p:grpSpPr>
        <p:sp>
          <p:nvSpPr>
            <p:cNvPr id="6" name="직사각형 5"/>
            <p:cNvSpPr/>
            <p:nvPr/>
          </p:nvSpPr>
          <p:spPr>
            <a:xfrm>
              <a:off x="1092705" y="2348880"/>
              <a:ext cx="981927" cy="12961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main() {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n = 10;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  ...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  ...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...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...</a:t>
              </a: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41266" y="2060848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페이지 </a:t>
              </a:r>
              <a:r>
                <a:rPr lang="en-US" altLang="ko-KR" sz="1000" dirty="0" smtClean="0"/>
                <a:t>0</a:t>
              </a:r>
              <a:endParaRPr lang="ko-KR" altLang="en-US" sz="10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077905" y="2348880"/>
              <a:ext cx="981927" cy="129614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...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</a:t>
              </a: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59832" y="2348880"/>
              <a:ext cx="1849297" cy="129614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...</a:t>
              </a: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909129" y="2348880"/>
              <a:ext cx="981927" cy="12961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...</a:t>
              </a: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</a:t>
              </a:r>
              <a:r>
                <a:rPr lang="en-US" altLang="ko-KR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n;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      </a:t>
              </a:r>
              <a:r>
                <a:rPr lang="en-US" altLang="ko-KR" sz="1200" dirty="0">
                  <a:solidFill>
                    <a:schemeClr val="tx1"/>
                  </a:solidFill>
                </a:rPr>
                <a:t>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 ...</a:t>
              </a:r>
            </a:p>
            <a:p>
              <a:r>
                <a:rPr lang="en-US" altLang="ko-KR" sz="1200" dirty="0">
                  <a:solidFill>
                    <a:schemeClr val="tx1"/>
                  </a:solidFill>
                </a:rPr>
                <a:t>     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23728" y="2075672"/>
              <a:ext cx="6848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페이지 </a:t>
              </a:r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23929" y="2102658"/>
              <a:ext cx="2712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...</a:t>
              </a:r>
              <a:endParaRPr lang="ko-KR" alt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6471" y="2102657"/>
              <a:ext cx="9669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/>
                <a:t>페이지 </a:t>
              </a:r>
              <a:r>
                <a:rPr lang="en-US" altLang="ko-KR" sz="1000" dirty="0" smtClean="0"/>
                <a:t>11111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891056" y="2348880"/>
              <a:ext cx="2042409" cy="129614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r>
                <a:rPr lang="en-US" altLang="ko-KR" sz="1200" dirty="0" smtClean="0">
                  <a:solidFill>
                    <a:schemeClr val="tx1"/>
                  </a:solidFill>
                </a:rPr>
                <a:t>	...</a:t>
              </a:r>
            </a:p>
            <a:p>
              <a:endParaRPr lang="en-US" altLang="ko-KR" sz="12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092705" y="3789040"/>
              <a:ext cx="64087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205977" y="3802252"/>
              <a:ext cx="14125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프로세스</a:t>
              </a:r>
              <a:r>
                <a:rPr lang="en-US" altLang="ko-KR" sz="1100" dirty="0" smtClean="0"/>
                <a:t> </a:t>
              </a:r>
              <a:r>
                <a:rPr lang="ko-KR" altLang="en-US" sz="1100" dirty="0" smtClean="0"/>
                <a:t>주소 공간</a:t>
              </a:r>
              <a:endParaRPr lang="ko-KR" altLang="en-US" sz="11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6283389" y="3234481"/>
            <a:ext cx="1830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rgbClr val="0070C0"/>
                </a:solidFill>
              </a:rPr>
              <a:t>샘플 </a:t>
            </a:r>
            <a:r>
              <a:rPr lang="en-US" altLang="ko-KR" sz="1200" dirty="0" smtClean="0">
                <a:solidFill>
                  <a:srgbClr val="0070C0"/>
                </a:solidFill>
              </a:rPr>
              <a:t>C </a:t>
            </a:r>
            <a:r>
              <a:rPr lang="ko-KR" altLang="en-US" sz="1200" dirty="0" smtClean="0">
                <a:solidFill>
                  <a:srgbClr val="0070C0"/>
                </a:solidFill>
              </a:rPr>
              <a:t>프로그램의 구성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65902" y="5416269"/>
            <a:ext cx="571502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lvl="2" fontAlgn="base" latinLnBrk="0"/>
            <a:r>
              <a:rPr lang="en-US" altLang="ko-KR" sz="1400" dirty="0" err="1" smtClean="0"/>
              <a:t>mov</a:t>
            </a:r>
            <a:r>
              <a:rPr lang="en-US" altLang="ko-KR" sz="1400" dirty="0" smtClean="0"/>
              <a:t> </a:t>
            </a:r>
            <a:r>
              <a:rPr lang="en-US" altLang="ko-KR" sz="1400" dirty="0" err="1"/>
              <a:t>eax</a:t>
            </a:r>
            <a:r>
              <a:rPr lang="en-US" altLang="ko-KR" sz="1400" dirty="0"/>
              <a:t>, 10</a:t>
            </a:r>
            <a:r>
              <a:rPr lang="ko-KR" altLang="en-US" sz="1400" dirty="0"/>
              <a:t>		</a:t>
            </a:r>
            <a:r>
              <a:rPr lang="en-US" altLang="ko-KR" sz="1400" dirty="0"/>
              <a:t>; </a:t>
            </a:r>
            <a:r>
              <a:rPr lang="en-US" altLang="ko-KR" sz="1400" dirty="0" err="1"/>
              <a:t>eax</a:t>
            </a:r>
            <a:r>
              <a:rPr lang="en-US" altLang="ko-KR" sz="1400" dirty="0"/>
              <a:t> </a:t>
            </a:r>
            <a:r>
              <a:rPr lang="ko-KR" altLang="en-US" sz="1400" dirty="0"/>
              <a:t>레지스터에 </a:t>
            </a:r>
            <a:r>
              <a:rPr lang="en-US" altLang="ko-KR" sz="1400" dirty="0"/>
              <a:t>10 </a:t>
            </a:r>
            <a:r>
              <a:rPr lang="ko-KR" altLang="en-US" sz="1400" dirty="0"/>
              <a:t>저장</a:t>
            </a:r>
          </a:p>
          <a:p>
            <a:pPr marL="0" lvl="2" fontAlgn="base" latinLnBrk="0"/>
            <a:r>
              <a:rPr lang="en-US" altLang="ko-KR" sz="1400" dirty="0" err="1"/>
              <a:t>mov</a:t>
            </a:r>
            <a:r>
              <a:rPr lang="en-US" altLang="ko-KR" sz="1400" dirty="0"/>
              <a:t> [11111234], </a:t>
            </a:r>
            <a:r>
              <a:rPr lang="en-US" altLang="ko-KR" sz="1400" dirty="0" err="1"/>
              <a:t>eax</a:t>
            </a:r>
            <a:r>
              <a:rPr lang="ko-KR" altLang="en-US" sz="1400" dirty="0"/>
              <a:t>	</a:t>
            </a:r>
            <a:r>
              <a:rPr lang="en-US" altLang="ko-KR" sz="1400" dirty="0" smtClean="0"/>
              <a:t>	; </a:t>
            </a:r>
            <a:r>
              <a:rPr lang="en-US" altLang="ko-KR" sz="1400" dirty="0" err="1"/>
              <a:t>eax</a:t>
            </a:r>
            <a:r>
              <a:rPr lang="ko-KR" altLang="en-US" sz="1400" dirty="0"/>
              <a:t> 값을 </a:t>
            </a:r>
            <a:r>
              <a:rPr lang="en-US" altLang="ko-KR" sz="1400" dirty="0" err="1"/>
              <a:t>0x1111234</a:t>
            </a:r>
            <a:r>
              <a:rPr lang="en-US" altLang="ko-KR" sz="1400" dirty="0"/>
              <a:t> </a:t>
            </a:r>
            <a:r>
              <a:rPr lang="ko-KR" altLang="en-US" sz="1400" dirty="0"/>
              <a:t>번지에 </a:t>
            </a:r>
            <a:r>
              <a:rPr lang="ko-KR" altLang="en-US" sz="1400" dirty="0" smtClean="0"/>
              <a:t>저장</a:t>
            </a:r>
            <a:endParaRPr lang="en-US" altLang="ko-KR" sz="1400" dirty="0"/>
          </a:p>
        </p:txBody>
      </p:sp>
      <p:sp>
        <p:nvSpPr>
          <p:cNvPr id="18" name="자유형 17"/>
          <p:cNvSpPr/>
          <p:nvPr/>
        </p:nvSpPr>
        <p:spPr>
          <a:xfrm>
            <a:off x="2165004" y="3675855"/>
            <a:ext cx="3202675" cy="300251"/>
          </a:xfrm>
          <a:custGeom>
            <a:avLst/>
            <a:gdLst>
              <a:gd name="connsiteX0" fmla="*/ 0 w 3202675"/>
              <a:gd name="connsiteY0" fmla="*/ 136478 h 300251"/>
              <a:gd name="connsiteX1" fmla="*/ 22746 w 3202675"/>
              <a:gd name="connsiteY1" fmla="*/ 131928 h 300251"/>
              <a:gd name="connsiteX2" fmla="*/ 50042 w 3202675"/>
              <a:gd name="connsiteY2" fmla="*/ 122830 h 300251"/>
              <a:gd name="connsiteX3" fmla="*/ 163773 w 3202675"/>
              <a:gd name="connsiteY3" fmla="*/ 113731 h 300251"/>
              <a:gd name="connsiteX4" fmla="*/ 263857 w 3202675"/>
              <a:gd name="connsiteY4" fmla="*/ 104633 h 300251"/>
              <a:gd name="connsiteX5" fmla="*/ 313899 w 3202675"/>
              <a:gd name="connsiteY5" fmla="*/ 100084 h 300251"/>
              <a:gd name="connsiteX6" fmla="*/ 391236 w 3202675"/>
              <a:gd name="connsiteY6" fmla="*/ 90985 h 300251"/>
              <a:gd name="connsiteX7" fmla="*/ 432179 w 3202675"/>
              <a:gd name="connsiteY7" fmla="*/ 86436 h 300251"/>
              <a:gd name="connsiteX8" fmla="*/ 518615 w 3202675"/>
              <a:gd name="connsiteY8" fmla="*/ 77337 h 300251"/>
              <a:gd name="connsiteX9" fmla="*/ 532263 w 3202675"/>
              <a:gd name="connsiteY9" fmla="*/ 72788 h 300251"/>
              <a:gd name="connsiteX10" fmla="*/ 605051 w 3202675"/>
              <a:gd name="connsiteY10" fmla="*/ 68239 h 300251"/>
              <a:gd name="connsiteX11" fmla="*/ 659642 w 3202675"/>
              <a:gd name="connsiteY11" fmla="*/ 63690 h 300251"/>
              <a:gd name="connsiteX12" fmla="*/ 677839 w 3202675"/>
              <a:gd name="connsiteY12" fmla="*/ 59140 h 300251"/>
              <a:gd name="connsiteX13" fmla="*/ 691487 w 3202675"/>
              <a:gd name="connsiteY13" fmla="*/ 54591 h 300251"/>
              <a:gd name="connsiteX14" fmla="*/ 727881 w 3202675"/>
              <a:gd name="connsiteY14" fmla="*/ 50042 h 300251"/>
              <a:gd name="connsiteX15" fmla="*/ 773373 w 3202675"/>
              <a:gd name="connsiteY15" fmla="*/ 40943 h 300251"/>
              <a:gd name="connsiteX16" fmla="*/ 787021 w 3202675"/>
              <a:gd name="connsiteY16" fmla="*/ 36394 h 300251"/>
              <a:gd name="connsiteX17" fmla="*/ 841612 w 3202675"/>
              <a:gd name="connsiteY17" fmla="*/ 31845 h 300251"/>
              <a:gd name="connsiteX18" fmla="*/ 868907 w 3202675"/>
              <a:gd name="connsiteY18" fmla="*/ 27296 h 300251"/>
              <a:gd name="connsiteX19" fmla="*/ 909851 w 3202675"/>
              <a:gd name="connsiteY19" fmla="*/ 22746 h 300251"/>
              <a:gd name="connsiteX20" fmla="*/ 946245 w 3202675"/>
              <a:gd name="connsiteY20" fmla="*/ 18197 h 300251"/>
              <a:gd name="connsiteX21" fmla="*/ 1023582 w 3202675"/>
              <a:gd name="connsiteY21" fmla="*/ 9099 h 300251"/>
              <a:gd name="connsiteX22" fmla="*/ 1064525 w 3202675"/>
              <a:gd name="connsiteY22" fmla="*/ 4549 h 300251"/>
              <a:gd name="connsiteX23" fmla="*/ 1078173 w 3202675"/>
              <a:gd name="connsiteY23" fmla="*/ 0 h 300251"/>
              <a:gd name="connsiteX24" fmla="*/ 1978925 w 3202675"/>
              <a:gd name="connsiteY24" fmla="*/ 9099 h 300251"/>
              <a:gd name="connsiteX25" fmla="*/ 2042615 w 3202675"/>
              <a:gd name="connsiteY25" fmla="*/ 18197 h 300251"/>
              <a:gd name="connsiteX26" fmla="*/ 2129051 w 3202675"/>
              <a:gd name="connsiteY26" fmla="*/ 22746 h 300251"/>
              <a:gd name="connsiteX27" fmla="*/ 2197290 w 3202675"/>
              <a:gd name="connsiteY27" fmla="*/ 31845 h 300251"/>
              <a:gd name="connsiteX28" fmla="*/ 2215487 w 3202675"/>
              <a:gd name="connsiteY28" fmla="*/ 36394 h 300251"/>
              <a:gd name="connsiteX29" fmla="*/ 2247331 w 3202675"/>
              <a:gd name="connsiteY29" fmla="*/ 40943 h 300251"/>
              <a:gd name="connsiteX30" fmla="*/ 2320119 w 3202675"/>
              <a:gd name="connsiteY30" fmla="*/ 54591 h 300251"/>
              <a:gd name="connsiteX31" fmla="*/ 2333767 w 3202675"/>
              <a:gd name="connsiteY31" fmla="*/ 59140 h 300251"/>
              <a:gd name="connsiteX32" fmla="*/ 2415654 w 3202675"/>
              <a:gd name="connsiteY32" fmla="*/ 68239 h 300251"/>
              <a:gd name="connsiteX33" fmla="*/ 2452048 w 3202675"/>
              <a:gd name="connsiteY33" fmla="*/ 77337 h 300251"/>
              <a:gd name="connsiteX34" fmla="*/ 2465696 w 3202675"/>
              <a:gd name="connsiteY34" fmla="*/ 81887 h 300251"/>
              <a:gd name="connsiteX35" fmla="*/ 2529385 w 3202675"/>
              <a:gd name="connsiteY35" fmla="*/ 90985 h 300251"/>
              <a:gd name="connsiteX36" fmla="*/ 2556681 w 3202675"/>
              <a:gd name="connsiteY36" fmla="*/ 95534 h 300251"/>
              <a:gd name="connsiteX37" fmla="*/ 2597624 w 3202675"/>
              <a:gd name="connsiteY37" fmla="*/ 104633 h 300251"/>
              <a:gd name="connsiteX38" fmla="*/ 2638567 w 3202675"/>
              <a:gd name="connsiteY38" fmla="*/ 113731 h 300251"/>
              <a:gd name="connsiteX39" fmla="*/ 2665863 w 3202675"/>
              <a:gd name="connsiteY39" fmla="*/ 122830 h 300251"/>
              <a:gd name="connsiteX40" fmla="*/ 2693158 w 3202675"/>
              <a:gd name="connsiteY40" fmla="*/ 127379 h 300251"/>
              <a:gd name="connsiteX41" fmla="*/ 2711355 w 3202675"/>
              <a:gd name="connsiteY41" fmla="*/ 131928 h 300251"/>
              <a:gd name="connsiteX42" fmla="*/ 2734101 w 3202675"/>
              <a:gd name="connsiteY42" fmla="*/ 136478 h 300251"/>
              <a:gd name="connsiteX43" fmla="*/ 2779594 w 3202675"/>
              <a:gd name="connsiteY43" fmla="*/ 150125 h 300251"/>
              <a:gd name="connsiteX44" fmla="*/ 2806890 w 3202675"/>
              <a:gd name="connsiteY44" fmla="*/ 159224 h 300251"/>
              <a:gd name="connsiteX45" fmla="*/ 2843284 w 3202675"/>
              <a:gd name="connsiteY45" fmla="*/ 168322 h 300251"/>
              <a:gd name="connsiteX46" fmla="*/ 2870579 w 3202675"/>
              <a:gd name="connsiteY46" fmla="*/ 177421 h 300251"/>
              <a:gd name="connsiteX47" fmla="*/ 2893325 w 3202675"/>
              <a:gd name="connsiteY47" fmla="*/ 181970 h 300251"/>
              <a:gd name="connsiteX48" fmla="*/ 2920621 w 3202675"/>
              <a:gd name="connsiteY48" fmla="*/ 191069 h 300251"/>
              <a:gd name="connsiteX49" fmla="*/ 2934269 w 3202675"/>
              <a:gd name="connsiteY49" fmla="*/ 195618 h 300251"/>
              <a:gd name="connsiteX50" fmla="*/ 2947916 w 3202675"/>
              <a:gd name="connsiteY50" fmla="*/ 200167 h 300251"/>
              <a:gd name="connsiteX51" fmla="*/ 2966113 w 3202675"/>
              <a:gd name="connsiteY51" fmla="*/ 204716 h 300251"/>
              <a:gd name="connsiteX52" fmla="*/ 2984310 w 3202675"/>
              <a:gd name="connsiteY52" fmla="*/ 213815 h 300251"/>
              <a:gd name="connsiteX53" fmla="*/ 3034352 w 3202675"/>
              <a:gd name="connsiteY53" fmla="*/ 227463 h 300251"/>
              <a:gd name="connsiteX54" fmla="*/ 3048000 w 3202675"/>
              <a:gd name="connsiteY54" fmla="*/ 236561 h 300251"/>
              <a:gd name="connsiteX55" fmla="*/ 3066197 w 3202675"/>
              <a:gd name="connsiteY55" fmla="*/ 241110 h 300251"/>
              <a:gd name="connsiteX56" fmla="*/ 3093493 w 3202675"/>
              <a:gd name="connsiteY56" fmla="*/ 250209 h 300251"/>
              <a:gd name="connsiteX57" fmla="*/ 3129887 w 3202675"/>
              <a:gd name="connsiteY57" fmla="*/ 259308 h 300251"/>
              <a:gd name="connsiteX58" fmla="*/ 3143534 w 3202675"/>
              <a:gd name="connsiteY58" fmla="*/ 268406 h 300251"/>
              <a:gd name="connsiteX59" fmla="*/ 3179928 w 3202675"/>
              <a:gd name="connsiteY59" fmla="*/ 277505 h 300251"/>
              <a:gd name="connsiteX60" fmla="*/ 3193576 w 3202675"/>
              <a:gd name="connsiteY60" fmla="*/ 286603 h 300251"/>
              <a:gd name="connsiteX61" fmla="*/ 3202675 w 3202675"/>
              <a:gd name="connsiteY61" fmla="*/ 300251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202675" h="300251">
                <a:moveTo>
                  <a:pt x="0" y="136478"/>
                </a:moveTo>
                <a:cubicBezTo>
                  <a:pt x="7582" y="134961"/>
                  <a:pt x="15286" y="133963"/>
                  <a:pt x="22746" y="131928"/>
                </a:cubicBezTo>
                <a:cubicBezTo>
                  <a:pt x="31999" y="129404"/>
                  <a:pt x="40548" y="124186"/>
                  <a:pt x="50042" y="122830"/>
                </a:cubicBezTo>
                <a:cubicBezTo>
                  <a:pt x="108950" y="114415"/>
                  <a:pt x="71181" y="118876"/>
                  <a:pt x="163773" y="113731"/>
                </a:cubicBezTo>
                <a:cubicBezTo>
                  <a:pt x="205591" y="99793"/>
                  <a:pt x="167831" y="111034"/>
                  <a:pt x="263857" y="104633"/>
                </a:cubicBezTo>
                <a:cubicBezTo>
                  <a:pt x="280569" y="103519"/>
                  <a:pt x="297218" y="101600"/>
                  <a:pt x="313899" y="100084"/>
                </a:cubicBezTo>
                <a:cubicBezTo>
                  <a:pt x="348709" y="88478"/>
                  <a:pt x="318449" y="97314"/>
                  <a:pt x="391236" y="90985"/>
                </a:cubicBezTo>
                <a:cubicBezTo>
                  <a:pt x="404916" y="89796"/>
                  <a:pt x="418531" y="87952"/>
                  <a:pt x="432179" y="86436"/>
                </a:cubicBezTo>
                <a:cubicBezTo>
                  <a:pt x="479029" y="74724"/>
                  <a:pt x="420304" y="88261"/>
                  <a:pt x="518615" y="77337"/>
                </a:cubicBezTo>
                <a:cubicBezTo>
                  <a:pt x="523381" y="76807"/>
                  <a:pt x="527494" y="73290"/>
                  <a:pt x="532263" y="72788"/>
                </a:cubicBezTo>
                <a:cubicBezTo>
                  <a:pt x="556439" y="70243"/>
                  <a:pt x="580803" y="69971"/>
                  <a:pt x="605051" y="68239"/>
                </a:cubicBezTo>
                <a:cubicBezTo>
                  <a:pt x="623265" y="66938"/>
                  <a:pt x="641445" y="65206"/>
                  <a:pt x="659642" y="63690"/>
                </a:cubicBezTo>
                <a:cubicBezTo>
                  <a:pt x="665708" y="62173"/>
                  <a:pt x="671827" y="60858"/>
                  <a:pt x="677839" y="59140"/>
                </a:cubicBezTo>
                <a:cubicBezTo>
                  <a:pt x="682450" y="57823"/>
                  <a:pt x="686769" y="55449"/>
                  <a:pt x="691487" y="54591"/>
                </a:cubicBezTo>
                <a:cubicBezTo>
                  <a:pt x="703516" y="52404"/>
                  <a:pt x="715750" y="51558"/>
                  <a:pt x="727881" y="50042"/>
                </a:cubicBezTo>
                <a:cubicBezTo>
                  <a:pt x="758712" y="39765"/>
                  <a:pt x="721102" y="51398"/>
                  <a:pt x="773373" y="40943"/>
                </a:cubicBezTo>
                <a:cubicBezTo>
                  <a:pt x="778075" y="40003"/>
                  <a:pt x="782268" y="37028"/>
                  <a:pt x="787021" y="36394"/>
                </a:cubicBezTo>
                <a:cubicBezTo>
                  <a:pt x="805121" y="33981"/>
                  <a:pt x="823415" y="33361"/>
                  <a:pt x="841612" y="31845"/>
                </a:cubicBezTo>
                <a:cubicBezTo>
                  <a:pt x="850710" y="30329"/>
                  <a:pt x="859764" y="28515"/>
                  <a:pt x="868907" y="27296"/>
                </a:cubicBezTo>
                <a:cubicBezTo>
                  <a:pt x="882519" y="25481"/>
                  <a:pt x="896213" y="24351"/>
                  <a:pt x="909851" y="22746"/>
                </a:cubicBezTo>
                <a:lnTo>
                  <a:pt x="946245" y="18197"/>
                </a:lnTo>
                <a:cubicBezTo>
                  <a:pt x="981058" y="6594"/>
                  <a:pt x="950791" y="15429"/>
                  <a:pt x="1023582" y="9099"/>
                </a:cubicBezTo>
                <a:cubicBezTo>
                  <a:pt x="1037262" y="7909"/>
                  <a:pt x="1050877" y="6066"/>
                  <a:pt x="1064525" y="4549"/>
                </a:cubicBezTo>
                <a:cubicBezTo>
                  <a:pt x="1069074" y="3033"/>
                  <a:pt x="1073378" y="0"/>
                  <a:pt x="1078173" y="0"/>
                </a:cubicBezTo>
                <a:cubicBezTo>
                  <a:pt x="1428548" y="0"/>
                  <a:pt x="1653649" y="4170"/>
                  <a:pt x="1978925" y="9099"/>
                </a:cubicBezTo>
                <a:cubicBezTo>
                  <a:pt x="2007036" y="18469"/>
                  <a:pt x="1992781" y="14875"/>
                  <a:pt x="2042615" y="18197"/>
                </a:cubicBezTo>
                <a:cubicBezTo>
                  <a:pt x="2071403" y="20116"/>
                  <a:pt x="2100239" y="21230"/>
                  <a:pt x="2129051" y="22746"/>
                </a:cubicBezTo>
                <a:cubicBezTo>
                  <a:pt x="2186963" y="34330"/>
                  <a:pt x="2104246" y="18554"/>
                  <a:pt x="2197290" y="31845"/>
                </a:cubicBezTo>
                <a:cubicBezTo>
                  <a:pt x="2203479" y="32729"/>
                  <a:pt x="2209336" y="35276"/>
                  <a:pt x="2215487" y="36394"/>
                </a:cubicBezTo>
                <a:cubicBezTo>
                  <a:pt x="2226036" y="38312"/>
                  <a:pt x="2236716" y="39427"/>
                  <a:pt x="2247331" y="40943"/>
                </a:cubicBezTo>
                <a:cubicBezTo>
                  <a:pt x="2289085" y="54861"/>
                  <a:pt x="2265084" y="49088"/>
                  <a:pt x="2320119" y="54591"/>
                </a:cubicBezTo>
                <a:cubicBezTo>
                  <a:pt x="2324668" y="56107"/>
                  <a:pt x="2329086" y="58100"/>
                  <a:pt x="2333767" y="59140"/>
                </a:cubicBezTo>
                <a:cubicBezTo>
                  <a:pt x="2360958" y="65183"/>
                  <a:pt x="2387733" y="65912"/>
                  <a:pt x="2415654" y="68239"/>
                </a:cubicBezTo>
                <a:cubicBezTo>
                  <a:pt x="2446856" y="78640"/>
                  <a:pt x="2408120" y="66355"/>
                  <a:pt x="2452048" y="77337"/>
                </a:cubicBezTo>
                <a:cubicBezTo>
                  <a:pt x="2456700" y="78500"/>
                  <a:pt x="2460973" y="81054"/>
                  <a:pt x="2465696" y="81887"/>
                </a:cubicBezTo>
                <a:cubicBezTo>
                  <a:pt x="2486815" y="85614"/>
                  <a:pt x="2508177" y="87804"/>
                  <a:pt x="2529385" y="90985"/>
                </a:cubicBezTo>
                <a:cubicBezTo>
                  <a:pt x="2538507" y="92353"/>
                  <a:pt x="2547606" y="93884"/>
                  <a:pt x="2556681" y="95534"/>
                </a:cubicBezTo>
                <a:cubicBezTo>
                  <a:pt x="2594396" y="102392"/>
                  <a:pt x="2564779" y="97334"/>
                  <a:pt x="2597624" y="104633"/>
                </a:cubicBezTo>
                <a:cubicBezTo>
                  <a:pt x="2614316" y="108342"/>
                  <a:pt x="2622722" y="108977"/>
                  <a:pt x="2638567" y="113731"/>
                </a:cubicBezTo>
                <a:cubicBezTo>
                  <a:pt x="2647753" y="116487"/>
                  <a:pt x="2656403" y="121253"/>
                  <a:pt x="2665863" y="122830"/>
                </a:cubicBezTo>
                <a:cubicBezTo>
                  <a:pt x="2674961" y="124346"/>
                  <a:pt x="2684113" y="125570"/>
                  <a:pt x="2693158" y="127379"/>
                </a:cubicBezTo>
                <a:cubicBezTo>
                  <a:pt x="2699289" y="128605"/>
                  <a:pt x="2705252" y="130572"/>
                  <a:pt x="2711355" y="131928"/>
                </a:cubicBezTo>
                <a:cubicBezTo>
                  <a:pt x="2718903" y="133605"/>
                  <a:pt x="2726519" y="134961"/>
                  <a:pt x="2734101" y="136478"/>
                </a:cubicBezTo>
                <a:cubicBezTo>
                  <a:pt x="2768881" y="153866"/>
                  <a:pt x="2734277" y="138796"/>
                  <a:pt x="2779594" y="150125"/>
                </a:cubicBezTo>
                <a:cubicBezTo>
                  <a:pt x="2788899" y="152451"/>
                  <a:pt x="2797585" y="156898"/>
                  <a:pt x="2806890" y="159224"/>
                </a:cubicBezTo>
                <a:cubicBezTo>
                  <a:pt x="2819021" y="162257"/>
                  <a:pt x="2831421" y="164367"/>
                  <a:pt x="2843284" y="168322"/>
                </a:cubicBezTo>
                <a:cubicBezTo>
                  <a:pt x="2852382" y="171355"/>
                  <a:pt x="2861175" y="175540"/>
                  <a:pt x="2870579" y="177421"/>
                </a:cubicBezTo>
                <a:cubicBezTo>
                  <a:pt x="2878161" y="178937"/>
                  <a:pt x="2885865" y="179936"/>
                  <a:pt x="2893325" y="181970"/>
                </a:cubicBezTo>
                <a:cubicBezTo>
                  <a:pt x="2902578" y="184494"/>
                  <a:pt x="2911522" y="188036"/>
                  <a:pt x="2920621" y="191069"/>
                </a:cubicBezTo>
                <a:lnTo>
                  <a:pt x="2934269" y="195618"/>
                </a:lnTo>
                <a:cubicBezTo>
                  <a:pt x="2938818" y="197134"/>
                  <a:pt x="2943264" y="199004"/>
                  <a:pt x="2947916" y="200167"/>
                </a:cubicBezTo>
                <a:lnTo>
                  <a:pt x="2966113" y="204716"/>
                </a:lnTo>
                <a:cubicBezTo>
                  <a:pt x="2972179" y="207749"/>
                  <a:pt x="2978013" y="211296"/>
                  <a:pt x="2984310" y="213815"/>
                </a:cubicBezTo>
                <a:cubicBezTo>
                  <a:pt x="3007392" y="223048"/>
                  <a:pt x="3011513" y="222894"/>
                  <a:pt x="3034352" y="227463"/>
                </a:cubicBezTo>
                <a:cubicBezTo>
                  <a:pt x="3038901" y="230496"/>
                  <a:pt x="3042975" y="234407"/>
                  <a:pt x="3048000" y="236561"/>
                </a:cubicBezTo>
                <a:cubicBezTo>
                  <a:pt x="3053747" y="239024"/>
                  <a:pt x="3060208" y="239313"/>
                  <a:pt x="3066197" y="241110"/>
                </a:cubicBezTo>
                <a:cubicBezTo>
                  <a:pt x="3075383" y="243866"/>
                  <a:pt x="3084189" y="247883"/>
                  <a:pt x="3093493" y="250209"/>
                </a:cubicBezTo>
                <a:lnTo>
                  <a:pt x="3129887" y="259308"/>
                </a:lnTo>
                <a:cubicBezTo>
                  <a:pt x="3134436" y="262341"/>
                  <a:pt x="3138396" y="266538"/>
                  <a:pt x="3143534" y="268406"/>
                </a:cubicBezTo>
                <a:cubicBezTo>
                  <a:pt x="3155286" y="272679"/>
                  <a:pt x="3179928" y="277505"/>
                  <a:pt x="3179928" y="277505"/>
                </a:cubicBezTo>
                <a:cubicBezTo>
                  <a:pt x="3184477" y="280538"/>
                  <a:pt x="3189710" y="282737"/>
                  <a:pt x="3193576" y="286603"/>
                </a:cubicBezTo>
                <a:cubicBezTo>
                  <a:pt x="3197442" y="290469"/>
                  <a:pt x="3202675" y="300251"/>
                  <a:pt x="3202675" y="30025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9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71" y="0"/>
            <a:ext cx="7951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9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시스템에서 프로세스 실행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</a:t>
            </a:r>
            <a:r>
              <a:rPr lang="ko-KR" altLang="en-US" dirty="0" err="1" smtClean="0"/>
              <a:t>페이징에서</a:t>
            </a:r>
            <a:r>
              <a:rPr lang="ko-KR" altLang="en-US" dirty="0" smtClean="0"/>
              <a:t> 실행 </a:t>
            </a:r>
            <a:r>
              <a:rPr lang="ko-KR" altLang="en-US" dirty="0"/>
              <a:t>파일로부터 프로세스가 적재되어 실행되는 전형적인 과정 설명</a:t>
            </a:r>
            <a:endParaRPr lang="en-US" altLang="ko-KR" dirty="0"/>
          </a:p>
          <a:p>
            <a:pPr lvl="1"/>
            <a:r>
              <a:rPr lang="en-US" altLang="ko-KR" dirty="0" smtClean="0"/>
              <a:t>100</a:t>
            </a:r>
            <a:r>
              <a:rPr lang="ko-KR" altLang="en-US" dirty="0" smtClean="0"/>
              <a:t>개 이상의 페이지로 구성된 </a:t>
            </a:r>
            <a:r>
              <a:rPr lang="en-US" altLang="ko-KR" dirty="0" smtClean="0"/>
              <a:t>C </a:t>
            </a:r>
            <a:r>
              <a:rPr lang="ko-KR" altLang="en-US" dirty="0" smtClean="0"/>
              <a:t>프로그램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1043608" y="3288858"/>
            <a:ext cx="7533246" cy="2728585"/>
            <a:chOff x="1043608" y="3288858"/>
            <a:chExt cx="7533246" cy="2728585"/>
          </a:xfrm>
        </p:grpSpPr>
        <p:grpSp>
          <p:nvGrpSpPr>
            <p:cNvPr id="18" name="그룹 17"/>
            <p:cNvGrpSpPr/>
            <p:nvPr/>
          </p:nvGrpSpPr>
          <p:grpSpPr>
            <a:xfrm>
              <a:off x="1115616" y="3288858"/>
              <a:ext cx="7461238" cy="2122284"/>
              <a:chOff x="683568" y="1697481"/>
              <a:chExt cx="7461238" cy="2122284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683568" y="1996041"/>
                <a:ext cx="981927" cy="14257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main() {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...</a:t>
                </a:r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n = 11;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f();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...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n++;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...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32129" y="1736608"/>
                <a:ext cx="68480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페이지 </a:t>
                </a:r>
                <a:r>
                  <a:rPr lang="en-US" altLang="ko-KR" sz="1000" dirty="0" smtClean="0"/>
                  <a:t>0</a:t>
                </a:r>
                <a:endParaRPr lang="ko-KR" altLang="en-US" sz="1000" dirty="0"/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668768" y="1996041"/>
                <a:ext cx="1555158" cy="142575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...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/>
              <p:cNvSpPr/>
              <p:nvPr/>
            </p:nvSpPr>
            <p:spPr>
              <a:xfrm>
                <a:off x="4218067" y="1996041"/>
                <a:ext cx="1460238" cy="142575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...</a:t>
                </a: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5678305" y="1996041"/>
                <a:ext cx="981927" cy="14257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...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</a:t>
                </a:r>
                <a:r>
                  <a:rPr lang="en-US" altLang="ko-KR" sz="1200" dirty="0" err="1" smtClean="0">
                    <a:solidFill>
                      <a:schemeClr val="tx1"/>
                    </a:solidFill>
                  </a:rPr>
                  <a:t>int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 n=10;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 smtClean="0">
                    <a:solidFill>
                      <a:schemeClr val="tx1"/>
                    </a:solidFill>
                  </a:rPr>
                  <a:t>...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...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12609" y="1742616"/>
                <a:ext cx="7553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페이지 </a:t>
                </a:r>
                <a:r>
                  <a:rPr lang="en-US" altLang="ko-KR" sz="1000" dirty="0" smtClean="0"/>
                  <a:t>30</a:t>
                </a:r>
                <a:endParaRPr lang="ko-KR" altLang="en-US" sz="10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532943" y="1736609"/>
                <a:ext cx="27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...</a:t>
                </a:r>
                <a:endParaRPr lang="ko-KR" altLang="en-US" sz="10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585647" y="1742617"/>
                <a:ext cx="8258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/>
                  <a:t>페이지 </a:t>
                </a:r>
                <a:r>
                  <a:rPr lang="en-US" altLang="ko-KR" sz="1000" dirty="0" smtClean="0"/>
                  <a:t>100</a:t>
                </a:r>
                <a:endParaRPr lang="ko-KR" altLang="en-US" sz="1000" dirty="0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6660232" y="1996041"/>
                <a:ext cx="1296144" cy="1425758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...</a:t>
                </a:r>
              </a:p>
              <a:p>
                <a:endParaRPr lang="en-US" altLang="ko-KR" sz="1200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직선 화살표 연결선 13"/>
              <p:cNvCxnSpPr/>
              <p:nvPr/>
            </p:nvCxnSpPr>
            <p:spPr>
              <a:xfrm>
                <a:off x="683568" y="3527430"/>
                <a:ext cx="7272808" cy="102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732240" y="3558155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 smtClean="0"/>
                  <a:t>프로세스</a:t>
                </a:r>
                <a:r>
                  <a:rPr lang="en-US" altLang="ko-KR" sz="1100" dirty="0" smtClean="0"/>
                  <a:t> </a:t>
                </a:r>
                <a:r>
                  <a:rPr lang="ko-KR" altLang="en-US" sz="1100" dirty="0" smtClean="0"/>
                  <a:t>주소 공간</a:t>
                </a:r>
                <a:endParaRPr lang="ko-KR" altLang="en-US" sz="1100" dirty="0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3230033" y="1997491"/>
                <a:ext cx="981927" cy="142575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...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void f() {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...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}</a:t>
                </a: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 ...</a:t>
                </a:r>
              </a:p>
              <a:p>
                <a:r>
                  <a:rPr lang="en-US" altLang="ko-KR" sz="1200" dirty="0" smtClean="0">
                    <a:solidFill>
                      <a:schemeClr val="tx1"/>
                    </a:solidFill>
                  </a:rPr>
                  <a:t>      ...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     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244663" y="1697481"/>
                <a:ext cx="2712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...</a:t>
                </a:r>
                <a:endParaRPr lang="ko-KR" altLang="en-US" sz="1000" dirty="0"/>
              </a:p>
            </p:txBody>
          </p:sp>
        </p:grpSp>
        <p:sp>
          <p:nvSpPr>
            <p:cNvPr id="19" name="자유형 18"/>
            <p:cNvSpPr/>
            <p:nvPr/>
          </p:nvSpPr>
          <p:spPr>
            <a:xfrm>
              <a:off x="1966823" y="3643156"/>
              <a:ext cx="4261361" cy="495630"/>
            </a:xfrm>
            <a:custGeom>
              <a:avLst/>
              <a:gdLst>
                <a:gd name="connsiteX0" fmla="*/ 0 w 4353464"/>
                <a:gd name="connsiteY0" fmla="*/ 489879 h 489879"/>
                <a:gd name="connsiteX1" fmla="*/ 299049 w 4353464"/>
                <a:gd name="connsiteY1" fmla="*/ 478377 h 489879"/>
                <a:gd name="connsiteX2" fmla="*/ 316302 w 4353464"/>
                <a:gd name="connsiteY2" fmla="*/ 472626 h 489879"/>
                <a:gd name="connsiteX3" fmla="*/ 373811 w 4353464"/>
                <a:gd name="connsiteY3" fmla="*/ 466875 h 489879"/>
                <a:gd name="connsiteX4" fmla="*/ 419819 w 4353464"/>
                <a:gd name="connsiteY4" fmla="*/ 449622 h 489879"/>
                <a:gd name="connsiteX5" fmla="*/ 437071 w 4353464"/>
                <a:gd name="connsiteY5" fmla="*/ 443871 h 489879"/>
                <a:gd name="connsiteX6" fmla="*/ 460075 w 4353464"/>
                <a:gd name="connsiteY6" fmla="*/ 432369 h 489879"/>
                <a:gd name="connsiteX7" fmla="*/ 488830 w 4353464"/>
                <a:gd name="connsiteY7" fmla="*/ 426618 h 489879"/>
                <a:gd name="connsiteX8" fmla="*/ 506083 w 4353464"/>
                <a:gd name="connsiteY8" fmla="*/ 415117 h 489879"/>
                <a:gd name="connsiteX9" fmla="*/ 546339 w 4353464"/>
                <a:gd name="connsiteY9" fmla="*/ 397864 h 489879"/>
                <a:gd name="connsiteX10" fmla="*/ 569343 w 4353464"/>
                <a:gd name="connsiteY10" fmla="*/ 380611 h 489879"/>
                <a:gd name="connsiteX11" fmla="*/ 609600 w 4353464"/>
                <a:gd name="connsiteY11" fmla="*/ 369109 h 489879"/>
                <a:gd name="connsiteX12" fmla="*/ 661358 w 4353464"/>
                <a:gd name="connsiteY12" fmla="*/ 340354 h 489879"/>
                <a:gd name="connsiteX13" fmla="*/ 678611 w 4353464"/>
                <a:gd name="connsiteY13" fmla="*/ 328852 h 489879"/>
                <a:gd name="connsiteX14" fmla="*/ 707366 w 4353464"/>
                <a:gd name="connsiteY14" fmla="*/ 317350 h 489879"/>
                <a:gd name="connsiteX15" fmla="*/ 724619 w 4353464"/>
                <a:gd name="connsiteY15" fmla="*/ 305849 h 489879"/>
                <a:gd name="connsiteX16" fmla="*/ 753373 w 4353464"/>
                <a:gd name="connsiteY16" fmla="*/ 294347 h 489879"/>
                <a:gd name="connsiteX17" fmla="*/ 810883 w 4353464"/>
                <a:gd name="connsiteY17" fmla="*/ 265592 h 489879"/>
                <a:gd name="connsiteX18" fmla="*/ 856890 w 4353464"/>
                <a:gd name="connsiteY18" fmla="*/ 248339 h 489879"/>
                <a:gd name="connsiteX19" fmla="*/ 879894 w 4353464"/>
                <a:gd name="connsiteY19" fmla="*/ 236837 h 489879"/>
                <a:gd name="connsiteX20" fmla="*/ 897147 w 4353464"/>
                <a:gd name="connsiteY20" fmla="*/ 231086 h 489879"/>
                <a:gd name="connsiteX21" fmla="*/ 948905 w 4353464"/>
                <a:gd name="connsiteY21" fmla="*/ 208083 h 489879"/>
                <a:gd name="connsiteX22" fmla="*/ 1000664 w 4353464"/>
                <a:gd name="connsiteY22" fmla="*/ 196581 h 489879"/>
                <a:gd name="connsiteX23" fmla="*/ 1075426 w 4353464"/>
                <a:gd name="connsiteY23" fmla="*/ 167826 h 489879"/>
                <a:gd name="connsiteX24" fmla="*/ 1127185 w 4353464"/>
                <a:gd name="connsiteY24" fmla="*/ 150573 h 489879"/>
                <a:gd name="connsiteX25" fmla="*/ 1184694 w 4353464"/>
                <a:gd name="connsiteY25" fmla="*/ 133320 h 489879"/>
                <a:gd name="connsiteX26" fmla="*/ 1207698 w 4353464"/>
                <a:gd name="connsiteY26" fmla="*/ 121818 h 489879"/>
                <a:gd name="connsiteX27" fmla="*/ 1224951 w 4353464"/>
                <a:gd name="connsiteY27" fmla="*/ 110317 h 489879"/>
                <a:gd name="connsiteX28" fmla="*/ 1253705 w 4353464"/>
                <a:gd name="connsiteY28" fmla="*/ 104566 h 489879"/>
                <a:gd name="connsiteX29" fmla="*/ 1276709 w 4353464"/>
                <a:gd name="connsiteY29" fmla="*/ 98815 h 489879"/>
                <a:gd name="connsiteX30" fmla="*/ 1316966 w 4353464"/>
                <a:gd name="connsiteY30" fmla="*/ 87313 h 489879"/>
                <a:gd name="connsiteX31" fmla="*/ 1403230 w 4353464"/>
                <a:gd name="connsiteY31" fmla="*/ 75811 h 489879"/>
                <a:gd name="connsiteX32" fmla="*/ 1443486 w 4353464"/>
                <a:gd name="connsiteY32" fmla="*/ 58558 h 489879"/>
                <a:gd name="connsiteX33" fmla="*/ 1500996 w 4353464"/>
                <a:gd name="connsiteY33" fmla="*/ 52807 h 489879"/>
                <a:gd name="connsiteX34" fmla="*/ 1547003 w 4353464"/>
                <a:gd name="connsiteY34" fmla="*/ 47056 h 489879"/>
                <a:gd name="connsiteX35" fmla="*/ 1627517 w 4353464"/>
                <a:gd name="connsiteY35" fmla="*/ 35554 h 489879"/>
                <a:gd name="connsiteX36" fmla="*/ 1713781 w 4353464"/>
                <a:gd name="connsiteY36" fmla="*/ 29803 h 489879"/>
                <a:gd name="connsiteX37" fmla="*/ 2265871 w 4353464"/>
                <a:gd name="connsiteY37" fmla="*/ 29803 h 489879"/>
                <a:gd name="connsiteX38" fmla="*/ 2461403 w 4353464"/>
                <a:gd name="connsiteY38" fmla="*/ 41305 h 489879"/>
                <a:gd name="connsiteX39" fmla="*/ 2576422 w 4353464"/>
                <a:gd name="connsiteY39" fmla="*/ 52807 h 489879"/>
                <a:gd name="connsiteX40" fmla="*/ 2886973 w 4353464"/>
                <a:gd name="connsiteY40" fmla="*/ 75811 h 489879"/>
                <a:gd name="connsiteX41" fmla="*/ 2990490 w 4353464"/>
                <a:gd name="connsiteY41" fmla="*/ 93064 h 489879"/>
                <a:gd name="connsiteX42" fmla="*/ 3024996 w 4353464"/>
                <a:gd name="connsiteY42" fmla="*/ 98815 h 489879"/>
                <a:gd name="connsiteX43" fmla="*/ 3053751 w 4353464"/>
                <a:gd name="connsiteY43" fmla="*/ 104566 h 489879"/>
                <a:gd name="connsiteX44" fmla="*/ 3122762 w 4353464"/>
                <a:gd name="connsiteY44" fmla="*/ 110317 h 489879"/>
                <a:gd name="connsiteX45" fmla="*/ 3191773 w 4353464"/>
                <a:gd name="connsiteY45" fmla="*/ 121818 h 489879"/>
                <a:gd name="connsiteX46" fmla="*/ 3237781 w 4353464"/>
                <a:gd name="connsiteY46" fmla="*/ 133320 h 489879"/>
                <a:gd name="connsiteX47" fmla="*/ 3272286 w 4353464"/>
                <a:gd name="connsiteY47" fmla="*/ 139071 h 489879"/>
                <a:gd name="connsiteX48" fmla="*/ 3306792 w 4353464"/>
                <a:gd name="connsiteY48" fmla="*/ 150573 h 489879"/>
                <a:gd name="connsiteX49" fmla="*/ 3393056 w 4353464"/>
                <a:gd name="connsiteY49" fmla="*/ 179328 h 489879"/>
                <a:gd name="connsiteX50" fmla="*/ 3450566 w 4353464"/>
                <a:gd name="connsiteY50" fmla="*/ 202332 h 489879"/>
                <a:gd name="connsiteX51" fmla="*/ 3467819 w 4353464"/>
                <a:gd name="connsiteY51" fmla="*/ 213834 h 489879"/>
                <a:gd name="connsiteX52" fmla="*/ 3508075 w 4353464"/>
                <a:gd name="connsiteY52" fmla="*/ 225335 h 489879"/>
                <a:gd name="connsiteX53" fmla="*/ 3525328 w 4353464"/>
                <a:gd name="connsiteY53" fmla="*/ 236837 h 489879"/>
                <a:gd name="connsiteX54" fmla="*/ 3594339 w 4353464"/>
                <a:gd name="connsiteY54" fmla="*/ 254090 h 489879"/>
                <a:gd name="connsiteX55" fmla="*/ 3623094 w 4353464"/>
                <a:gd name="connsiteY55" fmla="*/ 265592 h 489879"/>
                <a:gd name="connsiteX56" fmla="*/ 3651849 w 4353464"/>
                <a:gd name="connsiteY56" fmla="*/ 271343 h 489879"/>
                <a:gd name="connsiteX57" fmla="*/ 3669102 w 4353464"/>
                <a:gd name="connsiteY57" fmla="*/ 277094 h 489879"/>
                <a:gd name="connsiteX58" fmla="*/ 3726611 w 4353464"/>
                <a:gd name="connsiteY58" fmla="*/ 294347 h 489879"/>
                <a:gd name="connsiteX59" fmla="*/ 3743864 w 4353464"/>
                <a:gd name="connsiteY59" fmla="*/ 305849 h 489879"/>
                <a:gd name="connsiteX60" fmla="*/ 3801373 w 4353464"/>
                <a:gd name="connsiteY60" fmla="*/ 328852 h 489879"/>
                <a:gd name="connsiteX61" fmla="*/ 3818626 w 4353464"/>
                <a:gd name="connsiteY61" fmla="*/ 334603 h 489879"/>
                <a:gd name="connsiteX62" fmla="*/ 3841630 w 4353464"/>
                <a:gd name="connsiteY62" fmla="*/ 346105 h 489879"/>
                <a:gd name="connsiteX63" fmla="*/ 3858883 w 4353464"/>
                <a:gd name="connsiteY63" fmla="*/ 357607 h 489879"/>
                <a:gd name="connsiteX64" fmla="*/ 3899139 w 4353464"/>
                <a:gd name="connsiteY64" fmla="*/ 363358 h 489879"/>
                <a:gd name="connsiteX65" fmla="*/ 3968151 w 4353464"/>
                <a:gd name="connsiteY65" fmla="*/ 386362 h 489879"/>
                <a:gd name="connsiteX66" fmla="*/ 4002656 w 4353464"/>
                <a:gd name="connsiteY66" fmla="*/ 397864 h 489879"/>
                <a:gd name="connsiteX67" fmla="*/ 4042913 w 4353464"/>
                <a:gd name="connsiteY67" fmla="*/ 409366 h 489879"/>
                <a:gd name="connsiteX68" fmla="*/ 4134928 w 4353464"/>
                <a:gd name="connsiteY68" fmla="*/ 420867 h 489879"/>
                <a:gd name="connsiteX69" fmla="*/ 4209690 w 4353464"/>
                <a:gd name="connsiteY69" fmla="*/ 432369 h 489879"/>
                <a:gd name="connsiteX70" fmla="*/ 4261449 w 4353464"/>
                <a:gd name="connsiteY70" fmla="*/ 438120 h 489879"/>
                <a:gd name="connsiteX71" fmla="*/ 4353464 w 4353464"/>
                <a:gd name="connsiteY71" fmla="*/ 443871 h 48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4353464" h="489879">
                  <a:moveTo>
                    <a:pt x="0" y="489879"/>
                  </a:moveTo>
                  <a:cubicBezTo>
                    <a:pt x="37194" y="488874"/>
                    <a:pt x="225006" y="486604"/>
                    <a:pt x="299049" y="478377"/>
                  </a:cubicBezTo>
                  <a:cubicBezTo>
                    <a:pt x="305074" y="477708"/>
                    <a:pt x="310310" y="473548"/>
                    <a:pt x="316302" y="472626"/>
                  </a:cubicBezTo>
                  <a:cubicBezTo>
                    <a:pt x="335343" y="469697"/>
                    <a:pt x="354641" y="468792"/>
                    <a:pt x="373811" y="466875"/>
                  </a:cubicBezTo>
                  <a:cubicBezTo>
                    <a:pt x="416220" y="456273"/>
                    <a:pt x="377719" y="467666"/>
                    <a:pt x="419819" y="449622"/>
                  </a:cubicBezTo>
                  <a:cubicBezTo>
                    <a:pt x="425391" y="447234"/>
                    <a:pt x="431499" y="446259"/>
                    <a:pt x="437071" y="443871"/>
                  </a:cubicBezTo>
                  <a:cubicBezTo>
                    <a:pt x="444951" y="440494"/>
                    <a:pt x="451942" y="435080"/>
                    <a:pt x="460075" y="432369"/>
                  </a:cubicBezTo>
                  <a:cubicBezTo>
                    <a:pt x="469348" y="429278"/>
                    <a:pt x="479245" y="428535"/>
                    <a:pt x="488830" y="426618"/>
                  </a:cubicBezTo>
                  <a:cubicBezTo>
                    <a:pt x="494581" y="422784"/>
                    <a:pt x="499901" y="418208"/>
                    <a:pt x="506083" y="415117"/>
                  </a:cubicBezTo>
                  <a:cubicBezTo>
                    <a:pt x="545207" y="395555"/>
                    <a:pt x="498482" y="427775"/>
                    <a:pt x="546339" y="397864"/>
                  </a:cubicBezTo>
                  <a:cubicBezTo>
                    <a:pt x="554467" y="392784"/>
                    <a:pt x="561021" y="385366"/>
                    <a:pt x="569343" y="380611"/>
                  </a:cubicBezTo>
                  <a:cubicBezTo>
                    <a:pt x="575760" y="376944"/>
                    <a:pt x="604620" y="370354"/>
                    <a:pt x="609600" y="369109"/>
                  </a:cubicBezTo>
                  <a:cubicBezTo>
                    <a:pt x="637062" y="355378"/>
                    <a:pt x="632474" y="358406"/>
                    <a:pt x="661358" y="340354"/>
                  </a:cubicBezTo>
                  <a:cubicBezTo>
                    <a:pt x="667219" y="336691"/>
                    <a:pt x="672429" y="331943"/>
                    <a:pt x="678611" y="328852"/>
                  </a:cubicBezTo>
                  <a:cubicBezTo>
                    <a:pt x="687844" y="324235"/>
                    <a:pt x="698132" y="321967"/>
                    <a:pt x="707366" y="317350"/>
                  </a:cubicBezTo>
                  <a:cubicBezTo>
                    <a:pt x="713548" y="314259"/>
                    <a:pt x="718437" y="308940"/>
                    <a:pt x="724619" y="305849"/>
                  </a:cubicBezTo>
                  <a:cubicBezTo>
                    <a:pt x="733852" y="301232"/>
                    <a:pt x="744310" y="299290"/>
                    <a:pt x="753373" y="294347"/>
                  </a:cubicBezTo>
                  <a:cubicBezTo>
                    <a:pt x="811308" y="262745"/>
                    <a:pt x="764832" y="277105"/>
                    <a:pt x="810883" y="265592"/>
                  </a:cubicBezTo>
                  <a:cubicBezTo>
                    <a:pt x="874921" y="233572"/>
                    <a:pt x="794254" y="271828"/>
                    <a:pt x="856890" y="248339"/>
                  </a:cubicBezTo>
                  <a:cubicBezTo>
                    <a:pt x="864917" y="245329"/>
                    <a:pt x="872014" y="240214"/>
                    <a:pt x="879894" y="236837"/>
                  </a:cubicBezTo>
                  <a:cubicBezTo>
                    <a:pt x="885466" y="234449"/>
                    <a:pt x="891575" y="233474"/>
                    <a:pt x="897147" y="231086"/>
                  </a:cubicBezTo>
                  <a:cubicBezTo>
                    <a:pt x="932221" y="216054"/>
                    <a:pt x="908775" y="221459"/>
                    <a:pt x="948905" y="208083"/>
                  </a:cubicBezTo>
                  <a:cubicBezTo>
                    <a:pt x="961089" y="204022"/>
                    <a:pt x="989267" y="198860"/>
                    <a:pt x="1000664" y="196581"/>
                  </a:cubicBezTo>
                  <a:cubicBezTo>
                    <a:pt x="1055414" y="169205"/>
                    <a:pt x="1029858" y="176940"/>
                    <a:pt x="1075426" y="167826"/>
                  </a:cubicBezTo>
                  <a:cubicBezTo>
                    <a:pt x="1133249" y="138914"/>
                    <a:pt x="1060292" y="172871"/>
                    <a:pt x="1127185" y="150573"/>
                  </a:cubicBezTo>
                  <a:cubicBezTo>
                    <a:pt x="1194052" y="128284"/>
                    <a:pt x="1096255" y="148060"/>
                    <a:pt x="1184694" y="133320"/>
                  </a:cubicBezTo>
                  <a:cubicBezTo>
                    <a:pt x="1192362" y="129486"/>
                    <a:pt x="1200254" y="126071"/>
                    <a:pt x="1207698" y="121818"/>
                  </a:cubicBezTo>
                  <a:cubicBezTo>
                    <a:pt x="1213699" y="118389"/>
                    <a:pt x="1218479" y="112744"/>
                    <a:pt x="1224951" y="110317"/>
                  </a:cubicBezTo>
                  <a:cubicBezTo>
                    <a:pt x="1234103" y="106885"/>
                    <a:pt x="1244163" y="106686"/>
                    <a:pt x="1253705" y="104566"/>
                  </a:cubicBezTo>
                  <a:cubicBezTo>
                    <a:pt x="1261421" y="102851"/>
                    <a:pt x="1269109" y="100986"/>
                    <a:pt x="1276709" y="98815"/>
                  </a:cubicBezTo>
                  <a:cubicBezTo>
                    <a:pt x="1302289" y="91506"/>
                    <a:pt x="1287001" y="93306"/>
                    <a:pt x="1316966" y="87313"/>
                  </a:cubicBezTo>
                  <a:cubicBezTo>
                    <a:pt x="1349235" y="80859"/>
                    <a:pt x="1368702" y="79647"/>
                    <a:pt x="1403230" y="75811"/>
                  </a:cubicBezTo>
                  <a:cubicBezTo>
                    <a:pt x="1413038" y="70907"/>
                    <a:pt x="1431265" y="60438"/>
                    <a:pt x="1443486" y="58558"/>
                  </a:cubicBezTo>
                  <a:cubicBezTo>
                    <a:pt x="1462528" y="55628"/>
                    <a:pt x="1481848" y="54935"/>
                    <a:pt x="1500996" y="52807"/>
                  </a:cubicBezTo>
                  <a:cubicBezTo>
                    <a:pt x="1516356" y="51100"/>
                    <a:pt x="1531667" y="48973"/>
                    <a:pt x="1547003" y="47056"/>
                  </a:cubicBezTo>
                  <a:cubicBezTo>
                    <a:pt x="1583261" y="34970"/>
                    <a:pt x="1561999" y="40594"/>
                    <a:pt x="1627517" y="35554"/>
                  </a:cubicBezTo>
                  <a:cubicBezTo>
                    <a:pt x="1656251" y="33344"/>
                    <a:pt x="1685026" y="31720"/>
                    <a:pt x="1713781" y="29803"/>
                  </a:cubicBezTo>
                  <a:cubicBezTo>
                    <a:pt x="1899794" y="-32201"/>
                    <a:pt x="1736157" y="20259"/>
                    <a:pt x="2265871" y="29803"/>
                  </a:cubicBezTo>
                  <a:cubicBezTo>
                    <a:pt x="2286822" y="30181"/>
                    <a:pt x="2435604" y="39693"/>
                    <a:pt x="2461403" y="41305"/>
                  </a:cubicBezTo>
                  <a:cubicBezTo>
                    <a:pt x="2541846" y="54712"/>
                    <a:pt x="2439522" y="38766"/>
                    <a:pt x="2576422" y="52807"/>
                  </a:cubicBezTo>
                  <a:cubicBezTo>
                    <a:pt x="2826390" y="78445"/>
                    <a:pt x="2613223" y="66371"/>
                    <a:pt x="2886973" y="75811"/>
                  </a:cubicBezTo>
                  <a:cubicBezTo>
                    <a:pt x="2985492" y="95515"/>
                    <a:pt x="2904646" y="80800"/>
                    <a:pt x="2990490" y="93064"/>
                  </a:cubicBezTo>
                  <a:cubicBezTo>
                    <a:pt x="3002033" y="94713"/>
                    <a:pt x="3013523" y="96729"/>
                    <a:pt x="3024996" y="98815"/>
                  </a:cubicBezTo>
                  <a:cubicBezTo>
                    <a:pt x="3034613" y="100564"/>
                    <a:pt x="3044043" y="103424"/>
                    <a:pt x="3053751" y="104566"/>
                  </a:cubicBezTo>
                  <a:cubicBezTo>
                    <a:pt x="3076676" y="107263"/>
                    <a:pt x="3099857" y="107454"/>
                    <a:pt x="3122762" y="110317"/>
                  </a:cubicBezTo>
                  <a:cubicBezTo>
                    <a:pt x="3145903" y="113209"/>
                    <a:pt x="3169148" y="116162"/>
                    <a:pt x="3191773" y="121818"/>
                  </a:cubicBezTo>
                  <a:cubicBezTo>
                    <a:pt x="3207109" y="125652"/>
                    <a:pt x="3222188" y="130721"/>
                    <a:pt x="3237781" y="133320"/>
                  </a:cubicBezTo>
                  <a:cubicBezTo>
                    <a:pt x="3249283" y="135237"/>
                    <a:pt x="3260974" y="136243"/>
                    <a:pt x="3272286" y="139071"/>
                  </a:cubicBezTo>
                  <a:cubicBezTo>
                    <a:pt x="3284048" y="142012"/>
                    <a:pt x="3295160" y="147152"/>
                    <a:pt x="3306792" y="150573"/>
                  </a:cubicBezTo>
                  <a:cubicBezTo>
                    <a:pt x="3447338" y="191911"/>
                    <a:pt x="3323432" y="149489"/>
                    <a:pt x="3393056" y="179328"/>
                  </a:cubicBezTo>
                  <a:cubicBezTo>
                    <a:pt x="3412033" y="187461"/>
                    <a:pt x="3433387" y="190879"/>
                    <a:pt x="3450566" y="202332"/>
                  </a:cubicBezTo>
                  <a:cubicBezTo>
                    <a:pt x="3456317" y="206166"/>
                    <a:pt x="3461466" y="211111"/>
                    <a:pt x="3467819" y="213834"/>
                  </a:cubicBezTo>
                  <a:cubicBezTo>
                    <a:pt x="3493626" y="224894"/>
                    <a:pt x="3485685" y="214140"/>
                    <a:pt x="3508075" y="225335"/>
                  </a:cubicBezTo>
                  <a:cubicBezTo>
                    <a:pt x="3514257" y="228426"/>
                    <a:pt x="3519012" y="234030"/>
                    <a:pt x="3525328" y="236837"/>
                  </a:cubicBezTo>
                  <a:cubicBezTo>
                    <a:pt x="3552668" y="248988"/>
                    <a:pt x="3565405" y="249268"/>
                    <a:pt x="3594339" y="254090"/>
                  </a:cubicBezTo>
                  <a:cubicBezTo>
                    <a:pt x="3603924" y="257924"/>
                    <a:pt x="3613206" y="262626"/>
                    <a:pt x="3623094" y="265592"/>
                  </a:cubicBezTo>
                  <a:cubicBezTo>
                    <a:pt x="3632457" y="268401"/>
                    <a:pt x="3642366" y="268972"/>
                    <a:pt x="3651849" y="271343"/>
                  </a:cubicBezTo>
                  <a:cubicBezTo>
                    <a:pt x="3657730" y="272813"/>
                    <a:pt x="3663351" y="275177"/>
                    <a:pt x="3669102" y="277094"/>
                  </a:cubicBezTo>
                  <a:cubicBezTo>
                    <a:pt x="3707923" y="302976"/>
                    <a:pt x="3659329" y="274162"/>
                    <a:pt x="3726611" y="294347"/>
                  </a:cubicBezTo>
                  <a:cubicBezTo>
                    <a:pt x="3733231" y="296333"/>
                    <a:pt x="3737588" y="302953"/>
                    <a:pt x="3743864" y="305849"/>
                  </a:cubicBezTo>
                  <a:cubicBezTo>
                    <a:pt x="3762610" y="314501"/>
                    <a:pt x="3781786" y="322323"/>
                    <a:pt x="3801373" y="328852"/>
                  </a:cubicBezTo>
                  <a:cubicBezTo>
                    <a:pt x="3807124" y="330769"/>
                    <a:pt x="3813054" y="332215"/>
                    <a:pt x="3818626" y="334603"/>
                  </a:cubicBezTo>
                  <a:cubicBezTo>
                    <a:pt x="3826506" y="337980"/>
                    <a:pt x="3834186" y="341852"/>
                    <a:pt x="3841630" y="346105"/>
                  </a:cubicBezTo>
                  <a:cubicBezTo>
                    <a:pt x="3847631" y="349534"/>
                    <a:pt x="3852263" y="355621"/>
                    <a:pt x="3858883" y="357607"/>
                  </a:cubicBezTo>
                  <a:cubicBezTo>
                    <a:pt x="3871866" y="361502"/>
                    <a:pt x="3885720" y="361441"/>
                    <a:pt x="3899139" y="363358"/>
                  </a:cubicBezTo>
                  <a:cubicBezTo>
                    <a:pt x="3961423" y="394500"/>
                    <a:pt x="3905229" y="370631"/>
                    <a:pt x="3968151" y="386362"/>
                  </a:cubicBezTo>
                  <a:cubicBezTo>
                    <a:pt x="3979913" y="389303"/>
                    <a:pt x="3991154" y="394030"/>
                    <a:pt x="4002656" y="397864"/>
                  </a:cubicBezTo>
                  <a:cubicBezTo>
                    <a:pt x="4017438" y="402791"/>
                    <a:pt x="4027027" y="406478"/>
                    <a:pt x="4042913" y="409366"/>
                  </a:cubicBezTo>
                  <a:cubicBezTo>
                    <a:pt x="4068713" y="414057"/>
                    <a:pt x="4110217" y="418122"/>
                    <a:pt x="4134928" y="420867"/>
                  </a:cubicBezTo>
                  <a:cubicBezTo>
                    <a:pt x="4170919" y="432864"/>
                    <a:pt x="4144683" y="425526"/>
                    <a:pt x="4209690" y="432369"/>
                  </a:cubicBezTo>
                  <a:lnTo>
                    <a:pt x="4261449" y="438120"/>
                  </a:lnTo>
                  <a:cubicBezTo>
                    <a:pt x="4306769" y="449451"/>
                    <a:pt x="4276548" y="443871"/>
                    <a:pt x="4353464" y="443871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자유형 19"/>
            <p:cNvSpPr/>
            <p:nvPr/>
          </p:nvSpPr>
          <p:spPr>
            <a:xfrm>
              <a:off x="1794157" y="3759223"/>
              <a:ext cx="120907" cy="368371"/>
            </a:xfrm>
            <a:custGeom>
              <a:avLst/>
              <a:gdLst>
                <a:gd name="connsiteX0" fmla="*/ 63398 w 120907"/>
                <a:gd name="connsiteY0" fmla="*/ 0 h 368371"/>
                <a:gd name="connsiteX1" fmla="*/ 69149 w 120907"/>
                <a:gd name="connsiteY1" fmla="*/ 40257 h 368371"/>
                <a:gd name="connsiteX2" fmla="*/ 74900 w 120907"/>
                <a:gd name="connsiteY2" fmla="*/ 80514 h 368371"/>
                <a:gd name="connsiteX3" fmla="*/ 34643 w 120907"/>
                <a:gd name="connsiteY3" fmla="*/ 92016 h 368371"/>
                <a:gd name="connsiteX4" fmla="*/ 11639 w 120907"/>
                <a:gd name="connsiteY4" fmla="*/ 103517 h 368371"/>
                <a:gd name="connsiteX5" fmla="*/ 137 w 120907"/>
                <a:gd name="connsiteY5" fmla="*/ 120770 h 368371"/>
                <a:gd name="connsiteX6" fmla="*/ 17390 w 120907"/>
                <a:gd name="connsiteY6" fmla="*/ 132272 h 368371"/>
                <a:gd name="connsiteX7" fmla="*/ 28892 w 120907"/>
                <a:gd name="connsiteY7" fmla="*/ 149525 h 368371"/>
                <a:gd name="connsiteX8" fmla="*/ 23141 w 120907"/>
                <a:gd name="connsiteY8" fmla="*/ 189782 h 368371"/>
                <a:gd name="connsiteX9" fmla="*/ 137 w 120907"/>
                <a:gd name="connsiteY9" fmla="*/ 201283 h 368371"/>
                <a:gd name="connsiteX10" fmla="*/ 28892 w 120907"/>
                <a:gd name="connsiteY10" fmla="*/ 218536 h 368371"/>
                <a:gd name="connsiteX11" fmla="*/ 51896 w 120907"/>
                <a:gd name="connsiteY11" fmla="*/ 224287 h 368371"/>
                <a:gd name="connsiteX12" fmla="*/ 69149 w 120907"/>
                <a:gd name="connsiteY12" fmla="*/ 230038 h 368371"/>
                <a:gd name="connsiteX13" fmla="*/ 80651 w 120907"/>
                <a:gd name="connsiteY13" fmla="*/ 247291 h 368371"/>
                <a:gd name="connsiteX14" fmla="*/ 74900 w 120907"/>
                <a:gd name="connsiteY14" fmla="*/ 264544 h 368371"/>
                <a:gd name="connsiteX15" fmla="*/ 57647 w 120907"/>
                <a:gd name="connsiteY15" fmla="*/ 322053 h 368371"/>
                <a:gd name="connsiteX16" fmla="*/ 86401 w 120907"/>
                <a:gd name="connsiteY16" fmla="*/ 333555 h 368371"/>
                <a:gd name="connsiteX17" fmla="*/ 120907 w 120907"/>
                <a:gd name="connsiteY17" fmla="*/ 350808 h 368371"/>
                <a:gd name="connsiteX18" fmla="*/ 86401 w 120907"/>
                <a:gd name="connsiteY18" fmla="*/ 368061 h 3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907" h="368371">
                  <a:moveTo>
                    <a:pt x="63398" y="0"/>
                  </a:moveTo>
                  <a:cubicBezTo>
                    <a:pt x="65315" y="13419"/>
                    <a:pt x="65254" y="27273"/>
                    <a:pt x="69149" y="40257"/>
                  </a:cubicBezTo>
                  <a:cubicBezTo>
                    <a:pt x="72733" y="52204"/>
                    <a:pt x="96395" y="64392"/>
                    <a:pt x="74900" y="80514"/>
                  </a:cubicBezTo>
                  <a:cubicBezTo>
                    <a:pt x="63735" y="88888"/>
                    <a:pt x="47759" y="87247"/>
                    <a:pt x="34643" y="92016"/>
                  </a:cubicBezTo>
                  <a:cubicBezTo>
                    <a:pt x="26586" y="94946"/>
                    <a:pt x="19307" y="99683"/>
                    <a:pt x="11639" y="103517"/>
                  </a:cubicBezTo>
                  <a:cubicBezTo>
                    <a:pt x="7805" y="109268"/>
                    <a:pt x="-1219" y="113992"/>
                    <a:pt x="137" y="120770"/>
                  </a:cubicBezTo>
                  <a:cubicBezTo>
                    <a:pt x="1493" y="127548"/>
                    <a:pt x="12503" y="127385"/>
                    <a:pt x="17390" y="132272"/>
                  </a:cubicBezTo>
                  <a:cubicBezTo>
                    <a:pt x="22277" y="137159"/>
                    <a:pt x="25058" y="143774"/>
                    <a:pt x="28892" y="149525"/>
                  </a:cubicBezTo>
                  <a:cubicBezTo>
                    <a:pt x="26975" y="162944"/>
                    <a:pt x="29724" y="177933"/>
                    <a:pt x="23141" y="189782"/>
                  </a:cubicBezTo>
                  <a:cubicBezTo>
                    <a:pt x="18978" y="197276"/>
                    <a:pt x="-1544" y="192877"/>
                    <a:pt x="137" y="201283"/>
                  </a:cubicBezTo>
                  <a:cubicBezTo>
                    <a:pt x="2329" y="212244"/>
                    <a:pt x="18677" y="213996"/>
                    <a:pt x="28892" y="218536"/>
                  </a:cubicBezTo>
                  <a:cubicBezTo>
                    <a:pt x="36115" y="221746"/>
                    <a:pt x="44296" y="222116"/>
                    <a:pt x="51896" y="224287"/>
                  </a:cubicBezTo>
                  <a:cubicBezTo>
                    <a:pt x="57725" y="225952"/>
                    <a:pt x="63398" y="228121"/>
                    <a:pt x="69149" y="230038"/>
                  </a:cubicBezTo>
                  <a:cubicBezTo>
                    <a:pt x="72983" y="235789"/>
                    <a:pt x="79515" y="240473"/>
                    <a:pt x="80651" y="247291"/>
                  </a:cubicBezTo>
                  <a:cubicBezTo>
                    <a:pt x="81648" y="253271"/>
                    <a:pt x="76089" y="258600"/>
                    <a:pt x="74900" y="264544"/>
                  </a:cubicBezTo>
                  <a:cubicBezTo>
                    <a:pt x="64327" y="317410"/>
                    <a:pt x="78628" y="290581"/>
                    <a:pt x="57647" y="322053"/>
                  </a:cubicBezTo>
                  <a:cubicBezTo>
                    <a:pt x="67232" y="325887"/>
                    <a:pt x="77168" y="328938"/>
                    <a:pt x="86401" y="333555"/>
                  </a:cubicBezTo>
                  <a:cubicBezTo>
                    <a:pt x="130992" y="355851"/>
                    <a:pt x="77544" y="336354"/>
                    <a:pt x="120907" y="350808"/>
                  </a:cubicBezTo>
                  <a:cubicBezTo>
                    <a:pt x="99587" y="372128"/>
                    <a:pt x="111787" y="368061"/>
                    <a:pt x="86401" y="368061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자유형 20"/>
            <p:cNvSpPr/>
            <p:nvPr/>
          </p:nvSpPr>
          <p:spPr>
            <a:xfrm>
              <a:off x="1713781" y="4138786"/>
              <a:ext cx="2127849" cy="266102"/>
            </a:xfrm>
            <a:custGeom>
              <a:avLst/>
              <a:gdLst>
                <a:gd name="connsiteX0" fmla="*/ 0 w 2127849"/>
                <a:gd name="connsiteY0" fmla="*/ 184030 h 266102"/>
                <a:gd name="connsiteX1" fmla="*/ 638355 w 2127849"/>
                <a:gd name="connsiteY1" fmla="*/ 264543 h 266102"/>
                <a:gd name="connsiteX2" fmla="*/ 776377 w 2127849"/>
                <a:gd name="connsiteY2" fmla="*/ 253041 h 266102"/>
                <a:gd name="connsiteX3" fmla="*/ 816634 w 2127849"/>
                <a:gd name="connsiteY3" fmla="*/ 241539 h 266102"/>
                <a:gd name="connsiteX4" fmla="*/ 839638 w 2127849"/>
                <a:gd name="connsiteY4" fmla="*/ 230037 h 266102"/>
                <a:gd name="connsiteX5" fmla="*/ 868393 w 2127849"/>
                <a:gd name="connsiteY5" fmla="*/ 218536 h 266102"/>
                <a:gd name="connsiteX6" fmla="*/ 891396 w 2127849"/>
                <a:gd name="connsiteY6" fmla="*/ 207034 h 266102"/>
                <a:gd name="connsiteX7" fmla="*/ 925902 w 2127849"/>
                <a:gd name="connsiteY7" fmla="*/ 195532 h 266102"/>
                <a:gd name="connsiteX8" fmla="*/ 943155 w 2127849"/>
                <a:gd name="connsiteY8" fmla="*/ 189781 h 266102"/>
                <a:gd name="connsiteX9" fmla="*/ 960408 w 2127849"/>
                <a:gd name="connsiteY9" fmla="*/ 184030 h 266102"/>
                <a:gd name="connsiteX10" fmla="*/ 983411 w 2127849"/>
                <a:gd name="connsiteY10" fmla="*/ 178279 h 266102"/>
                <a:gd name="connsiteX11" fmla="*/ 1029419 w 2127849"/>
                <a:gd name="connsiteY11" fmla="*/ 161026 h 266102"/>
                <a:gd name="connsiteX12" fmla="*/ 1069676 w 2127849"/>
                <a:gd name="connsiteY12" fmla="*/ 138022 h 266102"/>
                <a:gd name="connsiteX13" fmla="*/ 1098430 w 2127849"/>
                <a:gd name="connsiteY13" fmla="*/ 132271 h 266102"/>
                <a:gd name="connsiteX14" fmla="*/ 1115683 w 2127849"/>
                <a:gd name="connsiteY14" fmla="*/ 126520 h 266102"/>
                <a:gd name="connsiteX15" fmla="*/ 1138687 w 2127849"/>
                <a:gd name="connsiteY15" fmla="*/ 120770 h 266102"/>
                <a:gd name="connsiteX16" fmla="*/ 1155940 w 2127849"/>
                <a:gd name="connsiteY16" fmla="*/ 115019 h 266102"/>
                <a:gd name="connsiteX17" fmla="*/ 1178944 w 2127849"/>
                <a:gd name="connsiteY17" fmla="*/ 109268 h 266102"/>
                <a:gd name="connsiteX18" fmla="*/ 1236453 w 2127849"/>
                <a:gd name="connsiteY18" fmla="*/ 92015 h 266102"/>
                <a:gd name="connsiteX19" fmla="*/ 1276710 w 2127849"/>
                <a:gd name="connsiteY19" fmla="*/ 86264 h 266102"/>
                <a:gd name="connsiteX20" fmla="*/ 1299713 w 2127849"/>
                <a:gd name="connsiteY20" fmla="*/ 80513 h 266102"/>
                <a:gd name="connsiteX21" fmla="*/ 1328468 w 2127849"/>
                <a:gd name="connsiteY21" fmla="*/ 74762 h 266102"/>
                <a:gd name="connsiteX22" fmla="*/ 1414732 w 2127849"/>
                <a:gd name="connsiteY22" fmla="*/ 57509 h 266102"/>
                <a:gd name="connsiteX23" fmla="*/ 1431985 w 2127849"/>
                <a:gd name="connsiteY23" fmla="*/ 51758 h 266102"/>
                <a:gd name="connsiteX24" fmla="*/ 1506747 w 2127849"/>
                <a:gd name="connsiteY24" fmla="*/ 40256 h 266102"/>
                <a:gd name="connsiteX25" fmla="*/ 1524000 w 2127849"/>
                <a:gd name="connsiteY25" fmla="*/ 34505 h 266102"/>
                <a:gd name="connsiteX26" fmla="*/ 1564257 w 2127849"/>
                <a:gd name="connsiteY26" fmla="*/ 28754 h 266102"/>
                <a:gd name="connsiteX27" fmla="*/ 1828800 w 2127849"/>
                <a:gd name="connsiteY27" fmla="*/ 17253 h 266102"/>
                <a:gd name="connsiteX28" fmla="*/ 1846053 w 2127849"/>
                <a:gd name="connsiteY28" fmla="*/ 5751 h 266102"/>
                <a:gd name="connsiteX29" fmla="*/ 1880559 w 2127849"/>
                <a:gd name="connsiteY29" fmla="*/ 0 h 266102"/>
                <a:gd name="connsiteX30" fmla="*/ 2047336 w 2127849"/>
                <a:gd name="connsiteY30" fmla="*/ 5751 h 266102"/>
                <a:gd name="connsiteX31" fmla="*/ 2064589 w 2127849"/>
                <a:gd name="connsiteY31" fmla="*/ 17253 h 266102"/>
                <a:gd name="connsiteX32" fmla="*/ 2081842 w 2127849"/>
                <a:gd name="connsiteY32" fmla="*/ 34505 h 266102"/>
                <a:gd name="connsiteX33" fmla="*/ 2110596 w 2127849"/>
                <a:gd name="connsiteY33" fmla="*/ 51758 h 266102"/>
                <a:gd name="connsiteX34" fmla="*/ 2127849 w 2127849"/>
                <a:gd name="connsiteY34" fmla="*/ 63260 h 266102"/>
                <a:gd name="connsiteX35" fmla="*/ 2116347 w 2127849"/>
                <a:gd name="connsiteY35" fmla="*/ 86264 h 266102"/>
                <a:gd name="connsiteX36" fmla="*/ 2076091 w 2127849"/>
                <a:gd name="connsiteY36" fmla="*/ 103517 h 266102"/>
                <a:gd name="connsiteX37" fmla="*/ 2047336 w 2127849"/>
                <a:gd name="connsiteY37" fmla="*/ 120770 h 266102"/>
                <a:gd name="connsiteX38" fmla="*/ 2058838 w 2127849"/>
                <a:gd name="connsiteY38" fmla="*/ 138022 h 266102"/>
                <a:gd name="connsiteX39" fmla="*/ 2110596 w 2127849"/>
                <a:gd name="connsiteY39" fmla="*/ 143773 h 266102"/>
                <a:gd name="connsiteX40" fmla="*/ 2116347 w 2127849"/>
                <a:gd name="connsiteY40" fmla="*/ 161026 h 266102"/>
                <a:gd name="connsiteX41" fmla="*/ 2099094 w 2127849"/>
                <a:gd name="connsiteY41" fmla="*/ 166777 h 266102"/>
                <a:gd name="connsiteX42" fmla="*/ 2093344 w 2127849"/>
                <a:gd name="connsiteY42" fmla="*/ 184030 h 266102"/>
                <a:gd name="connsiteX43" fmla="*/ 2081842 w 2127849"/>
                <a:gd name="connsiteY43" fmla="*/ 201283 h 266102"/>
                <a:gd name="connsiteX44" fmla="*/ 2076091 w 2127849"/>
                <a:gd name="connsiteY44" fmla="*/ 247290 h 266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127849" h="266102">
                  <a:moveTo>
                    <a:pt x="0" y="184030"/>
                  </a:moveTo>
                  <a:cubicBezTo>
                    <a:pt x="212785" y="210868"/>
                    <a:pt x="424949" y="243202"/>
                    <a:pt x="638355" y="264543"/>
                  </a:cubicBezTo>
                  <a:cubicBezTo>
                    <a:pt x="684401" y="269148"/>
                    <a:pt x="731417" y="263032"/>
                    <a:pt x="776377" y="253041"/>
                  </a:cubicBezTo>
                  <a:cubicBezTo>
                    <a:pt x="786479" y="250796"/>
                    <a:pt x="806288" y="245973"/>
                    <a:pt x="816634" y="241539"/>
                  </a:cubicBezTo>
                  <a:cubicBezTo>
                    <a:pt x="824514" y="238162"/>
                    <a:pt x="831804" y="233519"/>
                    <a:pt x="839638" y="230037"/>
                  </a:cubicBezTo>
                  <a:cubicBezTo>
                    <a:pt x="849072" y="225844"/>
                    <a:pt x="858959" y="222729"/>
                    <a:pt x="868393" y="218536"/>
                  </a:cubicBezTo>
                  <a:cubicBezTo>
                    <a:pt x="876227" y="215054"/>
                    <a:pt x="883436" y="210218"/>
                    <a:pt x="891396" y="207034"/>
                  </a:cubicBezTo>
                  <a:cubicBezTo>
                    <a:pt x="902653" y="202531"/>
                    <a:pt x="914400" y="199366"/>
                    <a:pt x="925902" y="195532"/>
                  </a:cubicBezTo>
                  <a:lnTo>
                    <a:pt x="943155" y="189781"/>
                  </a:lnTo>
                  <a:cubicBezTo>
                    <a:pt x="948906" y="187864"/>
                    <a:pt x="954527" y="185500"/>
                    <a:pt x="960408" y="184030"/>
                  </a:cubicBezTo>
                  <a:cubicBezTo>
                    <a:pt x="968076" y="182113"/>
                    <a:pt x="976011" y="181054"/>
                    <a:pt x="983411" y="178279"/>
                  </a:cubicBezTo>
                  <a:cubicBezTo>
                    <a:pt x="1043554" y="155725"/>
                    <a:pt x="970375" y="175787"/>
                    <a:pt x="1029419" y="161026"/>
                  </a:cubicBezTo>
                  <a:cubicBezTo>
                    <a:pt x="1042040" y="152612"/>
                    <a:pt x="1055083" y="142887"/>
                    <a:pt x="1069676" y="138022"/>
                  </a:cubicBezTo>
                  <a:cubicBezTo>
                    <a:pt x="1078949" y="134931"/>
                    <a:pt x="1088947" y="134642"/>
                    <a:pt x="1098430" y="132271"/>
                  </a:cubicBezTo>
                  <a:cubicBezTo>
                    <a:pt x="1104311" y="130801"/>
                    <a:pt x="1109854" y="128185"/>
                    <a:pt x="1115683" y="126520"/>
                  </a:cubicBezTo>
                  <a:cubicBezTo>
                    <a:pt x="1123283" y="124349"/>
                    <a:pt x="1131087" y="122941"/>
                    <a:pt x="1138687" y="120770"/>
                  </a:cubicBezTo>
                  <a:cubicBezTo>
                    <a:pt x="1144516" y="119105"/>
                    <a:pt x="1150111" y="116684"/>
                    <a:pt x="1155940" y="115019"/>
                  </a:cubicBezTo>
                  <a:cubicBezTo>
                    <a:pt x="1163540" y="112848"/>
                    <a:pt x="1171373" y="111539"/>
                    <a:pt x="1178944" y="109268"/>
                  </a:cubicBezTo>
                  <a:cubicBezTo>
                    <a:pt x="1202031" y="102342"/>
                    <a:pt x="1214019" y="96094"/>
                    <a:pt x="1236453" y="92015"/>
                  </a:cubicBezTo>
                  <a:cubicBezTo>
                    <a:pt x="1249790" y="89590"/>
                    <a:pt x="1263373" y="88689"/>
                    <a:pt x="1276710" y="86264"/>
                  </a:cubicBezTo>
                  <a:cubicBezTo>
                    <a:pt x="1284486" y="84850"/>
                    <a:pt x="1291998" y="82228"/>
                    <a:pt x="1299713" y="80513"/>
                  </a:cubicBezTo>
                  <a:cubicBezTo>
                    <a:pt x="1309255" y="78393"/>
                    <a:pt x="1319038" y="77334"/>
                    <a:pt x="1328468" y="74762"/>
                  </a:cubicBezTo>
                  <a:cubicBezTo>
                    <a:pt x="1398558" y="55647"/>
                    <a:pt x="1323555" y="67640"/>
                    <a:pt x="1414732" y="57509"/>
                  </a:cubicBezTo>
                  <a:cubicBezTo>
                    <a:pt x="1420483" y="55592"/>
                    <a:pt x="1426041" y="52947"/>
                    <a:pt x="1431985" y="51758"/>
                  </a:cubicBezTo>
                  <a:cubicBezTo>
                    <a:pt x="1477848" y="42585"/>
                    <a:pt x="1463979" y="49760"/>
                    <a:pt x="1506747" y="40256"/>
                  </a:cubicBezTo>
                  <a:cubicBezTo>
                    <a:pt x="1512665" y="38941"/>
                    <a:pt x="1518056" y="35694"/>
                    <a:pt x="1524000" y="34505"/>
                  </a:cubicBezTo>
                  <a:cubicBezTo>
                    <a:pt x="1537292" y="31847"/>
                    <a:pt x="1550821" y="30545"/>
                    <a:pt x="1564257" y="28754"/>
                  </a:cubicBezTo>
                  <a:cubicBezTo>
                    <a:pt x="1673348" y="14210"/>
                    <a:pt x="1638305" y="22266"/>
                    <a:pt x="1828800" y="17253"/>
                  </a:cubicBezTo>
                  <a:cubicBezTo>
                    <a:pt x="1834551" y="13419"/>
                    <a:pt x="1839496" y="7937"/>
                    <a:pt x="1846053" y="5751"/>
                  </a:cubicBezTo>
                  <a:cubicBezTo>
                    <a:pt x="1857115" y="2064"/>
                    <a:pt x="1868898" y="0"/>
                    <a:pt x="1880559" y="0"/>
                  </a:cubicBezTo>
                  <a:cubicBezTo>
                    <a:pt x="1936184" y="0"/>
                    <a:pt x="1991744" y="3834"/>
                    <a:pt x="2047336" y="5751"/>
                  </a:cubicBezTo>
                  <a:cubicBezTo>
                    <a:pt x="2053087" y="9585"/>
                    <a:pt x="2059279" y="12828"/>
                    <a:pt x="2064589" y="17253"/>
                  </a:cubicBezTo>
                  <a:cubicBezTo>
                    <a:pt x="2070837" y="22459"/>
                    <a:pt x="2075336" y="29625"/>
                    <a:pt x="2081842" y="34505"/>
                  </a:cubicBezTo>
                  <a:cubicBezTo>
                    <a:pt x="2090784" y="41212"/>
                    <a:pt x="2101117" y="45834"/>
                    <a:pt x="2110596" y="51758"/>
                  </a:cubicBezTo>
                  <a:cubicBezTo>
                    <a:pt x="2116457" y="55421"/>
                    <a:pt x="2122098" y="59426"/>
                    <a:pt x="2127849" y="63260"/>
                  </a:cubicBezTo>
                  <a:cubicBezTo>
                    <a:pt x="2124015" y="70928"/>
                    <a:pt x="2121835" y="79678"/>
                    <a:pt x="2116347" y="86264"/>
                  </a:cubicBezTo>
                  <a:cubicBezTo>
                    <a:pt x="2105896" y="98806"/>
                    <a:pt x="2090502" y="99914"/>
                    <a:pt x="2076091" y="103517"/>
                  </a:cubicBezTo>
                  <a:cubicBezTo>
                    <a:pt x="2066506" y="109268"/>
                    <a:pt x="2052335" y="110772"/>
                    <a:pt x="2047336" y="120770"/>
                  </a:cubicBezTo>
                  <a:cubicBezTo>
                    <a:pt x="2044245" y="126952"/>
                    <a:pt x="2052343" y="135660"/>
                    <a:pt x="2058838" y="138022"/>
                  </a:cubicBezTo>
                  <a:cubicBezTo>
                    <a:pt x="2075152" y="143954"/>
                    <a:pt x="2093343" y="141856"/>
                    <a:pt x="2110596" y="143773"/>
                  </a:cubicBezTo>
                  <a:cubicBezTo>
                    <a:pt x="2112513" y="149524"/>
                    <a:pt x="2119058" y="155604"/>
                    <a:pt x="2116347" y="161026"/>
                  </a:cubicBezTo>
                  <a:cubicBezTo>
                    <a:pt x="2113636" y="166448"/>
                    <a:pt x="2103380" y="162490"/>
                    <a:pt x="2099094" y="166777"/>
                  </a:cubicBezTo>
                  <a:cubicBezTo>
                    <a:pt x="2094808" y="171064"/>
                    <a:pt x="2096055" y="178608"/>
                    <a:pt x="2093344" y="184030"/>
                  </a:cubicBezTo>
                  <a:cubicBezTo>
                    <a:pt x="2090253" y="190212"/>
                    <a:pt x="2084933" y="195101"/>
                    <a:pt x="2081842" y="201283"/>
                  </a:cubicBezTo>
                  <a:cubicBezTo>
                    <a:pt x="2073060" y="218847"/>
                    <a:pt x="2076091" y="226359"/>
                    <a:pt x="2076091" y="24729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43608" y="5431648"/>
              <a:ext cx="64347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* main() </a:t>
              </a:r>
              <a:r>
                <a:rPr lang="ko-KR" altLang="en-US" sz="1200" dirty="0" smtClean="0"/>
                <a:t>함수가 실행되는 동안 페이지 </a:t>
              </a:r>
              <a:r>
                <a:rPr lang="en-US" altLang="ko-KR" sz="1200" dirty="0" smtClean="0"/>
                <a:t>0, </a:t>
              </a:r>
              <a:r>
                <a:rPr lang="ko-KR" altLang="en-US" sz="1200" dirty="0" smtClean="0"/>
                <a:t>페이지 </a:t>
              </a:r>
              <a:r>
                <a:rPr lang="en-US" altLang="ko-KR" sz="1200" dirty="0" smtClean="0"/>
                <a:t>100, </a:t>
              </a:r>
              <a:r>
                <a:rPr lang="ko-KR" altLang="en-US" sz="1200" dirty="0" smtClean="0"/>
                <a:t>페이지 </a:t>
              </a:r>
              <a:r>
                <a:rPr lang="en-US" altLang="ko-KR" sz="1200" dirty="0" smtClean="0"/>
                <a:t>30</a:t>
              </a:r>
              <a:r>
                <a:rPr lang="ko-KR" altLang="en-US" sz="1200" dirty="0" smtClean="0"/>
                <a:t>의 순서로 메모리가 필요함</a:t>
              </a:r>
              <a:endParaRPr lang="ko-KR" altLang="en-US" sz="1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60392" y="5709666"/>
              <a:ext cx="21018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smtClean="0">
                  <a:solidFill>
                    <a:srgbClr val="0070C0"/>
                  </a:solidFill>
                </a:rPr>
                <a:t>샘플 </a:t>
              </a:r>
              <a:r>
                <a:rPr lang="en-US" altLang="ko-KR" sz="1400" dirty="0" smtClean="0">
                  <a:solidFill>
                    <a:srgbClr val="0070C0"/>
                  </a:solidFill>
                </a:rPr>
                <a:t>C </a:t>
              </a:r>
              <a:r>
                <a:rPr lang="ko-KR" altLang="en-US" sz="1400" dirty="0" smtClean="0">
                  <a:solidFill>
                    <a:srgbClr val="0070C0"/>
                  </a:solidFill>
                </a:rPr>
                <a:t>프로그램의 구성</a:t>
              </a:r>
              <a:endParaRPr lang="ko-KR" altLang="en-US" sz="1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25" name="모서리가 둥근 사각형 설명선 24"/>
          <p:cNvSpPr/>
          <p:nvPr/>
        </p:nvSpPr>
        <p:spPr>
          <a:xfrm>
            <a:off x="7252662" y="3861048"/>
            <a:ext cx="1080120" cy="321655"/>
          </a:xfrm>
          <a:prstGeom prst="wedgeRoundRectCallout">
            <a:avLst>
              <a:gd name="adj1" fmla="val -77342"/>
              <a:gd name="adj2" fmla="val 1719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10</a:t>
            </a:r>
            <a:r>
              <a:rPr lang="ko-KR" altLang="en-US" sz="1000" dirty="0" smtClean="0">
                <a:solidFill>
                  <a:schemeClr val="tx1"/>
                </a:solidFill>
              </a:rPr>
              <a:t>으로 초기화된 전역 변수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8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70108" y="4346890"/>
            <a:ext cx="422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200" dirty="0" smtClean="0">
                <a:solidFill>
                  <a:srgbClr val="0070C0"/>
                </a:solidFill>
              </a:rPr>
              <a:t>(a) </a:t>
            </a:r>
            <a:r>
              <a:rPr lang="ko-KR" altLang="en-US" sz="1200" dirty="0">
                <a:solidFill>
                  <a:srgbClr val="0070C0"/>
                </a:solidFill>
              </a:rPr>
              <a:t>프로세스가 실행을 시작할 때 첫 </a:t>
            </a:r>
            <a:r>
              <a:rPr lang="ko-KR" altLang="en-US" sz="1200" dirty="0" smtClean="0">
                <a:solidFill>
                  <a:srgbClr val="0070C0"/>
                </a:solidFill>
              </a:rPr>
              <a:t>페이지 </a:t>
            </a:r>
            <a:r>
              <a:rPr lang="ko-KR" altLang="en-US" sz="1200" dirty="0">
                <a:solidFill>
                  <a:srgbClr val="0070C0"/>
                </a:solidFill>
              </a:rPr>
              <a:t>메모리에 적재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1169090"/>
            <a:ext cx="2797561" cy="2543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(1) </a:t>
            </a:r>
            <a:r>
              <a:rPr lang="ko-KR" altLang="en-US" sz="1400" dirty="0"/>
              <a:t>프로세스의 시작 페이지 </a:t>
            </a:r>
            <a:r>
              <a:rPr lang="ko-KR" altLang="en-US" sz="1400" dirty="0" smtClean="0"/>
              <a:t>적재</a:t>
            </a:r>
            <a:endParaRPr lang="ko-KR" altLang="en-US" sz="14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395536" y="1844824"/>
            <a:ext cx="8511179" cy="2486416"/>
            <a:chOff x="395536" y="1844824"/>
            <a:chExt cx="8511179" cy="2486416"/>
          </a:xfrm>
        </p:grpSpPr>
        <p:sp>
          <p:nvSpPr>
            <p:cNvPr id="3" name="원통 2"/>
            <p:cNvSpPr/>
            <p:nvPr/>
          </p:nvSpPr>
          <p:spPr>
            <a:xfrm>
              <a:off x="5100655" y="2474043"/>
              <a:ext cx="1418807" cy="1427568"/>
            </a:xfrm>
            <a:prstGeom prst="can">
              <a:avLst>
                <a:gd name="adj" fmla="val 20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원통 3"/>
            <p:cNvSpPr/>
            <p:nvPr/>
          </p:nvSpPr>
          <p:spPr>
            <a:xfrm>
              <a:off x="5105373" y="1970069"/>
              <a:ext cx="1414594" cy="846931"/>
            </a:xfrm>
            <a:prstGeom prst="can">
              <a:avLst>
                <a:gd name="adj" fmla="val 23222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5753" y="194139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하드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디스크</a:t>
              </a:r>
              <a:endParaRPr lang="ko-KR" altLang="en-US" sz="12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09478" y="2503655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스왑</a:t>
              </a: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영역</a:t>
              </a:r>
              <a:endParaRPr lang="ko-KR" altLang="en-US" sz="105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1287062" y="2335717"/>
              <a:ext cx="89376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283707" y="2504981"/>
              <a:ext cx="893123" cy="114885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74225" y="2335832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69275" y="2504981"/>
              <a:ext cx="298692" cy="114885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68934" y="213399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P</a:t>
              </a:r>
              <a:endParaRPr lang="ko-KR" altLang="en-US" sz="1000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95536" y="2272411"/>
              <a:ext cx="190310" cy="23804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82771" y="2334506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977821" y="2503655"/>
              <a:ext cx="298692" cy="114885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974827" y="2127130"/>
              <a:ext cx="3016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M</a:t>
              </a:r>
              <a:endParaRPr lang="ko-KR" altLang="en-US" sz="1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97944" y="3649870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페이지 테이블</a:t>
              </a:r>
              <a:endParaRPr lang="ko-KR" altLang="en-US" sz="1200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201595" y="1844824"/>
              <a:ext cx="1007171" cy="36222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3200579" y="2006398"/>
              <a:ext cx="1007171" cy="290044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main()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코드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19" idx="3"/>
              <a:endCxn id="45" idx="1"/>
            </p:cNvCxnSpPr>
            <p:nvPr/>
          </p:nvCxnSpPr>
          <p:spPr>
            <a:xfrm flipV="1">
              <a:off x="2180825" y="2151420"/>
              <a:ext cx="1019754" cy="26504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3384787" y="405424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메모리</a:t>
              </a:r>
              <a:endParaRPr lang="ko-KR" altLang="en-US" sz="1200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194903" y="3483678"/>
              <a:ext cx="13498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파일 및 디렉터리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저장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공간</a:t>
              </a:r>
              <a:endParaRPr lang="en-US" altLang="ko-KR" sz="105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270839" y="2947806"/>
              <a:ext cx="1176110" cy="200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5270839" y="2947806"/>
              <a:ext cx="168503" cy="19960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201087" y="2307691"/>
              <a:ext cx="1007171" cy="174454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구부러진 연결선 6"/>
            <p:cNvCxnSpPr>
              <a:stCxn id="52" idx="1"/>
              <a:endCxn id="45" idx="3"/>
            </p:cNvCxnSpPr>
            <p:nvPr/>
          </p:nvCxnSpPr>
          <p:spPr>
            <a:xfrm rot="10800000">
              <a:off x="4207751" y="2151421"/>
              <a:ext cx="1063089" cy="896191"/>
            </a:xfrm>
            <a:prstGeom prst="curvedConnector3">
              <a:avLst/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 rot="2174028">
              <a:off x="4333278" y="2358257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적재</a:t>
              </a:r>
              <a:endParaRPr lang="ko-KR" altLang="en-US" sz="10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517920" y="2683829"/>
              <a:ext cx="2388795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프로세스가 </a:t>
              </a:r>
              <a:r>
                <a:rPr lang="ko-KR" altLang="en-US" sz="1100" dirty="0"/>
                <a:t>실행을 시작할 때 </a:t>
              </a:r>
              <a:endParaRPr lang="en-US" altLang="ko-KR" sz="1100" dirty="0"/>
            </a:p>
            <a:p>
              <a:r>
                <a:rPr lang="ko-KR" altLang="en-US" sz="1100" dirty="0" smtClean="0"/>
                <a:t>실행할 </a:t>
              </a:r>
              <a:r>
                <a:rPr lang="ko-KR" altLang="en-US" sz="1100" dirty="0"/>
                <a:t>첫 페이지만 메모리에 </a:t>
              </a:r>
              <a:r>
                <a:rPr lang="ko-KR" altLang="en-US" sz="1100" dirty="0" smtClean="0"/>
                <a:t>적재</a:t>
              </a:r>
              <a:r>
                <a:rPr lang="en-US" altLang="ko-KR" sz="1100" dirty="0" smtClean="0"/>
                <a:t>.</a:t>
              </a:r>
            </a:p>
            <a:p>
              <a:r>
                <a:rPr lang="en-US" altLang="ko-KR" sz="1100" dirty="0" smtClean="0"/>
                <a:t>main() </a:t>
              </a:r>
              <a:r>
                <a:rPr lang="ko-KR" altLang="en-US" sz="1100" dirty="0" smtClean="0"/>
                <a:t>함수 실행 시작</a:t>
              </a:r>
              <a:endParaRPr lang="ko-KR" altLang="en-US" sz="11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48562" y="200589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physical</a:t>
              </a:r>
            </a:p>
            <a:p>
              <a:r>
                <a:rPr lang="en-US" altLang="ko-KR" sz="900" dirty="0" smtClean="0"/>
                <a:t>address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25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 메모리의 한계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1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6569154" y="4541717"/>
            <a:ext cx="2185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100" dirty="0" smtClean="0"/>
              <a:t>main</a:t>
            </a:r>
            <a:r>
              <a:rPr lang="en-US" altLang="ko-KR" sz="1100" dirty="0"/>
              <a:t>() </a:t>
            </a:r>
            <a:r>
              <a:rPr lang="ko-KR" altLang="en-US" sz="1100" dirty="0"/>
              <a:t>함수에서 </a:t>
            </a:r>
            <a:r>
              <a:rPr lang="en-US" altLang="ko-KR" sz="1100" dirty="0"/>
              <a:t>f()</a:t>
            </a:r>
            <a:r>
              <a:rPr lang="ko-KR" altLang="en-US" sz="1100" dirty="0"/>
              <a:t>를 </a:t>
            </a:r>
            <a:r>
              <a:rPr lang="ko-KR" altLang="en-US" sz="1100" dirty="0" smtClean="0"/>
              <a:t>호출할 때</a:t>
            </a:r>
            <a:endParaRPr lang="en-US" altLang="ko-KR" sz="1100" dirty="0" smtClean="0"/>
          </a:p>
          <a:p>
            <a:pPr fontAlgn="base"/>
            <a:r>
              <a:rPr lang="ko-KR" altLang="en-US" sz="1100" dirty="0" smtClean="0"/>
              <a:t>함수 </a:t>
            </a:r>
            <a:r>
              <a:rPr lang="en-US" altLang="ko-KR" sz="1100" dirty="0"/>
              <a:t>f()</a:t>
            </a:r>
            <a:r>
              <a:rPr lang="ko-KR" altLang="en-US" sz="1100" dirty="0"/>
              <a:t>의 코드가 들어 </a:t>
            </a:r>
            <a:r>
              <a:rPr lang="ko-KR" altLang="en-US" sz="1100" dirty="0" smtClean="0"/>
              <a:t>있는</a:t>
            </a:r>
            <a:endParaRPr lang="en-US" altLang="ko-KR" sz="1100" dirty="0" smtClean="0"/>
          </a:p>
          <a:p>
            <a:pPr fontAlgn="base"/>
            <a:r>
              <a:rPr lang="ko-KR" altLang="en-US" sz="1100" dirty="0" smtClean="0"/>
              <a:t>페이지 </a:t>
            </a:r>
            <a:r>
              <a:rPr lang="en-US" altLang="ko-KR" sz="1100" dirty="0" smtClean="0"/>
              <a:t>30</a:t>
            </a:r>
            <a:r>
              <a:rPr lang="ko-KR" altLang="en-US" sz="1100" dirty="0" smtClean="0"/>
              <a:t>을 메모리에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적재</a:t>
            </a:r>
            <a:r>
              <a:rPr lang="en-US" altLang="ko-KR" sz="1100" dirty="0" smtClean="0"/>
              <a:t>.</a:t>
            </a:r>
          </a:p>
          <a:p>
            <a:pPr fontAlgn="base"/>
            <a:r>
              <a:rPr lang="en-US" altLang="ko-KR" sz="1100" dirty="0" smtClean="0"/>
              <a:t>f() </a:t>
            </a:r>
            <a:r>
              <a:rPr lang="ko-KR" altLang="en-US" sz="1100" dirty="0" smtClean="0"/>
              <a:t>함수 실행</a:t>
            </a:r>
            <a:endParaRPr lang="en-US" altLang="ko-KR" sz="11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666553" y="6392361"/>
            <a:ext cx="3405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(c) </a:t>
            </a:r>
            <a:r>
              <a:rPr lang="ko-KR" altLang="en-US" sz="1200" dirty="0">
                <a:solidFill>
                  <a:srgbClr val="0070C0"/>
                </a:solidFill>
              </a:rPr>
              <a:t>함수 </a:t>
            </a:r>
            <a:r>
              <a:rPr lang="en-US" altLang="ko-KR" sz="1200" dirty="0">
                <a:solidFill>
                  <a:srgbClr val="0070C0"/>
                </a:solidFill>
              </a:rPr>
              <a:t>f()</a:t>
            </a:r>
            <a:r>
              <a:rPr lang="ko-KR" altLang="en-US" sz="1200" dirty="0">
                <a:solidFill>
                  <a:srgbClr val="0070C0"/>
                </a:solidFill>
              </a:rPr>
              <a:t>의 코드가 들어 있는 페이지 </a:t>
            </a:r>
            <a:r>
              <a:rPr lang="en-US" altLang="ko-KR" sz="1200" dirty="0">
                <a:solidFill>
                  <a:srgbClr val="0070C0"/>
                </a:solidFill>
              </a:rPr>
              <a:t>30 </a:t>
            </a:r>
            <a:r>
              <a:rPr lang="ko-KR" altLang="en-US" sz="1200" dirty="0" smtClean="0">
                <a:solidFill>
                  <a:srgbClr val="0070C0"/>
                </a:solidFill>
              </a:rPr>
              <a:t>적재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517931" y="2987408"/>
            <a:ext cx="599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r>
              <a:rPr lang="en-US" altLang="ko-KR" sz="1200" dirty="0" smtClean="0">
                <a:solidFill>
                  <a:srgbClr val="0070C0"/>
                </a:solidFill>
              </a:rPr>
              <a:t>(</a:t>
            </a:r>
            <a:r>
              <a:rPr lang="en-US" altLang="ko-KR" sz="1200" dirty="0">
                <a:solidFill>
                  <a:srgbClr val="0070C0"/>
                </a:solidFill>
              </a:rPr>
              <a:t>b) </a:t>
            </a:r>
            <a:r>
              <a:rPr lang="ko-KR" altLang="en-US" sz="1200" dirty="0">
                <a:solidFill>
                  <a:srgbClr val="0070C0"/>
                </a:solidFill>
              </a:rPr>
              <a:t>변수 </a:t>
            </a:r>
            <a:r>
              <a:rPr lang="en-US" altLang="ko-KR" sz="1200" dirty="0">
                <a:solidFill>
                  <a:srgbClr val="0070C0"/>
                </a:solidFill>
              </a:rPr>
              <a:t>n</a:t>
            </a:r>
            <a:r>
              <a:rPr lang="ko-KR" altLang="en-US" sz="1200" dirty="0">
                <a:solidFill>
                  <a:srgbClr val="0070C0"/>
                </a:solidFill>
              </a:rPr>
              <a:t>이 들어 있는 페이지 </a:t>
            </a:r>
            <a:r>
              <a:rPr lang="en-US" altLang="ko-KR" sz="1200" dirty="0">
                <a:solidFill>
                  <a:srgbClr val="0070C0"/>
                </a:solidFill>
              </a:rPr>
              <a:t>100 </a:t>
            </a:r>
            <a:r>
              <a:rPr lang="ko-KR" altLang="en-US" sz="1200" dirty="0">
                <a:solidFill>
                  <a:srgbClr val="0070C0"/>
                </a:solidFill>
              </a:rPr>
              <a:t>적재 </a:t>
            </a:r>
            <a:r>
              <a:rPr lang="ko-KR" altLang="en-US" sz="1200" dirty="0" smtClean="0">
                <a:solidFill>
                  <a:srgbClr val="0070C0"/>
                </a:solidFill>
              </a:rPr>
              <a:t>후</a:t>
            </a:r>
            <a:r>
              <a:rPr lang="en-US" altLang="ko-KR" sz="1200" dirty="0" smtClean="0">
                <a:solidFill>
                  <a:srgbClr val="0070C0"/>
                </a:solidFill>
              </a:rPr>
              <a:t>,</a:t>
            </a:r>
            <a:r>
              <a:rPr lang="ko-KR" altLang="en-US" sz="1200" dirty="0" smtClean="0">
                <a:solidFill>
                  <a:srgbClr val="0070C0"/>
                </a:solidFill>
              </a:rPr>
              <a:t> </a:t>
            </a:r>
            <a:r>
              <a:rPr lang="en-US" altLang="ko-KR" sz="1200" dirty="0">
                <a:solidFill>
                  <a:srgbClr val="0070C0"/>
                </a:solidFill>
              </a:rPr>
              <a:t>n=11 </a:t>
            </a:r>
            <a:r>
              <a:rPr lang="ko-KR" altLang="en-US" sz="1200" dirty="0">
                <a:solidFill>
                  <a:srgbClr val="0070C0"/>
                </a:solidFill>
              </a:rPr>
              <a:t>실행</a:t>
            </a:r>
          </a:p>
          <a:p>
            <a:pPr fontAlgn="base"/>
            <a:r>
              <a:rPr lang="en-US" altLang="ko-KR" sz="1200" dirty="0" smtClean="0">
                <a:solidFill>
                  <a:srgbClr val="0070C0"/>
                </a:solidFill>
              </a:rPr>
              <a:t>    * </a:t>
            </a:r>
            <a:r>
              <a:rPr lang="ko-KR" altLang="en-US" sz="1200" dirty="0" smtClean="0">
                <a:solidFill>
                  <a:srgbClr val="0070C0"/>
                </a:solidFill>
              </a:rPr>
              <a:t>폴트가 발생한 페이지는 </a:t>
            </a:r>
            <a:r>
              <a:rPr lang="en-US" altLang="ko-KR" sz="1200" dirty="0" smtClean="0">
                <a:solidFill>
                  <a:srgbClr val="0070C0"/>
                </a:solidFill>
              </a:rPr>
              <a:t>‘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파일</a:t>
            </a:r>
            <a:r>
              <a:rPr lang="en-US" altLang="ko-KR" sz="1200" dirty="0" smtClean="0">
                <a:solidFill>
                  <a:srgbClr val="0070C0"/>
                </a:solidFill>
              </a:rPr>
              <a:t>＇</a:t>
            </a:r>
            <a:r>
              <a:rPr lang="ko-KR" altLang="en-US" sz="1200" dirty="0" smtClean="0">
                <a:solidFill>
                  <a:srgbClr val="0070C0"/>
                </a:solidFill>
              </a:rPr>
              <a:t>이나 </a:t>
            </a:r>
            <a:r>
              <a:rPr lang="en-US" altLang="ko-KR" sz="1200" dirty="0" smtClean="0">
                <a:solidFill>
                  <a:srgbClr val="0070C0"/>
                </a:solidFill>
              </a:rPr>
              <a:t>‘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스왑</a:t>
            </a:r>
            <a:r>
              <a:rPr lang="ko-KR" altLang="en-US" sz="1200" dirty="0" smtClean="0">
                <a:solidFill>
                  <a:srgbClr val="0070C0"/>
                </a:solidFill>
              </a:rPr>
              <a:t> 영역</a:t>
            </a:r>
            <a:r>
              <a:rPr lang="en-US" altLang="ko-KR" sz="1200" dirty="0" smtClean="0">
                <a:solidFill>
                  <a:srgbClr val="0070C0"/>
                </a:solidFill>
              </a:rPr>
              <a:t>＇</a:t>
            </a:r>
            <a:r>
              <a:rPr lang="ko-KR" altLang="en-US" sz="1200" dirty="0" smtClean="0">
                <a:solidFill>
                  <a:srgbClr val="0070C0"/>
                </a:solidFill>
              </a:rPr>
              <a:t>의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en-US" altLang="ko-KR" sz="1200" dirty="0" smtClean="0">
                <a:solidFill>
                  <a:srgbClr val="0070C0"/>
                </a:solidFill>
              </a:rPr>
              <a:t>2</a:t>
            </a:r>
            <a:r>
              <a:rPr lang="ko-KR" altLang="en-US" sz="1200" dirty="0" smtClean="0">
                <a:solidFill>
                  <a:srgbClr val="0070C0"/>
                </a:solidFill>
              </a:rPr>
              <a:t>군데 중 한 곳에 있음</a:t>
            </a:r>
            <a:endParaRPr lang="en-US" altLang="ko-KR" sz="1200" dirty="0" smtClean="0">
              <a:solidFill>
                <a:srgbClr val="0070C0"/>
              </a:solidFill>
            </a:endParaRPr>
          </a:p>
          <a:p>
            <a:pPr fontAlgn="base"/>
            <a:r>
              <a:rPr lang="en-US" altLang="ko-KR" sz="1200" dirty="0" smtClean="0">
                <a:solidFill>
                  <a:srgbClr val="0070C0"/>
                </a:solidFill>
              </a:rPr>
              <a:t>    * </a:t>
            </a:r>
            <a:r>
              <a:rPr lang="ko-KR" altLang="en-US" sz="1200" dirty="0" smtClean="0">
                <a:solidFill>
                  <a:srgbClr val="0070C0"/>
                </a:solidFill>
              </a:rPr>
              <a:t>처음 </a:t>
            </a:r>
            <a:r>
              <a:rPr lang="ko-KR" altLang="en-US" sz="1200" dirty="0" err="1" smtClean="0">
                <a:solidFill>
                  <a:srgbClr val="0070C0"/>
                </a:solidFill>
              </a:rPr>
              <a:t>액세스될</a:t>
            </a:r>
            <a:r>
              <a:rPr lang="ko-KR" altLang="en-US" sz="1200" dirty="0" smtClean="0">
                <a:solidFill>
                  <a:srgbClr val="0070C0"/>
                </a:solidFill>
              </a:rPr>
              <a:t> 때 </a:t>
            </a:r>
            <a:r>
              <a:rPr lang="en-US" altLang="ko-KR" sz="1200" dirty="0" smtClean="0">
                <a:solidFill>
                  <a:srgbClr val="0070C0"/>
                </a:solidFill>
              </a:rPr>
              <a:t>‘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 파일</a:t>
            </a:r>
            <a:r>
              <a:rPr lang="en-US" altLang="ko-KR" sz="1200" dirty="0" smtClean="0">
                <a:solidFill>
                  <a:srgbClr val="0070C0"/>
                </a:solidFill>
              </a:rPr>
              <a:t>＇</a:t>
            </a:r>
            <a:r>
              <a:rPr lang="ko-KR" altLang="en-US" sz="1200" dirty="0" smtClean="0">
                <a:solidFill>
                  <a:srgbClr val="0070C0"/>
                </a:solidFill>
              </a:rPr>
              <a:t>에서 적재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68863" y="37377"/>
            <a:ext cx="5444119" cy="2543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(2) </a:t>
            </a:r>
            <a:r>
              <a:rPr lang="ko-KR" altLang="en-US" sz="1400" dirty="0"/>
              <a:t>여러 번의 페이지 폴트를 통해 실행 파일로부터 페이지들 </a:t>
            </a:r>
            <a:r>
              <a:rPr lang="ko-KR" altLang="en-US" sz="1400" dirty="0" smtClean="0"/>
              <a:t>적재</a:t>
            </a:r>
            <a:endParaRPr lang="ko-KR" altLang="en-US" sz="1400" dirty="0"/>
          </a:p>
        </p:txBody>
      </p:sp>
      <p:grpSp>
        <p:nvGrpSpPr>
          <p:cNvPr id="26" name="그룹 25"/>
          <p:cNvGrpSpPr/>
          <p:nvPr/>
        </p:nvGrpSpPr>
        <p:grpSpPr>
          <a:xfrm>
            <a:off x="323528" y="476672"/>
            <a:ext cx="8681363" cy="2492997"/>
            <a:chOff x="323528" y="476672"/>
            <a:chExt cx="8681363" cy="2492997"/>
          </a:xfrm>
        </p:grpSpPr>
        <p:sp>
          <p:nvSpPr>
            <p:cNvPr id="88" name="원통 87"/>
            <p:cNvSpPr/>
            <p:nvPr/>
          </p:nvSpPr>
          <p:spPr>
            <a:xfrm>
              <a:off x="5098951" y="1090861"/>
              <a:ext cx="1418807" cy="1427568"/>
            </a:xfrm>
            <a:prstGeom prst="can">
              <a:avLst>
                <a:gd name="adj" fmla="val 20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원통 88"/>
            <p:cNvSpPr/>
            <p:nvPr/>
          </p:nvSpPr>
          <p:spPr>
            <a:xfrm>
              <a:off x="5103669" y="586887"/>
              <a:ext cx="1414594" cy="846931"/>
            </a:xfrm>
            <a:prstGeom prst="can">
              <a:avLst>
                <a:gd name="adj" fmla="val 23222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5342528" y="553630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하드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디스크</a:t>
              </a:r>
              <a:endParaRPr lang="ko-KR" altLang="en-US" sz="12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404742" y="1161253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스왑</a:t>
              </a: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영역</a:t>
              </a:r>
              <a:endParaRPr lang="ko-KR" altLang="en-US" sz="1050" dirty="0"/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279607" y="958286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282003" y="1121799"/>
              <a:ext cx="893123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/>
            <p:cNvSpPr/>
            <p:nvPr/>
          </p:nvSpPr>
          <p:spPr>
            <a:xfrm>
              <a:off x="666770" y="958401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667571" y="1121799"/>
              <a:ext cx="298692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667230" y="771938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P</a:t>
              </a:r>
              <a:endParaRPr lang="ko-KR" altLang="en-US" sz="1000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393832" y="929292"/>
              <a:ext cx="190310" cy="23804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975316" y="957075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976117" y="1120473"/>
              <a:ext cx="298692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973123" y="765071"/>
              <a:ext cx="3016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M</a:t>
              </a:r>
              <a:endParaRPr lang="ko-KR" altLang="en-US" sz="1000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76979" y="2240042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페이지 테이블</a:t>
              </a:r>
              <a:endParaRPr lang="ko-KR" altLang="en-US" sz="120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3199891" y="476672"/>
              <a:ext cx="1007171" cy="34719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3198875" y="663279"/>
              <a:ext cx="1007171" cy="29579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main()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코드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200581" y="967252"/>
              <a:ext cx="1000530" cy="1693523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직선 화살표 연결선 105"/>
            <p:cNvCxnSpPr>
              <a:stCxn id="92" idx="3"/>
              <a:endCxn id="104" idx="1"/>
            </p:cNvCxnSpPr>
            <p:nvPr/>
          </p:nvCxnSpPr>
          <p:spPr>
            <a:xfrm flipV="1">
              <a:off x="2170190" y="811177"/>
              <a:ext cx="1028685" cy="2278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3383083" y="269267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메모리</a:t>
              </a:r>
              <a:endParaRPr lang="ko-KR" altLang="en-US" sz="1200" dirty="0"/>
            </a:p>
          </p:txBody>
        </p:sp>
        <p:sp>
          <p:nvSpPr>
            <p:cNvPr id="108" name="직사각형 107"/>
            <p:cNvSpPr/>
            <p:nvPr/>
          </p:nvSpPr>
          <p:spPr>
            <a:xfrm>
              <a:off x="5201849" y="2100188"/>
              <a:ext cx="13498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파일 및 디렉터리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저장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공간</a:t>
              </a:r>
              <a:endParaRPr lang="en-US" altLang="ko-KR" sz="1050" dirty="0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269135" y="1564624"/>
              <a:ext cx="1176110" cy="200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/>
            <p:cNvSpPr/>
            <p:nvPr/>
          </p:nvSpPr>
          <p:spPr>
            <a:xfrm>
              <a:off x="1281312" y="1733417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/>
            <p:cNvSpPr/>
            <p:nvPr/>
          </p:nvSpPr>
          <p:spPr>
            <a:xfrm>
              <a:off x="668475" y="1733532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323528" y="1695190"/>
              <a:ext cx="260613" cy="26688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100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/>
            <p:cNvSpPr/>
            <p:nvPr/>
          </p:nvSpPr>
          <p:spPr>
            <a:xfrm>
              <a:off x="977021" y="1732206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rgbClr val="FF0000"/>
                  </a:solidFill>
                </a:rPr>
                <a:t>1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3195522" y="1802914"/>
              <a:ext cx="1005589" cy="30052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5846833" y="1569984"/>
              <a:ext cx="168503" cy="19960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6" name="직선 화살표 연결선 115"/>
            <p:cNvCxnSpPr>
              <a:stCxn id="110" idx="3"/>
              <a:endCxn id="114" idx="1"/>
            </p:cNvCxnSpPr>
            <p:nvPr/>
          </p:nvCxnSpPr>
          <p:spPr>
            <a:xfrm>
              <a:off x="2171895" y="1814163"/>
              <a:ext cx="1023627" cy="13901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직사각형 116"/>
            <p:cNvSpPr/>
            <p:nvPr/>
          </p:nvSpPr>
          <p:spPr>
            <a:xfrm>
              <a:off x="3922850" y="1859948"/>
              <a:ext cx="168503" cy="19960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11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443476" y="1690388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적재</a:t>
              </a:r>
              <a:endParaRPr lang="ko-KR" altLang="en-US" sz="1000" dirty="0"/>
            </a:p>
          </p:txBody>
        </p:sp>
        <p:cxnSp>
          <p:nvCxnSpPr>
            <p:cNvPr id="119" name="구부러진 연결선 118"/>
            <p:cNvCxnSpPr>
              <a:stCxn id="115" idx="2"/>
              <a:endCxn id="114" idx="3"/>
            </p:cNvCxnSpPr>
            <p:nvPr/>
          </p:nvCxnSpPr>
          <p:spPr>
            <a:xfrm rot="5400000">
              <a:off x="4974306" y="996398"/>
              <a:ext cx="183584" cy="1729974"/>
            </a:xfrm>
            <a:prstGeom prst="curvedConnector2">
              <a:avLst/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516709" y="962003"/>
              <a:ext cx="2488182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1100" dirty="0" smtClean="0"/>
                <a:t>main</a:t>
              </a:r>
              <a:r>
                <a:rPr lang="en-US" altLang="ko-KR" sz="1100" dirty="0"/>
                <a:t>() </a:t>
              </a:r>
              <a:r>
                <a:rPr lang="ko-KR" altLang="en-US" sz="1100" dirty="0"/>
                <a:t>함수에서 </a:t>
              </a:r>
              <a:r>
                <a:rPr lang="en-US" altLang="ko-KR" sz="1100" dirty="0"/>
                <a:t>n = </a:t>
              </a:r>
              <a:r>
                <a:rPr lang="en-US" altLang="ko-KR" sz="1100" dirty="0" smtClean="0"/>
                <a:t>11; </a:t>
              </a:r>
              <a:r>
                <a:rPr lang="ko-KR" altLang="en-US" sz="1100" dirty="0"/>
                <a:t>코드를 </a:t>
              </a:r>
              <a:endParaRPr lang="en-US" altLang="ko-KR" sz="1100" dirty="0" smtClean="0"/>
            </a:p>
            <a:p>
              <a:pPr fontAlgn="base"/>
              <a:r>
                <a:rPr lang="ko-KR" altLang="en-US" sz="1100" dirty="0" smtClean="0"/>
                <a:t>실행하기 </a:t>
              </a:r>
              <a:r>
                <a:rPr lang="ko-KR" altLang="en-US" sz="1100" dirty="0"/>
                <a:t>위해 </a:t>
              </a:r>
              <a:r>
                <a:rPr lang="en-US" altLang="ko-KR" sz="1100" dirty="0" smtClean="0"/>
                <a:t>10</a:t>
              </a:r>
              <a:r>
                <a:rPr lang="ko-KR" altLang="en-US" sz="1100" dirty="0" smtClean="0"/>
                <a:t>으로 초기화된</a:t>
              </a:r>
              <a:endParaRPr lang="en-US" altLang="ko-KR" sz="1100" dirty="0" smtClean="0"/>
            </a:p>
            <a:p>
              <a:pPr fontAlgn="base"/>
              <a:r>
                <a:rPr lang="ko-KR" altLang="en-US" sz="1100" dirty="0" smtClean="0"/>
                <a:t>전역 변수 </a:t>
              </a:r>
              <a:r>
                <a:rPr lang="en-US" altLang="ko-KR" sz="1100" dirty="0" smtClean="0"/>
                <a:t>n</a:t>
              </a:r>
              <a:r>
                <a:rPr lang="ko-KR" altLang="en-US" sz="1100" dirty="0" smtClean="0"/>
                <a:t>을 담은 페이지 </a:t>
              </a:r>
              <a:r>
                <a:rPr lang="en-US" altLang="ko-KR" sz="1100" dirty="0" smtClean="0"/>
                <a:t>100 </a:t>
              </a:r>
              <a:r>
                <a:rPr lang="ko-KR" altLang="en-US" sz="1100" dirty="0" smtClean="0"/>
                <a:t>적재</a:t>
              </a:r>
              <a:endParaRPr lang="ko-KR" altLang="en-US" sz="11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6516216" y="1744560"/>
              <a:ext cx="219002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1100" dirty="0" smtClean="0"/>
                <a:t>n </a:t>
              </a:r>
              <a:r>
                <a:rPr lang="en-US" altLang="ko-KR" sz="1100" dirty="0"/>
                <a:t>= </a:t>
              </a:r>
              <a:r>
                <a:rPr lang="en-US" altLang="ko-KR" sz="1100" dirty="0" smtClean="0"/>
                <a:t>11; </a:t>
              </a:r>
              <a:r>
                <a:rPr lang="ko-KR" altLang="en-US" sz="1100" dirty="0" smtClean="0"/>
                <a:t>코드 실행 후</a:t>
              </a:r>
              <a:r>
                <a:rPr lang="en-US" altLang="ko-KR" sz="1100" dirty="0" smtClean="0"/>
                <a:t>,</a:t>
              </a:r>
            </a:p>
            <a:p>
              <a:pPr fontAlgn="base"/>
              <a:r>
                <a:rPr lang="ko-KR" altLang="en-US" sz="1100" dirty="0" smtClean="0"/>
                <a:t>페이지 </a:t>
              </a:r>
              <a:r>
                <a:rPr lang="en-US" altLang="ko-KR" sz="1100" dirty="0" smtClean="0"/>
                <a:t>100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M</a:t>
              </a:r>
              <a:r>
                <a:rPr lang="ko-KR" altLang="en-US" sz="1100" dirty="0" smtClean="0"/>
                <a:t>비트</a:t>
              </a:r>
              <a:r>
                <a:rPr lang="en-US" altLang="ko-KR" sz="1100" dirty="0" smtClean="0"/>
                <a:t>=1</a:t>
              </a:r>
              <a:r>
                <a:rPr lang="ko-KR" altLang="en-US" sz="1100" dirty="0" smtClean="0"/>
                <a:t>로 수정</a:t>
              </a:r>
              <a:endParaRPr lang="ko-KR" altLang="en-US" sz="11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424657" y="631885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physical</a:t>
              </a:r>
            </a:p>
            <a:p>
              <a:r>
                <a:rPr lang="en-US" altLang="ko-KR" sz="900" dirty="0" smtClean="0"/>
                <a:t>address</a:t>
              </a:r>
              <a:endParaRPr lang="ko-KR" altLang="en-US" sz="900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23528" y="3878523"/>
            <a:ext cx="6214941" cy="2514866"/>
            <a:chOff x="323528" y="3878523"/>
            <a:chExt cx="6214941" cy="2514866"/>
          </a:xfrm>
        </p:grpSpPr>
        <p:sp>
          <p:nvSpPr>
            <p:cNvPr id="4" name="원통 3"/>
            <p:cNvSpPr/>
            <p:nvPr/>
          </p:nvSpPr>
          <p:spPr>
            <a:xfrm>
              <a:off x="5076768" y="4492712"/>
              <a:ext cx="1418807" cy="1427568"/>
            </a:xfrm>
            <a:prstGeom prst="can">
              <a:avLst>
                <a:gd name="adj" fmla="val 20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원통 4"/>
            <p:cNvSpPr/>
            <p:nvPr/>
          </p:nvSpPr>
          <p:spPr>
            <a:xfrm>
              <a:off x="5081486" y="3988738"/>
              <a:ext cx="1414594" cy="846931"/>
            </a:xfrm>
            <a:prstGeom prst="can">
              <a:avLst>
                <a:gd name="adj" fmla="val 23222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69639" y="3944589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하드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디스크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380532" y="4579419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스왑</a:t>
              </a: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영역</a:t>
              </a:r>
              <a:endParaRPr lang="ko-KR" altLang="en-US" sz="10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279607" y="4360137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282003" y="4523650"/>
              <a:ext cx="893123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66770" y="4360252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67571" y="4523650"/>
              <a:ext cx="298692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7230" y="4166378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P</a:t>
              </a:r>
              <a:endParaRPr lang="ko-KR" altLang="en-US" sz="10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93832" y="4288552"/>
              <a:ext cx="190310" cy="23804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975316" y="4358926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976117" y="4522324"/>
              <a:ext cx="298692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73123" y="4159511"/>
              <a:ext cx="3016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M</a:t>
              </a:r>
              <a:endParaRPr lang="ko-KR" altLang="en-US" sz="10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01540" y="5668609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페이지 테이블</a:t>
              </a:r>
              <a:endParaRPr lang="ko-KR" altLang="en-US" sz="1200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177708" y="3878523"/>
              <a:ext cx="1007171" cy="347194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76692" y="4022539"/>
              <a:ext cx="1007171" cy="29579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main()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코드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8" idx="3"/>
              <a:endCxn id="20" idx="1"/>
            </p:cNvCxnSpPr>
            <p:nvPr/>
          </p:nvCxnSpPr>
          <p:spPr>
            <a:xfrm flipV="1">
              <a:off x="2170190" y="4170437"/>
              <a:ext cx="1006502" cy="270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60770" y="6116390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메모리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5188573" y="5553764"/>
              <a:ext cx="13498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파일 및 디렉터리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저장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공간</a:t>
              </a:r>
              <a:endParaRPr lang="en-US" altLang="ko-KR" sz="105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5246952" y="4966475"/>
              <a:ext cx="1176110" cy="200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281312" y="5135268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668475" y="5135383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23528" y="5097041"/>
              <a:ext cx="260613" cy="26688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100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77021" y="5134057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286145" y="4725078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673308" y="4725193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28361" y="4686851"/>
              <a:ext cx="260613" cy="26688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981854" y="4723867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/>
            <p:cNvCxnSpPr>
              <a:stCxn id="27" idx="3"/>
              <a:endCxn id="42" idx="1"/>
            </p:cNvCxnSpPr>
            <p:nvPr/>
          </p:nvCxnSpPr>
          <p:spPr>
            <a:xfrm>
              <a:off x="2171895" y="5216014"/>
              <a:ext cx="998138" cy="20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/>
            <p:cNvSpPr/>
            <p:nvPr/>
          </p:nvSpPr>
          <p:spPr>
            <a:xfrm>
              <a:off x="5554194" y="4969132"/>
              <a:ext cx="168503" cy="19960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3173338" y="5666230"/>
              <a:ext cx="1007171" cy="30052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void f()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직선 화살표 연결선 38"/>
            <p:cNvCxnSpPr>
              <a:stCxn id="32" idx="3"/>
              <a:endCxn id="38" idx="1"/>
            </p:cNvCxnSpPr>
            <p:nvPr/>
          </p:nvCxnSpPr>
          <p:spPr>
            <a:xfrm>
              <a:off x="2176728" y="4805824"/>
              <a:ext cx="996610" cy="101066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3175092" y="4318335"/>
              <a:ext cx="1000530" cy="1806772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3170033" y="5267245"/>
              <a:ext cx="1005589" cy="30052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897361" y="5324279"/>
              <a:ext cx="168503" cy="19960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11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구부러진 연결선 46"/>
            <p:cNvCxnSpPr>
              <a:stCxn id="37" idx="1"/>
              <a:endCxn id="38" idx="3"/>
            </p:cNvCxnSpPr>
            <p:nvPr/>
          </p:nvCxnSpPr>
          <p:spPr>
            <a:xfrm rot="10800000" flipV="1">
              <a:off x="4180510" y="5068937"/>
              <a:ext cx="1373685" cy="747556"/>
            </a:xfrm>
            <a:prstGeom prst="curvedConnector3">
              <a:avLst/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9752905">
              <a:off x="4375430" y="5458103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적재</a:t>
              </a:r>
              <a:endParaRPr lang="ko-KR" altLang="en-US" sz="1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424500" y="402253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physical</a:t>
              </a:r>
            </a:p>
            <a:p>
              <a:r>
                <a:rPr lang="en-US" altLang="ko-KR" sz="900" dirty="0" smtClean="0"/>
                <a:t>address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009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78496" y="3858265"/>
            <a:ext cx="8397393" cy="2534096"/>
            <a:chOff x="179512" y="3415184"/>
            <a:chExt cx="8397393" cy="2534096"/>
          </a:xfrm>
        </p:grpSpPr>
        <p:sp>
          <p:nvSpPr>
            <p:cNvPr id="100" name="직사각형 99"/>
            <p:cNvSpPr/>
            <p:nvPr/>
          </p:nvSpPr>
          <p:spPr>
            <a:xfrm>
              <a:off x="3072973" y="3957919"/>
              <a:ext cx="1000530" cy="1693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altLang="ko-KR" sz="105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050" dirty="0">
                <a:solidFill>
                  <a:srgbClr val="C00000"/>
                </a:solidFill>
              </a:endParaRPr>
            </a:p>
            <a:p>
              <a:pPr algn="ctr"/>
              <a:endParaRPr lang="en-US" altLang="ko-KR" sz="105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071219" y="5192566"/>
              <a:ext cx="1007171" cy="30052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void f()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원통 110"/>
            <p:cNvSpPr/>
            <p:nvPr/>
          </p:nvSpPr>
          <p:spPr>
            <a:xfrm>
              <a:off x="4963499" y="4029373"/>
              <a:ext cx="1418807" cy="1427568"/>
            </a:xfrm>
            <a:prstGeom prst="can">
              <a:avLst>
                <a:gd name="adj" fmla="val 20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2" name="원통 111"/>
            <p:cNvSpPr/>
            <p:nvPr/>
          </p:nvSpPr>
          <p:spPr>
            <a:xfrm>
              <a:off x="4968217" y="3525399"/>
              <a:ext cx="1414594" cy="846931"/>
            </a:xfrm>
            <a:prstGeom prst="can">
              <a:avLst>
                <a:gd name="adj" fmla="val 23222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156370" y="3481250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하드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디스크</a:t>
              </a:r>
              <a:endParaRPr lang="ko-KR" altLang="en-US" sz="12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267263" y="4116080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스왑</a:t>
              </a: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영역</a:t>
              </a:r>
              <a:endParaRPr lang="ko-KR" altLang="en-US" sz="1050" dirty="0"/>
            </a:p>
          </p:txBody>
        </p:sp>
        <p:sp>
          <p:nvSpPr>
            <p:cNvPr id="121" name="직사각형 120"/>
            <p:cNvSpPr/>
            <p:nvPr/>
          </p:nvSpPr>
          <p:spPr>
            <a:xfrm>
              <a:off x="1135591" y="3896798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1137987" y="4060311"/>
              <a:ext cx="893123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/>
            <p:cNvSpPr/>
            <p:nvPr/>
          </p:nvSpPr>
          <p:spPr>
            <a:xfrm>
              <a:off x="522754" y="3896913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/>
            <p:cNvSpPr/>
            <p:nvPr/>
          </p:nvSpPr>
          <p:spPr>
            <a:xfrm>
              <a:off x="523555" y="4060311"/>
              <a:ext cx="298692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3214" y="3699204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P</a:t>
              </a:r>
              <a:endParaRPr lang="ko-KR" altLang="en-US" sz="1000" dirty="0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249816" y="3856843"/>
              <a:ext cx="190310" cy="23804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/>
            <p:cNvSpPr/>
            <p:nvPr/>
          </p:nvSpPr>
          <p:spPr>
            <a:xfrm>
              <a:off x="831300" y="3895587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/>
            <p:cNvSpPr/>
            <p:nvPr/>
          </p:nvSpPr>
          <p:spPr>
            <a:xfrm>
              <a:off x="832101" y="4058985"/>
              <a:ext cx="298692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29107" y="3692337"/>
              <a:ext cx="3016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M</a:t>
              </a:r>
              <a:endParaRPr lang="ko-KR" altLang="en-US" sz="10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757524" y="5205270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페이지 테이블</a:t>
              </a:r>
              <a:endParaRPr lang="ko-KR" altLang="en-US" sz="1200" dirty="0"/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3064439" y="3415184"/>
              <a:ext cx="1006155" cy="34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/>
            <p:cNvSpPr/>
            <p:nvPr/>
          </p:nvSpPr>
          <p:spPr>
            <a:xfrm>
              <a:off x="3063423" y="3655115"/>
              <a:ext cx="1007171" cy="29579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</a:t>
              </a:r>
              <a:r>
                <a:rPr lang="en-US" altLang="ko-KR" sz="1200" dirty="0">
                  <a:solidFill>
                    <a:schemeClr val="tx1"/>
                  </a:solidFill>
                </a:rPr>
                <a:t>() </a:t>
              </a:r>
              <a:r>
                <a:rPr lang="ko-KR" altLang="en-US" sz="1200" dirty="0">
                  <a:solidFill>
                    <a:schemeClr val="tx1"/>
                  </a:solidFill>
                </a:rPr>
                <a:t>코드</a:t>
              </a:r>
            </a:p>
          </p:txBody>
        </p:sp>
        <p:cxnSp>
          <p:nvCxnSpPr>
            <p:cNvPr id="175" name="직선 화살표 연결선 174"/>
            <p:cNvCxnSpPr>
              <a:stCxn id="121" idx="3"/>
              <a:endCxn id="172" idx="1"/>
            </p:cNvCxnSpPr>
            <p:nvPr/>
          </p:nvCxnSpPr>
          <p:spPr>
            <a:xfrm flipV="1">
              <a:off x="2026174" y="3803013"/>
              <a:ext cx="1037249" cy="174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3259865" y="567228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메모리</a:t>
              </a:r>
              <a:endParaRPr lang="ko-KR" altLang="en-US" sz="1200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5075304" y="5090425"/>
              <a:ext cx="13498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파일 및 디렉터리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저장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공간</a:t>
              </a:r>
              <a:endParaRPr lang="en-US" altLang="ko-KR" sz="1050" dirty="0"/>
            </a:p>
          </p:txBody>
        </p:sp>
        <p:sp>
          <p:nvSpPr>
            <p:cNvPr id="179" name="직사각형 178"/>
            <p:cNvSpPr/>
            <p:nvPr/>
          </p:nvSpPr>
          <p:spPr>
            <a:xfrm>
              <a:off x="5133683" y="4503136"/>
              <a:ext cx="1176110" cy="200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1137296" y="4671929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/>
            <p:cNvSpPr/>
            <p:nvPr/>
          </p:nvSpPr>
          <p:spPr>
            <a:xfrm>
              <a:off x="524459" y="4672044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/>
            <p:cNvSpPr/>
            <p:nvPr/>
          </p:nvSpPr>
          <p:spPr>
            <a:xfrm>
              <a:off x="179512" y="4633702"/>
              <a:ext cx="260613" cy="26688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100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/>
            <p:cNvSpPr/>
            <p:nvPr/>
          </p:nvSpPr>
          <p:spPr>
            <a:xfrm>
              <a:off x="833005" y="4670718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1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1142129" y="4261739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/>
            <p:cNvSpPr/>
            <p:nvPr/>
          </p:nvSpPr>
          <p:spPr>
            <a:xfrm>
              <a:off x="529292" y="4261854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/>
            <p:cNvSpPr/>
            <p:nvPr/>
          </p:nvSpPr>
          <p:spPr>
            <a:xfrm>
              <a:off x="184345" y="4223512"/>
              <a:ext cx="260613" cy="26688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837838" y="4260528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92" name="직선 화살표 연결선 191"/>
            <p:cNvCxnSpPr>
              <a:stCxn id="186" idx="3"/>
              <a:endCxn id="101" idx="1"/>
            </p:cNvCxnSpPr>
            <p:nvPr/>
          </p:nvCxnSpPr>
          <p:spPr>
            <a:xfrm>
              <a:off x="2032712" y="4342485"/>
              <a:ext cx="1038507" cy="10003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직사각형 192"/>
            <p:cNvSpPr/>
            <p:nvPr/>
          </p:nvSpPr>
          <p:spPr>
            <a:xfrm>
              <a:off x="5236066" y="3795782"/>
              <a:ext cx="168503" cy="19960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/>
            <p:cNvSpPr/>
            <p:nvPr/>
          </p:nvSpPr>
          <p:spPr>
            <a:xfrm>
              <a:off x="5335575" y="3729281"/>
              <a:ext cx="520829" cy="292388"/>
            </a:xfrm>
            <a:prstGeom prst="rect">
              <a:avLst/>
            </a:prstGeom>
          </p:spPr>
          <p:txBody>
            <a:bodyPr wrap="square" lIns="0" rIns="0" bIns="0">
              <a:spAutoFit/>
            </a:bodyPr>
            <a:lstStyle/>
            <a:p>
              <a:pPr algn="ctr"/>
              <a:r>
                <a:rPr lang="ko-KR" altLang="en-US" sz="800" dirty="0" smtClean="0"/>
                <a:t>페이지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100</a:t>
              </a:r>
              <a:endParaRPr lang="en-US" altLang="ko-KR" sz="800" dirty="0"/>
            </a:p>
          </p:txBody>
        </p:sp>
        <p:sp>
          <p:nvSpPr>
            <p:cNvPr id="195" name="직사각형 194"/>
            <p:cNvSpPr/>
            <p:nvPr/>
          </p:nvSpPr>
          <p:spPr>
            <a:xfrm>
              <a:off x="3065820" y="4024096"/>
              <a:ext cx="1007171" cy="29579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tx1"/>
                  </a:solidFill>
                </a:rPr>
                <a:t>int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n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/>
            <p:cNvCxnSpPr>
              <a:stCxn id="181" idx="3"/>
              <a:endCxn id="195" idx="1"/>
            </p:cNvCxnSpPr>
            <p:nvPr/>
          </p:nvCxnSpPr>
          <p:spPr>
            <a:xfrm flipV="1">
              <a:off x="2027879" y="4171994"/>
              <a:ext cx="1037941" cy="58068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직사각형 83"/>
            <p:cNvSpPr/>
            <p:nvPr/>
          </p:nvSpPr>
          <p:spPr>
            <a:xfrm>
              <a:off x="3773447" y="4073024"/>
              <a:ext cx="168503" cy="199609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rgbClr val="FF0000"/>
                  </a:solidFill>
                </a:rPr>
                <a:t>11</a:t>
              </a:r>
              <a:endParaRPr lang="ko-KR" altLang="en-US" sz="1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구부러진 연결선 9"/>
            <p:cNvCxnSpPr>
              <a:endCxn id="195" idx="3"/>
            </p:cNvCxnSpPr>
            <p:nvPr/>
          </p:nvCxnSpPr>
          <p:spPr>
            <a:xfrm rot="10800000" flipV="1">
              <a:off x="4072992" y="3938558"/>
              <a:ext cx="1144943" cy="233436"/>
            </a:xfrm>
            <a:prstGeom prst="curvedConnector3">
              <a:avLst/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 rot="21098295">
              <a:off x="4153981" y="3921506"/>
              <a:ext cx="5790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스왑</a:t>
              </a:r>
              <a:r>
                <a:rPr lang="en-US" altLang="ko-KR" sz="900" dirty="0" smtClean="0"/>
                <a:t>-</a:t>
              </a:r>
              <a:r>
                <a:rPr lang="ko-KR" altLang="en-US" sz="900" dirty="0" smtClean="0"/>
                <a:t>인</a:t>
              </a:r>
              <a:endParaRPr lang="ko-KR" altLang="en-US" sz="9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436575" y="3938558"/>
              <a:ext cx="2140330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1100" dirty="0" smtClean="0"/>
                <a:t>프로세스가 실행 재개</a:t>
              </a:r>
              <a:r>
                <a:rPr lang="en-US" altLang="ko-KR" sz="1100" dirty="0" smtClean="0"/>
                <a:t>,</a:t>
              </a:r>
            </a:p>
            <a:p>
              <a:pPr fontAlgn="base"/>
              <a:r>
                <a:rPr lang="en-US" altLang="ko-KR" sz="1100" dirty="0" smtClean="0"/>
                <a:t>n</a:t>
              </a:r>
              <a:r>
                <a:rPr lang="en-US" altLang="ko-KR" sz="1100" dirty="0"/>
                <a:t>++</a:t>
              </a:r>
              <a:r>
                <a:rPr lang="ko-KR" altLang="en-US" sz="1100" dirty="0"/>
                <a:t>의 실행을 위해 </a:t>
              </a:r>
              <a:endParaRPr lang="en-US" altLang="ko-KR" sz="1100" dirty="0" smtClean="0"/>
            </a:p>
            <a:p>
              <a:pPr fontAlgn="base"/>
              <a:r>
                <a:rPr lang="ko-KR" altLang="en-US" sz="1100" dirty="0" smtClean="0"/>
                <a:t>페이지 </a:t>
              </a:r>
              <a:r>
                <a:rPr lang="en-US" altLang="ko-KR" sz="1100" dirty="0"/>
                <a:t>100 </a:t>
              </a:r>
              <a:r>
                <a:rPr lang="ko-KR" altLang="en-US" sz="1100" dirty="0" err="1" smtClean="0"/>
                <a:t>스왑</a:t>
              </a:r>
              <a:r>
                <a:rPr lang="en-US" altLang="ko-KR" sz="1100" dirty="0" smtClean="0"/>
                <a:t>-</a:t>
              </a:r>
              <a:r>
                <a:rPr lang="ko-KR" altLang="en-US" sz="1100" dirty="0" smtClean="0"/>
                <a:t>인</a:t>
              </a:r>
              <a:r>
                <a:rPr lang="en-US" altLang="ko-KR" sz="1100" dirty="0" smtClean="0"/>
                <a:t>.</a:t>
              </a:r>
            </a:p>
            <a:p>
              <a:pPr fontAlgn="base"/>
              <a:r>
                <a:rPr lang="en-US" altLang="ko-KR" sz="1100" dirty="0" smtClean="0"/>
                <a:t>n</a:t>
              </a:r>
              <a:r>
                <a:rPr lang="en-US" altLang="ko-KR" sz="1100" dirty="0"/>
                <a:t>++ </a:t>
              </a:r>
              <a:r>
                <a:rPr lang="ko-KR" altLang="en-US" sz="1100" dirty="0" smtClean="0"/>
                <a:t>실행 결과</a:t>
              </a:r>
              <a:r>
                <a:rPr lang="en-US" altLang="ko-KR" sz="1100" dirty="0" smtClean="0"/>
                <a:t> n</a:t>
              </a:r>
              <a:r>
                <a:rPr lang="ko-KR" altLang="en-US" sz="1100" dirty="0" smtClean="0"/>
                <a:t>은 </a:t>
              </a:r>
              <a:r>
                <a:rPr lang="en-US" altLang="ko-KR" sz="1100" dirty="0" smtClean="0"/>
                <a:t>12</a:t>
              </a:r>
              <a:r>
                <a:rPr lang="ko-KR" altLang="en-US" sz="1100" dirty="0" smtClean="0"/>
                <a:t>가 되고</a:t>
              </a:r>
              <a:endParaRPr lang="en-US" altLang="ko-KR" sz="1100" dirty="0" smtClean="0"/>
            </a:p>
            <a:p>
              <a:pPr fontAlgn="base"/>
              <a:r>
                <a:rPr lang="ko-KR" altLang="en-US" sz="1100" dirty="0" smtClean="0"/>
                <a:t>페이지 </a:t>
              </a:r>
              <a:r>
                <a:rPr lang="en-US" altLang="ko-KR" sz="1100" dirty="0" smtClean="0"/>
                <a:t>100</a:t>
              </a:r>
              <a:r>
                <a:rPr lang="ko-KR" altLang="en-US" sz="1100" dirty="0" smtClean="0"/>
                <a:t>의 </a:t>
              </a:r>
              <a:r>
                <a:rPr lang="en-US" altLang="ko-KR" sz="1100" dirty="0" smtClean="0"/>
                <a:t>M</a:t>
              </a:r>
              <a:r>
                <a:rPr lang="ko-KR" altLang="en-US" sz="1100" dirty="0" smtClean="0"/>
                <a:t>비트</a:t>
              </a:r>
              <a:r>
                <a:rPr lang="en-US" altLang="ko-KR" sz="1100" dirty="0" smtClean="0"/>
                <a:t>=1</a:t>
              </a:r>
              <a:r>
                <a:rPr lang="ko-KR" altLang="en-US" sz="1100" dirty="0" smtClean="0"/>
                <a:t>로 수정</a:t>
              </a:r>
              <a:endParaRPr lang="en-US" altLang="ko-KR" sz="1100" dirty="0" smtClean="0"/>
            </a:p>
          </p:txBody>
        </p:sp>
        <p:cxnSp>
          <p:nvCxnSpPr>
            <p:cNvPr id="4" name="직선 연결선 3"/>
            <p:cNvCxnSpPr/>
            <p:nvPr/>
          </p:nvCxnSpPr>
          <p:spPr>
            <a:xfrm flipH="1">
              <a:off x="3707904" y="4058173"/>
              <a:ext cx="339686" cy="20235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3800111" y="4152736"/>
              <a:ext cx="3545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12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080718" y="6207759"/>
            <a:ext cx="30011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(e) </a:t>
            </a:r>
            <a:r>
              <a:rPr lang="ko-KR" altLang="en-US" sz="1200" dirty="0">
                <a:solidFill>
                  <a:srgbClr val="0070C0"/>
                </a:solidFill>
              </a:rPr>
              <a:t>페이지 </a:t>
            </a:r>
            <a:r>
              <a:rPr lang="en-US" altLang="ko-KR" sz="1200" dirty="0">
                <a:solidFill>
                  <a:srgbClr val="0070C0"/>
                </a:solidFill>
              </a:rPr>
              <a:t>100</a:t>
            </a:r>
            <a:r>
              <a:rPr lang="ko-KR" altLang="en-US" sz="1200" dirty="0">
                <a:solidFill>
                  <a:srgbClr val="0070C0"/>
                </a:solidFill>
              </a:rPr>
              <a:t>을 </a:t>
            </a:r>
            <a:r>
              <a:rPr lang="ko-KR" altLang="en-US" sz="1200" dirty="0" err="1">
                <a:solidFill>
                  <a:srgbClr val="0070C0"/>
                </a:solidFill>
              </a:rPr>
              <a:t>스왑</a:t>
            </a:r>
            <a:r>
              <a:rPr lang="en-US" altLang="ko-KR" sz="1200" dirty="0">
                <a:solidFill>
                  <a:srgbClr val="0070C0"/>
                </a:solidFill>
              </a:rPr>
              <a:t>-</a:t>
            </a:r>
            <a:r>
              <a:rPr lang="ko-KR" altLang="en-US" sz="1200" dirty="0">
                <a:solidFill>
                  <a:srgbClr val="0070C0"/>
                </a:solidFill>
              </a:rPr>
              <a:t>인한 후 </a:t>
            </a:r>
            <a:r>
              <a:rPr lang="en-US" altLang="ko-KR" sz="1200" dirty="0">
                <a:solidFill>
                  <a:srgbClr val="0070C0"/>
                </a:solidFill>
              </a:rPr>
              <a:t>n++ </a:t>
            </a:r>
            <a:r>
              <a:rPr lang="ko-KR" altLang="en-US" sz="1200" dirty="0" smtClean="0">
                <a:solidFill>
                  <a:srgbClr val="0070C0"/>
                </a:solidFill>
              </a:rPr>
              <a:t>실행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grpSp>
        <p:nvGrpSpPr>
          <p:cNvPr id="88" name="그룹 87"/>
          <p:cNvGrpSpPr/>
          <p:nvPr/>
        </p:nvGrpSpPr>
        <p:grpSpPr>
          <a:xfrm>
            <a:off x="395536" y="476672"/>
            <a:ext cx="8158291" cy="2466440"/>
            <a:chOff x="395536" y="2042680"/>
            <a:chExt cx="8158291" cy="2466440"/>
          </a:xfrm>
        </p:grpSpPr>
        <p:sp>
          <p:nvSpPr>
            <p:cNvPr id="94" name="원통 93"/>
            <p:cNvSpPr/>
            <p:nvPr/>
          </p:nvSpPr>
          <p:spPr>
            <a:xfrm>
              <a:off x="5139821" y="2656869"/>
              <a:ext cx="1418807" cy="1427568"/>
            </a:xfrm>
            <a:prstGeom prst="can">
              <a:avLst>
                <a:gd name="adj" fmla="val 20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원통 94"/>
            <p:cNvSpPr/>
            <p:nvPr/>
          </p:nvSpPr>
          <p:spPr>
            <a:xfrm>
              <a:off x="5144539" y="2152895"/>
              <a:ext cx="1414594" cy="846931"/>
            </a:xfrm>
            <a:prstGeom prst="can">
              <a:avLst>
                <a:gd name="adj" fmla="val 23222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32692" y="2108746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하드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디스크</a:t>
              </a:r>
              <a:endParaRPr lang="ko-KR" altLang="en-US" sz="1200" dirty="0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43585" y="2743576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err="1" smtClean="0"/>
                <a:t>스왑</a:t>
              </a:r>
              <a:r>
                <a:rPr lang="en-US" altLang="ko-KR" sz="1050" dirty="0" smtClean="0"/>
                <a:t> </a:t>
              </a:r>
              <a:r>
                <a:rPr lang="ko-KR" altLang="en-US" sz="1050" dirty="0" smtClean="0"/>
                <a:t>영역</a:t>
              </a:r>
              <a:endParaRPr lang="ko-KR" altLang="en-US" sz="1050" dirty="0"/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351615" y="2524294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1354011" y="2687807"/>
              <a:ext cx="893123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738778" y="2524409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39579" y="2687807"/>
              <a:ext cx="298692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39238" y="2323587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P</a:t>
              </a:r>
              <a:endParaRPr lang="ko-KR" altLang="en-US" sz="1000" dirty="0"/>
            </a:p>
          </p:txBody>
        </p:sp>
        <p:sp>
          <p:nvSpPr>
            <p:cNvPr id="113" name="TextBox 112"/>
            <p:cNvSpPr txBox="1"/>
            <p:nvPr/>
          </p:nvSpPr>
          <p:spPr>
            <a:xfrm rot="18706447">
              <a:off x="4300986" y="3101178"/>
              <a:ext cx="69442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스왑</a:t>
              </a:r>
              <a:r>
                <a:rPr lang="en-US" altLang="ko-KR" sz="900" dirty="0" smtClean="0"/>
                <a:t>-</a:t>
              </a:r>
              <a:r>
                <a:rPr lang="ko-KR" altLang="en-US" sz="900" dirty="0" smtClean="0"/>
                <a:t>아웃</a:t>
              </a:r>
              <a:endParaRPr lang="ko-KR" altLang="en-US" sz="900" dirty="0"/>
            </a:p>
          </p:txBody>
        </p:sp>
        <p:sp>
          <p:nvSpPr>
            <p:cNvPr id="114" name="직사각형 113"/>
            <p:cNvSpPr/>
            <p:nvPr/>
          </p:nvSpPr>
          <p:spPr>
            <a:xfrm>
              <a:off x="465840" y="2482399"/>
              <a:ext cx="190310" cy="238043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/>
            <p:cNvSpPr/>
            <p:nvPr/>
          </p:nvSpPr>
          <p:spPr>
            <a:xfrm>
              <a:off x="1047324" y="2523083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1048125" y="2686481"/>
              <a:ext cx="298692" cy="1150307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045131" y="2316720"/>
              <a:ext cx="3016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/>
                <a:t>M</a:t>
              </a:r>
              <a:endParaRPr lang="ko-KR" altLang="en-US" sz="1000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973548" y="3832766"/>
              <a:ext cx="1162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페이지 테이블</a:t>
              </a:r>
              <a:endParaRPr lang="ko-KR" altLang="en-US" sz="1200" dirty="0"/>
            </a:p>
          </p:txBody>
        </p:sp>
        <p:sp>
          <p:nvSpPr>
            <p:cNvPr id="123" name="직사각형 122"/>
            <p:cNvSpPr/>
            <p:nvPr/>
          </p:nvSpPr>
          <p:spPr>
            <a:xfrm>
              <a:off x="3240761" y="2042680"/>
              <a:ext cx="1007171" cy="3471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/>
            <p:cNvSpPr/>
            <p:nvPr/>
          </p:nvSpPr>
          <p:spPr>
            <a:xfrm>
              <a:off x="3239745" y="2258704"/>
              <a:ext cx="1007171" cy="29579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main()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코드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직선 화살표 연결선 147"/>
            <p:cNvCxnSpPr>
              <a:stCxn id="103" idx="3"/>
              <a:endCxn id="128" idx="1"/>
            </p:cNvCxnSpPr>
            <p:nvPr/>
          </p:nvCxnSpPr>
          <p:spPr>
            <a:xfrm flipV="1">
              <a:off x="2242198" y="2406602"/>
              <a:ext cx="997547" cy="198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/>
            <p:cNvSpPr/>
            <p:nvPr/>
          </p:nvSpPr>
          <p:spPr>
            <a:xfrm>
              <a:off x="5251626" y="3717921"/>
              <a:ext cx="134989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/>
                <a:t>파일 및 디렉터리</a:t>
              </a:r>
              <a:endParaRPr lang="en-US" altLang="ko-KR" sz="1050" dirty="0"/>
            </a:p>
            <a:p>
              <a:pPr algn="ctr"/>
              <a:r>
                <a:rPr lang="ko-KR" altLang="en-US" sz="1050" dirty="0"/>
                <a:t>저장</a:t>
              </a:r>
              <a:r>
                <a:rPr lang="en-US" altLang="ko-KR" sz="1050" dirty="0"/>
                <a:t> </a:t>
              </a:r>
              <a:r>
                <a:rPr lang="ko-KR" altLang="en-US" sz="1050" dirty="0"/>
                <a:t>공간</a:t>
              </a:r>
              <a:endParaRPr lang="en-US" altLang="ko-KR" sz="1050" dirty="0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5310005" y="3130632"/>
              <a:ext cx="1176110" cy="200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1353320" y="3299425"/>
              <a:ext cx="890583" cy="161491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/>
                  </a:solidFill>
                </a:rPr>
                <a:t>disk block number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740483" y="3299540"/>
              <a:ext cx="301969" cy="162586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0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395536" y="3261198"/>
              <a:ext cx="260613" cy="26688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100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/>
            <p:cNvSpPr/>
            <p:nvPr/>
          </p:nvSpPr>
          <p:spPr>
            <a:xfrm>
              <a:off x="1049029" y="3298214"/>
              <a:ext cx="301969" cy="162586"/>
            </a:xfrm>
            <a:prstGeom prst="rect">
              <a:avLst/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/>
            <p:cNvSpPr/>
            <p:nvPr/>
          </p:nvSpPr>
          <p:spPr>
            <a:xfrm>
              <a:off x="1358153" y="2889235"/>
              <a:ext cx="890583" cy="16149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745316" y="2889350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1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/>
            <p:cNvSpPr/>
            <p:nvPr/>
          </p:nvSpPr>
          <p:spPr>
            <a:xfrm>
              <a:off x="400369" y="2851008"/>
              <a:ext cx="260613" cy="26688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altLang="ko-KR" sz="1000" dirty="0" smtClean="0">
                  <a:solidFill>
                    <a:schemeClr val="tx1"/>
                  </a:solidFill>
                </a:rPr>
                <a:t>30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/>
            <p:cNvSpPr/>
            <p:nvPr/>
          </p:nvSpPr>
          <p:spPr>
            <a:xfrm>
              <a:off x="1053862" y="2888024"/>
              <a:ext cx="301969" cy="1625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0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80" name="직선 화살표 연결선 179"/>
            <p:cNvCxnSpPr>
              <a:stCxn id="168" idx="3"/>
              <a:endCxn id="197" idx="1"/>
            </p:cNvCxnSpPr>
            <p:nvPr/>
          </p:nvCxnSpPr>
          <p:spPr>
            <a:xfrm>
              <a:off x="2248736" y="2969981"/>
              <a:ext cx="996616" cy="9677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직사각형 184"/>
            <p:cNvSpPr/>
            <p:nvPr/>
          </p:nvSpPr>
          <p:spPr>
            <a:xfrm>
              <a:off x="5412388" y="2423278"/>
              <a:ext cx="168503" cy="199609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/>
            <p:cNvSpPr/>
            <p:nvPr/>
          </p:nvSpPr>
          <p:spPr>
            <a:xfrm>
              <a:off x="5511897" y="2356777"/>
              <a:ext cx="520829" cy="292388"/>
            </a:xfrm>
            <a:prstGeom prst="rect">
              <a:avLst/>
            </a:prstGeom>
          </p:spPr>
          <p:txBody>
            <a:bodyPr wrap="square" lIns="0" rIns="0" bIns="0">
              <a:spAutoFit/>
            </a:bodyPr>
            <a:lstStyle/>
            <a:p>
              <a:pPr algn="ctr"/>
              <a:r>
                <a:rPr lang="ko-KR" altLang="en-US" sz="800" dirty="0" smtClean="0"/>
                <a:t>페이지</a:t>
              </a:r>
              <a:endParaRPr lang="en-US" altLang="ko-KR" sz="800" dirty="0" smtClean="0"/>
            </a:p>
            <a:p>
              <a:pPr algn="ctr"/>
              <a:r>
                <a:rPr lang="en-US" altLang="ko-KR" sz="800" dirty="0" smtClean="0"/>
                <a:t>100</a:t>
              </a:r>
              <a:endParaRPr lang="en-US" altLang="ko-KR" sz="8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3285397" y="2812451"/>
              <a:ext cx="95410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 smtClean="0">
                  <a:solidFill>
                    <a:srgbClr val="C00000"/>
                  </a:solidFill>
                </a:rPr>
                <a:t>모든 메모리 </a:t>
              </a:r>
              <a:endParaRPr lang="en-US" altLang="ko-KR" sz="1050" dirty="0" smtClean="0">
                <a:solidFill>
                  <a:srgbClr val="C00000"/>
                </a:solidFill>
              </a:endParaRPr>
            </a:p>
            <a:p>
              <a:r>
                <a:rPr lang="ko-KR" altLang="en-US" sz="1050" dirty="0" smtClean="0">
                  <a:solidFill>
                    <a:srgbClr val="C00000"/>
                  </a:solidFill>
                </a:rPr>
                <a:t>사용 중</a:t>
              </a:r>
              <a:endParaRPr lang="ko-KR" alt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96" name="직사각형 195"/>
            <p:cNvSpPr/>
            <p:nvPr/>
          </p:nvSpPr>
          <p:spPr>
            <a:xfrm>
              <a:off x="3247106" y="2552796"/>
              <a:ext cx="1000530" cy="1693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smtClean="0">
                  <a:solidFill>
                    <a:srgbClr val="C00000"/>
                  </a:solidFill>
                </a:rPr>
                <a:t>모든 메모리 </a:t>
              </a:r>
              <a:endParaRPr lang="en-US" altLang="ko-KR" sz="1050" dirty="0" smtClean="0">
                <a:solidFill>
                  <a:srgbClr val="C00000"/>
                </a:solidFill>
              </a:endParaRPr>
            </a:p>
            <a:p>
              <a:pPr algn="ctr"/>
              <a:r>
                <a:rPr lang="ko-KR" altLang="en-US" sz="1050" dirty="0" smtClean="0">
                  <a:solidFill>
                    <a:srgbClr val="C00000"/>
                  </a:solidFill>
                </a:rPr>
                <a:t>사용 중</a:t>
              </a:r>
              <a:endParaRPr lang="en-US" altLang="ko-KR" sz="1050" dirty="0" smtClean="0">
                <a:solidFill>
                  <a:srgbClr val="C00000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rgbClr val="C00000"/>
                </a:solidFill>
              </a:endParaRPr>
            </a:p>
          </p:txBody>
        </p:sp>
        <p:sp>
          <p:nvSpPr>
            <p:cNvPr id="197" name="직사각형 196"/>
            <p:cNvSpPr/>
            <p:nvPr/>
          </p:nvSpPr>
          <p:spPr>
            <a:xfrm>
              <a:off x="3245352" y="3787443"/>
              <a:ext cx="1007171" cy="300525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void f()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/>
            <p:cNvSpPr/>
            <p:nvPr/>
          </p:nvSpPr>
          <p:spPr>
            <a:xfrm>
              <a:off x="3257827" y="3377655"/>
              <a:ext cx="972528" cy="300525"/>
            </a:xfrm>
            <a:prstGeom prst="rect">
              <a:avLst/>
            </a:prstGeom>
            <a:pattFill prst="lgCheck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9050"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err="1" smtClean="0">
                  <a:solidFill>
                    <a:schemeClr val="bg1">
                      <a:lumMod val="50000"/>
                    </a:schemeClr>
                  </a:solidFill>
                </a:rPr>
                <a:t>int</a:t>
              </a:r>
              <a:r>
                <a:rPr lang="en-US" altLang="ko-KR" sz="1200" dirty="0" smtClean="0">
                  <a:solidFill>
                    <a:schemeClr val="bg1">
                      <a:lumMod val="50000"/>
                    </a:schemeClr>
                  </a:solidFill>
                </a:rPr>
                <a:t> n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3969347" y="3434689"/>
              <a:ext cx="168503" cy="19960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>
                      <a:lumMod val="50000"/>
                    </a:schemeClr>
                  </a:solidFill>
                </a:rPr>
                <a:t>11</a:t>
              </a:r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200" name="구부러진 연결선 199"/>
            <p:cNvCxnSpPr>
              <a:stCxn id="198" idx="3"/>
              <a:endCxn id="185" idx="1"/>
            </p:cNvCxnSpPr>
            <p:nvPr/>
          </p:nvCxnSpPr>
          <p:spPr>
            <a:xfrm flipV="1">
              <a:off x="4230355" y="2523083"/>
              <a:ext cx="1182033" cy="1004835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/>
            <p:cNvSpPr txBox="1"/>
            <p:nvPr/>
          </p:nvSpPr>
          <p:spPr>
            <a:xfrm>
              <a:off x="1424657" y="219789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physical</a:t>
              </a:r>
            </a:p>
            <a:p>
              <a:r>
                <a:rPr lang="en-US" altLang="ko-KR" sz="900" dirty="0" smtClean="0"/>
                <a:t>address</a:t>
              </a:r>
              <a:endParaRPr lang="ko-KR" altLang="en-US" sz="900" dirty="0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4182608" y="3509979"/>
              <a:ext cx="107273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err="1" smtClean="0"/>
                <a:t>스왑</a:t>
              </a:r>
              <a:r>
                <a:rPr lang="ko-KR" altLang="en-US" sz="900" dirty="0" smtClean="0"/>
                <a:t> 아웃 후</a:t>
              </a:r>
              <a:endParaRPr lang="en-US" altLang="ko-KR" sz="900" dirty="0" smtClean="0"/>
            </a:p>
            <a:p>
              <a:r>
                <a:rPr lang="ko-KR" altLang="en-US" sz="900" dirty="0" smtClean="0"/>
                <a:t>다른 프로세스의 </a:t>
              </a:r>
              <a:endParaRPr lang="en-US" altLang="ko-KR" sz="900" dirty="0" smtClean="0"/>
            </a:p>
            <a:p>
              <a:r>
                <a:rPr lang="ko-KR" altLang="en-US" sz="900" dirty="0"/>
                <a:t>페</a:t>
              </a:r>
              <a:r>
                <a:rPr lang="ko-KR" altLang="en-US" sz="900" dirty="0" smtClean="0"/>
                <a:t>이지 적재</a:t>
              </a:r>
              <a:endParaRPr lang="ko-KR" altLang="en-US" sz="900" dirty="0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3407267" y="4232121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메모리</a:t>
              </a:r>
              <a:endParaRPr lang="ko-KR" altLang="en-US" sz="1200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6588224" y="2562941"/>
              <a:ext cx="1965603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ko-KR" altLang="en-US" sz="1100" dirty="0" smtClean="0"/>
                <a:t>다른 </a:t>
              </a:r>
              <a:r>
                <a:rPr lang="ko-KR" altLang="en-US" sz="1100" dirty="0"/>
                <a:t>프로세스가 실행될 때</a:t>
              </a:r>
              <a:r>
                <a:rPr lang="en-US" altLang="ko-KR" sz="1100" dirty="0"/>
                <a:t>, </a:t>
              </a:r>
              <a:endParaRPr lang="en-US" altLang="ko-KR" sz="1100" dirty="0" smtClean="0"/>
            </a:p>
            <a:p>
              <a:pPr fontAlgn="base"/>
              <a:r>
                <a:rPr lang="ko-KR" altLang="en-US" sz="1100" dirty="0" smtClean="0"/>
                <a:t>메모리가 </a:t>
              </a:r>
              <a:r>
                <a:rPr lang="ko-KR" altLang="en-US" sz="1100" dirty="0"/>
                <a:t>부족하여 </a:t>
              </a:r>
              <a:endParaRPr lang="en-US" altLang="ko-KR" sz="1100" dirty="0" smtClean="0"/>
            </a:p>
            <a:p>
              <a:pPr fontAlgn="base"/>
              <a:r>
                <a:rPr lang="ko-KR" altLang="en-US" sz="1100" dirty="0" smtClean="0"/>
                <a:t>운영체제는 페이지 </a:t>
              </a:r>
              <a:r>
                <a:rPr lang="en-US" altLang="ko-KR" sz="1100" dirty="0" smtClean="0"/>
                <a:t>100</a:t>
              </a:r>
              <a:r>
                <a:rPr lang="ko-KR" altLang="en-US" sz="1100" dirty="0" smtClean="0"/>
                <a:t>을</a:t>
              </a:r>
              <a:endParaRPr lang="en-US" altLang="ko-KR" sz="1100" dirty="0" smtClean="0"/>
            </a:p>
            <a:p>
              <a:pPr fontAlgn="base"/>
              <a:r>
                <a:rPr lang="ko-KR" altLang="en-US" sz="1100" dirty="0" err="1" smtClean="0"/>
                <a:t>스왑</a:t>
              </a:r>
              <a:r>
                <a:rPr lang="en-US" altLang="ko-KR" sz="1100" dirty="0" smtClean="0"/>
                <a:t>-</a:t>
              </a:r>
              <a:r>
                <a:rPr lang="ko-KR" altLang="en-US" sz="1100" dirty="0" smtClean="0"/>
                <a:t>아웃</a:t>
              </a:r>
              <a:r>
                <a:rPr lang="en-US" altLang="ko-KR" sz="1100" dirty="0" smtClean="0"/>
                <a:t>.</a:t>
              </a:r>
            </a:p>
            <a:p>
              <a:pPr fontAlgn="base"/>
              <a:r>
                <a:rPr lang="en-US" altLang="ko-KR" sz="1100" dirty="0" smtClean="0"/>
                <a:t>P</a:t>
              </a:r>
              <a:r>
                <a:rPr lang="ko-KR" altLang="en-US" sz="1100" dirty="0" smtClean="0"/>
                <a:t>비트</a:t>
              </a:r>
              <a:r>
                <a:rPr lang="en-US" altLang="ko-KR" sz="1100" dirty="0" smtClean="0"/>
                <a:t>=0</a:t>
              </a:r>
              <a:r>
                <a:rPr lang="ko-KR" altLang="en-US" sz="1100" dirty="0" smtClean="0"/>
                <a:t>으로 수정</a:t>
              </a:r>
              <a:endParaRPr lang="ko-KR" altLang="en-US" sz="1100" dirty="0"/>
            </a:p>
          </p:txBody>
        </p:sp>
      </p:grpSp>
      <p:sp>
        <p:nvSpPr>
          <p:cNvPr id="205" name="TextBox 204"/>
          <p:cNvSpPr txBox="1"/>
          <p:nvPr/>
        </p:nvSpPr>
        <p:spPr>
          <a:xfrm>
            <a:off x="4844447" y="2874494"/>
            <a:ext cx="3829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(d) </a:t>
            </a:r>
            <a:r>
              <a:rPr lang="ko-KR" altLang="en-US" sz="1200" dirty="0">
                <a:solidFill>
                  <a:srgbClr val="0070C0"/>
                </a:solidFill>
              </a:rPr>
              <a:t>전역 변수 </a:t>
            </a:r>
            <a:r>
              <a:rPr lang="en-US" altLang="ko-KR" sz="1200" dirty="0">
                <a:solidFill>
                  <a:srgbClr val="0070C0"/>
                </a:solidFill>
              </a:rPr>
              <a:t>n</a:t>
            </a:r>
            <a:r>
              <a:rPr lang="ko-KR" altLang="en-US" sz="1200" dirty="0">
                <a:solidFill>
                  <a:srgbClr val="0070C0"/>
                </a:solidFill>
              </a:rPr>
              <a:t>이 들어 있는 페이지 </a:t>
            </a:r>
            <a:r>
              <a:rPr lang="en-US" altLang="ko-KR" sz="1200" dirty="0">
                <a:solidFill>
                  <a:srgbClr val="0070C0"/>
                </a:solidFill>
              </a:rPr>
              <a:t>100</a:t>
            </a:r>
            <a:r>
              <a:rPr lang="ko-KR" altLang="en-US" sz="1200" dirty="0">
                <a:solidFill>
                  <a:srgbClr val="0070C0"/>
                </a:solidFill>
              </a:rPr>
              <a:t>의 </a:t>
            </a:r>
            <a:r>
              <a:rPr lang="ko-KR" altLang="en-US" sz="1200" dirty="0" err="1">
                <a:solidFill>
                  <a:srgbClr val="0070C0"/>
                </a:solidFill>
              </a:rPr>
              <a:t>스왑</a:t>
            </a:r>
            <a:r>
              <a:rPr lang="en-US" altLang="ko-KR" sz="1200" dirty="0">
                <a:solidFill>
                  <a:srgbClr val="0070C0"/>
                </a:solidFill>
              </a:rPr>
              <a:t>-</a:t>
            </a:r>
            <a:r>
              <a:rPr lang="ko-KR" altLang="en-US" sz="1200" dirty="0" smtClean="0">
                <a:solidFill>
                  <a:srgbClr val="0070C0"/>
                </a:solidFill>
              </a:rPr>
              <a:t>아웃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126" y="78318"/>
            <a:ext cx="3491661" cy="2312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/>
              <a:t>(3) </a:t>
            </a:r>
            <a:r>
              <a:rPr lang="ko-KR" altLang="en-US" sz="1400" dirty="0"/>
              <a:t>메모리가 부족하면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-</a:t>
            </a:r>
            <a:r>
              <a:rPr lang="ko-KR" altLang="en-US" sz="1400" dirty="0"/>
              <a:t>아웃</a:t>
            </a:r>
            <a:r>
              <a:rPr lang="en-US" altLang="ko-KR" sz="1400" dirty="0"/>
              <a:t>/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-</a:t>
            </a:r>
            <a:r>
              <a:rPr lang="ko-KR" altLang="en-US" sz="1400" dirty="0" smtClean="0"/>
              <a:t>인</a:t>
            </a:r>
            <a:endParaRPr lang="ko-KR" altLang="en-US" sz="1400" dirty="0"/>
          </a:p>
        </p:txBody>
      </p:sp>
      <p:sp>
        <p:nvSpPr>
          <p:cNvPr id="206" name="TextBox 205"/>
          <p:cNvSpPr txBox="1"/>
          <p:nvPr/>
        </p:nvSpPr>
        <p:spPr>
          <a:xfrm>
            <a:off x="115126" y="3402171"/>
            <a:ext cx="4323620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00" dirty="0" smtClean="0"/>
              <a:t>(4) </a:t>
            </a:r>
            <a:r>
              <a:rPr lang="ko-KR" altLang="en-US" sz="1400" dirty="0" err="1" smtClean="0"/>
              <a:t>스왑</a:t>
            </a:r>
            <a:r>
              <a:rPr lang="en-US" altLang="ko-KR" sz="1400" dirty="0" smtClean="0"/>
              <a:t>-</a:t>
            </a:r>
            <a:r>
              <a:rPr lang="ko-KR" altLang="en-US" sz="1400" dirty="0" err="1" smtClean="0"/>
              <a:t>아웃된</a:t>
            </a:r>
            <a:r>
              <a:rPr lang="ko-KR" altLang="en-US" sz="1400" dirty="0" smtClean="0"/>
              <a:t> 페이지 </a:t>
            </a:r>
            <a:r>
              <a:rPr lang="en-US" altLang="ko-KR" sz="1400" dirty="0" smtClean="0"/>
              <a:t>100</a:t>
            </a:r>
            <a:r>
              <a:rPr lang="ko-KR" altLang="en-US" sz="1400" dirty="0"/>
              <a:t>의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스왑</a:t>
            </a:r>
            <a:r>
              <a:rPr lang="en-US" altLang="ko-KR" sz="1400" dirty="0" smtClean="0"/>
              <a:t>-</a:t>
            </a:r>
            <a:r>
              <a:rPr lang="ko-KR" altLang="en-US" sz="1400" dirty="0" smtClean="0"/>
              <a:t>인 후 </a:t>
            </a:r>
            <a:r>
              <a:rPr lang="en-US" altLang="ko-KR" sz="1400" dirty="0" smtClean="0"/>
              <a:t>n++ </a:t>
            </a:r>
            <a:r>
              <a:rPr lang="ko-KR" altLang="en-US" sz="1400" dirty="0" smtClean="0"/>
              <a:t>실행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1477109" y="400489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physical</a:t>
            </a:r>
          </a:p>
          <a:p>
            <a:r>
              <a:rPr lang="en-US" altLang="ko-KR" sz="900" dirty="0" smtClean="0"/>
              <a:t>address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1619672" y="8405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98" name="TextBox 97"/>
          <p:cNvSpPr txBox="1"/>
          <p:nvPr/>
        </p:nvSpPr>
        <p:spPr>
          <a:xfrm>
            <a:off x="2681804" y="1776245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/>
              <a:t>희생 프레임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930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9512" y="1484784"/>
            <a:ext cx="3219151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 anchor="ctr">
            <a:spAutoFit/>
          </a:bodyPr>
          <a:lstStyle/>
          <a:p>
            <a:r>
              <a:rPr lang="en-US" altLang="ko-KR" sz="1400" dirty="0"/>
              <a:t>(6) </a:t>
            </a:r>
            <a:r>
              <a:rPr lang="ko-KR" altLang="en-US" sz="1400" dirty="0"/>
              <a:t>수정된 페이지를 </a:t>
            </a:r>
            <a:r>
              <a:rPr lang="ko-KR" altLang="en-US" sz="1400" dirty="0" err="1"/>
              <a:t>스왑</a:t>
            </a:r>
            <a:r>
              <a:rPr lang="ko-KR" altLang="en-US" sz="1400" dirty="0"/>
              <a:t> 영역에 </a:t>
            </a:r>
            <a:r>
              <a:rPr lang="ko-KR" altLang="en-US" sz="1400" dirty="0" smtClean="0"/>
              <a:t>쓰기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132856"/>
            <a:ext cx="75398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1400" dirty="0"/>
              <a:t>시간이 흐르고 운영체제가 빈 프레임을 만들기 위해 페이지 </a:t>
            </a:r>
            <a:r>
              <a:rPr lang="en-US" altLang="ko-KR" sz="1400" dirty="0"/>
              <a:t>30</a:t>
            </a:r>
            <a:r>
              <a:rPr lang="ko-KR" altLang="en-US" sz="1400" dirty="0"/>
              <a:t>을 희생 페이지로 선택하였다면 다음과 같이 처리한다</a:t>
            </a:r>
            <a:r>
              <a:rPr lang="en-US" altLang="ko-KR" sz="1400" dirty="0"/>
              <a:t>. </a:t>
            </a:r>
            <a:endParaRPr lang="en-US" altLang="ko-KR" sz="1400" dirty="0" smtClean="0"/>
          </a:p>
          <a:p>
            <a:pPr fontAlgn="base"/>
            <a:endParaRPr lang="ko-KR" altLang="en-US" sz="14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페이지 테이블 항목에 </a:t>
            </a:r>
            <a:r>
              <a:rPr lang="en-US" altLang="ko-KR" sz="1400" dirty="0"/>
              <a:t>M</a:t>
            </a:r>
            <a:r>
              <a:rPr lang="ko-KR" altLang="en-US" sz="1400" dirty="0"/>
              <a:t>비트</a:t>
            </a:r>
            <a:r>
              <a:rPr lang="en-US" altLang="ko-KR" sz="1400" dirty="0"/>
              <a:t>=1</a:t>
            </a:r>
            <a:r>
              <a:rPr lang="ko-KR" altLang="en-US" sz="1400" dirty="0"/>
              <a:t>이라면</a:t>
            </a:r>
            <a:r>
              <a:rPr lang="en-US" altLang="ko-KR" sz="1400" dirty="0"/>
              <a:t>, </a:t>
            </a:r>
            <a:r>
              <a:rPr lang="ko-KR" altLang="en-US" sz="1400" dirty="0"/>
              <a:t>운영체제는 페이지 </a:t>
            </a:r>
            <a:r>
              <a:rPr lang="en-US" altLang="ko-KR" sz="1400" dirty="0"/>
              <a:t>30</a:t>
            </a:r>
            <a:r>
              <a:rPr lang="ko-KR" altLang="en-US" sz="1400" dirty="0"/>
              <a:t>이 들어 있는 프레임을 </a:t>
            </a:r>
            <a:r>
              <a:rPr lang="ko-KR" altLang="en-US" sz="1400" dirty="0" err="1"/>
              <a:t>스왑</a:t>
            </a:r>
            <a:r>
              <a:rPr lang="en-US" altLang="ko-KR" sz="1400" dirty="0"/>
              <a:t>-</a:t>
            </a:r>
            <a:r>
              <a:rPr lang="ko-KR" altLang="en-US" sz="1400" dirty="0"/>
              <a:t>영역에 다시 기록한다</a:t>
            </a:r>
            <a:r>
              <a:rPr lang="en-US" altLang="ko-KR" sz="1400" dirty="0"/>
              <a:t>. </a:t>
            </a:r>
            <a:endParaRPr lang="ko-KR" altLang="en-US" sz="1400" dirty="0"/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</a:t>
            </a:r>
            <a:r>
              <a:rPr lang="en-US" altLang="ko-KR" sz="1400" dirty="0"/>
              <a:t>, M</a:t>
            </a:r>
            <a:r>
              <a:rPr lang="ko-KR" altLang="en-US" sz="1400" dirty="0"/>
              <a:t>비트</a:t>
            </a:r>
            <a:r>
              <a:rPr lang="en-US" altLang="ko-KR" sz="1400" dirty="0"/>
              <a:t>=0</a:t>
            </a:r>
            <a:r>
              <a:rPr lang="ko-KR" altLang="en-US" sz="1400" dirty="0" smtClean="0"/>
              <a:t>이라면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적재된 후 수정되지 않음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스왑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영역에 저장할 필요가 없다</a:t>
            </a:r>
            <a:r>
              <a:rPr lang="en-US" altLang="ko-KR" sz="1400" dirty="0"/>
              <a:t>. </a:t>
            </a:r>
            <a:r>
              <a:rPr lang="ko-KR" altLang="en-US" sz="1400" dirty="0"/>
              <a:t>그냥 페이지 </a:t>
            </a:r>
            <a:r>
              <a:rPr lang="en-US" altLang="ko-KR" sz="1400" dirty="0"/>
              <a:t>30</a:t>
            </a:r>
            <a:r>
              <a:rPr lang="ko-KR" altLang="en-US" sz="1400" dirty="0"/>
              <a:t>이 있었던 프레임에 다른 프로세스의 페이지를 적재하면 된다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12689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쓰기 복사</a:t>
            </a:r>
            <a:r>
              <a:rPr lang="en-US" altLang="ko-KR" dirty="0" smtClean="0"/>
              <a:t>(COW, copy on write)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부모 </a:t>
            </a:r>
            <a:r>
              <a:rPr lang="ko-KR" altLang="en-US" dirty="0" smtClean="0"/>
              <a:t>프로세</a:t>
            </a:r>
            <a:r>
              <a:rPr lang="ko-KR" altLang="en-US" dirty="0" smtClean="0"/>
              <a:t>스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fork() </a:t>
            </a:r>
            <a:r>
              <a:rPr lang="ko-KR" altLang="en-US" dirty="0" smtClean="0"/>
              <a:t>시스템 호출로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시스템호출은 </a:t>
            </a:r>
            <a:r>
              <a:rPr lang="ko-KR" altLang="en-US" dirty="0" err="1" smtClean="0"/>
              <a:t>운영체제마다다름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프로세스의 생성은 메모리 할당과 페이지의 적재에서 시작</a:t>
            </a:r>
            <a:endParaRPr lang="en-US" altLang="ko-KR" dirty="0" smtClean="0"/>
          </a:p>
          <a:p>
            <a:r>
              <a:rPr lang="en-US" altLang="ko-KR" dirty="0" smtClean="0"/>
              <a:t>fork()</a:t>
            </a:r>
            <a:r>
              <a:rPr lang="ko-KR" altLang="en-US" dirty="0" smtClean="0"/>
              <a:t>는 자식 프로세스의 메모리를 어떻게 생성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방법</a:t>
            </a:r>
            <a:r>
              <a:rPr lang="en-US" altLang="ko-KR" dirty="0" smtClean="0"/>
              <a:t> 1 : </a:t>
            </a:r>
            <a:r>
              <a:rPr lang="ko-KR" altLang="en-US" dirty="0" smtClean="0"/>
              <a:t>완전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부모 프로세스의 모든 페이지를 완전히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비효율적 </a:t>
            </a:r>
            <a:r>
              <a:rPr lang="en-US" altLang="ko-KR" dirty="0" smtClean="0"/>
              <a:t>– fork()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exec()</a:t>
            </a:r>
            <a:r>
              <a:rPr lang="ko-KR" altLang="en-US" dirty="0" smtClean="0"/>
              <a:t>하는 것이 일반적인 사례이기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방법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쓰기 시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자식 프로세스를 위해 부모 프로세스의 페이지 테이블만 복사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자식 프로세스는 초기에 부모 프로세스의 메모리 프레임을 완전 공유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자식 프로세스의 페이지 테이블 항목에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쓰기시</a:t>
            </a:r>
            <a:r>
              <a:rPr lang="ko-KR" altLang="en-US" dirty="0" smtClean="0"/>
              <a:t> 복사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표시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자식이나 부모 중 누군가 페이지를 수정할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프레임 할당 받아 공유하고 있는 부모 프레임 복사</a:t>
            </a:r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9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완전 복사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23" name="내용 개체 틀 2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부모 프로세스의 메모리를 완전히 복사하여 자식 프로세스 생성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402124" y="2276872"/>
            <a:ext cx="8130316" cy="3327557"/>
            <a:chOff x="402124" y="1598561"/>
            <a:chExt cx="8130316" cy="3327557"/>
          </a:xfrm>
        </p:grpSpPr>
        <p:grpSp>
          <p:nvGrpSpPr>
            <p:cNvPr id="3" name="그룹 2"/>
            <p:cNvGrpSpPr/>
            <p:nvPr/>
          </p:nvGrpSpPr>
          <p:grpSpPr>
            <a:xfrm>
              <a:off x="402124" y="1628800"/>
              <a:ext cx="3218499" cy="3297318"/>
              <a:chOff x="402124" y="1628800"/>
              <a:chExt cx="3218499" cy="3297318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1691680" y="2051677"/>
                <a:ext cx="535596" cy="1350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1691680" y="2183142"/>
                <a:ext cx="535596" cy="1350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691680" y="2319344"/>
                <a:ext cx="535596" cy="1350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699792" y="4147750"/>
                <a:ext cx="9156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물리 메모리 </a:t>
                </a:r>
                <a:endParaRPr lang="en-US" altLang="ko-KR" sz="1000" dirty="0" smtClean="0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54326" y="1934533"/>
                <a:ext cx="773665" cy="1891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454326" y="2123380"/>
                <a:ext cx="773665" cy="1891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454326" y="2302316"/>
                <a:ext cx="773665" cy="1891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2788250" y="3898954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</a:rPr>
                  <a:t>1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2788250" y="1628800"/>
                <a:ext cx="832373" cy="189116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2788250" y="1816571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</a:rPr>
                  <a:t>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2788250" y="2007792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</a:rPr>
                  <a:t>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직사각형 18"/>
              <p:cNvSpPr/>
              <p:nvPr/>
            </p:nvSpPr>
            <p:spPr>
              <a:xfrm>
                <a:off x="2788250" y="2196627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2788250" y="2386716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2788250" y="2575483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788250" y="2769500"/>
                <a:ext cx="831695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4" name="직선 화살표 연결선 23"/>
              <p:cNvCxnSpPr>
                <a:stCxn id="10" idx="3"/>
                <a:endCxn id="5" idx="1"/>
              </p:cNvCxnSpPr>
              <p:nvPr/>
            </p:nvCxnSpPr>
            <p:spPr>
              <a:xfrm>
                <a:off x="1227991" y="2029091"/>
                <a:ext cx="463689" cy="90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화살표 연결선 24"/>
              <p:cNvCxnSpPr>
                <a:stCxn id="11" idx="3"/>
                <a:endCxn id="6" idx="1"/>
              </p:cNvCxnSpPr>
              <p:nvPr/>
            </p:nvCxnSpPr>
            <p:spPr>
              <a:xfrm>
                <a:off x="1227991" y="2217938"/>
                <a:ext cx="463689" cy="32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화살표 연결선 25"/>
              <p:cNvCxnSpPr>
                <a:stCxn id="12" idx="3"/>
                <a:endCxn id="7" idx="1"/>
              </p:cNvCxnSpPr>
              <p:nvPr/>
            </p:nvCxnSpPr>
            <p:spPr>
              <a:xfrm flipV="1">
                <a:off x="1227991" y="2386857"/>
                <a:ext cx="463689" cy="10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619672" y="2492896"/>
                <a:ext cx="6142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페이지 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테이블</a:t>
                </a:r>
                <a:endParaRPr lang="ko-KR" altLang="en-US" sz="10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02124" y="2522833"/>
                <a:ext cx="8258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프로세스의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페이지</a:t>
                </a:r>
                <a:endParaRPr lang="en-US" altLang="ko-KR" sz="1000" dirty="0" smtClean="0"/>
              </a:p>
            </p:txBody>
          </p:sp>
          <p:cxnSp>
            <p:nvCxnSpPr>
              <p:cNvPr id="46" name="직선 화살표 연결선 45"/>
              <p:cNvCxnSpPr>
                <a:stCxn id="5" idx="3"/>
                <a:endCxn id="15" idx="1"/>
              </p:cNvCxnSpPr>
              <p:nvPr/>
            </p:nvCxnSpPr>
            <p:spPr>
              <a:xfrm flipV="1">
                <a:off x="2227276" y="1723358"/>
                <a:ext cx="560974" cy="395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화살표 연결선 47"/>
              <p:cNvCxnSpPr>
                <a:stCxn id="6" idx="3"/>
                <a:endCxn id="149" idx="1"/>
              </p:cNvCxnSpPr>
              <p:nvPr/>
            </p:nvCxnSpPr>
            <p:spPr>
              <a:xfrm>
                <a:off x="2227276" y="2250655"/>
                <a:ext cx="560974" cy="976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화살표 연결선 48"/>
              <p:cNvCxnSpPr>
                <a:stCxn id="7" idx="3"/>
                <a:endCxn id="151" idx="1"/>
              </p:cNvCxnSpPr>
              <p:nvPr/>
            </p:nvCxnSpPr>
            <p:spPr>
              <a:xfrm>
                <a:off x="2227276" y="2386857"/>
                <a:ext cx="560974" cy="1219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직사각형 147"/>
              <p:cNvSpPr/>
              <p:nvPr/>
            </p:nvSpPr>
            <p:spPr>
              <a:xfrm>
                <a:off x="2788250" y="2958181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</a:rPr>
                  <a:t>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2788250" y="3132802"/>
                <a:ext cx="832373" cy="189116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2788250" y="3322891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2788250" y="3511658"/>
                <a:ext cx="832373" cy="189116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2788250" y="3705675"/>
                <a:ext cx="831695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1" name="TextBox 240"/>
              <p:cNvSpPr txBox="1"/>
              <p:nvPr/>
            </p:nvSpPr>
            <p:spPr>
              <a:xfrm>
                <a:off x="815057" y="4664508"/>
                <a:ext cx="13356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(a) </a:t>
                </a:r>
                <a:r>
                  <a:rPr lang="ko-KR" altLang="en-US" sz="1100" dirty="0" smtClean="0"/>
                  <a:t>부모 프로세스</a:t>
                </a:r>
                <a:endParaRPr lang="ko-KR" altLang="en-US" sz="1100" dirty="0"/>
              </a:p>
            </p:txBody>
          </p:sp>
        </p:grpSp>
        <p:sp>
          <p:nvSpPr>
            <p:cNvPr id="86" name="오른쪽 화살표 85"/>
            <p:cNvSpPr/>
            <p:nvPr/>
          </p:nvSpPr>
          <p:spPr>
            <a:xfrm>
              <a:off x="3923928" y="2636912"/>
              <a:ext cx="432048" cy="321269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78502" y="2928987"/>
              <a:ext cx="5229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rgbClr val="C00000"/>
                  </a:solidFill>
                </a:rPr>
                <a:t>fork()</a:t>
              </a:r>
              <a:endParaRPr lang="ko-KR" altLang="en-US" sz="1100" dirty="0">
                <a:solidFill>
                  <a:srgbClr val="C00000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4599105" y="1598561"/>
              <a:ext cx="3933335" cy="3327557"/>
              <a:chOff x="4599105" y="1598561"/>
              <a:chExt cx="3933335" cy="3327557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6035018" y="2021438"/>
                <a:ext cx="535596" cy="1350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6035018" y="2152903"/>
                <a:ext cx="535596" cy="1350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6035018" y="2289105"/>
                <a:ext cx="535596" cy="13502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7081347" y="4117511"/>
                <a:ext cx="87075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물리 메모리</a:t>
                </a:r>
                <a:endParaRPr lang="en-US" altLang="ko-KR" sz="1000" dirty="0" smtClean="0"/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4788543" y="1904294"/>
                <a:ext cx="773665" cy="1891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4788543" y="2093141"/>
                <a:ext cx="773665" cy="1891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/>
              <p:cNvSpPr/>
              <p:nvPr/>
            </p:nvSpPr>
            <p:spPr>
              <a:xfrm>
                <a:off x="4788543" y="2272077"/>
                <a:ext cx="773665" cy="18911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/>
              <p:cNvSpPr/>
              <p:nvPr/>
            </p:nvSpPr>
            <p:spPr>
              <a:xfrm>
                <a:off x="7100876" y="3868715"/>
                <a:ext cx="832373" cy="189116"/>
              </a:xfrm>
              <a:prstGeom prst="rect">
                <a:avLst/>
              </a:prstGeom>
              <a:solidFill>
                <a:srgbClr val="FFC0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9" name="직사각형 168"/>
              <p:cNvSpPr/>
              <p:nvPr/>
            </p:nvSpPr>
            <p:spPr>
              <a:xfrm>
                <a:off x="7100876" y="1598561"/>
                <a:ext cx="832373" cy="189116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/>
              <p:cNvSpPr/>
              <p:nvPr/>
            </p:nvSpPr>
            <p:spPr>
              <a:xfrm>
                <a:off x="7100876" y="1786332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</a:rPr>
                  <a:t>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1" name="직사각형 170"/>
              <p:cNvSpPr/>
              <p:nvPr/>
            </p:nvSpPr>
            <p:spPr>
              <a:xfrm>
                <a:off x="7100876" y="1977553"/>
                <a:ext cx="832373" cy="189116"/>
              </a:xfrm>
              <a:prstGeom prst="rect">
                <a:avLst/>
              </a:prstGeom>
              <a:solidFill>
                <a:srgbClr val="FFC0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2" name="직사각형 171"/>
              <p:cNvSpPr/>
              <p:nvPr/>
            </p:nvSpPr>
            <p:spPr>
              <a:xfrm>
                <a:off x="7100876" y="2166388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3" name="직사각형 172"/>
              <p:cNvSpPr/>
              <p:nvPr/>
            </p:nvSpPr>
            <p:spPr>
              <a:xfrm>
                <a:off x="7100876" y="2356477"/>
                <a:ext cx="832373" cy="189116"/>
              </a:xfrm>
              <a:prstGeom prst="rect">
                <a:avLst/>
              </a:prstGeom>
              <a:solidFill>
                <a:srgbClr val="FFC00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/>
              <p:cNvSpPr/>
              <p:nvPr/>
            </p:nvSpPr>
            <p:spPr>
              <a:xfrm>
                <a:off x="7100876" y="2545244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5" name="직사각형 174"/>
              <p:cNvSpPr/>
              <p:nvPr/>
            </p:nvSpPr>
            <p:spPr>
              <a:xfrm>
                <a:off x="7100876" y="2739261"/>
                <a:ext cx="831695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6" name="직선 화살표 연결선 175"/>
              <p:cNvCxnSpPr>
                <a:stCxn id="165" idx="3"/>
                <a:endCxn id="161" idx="1"/>
              </p:cNvCxnSpPr>
              <p:nvPr/>
            </p:nvCxnSpPr>
            <p:spPr>
              <a:xfrm>
                <a:off x="5562208" y="1998852"/>
                <a:ext cx="472810" cy="900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/>
              <p:cNvCxnSpPr>
                <a:stCxn id="166" idx="3"/>
                <a:endCxn id="162" idx="1"/>
              </p:cNvCxnSpPr>
              <p:nvPr/>
            </p:nvCxnSpPr>
            <p:spPr>
              <a:xfrm>
                <a:off x="5562208" y="2187699"/>
                <a:ext cx="472810" cy="327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/>
              <p:cNvCxnSpPr>
                <a:stCxn id="167" idx="3"/>
                <a:endCxn id="163" idx="1"/>
              </p:cNvCxnSpPr>
              <p:nvPr/>
            </p:nvCxnSpPr>
            <p:spPr>
              <a:xfrm flipV="1">
                <a:off x="5562208" y="2356618"/>
                <a:ext cx="472810" cy="100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6001227" y="2420888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페이지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테이블</a:t>
                </a:r>
                <a:endParaRPr lang="ko-KR" altLang="en-US" sz="1000" dirty="0"/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4651404" y="2493734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부모 프로세스의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페이지</a:t>
                </a:r>
                <a:endParaRPr lang="en-US" altLang="ko-KR" sz="1000" dirty="0" smtClean="0"/>
              </a:p>
            </p:txBody>
          </p:sp>
          <p:cxnSp>
            <p:nvCxnSpPr>
              <p:cNvPr id="181" name="직선 화살표 연결선 180"/>
              <p:cNvCxnSpPr>
                <a:stCxn id="161" idx="3"/>
                <a:endCxn id="169" idx="1"/>
              </p:cNvCxnSpPr>
              <p:nvPr/>
            </p:nvCxnSpPr>
            <p:spPr>
              <a:xfrm flipV="1">
                <a:off x="6570614" y="1693119"/>
                <a:ext cx="530262" cy="395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화살표 연결선 181"/>
              <p:cNvCxnSpPr>
                <a:stCxn id="162" idx="3"/>
                <a:endCxn id="185" idx="1"/>
              </p:cNvCxnSpPr>
              <p:nvPr/>
            </p:nvCxnSpPr>
            <p:spPr>
              <a:xfrm>
                <a:off x="6570614" y="2220416"/>
                <a:ext cx="530262" cy="976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/>
              <p:cNvCxnSpPr>
                <a:stCxn id="163" idx="3"/>
                <a:endCxn id="187" idx="1"/>
              </p:cNvCxnSpPr>
              <p:nvPr/>
            </p:nvCxnSpPr>
            <p:spPr>
              <a:xfrm>
                <a:off x="6570614" y="2356618"/>
                <a:ext cx="530262" cy="1219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직사각형 183"/>
              <p:cNvSpPr/>
              <p:nvPr/>
            </p:nvSpPr>
            <p:spPr>
              <a:xfrm>
                <a:off x="7100876" y="2927942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</a:rPr>
                  <a:t>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5" name="직사각형 184"/>
              <p:cNvSpPr/>
              <p:nvPr/>
            </p:nvSpPr>
            <p:spPr>
              <a:xfrm>
                <a:off x="7100876" y="3102563"/>
                <a:ext cx="832373" cy="189116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6" name="직사각형 185"/>
              <p:cNvSpPr/>
              <p:nvPr/>
            </p:nvSpPr>
            <p:spPr>
              <a:xfrm>
                <a:off x="7100876" y="3292652"/>
                <a:ext cx="832373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/>
              <p:cNvSpPr/>
              <p:nvPr/>
            </p:nvSpPr>
            <p:spPr>
              <a:xfrm>
                <a:off x="7100876" y="3481419"/>
                <a:ext cx="832373" cy="189116"/>
              </a:xfrm>
              <a:prstGeom prst="rect">
                <a:avLst/>
              </a:prstGeom>
              <a:solidFill>
                <a:srgbClr val="92D050"/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8" name="직사각형 187"/>
              <p:cNvSpPr/>
              <p:nvPr/>
            </p:nvSpPr>
            <p:spPr>
              <a:xfrm>
                <a:off x="7100876" y="3675436"/>
                <a:ext cx="831695" cy="189116"/>
              </a:xfrm>
              <a:prstGeom prst="rect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050" dirty="0" smtClean="0">
                    <a:solidFill>
                      <a:schemeClr val="bg1"/>
                    </a:solidFill>
                  </a:rPr>
                  <a:t>2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9" name="직사각형 188"/>
              <p:cNvSpPr/>
              <p:nvPr/>
            </p:nvSpPr>
            <p:spPr>
              <a:xfrm>
                <a:off x="4788543" y="3204541"/>
                <a:ext cx="773665" cy="1891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/>
              <p:cNvSpPr/>
              <p:nvPr/>
            </p:nvSpPr>
            <p:spPr>
              <a:xfrm>
                <a:off x="4788543" y="3393388"/>
                <a:ext cx="773665" cy="1891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/>
              <p:cNvSpPr/>
              <p:nvPr/>
            </p:nvSpPr>
            <p:spPr>
              <a:xfrm>
                <a:off x="4788543" y="3572324"/>
                <a:ext cx="773665" cy="18911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TextBox 191"/>
              <p:cNvSpPr txBox="1"/>
              <p:nvPr/>
            </p:nvSpPr>
            <p:spPr>
              <a:xfrm>
                <a:off x="4599105" y="3835356"/>
                <a:ext cx="11272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자식 프로세스의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페이지</a:t>
                </a:r>
                <a:endParaRPr lang="en-US" altLang="ko-KR" sz="1000" dirty="0" smtClean="0"/>
              </a:p>
            </p:txBody>
          </p:sp>
          <p:sp>
            <p:nvSpPr>
              <p:cNvPr id="200" name="직사각형 199"/>
              <p:cNvSpPr/>
              <p:nvPr/>
            </p:nvSpPr>
            <p:spPr>
              <a:xfrm>
                <a:off x="6035018" y="3278214"/>
                <a:ext cx="535596" cy="1350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/>
              <p:cNvSpPr/>
              <p:nvPr/>
            </p:nvSpPr>
            <p:spPr>
              <a:xfrm>
                <a:off x="6035018" y="3409679"/>
                <a:ext cx="535596" cy="1350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/>
              <p:cNvSpPr/>
              <p:nvPr/>
            </p:nvSpPr>
            <p:spPr>
              <a:xfrm>
                <a:off x="6035018" y="3545881"/>
                <a:ext cx="535596" cy="1350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6001227" y="3676962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/>
                  <a:t>페이지</a:t>
                </a:r>
                <a:endParaRPr lang="en-US" altLang="ko-KR" sz="1000" dirty="0" smtClean="0"/>
              </a:p>
              <a:p>
                <a:pPr algn="ctr"/>
                <a:r>
                  <a:rPr lang="ko-KR" altLang="en-US" sz="1000" dirty="0" smtClean="0"/>
                  <a:t>테이블</a:t>
                </a:r>
                <a:endParaRPr lang="ko-KR" altLang="en-US" sz="1000" dirty="0"/>
              </a:p>
            </p:txBody>
          </p:sp>
          <p:cxnSp>
            <p:nvCxnSpPr>
              <p:cNvPr id="204" name="직선 화살표 연결선 203"/>
              <p:cNvCxnSpPr>
                <a:stCxn id="189" idx="3"/>
                <a:endCxn id="200" idx="1"/>
              </p:cNvCxnSpPr>
              <p:nvPr/>
            </p:nvCxnSpPr>
            <p:spPr>
              <a:xfrm>
                <a:off x="5562208" y="3299099"/>
                <a:ext cx="472810" cy="466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화살표 연결선 206"/>
              <p:cNvCxnSpPr>
                <a:stCxn id="190" idx="3"/>
                <a:endCxn id="201" idx="1"/>
              </p:cNvCxnSpPr>
              <p:nvPr/>
            </p:nvCxnSpPr>
            <p:spPr>
              <a:xfrm flipV="1">
                <a:off x="5562208" y="3477192"/>
                <a:ext cx="472810" cy="10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/>
              <p:cNvCxnSpPr>
                <a:stCxn id="191" idx="3"/>
                <a:endCxn id="202" idx="1"/>
              </p:cNvCxnSpPr>
              <p:nvPr/>
            </p:nvCxnSpPr>
            <p:spPr>
              <a:xfrm flipV="1">
                <a:off x="5562208" y="3613394"/>
                <a:ext cx="472810" cy="534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화살표 연결선 214"/>
              <p:cNvCxnSpPr>
                <a:stCxn id="200" idx="3"/>
                <a:endCxn id="171" idx="1"/>
              </p:cNvCxnSpPr>
              <p:nvPr/>
            </p:nvCxnSpPr>
            <p:spPr>
              <a:xfrm flipV="1">
                <a:off x="6570614" y="2072111"/>
                <a:ext cx="530262" cy="12736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화살표 연결선 220"/>
              <p:cNvCxnSpPr>
                <a:stCxn id="201" idx="3"/>
                <a:endCxn id="168" idx="1"/>
              </p:cNvCxnSpPr>
              <p:nvPr/>
            </p:nvCxnSpPr>
            <p:spPr>
              <a:xfrm>
                <a:off x="6570614" y="3477192"/>
                <a:ext cx="530262" cy="4860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화살표 연결선 223"/>
              <p:cNvCxnSpPr>
                <a:stCxn id="202" idx="3"/>
                <a:endCxn id="173" idx="1"/>
              </p:cNvCxnSpPr>
              <p:nvPr/>
            </p:nvCxnSpPr>
            <p:spPr>
              <a:xfrm flipV="1">
                <a:off x="6570614" y="2451035"/>
                <a:ext cx="530262" cy="11623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6" name="TextBox 235"/>
              <p:cNvSpPr txBox="1"/>
              <p:nvPr/>
            </p:nvSpPr>
            <p:spPr>
              <a:xfrm>
                <a:off x="8091293" y="1772816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smtClean="0">
                    <a:solidFill>
                      <a:srgbClr val="0070C0"/>
                    </a:solidFill>
                  </a:rPr>
                  <a:t>복사</a:t>
                </a:r>
                <a:endParaRPr lang="en-US" altLang="ko-KR" sz="1000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7" name="TextBox 236"/>
              <p:cNvSpPr txBox="1"/>
              <p:nvPr/>
            </p:nvSpPr>
            <p:spPr>
              <a:xfrm>
                <a:off x="8077195" y="2680748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solidFill>
                      <a:srgbClr val="0070C0"/>
                    </a:solidFill>
                  </a:rPr>
                  <a:t>복사</a:t>
                </a:r>
                <a:endParaRPr lang="en-US" altLang="ko-KR" sz="1000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38" name="TextBox 237"/>
              <p:cNvSpPr txBox="1"/>
              <p:nvPr/>
            </p:nvSpPr>
            <p:spPr>
              <a:xfrm>
                <a:off x="8085135" y="3640138"/>
                <a:ext cx="44114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solidFill>
                      <a:srgbClr val="0070C0"/>
                    </a:solidFill>
                  </a:rPr>
                  <a:t>복사</a:t>
                </a:r>
                <a:endParaRPr lang="en-US" altLang="ko-KR" sz="1000" dirty="0" smtClean="0">
                  <a:solidFill>
                    <a:srgbClr val="0070C0"/>
                  </a:solidFill>
                </a:endParaRP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4813406" y="4664508"/>
                <a:ext cx="35750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 smtClean="0"/>
                  <a:t>(</a:t>
                </a:r>
                <a:r>
                  <a:rPr lang="en-US" altLang="ko-KR" sz="1100" dirty="0"/>
                  <a:t>b</a:t>
                </a:r>
                <a:r>
                  <a:rPr lang="en-US" altLang="ko-KR" sz="1100" dirty="0" smtClean="0"/>
                  <a:t>) </a:t>
                </a:r>
                <a:r>
                  <a:rPr lang="ko-KR" altLang="en-US" sz="1100" dirty="0" smtClean="0"/>
                  <a:t>완전 복사 후 부모자식 프로세스의 메모리 프레임</a:t>
                </a:r>
                <a:endParaRPr lang="ko-KR" altLang="en-US" sz="1100" dirty="0"/>
              </a:p>
            </p:txBody>
          </p:sp>
          <p:cxnSp>
            <p:nvCxnSpPr>
              <p:cNvPr id="17" name="구부러진 연결선 16"/>
              <p:cNvCxnSpPr>
                <a:stCxn id="169" idx="3"/>
                <a:endCxn id="171" idx="3"/>
              </p:cNvCxnSpPr>
              <p:nvPr/>
            </p:nvCxnSpPr>
            <p:spPr>
              <a:xfrm>
                <a:off x="7933249" y="1693119"/>
                <a:ext cx="12700" cy="378992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구부러진 연결선 26"/>
              <p:cNvCxnSpPr>
                <a:stCxn id="185" idx="3"/>
                <a:endCxn id="173" idx="3"/>
              </p:cNvCxnSpPr>
              <p:nvPr/>
            </p:nvCxnSpPr>
            <p:spPr>
              <a:xfrm flipV="1">
                <a:off x="7933249" y="2451035"/>
                <a:ext cx="12700" cy="746086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구부러진 연결선 89"/>
              <p:cNvCxnSpPr>
                <a:stCxn id="187" idx="3"/>
                <a:endCxn id="168" idx="3"/>
              </p:cNvCxnSpPr>
              <p:nvPr/>
            </p:nvCxnSpPr>
            <p:spPr>
              <a:xfrm>
                <a:off x="7933249" y="3575977"/>
                <a:ext cx="12700" cy="387296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rgbClr val="C0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184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완전 복사의 비효율성</a:t>
            </a:r>
            <a:endParaRPr lang="ko-KR" altLang="en-US" dirty="0"/>
          </a:p>
        </p:txBody>
      </p:sp>
      <p:sp>
        <p:nvSpPr>
          <p:cNvPr id="53" name="내용 개체 틀 5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많은 응용프로그램들이</a:t>
            </a:r>
            <a:r>
              <a:rPr lang="en-US" altLang="ko-KR" sz="1800" dirty="0" smtClean="0"/>
              <a:t>,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fork() </a:t>
            </a:r>
            <a:r>
              <a:rPr lang="ko-KR" altLang="en-US" sz="1800" dirty="0" smtClean="0"/>
              <a:t>후 생성된 자식프로세스가 </a:t>
            </a:r>
            <a:r>
              <a:rPr lang="en-US" altLang="ko-KR" sz="1800" dirty="0" err="1" smtClean="0"/>
              <a:t>execlp</a:t>
            </a:r>
            <a:r>
              <a:rPr lang="en-US" altLang="ko-KR" sz="1800" dirty="0" smtClean="0"/>
              <a:t>()</a:t>
            </a:r>
            <a:r>
              <a:rPr lang="ko-KR" altLang="en-US" sz="1800" dirty="0" smtClean="0"/>
              <a:t>를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호출하여 곧 바로 다른 프로그램을 실행하도록 작성되기 때문</a:t>
            </a:r>
            <a:endParaRPr lang="en-US" altLang="ko-KR" sz="1800" dirty="0" smtClean="0"/>
          </a:p>
          <a:p>
            <a:pPr lvl="1"/>
            <a:r>
              <a:rPr lang="en-US" altLang="ko-KR" sz="1400" dirty="0" smtClean="0"/>
              <a:t>fork()</a:t>
            </a:r>
            <a:r>
              <a:rPr lang="ko-KR" altLang="en-US" sz="1400" dirty="0" smtClean="0"/>
              <a:t>가 완전 복사를 하면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완전 복사로 인한 괜한 시간 낭비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pSp>
        <p:nvGrpSpPr>
          <p:cNvPr id="50" name="그룹 49"/>
          <p:cNvGrpSpPr/>
          <p:nvPr/>
        </p:nvGrpSpPr>
        <p:grpSpPr>
          <a:xfrm>
            <a:off x="899592" y="3478159"/>
            <a:ext cx="6585715" cy="2852623"/>
            <a:chOff x="866605" y="1772816"/>
            <a:chExt cx="6585715" cy="2852623"/>
          </a:xfrm>
        </p:grpSpPr>
        <p:sp>
          <p:nvSpPr>
            <p:cNvPr id="48" name="자유형 47"/>
            <p:cNvSpPr/>
            <p:nvPr/>
          </p:nvSpPr>
          <p:spPr>
            <a:xfrm>
              <a:off x="872836" y="2143496"/>
              <a:ext cx="3497283" cy="2481943"/>
            </a:xfrm>
            <a:custGeom>
              <a:avLst/>
              <a:gdLst>
                <a:gd name="connsiteX0" fmla="*/ 2630385 w 3497283"/>
                <a:gd name="connsiteY0" fmla="*/ 0 h 2481943"/>
                <a:gd name="connsiteX1" fmla="*/ 2606634 w 3497283"/>
                <a:gd name="connsiteY1" fmla="*/ 29688 h 2481943"/>
                <a:gd name="connsiteX2" fmla="*/ 2571008 w 3497283"/>
                <a:gd name="connsiteY2" fmla="*/ 53439 h 2481943"/>
                <a:gd name="connsiteX3" fmla="*/ 2499756 w 3497283"/>
                <a:gd name="connsiteY3" fmla="*/ 112816 h 2481943"/>
                <a:gd name="connsiteX4" fmla="*/ 2440380 w 3497283"/>
                <a:gd name="connsiteY4" fmla="*/ 154379 h 2481943"/>
                <a:gd name="connsiteX5" fmla="*/ 2422567 w 3497283"/>
                <a:gd name="connsiteY5" fmla="*/ 178130 h 2481943"/>
                <a:gd name="connsiteX6" fmla="*/ 2392878 w 3497283"/>
                <a:gd name="connsiteY6" fmla="*/ 207818 h 2481943"/>
                <a:gd name="connsiteX7" fmla="*/ 2345377 w 3497283"/>
                <a:gd name="connsiteY7" fmla="*/ 285008 h 2481943"/>
                <a:gd name="connsiteX8" fmla="*/ 2339439 w 3497283"/>
                <a:gd name="connsiteY8" fmla="*/ 302821 h 2481943"/>
                <a:gd name="connsiteX9" fmla="*/ 2327564 w 3497283"/>
                <a:gd name="connsiteY9" fmla="*/ 332509 h 2481943"/>
                <a:gd name="connsiteX10" fmla="*/ 2321626 w 3497283"/>
                <a:gd name="connsiteY10" fmla="*/ 356260 h 2481943"/>
                <a:gd name="connsiteX11" fmla="*/ 2309751 w 3497283"/>
                <a:gd name="connsiteY11" fmla="*/ 385948 h 2481943"/>
                <a:gd name="connsiteX12" fmla="*/ 2291938 w 3497283"/>
                <a:gd name="connsiteY12" fmla="*/ 433449 h 2481943"/>
                <a:gd name="connsiteX13" fmla="*/ 2286000 w 3497283"/>
                <a:gd name="connsiteY13" fmla="*/ 457200 h 2481943"/>
                <a:gd name="connsiteX14" fmla="*/ 2250374 w 3497283"/>
                <a:gd name="connsiteY14" fmla="*/ 510639 h 2481943"/>
                <a:gd name="connsiteX15" fmla="*/ 2220686 w 3497283"/>
                <a:gd name="connsiteY15" fmla="*/ 581891 h 2481943"/>
                <a:gd name="connsiteX16" fmla="*/ 2202873 w 3497283"/>
                <a:gd name="connsiteY16" fmla="*/ 605642 h 2481943"/>
                <a:gd name="connsiteX17" fmla="*/ 2185060 w 3497283"/>
                <a:gd name="connsiteY17" fmla="*/ 659081 h 2481943"/>
                <a:gd name="connsiteX18" fmla="*/ 2149434 w 3497283"/>
                <a:gd name="connsiteY18" fmla="*/ 700644 h 2481943"/>
                <a:gd name="connsiteX19" fmla="*/ 2137559 w 3497283"/>
                <a:gd name="connsiteY19" fmla="*/ 724395 h 2481943"/>
                <a:gd name="connsiteX20" fmla="*/ 2113808 w 3497283"/>
                <a:gd name="connsiteY20" fmla="*/ 748146 h 2481943"/>
                <a:gd name="connsiteX21" fmla="*/ 2090058 w 3497283"/>
                <a:gd name="connsiteY21" fmla="*/ 771896 h 2481943"/>
                <a:gd name="connsiteX22" fmla="*/ 2072245 w 3497283"/>
                <a:gd name="connsiteY22" fmla="*/ 783772 h 2481943"/>
                <a:gd name="connsiteX23" fmla="*/ 2048494 w 3497283"/>
                <a:gd name="connsiteY23" fmla="*/ 807522 h 2481943"/>
                <a:gd name="connsiteX24" fmla="*/ 1989117 w 3497283"/>
                <a:gd name="connsiteY24" fmla="*/ 819398 h 2481943"/>
                <a:gd name="connsiteX25" fmla="*/ 1971304 w 3497283"/>
                <a:gd name="connsiteY25" fmla="*/ 825335 h 2481943"/>
                <a:gd name="connsiteX26" fmla="*/ 1941616 w 3497283"/>
                <a:gd name="connsiteY26" fmla="*/ 831273 h 2481943"/>
                <a:gd name="connsiteX27" fmla="*/ 1917865 w 3497283"/>
                <a:gd name="connsiteY27" fmla="*/ 837210 h 2481943"/>
                <a:gd name="connsiteX28" fmla="*/ 1834738 w 3497283"/>
                <a:gd name="connsiteY28" fmla="*/ 849086 h 2481943"/>
                <a:gd name="connsiteX29" fmla="*/ 1781299 w 3497283"/>
                <a:gd name="connsiteY29" fmla="*/ 855023 h 2481943"/>
                <a:gd name="connsiteX30" fmla="*/ 1359725 w 3497283"/>
                <a:gd name="connsiteY30" fmla="*/ 849086 h 2481943"/>
                <a:gd name="connsiteX31" fmla="*/ 1324099 w 3497283"/>
                <a:gd name="connsiteY31" fmla="*/ 837210 h 2481943"/>
                <a:gd name="connsiteX32" fmla="*/ 1300348 w 3497283"/>
                <a:gd name="connsiteY32" fmla="*/ 831273 h 2481943"/>
                <a:gd name="connsiteX33" fmla="*/ 1181595 w 3497283"/>
                <a:gd name="connsiteY33" fmla="*/ 813460 h 2481943"/>
                <a:gd name="connsiteX34" fmla="*/ 1116281 w 3497283"/>
                <a:gd name="connsiteY34" fmla="*/ 795647 h 2481943"/>
                <a:gd name="connsiteX35" fmla="*/ 1056904 w 3497283"/>
                <a:gd name="connsiteY35" fmla="*/ 789709 h 2481943"/>
                <a:gd name="connsiteX36" fmla="*/ 1015341 w 3497283"/>
                <a:gd name="connsiteY36" fmla="*/ 783772 h 2481943"/>
                <a:gd name="connsiteX37" fmla="*/ 896587 w 3497283"/>
                <a:gd name="connsiteY37" fmla="*/ 777834 h 2481943"/>
                <a:gd name="connsiteX38" fmla="*/ 777834 w 3497283"/>
                <a:gd name="connsiteY38" fmla="*/ 765959 h 2481943"/>
                <a:gd name="connsiteX39" fmla="*/ 486889 w 3497283"/>
                <a:gd name="connsiteY39" fmla="*/ 777834 h 2481943"/>
                <a:gd name="connsiteX40" fmla="*/ 421574 w 3497283"/>
                <a:gd name="connsiteY40" fmla="*/ 789709 h 2481943"/>
                <a:gd name="connsiteX41" fmla="*/ 385948 w 3497283"/>
                <a:gd name="connsiteY41" fmla="*/ 813460 h 2481943"/>
                <a:gd name="connsiteX42" fmla="*/ 344385 w 3497283"/>
                <a:gd name="connsiteY42" fmla="*/ 825335 h 2481943"/>
                <a:gd name="connsiteX43" fmla="*/ 314696 w 3497283"/>
                <a:gd name="connsiteY43" fmla="*/ 837210 h 2481943"/>
                <a:gd name="connsiteX44" fmla="*/ 255320 w 3497283"/>
                <a:gd name="connsiteY44" fmla="*/ 855023 h 2481943"/>
                <a:gd name="connsiteX45" fmla="*/ 237507 w 3497283"/>
                <a:gd name="connsiteY45" fmla="*/ 866899 h 2481943"/>
                <a:gd name="connsiteX46" fmla="*/ 213756 w 3497283"/>
                <a:gd name="connsiteY46" fmla="*/ 878774 h 2481943"/>
                <a:gd name="connsiteX47" fmla="*/ 148442 w 3497283"/>
                <a:gd name="connsiteY47" fmla="*/ 932213 h 2481943"/>
                <a:gd name="connsiteX48" fmla="*/ 118754 w 3497283"/>
                <a:gd name="connsiteY48" fmla="*/ 985652 h 2481943"/>
                <a:gd name="connsiteX49" fmla="*/ 106878 w 3497283"/>
                <a:gd name="connsiteY49" fmla="*/ 997527 h 2481943"/>
                <a:gd name="connsiteX50" fmla="*/ 89065 w 3497283"/>
                <a:gd name="connsiteY50" fmla="*/ 1039091 h 2481943"/>
                <a:gd name="connsiteX51" fmla="*/ 83128 w 3497283"/>
                <a:gd name="connsiteY51" fmla="*/ 1080655 h 2481943"/>
                <a:gd name="connsiteX52" fmla="*/ 53439 w 3497283"/>
                <a:gd name="connsiteY52" fmla="*/ 1169720 h 2481943"/>
                <a:gd name="connsiteX53" fmla="*/ 41564 w 3497283"/>
                <a:gd name="connsiteY53" fmla="*/ 1205346 h 2481943"/>
                <a:gd name="connsiteX54" fmla="*/ 29689 w 3497283"/>
                <a:gd name="connsiteY54" fmla="*/ 1235034 h 2481943"/>
                <a:gd name="connsiteX55" fmla="*/ 17813 w 3497283"/>
                <a:gd name="connsiteY55" fmla="*/ 1288473 h 2481943"/>
                <a:gd name="connsiteX56" fmla="*/ 11876 w 3497283"/>
                <a:gd name="connsiteY56" fmla="*/ 1312223 h 2481943"/>
                <a:gd name="connsiteX57" fmla="*/ 0 w 3497283"/>
                <a:gd name="connsiteY57" fmla="*/ 1484416 h 2481943"/>
                <a:gd name="connsiteX58" fmla="*/ 5938 w 3497283"/>
                <a:gd name="connsiteY58" fmla="*/ 1834738 h 2481943"/>
                <a:gd name="connsiteX59" fmla="*/ 17813 w 3497283"/>
                <a:gd name="connsiteY59" fmla="*/ 1882239 h 2481943"/>
                <a:gd name="connsiteX60" fmla="*/ 29689 w 3497283"/>
                <a:gd name="connsiteY60" fmla="*/ 1905990 h 2481943"/>
                <a:gd name="connsiteX61" fmla="*/ 35626 w 3497283"/>
                <a:gd name="connsiteY61" fmla="*/ 1929740 h 2481943"/>
                <a:gd name="connsiteX62" fmla="*/ 41564 w 3497283"/>
                <a:gd name="connsiteY62" fmla="*/ 1947553 h 2481943"/>
                <a:gd name="connsiteX63" fmla="*/ 53439 w 3497283"/>
                <a:gd name="connsiteY63" fmla="*/ 2012868 h 2481943"/>
                <a:gd name="connsiteX64" fmla="*/ 65315 w 3497283"/>
                <a:gd name="connsiteY64" fmla="*/ 2036618 h 2481943"/>
                <a:gd name="connsiteX65" fmla="*/ 71252 w 3497283"/>
                <a:gd name="connsiteY65" fmla="*/ 2072244 h 2481943"/>
                <a:gd name="connsiteX66" fmla="*/ 83128 w 3497283"/>
                <a:gd name="connsiteY66" fmla="*/ 2095995 h 2481943"/>
                <a:gd name="connsiteX67" fmla="*/ 124691 w 3497283"/>
                <a:gd name="connsiteY67" fmla="*/ 2161309 h 2481943"/>
                <a:gd name="connsiteX68" fmla="*/ 136567 w 3497283"/>
                <a:gd name="connsiteY68" fmla="*/ 2179122 h 2481943"/>
                <a:gd name="connsiteX69" fmla="*/ 148442 w 3497283"/>
                <a:gd name="connsiteY69" fmla="*/ 2190998 h 2481943"/>
                <a:gd name="connsiteX70" fmla="*/ 160317 w 3497283"/>
                <a:gd name="connsiteY70" fmla="*/ 2214748 h 2481943"/>
                <a:gd name="connsiteX71" fmla="*/ 172193 w 3497283"/>
                <a:gd name="connsiteY71" fmla="*/ 2226623 h 2481943"/>
                <a:gd name="connsiteX72" fmla="*/ 195943 w 3497283"/>
                <a:gd name="connsiteY72" fmla="*/ 2256312 h 2481943"/>
                <a:gd name="connsiteX73" fmla="*/ 231569 w 3497283"/>
                <a:gd name="connsiteY73" fmla="*/ 2268187 h 2481943"/>
                <a:gd name="connsiteX74" fmla="*/ 273133 w 3497283"/>
                <a:gd name="connsiteY74" fmla="*/ 2291938 h 2481943"/>
                <a:gd name="connsiteX75" fmla="*/ 320634 w 3497283"/>
                <a:gd name="connsiteY75" fmla="*/ 2315688 h 2481943"/>
                <a:gd name="connsiteX76" fmla="*/ 362198 w 3497283"/>
                <a:gd name="connsiteY76" fmla="*/ 2357252 h 2481943"/>
                <a:gd name="connsiteX77" fmla="*/ 445325 w 3497283"/>
                <a:gd name="connsiteY77" fmla="*/ 2375065 h 2481943"/>
                <a:gd name="connsiteX78" fmla="*/ 475013 w 3497283"/>
                <a:gd name="connsiteY78" fmla="*/ 2386940 h 2481943"/>
                <a:gd name="connsiteX79" fmla="*/ 498764 w 3497283"/>
                <a:gd name="connsiteY79" fmla="*/ 2398816 h 2481943"/>
                <a:gd name="connsiteX80" fmla="*/ 534390 w 3497283"/>
                <a:gd name="connsiteY80" fmla="*/ 2410691 h 2481943"/>
                <a:gd name="connsiteX81" fmla="*/ 575954 w 3497283"/>
                <a:gd name="connsiteY81" fmla="*/ 2434442 h 2481943"/>
                <a:gd name="connsiteX82" fmla="*/ 617517 w 3497283"/>
                <a:gd name="connsiteY82" fmla="*/ 2446317 h 2481943"/>
                <a:gd name="connsiteX83" fmla="*/ 700645 w 3497283"/>
                <a:gd name="connsiteY83" fmla="*/ 2458192 h 2481943"/>
                <a:gd name="connsiteX84" fmla="*/ 730333 w 3497283"/>
                <a:gd name="connsiteY84" fmla="*/ 2470068 h 2481943"/>
                <a:gd name="connsiteX85" fmla="*/ 914400 w 3497283"/>
                <a:gd name="connsiteY85" fmla="*/ 2481943 h 2481943"/>
                <a:gd name="connsiteX86" fmla="*/ 1371600 w 3497283"/>
                <a:gd name="connsiteY86" fmla="*/ 2464130 h 2481943"/>
                <a:gd name="connsiteX87" fmla="*/ 1419102 w 3497283"/>
                <a:gd name="connsiteY87" fmla="*/ 2452255 h 2481943"/>
                <a:gd name="connsiteX88" fmla="*/ 1442852 w 3497283"/>
                <a:gd name="connsiteY88" fmla="*/ 2446317 h 2481943"/>
                <a:gd name="connsiteX89" fmla="*/ 1502229 w 3497283"/>
                <a:gd name="connsiteY89" fmla="*/ 2422566 h 2481943"/>
                <a:gd name="connsiteX90" fmla="*/ 1567543 w 3497283"/>
                <a:gd name="connsiteY90" fmla="*/ 2398816 h 2481943"/>
                <a:gd name="connsiteX91" fmla="*/ 1615045 w 3497283"/>
                <a:gd name="connsiteY91" fmla="*/ 2381003 h 2481943"/>
                <a:gd name="connsiteX92" fmla="*/ 1650670 w 3497283"/>
                <a:gd name="connsiteY92" fmla="*/ 2375065 h 2481943"/>
                <a:gd name="connsiteX93" fmla="*/ 1680359 w 3497283"/>
                <a:gd name="connsiteY93" fmla="*/ 2369127 h 2481943"/>
                <a:gd name="connsiteX94" fmla="*/ 1715985 w 3497283"/>
                <a:gd name="connsiteY94" fmla="*/ 2363190 h 2481943"/>
                <a:gd name="connsiteX95" fmla="*/ 1763486 w 3497283"/>
                <a:gd name="connsiteY95" fmla="*/ 2351314 h 2481943"/>
                <a:gd name="connsiteX96" fmla="*/ 1793174 w 3497283"/>
                <a:gd name="connsiteY96" fmla="*/ 2345377 h 2481943"/>
                <a:gd name="connsiteX97" fmla="*/ 1846613 w 3497283"/>
                <a:gd name="connsiteY97" fmla="*/ 2321626 h 2481943"/>
                <a:gd name="connsiteX98" fmla="*/ 1864426 w 3497283"/>
                <a:gd name="connsiteY98" fmla="*/ 2309751 h 2481943"/>
                <a:gd name="connsiteX99" fmla="*/ 1929741 w 3497283"/>
                <a:gd name="connsiteY99" fmla="*/ 2291938 h 2481943"/>
                <a:gd name="connsiteX100" fmla="*/ 1953491 w 3497283"/>
                <a:gd name="connsiteY100" fmla="*/ 2280062 h 2481943"/>
                <a:gd name="connsiteX101" fmla="*/ 2000993 w 3497283"/>
                <a:gd name="connsiteY101" fmla="*/ 2268187 h 2481943"/>
                <a:gd name="connsiteX102" fmla="*/ 2018806 w 3497283"/>
                <a:gd name="connsiteY102" fmla="*/ 2262249 h 2481943"/>
                <a:gd name="connsiteX103" fmla="*/ 2048494 w 3497283"/>
                <a:gd name="connsiteY103" fmla="*/ 2256312 h 2481943"/>
                <a:gd name="connsiteX104" fmla="*/ 2066307 w 3497283"/>
                <a:gd name="connsiteY104" fmla="*/ 2250374 h 2481943"/>
                <a:gd name="connsiteX105" fmla="*/ 2149434 w 3497283"/>
                <a:gd name="connsiteY105" fmla="*/ 2244436 h 2481943"/>
                <a:gd name="connsiteX106" fmla="*/ 2339439 w 3497283"/>
                <a:gd name="connsiteY106" fmla="*/ 2226623 h 2481943"/>
                <a:gd name="connsiteX107" fmla="*/ 2369128 w 3497283"/>
                <a:gd name="connsiteY107" fmla="*/ 2220686 h 2481943"/>
                <a:gd name="connsiteX108" fmla="*/ 2404754 w 3497283"/>
                <a:gd name="connsiteY108" fmla="*/ 2214748 h 2481943"/>
                <a:gd name="connsiteX109" fmla="*/ 2470068 w 3497283"/>
                <a:gd name="connsiteY109" fmla="*/ 2208810 h 2481943"/>
                <a:gd name="connsiteX110" fmla="*/ 2648198 w 3497283"/>
                <a:gd name="connsiteY110" fmla="*/ 2214748 h 2481943"/>
                <a:gd name="connsiteX111" fmla="*/ 2719450 w 3497283"/>
                <a:gd name="connsiteY111" fmla="*/ 2226623 h 2481943"/>
                <a:gd name="connsiteX112" fmla="*/ 2749138 w 3497283"/>
                <a:gd name="connsiteY112" fmla="*/ 2232561 h 2481943"/>
                <a:gd name="connsiteX113" fmla="*/ 2790702 w 3497283"/>
                <a:gd name="connsiteY113" fmla="*/ 2244436 h 2481943"/>
                <a:gd name="connsiteX114" fmla="*/ 2998520 w 3497283"/>
                <a:gd name="connsiteY114" fmla="*/ 2256312 h 2481943"/>
                <a:gd name="connsiteX115" fmla="*/ 3046021 w 3497283"/>
                <a:gd name="connsiteY115" fmla="*/ 2262249 h 2481943"/>
                <a:gd name="connsiteX116" fmla="*/ 3081647 w 3497283"/>
                <a:gd name="connsiteY116" fmla="*/ 2268187 h 2481943"/>
                <a:gd name="connsiteX117" fmla="*/ 3497283 w 3497283"/>
                <a:gd name="connsiteY117" fmla="*/ 2262249 h 248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3497283" h="2481943">
                  <a:moveTo>
                    <a:pt x="2630385" y="0"/>
                  </a:moveTo>
                  <a:cubicBezTo>
                    <a:pt x="2622468" y="9896"/>
                    <a:pt x="2616054" y="21210"/>
                    <a:pt x="2606634" y="29688"/>
                  </a:cubicBezTo>
                  <a:cubicBezTo>
                    <a:pt x="2596025" y="39236"/>
                    <a:pt x="2581100" y="43347"/>
                    <a:pt x="2571008" y="53439"/>
                  </a:cubicBezTo>
                  <a:cubicBezTo>
                    <a:pt x="2529790" y="94657"/>
                    <a:pt x="2579839" y="46081"/>
                    <a:pt x="2499756" y="112816"/>
                  </a:cubicBezTo>
                  <a:cubicBezTo>
                    <a:pt x="2457330" y="148170"/>
                    <a:pt x="2477956" y="135591"/>
                    <a:pt x="2440380" y="154379"/>
                  </a:cubicBezTo>
                  <a:cubicBezTo>
                    <a:pt x="2434442" y="162296"/>
                    <a:pt x="2429142" y="170734"/>
                    <a:pt x="2422567" y="178130"/>
                  </a:cubicBezTo>
                  <a:cubicBezTo>
                    <a:pt x="2413269" y="188590"/>
                    <a:pt x="2400641" y="196173"/>
                    <a:pt x="2392878" y="207818"/>
                  </a:cubicBezTo>
                  <a:cubicBezTo>
                    <a:pt x="2374066" y="236037"/>
                    <a:pt x="2360792" y="254178"/>
                    <a:pt x="2345377" y="285008"/>
                  </a:cubicBezTo>
                  <a:cubicBezTo>
                    <a:pt x="2342578" y="290606"/>
                    <a:pt x="2341637" y="296961"/>
                    <a:pt x="2339439" y="302821"/>
                  </a:cubicBezTo>
                  <a:cubicBezTo>
                    <a:pt x="2335697" y="312801"/>
                    <a:pt x="2330934" y="322398"/>
                    <a:pt x="2327564" y="332509"/>
                  </a:cubicBezTo>
                  <a:cubicBezTo>
                    <a:pt x="2324983" y="340251"/>
                    <a:pt x="2324207" y="348518"/>
                    <a:pt x="2321626" y="356260"/>
                  </a:cubicBezTo>
                  <a:cubicBezTo>
                    <a:pt x="2318256" y="366371"/>
                    <a:pt x="2312814" y="375739"/>
                    <a:pt x="2309751" y="385948"/>
                  </a:cubicBezTo>
                  <a:cubicBezTo>
                    <a:pt x="2295744" y="432638"/>
                    <a:pt x="2314127" y="400164"/>
                    <a:pt x="2291938" y="433449"/>
                  </a:cubicBezTo>
                  <a:cubicBezTo>
                    <a:pt x="2289959" y="441366"/>
                    <a:pt x="2288865" y="449559"/>
                    <a:pt x="2286000" y="457200"/>
                  </a:cubicBezTo>
                  <a:cubicBezTo>
                    <a:pt x="2276712" y="481969"/>
                    <a:pt x="2267836" y="488812"/>
                    <a:pt x="2250374" y="510639"/>
                  </a:cubicBezTo>
                  <a:cubicBezTo>
                    <a:pt x="2239818" y="542308"/>
                    <a:pt x="2238245" y="552626"/>
                    <a:pt x="2220686" y="581891"/>
                  </a:cubicBezTo>
                  <a:cubicBezTo>
                    <a:pt x="2215594" y="590377"/>
                    <a:pt x="2208811" y="597725"/>
                    <a:pt x="2202873" y="605642"/>
                  </a:cubicBezTo>
                  <a:cubicBezTo>
                    <a:pt x="2196935" y="623455"/>
                    <a:pt x="2198337" y="645804"/>
                    <a:pt x="2185060" y="659081"/>
                  </a:cubicBezTo>
                  <a:cubicBezTo>
                    <a:pt x="2168869" y="675272"/>
                    <a:pt x="2162128" y="680334"/>
                    <a:pt x="2149434" y="700644"/>
                  </a:cubicBezTo>
                  <a:cubicBezTo>
                    <a:pt x="2144743" y="708150"/>
                    <a:pt x="2142870" y="717314"/>
                    <a:pt x="2137559" y="724395"/>
                  </a:cubicBezTo>
                  <a:cubicBezTo>
                    <a:pt x="2130841" y="733352"/>
                    <a:pt x="2121725" y="740229"/>
                    <a:pt x="2113808" y="748146"/>
                  </a:cubicBezTo>
                  <a:cubicBezTo>
                    <a:pt x="2105891" y="756063"/>
                    <a:pt x="2099373" y="765685"/>
                    <a:pt x="2090058" y="771896"/>
                  </a:cubicBezTo>
                  <a:cubicBezTo>
                    <a:pt x="2084120" y="775855"/>
                    <a:pt x="2077663" y="779128"/>
                    <a:pt x="2072245" y="783772"/>
                  </a:cubicBezTo>
                  <a:cubicBezTo>
                    <a:pt x="2063744" y="791058"/>
                    <a:pt x="2057988" y="801588"/>
                    <a:pt x="2048494" y="807522"/>
                  </a:cubicBezTo>
                  <a:cubicBezTo>
                    <a:pt x="2041967" y="811602"/>
                    <a:pt x="1990153" y="819168"/>
                    <a:pt x="1989117" y="819398"/>
                  </a:cubicBezTo>
                  <a:cubicBezTo>
                    <a:pt x="1983007" y="820756"/>
                    <a:pt x="1977376" y="823817"/>
                    <a:pt x="1971304" y="825335"/>
                  </a:cubicBezTo>
                  <a:cubicBezTo>
                    <a:pt x="1961513" y="827783"/>
                    <a:pt x="1951468" y="829084"/>
                    <a:pt x="1941616" y="831273"/>
                  </a:cubicBezTo>
                  <a:cubicBezTo>
                    <a:pt x="1933650" y="833043"/>
                    <a:pt x="1925867" y="835610"/>
                    <a:pt x="1917865" y="837210"/>
                  </a:cubicBezTo>
                  <a:cubicBezTo>
                    <a:pt x="1891292" y="842524"/>
                    <a:pt x="1861325" y="845958"/>
                    <a:pt x="1834738" y="849086"/>
                  </a:cubicBezTo>
                  <a:lnTo>
                    <a:pt x="1781299" y="855023"/>
                  </a:lnTo>
                  <a:cubicBezTo>
                    <a:pt x="1640774" y="853044"/>
                    <a:pt x="1500157" y="854557"/>
                    <a:pt x="1359725" y="849086"/>
                  </a:cubicBezTo>
                  <a:cubicBezTo>
                    <a:pt x="1347217" y="848599"/>
                    <a:pt x="1336243" y="840246"/>
                    <a:pt x="1324099" y="837210"/>
                  </a:cubicBezTo>
                  <a:cubicBezTo>
                    <a:pt x="1316182" y="835231"/>
                    <a:pt x="1308369" y="832777"/>
                    <a:pt x="1300348" y="831273"/>
                  </a:cubicBezTo>
                  <a:cubicBezTo>
                    <a:pt x="1174821" y="807738"/>
                    <a:pt x="1278526" y="828373"/>
                    <a:pt x="1181595" y="813460"/>
                  </a:cubicBezTo>
                  <a:cubicBezTo>
                    <a:pt x="1039251" y="791559"/>
                    <a:pt x="1285990" y="827467"/>
                    <a:pt x="1116281" y="795647"/>
                  </a:cubicBezTo>
                  <a:cubicBezTo>
                    <a:pt x="1096731" y="791981"/>
                    <a:pt x="1076659" y="792033"/>
                    <a:pt x="1056904" y="789709"/>
                  </a:cubicBezTo>
                  <a:cubicBezTo>
                    <a:pt x="1043005" y="788074"/>
                    <a:pt x="1029298" y="784806"/>
                    <a:pt x="1015341" y="783772"/>
                  </a:cubicBezTo>
                  <a:cubicBezTo>
                    <a:pt x="975815" y="780844"/>
                    <a:pt x="936144" y="780306"/>
                    <a:pt x="896587" y="777834"/>
                  </a:cubicBezTo>
                  <a:cubicBezTo>
                    <a:pt x="838494" y="774203"/>
                    <a:pt x="829527" y="772420"/>
                    <a:pt x="777834" y="765959"/>
                  </a:cubicBezTo>
                  <a:lnTo>
                    <a:pt x="486889" y="777834"/>
                  </a:lnTo>
                  <a:cubicBezTo>
                    <a:pt x="447027" y="779932"/>
                    <a:pt x="449093" y="780537"/>
                    <a:pt x="421574" y="789709"/>
                  </a:cubicBezTo>
                  <a:cubicBezTo>
                    <a:pt x="409699" y="797626"/>
                    <a:pt x="398907" y="807479"/>
                    <a:pt x="385948" y="813460"/>
                  </a:cubicBezTo>
                  <a:cubicBezTo>
                    <a:pt x="372865" y="819498"/>
                    <a:pt x="358054" y="820779"/>
                    <a:pt x="344385" y="825335"/>
                  </a:cubicBezTo>
                  <a:cubicBezTo>
                    <a:pt x="334273" y="828705"/>
                    <a:pt x="324713" y="833567"/>
                    <a:pt x="314696" y="837210"/>
                  </a:cubicBezTo>
                  <a:cubicBezTo>
                    <a:pt x="282884" y="848778"/>
                    <a:pt x="283681" y="847933"/>
                    <a:pt x="255320" y="855023"/>
                  </a:cubicBezTo>
                  <a:cubicBezTo>
                    <a:pt x="249382" y="858982"/>
                    <a:pt x="243703" y="863358"/>
                    <a:pt x="237507" y="866899"/>
                  </a:cubicBezTo>
                  <a:cubicBezTo>
                    <a:pt x="229822" y="871291"/>
                    <a:pt x="220607" y="873169"/>
                    <a:pt x="213756" y="878774"/>
                  </a:cubicBezTo>
                  <a:cubicBezTo>
                    <a:pt x="138607" y="940260"/>
                    <a:pt x="202063" y="905403"/>
                    <a:pt x="148442" y="932213"/>
                  </a:cubicBezTo>
                  <a:cubicBezTo>
                    <a:pt x="138546" y="950026"/>
                    <a:pt x="129694" y="968461"/>
                    <a:pt x="118754" y="985652"/>
                  </a:cubicBezTo>
                  <a:cubicBezTo>
                    <a:pt x="115748" y="990375"/>
                    <a:pt x="109983" y="992869"/>
                    <a:pt x="106878" y="997527"/>
                  </a:cubicBezTo>
                  <a:cubicBezTo>
                    <a:pt x="97097" y="1012198"/>
                    <a:pt x="94342" y="1023260"/>
                    <a:pt x="89065" y="1039091"/>
                  </a:cubicBezTo>
                  <a:cubicBezTo>
                    <a:pt x="87086" y="1052946"/>
                    <a:pt x="86810" y="1067153"/>
                    <a:pt x="83128" y="1080655"/>
                  </a:cubicBezTo>
                  <a:cubicBezTo>
                    <a:pt x="74894" y="1110847"/>
                    <a:pt x="63335" y="1140032"/>
                    <a:pt x="53439" y="1169720"/>
                  </a:cubicBezTo>
                  <a:lnTo>
                    <a:pt x="41564" y="1205346"/>
                  </a:lnTo>
                  <a:cubicBezTo>
                    <a:pt x="37606" y="1215242"/>
                    <a:pt x="32617" y="1224786"/>
                    <a:pt x="29689" y="1235034"/>
                  </a:cubicBezTo>
                  <a:cubicBezTo>
                    <a:pt x="24676" y="1252579"/>
                    <a:pt x="21916" y="1270693"/>
                    <a:pt x="17813" y="1288473"/>
                  </a:cubicBezTo>
                  <a:cubicBezTo>
                    <a:pt x="15978" y="1296424"/>
                    <a:pt x="13855" y="1304306"/>
                    <a:pt x="11876" y="1312223"/>
                  </a:cubicBezTo>
                  <a:cubicBezTo>
                    <a:pt x="8327" y="1354806"/>
                    <a:pt x="0" y="1447729"/>
                    <a:pt x="0" y="1484416"/>
                  </a:cubicBezTo>
                  <a:cubicBezTo>
                    <a:pt x="0" y="1601207"/>
                    <a:pt x="714" y="1718064"/>
                    <a:pt x="5938" y="1834738"/>
                  </a:cubicBezTo>
                  <a:cubicBezTo>
                    <a:pt x="6668" y="1851043"/>
                    <a:pt x="10514" y="1867641"/>
                    <a:pt x="17813" y="1882239"/>
                  </a:cubicBezTo>
                  <a:lnTo>
                    <a:pt x="29689" y="1905990"/>
                  </a:lnTo>
                  <a:cubicBezTo>
                    <a:pt x="31668" y="1913907"/>
                    <a:pt x="33384" y="1921894"/>
                    <a:pt x="35626" y="1929740"/>
                  </a:cubicBezTo>
                  <a:cubicBezTo>
                    <a:pt x="37345" y="1935758"/>
                    <a:pt x="40206" y="1941443"/>
                    <a:pt x="41564" y="1947553"/>
                  </a:cubicBezTo>
                  <a:cubicBezTo>
                    <a:pt x="43555" y="1956511"/>
                    <a:pt x="49841" y="2002074"/>
                    <a:pt x="53439" y="2012868"/>
                  </a:cubicBezTo>
                  <a:cubicBezTo>
                    <a:pt x="56238" y="2021265"/>
                    <a:pt x="61356" y="2028701"/>
                    <a:pt x="65315" y="2036618"/>
                  </a:cubicBezTo>
                  <a:cubicBezTo>
                    <a:pt x="67294" y="2048493"/>
                    <a:pt x="67793" y="2060713"/>
                    <a:pt x="71252" y="2072244"/>
                  </a:cubicBezTo>
                  <a:cubicBezTo>
                    <a:pt x="73795" y="2080722"/>
                    <a:pt x="78574" y="2088405"/>
                    <a:pt x="83128" y="2095995"/>
                  </a:cubicBezTo>
                  <a:cubicBezTo>
                    <a:pt x="96405" y="2118123"/>
                    <a:pt x="110736" y="2139602"/>
                    <a:pt x="124691" y="2161309"/>
                  </a:cubicBezTo>
                  <a:cubicBezTo>
                    <a:pt x="128550" y="2167312"/>
                    <a:pt x="131521" y="2174076"/>
                    <a:pt x="136567" y="2179122"/>
                  </a:cubicBezTo>
                  <a:cubicBezTo>
                    <a:pt x="140525" y="2183081"/>
                    <a:pt x="145337" y="2186340"/>
                    <a:pt x="148442" y="2190998"/>
                  </a:cubicBezTo>
                  <a:cubicBezTo>
                    <a:pt x="153352" y="2198363"/>
                    <a:pt x="155407" y="2207384"/>
                    <a:pt x="160317" y="2214748"/>
                  </a:cubicBezTo>
                  <a:cubicBezTo>
                    <a:pt x="163422" y="2219406"/>
                    <a:pt x="168696" y="2222252"/>
                    <a:pt x="172193" y="2226623"/>
                  </a:cubicBezTo>
                  <a:cubicBezTo>
                    <a:pt x="177786" y="2233614"/>
                    <a:pt x="186386" y="2251534"/>
                    <a:pt x="195943" y="2256312"/>
                  </a:cubicBezTo>
                  <a:cubicBezTo>
                    <a:pt x="207139" y="2261910"/>
                    <a:pt x="221154" y="2261244"/>
                    <a:pt x="231569" y="2268187"/>
                  </a:cubicBezTo>
                  <a:cubicBezTo>
                    <a:pt x="250671" y="2280921"/>
                    <a:pt x="250536" y="2281895"/>
                    <a:pt x="273133" y="2291938"/>
                  </a:cubicBezTo>
                  <a:cubicBezTo>
                    <a:pt x="316712" y="2311307"/>
                    <a:pt x="289088" y="2294658"/>
                    <a:pt x="320634" y="2315688"/>
                  </a:cubicBezTo>
                  <a:cubicBezTo>
                    <a:pt x="332870" y="2332002"/>
                    <a:pt x="342045" y="2348855"/>
                    <a:pt x="362198" y="2357252"/>
                  </a:cubicBezTo>
                  <a:cubicBezTo>
                    <a:pt x="381923" y="2365470"/>
                    <a:pt x="422705" y="2371295"/>
                    <a:pt x="445325" y="2375065"/>
                  </a:cubicBezTo>
                  <a:cubicBezTo>
                    <a:pt x="455221" y="2379023"/>
                    <a:pt x="465273" y="2382611"/>
                    <a:pt x="475013" y="2386940"/>
                  </a:cubicBezTo>
                  <a:cubicBezTo>
                    <a:pt x="483102" y="2390535"/>
                    <a:pt x="490546" y="2395529"/>
                    <a:pt x="498764" y="2398816"/>
                  </a:cubicBezTo>
                  <a:cubicBezTo>
                    <a:pt x="510386" y="2403465"/>
                    <a:pt x="523975" y="2403748"/>
                    <a:pt x="534390" y="2410691"/>
                  </a:cubicBezTo>
                  <a:cubicBezTo>
                    <a:pt x="552277" y="2422615"/>
                    <a:pt x="554864" y="2425404"/>
                    <a:pt x="575954" y="2434442"/>
                  </a:cubicBezTo>
                  <a:cubicBezTo>
                    <a:pt x="586629" y="2439017"/>
                    <a:pt x="607096" y="2444001"/>
                    <a:pt x="617517" y="2446317"/>
                  </a:cubicBezTo>
                  <a:cubicBezTo>
                    <a:pt x="655328" y="2454720"/>
                    <a:pt x="653963" y="2453006"/>
                    <a:pt x="700645" y="2458192"/>
                  </a:cubicBezTo>
                  <a:cubicBezTo>
                    <a:pt x="710541" y="2462151"/>
                    <a:pt x="719882" y="2467978"/>
                    <a:pt x="730333" y="2470068"/>
                  </a:cubicBezTo>
                  <a:cubicBezTo>
                    <a:pt x="764968" y="2476995"/>
                    <a:pt x="908215" y="2481648"/>
                    <a:pt x="914400" y="2481943"/>
                  </a:cubicBezTo>
                  <a:lnTo>
                    <a:pt x="1371600" y="2464130"/>
                  </a:lnTo>
                  <a:cubicBezTo>
                    <a:pt x="1387893" y="2463172"/>
                    <a:pt x="1403268" y="2456213"/>
                    <a:pt x="1419102" y="2452255"/>
                  </a:cubicBezTo>
                  <a:cubicBezTo>
                    <a:pt x="1427019" y="2450276"/>
                    <a:pt x="1435351" y="2449531"/>
                    <a:pt x="1442852" y="2446317"/>
                  </a:cubicBezTo>
                  <a:cubicBezTo>
                    <a:pt x="1490169" y="2426039"/>
                    <a:pt x="1470116" y="2433271"/>
                    <a:pt x="1502229" y="2422566"/>
                  </a:cubicBezTo>
                  <a:cubicBezTo>
                    <a:pt x="1544960" y="2390519"/>
                    <a:pt x="1505176" y="2414408"/>
                    <a:pt x="1567543" y="2398816"/>
                  </a:cubicBezTo>
                  <a:cubicBezTo>
                    <a:pt x="1604597" y="2389553"/>
                    <a:pt x="1586208" y="2387411"/>
                    <a:pt x="1615045" y="2381003"/>
                  </a:cubicBezTo>
                  <a:cubicBezTo>
                    <a:pt x="1626797" y="2378391"/>
                    <a:pt x="1638825" y="2377219"/>
                    <a:pt x="1650670" y="2375065"/>
                  </a:cubicBezTo>
                  <a:cubicBezTo>
                    <a:pt x="1660600" y="2373260"/>
                    <a:pt x="1670429" y="2370932"/>
                    <a:pt x="1680359" y="2369127"/>
                  </a:cubicBezTo>
                  <a:cubicBezTo>
                    <a:pt x="1692204" y="2366973"/>
                    <a:pt x="1704213" y="2365713"/>
                    <a:pt x="1715985" y="2363190"/>
                  </a:cubicBezTo>
                  <a:cubicBezTo>
                    <a:pt x="1731944" y="2359770"/>
                    <a:pt x="1747583" y="2354984"/>
                    <a:pt x="1763486" y="2351314"/>
                  </a:cubicBezTo>
                  <a:cubicBezTo>
                    <a:pt x="1773319" y="2349045"/>
                    <a:pt x="1783278" y="2347356"/>
                    <a:pt x="1793174" y="2345377"/>
                  </a:cubicBezTo>
                  <a:cubicBezTo>
                    <a:pt x="1814380" y="2336894"/>
                    <a:pt x="1827198" y="2332720"/>
                    <a:pt x="1846613" y="2321626"/>
                  </a:cubicBezTo>
                  <a:cubicBezTo>
                    <a:pt x="1852809" y="2318086"/>
                    <a:pt x="1857905" y="2312649"/>
                    <a:pt x="1864426" y="2309751"/>
                  </a:cubicBezTo>
                  <a:cubicBezTo>
                    <a:pt x="1889086" y="2298791"/>
                    <a:pt x="1904338" y="2297018"/>
                    <a:pt x="1929741" y="2291938"/>
                  </a:cubicBezTo>
                  <a:cubicBezTo>
                    <a:pt x="1937658" y="2287979"/>
                    <a:pt x="1945094" y="2282861"/>
                    <a:pt x="1953491" y="2280062"/>
                  </a:cubicBezTo>
                  <a:cubicBezTo>
                    <a:pt x="1968975" y="2274901"/>
                    <a:pt x="1985509" y="2273349"/>
                    <a:pt x="2000993" y="2268187"/>
                  </a:cubicBezTo>
                  <a:cubicBezTo>
                    <a:pt x="2006931" y="2266208"/>
                    <a:pt x="2012734" y="2263767"/>
                    <a:pt x="2018806" y="2262249"/>
                  </a:cubicBezTo>
                  <a:cubicBezTo>
                    <a:pt x="2028597" y="2259801"/>
                    <a:pt x="2038703" y="2258760"/>
                    <a:pt x="2048494" y="2256312"/>
                  </a:cubicBezTo>
                  <a:cubicBezTo>
                    <a:pt x="2054566" y="2254794"/>
                    <a:pt x="2060091" y="2251105"/>
                    <a:pt x="2066307" y="2250374"/>
                  </a:cubicBezTo>
                  <a:cubicBezTo>
                    <a:pt x="2093896" y="2247128"/>
                    <a:pt x="2121725" y="2246415"/>
                    <a:pt x="2149434" y="2244436"/>
                  </a:cubicBezTo>
                  <a:cubicBezTo>
                    <a:pt x="2251278" y="2218976"/>
                    <a:pt x="2156684" y="2239226"/>
                    <a:pt x="2339439" y="2226623"/>
                  </a:cubicBezTo>
                  <a:cubicBezTo>
                    <a:pt x="2349507" y="2225929"/>
                    <a:pt x="2359199" y="2222491"/>
                    <a:pt x="2369128" y="2220686"/>
                  </a:cubicBezTo>
                  <a:cubicBezTo>
                    <a:pt x="2380973" y="2218532"/>
                    <a:pt x="2392797" y="2216155"/>
                    <a:pt x="2404754" y="2214748"/>
                  </a:cubicBezTo>
                  <a:cubicBezTo>
                    <a:pt x="2426465" y="2212194"/>
                    <a:pt x="2448297" y="2210789"/>
                    <a:pt x="2470068" y="2208810"/>
                  </a:cubicBezTo>
                  <a:lnTo>
                    <a:pt x="2648198" y="2214748"/>
                  </a:lnTo>
                  <a:cubicBezTo>
                    <a:pt x="2692623" y="2217086"/>
                    <a:pt x="2685933" y="2219175"/>
                    <a:pt x="2719450" y="2226623"/>
                  </a:cubicBezTo>
                  <a:cubicBezTo>
                    <a:pt x="2729302" y="2228812"/>
                    <a:pt x="2739347" y="2230113"/>
                    <a:pt x="2749138" y="2232561"/>
                  </a:cubicBezTo>
                  <a:cubicBezTo>
                    <a:pt x="2763117" y="2236056"/>
                    <a:pt x="2776540" y="2241781"/>
                    <a:pt x="2790702" y="2244436"/>
                  </a:cubicBezTo>
                  <a:cubicBezTo>
                    <a:pt x="2841704" y="2253999"/>
                    <a:pt x="2980298" y="2255611"/>
                    <a:pt x="2998520" y="2256312"/>
                  </a:cubicBezTo>
                  <a:lnTo>
                    <a:pt x="3046021" y="2262249"/>
                  </a:lnTo>
                  <a:cubicBezTo>
                    <a:pt x="3057939" y="2263952"/>
                    <a:pt x="3069608" y="2268187"/>
                    <a:pt x="3081647" y="2268187"/>
                  </a:cubicBezTo>
                  <a:cubicBezTo>
                    <a:pt x="3220206" y="2268187"/>
                    <a:pt x="3358724" y="2262249"/>
                    <a:pt x="3497283" y="2262249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472954" y="2033976"/>
              <a:ext cx="535596" cy="135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472954" y="2165441"/>
              <a:ext cx="535596" cy="135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472954" y="2301643"/>
              <a:ext cx="535596" cy="1350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607741" y="4239445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물리 메모리</a:t>
              </a:r>
              <a:endParaRPr lang="en-US" altLang="ko-KR" sz="1000" dirty="0" smtClean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161038" y="1916832"/>
              <a:ext cx="773665" cy="189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61038" y="2105679"/>
              <a:ext cx="773665" cy="189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1038" y="2284615"/>
              <a:ext cx="773665" cy="189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07741" y="4042970"/>
              <a:ext cx="832373" cy="189116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607741" y="1772816"/>
              <a:ext cx="832373" cy="18911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607741" y="1960587"/>
              <a:ext cx="832373" cy="1891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</a:rPr>
                <a:t>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607741" y="2151808"/>
              <a:ext cx="832373" cy="189116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3607741" y="2340643"/>
              <a:ext cx="832373" cy="1891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607741" y="2530732"/>
              <a:ext cx="832373" cy="189116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607741" y="2719499"/>
              <a:ext cx="832373" cy="1891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607741" y="2913516"/>
              <a:ext cx="831695" cy="189116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0" idx="3"/>
              <a:endCxn id="6" idx="1"/>
            </p:cNvCxnSpPr>
            <p:nvPr/>
          </p:nvCxnSpPr>
          <p:spPr>
            <a:xfrm>
              <a:off x="1934703" y="2011390"/>
              <a:ext cx="538251" cy="900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1" idx="3"/>
              <a:endCxn id="7" idx="1"/>
            </p:cNvCxnSpPr>
            <p:nvPr/>
          </p:nvCxnSpPr>
          <p:spPr>
            <a:xfrm>
              <a:off x="1934703" y="2200237"/>
              <a:ext cx="538251" cy="32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12" idx="3"/>
              <a:endCxn id="8" idx="1"/>
            </p:cNvCxnSpPr>
            <p:nvPr/>
          </p:nvCxnSpPr>
          <p:spPr>
            <a:xfrm flipV="1">
              <a:off x="1934703" y="2369156"/>
              <a:ext cx="538251" cy="10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2439163" y="2420888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페이지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테이블</a:t>
              </a:r>
              <a:endParaRPr lang="ko-KR" altLang="en-US" sz="1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23899" y="2492896"/>
              <a:ext cx="11272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부모 프로세스의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페이지</a:t>
              </a:r>
              <a:endParaRPr lang="en-US" altLang="ko-KR" sz="1000" dirty="0" smtClean="0"/>
            </a:p>
          </p:txBody>
        </p:sp>
        <p:cxnSp>
          <p:nvCxnSpPr>
            <p:cNvPr id="26" name="직선 화살표 연결선 25"/>
            <p:cNvCxnSpPr>
              <a:stCxn id="6" idx="3"/>
              <a:endCxn id="14" idx="1"/>
            </p:cNvCxnSpPr>
            <p:nvPr/>
          </p:nvCxnSpPr>
          <p:spPr>
            <a:xfrm flipV="1">
              <a:off x="3008550" y="1867374"/>
              <a:ext cx="599191" cy="234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7" idx="3"/>
              <a:endCxn id="30" idx="1"/>
            </p:cNvCxnSpPr>
            <p:nvPr/>
          </p:nvCxnSpPr>
          <p:spPr>
            <a:xfrm>
              <a:off x="3008550" y="2232954"/>
              <a:ext cx="599191" cy="11384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8" idx="3"/>
              <a:endCxn id="32" idx="1"/>
            </p:cNvCxnSpPr>
            <p:nvPr/>
          </p:nvCxnSpPr>
          <p:spPr>
            <a:xfrm>
              <a:off x="3008550" y="2369156"/>
              <a:ext cx="599191" cy="1381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3607741" y="3102197"/>
              <a:ext cx="832373" cy="1891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</a:rPr>
                <a:t>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607741" y="3276818"/>
              <a:ext cx="832373" cy="18911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607741" y="3466907"/>
              <a:ext cx="832373" cy="189116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607741" y="3655674"/>
              <a:ext cx="832373" cy="189116"/>
            </a:xfrm>
            <a:prstGeom prst="rect">
              <a:avLst/>
            </a:prstGeom>
            <a:solidFill>
              <a:srgbClr val="92D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607741" y="3849691"/>
              <a:ext cx="831695" cy="189116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/>
                  </a:solidFill>
                </a:rPr>
                <a:t>2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161038" y="3068960"/>
              <a:ext cx="773665" cy="189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1161038" y="3257807"/>
              <a:ext cx="773665" cy="189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1161038" y="3436743"/>
              <a:ext cx="773665" cy="189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66605" y="4059834"/>
              <a:ext cx="1337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자식 프로세스</a:t>
              </a:r>
              <a:r>
                <a:rPr lang="en-US" altLang="ko-KR" sz="1000" dirty="0" smtClean="0"/>
                <a:t>(ls)</a:t>
              </a:r>
              <a:r>
                <a:rPr lang="ko-KR" altLang="en-US" sz="1000" dirty="0" smtClean="0"/>
                <a:t>의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페이지</a:t>
              </a:r>
              <a:endParaRPr lang="en-US" altLang="ko-KR" sz="1000" dirty="0" smtClean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472954" y="3142633"/>
              <a:ext cx="535596" cy="1350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2472954" y="3274098"/>
              <a:ext cx="535596" cy="1350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2472954" y="3410300"/>
              <a:ext cx="535596" cy="1350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439162" y="3861048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페이지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테이블</a:t>
              </a:r>
              <a:endParaRPr lang="ko-KR" altLang="en-US" sz="1000" dirty="0"/>
            </a:p>
          </p:txBody>
        </p:sp>
        <p:cxnSp>
          <p:nvCxnSpPr>
            <p:cNvPr id="42" name="직선 화살표 연결선 41"/>
            <p:cNvCxnSpPr>
              <a:stCxn id="34" idx="3"/>
              <a:endCxn id="38" idx="1"/>
            </p:cNvCxnSpPr>
            <p:nvPr/>
          </p:nvCxnSpPr>
          <p:spPr>
            <a:xfrm>
              <a:off x="1934703" y="3163518"/>
              <a:ext cx="538251" cy="46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35" idx="3"/>
              <a:endCxn id="39" idx="1"/>
            </p:cNvCxnSpPr>
            <p:nvPr/>
          </p:nvCxnSpPr>
          <p:spPr>
            <a:xfrm flipV="1">
              <a:off x="1934703" y="3341611"/>
              <a:ext cx="538251" cy="107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/>
            <p:cNvCxnSpPr>
              <a:stCxn id="36" idx="3"/>
              <a:endCxn id="40" idx="1"/>
            </p:cNvCxnSpPr>
            <p:nvPr/>
          </p:nvCxnSpPr>
          <p:spPr>
            <a:xfrm flipV="1">
              <a:off x="1934703" y="3477813"/>
              <a:ext cx="538251" cy="53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/>
            <p:cNvCxnSpPr>
              <a:stCxn id="38" idx="3"/>
              <a:endCxn id="16" idx="1"/>
            </p:cNvCxnSpPr>
            <p:nvPr/>
          </p:nvCxnSpPr>
          <p:spPr>
            <a:xfrm flipV="1">
              <a:off x="3008550" y="2246366"/>
              <a:ext cx="599191" cy="963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39" idx="3"/>
              <a:endCxn id="13" idx="1"/>
            </p:cNvCxnSpPr>
            <p:nvPr/>
          </p:nvCxnSpPr>
          <p:spPr>
            <a:xfrm>
              <a:off x="3008550" y="3341611"/>
              <a:ext cx="599191" cy="795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>
              <a:stCxn id="40" idx="3"/>
              <a:endCxn id="18" idx="1"/>
            </p:cNvCxnSpPr>
            <p:nvPr/>
          </p:nvCxnSpPr>
          <p:spPr>
            <a:xfrm flipV="1">
              <a:off x="3008550" y="2625290"/>
              <a:ext cx="599191" cy="852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순서도: 자기 디스크 53"/>
            <p:cNvSpPr/>
            <p:nvPr/>
          </p:nvSpPr>
          <p:spPr>
            <a:xfrm>
              <a:off x="5667885" y="2492896"/>
              <a:ext cx="1784435" cy="1120484"/>
            </a:xfrm>
            <a:prstGeom prst="flowChartMagneticDisk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68143" y="2968005"/>
              <a:ext cx="1407173" cy="330256"/>
            </a:xfrm>
            <a:prstGeom prst="rect">
              <a:avLst/>
            </a:prstGeom>
            <a:solidFill>
              <a:srgbClr val="C00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/bin/ls</a:t>
              </a:r>
              <a:r>
                <a:rPr lang="ko-KR" altLang="en-US" sz="1200" dirty="0" smtClean="0">
                  <a:solidFill>
                    <a:schemeClr val="bg1"/>
                  </a:solidFill>
                </a:rPr>
                <a:t>의 실행 파일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15397" y="2537566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하드</a:t>
              </a:r>
              <a:r>
                <a:rPr lang="en-US" altLang="ko-KR" sz="1000" dirty="0" smtClean="0"/>
                <a:t> </a:t>
              </a:r>
              <a:r>
                <a:rPr lang="ko-KR" altLang="en-US" sz="1000" dirty="0" smtClean="0"/>
                <a:t>디스크</a:t>
              </a:r>
              <a:endParaRPr lang="ko-KR" altLang="en-US" sz="1000" dirty="0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161038" y="3622540"/>
              <a:ext cx="773665" cy="189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1161038" y="3816628"/>
              <a:ext cx="773665" cy="1891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472954" y="3551212"/>
              <a:ext cx="535596" cy="1350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472954" y="3687414"/>
              <a:ext cx="535596" cy="1350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직선 화살표 연결선 60"/>
            <p:cNvCxnSpPr>
              <a:stCxn id="57" idx="3"/>
              <a:endCxn id="59" idx="1"/>
            </p:cNvCxnSpPr>
            <p:nvPr/>
          </p:nvCxnSpPr>
          <p:spPr>
            <a:xfrm flipV="1">
              <a:off x="1934703" y="3618725"/>
              <a:ext cx="538251" cy="98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stCxn id="58" idx="3"/>
              <a:endCxn id="60" idx="1"/>
            </p:cNvCxnSpPr>
            <p:nvPr/>
          </p:nvCxnSpPr>
          <p:spPr>
            <a:xfrm flipV="1">
              <a:off x="1934703" y="3754927"/>
              <a:ext cx="538251" cy="1562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구부러진 연결선 68"/>
            <p:cNvCxnSpPr>
              <a:stCxn id="55" idx="1"/>
              <a:endCxn id="16" idx="3"/>
            </p:cNvCxnSpPr>
            <p:nvPr/>
          </p:nvCxnSpPr>
          <p:spPr>
            <a:xfrm rot="10800000">
              <a:off x="4440115" y="2246367"/>
              <a:ext cx="1428029" cy="886767"/>
            </a:xfrm>
            <a:prstGeom prst="curvedConnector3">
              <a:avLst/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구부러진 연결선 69"/>
            <p:cNvCxnSpPr>
              <a:stCxn id="55" idx="1"/>
              <a:endCxn id="13" idx="3"/>
            </p:cNvCxnSpPr>
            <p:nvPr/>
          </p:nvCxnSpPr>
          <p:spPr>
            <a:xfrm rot="10800000" flipV="1">
              <a:off x="4440115" y="3133132"/>
              <a:ext cx="1428029" cy="1004395"/>
            </a:xfrm>
            <a:prstGeom prst="curvedConnector3">
              <a:avLst/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>
              <a:stCxn id="59" idx="3"/>
              <a:endCxn id="20" idx="1"/>
            </p:cNvCxnSpPr>
            <p:nvPr/>
          </p:nvCxnSpPr>
          <p:spPr>
            <a:xfrm flipV="1">
              <a:off x="3008550" y="3008074"/>
              <a:ext cx="599191" cy="610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구부러진 연결선 79"/>
            <p:cNvCxnSpPr>
              <a:stCxn id="55" idx="1"/>
              <a:endCxn id="18" idx="3"/>
            </p:cNvCxnSpPr>
            <p:nvPr/>
          </p:nvCxnSpPr>
          <p:spPr>
            <a:xfrm rot="10800000">
              <a:off x="4440115" y="2625291"/>
              <a:ext cx="1428029" cy="507843"/>
            </a:xfrm>
            <a:prstGeom prst="curvedConnector3">
              <a:avLst/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구부러진 연결선 83"/>
            <p:cNvCxnSpPr>
              <a:stCxn id="55" idx="1"/>
              <a:endCxn id="20" idx="3"/>
            </p:cNvCxnSpPr>
            <p:nvPr/>
          </p:nvCxnSpPr>
          <p:spPr>
            <a:xfrm rot="10800000">
              <a:off x="4439437" y="3008075"/>
              <a:ext cx="1428707" cy="125059"/>
            </a:xfrm>
            <a:prstGeom prst="curvedConnector3">
              <a:avLst/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stCxn id="60" idx="3"/>
              <a:endCxn id="31" idx="1"/>
            </p:cNvCxnSpPr>
            <p:nvPr/>
          </p:nvCxnSpPr>
          <p:spPr>
            <a:xfrm flipV="1">
              <a:off x="3008550" y="3561465"/>
              <a:ext cx="599191" cy="193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구부러진 연결선 87"/>
            <p:cNvCxnSpPr>
              <a:stCxn id="55" idx="1"/>
              <a:endCxn id="31" idx="3"/>
            </p:cNvCxnSpPr>
            <p:nvPr/>
          </p:nvCxnSpPr>
          <p:spPr>
            <a:xfrm rot="10800000" flipV="1">
              <a:off x="4440115" y="3133133"/>
              <a:ext cx="1428029" cy="428332"/>
            </a:xfrm>
            <a:prstGeom prst="curvedConnector3">
              <a:avLst/>
            </a:prstGeom>
            <a:ln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448691" y="2822293"/>
              <a:ext cx="130035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rgbClr val="0070C0"/>
                  </a:solidFill>
                </a:rPr>
                <a:t>ls</a:t>
              </a:r>
              <a:r>
                <a:rPr lang="ko-KR" altLang="en-US" sz="1000" dirty="0">
                  <a:solidFill>
                    <a:srgbClr val="0070C0"/>
                  </a:solidFill>
                </a:rPr>
                <a:t> </a:t>
              </a:r>
              <a:r>
                <a:rPr lang="ko-KR" altLang="en-US" sz="1000" dirty="0" smtClean="0">
                  <a:solidFill>
                    <a:srgbClr val="0070C0"/>
                  </a:solidFill>
                </a:rPr>
                <a:t>실행 파일로부터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자식 프로세스의 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  <a:p>
              <a:pPr algn="ctr"/>
              <a:r>
                <a:rPr lang="ko-KR" altLang="en-US" sz="1000" dirty="0" smtClean="0">
                  <a:solidFill>
                    <a:srgbClr val="0070C0"/>
                  </a:solidFill>
                </a:rPr>
                <a:t>페이지 새로 적재</a:t>
              </a:r>
              <a:endParaRPr lang="en-US" altLang="ko-KR" sz="1000" dirty="0" smtClean="0">
                <a:solidFill>
                  <a:srgbClr val="0070C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73160" y="6485432"/>
            <a:ext cx="7992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0070C0"/>
                </a:solidFill>
              </a:rPr>
              <a:t>execlp</a:t>
            </a:r>
            <a:r>
              <a:rPr lang="en-US" altLang="ko-KR" sz="1400" dirty="0">
                <a:solidFill>
                  <a:srgbClr val="0070C0"/>
                </a:solidFill>
              </a:rPr>
              <a:t>()</a:t>
            </a:r>
            <a:r>
              <a:rPr lang="ko-KR" altLang="en-US" sz="1400" dirty="0">
                <a:solidFill>
                  <a:srgbClr val="0070C0"/>
                </a:solidFill>
              </a:rPr>
              <a:t>에 의해 자식 프로세스의 메모리가 모두 반환되고 실행파일 </a:t>
            </a:r>
            <a:r>
              <a:rPr lang="en-US" altLang="ko-KR" sz="1400" dirty="0">
                <a:solidFill>
                  <a:srgbClr val="0070C0"/>
                </a:solidFill>
              </a:rPr>
              <a:t>ls</a:t>
            </a:r>
            <a:r>
              <a:rPr lang="ko-KR" altLang="en-US" sz="1400" dirty="0">
                <a:solidFill>
                  <a:srgbClr val="0070C0"/>
                </a:solidFill>
              </a:rPr>
              <a:t>로부터 새로 페이지 </a:t>
            </a:r>
            <a:r>
              <a:rPr lang="ko-KR" altLang="en-US" sz="1400" dirty="0" smtClean="0">
                <a:solidFill>
                  <a:srgbClr val="0070C0"/>
                </a:solidFill>
              </a:rPr>
              <a:t>적재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336489" y="2280359"/>
            <a:ext cx="524727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childPid</a:t>
            </a:r>
            <a:r>
              <a:rPr lang="en-US" altLang="ko-KR" sz="1200" dirty="0"/>
              <a:t> = fork(); // </a:t>
            </a:r>
            <a:r>
              <a:rPr lang="ko-KR" altLang="en-US" sz="1200" dirty="0"/>
              <a:t>쉘을 복제한 자식 프로세스 생성</a:t>
            </a:r>
          </a:p>
          <a:p>
            <a:pPr fontAlgn="base" latinLnBrk="0"/>
            <a:r>
              <a:rPr lang="en-US" altLang="ko-KR" sz="1200" dirty="0"/>
              <a:t>if(</a:t>
            </a:r>
            <a:r>
              <a:rPr lang="en-US" altLang="ko-KR" sz="1200" dirty="0" err="1"/>
              <a:t>childPid</a:t>
            </a:r>
            <a:r>
              <a:rPr lang="en-US" altLang="ko-KR" sz="1200" dirty="0"/>
              <a:t> == 0) { // </a:t>
            </a:r>
            <a:r>
              <a:rPr lang="ko-KR" altLang="en-US" sz="1200" dirty="0"/>
              <a:t>자식 프로세스 코드</a:t>
            </a:r>
          </a:p>
          <a:p>
            <a:pPr fontAlgn="base" latinLnBrk="0"/>
            <a:r>
              <a:rPr lang="ko-KR" altLang="en-US" sz="1200" dirty="0"/>
              <a:t>	</a:t>
            </a:r>
            <a:r>
              <a:rPr lang="en-US" altLang="ko-KR" sz="1200" dirty="0" err="1"/>
              <a:t>execlp</a:t>
            </a:r>
            <a:r>
              <a:rPr lang="en-US" altLang="ko-KR" sz="1200" dirty="0"/>
              <a:t>("/bin/ls", "ls", NULL); // /bin/ls </a:t>
            </a:r>
            <a:r>
              <a:rPr lang="ko-KR" altLang="en-US" sz="1200" dirty="0"/>
              <a:t>파일을 적재하여 실행</a:t>
            </a:r>
          </a:p>
          <a:p>
            <a:pPr fontAlgn="base" latinLnBrk="0"/>
            <a:r>
              <a:rPr lang="en-US" altLang="ko-KR" sz="1200" dirty="0" smtClean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547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704091" y="116632"/>
            <a:ext cx="7231763" cy="421885"/>
          </a:xfrm>
        </p:spPr>
        <p:txBody>
          <a:bodyPr>
            <a:normAutofit fontScale="90000"/>
          </a:bodyPr>
          <a:lstStyle/>
          <a:p>
            <a:r>
              <a:rPr lang="ko-KR" altLang="en-US" sz="2400" dirty="0" smtClean="0"/>
              <a:t>쓰기 시 복사</a:t>
            </a:r>
            <a:r>
              <a:rPr lang="en-US" altLang="ko-KR" sz="2400" dirty="0" smtClean="0"/>
              <a:t>(COW)</a:t>
            </a:r>
            <a:r>
              <a:rPr lang="ko-KR" altLang="en-US" sz="2400" dirty="0" smtClean="0"/>
              <a:t>로 자식 프로세스를 생성하는 과정</a:t>
            </a:r>
            <a:endParaRPr lang="ko-KR" altLang="en-US" sz="24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692696"/>
            <a:ext cx="6337170" cy="26229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401203"/>
            <a:ext cx="4645118" cy="322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8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쓰기 시 복사의 장점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프로세스 생성 시간 절약</a:t>
            </a:r>
            <a:endParaRPr lang="en-US" altLang="ko-KR" dirty="0" smtClean="0"/>
          </a:p>
          <a:p>
            <a:pPr lvl="1"/>
            <a:r>
              <a:rPr lang="ko-KR" altLang="en-US" dirty="0"/>
              <a:t>부모 프로세스의 </a:t>
            </a:r>
            <a:r>
              <a:rPr lang="ko-KR" altLang="en-US" dirty="0" smtClean="0"/>
              <a:t>페이지 </a:t>
            </a:r>
            <a:r>
              <a:rPr lang="ko-KR" altLang="en-US" dirty="0"/>
              <a:t>테이블만 복사하여 자식 프로세스를 만들기 때문에 프로세스 생성이 매우 </a:t>
            </a:r>
            <a:r>
              <a:rPr lang="ko-KR" altLang="en-US" dirty="0" smtClean="0"/>
              <a:t>빠름</a:t>
            </a:r>
            <a:endParaRPr lang="en-US" altLang="ko-KR" dirty="0" smtClean="0"/>
          </a:p>
          <a:p>
            <a:pPr lvl="1"/>
            <a:r>
              <a:rPr lang="en-US" altLang="ko-KR" dirty="0"/>
              <a:t>fork() </a:t>
            </a:r>
            <a:r>
              <a:rPr lang="ko-KR" altLang="en-US" dirty="0"/>
              <a:t>후</a:t>
            </a:r>
            <a:r>
              <a:rPr lang="en-US" altLang="ko-KR" dirty="0"/>
              <a:t> exec()</a:t>
            </a:r>
            <a:r>
              <a:rPr lang="ko-KR" altLang="en-US" dirty="0"/>
              <a:t>으로</a:t>
            </a:r>
            <a:r>
              <a:rPr lang="en-US" altLang="ko-KR" dirty="0"/>
              <a:t> </a:t>
            </a:r>
            <a:r>
              <a:rPr lang="ko-KR" altLang="en-US" dirty="0"/>
              <a:t>인한 괜한 복사 시간의 낭비 </a:t>
            </a:r>
            <a:r>
              <a:rPr lang="ko-KR" altLang="en-US" dirty="0" smtClean="0"/>
              <a:t>없음</a:t>
            </a:r>
            <a:endParaRPr lang="en-US" altLang="ko-KR" dirty="0" smtClean="0"/>
          </a:p>
          <a:p>
            <a:r>
              <a:rPr lang="ko-KR" altLang="en-US" dirty="0"/>
              <a:t>메모리 절약</a:t>
            </a:r>
            <a:endParaRPr lang="en-US" altLang="ko-KR" dirty="0"/>
          </a:p>
          <a:p>
            <a:pPr lvl="1"/>
            <a:r>
              <a:rPr lang="ko-KR" altLang="en-US" dirty="0"/>
              <a:t>부모와 자식 프로세스가 둘 다 읽기만 하는 페이지는 새로운 프레임을 할당할 필요가 없으므로 메모리 절약</a:t>
            </a:r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프로세스의 </a:t>
            </a:r>
            <a:r>
              <a:rPr lang="ko-KR" altLang="en-US" dirty="0"/>
              <a:t>코드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코드와 </a:t>
            </a:r>
            <a:r>
              <a:rPr lang="ko-KR" altLang="en-US" dirty="0"/>
              <a:t>같이 읽기 용 페이지 프레임은 자동 공유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24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탐구 </a:t>
            </a:r>
            <a:r>
              <a:rPr lang="en-US" altLang="ko-KR" dirty="0" smtClean="0"/>
              <a:t>10-1 </a:t>
            </a:r>
            <a:r>
              <a:rPr lang="ko-KR" altLang="en-US" dirty="0" smtClean="0"/>
              <a:t>요구 </a:t>
            </a:r>
            <a:r>
              <a:rPr lang="ko-KR" altLang="en-US" dirty="0" err="1" smtClean="0"/>
              <a:t>페이징에</a:t>
            </a:r>
            <a:r>
              <a:rPr lang="ko-KR" altLang="en-US" dirty="0" smtClean="0"/>
              <a:t> 대해 생각해 볼 이슈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83568" y="1484784"/>
            <a:ext cx="77048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Q1. </a:t>
            </a:r>
            <a:r>
              <a:rPr lang="ko-KR" altLang="en-US" sz="1200" b="1" dirty="0"/>
              <a:t>페이지 폴트가 빈번하게 발생하면 디스크와 메모리 사이의 빈번한 </a:t>
            </a:r>
            <a:r>
              <a:rPr lang="ko-KR" altLang="en-US" sz="1200" b="1" dirty="0" smtClean="0"/>
              <a:t>입출력으로 인해 </a:t>
            </a:r>
            <a:r>
              <a:rPr lang="ko-KR" altLang="en-US" sz="1200" b="1" dirty="0"/>
              <a:t>시스템 성능이 떨어지지 않을까</a:t>
            </a:r>
            <a:r>
              <a:rPr lang="en-US" altLang="ko-KR" sz="1200" b="1" dirty="0"/>
              <a:t>?</a:t>
            </a:r>
          </a:p>
          <a:p>
            <a:r>
              <a:rPr lang="en-US" altLang="ko-KR" sz="1200" dirty="0" smtClean="0"/>
              <a:t>A1. </a:t>
            </a:r>
            <a:r>
              <a:rPr lang="ko-KR" altLang="en-US" sz="1200" dirty="0"/>
              <a:t>그런 경우를 </a:t>
            </a:r>
            <a:r>
              <a:rPr lang="ko-KR" altLang="en-US" sz="1200" dirty="0" err="1"/>
              <a:t>스래싱</a:t>
            </a:r>
            <a:r>
              <a:rPr lang="en-US" altLang="ko-KR" sz="1200" dirty="0"/>
              <a:t>(thrashing)</a:t>
            </a:r>
            <a:r>
              <a:rPr lang="ko-KR" altLang="en-US" sz="1200" dirty="0"/>
              <a:t>이라고 부르고 발생할 수도 있다</a:t>
            </a:r>
            <a:r>
              <a:rPr lang="en-US" altLang="ko-KR" sz="1200" dirty="0"/>
              <a:t>. </a:t>
            </a:r>
            <a:r>
              <a:rPr lang="ko-KR" altLang="en-US" sz="1200" dirty="0" smtClean="0"/>
              <a:t>프로그램이 실행되는 </a:t>
            </a:r>
            <a:r>
              <a:rPr lang="ko-KR" altLang="en-US" sz="1200" dirty="0"/>
              <a:t>초기에는 페이지 폴트가 계속 발생하겠지만</a:t>
            </a:r>
            <a:r>
              <a:rPr lang="en-US" altLang="ko-KR" sz="1200" dirty="0"/>
              <a:t>, </a:t>
            </a:r>
            <a:r>
              <a:rPr lang="ko-KR" altLang="en-US" sz="1200" dirty="0"/>
              <a:t>얼마 지나지 않으면 </a:t>
            </a:r>
            <a:r>
              <a:rPr lang="ko-KR" altLang="en-US" sz="1200" dirty="0" smtClean="0"/>
              <a:t>필요한 </a:t>
            </a:r>
            <a:r>
              <a:rPr lang="ko-KR" altLang="en-US" sz="1200" dirty="0"/>
              <a:t>페이지들이 메모리에 올라오게 되어 그 이후에는 간헐적으로 페이지 </a:t>
            </a:r>
            <a:r>
              <a:rPr lang="ko-KR" altLang="en-US" sz="1200" dirty="0" smtClean="0"/>
              <a:t>폴트가 발생한다</a:t>
            </a:r>
            <a:r>
              <a:rPr lang="en-US" altLang="ko-KR" sz="1200" dirty="0"/>
              <a:t>. 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smtClean="0"/>
              <a:t>Q2. </a:t>
            </a:r>
            <a:r>
              <a:rPr lang="ko-KR" altLang="en-US" sz="1200" b="1" dirty="0"/>
              <a:t>프로세스의 </a:t>
            </a:r>
            <a:r>
              <a:rPr lang="ko-KR" altLang="en-US" sz="1200" b="1" dirty="0" smtClean="0"/>
              <a:t>실행 동안 </a:t>
            </a:r>
            <a:r>
              <a:rPr lang="ko-KR" altLang="en-US" sz="1200" b="1" dirty="0"/>
              <a:t>페이지 폴트가 계속되면 언젠가 메모리에는 그 </a:t>
            </a:r>
            <a:r>
              <a:rPr lang="ko-KR" altLang="en-US" sz="1200" b="1" dirty="0" smtClean="0"/>
              <a:t>프로세스의 많은 </a:t>
            </a:r>
            <a:r>
              <a:rPr lang="ko-KR" altLang="en-US" sz="1200" b="1" dirty="0"/>
              <a:t>페이지들이 존재하게 될 텐데 왜 처음부터 이들을 로딩하지 않는가</a:t>
            </a:r>
            <a:r>
              <a:rPr lang="en-US" altLang="ko-KR" sz="1200" b="1" dirty="0"/>
              <a:t>?</a:t>
            </a:r>
          </a:p>
          <a:p>
            <a:r>
              <a:rPr lang="en-US" altLang="ko-KR" sz="1200" dirty="0" smtClean="0"/>
              <a:t>A2. </a:t>
            </a:r>
            <a:r>
              <a:rPr lang="ko-KR" altLang="en-US" sz="1200" dirty="0"/>
              <a:t>프로세스의 실행이 금방 종료될지 오랜 후에 종료될지 모르고</a:t>
            </a:r>
            <a:r>
              <a:rPr lang="en-US" altLang="ko-KR" sz="1200" dirty="0"/>
              <a:t>, </a:t>
            </a:r>
            <a:r>
              <a:rPr lang="ko-KR" altLang="en-US" sz="1200" dirty="0"/>
              <a:t>그 과정에서 </a:t>
            </a:r>
            <a:r>
              <a:rPr lang="ko-KR" altLang="en-US" sz="1200" dirty="0" smtClean="0"/>
              <a:t>어떤 페이지가 </a:t>
            </a:r>
            <a:r>
              <a:rPr lang="ko-KR" altLang="en-US" sz="1200" dirty="0"/>
              <a:t>참조될지 모르기 때문에 메모리에 올려놓을 페이지를 판단할 수 없다</a:t>
            </a:r>
            <a:r>
              <a:rPr lang="en-US" altLang="ko-KR" sz="1200" dirty="0"/>
              <a:t>.</a:t>
            </a:r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Q3. </a:t>
            </a:r>
            <a:r>
              <a:rPr lang="ko-KR" altLang="en-US" sz="1200" b="1" dirty="0"/>
              <a:t>한 프로세스에게 할당할 수 있는 메모리 프레임은 무한정인가 아니면 </a:t>
            </a:r>
            <a:r>
              <a:rPr lang="ko-KR" altLang="en-US" sz="1200" b="1" dirty="0" smtClean="0"/>
              <a:t>제한적인가</a:t>
            </a:r>
            <a:r>
              <a:rPr lang="en-US" altLang="ko-KR" sz="1200" b="1" dirty="0"/>
              <a:t>?</a:t>
            </a:r>
          </a:p>
          <a:p>
            <a:r>
              <a:rPr lang="en-US" altLang="ko-KR" sz="1200" dirty="0" smtClean="0"/>
              <a:t>A3. </a:t>
            </a:r>
            <a:r>
              <a:rPr lang="ko-KR" altLang="en-US" sz="1200" dirty="0" smtClean="0"/>
              <a:t>일반적으로 </a:t>
            </a:r>
            <a:r>
              <a:rPr lang="ko-KR" altLang="en-US" sz="1200" dirty="0"/>
              <a:t>한 프로세스에게 할당되는 최대 메모리 </a:t>
            </a:r>
            <a:r>
              <a:rPr lang="ko-KR" altLang="en-US" sz="1200" dirty="0" smtClean="0"/>
              <a:t>프레임의 </a:t>
            </a:r>
            <a:r>
              <a:rPr lang="ko-KR" altLang="en-US" sz="1200" dirty="0"/>
              <a:t>개수는 제한된다</a:t>
            </a:r>
            <a:r>
              <a:rPr lang="en-US" altLang="ko-KR" sz="1200" dirty="0"/>
              <a:t>. </a:t>
            </a:r>
            <a:r>
              <a:rPr lang="ko-KR" altLang="en-US" sz="1200" dirty="0"/>
              <a:t>운영체제는 메모리의 량의 한계 때문에 프로세스가 </a:t>
            </a:r>
            <a:r>
              <a:rPr lang="ko-KR" altLang="en-US" sz="1200" dirty="0" smtClean="0"/>
              <a:t>필요로 </a:t>
            </a:r>
            <a:r>
              <a:rPr lang="ko-KR" altLang="en-US" sz="1200" dirty="0"/>
              <a:t>하는 모든 페이지에 대해 메모리 프레임을 할당할 수 없다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smtClean="0"/>
              <a:t>Q4. </a:t>
            </a:r>
            <a:r>
              <a:rPr lang="ko-KR" altLang="en-US" sz="1200" b="1" dirty="0"/>
              <a:t>한 프로세스에게 할당하는 프레임의 수와 페이지 폴트의 관계는</a:t>
            </a:r>
            <a:r>
              <a:rPr lang="en-US" altLang="ko-KR" sz="1200" b="1" dirty="0"/>
              <a:t>?</a:t>
            </a:r>
          </a:p>
          <a:p>
            <a:r>
              <a:rPr lang="en-US" altLang="ko-KR" sz="1200" dirty="0" smtClean="0"/>
              <a:t>A4. </a:t>
            </a:r>
            <a:r>
              <a:rPr lang="ko-KR" altLang="en-US" sz="1200" dirty="0"/>
              <a:t>한 프로세스에게 할당하는 </a:t>
            </a:r>
            <a:r>
              <a:rPr lang="ko-KR" altLang="en-US" sz="1200" dirty="0" smtClean="0"/>
              <a:t>프레임의 </a:t>
            </a:r>
            <a:r>
              <a:rPr lang="ko-KR" altLang="en-US" sz="1200" dirty="0"/>
              <a:t>개수가 많을수록 페이지 폴트의 횟수가 작아진다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 err="1" smtClean="0"/>
              <a:t>Q5</a:t>
            </a:r>
            <a:r>
              <a:rPr lang="en-US" altLang="ko-KR" sz="1200" b="1" dirty="0" smtClean="0"/>
              <a:t>. </a:t>
            </a:r>
            <a:r>
              <a:rPr lang="ko-KR" altLang="en-US" sz="1200" b="1" dirty="0"/>
              <a:t>커널 코드와 데이터도 물리 메모리에 함께 존재한다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페이지 </a:t>
            </a:r>
            <a:r>
              <a:rPr lang="ko-KR" altLang="en-US" sz="1200" b="1" dirty="0" smtClean="0"/>
              <a:t>폴트 시 커널의 </a:t>
            </a:r>
            <a:r>
              <a:rPr lang="ko-KR" altLang="en-US" sz="1200" b="1" dirty="0"/>
              <a:t>코드와 데이터가 저장된 프레임이 선택되어 </a:t>
            </a:r>
            <a:r>
              <a:rPr lang="ko-KR" altLang="en-US" sz="1200" b="1" dirty="0" err="1"/>
              <a:t>스왑</a:t>
            </a:r>
            <a:r>
              <a:rPr lang="en-US" altLang="ko-KR" sz="1200" b="1" dirty="0"/>
              <a:t>-</a:t>
            </a:r>
            <a:r>
              <a:rPr lang="ko-KR" altLang="en-US" sz="1200" b="1" dirty="0" err="1"/>
              <a:t>아웃되기도</a:t>
            </a:r>
            <a:r>
              <a:rPr lang="ko-KR" altLang="en-US" sz="1200" b="1" dirty="0"/>
              <a:t> 하는가</a:t>
            </a:r>
            <a:r>
              <a:rPr lang="en-US" altLang="ko-KR" sz="1200" b="1" dirty="0"/>
              <a:t>?</a:t>
            </a:r>
          </a:p>
          <a:p>
            <a:r>
              <a:rPr lang="en-US" altLang="ko-KR" sz="1200" dirty="0" smtClean="0"/>
              <a:t>A6. </a:t>
            </a:r>
            <a:r>
              <a:rPr lang="ko-KR" altLang="en-US" sz="1200" dirty="0"/>
              <a:t>커널 코드와 데이터는 항상 물리 메모리에 있어야 하므로 절대로 스와핑 </a:t>
            </a:r>
            <a:r>
              <a:rPr lang="ko-KR" altLang="en-US" sz="1200" dirty="0" smtClean="0"/>
              <a:t>시켜서는 </a:t>
            </a:r>
            <a:r>
              <a:rPr lang="ko-KR" altLang="en-US" sz="1200" dirty="0"/>
              <a:t>안 된다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 인터럽트 </a:t>
            </a:r>
            <a:r>
              <a:rPr lang="ko-KR" altLang="en-US" sz="1200" dirty="0" err="1"/>
              <a:t>핸들러가</a:t>
            </a:r>
            <a:r>
              <a:rPr lang="ko-KR" altLang="en-US" sz="1200" dirty="0"/>
              <a:t> 담긴 페이지가 물리 메모리에 있지 </a:t>
            </a:r>
            <a:r>
              <a:rPr lang="ko-KR" altLang="en-US" sz="1200" dirty="0" smtClean="0"/>
              <a:t>않고 </a:t>
            </a:r>
            <a:r>
              <a:rPr lang="ko-KR" altLang="en-US" sz="1200" dirty="0" err="1"/>
              <a:t>스왑</a:t>
            </a:r>
            <a:r>
              <a:rPr lang="en-US" altLang="ko-KR" sz="1200" dirty="0"/>
              <a:t>-</a:t>
            </a:r>
            <a:r>
              <a:rPr lang="ko-KR" altLang="en-US" sz="1200" dirty="0" err="1"/>
              <a:t>아웃되어</a:t>
            </a:r>
            <a:r>
              <a:rPr lang="ko-KR" altLang="en-US" sz="1200" dirty="0"/>
              <a:t> 하드 디스크에 존재한다면</a:t>
            </a:r>
            <a:r>
              <a:rPr lang="en-US" altLang="ko-KR" sz="1200" dirty="0"/>
              <a:t>, </a:t>
            </a:r>
            <a:r>
              <a:rPr lang="ko-KR" altLang="en-US" sz="1200" dirty="0"/>
              <a:t>인터럽트가 발생하였을 때 </a:t>
            </a:r>
            <a:r>
              <a:rPr lang="ko-KR" altLang="en-US" sz="1200" dirty="0" smtClean="0"/>
              <a:t>인터럽트 </a:t>
            </a:r>
            <a:r>
              <a:rPr lang="ko-KR" altLang="en-US" sz="1200" dirty="0" err="1"/>
              <a:t>핸들러가</a:t>
            </a:r>
            <a:r>
              <a:rPr lang="ko-KR" altLang="en-US" sz="1200" dirty="0"/>
              <a:t> 실행될 수 없거나 실행되는데 매우 긴 시간이 걸리게 될 것이다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700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폴트와 </a:t>
            </a:r>
            <a:r>
              <a:rPr lang="ko-KR" altLang="en-US" dirty="0" err="1" smtClean="0"/>
              <a:t>스래싱</a:t>
            </a:r>
            <a:r>
              <a:rPr lang="en-US" altLang="ko-KR" dirty="0" smtClean="0"/>
              <a:t>(thrashing)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페이지</a:t>
            </a:r>
            <a:r>
              <a:rPr lang="en-US" altLang="ko-KR" dirty="0"/>
              <a:t> </a:t>
            </a:r>
            <a:r>
              <a:rPr lang="ko-KR" altLang="en-US" dirty="0" smtClean="0"/>
              <a:t>폴트와 디스크 </a:t>
            </a:r>
            <a:r>
              <a:rPr lang="en-US" altLang="ko-KR" dirty="0" smtClean="0"/>
              <a:t>I/O</a:t>
            </a:r>
          </a:p>
          <a:p>
            <a:pPr lvl="1"/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폴트가 발생하면 필연적인 디스크 </a:t>
            </a:r>
            <a:r>
              <a:rPr lang="en-US" altLang="ko-KR" dirty="0" smtClean="0"/>
              <a:t>I/O </a:t>
            </a:r>
            <a:r>
              <a:rPr lang="ko-KR" altLang="en-US" dirty="0" smtClean="0"/>
              <a:t>증가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스래싱</a:t>
            </a:r>
            <a:r>
              <a:rPr lang="en-US" altLang="ko-KR" dirty="0" smtClean="0"/>
              <a:t>(Thrashing or Disk Thrashing)</a:t>
            </a:r>
          </a:p>
          <a:p>
            <a:pPr lvl="1"/>
            <a:r>
              <a:rPr lang="ko-KR" altLang="en-US" dirty="0" smtClean="0"/>
              <a:t>페이지 폴트가 계속 발생하여 메모리 프레임에 페이지가 반복적으로 교체되고 디스크 입출력이 심각하게 증가하는 현상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빈번한 페이지 폴트로 인한 디스크 입출력이 증가 현상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디스크 </a:t>
            </a:r>
            <a:r>
              <a:rPr lang="ko-KR" altLang="en-US" dirty="0" err="1" smtClean="0"/>
              <a:t>스래싱이라고</a:t>
            </a:r>
            <a:r>
              <a:rPr lang="ko-KR" altLang="en-US" dirty="0" smtClean="0"/>
              <a:t> 부르는 이유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활용률 대폭 감소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폴트가 </a:t>
            </a:r>
            <a:r>
              <a:rPr lang="ko-KR" altLang="en-US" dirty="0" err="1" smtClean="0"/>
              <a:t>스래싱으로</a:t>
            </a:r>
            <a:r>
              <a:rPr lang="ko-KR" altLang="en-US" dirty="0" smtClean="0"/>
              <a:t> 되는 과정</a:t>
            </a:r>
            <a:r>
              <a:rPr lang="en-US" altLang="ko-KR" dirty="0" smtClean="0"/>
              <a:t>(</a:t>
            </a:r>
            <a:r>
              <a:rPr lang="ko-KR" altLang="en-US" dirty="0" smtClean="0"/>
              <a:t>도미노 현상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페이지 폴트 발생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스레드 실행 중단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디스크 입출력을 동반한 페이지 교체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교체는 메모리의 페이지 아웃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아웃된</a:t>
            </a:r>
            <a:r>
              <a:rPr lang="ko-KR" altLang="en-US" dirty="0" smtClean="0"/>
              <a:t> 페이지 </a:t>
            </a:r>
            <a:r>
              <a:rPr lang="ko-KR" altLang="en-US" dirty="0" err="1" smtClean="0"/>
              <a:t>액세스시</a:t>
            </a:r>
            <a:r>
              <a:rPr lang="ko-KR" altLang="en-US" dirty="0" smtClean="0"/>
              <a:t> 다시 페이지 폴트 유발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시스템은 계속된 페이지 폴트를 처리하느라 대부분의 시간을 보내고 스레드는 계속 대기</a:t>
            </a:r>
            <a:endParaRPr lang="en-US" altLang="ko-KR" dirty="0" smtClean="0"/>
          </a:p>
          <a:p>
            <a:r>
              <a:rPr lang="ko-KR" altLang="en-US" dirty="0" smtClean="0"/>
              <a:t>원인</a:t>
            </a:r>
            <a:endParaRPr lang="en-US" altLang="ko-KR" dirty="0" smtClean="0"/>
          </a:p>
          <a:p>
            <a:pPr marL="41148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다중프로그래밍 정도</a:t>
            </a:r>
            <a:r>
              <a:rPr lang="en-US" altLang="ko-KR" dirty="0"/>
              <a:t>(degree of multiprogramming 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과도한 경우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메모리에 </a:t>
            </a:r>
            <a:r>
              <a:rPr lang="ko-KR" altLang="en-US" dirty="0"/>
              <a:t>비해 너무 많은 프로세스가 </a:t>
            </a:r>
            <a:r>
              <a:rPr lang="ko-KR" altLang="en-US" dirty="0" smtClean="0"/>
              <a:t>실행되어 프로세스 당 할당되는 프레임 </a:t>
            </a:r>
            <a:r>
              <a:rPr lang="ko-KR" altLang="en-US" dirty="0"/>
              <a:t>개수가 적을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프로세스가 필요한 충분한 페이지가 적재되지 못하여 페이지 폴트 발생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잘못된 메모리 할당</a:t>
            </a:r>
            <a:r>
              <a:rPr lang="en-US" altLang="ko-KR" dirty="0" smtClean="0"/>
              <a:t>/</a:t>
            </a:r>
            <a:r>
              <a:rPr lang="ko-KR" altLang="en-US" dirty="0" smtClean="0"/>
              <a:t>페이지 교체 알고리즘</a:t>
            </a:r>
            <a:endParaRPr lang="en-US" altLang="ko-KR" dirty="0"/>
          </a:p>
          <a:p>
            <a:pPr marL="36576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기본적으로 메모리 량이 적을 때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우연히도 특정 </a:t>
            </a:r>
            <a:r>
              <a:rPr lang="ko-KR" altLang="en-US" dirty="0"/>
              <a:t>시간에</a:t>
            </a:r>
            <a:r>
              <a:rPr lang="en-US" altLang="ko-KR" dirty="0"/>
              <a:t> </a:t>
            </a:r>
            <a:r>
              <a:rPr lang="ko-KR" altLang="en-US" dirty="0"/>
              <a:t>너무 많은 </a:t>
            </a:r>
            <a:r>
              <a:rPr lang="ko-KR" altLang="en-US" dirty="0" smtClean="0"/>
              <a:t>프로세스 실행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09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주소 공간과 물리 메모리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2185351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 smtClean="0"/>
              <a:t>컴퓨터에 설치할 수 있는 물리 메모리의 한계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의 주소 버스 크기에 달려 있음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물리 메모리 최대량 </a:t>
            </a:r>
            <a:r>
              <a:rPr lang="en-US" altLang="ko-KR" dirty="0" smtClean="0"/>
              <a:t>– 4GB</a:t>
            </a:r>
          </a:p>
          <a:p>
            <a:pPr lvl="1"/>
            <a:r>
              <a:rPr lang="en-US" altLang="ko-KR" dirty="0" smtClean="0"/>
              <a:t>64</a:t>
            </a:r>
            <a:r>
              <a:rPr lang="ko-KR" altLang="en-US" dirty="0" smtClean="0"/>
              <a:t>비트 </a:t>
            </a:r>
            <a:r>
              <a:rPr lang="en-US" altLang="ko-KR" dirty="0" smtClean="0"/>
              <a:t>CPU</a:t>
            </a:r>
            <a:r>
              <a:rPr lang="ko-KR" altLang="en-US" dirty="0" smtClean="0"/>
              <a:t>의 물리 메모리 최대량 </a:t>
            </a:r>
            <a:r>
              <a:rPr lang="en-US" altLang="ko-KR" dirty="0" smtClean="0"/>
              <a:t>– 2</a:t>
            </a:r>
            <a:r>
              <a:rPr lang="en-US" altLang="ko-KR" baseline="30000" dirty="0" smtClean="0"/>
              <a:t>24</a:t>
            </a:r>
            <a:r>
              <a:rPr lang="en-US" altLang="ko-KR" dirty="0" smtClean="0"/>
              <a:t>TB</a:t>
            </a:r>
          </a:p>
          <a:p>
            <a:r>
              <a:rPr lang="ko-KR" altLang="en-US" dirty="0" smtClean="0"/>
              <a:t>실제</a:t>
            </a:r>
            <a:r>
              <a:rPr lang="en-US" altLang="ko-KR" dirty="0" smtClean="0"/>
              <a:t> </a:t>
            </a:r>
            <a:r>
              <a:rPr lang="ko-KR" altLang="en-US" dirty="0" smtClean="0"/>
              <a:t>컴퓨터에 설치되는 물리 메모리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최대량에는 미치지 못하는 크기</a:t>
            </a:r>
            <a:r>
              <a:rPr lang="en-US" altLang="ko-KR" dirty="0" smtClean="0"/>
              <a:t>- </a:t>
            </a:r>
            <a:r>
              <a:rPr lang="ko-KR" altLang="en-US" dirty="0" smtClean="0"/>
              <a:t>비용 때문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현재 대부분의 컴퓨터에서 </a:t>
            </a:r>
            <a:r>
              <a:rPr lang="en-US" altLang="ko-KR" dirty="0" smtClean="0"/>
              <a:t>8GB ~ 32GB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691680" y="3645024"/>
            <a:ext cx="5184576" cy="2783200"/>
            <a:chOff x="1403648" y="1505689"/>
            <a:chExt cx="5184576" cy="2783200"/>
          </a:xfrm>
        </p:grpSpPr>
        <p:sp>
          <p:nvSpPr>
            <p:cNvPr id="5" name="직사각형 4"/>
            <p:cNvSpPr/>
            <p:nvPr/>
          </p:nvSpPr>
          <p:spPr>
            <a:xfrm>
              <a:off x="1403648" y="2636912"/>
              <a:ext cx="792088" cy="92634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CPU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44007" y="1772816"/>
              <a:ext cx="1080121" cy="235535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dirty="0" smtClean="0">
                  <a:solidFill>
                    <a:schemeClr val="tx1"/>
                  </a:solidFill>
                </a:rPr>
                <a:t>물리 메모리</a:t>
              </a:r>
              <a:endParaRPr lang="en-US" altLang="ko-KR" sz="14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(</a:t>
              </a:r>
              <a:r>
                <a:rPr lang="ko-KR" altLang="en-US" sz="1400" dirty="0" smtClean="0">
                  <a:solidFill>
                    <a:schemeClr val="tx1"/>
                  </a:solidFill>
                </a:rPr>
                <a:t>최대 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4GB)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꺾인 연결선 7"/>
            <p:cNvCxnSpPr/>
            <p:nvPr/>
          </p:nvCxnSpPr>
          <p:spPr>
            <a:xfrm flipV="1">
              <a:off x="2195736" y="2060849"/>
              <a:ext cx="2448272" cy="64807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꺾인 연결선 9"/>
            <p:cNvCxnSpPr/>
            <p:nvPr/>
          </p:nvCxnSpPr>
          <p:spPr>
            <a:xfrm flipV="1">
              <a:off x="2195736" y="2184569"/>
              <a:ext cx="2448272" cy="636952"/>
            </a:xfrm>
            <a:prstGeom prst="bentConnector3">
              <a:avLst>
                <a:gd name="adj1" fmla="val 534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꺾인 연결선 14"/>
            <p:cNvCxnSpPr/>
            <p:nvPr/>
          </p:nvCxnSpPr>
          <p:spPr>
            <a:xfrm flipV="1">
              <a:off x="2195736" y="2276533"/>
              <a:ext cx="2448272" cy="648028"/>
            </a:xfrm>
            <a:prstGeom prst="bentConnector3">
              <a:avLst>
                <a:gd name="adj1" fmla="val 574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 16"/>
            <p:cNvCxnSpPr/>
            <p:nvPr/>
          </p:nvCxnSpPr>
          <p:spPr>
            <a:xfrm>
              <a:off x="2195736" y="3212594"/>
              <a:ext cx="2448270" cy="286375"/>
            </a:xfrm>
            <a:prstGeom prst="bentConnector3">
              <a:avLst>
                <a:gd name="adj1" fmla="val 5791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 17"/>
            <p:cNvCxnSpPr/>
            <p:nvPr/>
          </p:nvCxnSpPr>
          <p:spPr>
            <a:xfrm>
              <a:off x="2195736" y="3303469"/>
              <a:ext cx="2448270" cy="327036"/>
            </a:xfrm>
            <a:prstGeom prst="bentConnector3">
              <a:avLst>
                <a:gd name="adj1" fmla="val 5404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/>
            <p:nvPr/>
          </p:nvCxnSpPr>
          <p:spPr>
            <a:xfrm>
              <a:off x="2195736" y="3428617"/>
              <a:ext cx="2448270" cy="3107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275286" y="3521779"/>
              <a:ext cx="10935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32</a:t>
              </a:r>
              <a:r>
                <a:rPr lang="ko-KR" altLang="en-US" sz="1100" dirty="0" smtClean="0"/>
                <a:t>개의 </a:t>
              </a:r>
              <a:r>
                <a:rPr lang="ko-KR" altLang="en-US" sz="1100" dirty="0" err="1" smtClean="0"/>
                <a:t>주소선</a:t>
              </a:r>
              <a:endParaRPr lang="ko-KR" altLang="en-US" sz="11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909519" y="2636913"/>
              <a:ext cx="388248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altLang="ko-KR" sz="900" dirty="0" smtClean="0"/>
                <a:t>A0</a:t>
              </a:r>
            </a:p>
            <a:p>
              <a:pPr>
                <a:lnSpc>
                  <a:spcPts val="900"/>
                </a:lnSpc>
              </a:pPr>
              <a:r>
                <a:rPr lang="en-US" altLang="ko-KR" sz="900" dirty="0" smtClean="0"/>
                <a:t>A1</a:t>
              </a:r>
            </a:p>
            <a:p>
              <a:pPr>
                <a:lnSpc>
                  <a:spcPts val="900"/>
                </a:lnSpc>
              </a:pPr>
              <a:r>
                <a:rPr lang="en-US" altLang="ko-KR" sz="900" dirty="0" smtClean="0"/>
                <a:t>A2</a:t>
              </a:r>
            </a:p>
            <a:p>
              <a:pPr>
                <a:lnSpc>
                  <a:spcPts val="900"/>
                </a:lnSpc>
              </a:pPr>
              <a:r>
                <a:rPr lang="en-US" altLang="ko-KR" sz="9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9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9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900" dirty="0" smtClean="0"/>
                <a:t>A31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724128" y="1772816"/>
              <a:ext cx="864096" cy="2516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0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1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2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.</a:t>
              </a:r>
            </a:p>
            <a:p>
              <a:pPr>
                <a:lnSpc>
                  <a:spcPts val="900"/>
                </a:lnSpc>
              </a:pPr>
              <a:r>
                <a:rPr lang="en-US" altLang="ko-KR" sz="1000" dirty="0" smtClean="0"/>
                <a:t>2</a:t>
              </a:r>
              <a:r>
                <a:rPr lang="en-US" altLang="ko-KR" sz="1000" baseline="30000" dirty="0" smtClean="0"/>
                <a:t>32</a:t>
              </a:r>
              <a:r>
                <a:rPr lang="en-US" altLang="ko-KR" sz="1000" dirty="0" smtClean="0"/>
                <a:t>-1(</a:t>
              </a:r>
              <a:r>
                <a:rPr lang="ko-KR" altLang="en-US" sz="1000" dirty="0" smtClean="0"/>
                <a:t>최대</a:t>
              </a:r>
              <a:r>
                <a:rPr lang="en-US" altLang="ko-KR" sz="1000" dirty="0" smtClean="0"/>
                <a:t>)</a:t>
              </a:r>
            </a:p>
            <a:p>
              <a:pPr>
                <a:lnSpc>
                  <a:spcPts val="900"/>
                </a:lnSpc>
              </a:pPr>
              <a:endParaRPr lang="ko-KR" altLang="en-US" sz="1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08104" y="1505689"/>
              <a:ext cx="74251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smtClean="0"/>
                <a:t>물리 주소</a:t>
              </a:r>
              <a:endParaRPr lang="ko-KR" altLang="en-US" sz="10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737007" y="4484411"/>
            <a:ext cx="218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.</a:t>
            </a:r>
          </a:p>
          <a:p>
            <a:r>
              <a:rPr lang="en-US" altLang="ko-KR" sz="1200" dirty="0"/>
              <a:t>.</a:t>
            </a:r>
            <a:endParaRPr lang="en-US" altLang="ko-KR" sz="1200" dirty="0" smtClean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9521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스래싱 현상 관찰</a:t>
            </a:r>
            <a:endParaRPr lang="ko-KR" altLang="en-US" dirty="0"/>
          </a:p>
        </p:txBody>
      </p:sp>
      <p:sp>
        <p:nvSpPr>
          <p:cNvPr id="16" name="내용 개체 틀 15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740853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스래싱이</a:t>
            </a:r>
            <a:r>
              <a:rPr lang="ko-KR" altLang="en-US" sz="2000" dirty="0" smtClean="0"/>
              <a:t> 발생하는 시점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다중프로그래밍 정도</a:t>
            </a:r>
            <a:r>
              <a:rPr lang="en-US" altLang="ko-KR" sz="1800" dirty="0" smtClean="0"/>
              <a:t>(DOM)</a:t>
            </a:r>
            <a:r>
              <a:rPr lang="ko-KR" altLang="en-US" sz="1800" dirty="0" smtClean="0"/>
              <a:t>가 높아질수록 자연스러운 </a:t>
            </a:r>
            <a:r>
              <a:rPr lang="en-US" altLang="ko-KR" sz="1800" dirty="0" smtClean="0"/>
              <a:t>CPU </a:t>
            </a:r>
            <a:r>
              <a:rPr lang="ko-KR" altLang="en-US" sz="1800" dirty="0" smtClean="0"/>
              <a:t>활용률 증가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다중프로그래밍 정도</a:t>
            </a:r>
            <a:r>
              <a:rPr lang="en-US" altLang="ko-KR" sz="1800" dirty="0" smtClean="0"/>
              <a:t>(DOM)</a:t>
            </a:r>
            <a:r>
              <a:rPr lang="ko-KR" altLang="en-US" sz="1800" dirty="0" smtClean="0"/>
              <a:t>가 </a:t>
            </a:r>
            <a:r>
              <a:rPr lang="ko-KR" altLang="en-US" sz="1800" dirty="0" err="1" smtClean="0"/>
              <a:t>임계점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M</a:t>
            </a:r>
            <a:r>
              <a:rPr lang="ko-KR" altLang="en-US" sz="1800" dirty="0" smtClean="0"/>
              <a:t>을 넘어가면 </a:t>
            </a:r>
            <a:r>
              <a:rPr lang="ko-KR" altLang="en-US" sz="1800" dirty="0" err="1" smtClean="0"/>
              <a:t>스래싱</a:t>
            </a:r>
            <a:r>
              <a:rPr lang="ko-KR" altLang="en-US" sz="1800" dirty="0" smtClean="0"/>
              <a:t> 발생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CPU </a:t>
            </a:r>
            <a:r>
              <a:rPr lang="ko-KR" altLang="en-US" sz="1600" dirty="0" smtClean="0"/>
              <a:t>활용률 급감</a:t>
            </a:r>
            <a:r>
              <a:rPr lang="en-US" altLang="ko-KR" sz="1600" dirty="0" smtClean="0"/>
              <a:t>. I/O</a:t>
            </a:r>
            <a:r>
              <a:rPr lang="ko-KR" altLang="en-US" sz="1600" dirty="0" smtClean="0"/>
              <a:t>비율 급상승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09785" y="2996952"/>
            <a:ext cx="8104461" cy="3376751"/>
            <a:chOff x="709785" y="2996952"/>
            <a:chExt cx="8104461" cy="3376751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1990796" y="4196788"/>
              <a:ext cx="1231851" cy="1189882"/>
            </a:xfrm>
            <a:prstGeom prst="roundRect">
              <a:avLst>
                <a:gd name="adj" fmla="val 5298"/>
              </a:avLst>
            </a:prstGeom>
            <a:pattFill prst="ltDnDiag">
              <a:fgClr>
                <a:srgbClr val="99CCFF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7" name="직선 화살표 연결선 46"/>
            <p:cNvCxnSpPr/>
            <p:nvPr/>
          </p:nvCxnSpPr>
          <p:spPr>
            <a:xfrm flipH="1">
              <a:off x="1243008" y="3400269"/>
              <a:ext cx="4287" cy="19740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/>
            <p:cNvCxnSpPr/>
            <p:nvPr/>
          </p:nvCxnSpPr>
          <p:spPr>
            <a:xfrm flipH="1" flipV="1">
              <a:off x="1179572" y="5374287"/>
              <a:ext cx="2796534" cy="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/>
            <p:cNvCxnSpPr>
              <a:endCxn id="60" idx="0"/>
            </p:cNvCxnSpPr>
            <p:nvPr/>
          </p:nvCxnSpPr>
          <p:spPr>
            <a:xfrm flipH="1">
              <a:off x="1935852" y="4204859"/>
              <a:ext cx="24138" cy="1162241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980682" y="300015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CPU</a:t>
              </a:r>
            </a:p>
            <a:p>
              <a:pPr algn="ctr"/>
              <a:r>
                <a:rPr lang="ko-KR" altLang="en-US" sz="1000" dirty="0" smtClean="0"/>
                <a:t>활용률</a:t>
              </a:r>
              <a:endParaRPr lang="ko-KR" altLang="en-US" sz="1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61221" y="5393857"/>
              <a:ext cx="1368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동시에 실행되는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프로세스의 수</a:t>
              </a:r>
              <a:r>
                <a:rPr lang="en-US" altLang="ko-KR" sz="1000" dirty="0" smtClean="0"/>
                <a:t>(DOM)</a:t>
              </a:r>
              <a:endParaRPr lang="ko-KR" altLang="en-US" sz="1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525115" y="3963958"/>
              <a:ext cx="9550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스래싱</a:t>
              </a:r>
              <a:r>
                <a:rPr lang="ko-KR" altLang="en-US" sz="1000" dirty="0" smtClean="0"/>
                <a:t> 시작</a:t>
              </a:r>
              <a:endParaRPr lang="ko-KR" altLang="en-US" sz="1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15565" y="4513340"/>
              <a:ext cx="8456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rgbClr val="C00000"/>
                  </a:solidFill>
                </a:rPr>
                <a:t>스래싱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 </a:t>
              </a:r>
              <a:endParaRPr lang="en-US" altLang="ko-KR" sz="1400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flipV="1">
              <a:off x="1251580" y="3800379"/>
              <a:ext cx="2724526" cy="1683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709785" y="3658104"/>
              <a:ext cx="541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100%</a:t>
              </a:r>
              <a:endParaRPr lang="ko-KR" altLang="en-US" sz="1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94479" y="5200469"/>
              <a:ext cx="238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06951" y="3517493"/>
              <a:ext cx="9995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CPU </a:t>
              </a:r>
              <a:r>
                <a:rPr lang="ko-KR" altLang="en-US" sz="1000" dirty="0" smtClean="0"/>
                <a:t>포화상태</a:t>
              </a:r>
              <a:endParaRPr lang="ko-KR" altLang="en-US" sz="1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880908" y="5367100"/>
              <a:ext cx="1098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M</a:t>
              </a:r>
              <a:endParaRPr lang="ko-KR" altLang="en-US" sz="1000" dirty="0"/>
            </a:p>
          </p:txBody>
        </p:sp>
        <p:sp>
          <p:nvSpPr>
            <p:cNvPr id="72" name="자유형 71"/>
            <p:cNvSpPr/>
            <p:nvPr/>
          </p:nvSpPr>
          <p:spPr>
            <a:xfrm>
              <a:off x="1267324" y="4196788"/>
              <a:ext cx="1700670" cy="1086805"/>
            </a:xfrm>
            <a:custGeom>
              <a:avLst/>
              <a:gdLst>
                <a:gd name="connsiteX0" fmla="*/ 0 w 1763872"/>
                <a:gd name="connsiteY0" fmla="*/ 1079324 h 1079324"/>
                <a:gd name="connsiteX1" fmla="*/ 124445 w 1763872"/>
                <a:gd name="connsiteY1" fmla="*/ 570722 h 1079324"/>
                <a:gd name="connsiteX2" fmla="*/ 270533 w 1763872"/>
                <a:gd name="connsiteY2" fmla="*/ 267726 h 1079324"/>
                <a:gd name="connsiteX3" fmla="*/ 524833 w 1763872"/>
                <a:gd name="connsiteY3" fmla="*/ 40479 h 1079324"/>
                <a:gd name="connsiteX4" fmla="*/ 752080 w 1763872"/>
                <a:gd name="connsiteY4" fmla="*/ 8015 h 1079324"/>
                <a:gd name="connsiteX5" fmla="*/ 968507 w 1763872"/>
                <a:gd name="connsiteY5" fmla="*/ 132460 h 1079324"/>
                <a:gd name="connsiteX6" fmla="*/ 1152469 w 1763872"/>
                <a:gd name="connsiteY6" fmla="*/ 440867 h 1079324"/>
                <a:gd name="connsiteX7" fmla="*/ 1271503 w 1763872"/>
                <a:gd name="connsiteY7" fmla="*/ 760095 h 1079324"/>
                <a:gd name="connsiteX8" fmla="*/ 1417591 w 1763872"/>
                <a:gd name="connsiteY8" fmla="*/ 954879 h 1079324"/>
                <a:gd name="connsiteX9" fmla="*/ 1579910 w 1763872"/>
                <a:gd name="connsiteY9" fmla="*/ 1036038 h 1079324"/>
                <a:gd name="connsiteX10" fmla="*/ 1763872 w 1763872"/>
                <a:gd name="connsiteY10" fmla="*/ 1079324 h 107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63872" h="1079324">
                  <a:moveTo>
                    <a:pt x="0" y="1079324"/>
                  </a:moveTo>
                  <a:cubicBezTo>
                    <a:pt x="39678" y="892656"/>
                    <a:pt x="79356" y="705988"/>
                    <a:pt x="124445" y="570722"/>
                  </a:cubicBezTo>
                  <a:cubicBezTo>
                    <a:pt x="169534" y="435456"/>
                    <a:pt x="203802" y="356100"/>
                    <a:pt x="270533" y="267726"/>
                  </a:cubicBezTo>
                  <a:cubicBezTo>
                    <a:pt x="337264" y="179352"/>
                    <a:pt x="444575" y="83764"/>
                    <a:pt x="524833" y="40479"/>
                  </a:cubicBezTo>
                  <a:cubicBezTo>
                    <a:pt x="605091" y="-2806"/>
                    <a:pt x="678134" y="-7315"/>
                    <a:pt x="752080" y="8015"/>
                  </a:cubicBezTo>
                  <a:cubicBezTo>
                    <a:pt x="826026" y="23345"/>
                    <a:pt x="901776" y="60318"/>
                    <a:pt x="968507" y="132460"/>
                  </a:cubicBezTo>
                  <a:cubicBezTo>
                    <a:pt x="1035238" y="204602"/>
                    <a:pt x="1101970" y="336261"/>
                    <a:pt x="1152469" y="440867"/>
                  </a:cubicBezTo>
                  <a:cubicBezTo>
                    <a:pt x="1202968" y="545473"/>
                    <a:pt x="1227316" y="674426"/>
                    <a:pt x="1271503" y="760095"/>
                  </a:cubicBezTo>
                  <a:cubicBezTo>
                    <a:pt x="1315690" y="845764"/>
                    <a:pt x="1366190" y="908888"/>
                    <a:pt x="1417591" y="954879"/>
                  </a:cubicBezTo>
                  <a:cubicBezTo>
                    <a:pt x="1468992" y="1000870"/>
                    <a:pt x="1522197" y="1015297"/>
                    <a:pt x="1579910" y="1036038"/>
                  </a:cubicBezTo>
                  <a:cubicBezTo>
                    <a:pt x="1637623" y="1056779"/>
                    <a:pt x="1700747" y="1068051"/>
                    <a:pt x="1763872" y="1079324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모서리가 둥근 직사각형 81"/>
            <p:cNvSpPr/>
            <p:nvPr/>
          </p:nvSpPr>
          <p:spPr>
            <a:xfrm>
              <a:off x="6923983" y="3821198"/>
              <a:ext cx="864096" cy="1562265"/>
            </a:xfrm>
            <a:prstGeom prst="roundRect">
              <a:avLst>
                <a:gd name="adj" fmla="val 5298"/>
              </a:avLst>
            </a:prstGeom>
            <a:pattFill prst="ltDnDiag">
              <a:fgClr>
                <a:srgbClr val="99CCFF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H="1">
              <a:off x="4987424" y="3397062"/>
              <a:ext cx="4287" cy="19740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H="1" flipV="1">
              <a:off x="4923988" y="5371080"/>
              <a:ext cx="2796534" cy="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/>
            <p:nvPr/>
          </p:nvCxnSpPr>
          <p:spPr>
            <a:xfrm>
              <a:off x="6909689" y="3835980"/>
              <a:ext cx="14294" cy="152279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4742233" y="2996952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CPU</a:t>
              </a:r>
            </a:p>
            <a:p>
              <a:pPr algn="ctr"/>
              <a:r>
                <a:rPr lang="ko-KR" altLang="en-US" sz="1000" dirty="0" smtClean="0"/>
                <a:t>활용률</a:t>
              </a:r>
              <a:endParaRPr lang="ko-KR" altLang="en-US" sz="10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63997" y="5383463"/>
              <a:ext cx="1368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동시에 실행되는 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프로세스의 수</a:t>
              </a:r>
              <a:r>
                <a:rPr lang="en-US" altLang="ko-KR" sz="1000" dirty="0" smtClean="0"/>
                <a:t>(DOM)</a:t>
              </a:r>
              <a:endParaRPr lang="ko-KR" altLang="en-US" sz="10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666522" y="3567586"/>
              <a:ext cx="955002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스래싱</a:t>
              </a:r>
              <a:r>
                <a:rPr lang="ko-KR" altLang="en-US" sz="1000" dirty="0" smtClean="0"/>
                <a:t> 시작</a:t>
              </a:r>
              <a:endParaRPr lang="ko-KR" altLang="en-US" sz="10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63918" y="4513339"/>
              <a:ext cx="8456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 smtClean="0">
                  <a:solidFill>
                    <a:srgbClr val="C00000"/>
                  </a:solidFill>
                </a:rPr>
                <a:t>스래싱</a:t>
              </a:r>
              <a:r>
                <a:rPr lang="ko-KR" altLang="en-US" sz="1400" dirty="0" smtClean="0">
                  <a:solidFill>
                    <a:srgbClr val="C00000"/>
                  </a:solidFill>
                </a:rPr>
                <a:t> </a:t>
              </a:r>
              <a:endParaRPr lang="en-US" altLang="ko-KR" sz="1400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0" name="직선 연결선 89"/>
            <p:cNvCxnSpPr/>
            <p:nvPr/>
          </p:nvCxnSpPr>
          <p:spPr>
            <a:xfrm flipV="1">
              <a:off x="4995996" y="3797172"/>
              <a:ext cx="2724526" cy="16839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454201" y="3654897"/>
              <a:ext cx="5417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100%</a:t>
              </a:r>
              <a:endParaRPr lang="ko-KR" altLang="en-US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4738895" y="5197262"/>
              <a:ext cx="2387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809342" y="3508382"/>
              <a:ext cx="999540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CPU </a:t>
              </a:r>
              <a:r>
                <a:rPr lang="ko-KR" altLang="en-US" sz="1000" dirty="0" smtClean="0"/>
                <a:t>포화상태</a:t>
              </a:r>
              <a:endParaRPr lang="ko-KR" altLang="en-US" sz="1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36862" y="5370801"/>
              <a:ext cx="1098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/>
                <a:t>M</a:t>
              </a:r>
              <a:endParaRPr lang="ko-KR" altLang="en-US" sz="1000" dirty="0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265375" y="5847810"/>
              <a:ext cx="16225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(a) </a:t>
              </a:r>
              <a:r>
                <a:rPr lang="ko-KR" altLang="en-US" sz="1100" dirty="0" smtClean="0"/>
                <a:t>메모리가 작은 경우</a:t>
              </a:r>
              <a:endParaRPr lang="ko-KR" altLang="en-US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97832" y="5857153"/>
              <a:ext cx="16337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(b) </a:t>
              </a:r>
              <a:r>
                <a:rPr lang="ko-KR" altLang="en-US" sz="1100" dirty="0" smtClean="0"/>
                <a:t>메모리가 많은 경우</a:t>
              </a:r>
              <a:endParaRPr lang="ko-KR" altLang="en-US" sz="1100" dirty="0"/>
            </a:p>
          </p:txBody>
        </p:sp>
        <p:sp>
          <p:nvSpPr>
            <p:cNvPr id="101" name="TextBox 100"/>
            <p:cNvSpPr txBox="1"/>
            <p:nvPr/>
          </p:nvSpPr>
          <p:spPr>
            <a:xfrm rot="17324540">
              <a:off x="4716304" y="4413348"/>
              <a:ext cx="13684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시스템 처리율 향상</a:t>
              </a:r>
              <a:endParaRPr lang="ko-KR" altLang="en-US" sz="1000" dirty="0"/>
            </a:p>
          </p:txBody>
        </p:sp>
        <p:sp>
          <p:nvSpPr>
            <p:cNvPr id="102" name="TextBox 101"/>
            <p:cNvSpPr txBox="1"/>
            <p:nvPr/>
          </p:nvSpPr>
          <p:spPr>
            <a:xfrm rot="17324540">
              <a:off x="884969" y="4702328"/>
              <a:ext cx="1368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 smtClean="0"/>
                <a:t>시스템 처리율 향상</a:t>
              </a:r>
              <a:endParaRPr lang="ko-KR" altLang="en-US" sz="800" dirty="0"/>
            </a:p>
          </p:txBody>
        </p:sp>
        <p:sp>
          <p:nvSpPr>
            <p:cNvPr id="105" name="자유형 104"/>
            <p:cNvSpPr/>
            <p:nvPr/>
          </p:nvSpPr>
          <p:spPr>
            <a:xfrm>
              <a:off x="5023587" y="3817219"/>
              <a:ext cx="2645808" cy="1500242"/>
            </a:xfrm>
            <a:custGeom>
              <a:avLst/>
              <a:gdLst>
                <a:gd name="connsiteX0" fmla="*/ 0 w 2645808"/>
                <a:gd name="connsiteY0" fmla="*/ 1450397 h 1450397"/>
                <a:gd name="connsiteX1" fmla="*/ 124445 w 2645808"/>
                <a:gd name="connsiteY1" fmla="*/ 876868 h 1450397"/>
                <a:gd name="connsiteX2" fmla="*/ 357103 w 2645808"/>
                <a:gd name="connsiteY2" fmla="*/ 233001 h 1450397"/>
                <a:gd name="connsiteX3" fmla="*/ 616814 w 2645808"/>
                <a:gd name="connsiteY3" fmla="*/ 49038 h 1450397"/>
                <a:gd name="connsiteX4" fmla="*/ 1044255 w 2645808"/>
                <a:gd name="connsiteY4" fmla="*/ 5753 h 1450397"/>
                <a:gd name="connsiteX5" fmla="*/ 1715176 w 2645808"/>
                <a:gd name="connsiteY5" fmla="*/ 5753 h 1450397"/>
                <a:gd name="connsiteX6" fmla="*/ 1872085 w 2645808"/>
                <a:gd name="connsiteY6" fmla="*/ 54449 h 1450397"/>
                <a:gd name="connsiteX7" fmla="*/ 2007351 w 2645808"/>
                <a:gd name="connsiteY7" fmla="*/ 195126 h 1450397"/>
                <a:gd name="connsiteX8" fmla="*/ 2115564 w 2645808"/>
                <a:gd name="connsiteY8" fmla="*/ 373678 h 1450397"/>
                <a:gd name="connsiteX9" fmla="*/ 2207545 w 2645808"/>
                <a:gd name="connsiteY9" fmla="*/ 795708 h 1450397"/>
                <a:gd name="connsiteX10" fmla="*/ 2245420 w 2645808"/>
                <a:gd name="connsiteY10" fmla="*/ 1169043 h 1450397"/>
                <a:gd name="connsiteX11" fmla="*/ 2402329 w 2645808"/>
                <a:gd name="connsiteY11" fmla="*/ 1342184 h 1450397"/>
                <a:gd name="connsiteX12" fmla="*/ 2645808 w 2645808"/>
                <a:gd name="connsiteY12" fmla="*/ 1390880 h 1450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45808" h="1450397">
                  <a:moveTo>
                    <a:pt x="0" y="1450397"/>
                  </a:moveTo>
                  <a:cubicBezTo>
                    <a:pt x="32464" y="1265082"/>
                    <a:pt x="64928" y="1079767"/>
                    <a:pt x="124445" y="876868"/>
                  </a:cubicBezTo>
                  <a:cubicBezTo>
                    <a:pt x="183962" y="673969"/>
                    <a:pt x="275042" y="370973"/>
                    <a:pt x="357103" y="233001"/>
                  </a:cubicBezTo>
                  <a:cubicBezTo>
                    <a:pt x="439164" y="95029"/>
                    <a:pt x="502289" y="86913"/>
                    <a:pt x="616814" y="49038"/>
                  </a:cubicBezTo>
                  <a:cubicBezTo>
                    <a:pt x="731339" y="11163"/>
                    <a:pt x="861195" y="12967"/>
                    <a:pt x="1044255" y="5753"/>
                  </a:cubicBezTo>
                  <a:cubicBezTo>
                    <a:pt x="1227315" y="-1461"/>
                    <a:pt x="1577204" y="-2363"/>
                    <a:pt x="1715176" y="5753"/>
                  </a:cubicBezTo>
                  <a:cubicBezTo>
                    <a:pt x="1853148" y="13869"/>
                    <a:pt x="1823389" y="22887"/>
                    <a:pt x="1872085" y="54449"/>
                  </a:cubicBezTo>
                  <a:cubicBezTo>
                    <a:pt x="1920781" y="86011"/>
                    <a:pt x="1966771" y="141921"/>
                    <a:pt x="2007351" y="195126"/>
                  </a:cubicBezTo>
                  <a:cubicBezTo>
                    <a:pt x="2047931" y="248331"/>
                    <a:pt x="2082198" y="273581"/>
                    <a:pt x="2115564" y="373678"/>
                  </a:cubicBezTo>
                  <a:cubicBezTo>
                    <a:pt x="2148930" y="473775"/>
                    <a:pt x="2185902" y="663147"/>
                    <a:pt x="2207545" y="795708"/>
                  </a:cubicBezTo>
                  <a:cubicBezTo>
                    <a:pt x="2229188" y="928269"/>
                    <a:pt x="2212956" y="1077964"/>
                    <a:pt x="2245420" y="1169043"/>
                  </a:cubicBezTo>
                  <a:cubicBezTo>
                    <a:pt x="2277884" y="1260122"/>
                    <a:pt x="2335598" y="1305211"/>
                    <a:pt x="2402329" y="1342184"/>
                  </a:cubicBezTo>
                  <a:cubicBezTo>
                    <a:pt x="2469060" y="1379157"/>
                    <a:pt x="2645808" y="1390880"/>
                    <a:pt x="2645808" y="139088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211960" y="6096704"/>
              <a:ext cx="460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rgbClr val="0070C0"/>
                  </a:solidFill>
                </a:rPr>
                <a:t>참고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: Denning</a:t>
              </a:r>
              <a:r>
                <a:rPr lang="ko-KR" altLang="en-US" sz="1200" dirty="0">
                  <a:solidFill>
                    <a:srgbClr val="0070C0"/>
                  </a:solidFill>
                </a:rPr>
                <a:t>의 </a:t>
              </a:r>
              <a:r>
                <a:rPr lang="en-US" altLang="ko-KR" sz="1200" dirty="0">
                  <a:solidFill>
                    <a:srgbClr val="0070C0"/>
                  </a:solidFill>
                </a:rPr>
                <a:t>1980</a:t>
              </a:r>
              <a:r>
                <a:rPr lang="ko-KR" altLang="en-US" sz="1200" dirty="0">
                  <a:solidFill>
                    <a:srgbClr val="0070C0"/>
                  </a:solidFill>
                </a:rPr>
                <a:t>년 논문 </a:t>
              </a:r>
              <a:r>
                <a:rPr lang="en-US" altLang="ko-KR" sz="1200" dirty="0">
                  <a:solidFill>
                    <a:srgbClr val="0070C0"/>
                  </a:solidFill>
                </a:rPr>
                <a:t>Working Sets Past and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Present) </a:t>
              </a:r>
              <a:endParaRPr lang="en-US" altLang="ko-KR" sz="1200" dirty="0">
                <a:solidFill>
                  <a:srgbClr val="0070C0"/>
                </a:solidFill>
              </a:endParaRPr>
            </a:p>
          </p:txBody>
        </p:sp>
      </p:grpSp>
      <p:sp>
        <p:nvSpPr>
          <p:cNvPr id="5" name="모서리가 둥근 사각형 설명선 4"/>
          <p:cNvSpPr/>
          <p:nvPr/>
        </p:nvSpPr>
        <p:spPr>
          <a:xfrm>
            <a:off x="2520625" y="4127498"/>
            <a:ext cx="789144" cy="232253"/>
          </a:xfrm>
          <a:prstGeom prst="wedgeRoundRectCallout">
            <a:avLst>
              <a:gd name="adj1" fmla="val -82038"/>
              <a:gd name="adj2" fmla="val 5662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디스크 </a:t>
            </a:r>
            <a:r>
              <a:rPr lang="en-US" altLang="ko-KR" sz="800" dirty="0" smtClean="0">
                <a:solidFill>
                  <a:schemeClr val="tx1"/>
                </a:solidFill>
              </a:rPr>
              <a:t>I/O</a:t>
            </a: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급격히 증가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모서리가 둥근 사각형 설명선 39"/>
          <p:cNvSpPr/>
          <p:nvPr/>
        </p:nvSpPr>
        <p:spPr>
          <a:xfrm>
            <a:off x="107504" y="5492602"/>
            <a:ext cx="1184337" cy="364551"/>
          </a:xfrm>
          <a:prstGeom prst="wedgeRoundRectCallout">
            <a:avLst>
              <a:gd name="adj1" fmla="val -44745"/>
              <a:gd name="adj2" fmla="val -3935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프로세스당 할당된 프레임 수가 심각하게 작아지기 시작함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" name="꺾인 연결선 7"/>
          <p:cNvCxnSpPr>
            <a:stCxn id="40" idx="3"/>
          </p:cNvCxnSpPr>
          <p:nvPr/>
        </p:nvCxnSpPr>
        <p:spPr>
          <a:xfrm flipV="1">
            <a:off x="1291841" y="5381550"/>
            <a:ext cx="815110" cy="293328"/>
          </a:xfrm>
          <a:prstGeom prst="bentConnector3">
            <a:avLst>
              <a:gd name="adj1" fmla="val 1002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1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스레싱</a:t>
            </a:r>
            <a:r>
              <a:rPr lang="ko-KR" altLang="en-US" dirty="0" smtClean="0"/>
              <a:t> 해결 및 예방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감지 방법 </a:t>
            </a:r>
            <a:endParaRPr lang="en-US" altLang="ko-KR" dirty="0"/>
          </a:p>
          <a:p>
            <a:pPr lvl="1"/>
            <a:r>
              <a:rPr lang="ko-KR" altLang="en-US" dirty="0"/>
              <a:t>운영체제에 따라 다름</a:t>
            </a:r>
            <a:endParaRPr lang="en-US" altLang="ko-KR" dirty="0"/>
          </a:p>
          <a:p>
            <a:pPr lvl="1"/>
            <a:r>
              <a:rPr lang="ko-KR" altLang="en-US" dirty="0"/>
              <a:t>윈도우 </a:t>
            </a:r>
            <a:r>
              <a:rPr lang="en-US" altLang="ko-KR" dirty="0"/>
              <a:t>: process </a:t>
            </a:r>
            <a:r>
              <a:rPr lang="en-US" altLang="ko-KR" dirty="0" smtClean="0"/>
              <a:t>explorer </a:t>
            </a:r>
            <a:r>
              <a:rPr lang="ko-KR" altLang="en-US" dirty="0" smtClean="0"/>
              <a:t>등 사용</a:t>
            </a:r>
            <a:endParaRPr lang="en-US" altLang="ko-KR" dirty="0"/>
          </a:p>
          <a:p>
            <a:pPr lvl="1"/>
            <a:r>
              <a:rPr lang="ko-KR" altLang="en-US" dirty="0"/>
              <a:t>리눅스 </a:t>
            </a:r>
            <a:r>
              <a:rPr lang="en-US" altLang="ko-KR" dirty="0" smtClean="0"/>
              <a:t>: top</a:t>
            </a:r>
            <a:r>
              <a:rPr lang="ko-KR" altLang="en-US" dirty="0"/>
              <a:t>나 </a:t>
            </a:r>
            <a:r>
              <a:rPr lang="en-US" altLang="ko-KR" dirty="0" err="1"/>
              <a:t>htop</a:t>
            </a:r>
            <a:r>
              <a:rPr lang="en-US" altLang="ko-KR" dirty="0"/>
              <a:t>, </a:t>
            </a:r>
            <a:r>
              <a:rPr lang="en-US" altLang="ko-KR" dirty="0" err="1"/>
              <a:t>vmstat</a:t>
            </a:r>
            <a:r>
              <a:rPr lang="en-US" altLang="ko-KR" dirty="0"/>
              <a:t> </a:t>
            </a:r>
            <a:r>
              <a:rPr lang="ko-KR" altLang="en-US" dirty="0"/>
              <a:t>명령을 통해 작업 부하는 놓지만 </a:t>
            </a:r>
            <a:r>
              <a:rPr lang="en-US" altLang="ko-KR" dirty="0"/>
              <a:t>CPU </a:t>
            </a:r>
            <a:r>
              <a:rPr lang="ko-KR" altLang="en-US" dirty="0"/>
              <a:t>활용률이 낮고</a:t>
            </a:r>
            <a:r>
              <a:rPr lang="en-US" altLang="ko-KR" dirty="0"/>
              <a:t>, </a:t>
            </a:r>
            <a:r>
              <a:rPr lang="ko-KR" altLang="en-US" dirty="0" err="1" smtClean="0"/>
              <a:t>스왑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아웃이 </a:t>
            </a:r>
            <a:r>
              <a:rPr lang="ko-KR" altLang="en-US" dirty="0"/>
              <a:t>모두 높은지 검사</a:t>
            </a:r>
            <a:endParaRPr lang="en-US" altLang="ko-KR" dirty="0"/>
          </a:p>
          <a:p>
            <a:r>
              <a:rPr lang="ko-KR" altLang="en-US" dirty="0" smtClean="0"/>
              <a:t>해결 및 예방</a:t>
            </a:r>
            <a:endParaRPr lang="en-US" altLang="ko-KR" dirty="0"/>
          </a:p>
          <a:p>
            <a:pPr lvl="1"/>
            <a:r>
              <a:rPr lang="ko-KR" altLang="en-US" dirty="0" smtClean="0"/>
              <a:t>다중프로그래밍 정도</a:t>
            </a:r>
            <a:r>
              <a:rPr lang="en-US" altLang="ko-KR" dirty="0" smtClean="0"/>
              <a:t>(DOM)</a:t>
            </a:r>
            <a:r>
              <a:rPr lang="ko-KR" altLang="en-US" dirty="0" smtClean="0"/>
              <a:t> 줄이기</a:t>
            </a:r>
            <a:endParaRPr lang="en-US" altLang="ko-KR" dirty="0"/>
          </a:p>
          <a:p>
            <a:pPr lvl="2"/>
            <a:r>
              <a:rPr lang="ko-KR" altLang="en-US" dirty="0"/>
              <a:t>몇몇 프로세스 종료</a:t>
            </a:r>
            <a:endParaRPr lang="en-US" altLang="ko-KR" dirty="0"/>
          </a:p>
          <a:p>
            <a:pPr lvl="1"/>
            <a:r>
              <a:rPr lang="ko-KR" altLang="en-US" dirty="0"/>
              <a:t>하드 디스크 대신 빠른 </a:t>
            </a:r>
            <a:r>
              <a:rPr lang="en-US" altLang="ko-KR" dirty="0" err="1"/>
              <a:t>SSD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/>
            <a:r>
              <a:rPr lang="ko-KR" altLang="en-US" dirty="0"/>
              <a:t>메모리 늘리기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8371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참조의 지역성과 작업 집합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7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프로그램의 실행 특성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5661945" cy="504056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 smtClean="0"/>
              <a:t>참조의 지역성</a:t>
            </a:r>
            <a:r>
              <a:rPr lang="en-US" altLang="ko-KR" dirty="0" smtClean="0"/>
              <a:t>(reference of locality)</a:t>
            </a:r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짧은 시간 범위 내에 일정 구간의 메모리 영역을 반복적으로 참조하는 경향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참조의 지역성 특징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프로그램이 가진 기본적인 실행 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메모리를 </a:t>
            </a:r>
            <a:r>
              <a:rPr lang="ko-KR" altLang="en-US" dirty="0"/>
              <a:t>균일하게 </a:t>
            </a:r>
            <a:r>
              <a:rPr lang="ko-KR" altLang="en-US" dirty="0" smtClean="0"/>
              <a:t>액세스하지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짧은 시간에 </a:t>
            </a:r>
            <a:r>
              <a:rPr lang="ko-KR" altLang="en-US" dirty="0"/>
              <a:t>특정 </a:t>
            </a:r>
            <a:r>
              <a:rPr lang="ko-KR" altLang="en-US" dirty="0" smtClean="0"/>
              <a:t>부분의 집중 참조</a:t>
            </a:r>
            <a:endParaRPr lang="ko-KR" altLang="en-US" dirty="0"/>
          </a:p>
          <a:p>
            <a:pPr lvl="2"/>
            <a:r>
              <a:rPr lang="en-US" altLang="ko-KR" dirty="0" smtClean="0"/>
              <a:t>locality(</a:t>
            </a:r>
            <a:r>
              <a:rPr lang="ko-KR" altLang="en-US" dirty="0" smtClean="0"/>
              <a:t>지역성</a:t>
            </a:r>
            <a:r>
              <a:rPr lang="en-US" altLang="ko-KR" dirty="0" smtClean="0"/>
              <a:t>), principle</a:t>
            </a:r>
            <a:r>
              <a:rPr lang="ko-KR" altLang="en-US" dirty="0" smtClean="0"/>
              <a:t> </a:t>
            </a:r>
            <a:r>
              <a:rPr lang="en-US" altLang="ko-KR" dirty="0" smtClean="0"/>
              <a:t>of locality(</a:t>
            </a:r>
            <a:r>
              <a:rPr lang="ko-KR" altLang="en-US" dirty="0" smtClean="0"/>
              <a:t>지역성의 원리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프로세스는 최근에 참조한 데이터와 코드를 다시 참조하는 경향성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참조의 지역성 이동</a:t>
            </a:r>
            <a:r>
              <a:rPr lang="en-US" altLang="ko-KR" dirty="0" smtClean="0"/>
              <a:t>. </a:t>
            </a:r>
            <a:r>
              <a:rPr lang="ko-KR" altLang="en-US" dirty="0" smtClean="0"/>
              <a:t>프로세스가 실행되는 동안 메모리 영역을 옮겨 다니면서 참조의 지역성이 나타남</a:t>
            </a:r>
            <a:endParaRPr lang="en-US" altLang="ko-KR" dirty="0" smtClean="0"/>
          </a:p>
          <a:p>
            <a:pPr lvl="2"/>
            <a:r>
              <a:rPr lang="en-US" altLang="ko-KR" dirty="0"/>
              <a:t>90/10 </a:t>
            </a:r>
            <a:r>
              <a:rPr lang="ko-KR" altLang="en-US" dirty="0"/>
              <a:t>규칙 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경험적 </a:t>
            </a:r>
            <a:r>
              <a:rPr lang="ko-KR" altLang="en-US" dirty="0"/>
              <a:t>관찰에서 나온 </a:t>
            </a:r>
            <a:r>
              <a:rPr lang="ko-KR" altLang="en-US" dirty="0" smtClean="0"/>
              <a:t>것으로</a:t>
            </a:r>
            <a:r>
              <a:rPr lang="en-US" altLang="ko-KR" dirty="0" smtClean="0"/>
              <a:t>, </a:t>
            </a:r>
            <a:r>
              <a:rPr lang="en-US" altLang="ko-KR" i="1" dirty="0" smtClean="0"/>
              <a:t>"</a:t>
            </a:r>
            <a:r>
              <a:rPr lang="ko-KR" altLang="en-US" i="1" dirty="0" smtClean="0"/>
              <a:t>프로그램 </a:t>
            </a:r>
            <a:r>
              <a:rPr lang="ko-KR" altLang="en-US" i="1" dirty="0"/>
              <a:t>코드의 </a:t>
            </a:r>
            <a:r>
              <a:rPr lang="en-US" altLang="ko-KR" i="1" dirty="0"/>
              <a:t>10 %</a:t>
            </a:r>
            <a:r>
              <a:rPr lang="ko-KR" altLang="en-US" i="1" dirty="0"/>
              <a:t>에서 </a:t>
            </a:r>
            <a:r>
              <a:rPr lang="ko-KR" altLang="en-US" i="1" dirty="0" smtClean="0"/>
              <a:t>실행 시간의 </a:t>
            </a:r>
            <a:r>
              <a:rPr lang="en-US" altLang="ko-KR" i="1" dirty="0"/>
              <a:t>90 </a:t>
            </a:r>
            <a:r>
              <a:rPr lang="en-US" altLang="ko-KR" i="1" dirty="0" smtClean="0"/>
              <a:t>%</a:t>
            </a:r>
            <a:r>
              <a:rPr lang="ko-KR" altLang="en-US" i="1" dirty="0" smtClean="0"/>
              <a:t> 소비</a:t>
            </a:r>
            <a:r>
              <a:rPr lang="en-US" altLang="ko-KR" i="1" dirty="0" smtClean="0"/>
              <a:t>"</a:t>
            </a:r>
            <a:r>
              <a:rPr lang="en-US" altLang="ko-KR" i="1" dirty="0"/>
              <a:t> </a:t>
            </a:r>
            <a:endParaRPr lang="en-US" altLang="ko-KR" i="1" dirty="0" smtClean="0"/>
          </a:p>
          <a:p>
            <a:pPr lvl="1"/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프로세스의 실행 패턴을 관찰하면</a:t>
            </a:r>
            <a:r>
              <a:rPr lang="en-US" altLang="ko-KR" dirty="0" smtClean="0"/>
              <a:t>,</a:t>
            </a:r>
            <a:r>
              <a:rPr lang="ko-KR" altLang="en-US" dirty="0" smtClean="0"/>
              <a:t> 가까운 미래에 프로세스의 코드와 데이터 사용을 합리적으로 예측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메모리 할당과 페이지 교체 전략에 활용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6392068" y="1412776"/>
            <a:ext cx="2854053" cy="5354637"/>
            <a:chOff x="6392068" y="1412776"/>
            <a:chExt cx="2854053" cy="5354637"/>
          </a:xfrm>
        </p:grpSpPr>
        <p:sp>
          <p:nvSpPr>
            <p:cNvPr id="5" name="TextBox 4"/>
            <p:cNvSpPr txBox="1"/>
            <p:nvPr/>
          </p:nvSpPr>
          <p:spPr>
            <a:xfrm>
              <a:off x="6876256" y="1412776"/>
              <a:ext cx="1401043" cy="535463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dirty="0" err="1"/>
                <a:t>int</a:t>
              </a:r>
              <a:r>
                <a:rPr lang="ko-KR" altLang="en-US" dirty="0"/>
                <a:t> </a:t>
              </a:r>
              <a:r>
                <a:rPr lang="en-US" altLang="ko-KR" dirty="0"/>
                <a:t>main() {</a:t>
              </a:r>
            </a:p>
            <a:p>
              <a:pPr>
                <a:defRPr/>
              </a:pPr>
              <a:r>
                <a:rPr lang="en-US" altLang="ko-KR" dirty="0"/>
                <a:t> ......</a:t>
              </a:r>
            </a:p>
            <a:p>
              <a:pPr>
                <a:defRPr/>
              </a:pPr>
              <a:r>
                <a:rPr lang="en-US" altLang="ko-KR" dirty="0"/>
                <a:t> f();</a:t>
              </a:r>
            </a:p>
            <a:p>
              <a:pPr>
                <a:defRPr/>
              </a:pPr>
              <a:r>
                <a:rPr lang="en-US" altLang="ko-KR" dirty="0"/>
                <a:t> ......</a:t>
              </a:r>
            </a:p>
            <a:p>
              <a:pPr>
                <a:defRPr/>
              </a:pPr>
              <a:r>
                <a:rPr lang="en-US" altLang="ko-KR" dirty="0"/>
                <a:t>  g();</a:t>
              </a:r>
            </a:p>
            <a:p>
              <a:pPr>
                <a:defRPr/>
              </a:pPr>
              <a:r>
                <a:rPr lang="en-US" altLang="ko-KR" dirty="0"/>
                <a:t>}</a:t>
              </a:r>
            </a:p>
            <a:p>
              <a:pPr>
                <a:defRPr/>
              </a:pPr>
              <a:endParaRPr lang="en-US" altLang="ko-KR" dirty="0"/>
            </a:p>
            <a:p>
              <a:pPr>
                <a:defRPr/>
              </a:pPr>
              <a:r>
                <a:rPr lang="en-US" altLang="ko-KR" dirty="0"/>
                <a:t>void f() {</a:t>
              </a:r>
            </a:p>
            <a:p>
              <a:pPr>
                <a:defRPr/>
              </a:pPr>
              <a:r>
                <a:rPr lang="en-US" altLang="ko-KR" dirty="0"/>
                <a:t>   for() {</a:t>
              </a:r>
            </a:p>
            <a:p>
              <a:pPr>
                <a:defRPr/>
              </a:pPr>
              <a:r>
                <a:rPr lang="en-US" altLang="ko-KR" dirty="0"/>
                <a:t>      ...</a:t>
              </a:r>
            </a:p>
            <a:p>
              <a:pPr>
                <a:defRPr/>
              </a:pPr>
              <a:r>
                <a:rPr lang="en-US" altLang="ko-KR" dirty="0"/>
                <a:t>   }</a:t>
              </a:r>
            </a:p>
            <a:p>
              <a:pPr>
                <a:defRPr/>
              </a:pPr>
              <a:r>
                <a:rPr lang="en-US" altLang="ko-KR" dirty="0"/>
                <a:t>}</a:t>
              </a:r>
            </a:p>
            <a:p>
              <a:pPr>
                <a:defRPr/>
              </a:pPr>
              <a:endParaRPr lang="en-US" altLang="ko-KR" dirty="0"/>
            </a:p>
            <a:p>
              <a:pPr>
                <a:defRPr/>
              </a:pPr>
              <a:r>
                <a:rPr lang="en-US" altLang="ko-KR" dirty="0"/>
                <a:t>void g() {</a:t>
              </a:r>
            </a:p>
            <a:p>
              <a:pPr>
                <a:defRPr/>
              </a:pPr>
              <a:r>
                <a:rPr lang="en-US" altLang="ko-KR" dirty="0"/>
                <a:t>   for() {</a:t>
              </a:r>
            </a:p>
            <a:p>
              <a:pPr>
                <a:defRPr/>
              </a:pPr>
              <a:r>
                <a:rPr lang="en-US" altLang="ko-KR" dirty="0"/>
                <a:t>      ...</a:t>
              </a:r>
            </a:p>
            <a:p>
              <a:pPr>
                <a:defRPr/>
              </a:pPr>
              <a:r>
                <a:rPr lang="en-US" altLang="ko-KR" dirty="0"/>
                <a:t>   }</a:t>
              </a:r>
            </a:p>
            <a:p>
              <a:pPr>
                <a:defRPr/>
              </a:pPr>
              <a:r>
                <a:rPr lang="en-US" altLang="ko-KR" dirty="0"/>
                <a:t>}</a:t>
              </a:r>
            </a:p>
            <a:p>
              <a:pPr>
                <a:defRPr/>
              </a:pPr>
              <a:endParaRPr lang="ko-KR" altLang="en-US" dirty="0"/>
            </a:p>
          </p:txBody>
        </p:sp>
        <p:cxnSp>
          <p:nvCxnSpPr>
            <p:cNvPr id="6" name="직선 연결선 3"/>
            <p:cNvCxnSpPr>
              <a:cxnSpLocks noChangeShapeType="1"/>
            </p:cNvCxnSpPr>
            <p:nvPr/>
          </p:nvCxnSpPr>
          <p:spPr bwMode="auto">
            <a:xfrm>
              <a:off x="6876256" y="3214588"/>
              <a:ext cx="142220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" name="직선 연결선 7"/>
            <p:cNvCxnSpPr>
              <a:cxnSpLocks noChangeShapeType="1"/>
            </p:cNvCxnSpPr>
            <p:nvPr/>
          </p:nvCxnSpPr>
          <p:spPr bwMode="auto">
            <a:xfrm>
              <a:off x="6876256" y="4913213"/>
              <a:ext cx="1422207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자유형 6"/>
            <p:cNvSpPr>
              <a:spLocks/>
            </p:cNvSpPr>
            <p:nvPr/>
          </p:nvSpPr>
          <p:spPr bwMode="auto">
            <a:xfrm>
              <a:off x="6580981" y="2258913"/>
              <a:ext cx="488950" cy="2219325"/>
            </a:xfrm>
            <a:custGeom>
              <a:avLst/>
              <a:gdLst>
                <a:gd name="T0" fmla="*/ 376463 w 489020"/>
                <a:gd name="T1" fmla="*/ 40351 h 2218765"/>
                <a:gd name="T2" fmla="*/ 295793 w 489020"/>
                <a:gd name="T3" fmla="*/ 188307 h 2218765"/>
                <a:gd name="T4" fmla="*/ 201676 w 489020"/>
                <a:gd name="T5" fmla="*/ 309360 h 2218765"/>
                <a:gd name="T6" fmla="*/ 147896 w 489020"/>
                <a:gd name="T7" fmla="*/ 497667 h 2218765"/>
                <a:gd name="T8" fmla="*/ 94116 w 489020"/>
                <a:gd name="T9" fmla="*/ 793577 h 2218765"/>
                <a:gd name="T10" fmla="*/ 121006 w 489020"/>
                <a:gd name="T11" fmla="*/ 928081 h 2218765"/>
                <a:gd name="T12" fmla="*/ 255457 w 489020"/>
                <a:gd name="T13" fmla="*/ 1062586 h 2218765"/>
                <a:gd name="T14" fmla="*/ 322683 w 489020"/>
                <a:gd name="T15" fmla="*/ 1129838 h 2218765"/>
                <a:gd name="T16" fmla="*/ 295793 w 489020"/>
                <a:gd name="T17" fmla="*/ 1183640 h 2218765"/>
                <a:gd name="T18" fmla="*/ 134451 w 489020"/>
                <a:gd name="T19" fmla="*/ 1331595 h 2218765"/>
                <a:gd name="T20" fmla="*/ 80670 w 489020"/>
                <a:gd name="T21" fmla="*/ 1425748 h 2218765"/>
                <a:gd name="T22" fmla="*/ 26890 w 489020"/>
                <a:gd name="T23" fmla="*/ 1573703 h 2218765"/>
                <a:gd name="T24" fmla="*/ 40335 w 489020"/>
                <a:gd name="T25" fmla="*/ 1936866 h 2218765"/>
                <a:gd name="T26" fmla="*/ 107561 w 489020"/>
                <a:gd name="T27" fmla="*/ 2044469 h 2218765"/>
                <a:gd name="T28" fmla="*/ 215122 w 489020"/>
                <a:gd name="T29" fmla="*/ 2192424 h 2218765"/>
                <a:gd name="T30" fmla="*/ 349573 w 489020"/>
                <a:gd name="T31" fmla="*/ 2178974 h 2218765"/>
                <a:gd name="T32" fmla="*/ 443689 w 489020"/>
                <a:gd name="T33" fmla="*/ 1990667 h 2218765"/>
                <a:gd name="T34" fmla="*/ 470580 w 489020"/>
                <a:gd name="T35" fmla="*/ 1640955 h 2218765"/>
                <a:gd name="T36" fmla="*/ 363018 w 489020"/>
                <a:gd name="T37" fmla="*/ 1506451 h 2218765"/>
                <a:gd name="T38" fmla="*/ 215122 w 489020"/>
                <a:gd name="T39" fmla="*/ 1385397 h 2218765"/>
                <a:gd name="T40" fmla="*/ 80670 w 489020"/>
                <a:gd name="T41" fmla="*/ 1466099 h 2218765"/>
                <a:gd name="T42" fmla="*/ 40335 w 489020"/>
                <a:gd name="T43" fmla="*/ 1533352 h 2218765"/>
                <a:gd name="T44" fmla="*/ 0 w 489020"/>
                <a:gd name="T45" fmla="*/ 1762010 h 2218765"/>
                <a:gd name="T46" fmla="*/ 67225 w 489020"/>
                <a:gd name="T47" fmla="*/ 1923414 h 2218765"/>
                <a:gd name="T48" fmla="*/ 121006 w 489020"/>
                <a:gd name="T49" fmla="*/ 1990667 h 2218765"/>
                <a:gd name="T50" fmla="*/ 349573 w 489020"/>
                <a:gd name="T51" fmla="*/ 2017568 h 2218765"/>
                <a:gd name="T52" fmla="*/ 470580 w 489020"/>
                <a:gd name="T53" fmla="*/ 1883063 h 2218765"/>
                <a:gd name="T54" fmla="*/ 416798 w 489020"/>
                <a:gd name="T55" fmla="*/ 1493001 h 2218765"/>
                <a:gd name="T56" fmla="*/ 161341 w 489020"/>
                <a:gd name="T57" fmla="*/ 1493001 h 2218765"/>
                <a:gd name="T58" fmla="*/ 94116 w 489020"/>
                <a:gd name="T59" fmla="*/ 1614054 h 2218765"/>
                <a:gd name="T60" fmla="*/ 121006 w 489020"/>
                <a:gd name="T61" fmla="*/ 1829262 h 2218765"/>
                <a:gd name="T62" fmla="*/ 174786 w 489020"/>
                <a:gd name="T63" fmla="*/ 1896514 h 2218765"/>
                <a:gd name="T64" fmla="*/ 309238 w 489020"/>
                <a:gd name="T65" fmla="*/ 1883063 h 2218765"/>
                <a:gd name="T66" fmla="*/ 389908 w 489020"/>
                <a:gd name="T67" fmla="*/ 1721658 h 2218765"/>
                <a:gd name="T68" fmla="*/ 188231 w 489020"/>
                <a:gd name="T69" fmla="*/ 1654405 h 2218765"/>
                <a:gd name="T70" fmla="*/ 188231 w 489020"/>
                <a:gd name="T71" fmla="*/ 1762010 h 2218765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489020" h="2218765">
                  <a:moveTo>
                    <a:pt x="457200" y="0"/>
                  </a:moveTo>
                  <a:cubicBezTo>
                    <a:pt x="430306" y="13447"/>
                    <a:pt x="400572" y="22300"/>
                    <a:pt x="376517" y="40341"/>
                  </a:cubicBezTo>
                  <a:cubicBezTo>
                    <a:pt x="337360" y="69708"/>
                    <a:pt x="355843" y="95137"/>
                    <a:pt x="336176" y="134471"/>
                  </a:cubicBezTo>
                  <a:cubicBezTo>
                    <a:pt x="326153" y="154517"/>
                    <a:pt x="307713" y="169254"/>
                    <a:pt x="295835" y="188259"/>
                  </a:cubicBezTo>
                  <a:cubicBezTo>
                    <a:pt x="285211" y="205258"/>
                    <a:pt x="281248" y="226224"/>
                    <a:pt x="268941" y="242047"/>
                  </a:cubicBezTo>
                  <a:cubicBezTo>
                    <a:pt x="249482" y="267066"/>
                    <a:pt x="201705" y="309282"/>
                    <a:pt x="201705" y="309282"/>
                  </a:cubicBezTo>
                  <a:cubicBezTo>
                    <a:pt x="163168" y="501969"/>
                    <a:pt x="217036" y="263289"/>
                    <a:pt x="161364" y="430306"/>
                  </a:cubicBezTo>
                  <a:cubicBezTo>
                    <a:pt x="154136" y="451989"/>
                    <a:pt x="153931" y="475491"/>
                    <a:pt x="147917" y="497541"/>
                  </a:cubicBezTo>
                  <a:cubicBezTo>
                    <a:pt x="140458" y="524891"/>
                    <a:pt x="121023" y="578224"/>
                    <a:pt x="121023" y="578224"/>
                  </a:cubicBezTo>
                  <a:cubicBezTo>
                    <a:pt x="112058" y="649942"/>
                    <a:pt x="83908" y="721828"/>
                    <a:pt x="94129" y="793377"/>
                  </a:cubicBezTo>
                  <a:cubicBezTo>
                    <a:pt x="98611" y="824753"/>
                    <a:pt x="101360" y="856427"/>
                    <a:pt x="107576" y="887506"/>
                  </a:cubicBezTo>
                  <a:cubicBezTo>
                    <a:pt x="110356" y="901405"/>
                    <a:pt x="112168" y="916779"/>
                    <a:pt x="121023" y="927847"/>
                  </a:cubicBezTo>
                  <a:cubicBezTo>
                    <a:pt x="148743" y="962497"/>
                    <a:pt x="183776" y="990600"/>
                    <a:pt x="215153" y="1021977"/>
                  </a:cubicBezTo>
                  <a:cubicBezTo>
                    <a:pt x="228600" y="1035424"/>
                    <a:pt x="244945" y="1046495"/>
                    <a:pt x="255494" y="1062318"/>
                  </a:cubicBezTo>
                  <a:cubicBezTo>
                    <a:pt x="264459" y="1075765"/>
                    <a:pt x="270960" y="1091231"/>
                    <a:pt x="282388" y="1102659"/>
                  </a:cubicBezTo>
                  <a:cubicBezTo>
                    <a:pt x="293816" y="1114087"/>
                    <a:pt x="309282" y="1120588"/>
                    <a:pt x="322729" y="1129553"/>
                  </a:cubicBezTo>
                  <a:cubicBezTo>
                    <a:pt x="327211" y="1143000"/>
                    <a:pt x="342515" y="1157216"/>
                    <a:pt x="336176" y="1169894"/>
                  </a:cubicBezTo>
                  <a:cubicBezTo>
                    <a:pt x="329837" y="1182572"/>
                    <a:pt x="308226" y="1176457"/>
                    <a:pt x="295835" y="1183341"/>
                  </a:cubicBezTo>
                  <a:cubicBezTo>
                    <a:pt x="157117" y="1260406"/>
                    <a:pt x="266096" y="1220147"/>
                    <a:pt x="174811" y="1250577"/>
                  </a:cubicBezTo>
                  <a:cubicBezTo>
                    <a:pt x="97737" y="1366189"/>
                    <a:pt x="190143" y="1219913"/>
                    <a:pt x="134470" y="1331259"/>
                  </a:cubicBezTo>
                  <a:cubicBezTo>
                    <a:pt x="127242" y="1345714"/>
                    <a:pt x="115594" y="1357568"/>
                    <a:pt x="107576" y="1371600"/>
                  </a:cubicBezTo>
                  <a:cubicBezTo>
                    <a:pt x="97631" y="1389004"/>
                    <a:pt x="89647" y="1407459"/>
                    <a:pt x="80682" y="1425388"/>
                  </a:cubicBezTo>
                  <a:cubicBezTo>
                    <a:pt x="42077" y="1579810"/>
                    <a:pt x="96059" y="1389510"/>
                    <a:pt x="40341" y="1519518"/>
                  </a:cubicBezTo>
                  <a:cubicBezTo>
                    <a:pt x="33061" y="1536505"/>
                    <a:pt x="31971" y="1555536"/>
                    <a:pt x="26894" y="1573306"/>
                  </a:cubicBezTo>
                  <a:cubicBezTo>
                    <a:pt x="23000" y="1586935"/>
                    <a:pt x="17929" y="1600200"/>
                    <a:pt x="13447" y="1613647"/>
                  </a:cubicBezTo>
                  <a:cubicBezTo>
                    <a:pt x="22340" y="1800401"/>
                    <a:pt x="-2119" y="1823149"/>
                    <a:pt x="40341" y="1936377"/>
                  </a:cubicBezTo>
                  <a:cubicBezTo>
                    <a:pt x="48816" y="1958978"/>
                    <a:pt x="54442" y="1983143"/>
                    <a:pt x="67235" y="2003612"/>
                  </a:cubicBezTo>
                  <a:cubicBezTo>
                    <a:pt x="77314" y="2019738"/>
                    <a:pt x="94129" y="2030506"/>
                    <a:pt x="107576" y="2043953"/>
                  </a:cubicBezTo>
                  <a:cubicBezTo>
                    <a:pt x="112058" y="2057400"/>
                    <a:pt x="114684" y="2071616"/>
                    <a:pt x="121023" y="2084294"/>
                  </a:cubicBezTo>
                  <a:cubicBezTo>
                    <a:pt x="138793" y="2119833"/>
                    <a:pt x="188864" y="2174345"/>
                    <a:pt x="215153" y="2191871"/>
                  </a:cubicBezTo>
                  <a:lnTo>
                    <a:pt x="255494" y="2218765"/>
                  </a:lnTo>
                  <a:cubicBezTo>
                    <a:pt x="277253" y="2211512"/>
                    <a:pt x="336330" y="2193933"/>
                    <a:pt x="349623" y="2178424"/>
                  </a:cubicBezTo>
                  <a:cubicBezTo>
                    <a:pt x="365332" y="2160097"/>
                    <a:pt x="366714" y="2133246"/>
                    <a:pt x="376517" y="2111188"/>
                  </a:cubicBezTo>
                  <a:cubicBezTo>
                    <a:pt x="405177" y="2046703"/>
                    <a:pt x="406035" y="2058056"/>
                    <a:pt x="443753" y="1990165"/>
                  </a:cubicBezTo>
                  <a:cubicBezTo>
                    <a:pt x="453488" y="1972642"/>
                    <a:pt x="461682" y="1954306"/>
                    <a:pt x="470647" y="1936377"/>
                  </a:cubicBezTo>
                  <a:cubicBezTo>
                    <a:pt x="486277" y="1780077"/>
                    <a:pt x="491655" y="1808602"/>
                    <a:pt x="470647" y="1640541"/>
                  </a:cubicBezTo>
                  <a:cubicBezTo>
                    <a:pt x="468355" y="1622203"/>
                    <a:pt x="466369" y="1602799"/>
                    <a:pt x="457200" y="1586753"/>
                  </a:cubicBezTo>
                  <a:cubicBezTo>
                    <a:pt x="443154" y="1562172"/>
                    <a:pt x="382406" y="1520573"/>
                    <a:pt x="363070" y="1506071"/>
                  </a:cubicBezTo>
                  <a:cubicBezTo>
                    <a:pt x="354105" y="1488141"/>
                    <a:pt x="350351" y="1466457"/>
                    <a:pt x="336176" y="1452282"/>
                  </a:cubicBezTo>
                  <a:cubicBezTo>
                    <a:pt x="289939" y="1406044"/>
                    <a:pt x="265881" y="1401956"/>
                    <a:pt x="215153" y="1385047"/>
                  </a:cubicBezTo>
                  <a:cubicBezTo>
                    <a:pt x="192741" y="1389529"/>
                    <a:pt x="169318" y="1390469"/>
                    <a:pt x="147917" y="1398494"/>
                  </a:cubicBezTo>
                  <a:cubicBezTo>
                    <a:pt x="101814" y="1415783"/>
                    <a:pt x="108856" y="1430511"/>
                    <a:pt x="80682" y="1465729"/>
                  </a:cubicBezTo>
                  <a:cubicBezTo>
                    <a:pt x="72762" y="1475629"/>
                    <a:pt x="62753" y="1483659"/>
                    <a:pt x="53788" y="1492624"/>
                  </a:cubicBezTo>
                  <a:cubicBezTo>
                    <a:pt x="49306" y="1506071"/>
                    <a:pt x="46680" y="1520287"/>
                    <a:pt x="40341" y="1532965"/>
                  </a:cubicBezTo>
                  <a:cubicBezTo>
                    <a:pt x="33113" y="1547420"/>
                    <a:pt x="16256" y="1557391"/>
                    <a:pt x="13447" y="1573306"/>
                  </a:cubicBezTo>
                  <a:cubicBezTo>
                    <a:pt x="2514" y="1635262"/>
                    <a:pt x="4482" y="1698812"/>
                    <a:pt x="0" y="1761565"/>
                  </a:cubicBezTo>
                  <a:cubicBezTo>
                    <a:pt x="3405" y="1778590"/>
                    <a:pt x="14171" y="1846876"/>
                    <a:pt x="26894" y="1869141"/>
                  </a:cubicBezTo>
                  <a:cubicBezTo>
                    <a:pt x="38013" y="1888600"/>
                    <a:pt x="53788" y="1905000"/>
                    <a:pt x="67235" y="1922929"/>
                  </a:cubicBezTo>
                  <a:cubicBezTo>
                    <a:pt x="71717" y="1936376"/>
                    <a:pt x="71827" y="1952202"/>
                    <a:pt x="80682" y="1963271"/>
                  </a:cubicBezTo>
                  <a:cubicBezTo>
                    <a:pt x="90778" y="1975891"/>
                    <a:pt x="106255" y="1983601"/>
                    <a:pt x="121023" y="1990165"/>
                  </a:cubicBezTo>
                  <a:cubicBezTo>
                    <a:pt x="184952" y="2018578"/>
                    <a:pt x="214732" y="2019230"/>
                    <a:pt x="282388" y="2030506"/>
                  </a:cubicBezTo>
                  <a:cubicBezTo>
                    <a:pt x="304800" y="2026024"/>
                    <a:pt x="329180" y="2027280"/>
                    <a:pt x="349623" y="2017059"/>
                  </a:cubicBezTo>
                  <a:cubicBezTo>
                    <a:pt x="382457" y="2000642"/>
                    <a:pt x="429197" y="1950932"/>
                    <a:pt x="457200" y="1922929"/>
                  </a:cubicBezTo>
                  <a:cubicBezTo>
                    <a:pt x="461682" y="1909482"/>
                    <a:pt x="467209" y="1896339"/>
                    <a:pt x="470647" y="1882588"/>
                  </a:cubicBezTo>
                  <a:cubicBezTo>
                    <a:pt x="499440" y="1767415"/>
                    <a:pt x="490440" y="1705012"/>
                    <a:pt x="470647" y="1559859"/>
                  </a:cubicBezTo>
                  <a:cubicBezTo>
                    <a:pt x="469014" y="1547884"/>
                    <a:pt x="429847" y="1500417"/>
                    <a:pt x="416858" y="1492624"/>
                  </a:cubicBezTo>
                  <a:cubicBezTo>
                    <a:pt x="404704" y="1485331"/>
                    <a:pt x="389964" y="1483659"/>
                    <a:pt x="376517" y="1479177"/>
                  </a:cubicBezTo>
                  <a:cubicBezTo>
                    <a:pt x="304799" y="1483659"/>
                    <a:pt x="231680" y="1477821"/>
                    <a:pt x="161364" y="1492624"/>
                  </a:cubicBezTo>
                  <a:cubicBezTo>
                    <a:pt x="142755" y="1496542"/>
                    <a:pt x="130258" y="1516341"/>
                    <a:pt x="121023" y="1532965"/>
                  </a:cubicBezTo>
                  <a:cubicBezTo>
                    <a:pt x="107256" y="1557746"/>
                    <a:pt x="94129" y="1613647"/>
                    <a:pt x="94129" y="1613647"/>
                  </a:cubicBezTo>
                  <a:cubicBezTo>
                    <a:pt x="98611" y="1671918"/>
                    <a:pt x="100327" y="1730467"/>
                    <a:pt x="107576" y="1788459"/>
                  </a:cubicBezTo>
                  <a:cubicBezTo>
                    <a:pt x="109334" y="1802524"/>
                    <a:pt x="112168" y="1817732"/>
                    <a:pt x="121023" y="1828800"/>
                  </a:cubicBezTo>
                  <a:cubicBezTo>
                    <a:pt x="131119" y="1841420"/>
                    <a:pt x="147917" y="1846729"/>
                    <a:pt x="161364" y="1855694"/>
                  </a:cubicBezTo>
                  <a:cubicBezTo>
                    <a:pt x="165846" y="1869141"/>
                    <a:pt x="164788" y="1886012"/>
                    <a:pt x="174811" y="1896035"/>
                  </a:cubicBezTo>
                  <a:cubicBezTo>
                    <a:pt x="184834" y="1906058"/>
                    <a:pt x="200978" y="1909482"/>
                    <a:pt x="215153" y="1909482"/>
                  </a:cubicBezTo>
                  <a:cubicBezTo>
                    <a:pt x="232038" y="1909482"/>
                    <a:pt x="290258" y="1888929"/>
                    <a:pt x="309282" y="1882588"/>
                  </a:cubicBezTo>
                  <a:cubicBezTo>
                    <a:pt x="386356" y="1766976"/>
                    <a:pt x="293950" y="1913252"/>
                    <a:pt x="349623" y="1801906"/>
                  </a:cubicBezTo>
                  <a:cubicBezTo>
                    <a:pt x="401758" y="1697636"/>
                    <a:pt x="356165" y="1822622"/>
                    <a:pt x="389964" y="1721224"/>
                  </a:cubicBezTo>
                  <a:cubicBezTo>
                    <a:pt x="385482" y="1685365"/>
                    <a:pt x="407732" y="1631856"/>
                    <a:pt x="376517" y="1613647"/>
                  </a:cubicBezTo>
                  <a:cubicBezTo>
                    <a:pt x="300974" y="1569580"/>
                    <a:pt x="240915" y="1618884"/>
                    <a:pt x="188258" y="1653988"/>
                  </a:cubicBezTo>
                  <a:cubicBezTo>
                    <a:pt x="183776" y="1667435"/>
                    <a:pt x="174811" y="1680155"/>
                    <a:pt x="174811" y="1694329"/>
                  </a:cubicBezTo>
                  <a:cubicBezTo>
                    <a:pt x="174811" y="1717185"/>
                    <a:pt x="175580" y="1742548"/>
                    <a:pt x="188258" y="1761565"/>
                  </a:cubicBezTo>
                  <a:cubicBezTo>
                    <a:pt x="201002" y="1780682"/>
                    <a:pt x="270848" y="1775012"/>
                    <a:pt x="282388" y="1775012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0" name="자유형 9"/>
            <p:cNvSpPr>
              <a:spLocks/>
            </p:cNvSpPr>
            <p:nvPr/>
          </p:nvSpPr>
          <p:spPr bwMode="auto">
            <a:xfrm>
              <a:off x="6392068" y="2797076"/>
              <a:ext cx="788988" cy="3389312"/>
            </a:xfrm>
            <a:custGeom>
              <a:avLst/>
              <a:gdLst>
                <a:gd name="T0" fmla="*/ 538295 w 788383"/>
                <a:gd name="T1" fmla="*/ 26900 h 3388659"/>
                <a:gd name="T2" fmla="*/ 444094 w 788383"/>
                <a:gd name="T3" fmla="*/ 67249 h 3388659"/>
                <a:gd name="T4" fmla="*/ 296062 w 788383"/>
                <a:gd name="T5" fmla="*/ 174846 h 3388659"/>
                <a:gd name="T6" fmla="*/ 148031 w 788383"/>
                <a:gd name="T7" fmla="*/ 376591 h 3388659"/>
                <a:gd name="T8" fmla="*/ 94201 w 788383"/>
                <a:gd name="T9" fmla="*/ 551436 h 3388659"/>
                <a:gd name="T10" fmla="*/ 53829 w 788383"/>
                <a:gd name="T11" fmla="*/ 820429 h 3388659"/>
                <a:gd name="T12" fmla="*/ 26915 w 788383"/>
                <a:gd name="T13" fmla="*/ 1089422 h 3388659"/>
                <a:gd name="T14" fmla="*/ 26915 w 788383"/>
                <a:gd name="T15" fmla="*/ 1546710 h 3388659"/>
                <a:gd name="T16" fmla="*/ 80744 w 788383"/>
                <a:gd name="T17" fmla="*/ 1721556 h 3388659"/>
                <a:gd name="T18" fmla="*/ 161488 w 788383"/>
                <a:gd name="T19" fmla="*/ 1882952 h 3388659"/>
                <a:gd name="T20" fmla="*/ 201861 w 788383"/>
                <a:gd name="T21" fmla="*/ 1950200 h 3388659"/>
                <a:gd name="T22" fmla="*/ 363349 w 788383"/>
                <a:gd name="T23" fmla="*/ 2125045 h 3388659"/>
                <a:gd name="T24" fmla="*/ 511380 w 788383"/>
                <a:gd name="T25" fmla="*/ 2246092 h 3388659"/>
                <a:gd name="T26" fmla="*/ 430636 w 788383"/>
                <a:gd name="T27" fmla="*/ 2326790 h 3388659"/>
                <a:gd name="T28" fmla="*/ 376806 w 788383"/>
                <a:gd name="T29" fmla="*/ 2447837 h 3388659"/>
                <a:gd name="T30" fmla="*/ 282605 w 788383"/>
                <a:gd name="T31" fmla="*/ 2649581 h 3388659"/>
                <a:gd name="T32" fmla="*/ 255690 w 788383"/>
                <a:gd name="T33" fmla="*/ 2797528 h 3388659"/>
                <a:gd name="T34" fmla="*/ 255690 w 788383"/>
                <a:gd name="T35" fmla="*/ 3106870 h 3388659"/>
                <a:gd name="T36" fmla="*/ 349891 w 788383"/>
                <a:gd name="T37" fmla="*/ 3281715 h 3388659"/>
                <a:gd name="T38" fmla="*/ 417179 w 788383"/>
                <a:gd name="T39" fmla="*/ 3335514 h 3388659"/>
                <a:gd name="T40" fmla="*/ 551752 w 788383"/>
                <a:gd name="T41" fmla="*/ 3375862 h 3388659"/>
                <a:gd name="T42" fmla="*/ 699784 w 788383"/>
                <a:gd name="T43" fmla="*/ 3362413 h 3388659"/>
                <a:gd name="T44" fmla="*/ 767070 w 788383"/>
                <a:gd name="T45" fmla="*/ 3268266 h 3388659"/>
                <a:gd name="T46" fmla="*/ 740156 w 788383"/>
                <a:gd name="T47" fmla="*/ 2878226 h 3388659"/>
                <a:gd name="T48" fmla="*/ 632497 w 788383"/>
                <a:gd name="T49" fmla="*/ 2716829 h 3388659"/>
                <a:gd name="T50" fmla="*/ 538295 w 788383"/>
                <a:gd name="T51" fmla="*/ 2649581 h 3388659"/>
                <a:gd name="T52" fmla="*/ 363349 w 788383"/>
                <a:gd name="T53" fmla="*/ 2703380 h 3388659"/>
                <a:gd name="T54" fmla="*/ 309519 w 788383"/>
                <a:gd name="T55" fmla="*/ 2784078 h 3388659"/>
                <a:gd name="T56" fmla="*/ 309519 w 788383"/>
                <a:gd name="T57" fmla="*/ 3039622 h 3388659"/>
                <a:gd name="T58" fmla="*/ 497923 w 788383"/>
                <a:gd name="T59" fmla="*/ 3187567 h 3388659"/>
                <a:gd name="T60" fmla="*/ 672869 w 788383"/>
                <a:gd name="T61" fmla="*/ 3133769 h 3388659"/>
                <a:gd name="T62" fmla="*/ 726698 w 788383"/>
                <a:gd name="T63" fmla="*/ 2985822 h 3388659"/>
                <a:gd name="T64" fmla="*/ 699784 w 788383"/>
                <a:gd name="T65" fmla="*/ 2851326 h 3388659"/>
                <a:gd name="T66" fmla="*/ 403722 w 788383"/>
                <a:gd name="T67" fmla="*/ 2824427 h 3388659"/>
                <a:gd name="T68" fmla="*/ 349891 w 788383"/>
                <a:gd name="T69" fmla="*/ 2905125 h 3388659"/>
                <a:gd name="T70" fmla="*/ 417179 w 788383"/>
                <a:gd name="T71" fmla="*/ 3079970 h 3388659"/>
                <a:gd name="T72" fmla="*/ 592124 w 788383"/>
                <a:gd name="T73" fmla="*/ 3093420 h 3388659"/>
                <a:gd name="T74" fmla="*/ 565209 w 788383"/>
                <a:gd name="T75" fmla="*/ 2891675 h 338865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88383" h="3388659">
                  <a:moveTo>
                    <a:pt x="658906" y="0"/>
                  </a:moveTo>
                  <a:cubicBezTo>
                    <a:pt x="610542" y="8061"/>
                    <a:pt x="580018" y="8836"/>
                    <a:pt x="537882" y="26895"/>
                  </a:cubicBezTo>
                  <a:cubicBezTo>
                    <a:pt x="519457" y="34792"/>
                    <a:pt x="502519" y="45893"/>
                    <a:pt x="484094" y="53789"/>
                  </a:cubicBezTo>
                  <a:cubicBezTo>
                    <a:pt x="471066" y="59373"/>
                    <a:pt x="456431" y="60897"/>
                    <a:pt x="443753" y="67236"/>
                  </a:cubicBezTo>
                  <a:cubicBezTo>
                    <a:pt x="339485" y="119370"/>
                    <a:pt x="464468" y="73778"/>
                    <a:pt x="363070" y="107577"/>
                  </a:cubicBezTo>
                  <a:cubicBezTo>
                    <a:pt x="289111" y="156883"/>
                    <a:pt x="351864" y="107577"/>
                    <a:pt x="295835" y="174812"/>
                  </a:cubicBezTo>
                  <a:cubicBezTo>
                    <a:pt x="257159" y="221223"/>
                    <a:pt x="224364" y="227861"/>
                    <a:pt x="201706" y="295836"/>
                  </a:cubicBezTo>
                  <a:cubicBezTo>
                    <a:pt x="182245" y="354218"/>
                    <a:pt x="198282" y="326154"/>
                    <a:pt x="147917" y="376518"/>
                  </a:cubicBezTo>
                  <a:cubicBezTo>
                    <a:pt x="127595" y="457808"/>
                    <a:pt x="140314" y="412775"/>
                    <a:pt x="107576" y="510989"/>
                  </a:cubicBezTo>
                  <a:lnTo>
                    <a:pt x="94129" y="551330"/>
                  </a:lnTo>
                  <a:lnTo>
                    <a:pt x="80682" y="591671"/>
                  </a:lnTo>
                  <a:cubicBezTo>
                    <a:pt x="72431" y="690682"/>
                    <a:pt x="74816" y="736158"/>
                    <a:pt x="53788" y="820271"/>
                  </a:cubicBezTo>
                  <a:cubicBezTo>
                    <a:pt x="50350" y="834022"/>
                    <a:pt x="44823" y="847165"/>
                    <a:pt x="40341" y="860612"/>
                  </a:cubicBezTo>
                  <a:cubicBezTo>
                    <a:pt x="35859" y="936812"/>
                    <a:pt x="32533" y="1013089"/>
                    <a:pt x="26894" y="1089212"/>
                  </a:cubicBezTo>
                  <a:cubicBezTo>
                    <a:pt x="16989" y="1222930"/>
                    <a:pt x="26134" y="1185622"/>
                    <a:pt x="0" y="1264024"/>
                  </a:cubicBezTo>
                  <a:cubicBezTo>
                    <a:pt x="6656" y="1350551"/>
                    <a:pt x="12111" y="1457715"/>
                    <a:pt x="26894" y="1546412"/>
                  </a:cubicBezTo>
                  <a:cubicBezTo>
                    <a:pt x="33668" y="1587056"/>
                    <a:pt x="55280" y="1645017"/>
                    <a:pt x="67235" y="1680883"/>
                  </a:cubicBezTo>
                  <a:cubicBezTo>
                    <a:pt x="71717" y="1694330"/>
                    <a:pt x="72819" y="1709430"/>
                    <a:pt x="80682" y="1721224"/>
                  </a:cubicBezTo>
                  <a:cubicBezTo>
                    <a:pt x="89647" y="1734671"/>
                    <a:pt x="101012" y="1746797"/>
                    <a:pt x="107576" y="1761565"/>
                  </a:cubicBezTo>
                  <a:cubicBezTo>
                    <a:pt x="144892" y="1845526"/>
                    <a:pt x="115717" y="1825531"/>
                    <a:pt x="161364" y="1882589"/>
                  </a:cubicBezTo>
                  <a:cubicBezTo>
                    <a:pt x="169284" y="1892489"/>
                    <a:pt x="179294" y="1900518"/>
                    <a:pt x="188259" y="1909483"/>
                  </a:cubicBezTo>
                  <a:cubicBezTo>
                    <a:pt x="192741" y="1922930"/>
                    <a:pt x="194822" y="1937433"/>
                    <a:pt x="201706" y="1949824"/>
                  </a:cubicBezTo>
                  <a:cubicBezTo>
                    <a:pt x="227161" y="1995642"/>
                    <a:pt x="277662" y="2067697"/>
                    <a:pt x="322729" y="2097742"/>
                  </a:cubicBezTo>
                  <a:lnTo>
                    <a:pt x="363070" y="2124636"/>
                  </a:lnTo>
                  <a:cubicBezTo>
                    <a:pt x="407894" y="2191871"/>
                    <a:pt x="376517" y="2156012"/>
                    <a:pt x="470647" y="2218765"/>
                  </a:cubicBezTo>
                  <a:lnTo>
                    <a:pt x="510988" y="2245659"/>
                  </a:lnTo>
                  <a:cubicBezTo>
                    <a:pt x="500411" y="2277390"/>
                    <a:pt x="501410" y="2294436"/>
                    <a:pt x="470647" y="2312895"/>
                  </a:cubicBezTo>
                  <a:cubicBezTo>
                    <a:pt x="458493" y="2320188"/>
                    <a:pt x="443753" y="2321860"/>
                    <a:pt x="430306" y="2326342"/>
                  </a:cubicBezTo>
                  <a:cubicBezTo>
                    <a:pt x="396507" y="2427740"/>
                    <a:pt x="442100" y="2302755"/>
                    <a:pt x="389964" y="2407024"/>
                  </a:cubicBezTo>
                  <a:cubicBezTo>
                    <a:pt x="383625" y="2419702"/>
                    <a:pt x="383401" y="2434974"/>
                    <a:pt x="376517" y="2447365"/>
                  </a:cubicBezTo>
                  <a:cubicBezTo>
                    <a:pt x="360820" y="2475620"/>
                    <a:pt x="322729" y="2528047"/>
                    <a:pt x="322729" y="2528047"/>
                  </a:cubicBezTo>
                  <a:lnTo>
                    <a:pt x="282388" y="2649071"/>
                  </a:lnTo>
                  <a:lnTo>
                    <a:pt x="268941" y="2689412"/>
                  </a:lnTo>
                  <a:cubicBezTo>
                    <a:pt x="264459" y="2725271"/>
                    <a:pt x="260989" y="2761271"/>
                    <a:pt x="255494" y="2796989"/>
                  </a:cubicBezTo>
                  <a:cubicBezTo>
                    <a:pt x="252019" y="2819579"/>
                    <a:pt x="242047" y="2841368"/>
                    <a:pt x="242047" y="2864224"/>
                  </a:cubicBezTo>
                  <a:cubicBezTo>
                    <a:pt x="242047" y="2945031"/>
                    <a:pt x="248178" y="3025796"/>
                    <a:pt x="255494" y="3106271"/>
                  </a:cubicBezTo>
                  <a:cubicBezTo>
                    <a:pt x="256451" y="3116803"/>
                    <a:pt x="275312" y="3186249"/>
                    <a:pt x="282388" y="3200400"/>
                  </a:cubicBezTo>
                  <a:cubicBezTo>
                    <a:pt x="297499" y="3230623"/>
                    <a:pt x="324130" y="3259839"/>
                    <a:pt x="349623" y="3281083"/>
                  </a:cubicBezTo>
                  <a:cubicBezTo>
                    <a:pt x="362038" y="3291429"/>
                    <a:pt x="377344" y="3297881"/>
                    <a:pt x="389964" y="3307977"/>
                  </a:cubicBezTo>
                  <a:cubicBezTo>
                    <a:pt x="399864" y="3315897"/>
                    <a:pt x="405519" y="3329201"/>
                    <a:pt x="416859" y="3334871"/>
                  </a:cubicBezTo>
                  <a:cubicBezTo>
                    <a:pt x="433389" y="3343136"/>
                    <a:pt x="452945" y="3343007"/>
                    <a:pt x="470647" y="3348318"/>
                  </a:cubicBezTo>
                  <a:cubicBezTo>
                    <a:pt x="497800" y="3356464"/>
                    <a:pt x="524435" y="3366247"/>
                    <a:pt x="551329" y="3375212"/>
                  </a:cubicBezTo>
                  <a:lnTo>
                    <a:pt x="591670" y="3388659"/>
                  </a:lnTo>
                  <a:cubicBezTo>
                    <a:pt x="595018" y="3387989"/>
                    <a:pt x="685464" y="3372792"/>
                    <a:pt x="699247" y="3361765"/>
                  </a:cubicBezTo>
                  <a:cubicBezTo>
                    <a:pt x="711867" y="3351669"/>
                    <a:pt x="716747" y="3334575"/>
                    <a:pt x="726141" y="3321424"/>
                  </a:cubicBezTo>
                  <a:cubicBezTo>
                    <a:pt x="739168" y="3303187"/>
                    <a:pt x="753035" y="3285565"/>
                    <a:pt x="766482" y="3267636"/>
                  </a:cubicBezTo>
                  <a:cubicBezTo>
                    <a:pt x="797910" y="3141920"/>
                    <a:pt x="793370" y="3182422"/>
                    <a:pt x="766482" y="2958353"/>
                  </a:cubicBezTo>
                  <a:cubicBezTo>
                    <a:pt x="763104" y="2930206"/>
                    <a:pt x="755313" y="2901259"/>
                    <a:pt x="739588" y="2877671"/>
                  </a:cubicBezTo>
                  <a:cubicBezTo>
                    <a:pt x="702145" y="2821507"/>
                    <a:pt x="724122" y="2848758"/>
                    <a:pt x="672353" y="2796989"/>
                  </a:cubicBezTo>
                  <a:cubicBezTo>
                    <a:pt x="638557" y="2695598"/>
                    <a:pt x="684143" y="2820566"/>
                    <a:pt x="632012" y="2716306"/>
                  </a:cubicBezTo>
                  <a:cubicBezTo>
                    <a:pt x="625673" y="2703628"/>
                    <a:pt x="630098" y="2684204"/>
                    <a:pt x="618564" y="2675965"/>
                  </a:cubicBezTo>
                  <a:cubicBezTo>
                    <a:pt x="595496" y="2659488"/>
                    <a:pt x="537882" y="2649071"/>
                    <a:pt x="537882" y="2649071"/>
                  </a:cubicBezTo>
                  <a:cubicBezTo>
                    <a:pt x="503192" y="2654027"/>
                    <a:pt x="440964" y="2657189"/>
                    <a:pt x="403412" y="2675965"/>
                  </a:cubicBezTo>
                  <a:cubicBezTo>
                    <a:pt x="388957" y="2683193"/>
                    <a:pt x="376517" y="2693894"/>
                    <a:pt x="363070" y="2702859"/>
                  </a:cubicBezTo>
                  <a:cubicBezTo>
                    <a:pt x="358588" y="2716306"/>
                    <a:pt x="357485" y="2731406"/>
                    <a:pt x="349623" y="2743200"/>
                  </a:cubicBezTo>
                  <a:cubicBezTo>
                    <a:pt x="339074" y="2759023"/>
                    <a:pt x="321456" y="2768933"/>
                    <a:pt x="309282" y="2783542"/>
                  </a:cubicBezTo>
                  <a:cubicBezTo>
                    <a:pt x="298936" y="2795958"/>
                    <a:pt x="291353" y="2810436"/>
                    <a:pt x="282388" y="2823883"/>
                  </a:cubicBezTo>
                  <a:cubicBezTo>
                    <a:pt x="291353" y="2895601"/>
                    <a:pt x="290265" y="2969307"/>
                    <a:pt x="309282" y="3039036"/>
                  </a:cubicBezTo>
                  <a:cubicBezTo>
                    <a:pt x="331832" y="3121718"/>
                    <a:pt x="360429" y="3114367"/>
                    <a:pt x="416859" y="3146612"/>
                  </a:cubicBezTo>
                  <a:cubicBezTo>
                    <a:pt x="489850" y="3188320"/>
                    <a:pt x="423576" y="3162298"/>
                    <a:pt x="497541" y="3186953"/>
                  </a:cubicBezTo>
                  <a:cubicBezTo>
                    <a:pt x="551329" y="3182471"/>
                    <a:pt x="607318" y="3189379"/>
                    <a:pt x="658906" y="3173506"/>
                  </a:cubicBezTo>
                  <a:cubicBezTo>
                    <a:pt x="672454" y="3169338"/>
                    <a:pt x="666014" y="3145843"/>
                    <a:pt x="672353" y="3133165"/>
                  </a:cubicBezTo>
                  <a:cubicBezTo>
                    <a:pt x="679581" y="3118710"/>
                    <a:pt x="692019" y="3107279"/>
                    <a:pt x="699247" y="3092824"/>
                  </a:cubicBezTo>
                  <a:cubicBezTo>
                    <a:pt x="713030" y="3065257"/>
                    <a:pt x="721026" y="3010820"/>
                    <a:pt x="726141" y="2985247"/>
                  </a:cubicBezTo>
                  <a:cubicBezTo>
                    <a:pt x="721659" y="2953871"/>
                    <a:pt x="718910" y="2922197"/>
                    <a:pt x="712694" y="2891118"/>
                  </a:cubicBezTo>
                  <a:cubicBezTo>
                    <a:pt x="709914" y="2877219"/>
                    <a:pt x="709270" y="2860800"/>
                    <a:pt x="699247" y="2850777"/>
                  </a:cubicBezTo>
                  <a:cubicBezTo>
                    <a:pt x="653009" y="2804539"/>
                    <a:pt x="628951" y="2800451"/>
                    <a:pt x="578223" y="2783542"/>
                  </a:cubicBezTo>
                  <a:cubicBezTo>
                    <a:pt x="476969" y="2793667"/>
                    <a:pt x="463548" y="2773770"/>
                    <a:pt x="403412" y="2823883"/>
                  </a:cubicBezTo>
                  <a:cubicBezTo>
                    <a:pt x="388803" y="2836057"/>
                    <a:pt x="376517" y="2850777"/>
                    <a:pt x="363070" y="2864224"/>
                  </a:cubicBezTo>
                  <a:cubicBezTo>
                    <a:pt x="358588" y="2877671"/>
                    <a:pt x="355207" y="2891537"/>
                    <a:pt x="349623" y="2904565"/>
                  </a:cubicBezTo>
                  <a:cubicBezTo>
                    <a:pt x="328596" y="2953627"/>
                    <a:pt x="288205" y="2990806"/>
                    <a:pt x="336176" y="3052483"/>
                  </a:cubicBezTo>
                  <a:cubicBezTo>
                    <a:pt x="353581" y="3074860"/>
                    <a:pt x="389965" y="3070412"/>
                    <a:pt x="416859" y="3079377"/>
                  </a:cubicBezTo>
                  <a:cubicBezTo>
                    <a:pt x="474735" y="3098669"/>
                    <a:pt x="443446" y="3089386"/>
                    <a:pt x="510988" y="3106271"/>
                  </a:cubicBezTo>
                  <a:cubicBezTo>
                    <a:pt x="537882" y="3101789"/>
                    <a:pt x="571151" y="3110778"/>
                    <a:pt x="591670" y="3092824"/>
                  </a:cubicBezTo>
                  <a:cubicBezTo>
                    <a:pt x="602145" y="3083659"/>
                    <a:pt x="626203" y="2981590"/>
                    <a:pt x="632012" y="2958353"/>
                  </a:cubicBezTo>
                  <a:cubicBezTo>
                    <a:pt x="615048" y="2873537"/>
                    <a:pt x="641420" y="2891118"/>
                    <a:pt x="564776" y="2891118"/>
                  </a:cubicBezTo>
                </a:path>
              </a:pathLst>
            </a:custGeom>
            <a:noFill/>
            <a:ln w="952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  <p:sp>
          <p:nvSpPr>
            <p:cNvPr id="11" name="TextBox 10"/>
            <p:cNvSpPr txBox="1">
              <a:spLocks noChangeArrowheads="1"/>
            </p:cNvSpPr>
            <p:nvPr/>
          </p:nvSpPr>
          <p:spPr bwMode="auto">
            <a:xfrm>
              <a:off x="8244408" y="3742392"/>
              <a:ext cx="10017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/>
                <a:t>locality</a:t>
              </a:r>
              <a:endParaRPr lang="ko-KR" altLang="en-US"/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8244408" y="5285483"/>
              <a:ext cx="100171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ko-KR" dirty="0"/>
                <a:t>locality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881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참조의 지역성 형태</a:t>
            </a:r>
            <a:r>
              <a:rPr lang="en-US" altLang="ko-KR" dirty="0" smtClean="0"/>
              <a:t>(type)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대표적인 참조의 지역성 형태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지역성</a:t>
            </a:r>
            <a:r>
              <a:rPr lang="en-US" altLang="ko-KR" dirty="0" smtClean="0"/>
              <a:t>(Temporal Locality)</a:t>
            </a:r>
          </a:p>
          <a:p>
            <a:pPr lvl="2"/>
            <a:r>
              <a:rPr lang="ko-KR" altLang="en-US" dirty="0" smtClean="0"/>
              <a:t>시간적으로 볼 때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프로세스에서 지금 참조된 주소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페이지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가 가까운 미래에 다시 참조될 가능성이 큰 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코드나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자원 등이 아주 짧은 시간 내에 다시 사용되는 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 사례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반복문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공간 지역성</a:t>
            </a:r>
            <a:r>
              <a:rPr lang="en-US" altLang="ko-KR" dirty="0" smtClean="0"/>
              <a:t>(Spatial Locality)</a:t>
            </a:r>
          </a:p>
          <a:p>
            <a:pPr lvl="2"/>
            <a:r>
              <a:rPr lang="ko-KR" altLang="en-US" dirty="0" smtClean="0"/>
              <a:t>공간적</a:t>
            </a:r>
            <a:r>
              <a:rPr lang="en-US" altLang="ko-KR" dirty="0" smtClean="0"/>
              <a:t>(</a:t>
            </a:r>
            <a:r>
              <a:rPr lang="ko-KR" altLang="en-US" dirty="0" smtClean="0"/>
              <a:t>메모리 주소 면에서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볼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지금 참조되는 번지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페이지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주변 번지들이 가까운 미래에 참조되는 특성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대표 사례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배열 사용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순차 읽기 순차 쓰기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코드에서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번지를 액세스하고 있다면 다음에 </a:t>
            </a:r>
            <a:r>
              <a:rPr lang="en-US" altLang="ko-KR" dirty="0" smtClean="0"/>
              <a:t>104</a:t>
            </a:r>
            <a:r>
              <a:rPr lang="ko-KR" altLang="en-US" dirty="0" smtClean="0"/>
              <a:t>번지를 실행할 가능성 매우 높음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118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작업 집합과 페이지 폴트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스래싱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작업 집합</a:t>
            </a:r>
            <a:r>
              <a:rPr lang="en-US" altLang="ko-KR" dirty="0"/>
              <a:t>(working set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 일정 </a:t>
            </a:r>
            <a:r>
              <a:rPr lang="ko-KR" altLang="en-US" dirty="0"/>
              <a:t>시간 범위 내에 프로세스가 액세스</a:t>
            </a:r>
            <a:r>
              <a:rPr lang="en-US" altLang="ko-KR" dirty="0"/>
              <a:t>(</a:t>
            </a:r>
            <a:r>
              <a:rPr lang="ko-KR" altLang="en-US" dirty="0"/>
              <a:t>참조</a:t>
            </a:r>
            <a:r>
              <a:rPr lang="en-US" altLang="ko-KR" dirty="0"/>
              <a:t>)</a:t>
            </a:r>
            <a:r>
              <a:rPr lang="ko-KR" altLang="en-US" dirty="0"/>
              <a:t>한 </a:t>
            </a:r>
            <a:r>
              <a:rPr lang="ko-KR" altLang="en-US" dirty="0" smtClean="0"/>
              <a:t>페이지들의 </a:t>
            </a:r>
            <a:r>
              <a:rPr lang="ko-KR" altLang="en-US" dirty="0"/>
              <a:t>집합</a:t>
            </a:r>
            <a:endParaRPr lang="en-US" altLang="ko-KR" dirty="0"/>
          </a:p>
          <a:p>
            <a:pPr lvl="2"/>
            <a:r>
              <a:rPr lang="ko-KR" altLang="en-US" dirty="0"/>
              <a:t>작업 </a:t>
            </a:r>
            <a:r>
              <a:rPr lang="ko-KR" altLang="en-US" dirty="0" smtClean="0"/>
              <a:t>집합에</a:t>
            </a:r>
            <a:r>
              <a:rPr lang="en-US" altLang="ko-KR" dirty="0"/>
              <a:t> </a:t>
            </a:r>
            <a:r>
              <a:rPr lang="ko-KR" altLang="en-US" dirty="0" smtClean="0"/>
              <a:t>포함된 페이지들이 </a:t>
            </a:r>
            <a:r>
              <a:rPr lang="ko-KR" altLang="en-US" dirty="0"/>
              <a:t>모두 메모리에 적재되어 있는 것이 프로세스 실행의 최고 </a:t>
            </a:r>
            <a:r>
              <a:rPr lang="ko-KR" altLang="en-US" dirty="0" smtClean="0"/>
              <a:t>성능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폴트는 작업 집합을 </a:t>
            </a:r>
            <a:r>
              <a:rPr lang="ko-KR" altLang="en-US" dirty="0"/>
              <a:t>메모리에 </a:t>
            </a:r>
            <a:r>
              <a:rPr lang="ko-KR" altLang="en-US" dirty="0" smtClean="0"/>
              <a:t>적재하는 과정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참조의 </a:t>
            </a:r>
            <a:r>
              <a:rPr lang="ko-KR" altLang="en-US" dirty="0"/>
              <a:t>지역성으로 인해 일정 </a:t>
            </a:r>
            <a:r>
              <a:rPr lang="ko-KR" altLang="en-US" dirty="0" smtClean="0"/>
              <a:t>시간 </a:t>
            </a:r>
            <a:r>
              <a:rPr lang="ko-KR" altLang="en-US" dirty="0"/>
              <a:t>내에 작업 집합 형성</a:t>
            </a:r>
            <a:endParaRPr lang="en-US" altLang="ko-KR" dirty="0"/>
          </a:p>
          <a:p>
            <a:pPr lvl="2"/>
            <a:r>
              <a:rPr lang="ko-KR" altLang="en-US" dirty="0"/>
              <a:t>시간 범위가 클수록 작업 </a:t>
            </a:r>
            <a:r>
              <a:rPr lang="ko-KR" altLang="en-US" dirty="0" smtClean="0"/>
              <a:t>집합도 큼</a:t>
            </a:r>
            <a:r>
              <a:rPr lang="en-US" altLang="ko-KR" dirty="0" smtClean="0"/>
              <a:t>. </a:t>
            </a:r>
            <a:r>
              <a:rPr lang="ko-KR" altLang="en-US" dirty="0"/>
              <a:t>시간 범위를 </a:t>
            </a:r>
            <a:r>
              <a:rPr lang="ko-KR" altLang="en-US" dirty="0" smtClean="0"/>
              <a:t>얼마로 정할 것인가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b="1" dirty="0" smtClean="0"/>
              <a:t>참조의 지역성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페이지 폴트 </a:t>
            </a:r>
            <a:r>
              <a:rPr lang="en-US" altLang="ko-KR" b="1" dirty="0" smtClean="0"/>
              <a:t>-&gt; </a:t>
            </a:r>
            <a:r>
              <a:rPr lang="ko-KR" altLang="en-US" b="1" dirty="0" smtClean="0"/>
              <a:t>메모리에 작업 집합 형성</a:t>
            </a:r>
            <a:endParaRPr lang="en-US" altLang="ko-KR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0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모서리가 둥근 직사각형 65"/>
          <p:cNvSpPr/>
          <p:nvPr/>
        </p:nvSpPr>
        <p:spPr>
          <a:xfrm>
            <a:off x="5734739" y="3095296"/>
            <a:ext cx="2809781" cy="2018143"/>
          </a:xfrm>
          <a:prstGeom prst="roundRect">
            <a:avLst>
              <a:gd name="adj" fmla="val 210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6" name="제목 5"/>
          <p:cNvSpPr>
            <a:spLocks noGrp="1"/>
          </p:cNvSpPr>
          <p:nvPr>
            <p:ph type="title" idx="4294967295"/>
          </p:nvPr>
        </p:nvSpPr>
        <p:spPr>
          <a:xfrm>
            <a:off x="4879032" y="44624"/>
            <a:ext cx="4157464" cy="608459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</a:rPr>
              <a:t>작업 집합이 형성되는 </a:t>
            </a:r>
            <a:r>
              <a:rPr lang="ko-KR" altLang="en-US" sz="2400" dirty="0" smtClean="0">
                <a:solidFill>
                  <a:schemeClr val="accent2">
                    <a:lumMod val="50000"/>
                  </a:schemeClr>
                </a:solidFill>
              </a:rPr>
              <a:t>과정</a:t>
            </a:r>
            <a:endParaRPr lang="ko-KR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1565" y="3573016"/>
            <a:ext cx="1536783" cy="1241553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altLang="ko-KR" sz="1100" dirty="0" smtClean="0"/>
              <a:t>...</a:t>
            </a:r>
          </a:p>
          <a:p>
            <a:pPr>
              <a:defRPr/>
            </a:pPr>
            <a:r>
              <a:rPr lang="en-US" altLang="ko-KR" sz="1100" dirty="0" err="1" smtClean="0"/>
              <a:t>int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n[];</a:t>
            </a:r>
          </a:p>
          <a:p>
            <a:pPr>
              <a:defRPr/>
            </a:pPr>
            <a:r>
              <a:rPr lang="en-US" altLang="ko-KR" sz="1100" dirty="0" smtClean="0"/>
              <a:t>...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1751" y="300703"/>
            <a:ext cx="1536782" cy="1246495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ko-KR" sz="1100" b="1" dirty="0" err="1" smtClean="0"/>
              <a:t>int</a:t>
            </a:r>
            <a:r>
              <a:rPr lang="en-US" altLang="ko-KR" sz="1100" b="1" dirty="0" smtClean="0"/>
              <a:t> main() </a:t>
            </a:r>
            <a:r>
              <a:rPr lang="en-US" altLang="ko-KR" sz="1100" dirty="0" smtClean="0"/>
              <a:t>{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i</a:t>
            </a:r>
            <a:r>
              <a:rPr lang="en-US" altLang="ko-KR" sz="1100" dirty="0" smtClean="0"/>
              <a:t>;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 smtClean="0"/>
              <a:t>  for(</a:t>
            </a:r>
            <a:r>
              <a:rPr lang="en-US" altLang="ko-KR" sz="1100" b="1" dirty="0" err="1" smtClean="0"/>
              <a:t>i</a:t>
            </a:r>
            <a:r>
              <a:rPr lang="en-US" altLang="ko-KR" sz="1100" b="1" dirty="0" smtClean="0"/>
              <a:t>=0</a:t>
            </a:r>
            <a:r>
              <a:rPr lang="en-US" altLang="ko-KR" sz="1100" dirty="0" smtClean="0"/>
              <a:t>; ..) {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</a:t>
            </a:r>
            <a:r>
              <a:rPr lang="en-US" altLang="ko-KR" sz="1100" b="1" dirty="0" smtClean="0"/>
              <a:t>f();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}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 smtClean="0"/>
              <a:t>  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1750" y="1919653"/>
            <a:ext cx="1536783" cy="12464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ko-KR" sz="1100" b="1" dirty="0" smtClean="0"/>
              <a:t>void f() </a:t>
            </a:r>
            <a:r>
              <a:rPr lang="en-US" altLang="ko-KR" sz="1100" dirty="0" smtClean="0"/>
              <a:t>{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</a:t>
            </a: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j, sum;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 smtClean="0"/>
              <a:t>   for(</a:t>
            </a:r>
            <a:r>
              <a:rPr lang="en-US" altLang="ko-KR" sz="1100" b="1" dirty="0" smtClean="0"/>
              <a:t>j=0</a:t>
            </a:r>
            <a:r>
              <a:rPr lang="en-US" altLang="ko-KR" sz="1100" dirty="0" smtClean="0"/>
              <a:t>; ..) {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   sum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+= </a:t>
            </a:r>
            <a:r>
              <a:rPr lang="en-US" altLang="ko-KR" sz="1100" b="1" dirty="0" smtClean="0"/>
              <a:t>n[j];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/>
              <a:t> </a:t>
            </a:r>
            <a:r>
              <a:rPr lang="en-US" altLang="ko-KR" sz="1100" dirty="0" smtClean="0"/>
              <a:t>  }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 smtClean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7244" y="731627"/>
            <a:ext cx="565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페이지</a:t>
            </a:r>
            <a:r>
              <a:rPr lang="en-US" altLang="ko-KR" sz="1000" dirty="0" smtClean="0">
                <a:solidFill>
                  <a:srgbClr val="0070C0"/>
                </a:solidFill>
              </a:rPr>
              <a:t> 2</a:t>
            </a:r>
          </a:p>
          <a:p>
            <a:pPr algn="ctr"/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</a:rPr>
              <a:t>코드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8588" y="4010637"/>
            <a:ext cx="62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rgbClr val="0070C0"/>
                </a:solidFill>
              </a:rPr>
              <a:t>페이지 </a:t>
            </a:r>
            <a:r>
              <a:rPr lang="en-US" altLang="ko-KR" sz="1000" dirty="0" smtClean="0">
                <a:solidFill>
                  <a:srgbClr val="0070C0"/>
                </a:solidFill>
              </a:rPr>
              <a:t>20</a:t>
            </a:r>
          </a:p>
          <a:p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</a:rPr>
              <a:t>데이터</a:t>
            </a:r>
            <a:r>
              <a:rPr lang="en-US" altLang="ko-KR" sz="1000" dirty="0" smtClean="0">
                <a:solidFill>
                  <a:srgbClr val="0070C0"/>
                </a:solidFill>
              </a:rPr>
              <a:t>) 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736" y="2324091"/>
            <a:ext cx="603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페이지</a:t>
            </a:r>
            <a:r>
              <a:rPr lang="en-US" altLang="ko-KR" sz="1000" dirty="0" smtClean="0">
                <a:solidFill>
                  <a:srgbClr val="0070C0"/>
                </a:solidFill>
              </a:rPr>
              <a:t> 5 </a:t>
            </a:r>
          </a:p>
          <a:p>
            <a:pPr algn="ctr"/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</a:rPr>
              <a:t>코드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749" y="5278849"/>
            <a:ext cx="1536783" cy="124649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ts val="1500"/>
              </a:lnSpc>
              <a:defRPr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smtClean="0"/>
              <a:t>j;</a:t>
            </a:r>
            <a:endParaRPr lang="en-US" altLang="ko-KR" sz="1100" dirty="0"/>
          </a:p>
          <a:p>
            <a:pPr>
              <a:lnSpc>
                <a:spcPts val="1500"/>
              </a:lnSpc>
              <a:defRPr/>
            </a:pPr>
            <a:r>
              <a:rPr lang="en-US" altLang="ko-KR" sz="1100" dirty="0" err="1" smtClean="0"/>
              <a:t>int</a:t>
            </a:r>
            <a:r>
              <a:rPr lang="en-US" altLang="ko-KR" sz="1100" dirty="0" smtClean="0"/>
              <a:t> sum;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 smtClean="0"/>
              <a:t>...</a:t>
            </a:r>
            <a:endParaRPr lang="en-US" altLang="ko-KR" sz="1100" dirty="0"/>
          </a:p>
          <a:p>
            <a:pPr>
              <a:lnSpc>
                <a:spcPts val="1500"/>
              </a:lnSpc>
              <a:defRPr/>
            </a:pPr>
            <a:r>
              <a:rPr lang="en-US" altLang="ko-KR" sz="1100" dirty="0" smtClean="0"/>
              <a:t>...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 smtClean="0"/>
              <a:t>...</a:t>
            </a:r>
          </a:p>
          <a:p>
            <a:pPr>
              <a:lnSpc>
                <a:spcPts val="1500"/>
              </a:lnSpc>
              <a:defRPr/>
            </a:pPr>
            <a:r>
              <a:rPr lang="en-US" altLang="ko-KR" sz="1100" dirty="0" err="1"/>
              <a:t>int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i</a:t>
            </a:r>
            <a:r>
              <a:rPr lang="en-US" altLang="ko-KR" sz="1100" dirty="0"/>
              <a:t>;</a:t>
            </a:r>
          </a:p>
          <a:p>
            <a:pPr>
              <a:lnSpc>
                <a:spcPts val="1500"/>
              </a:lnSpc>
              <a:defRPr/>
            </a:pPr>
            <a:endParaRPr lang="en-US" altLang="ko-KR" sz="11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204428" y="5710413"/>
            <a:ext cx="682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>
                <a:solidFill>
                  <a:srgbClr val="0070C0"/>
                </a:solidFill>
              </a:rPr>
              <a:t>페이지</a:t>
            </a:r>
            <a:r>
              <a:rPr lang="en-US" altLang="ko-KR" sz="1000" dirty="0" smtClean="0">
                <a:solidFill>
                  <a:srgbClr val="0070C0"/>
                </a:solidFill>
              </a:rPr>
              <a:t> 100</a:t>
            </a:r>
          </a:p>
          <a:p>
            <a:pPr algn="ctr"/>
            <a:r>
              <a:rPr lang="en-US" altLang="ko-KR" sz="1000" dirty="0" smtClean="0">
                <a:solidFill>
                  <a:srgbClr val="0070C0"/>
                </a:solidFill>
              </a:rPr>
              <a:t>(</a:t>
            </a:r>
            <a:r>
              <a:rPr lang="ko-KR" altLang="en-US" sz="1000" dirty="0" smtClean="0">
                <a:solidFill>
                  <a:srgbClr val="0070C0"/>
                </a:solidFill>
              </a:rPr>
              <a:t>스택</a:t>
            </a:r>
            <a:r>
              <a:rPr lang="en-US" altLang="ko-KR" sz="1000" dirty="0" smtClean="0">
                <a:solidFill>
                  <a:srgbClr val="0070C0"/>
                </a:solidFill>
              </a:rPr>
              <a:t>)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cxnSp>
        <p:nvCxnSpPr>
          <p:cNvPr id="25" name="직선 연결선 24"/>
          <p:cNvCxnSpPr>
            <a:endCxn id="39" idx="1"/>
          </p:cNvCxnSpPr>
          <p:nvPr/>
        </p:nvCxnSpPr>
        <p:spPr>
          <a:xfrm flipV="1">
            <a:off x="4048873" y="4967245"/>
            <a:ext cx="4630909" cy="2646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120881" y="4641204"/>
            <a:ext cx="416575" cy="26567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665982" y="4641204"/>
            <a:ext cx="416575" cy="26567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665982" y="4294810"/>
            <a:ext cx="416575" cy="26567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19203" y="4630572"/>
            <a:ext cx="416575" cy="26567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19203" y="4284178"/>
            <a:ext cx="416575" cy="26567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19203" y="3910056"/>
            <a:ext cx="416575" cy="26567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11500" y="4611392"/>
            <a:ext cx="416575" cy="26567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811500" y="4264998"/>
            <a:ext cx="416575" cy="26567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5811500" y="3890876"/>
            <a:ext cx="416575" cy="26567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5811500" y="3479792"/>
            <a:ext cx="416575" cy="265673"/>
          </a:xfrm>
          <a:prstGeom prst="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79782" y="4836440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시간</a:t>
            </a:r>
            <a:endParaRPr lang="ko-KR" altLang="en-US" sz="1100" dirty="0"/>
          </a:p>
        </p:txBody>
      </p:sp>
      <p:cxnSp>
        <p:nvCxnSpPr>
          <p:cNvPr id="41" name="직선 연결선 40"/>
          <p:cNvCxnSpPr/>
          <p:nvPr/>
        </p:nvCxnSpPr>
        <p:spPr>
          <a:xfrm>
            <a:off x="4048873" y="2314589"/>
            <a:ext cx="0" cy="2679116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643827" y="1702594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프로세스가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참조하는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페이지들</a:t>
            </a:r>
            <a:endParaRPr lang="ko-KR" altLang="en-US" sz="1100" dirty="0"/>
          </a:p>
        </p:txBody>
      </p:sp>
      <p:sp>
        <p:nvSpPr>
          <p:cNvPr id="43" name="직사각형 42"/>
          <p:cNvSpPr/>
          <p:nvPr/>
        </p:nvSpPr>
        <p:spPr>
          <a:xfrm>
            <a:off x="6397544" y="4598317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397544" y="4251923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97544" y="3877801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97544" y="3466717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964452" y="4598317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6964452" y="4251923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964452" y="3877801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6964452" y="3466717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837004" y="4598317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837004" y="4251923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837004" y="3877801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7837004" y="3466717"/>
            <a:ext cx="416575" cy="265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자유형 54"/>
          <p:cNvSpPr/>
          <p:nvPr/>
        </p:nvSpPr>
        <p:spPr>
          <a:xfrm>
            <a:off x="4082329" y="3324560"/>
            <a:ext cx="4738143" cy="1618345"/>
          </a:xfrm>
          <a:custGeom>
            <a:avLst/>
            <a:gdLst>
              <a:gd name="connsiteX0" fmla="*/ 2213 w 4743547"/>
              <a:gd name="connsiteY0" fmla="*/ 1576054 h 1576054"/>
              <a:gd name="connsiteX1" fmla="*/ 132036 w 4743547"/>
              <a:gd name="connsiteY1" fmla="*/ 1062409 h 1576054"/>
              <a:gd name="connsiteX2" fmla="*/ 848880 w 4743547"/>
              <a:gd name="connsiteY2" fmla="*/ 413298 h 1576054"/>
              <a:gd name="connsiteX3" fmla="*/ 1656036 w 4743547"/>
              <a:gd name="connsiteY3" fmla="*/ 91565 h 1576054"/>
              <a:gd name="connsiteX4" fmla="*/ 3682391 w 4743547"/>
              <a:gd name="connsiteY4" fmla="*/ 12542 h 1576054"/>
              <a:gd name="connsiteX5" fmla="*/ 4743547 w 4743547"/>
              <a:gd name="connsiteY5" fmla="*/ 1254 h 1576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43547" h="1576054">
                <a:moveTo>
                  <a:pt x="2213" y="1576054"/>
                </a:moveTo>
                <a:cubicBezTo>
                  <a:pt x="-3431" y="1416128"/>
                  <a:pt x="-9075" y="1256202"/>
                  <a:pt x="132036" y="1062409"/>
                </a:cubicBezTo>
                <a:cubicBezTo>
                  <a:pt x="273147" y="868616"/>
                  <a:pt x="594880" y="575105"/>
                  <a:pt x="848880" y="413298"/>
                </a:cubicBezTo>
                <a:cubicBezTo>
                  <a:pt x="1102880" y="251491"/>
                  <a:pt x="1183784" y="158358"/>
                  <a:pt x="1656036" y="91565"/>
                </a:cubicBezTo>
                <a:cubicBezTo>
                  <a:pt x="2128288" y="24772"/>
                  <a:pt x="3167806" y="27594"/>
                  <a:pt x="3682391" y="12542"/>
                </a:cubicBezTo>
                <a:cubicBezTo>
                  <a:pt x="4196976" y="-2510"/>
                  <a:pt x="4470261" y="-628"/>
                  <a:pt x="4743547" y="1254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6283009" y="3095296"/>
            <a:ext cx="1043877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작업 집합 형성</a:t>
            </a:r>
            <a:endParaRPr lang="en-US" altLang="ko-KR" sz="1000" dirty="0" smtClean="0"/>
          </a:p>
        </p:txBody>
      </p:sp>
      <p:cxnSp>
        <p:nvCxnSpPr>
          <p:cNvPr id="67" name="직선 화살표 연결선 66"/>
          <p:cNvCxnSpPr/>
          <p:nvPr/>
        </p:nvCxnSpPr>
        <p:spPr>
          <a:xfrm flipV="1">
            <a:off x="4572000" y="4887741"/>
            <a:ext cx="0" cy="4234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 flipV="1">
            <a:off x="5148064" y="4888217"/>
            <a:ext cx="0" cy="4234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/>
          <p:cNvCxnSpPr/>
          <p:nvPr/>
        </p:nvCxnSpPr>
        <p:spPr>
          <a:xfrm flipV="1">
            <a:off x="5692244" y="4877585"/>
            <a:ext cx="0" cy="4234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 rot="20549037">
            <a:off x="4343963" y="3433485"/>
            <a:ext cx="2262465" cy="829849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1309351"/>
              </a:avLst>
            </a:prstTxWarp>
            <a:spAutoFit/>
          </a:bodyPr>
          <a:lstStyle/>
          <a:p>
            <a:r>
              <a:rPr lang="ko-KR" altLang="en-US" sz="1000" dirty="0" smtClean="0"/>
              <a:t>작업 집합이 형성되는 과정</a:t>
            </a:r>
            <a:endParaRPr lang="ko-KR" altLang="en-US" sz="1000" dirty="0"/>
          </a:p>
        </p:txBody>
      </p:sp>
      <p:sp>
        <p:nvSpPr>
          <p:cNvPr id="2" name="직사각형 1"/>
          <p:cNvSpPr/>
          <p:nvPr/>
        </p:nvSpPr>
        <p:spPr>
          <a:xfrm>
            <a:off x="1395114" y="3131676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/>
              <a:t>...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1395114" y="4787860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/>
              <a:t>...</a:t>
            </a:r>
          </a:p>
        </p:txBody>
      </p:sp>
      <p:sp>
        <p:nvSpPr>
          <p:cNvPr id="9" name="자유형 8"/>
          <p:cNvSpPr/>
          <p:nvPr/>
        </p:nvSpPr>
        <p:spPr>
          <a:xfrm>
            <a:off x="1302700" y="836712"/>
            <a:ext cx="2021389" cy="5544616"/>
          </a:xfrm>
          <a:custGeom>
            <a:avLst/>
            <a:gdLst>
              <a:gd name="connsiteX0" fmla="*/ 292175 w 2094098"/>
              <a:gd name="connsiteY0" fmla="*/ 0 h 5015702"/>
              <a:gd name="connsiteX1" fmla="*/ 454494 w 2094098"/>
              <a:gd name="connsiteY1" fmla="*/ 5411 h 5015702"/>
              <a:gd name="connsiteX2" fmla="*/ 476137 w 2094098"/>
              <a:gd name="connsiteY2" fmla="*/ 10821 h 5015702"/>
              <a:gd name="connsiteX3" fmla="*/ 551886 w 2094098"/>
              <a:gd name="connsiteY3" fmla="*/ 21643 h 5015702"/>
              <a:gd name="connsiteX4" fmla="*/ 789955 w 2094098"/>
              <a:gd name="connsiteY4" fmla="*/ 37875 h 5015702"/>
              <a:gd name="connsiteX5" fmla="*/ 849472 w 2094098"/>
              <a:gd name="connsiteY5" fmla="*/ 48696 h 5015702"/>
              <a:gd name="connsiteX6" fmla="*/ 876525 w 2094098"/>
              <a:gd name="connsiteY6" fmla="*/ 54107 h 5015702"/>
              <a:gd name="connsiteX7" fmla="*/ 1000970 w 2094098"/>
              <a:gd name="connsiteY7" fmla="*/ 91981 h 5015702"/>
              <a:gd name="connsiteX8" fmla="*/ 1082130 w 2094098"/>
              <a:gd name="connsiteY8" fmla="*/ 129856 h 5015702"/>
              <a:gd name="connsiteX9" fmla="*/ 1098362 w 2094098"/>
              <a:gd name="connsiteY9" fmla="*/ 140677 h 5015702"/>
              <a:gd name="connsiteX10" fmla="*/ 1141647 w 2094098"/>
              <a:gd name="connsiteY10" fmla="*/ 151498 h 5015702"/>
              <a:gd name="connsiteX11" fmla="*/ 1195754 w 2094098"/>
              <a:gd name="connsiteY11" fmla="*/ 183962 h 5015702"/>
              <a:gd name="connsiteX12" fmla="*/ 1266092 w 2094098"/>
              <a:gd name="connsiteY12" fmla="*/ 259711 h 5015702"/>
              <a:gd name="connsiteX13" fmla="*/ 1276913 w 2094098"/>
              <a:gd name="connsiteY13" fmla="*/ 275943 h 5015702"/>
              <a:gd name="connsiteX14" fmla="*/ 1379716 w 2094098"/>
              <a:gd name="connsiteY14" fmla="*/ 373335 h 5015702"/>
              <a:gd name="connsiteX15" fmla="*/ 1390537 w 2094098"/>
              <a:gd name="connsiteY15" fmla="*/ 389567 h 5015702"/>
              <a:gd name="connsiteX16" fmla="*/ 1423001 w 2094098"/>
              <a:gd name="connsiteY16" fmla="*/ 411210 h 5015702"/>
              <a:gd name="connsiteX17" fmla="*/ 1460876 w 2094098"/>
              <a:gd name="connsiteY17" fmla="*/ 459905 h 5015702"/>
              <a:gd name="connsiteX18" fmla="*/ 1471697 w 2094098"/>
              <a:gd name="connsiteY18" fmla="*/ 470727 h 5015702"/>
              <a:gd name="connsiteX19" fmla="*/ 1504161 w 2094098"/>
              <a:gd name="connsiteY19" fmla="*/ 508601 h 5015702"/>
              <a:gd name="connsiteX20" fmla="*/ 1514982 w 2094098"/>
              <a:gd name="connsiteY20" fmla="*/ 519423 h 5015702"/>
              <a:gd name="connsiteX21" fmla="*/ 1536625 w 2094098"/>
              <a:gd name="connsiteY21" fmla="*/ 551887 h 5015702"/>
              <a:gd name="connsiteX22" fmla="*/ 1552857 w 2094098"/>
              <a:gd name="connsiteY22" fmla="*/ 562708 h 5015702"/>
              <a:gd name="connsiteX23" fmla="*/ 1650248 w 2094098"/>
              <a:gd name="connsiteY23" fmla="*/ 670921 h 5015702"/>
              <a:gd name="connsiteX24" fmla="*/ 1682712 w 2094098"/>
              <a:gd name="connsiteY24" fmla="*/ 708795 h 5015702"/>
              <a:gd name="connsiteX25" fmla="*/ 1731408 w 2094098"/>
              <a:gd name="connsiteY25" fmla="*/ 757491 h 5015702"/>
              <a:gd name="connsiteX26" fmla="*/ 1769283 w 2094098"/>
              <a:gd name="connsiteY26" fmla="*/ 817008 h 5015702"/>
              <a:gd name="connsiteX27" fmla="*/ 1780104 w 2094098"/>
              <a:gd name="connsiteY27" fmla="*/ 827830 h 5015702"/>
              <a:gd name="connsiteX28" fmla="*/ 1812568 w 2094098"/>
              <a:gd name="connsiteY28" fmla="*/ 892758 h 5015702"/>
              <a:gd name="connsiteX29" fmla="*/ 1866674 w 2094098"/>
              <a:gd name="connsiteY29" fmla="*/ 1000971 h 5015702"/>
              <a:gd name="connsiteX30" fmla="*/ 1893728 w 2094098"/>
              <a:gd name="connsiteY30" fmla="*/ 1060488 h 5015702"/>
              <a:gd name="connsiteX31" fmla="*/ 1937013 w 2094098"/>
              <a:gd name="connsiteY31" fmla="*/ 1136237 h 5015702"/>
              <a:gd name="connsiteX32" fmla="*/ 1947834 w 2094098"/>
              <a:gd name="connsiteY32" fmla="*/ 1152469 h 5015702"/>
              <a:gd name="connsiteX33" fmla="*/ 1980298 w 2094098"/>
              <a:gd name="connsiteY33" fmla="*/ 1244450 h 5015702"/>
              <a:gd name="connsiteX34" fmla="*/ 1996530 w 2094098"/>
              <a:gd name="connsiteY34" fmla="*/ 1282324 h 5015702"/>
              <a:gd name="connsiteX35" fmla="*/ 2012762 w 2094098"/>
              <a:gd name="connsiteY35" fmla="*/ 1352663 h 5015702"/>
              <a:gd name="connsiteX36" fmla="*/ 2018173 w 2094098"/>
              <a:gd name="connsiteY36" fmla="*/ 1368895 h 5015702"/>
              <a:gd name="connsiteX37" fmla="*/ 2028994 w 2094098"/>
              <a:gd name="connsiteY37" fmla="*/ 1433823 h 5015702"/>
              <a:gd name="connsiteX38" fmla="*/ 2034405 w 2094098"/>
              <a:gd name="connsiteY38" fmla="*/ 1520393 h 5015702"/>
              <a:gd name="connsiteX39" fmla="*/ 2039815 w 2094098"/>
              <a:gd name="connsiteY39" fmla="*/ 1596142 h 5015702"/>
              <a:gd name="connsiteX40" fmla="*/ 2045226 w 2094098"/>
              <a:gd name="connsiteY40" fmla="*/ 1628606 h 5015702"/>
              <a:gd name="connsiteX41" fmla="*/ 2056047 w 2094098"/>
              <a:gd name="connsiteY41" fmla="*/ 1742230 h 5015702"/>
              <a:gd name="connsiteX42" fmla="*/ 2066868 w 2094098"/>
              <a:gd name="connsiteY42" fmla="*/ 1834211 h 5015702"/>
              <a:gd name="connsiteX43" fmla="*/ 2072279 w 2094098"/>
              <a:gd name="connsiteY43" fmla="*/ 1947834 h 5015702"/>
              <a:gd name="connsiteX44" fmla="*/ 2077690 w 2094098"/>
              <a:gd name="connsiteY44" fmla="*/ 1980298 h 5015702"/>
              <a:gd name="connsiteX45" fmla="*/ 2083100 w 2094098"/>
              <a:gd name="connsiteY45" fmla="*/ 2164260 h 5015702"/>
              <a:gd name="connsiteX46" fmla="*/ 2088511 w 2094098"/>
              <a:gd name="connsiteY46" fmla="*/ 2288705 h 5015702"/>
              <a:gd name="connsiteX47" fmla="*/ 2093922 w 2094098"/>
              <a:gd name="connsiteY47" fmla="*/ 2597113 h 5015702"/>
              <a:gd name="connsiteX48" fmla="*/ 2061458 w 2094098"/>
              <a:gd name="connsiteY48" fmla="*/ 3370836 h 5015702"/>
              <a:gd name="connsiteX49" fmla="*/ 2056047 w 2094098"/>
              <a:gd name="connsiteY49" fmla="*/ 3387068 h 5015702"/>
              <a:gd name="connsiteX50" fmla="*/ 2034405 w 2094098"/>
              <a:gd name="connsiteY50" fmla="*/ 3473638 h 5015702"/>
              <a:gd name="connsiteX51" fmla="*/ 2018173 w 2094098"/>
              <a:gd name="connsiteY51" fmla="*/ 3522334 h 5015702"/>
              <a:gd name="connsiteX52" fmla="*/ 1937013 w 2094098"/>
              <a:gd name="connsiteY52" fmla="*/ 3684653 h 5015702"/>
              <a:gd name="connsiteX53" fmla="*/ 1909960 w 2094098"/>
              <a:gd name="connsiteY53" fmla="*/ 3760402 h 5015702"/>
              <a:gd name="connsiteX54" fmla="*/ 1850442 w 2094098"/>
              <a:gd name="connsiteY54" fmla="*/ 3868615 h 5015702"/>
              <a:gd name="connsiteX55" fmla="*/ 1834210 w 2094098"/>
              <a:gd name="connsiteY55" fmla="*/ 3906490 h 5015702"/>
              <a:gd name="connsiteX56" fmla="*/ 1753051 w 2094098"/>
              <a:gd name="connsiteY56" fmla="*/ 4052578 h 5015702"/>
              <a:gd name="connsiteX57" fmla="*/ 1720587 w 2094098"/>
              <a:gd name="connsiteY57" fmla="*/ 4112095 h 5015702"/>
              <a:gd name="connsiteX58" fmla="*/ 1682712 w 2094098"/>
              <a:gd name="connsiteY58" fmla="*/ 4166201 h 5015702"/>
              <a:gd name="connsiteX59" fmla="*/ 1628606 w 2094098"/>
              <a:gd name="connsiteY59" fmla="*/ 4269004 h 5015702"/>
              <a:gd name="connsiteX60" fmla="*/ 1585321 w 2094098"/>
              <a:gd name="connsiteY60" fmla="*/ 4296057 h 5015702"/>
              <a:gd name="connsiteX61" fmla="*/ 1542035 w 2094098"/>
              <a:gd name="connsiteY61" fmla="*/ 4344753 h 5015702"/>
              <a:gd name="connsiteX62" fmla="*/ 1487929 w 2094098"/>
              <a:gd name="connsiteY62" fmla="*/ 4388038 h 5015702"/>
              <a:gd name="connsiteX63" fmla="*/ 1455465 w 2094098"/>
              <a:gd name="connsiteY63" fmla="*/ 4420502 h 5015702"/>
              <a:gd name="connsiteX64" fmla="*/ 1428412 w 2094098"/>
              <a:gd name="connsiteY64" fmla="*/ 4447555 h 5015702"/>
              <a:gd name="connsiteX65" fmla="*/ 1368894 w 2094098"/>
              <a:gd name="connsiteY65" fmla="*/ 4490840 h 5015702"/>
              <a:gd name="connsiteX66" fmla="*/ 1358073 w 2094098"/>
              <a:gd name="connsiteY66" fmla="*/ 4501662 h 5015702"/>
              <a:gd name="connsiteX67" fmla="*/ 1320199 w 2094098"/>
              <a:gd name="connsiteY67" fmla="*/ 4528715 h 5015702"/>
              <a:gd name="connsiteX68" fmla="*/ 1298556 w 2094098"/>
              <a:gd name="connsiteY68" fmla="*/ 4550358 h 5015702"/>
              <a:gd name="connsiteX69" fmla="*/ 1249860 w 2094098"/>
              <a:gd name="connsiteY69" fmla="*/ 4582821 h 5015702"/>
              <a:gd name="connsiteX70" fmla="*/ 1239039 w 2094098"/>
              <a:gd name="connsiteY70" fmla="*/ 4593643 h 5015702"/>
              <a:gd name="connsiteX71" fmla="*/ 1092951 w 2094098"/>
              <a:gd name="connsiteY71" fmla="*/ 4701856 h 5015702"/>
              <a:gd name="connsiteX72" fmla="*/ 1017202 w 2094098"/>
              <a:gd name="connsiteY72" fmla="*/ 4745141 h 5015702"/>
              <a:gd name="connsiteX73" fmla="*/ 979328 w 2094098"/>
              <a:gd name="connsiteY73" fmla="*/ 4766784 h 5015702"/>
              <a:gd name="connsiteX74" fmla="*/ 892757 w 2094098"/>
              <a:gd name="connsiteY74" fmla="*/ 4826301 h 5015702"/>
              <a:gd name="connsiteX75" fmla="*/ 865704 w 2094098"/>
              <a:gd name="connsiteY75" fmla="*/ 4842533 h 5015702"/>
              <a:gd name="connsiteX76" fmla="*/ 833240 w 2094098"/>
              <a:gd name="connsiteY76" fmla="*/ 4858765 h 5015702"/>
              <a:gd name="connsiteX77" fmla="*/ 811597 w 2094098"/>
              <a:gd name="connsiteY77" fmla="*/ 4874997 h 5015702"/>
              <a:gd name="connsiteX78" fmla="*/ 779134 w 2094098"/>
              <a:gd name="connsiteY78" fmla="*/ 4885818 h 5015702"/>
              <a:gd name="connsiteX79" fmla="*/ 708795 w 2094098"/>
              <a:gd name="connsiteY79" fmla="*/ 4912871 h 5015702"/>
              <a:gd name="connsiteX80" fmla="*/ 665510 w 2094098"/>
              <a:gd name="connsiteY80" fmla="*/ 4918282 h 5015702"/>
              <a:gd name="connsiteX81" fmla="*/ 573529 w 2094098"/>
              <a:gd name="connsiteY81" fmla="*/ 4934514 h 5015702"/>
              <a:gd name="connsiteX82" fmla="*/ 546476 w 2094098"/>
              <a:gd name="connsiteY82" fmla="*/ 4945335 h 5015702"/>
              <a:gd name="connsiteX83" fmla="*/ 492369 w 2094098"/>
              <a:gd name="connsiteY83" fmla="*/ 4950746 h 5015702"/>
              <a:gd name="connsiteX84" fmla="*/ 449084 w 2094098"/>
              <a:gd name="connsiteY84" fmla="*/ 4956156 h 5015702"/>
              <a:gd name="connsiteX85" fmla="*/ 357103 w 2094098"/>
              <a:gd name="connsiteY85" fmla="*/ 4972388 h 5015702"/>
              <a:gd name="connsiteX86" fmla="*/ 308407 w 2094098"/>
              <a:gd name="connsiteY86" fmla="*/ 4983210 h 5015702"/>
              <a:gd name="connsiteX87" fmla="*/ 232658 w 2094098"/>
              <a:gd name="connsiteY87" fmla="*/ 4994031 h 5015702"/>
              <a:gd name="connsiteX88" fmla="*/ 200194 w 2094098"/>
              <a:gd name="connsiteY88" fmla="*/ 5004852 h 5015702"/>
              <a:gd name="connsiteX89" fmla="*/ 146087 w 2094098"/>
              <a:gd name="connsiteY89" fmla="*/ 5010263 h 5015702"/>
              <a:gd name="connsiteX90" fmla="*/ 0 w 2094098"/>
              <a:gd name="connsiteY90" fmla="*/ 5015673 h 5015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2094098" h="5015702">
                <a:moveTo>
                  <a:pt x="292175" y="0"/>
                </a:moveTo>
                <a:cubicBezTo>
                  <a:pt x="346281" y="1804"/>
                  <a:pt x="400451" y="2232"/>
                  <a:pt x="454494" y="5411"/>
                </a:cubicBezTo>
                <a:cubicBezTo>
                  <a:pt x="461917" y="5848"/>
                  <a:pt x="468802" y="9598"/>
                  <a:pt x="476137" y="10821"/>
                </a:cubicBezTo>
                <a:cubicBezTo>
                  <a:pt x="501296" y="15014"/>
                  <a:pt x="526545" y="18747"/>
                  <a:pt x="551886" y="21643"/>
                </a:cubicBezTo>
                <a:cubicBezTo>
                  <a:pt x="665148" y="34587"/>
                  <a:pt x="673004" y="32790"/>
                  <a:pt x="789955" y="37875"/>
                </a:cubicBezTo>
                <a:lnTo>
                  <a:pt x="849472" y="48696"/>
                </a:lnTo>
                <a:cubicBezTo>
                  <a:pt x="858511" y="50391"/>
                  <a:pt x="867632" y="51767"/>
                  <a:pt x="876525" y="54107"/>
                </a:cubicBezTo>
                <a:cubicBezTo>
                  <a:pt x="917987" y="65018"/>
                  <a:pt x="960421" y="77499"/>
                  <a:pt x="1000970" y="91981"/>
                </a:cubicBezTo>
                <a:cubicBezTo>
                  <a:pt x="1029513" y="102175"/>
                  <a:pt x="1055114" y="115309"/>
                  <a:pt x="1082130" y="129856"/>
                </a:cubicBezTo>
                <a:cubicBezTo>
                  <a:pt x="1087855" y="132939"/>
                  <a:pt x="1092251" y="138455"/>
                  <a:pt x="1098362" y="140677"/>
                </a:cubicBezTo>
                <a:cubicBezTo>
                  <a:pt x="1112339" y="145759"/>
                  <a:pt x="1127219" y="147891"/>
                  <a:pt x="1141647" y="151498"/>
                </a:cubicBezTo>
                <a:cubicBezTo>
                  <a:pt x="1162322" y="161836"/>
                  <a:pt x="1176896" y="168005"/>
                  <a:pt x="1195754" y="183962"/>
                </a:cubicBezTo>
                <a:cubicBezTo>
                  <a:pt x="1216705" y="201690"/>
                  <a:pt x="1248718" y="237994"/>
                  <a:pt x="1266092" y="259711"/>
                </a:cubicBezTo>
                <a:cubicBezTo>
                  <a:pt x="1270154" y="264789"/>
                  <a:pt x="1272502" y="271165"/>
                  <a:pt x="1276913" y="275943"/>
                </a:cubicBezTo>
                <a:cubicBezTo>
                  <a:pt x="1383020" y="390893"/>
                  <a:pt x="1280756" y="274375"/>
                  <a:pt x="1379716" y="373335"/>
                </a:cubicBezTo>
                <a:cubicBezTo>
                  <a:pt x="1384314" y="377933"/>
                  <a:pt x="1385643" y="385285"/>
                  <a:pt x="1390537" y="389567"/>
                </a:cubicBezTo>
                <a:cubicBezTo>
                  <a:pt x="1400325" y="398131"/>
                  <a:pt x="1413805" y="402014"/>
                  <a:pt x="1423001" y="411210"/>
                </a:cubicBezTo>
                <a:cubicBezTo>
                  <a:pt x="1437542" y="425750"/>
                  <a:pt x="1447854" y="443990"/>
                  <a:pt x="1460876" y="459905"/>
                </a:cubicBezTo>
                <a:cubicBezTo>
                  <a:pt x="1464106" y="463853"/>
                  <a:pt x="1468308" y="466914"/>
                  <a:pt x="1471697" y="470727"/>
                </a:cubicBezTo>
                <a:cubicBezTo>
                  <a:pt x="1482744" y="483155"/>
                  <a:pt x="1493114" y="496173"/>
                  <a:pt x="1504161" y="508601"/>
                </a:cubicBezTo>
                <a:cubicBezTo>
                  <a:pt x="1507550" y="512414"/>
                  <a:pt x="1511921" y="515342"/>
                  <a:pt x="1514982" y="519423"/>
                </a:cubicBezTo>
                <a:cubicBezTo>
                  <a:pt x="1522785" y="529828"/>
                  <a:pt x="1528061" y="542099"/>
                  <a:pt x="1536625" y="551887"/>
                </a:cubicBezTo>
                <a:cubicBezTo>
                  <a:pt x="1540907" y="556781"/>
                  <a:pt x="1548367" y="558004"/>
                  <a:pt x="1552857" y="562708"/>
                </a:cubicBezTo>
                <a:cubicBezTo>
                  <a:pt x="1586365" y="597811"/>
                  <a:pt x="1618007" y="634650"/>
                  <a:pt x="1650248" y="670921"/>
                </a:cubicBezTo>
                <a:cubicBezTo>
                  <a:pt x="1661295" y="683349"/>
                  <a:pt x="1670954" y="697037"/>
                  <a:pt x="1682712" y="708795"/>
                </a:cubicBezTo>
                <a:cubicBezTo>
                  <a:pt x="1698944" y="725027"/>
                  <a:pt x="1719084" y="738124"/>
                  <a:pt x="1731408" y="757491"/>
                </a:cubicBezTo>
                <a:cubicBezTo>
                  <a:pt x="1744033" y="777330"/>
                  <a:pt x="1755898" y="797674"/>
                  <a:pt x="1769283" y="817008"/>
                </a:cubicBezTo>
                <a:cubicBezTo>
                  <a:pt x="1772187" y="821202"/>
                  <a:pt x="1777573" y="823401"/>
                  <a:pt x="1780104" y="827830"/>
                </a:cubicBezTo>
                <a:cubicBezTo>
                  <a:pt x="1792109" y="848839"/>
                  <a:pt x="1801747" y="871115"/>
                  <a:pt x="1812568" y="892758"/>
                </a:cubicBezTo>
                <a:lnTo>
                  <a:pt x="1866674" y="1000971"/>
                </a:lnTo>
                <a:cubicBezTo>
                  <a:pt x="1876043" y="1020647"/>
                  <a:pt x="1882916" y="1041567"/>
                  <a:pt x="1893728" y="1060488"/>
                </a:cubicBezTo>
                <a:cubicBezTo>
                  <a:pt x="1908156" y="1085738"/>
                  <a:pt x="1922268" y="1111171"/>
                  <a:pt x="1937013" y="1136237"/>
                </a:cubicBezTo>
                <a:cubicBezTo>
                  <a:pt x="1940310" y="1141842"/>
                  <a:pt x="1945419" y="1146431"/>
                  <a:pt x="1947834" y="1152469"/>
                </a:cubicBezTo>
                <a:cubicBezTo>
                  <a:pt x="1959909" y="1182657"/>
                  <a:pt x="1967490" y="1214565"/>
                  <a:pt x="1980298" y="1244450"/>
                </a:cubicBezTo>
                <a:cubicBezTo>
                  <a:pt x="1985709" y="1257075"/>
                  <a:pt x="1992583" y="1269168"/>
                  <a:pt x="1996530" y="1282324"/>
                </a:cubicBezTo>
                <a:cubicBezTo>
                  <a:pt x="2003444" y="1305372"/>
                  <a:pt x="2006926" y="1329319"/>
                  <a:pt x="2012762" y="1352663"/>
                </a:cubicBezTo>
                <a:cubicBezTo>
                  <a:pt x="2014145" y="1358196"/>
                  <a:pt x="2016369" y="1363484"/>
                  <a:pt x="2018173" y="1368895"/>
                </a:cubicBezTo>
                <a:cubicBezTo>
                  <a:pt x="2021780" y="1390538"/>
                  <a:pt x="2026657" y="1412007"/>
                  <a:pt x="2028994" y="1433823"/>
                </a:cubicBezTo>
                <a:cubicBezTo>
                  <a:pt x="2032074" y="1462571"/>
                  <a:pt x="2032482" y="1491544"/>
                  <a:pt x="2034405" y="1520393"/>
                </a:cubicBezTo>
                <a:cubicBezTo>
                  <a:pt x="2036089" y="1545651"/>
                  <a:pt x="2037296" y="1570954"/>
                  <a:pt x="2039815" y="1596142"/>
                </a:cubicBezTo>
                <a:cubicBezTo>
                  <a:pt x="2040907" y="1607058"/>
                  <a:pt x="2044014" y="1617702"/>
                  <a:pt x="2045226" y="1628606"/>
                </a:cubicBezTo>
                <a:cubicBezTo>
                  <a:pt x="2049427" y="1666419"/>
                  <a:pt x="2052064" y="1704393"/>
                  <a:pt x="2056047" y="1742230"/>
                </a:cubicBezTo>
                <a:cubicBezTo>
                  <a:pt x="2059279" y="1772932"/>
                  <a:pt x="2063261" y="1803551"/>
                  <a:pt x="2066868" y="1834211"/>
                </a:cubicBezTo>
                <a:cubicBezTo>
                  <a:pt x="2068672" y="1872085"/>
                  <a:pt x="2069478" y="1910020"/>
                  <a:pt x="2072279" y="1947834"/>
                </a:cubicBezTo>
                <a:cubicBezTo>
                  <a:pt x="2073089" y="1958775"/>
                  <a:pt x="2077142" y="1969341"/>
                  <a:pt x="2077690" y="1980298"/>
                </a:cubicBezTo>
                <a:cubicBezTo>
                  <a:pt x="2080753" y="2041569"/>
                  <a:pt x="2080949" y="2102951"/>
                  <a:pt x="2083100" y="2164260"/>
                </a:cubicBezTo>
                <a:cubicBezTo>
                  <a:pt x="2084556" y="2205755"/>
                  <a:pt x="2086707" y="2247223"/>
                  <a:pt x="2088511" y="2288705"/>
                </a:cubicBezTo>
                <a:cubicBezTo>
                  <a:pt x="2090315" y="2391508"/>
                  <a:pt x="2095071" y="2494301"/>
                  <a:pt x="2093922" y="2597113"/>
                </a:cubicBezTo>
                <a:cubicBezTo>
                  <a:pt x="2090056" y="2943150"/>
                  <a:pt x="2106504" y="3100565"/>
                  <a:pt x="2061458" y="3370836"/>
                </a:cubicBezTo>
                <a:cubicBezTo>
                  <a:pt x="2060520" y="3376462"/>
                  <a:pt x="2057430" y="3381535"/>
                  <a:pt x="2056047" y="3387068"/>
                </a:cubicBezTo>
                <a:cubicBezTo>
                  <a:pt x="2041142" y="3446685"/>
                  <a:pt x="2050769" y="3421272"/>
                  <a:pt x="2034405" y="3473638"/>
                </a:cubicBezTo>
                <a:cubicBezTo>
                  <a:pt x="2029302" y="3489969"/>
                  <a:pt x="2025409" y="3506829"/>
                  <a:pt x="2018173" y="3522334"/>
                </a:cubicBezTo>
                <a:cubicBezTo>
                  <a:pt x="1987644" y="3587753"/>
                  <a:pt x="1960553" y="3623450"/>
                  <a:pt x="1937013" y="3684653"/>
                </a:cubicBezTo>
                <a:cubicBezTo>
                  <a:pt x="1911062" y="3752126"/>
                  <a:pt x="1975710" y="3628903"/>
                  <a:pt x="1909960" y="3760402"/>
                </a:cubicBezTo>
                <a:cubicBezTo>
                  <a:pt x="1891549" y="3797223"/>
                  <a:pt x="1869392" y="3832069"/>
                  <a:pt x="1850442" y="3868615"/>
                </a:cubicBezTo>
                <a:cubicBezTo>
                  <a:pt x="1844119" y="3880809"/>
                  <a:pt x="1840547" y="3894304"/>
                  <a:pt x="1834210" y="3906490"/>
                </a:cubicBezTo>
                <a:cubicBezTo>
                  <a:pt x="1829526" y="3915497"/>
                  <a:pt x="1768919" y="4023726"/>
                  <a:pt x="1753051" y="4052578"/>
                </a:cubicBezTo>
                <a:cubicBezTo>
                  <a:pt x="1742160" y="4072379"/>
                  <a:pt x="1733547" y="4093582"/>
                  <a:pt x="1720587" y="4112095"/>
                </a:cubicBezTo>
                <a:cubicBezTo>
                  <a:pt x="1707962" y="4130130"/>
                  <a:pt x="1691653" y="4146083"/>
                  <a:pt x="1682712" y="4166201"/>
                </a:cubicBezTo>
                <a:cubicBezTo>
                  <a:pt x="1675049" y="4183442"/>
                  <a:pt x="1643541" y="4259670"/>
                  <a:pt x="1628606" y="4269004"/>
                </a:cubicBezTo>
                <a:cubicBezTo>
                  <a:pt x="1614178" y="4278022"/>
                  <a:pt x="1599081" y="4286050"/>
                  <a:pt x="1585321" y="4296057"/>
                </a:cubicBezTo>
                <a:cubicBezTo>
                  <a:pt x="1571336" y="4306228"/>
                  <a:pt x="1551515" y="4335905"/>
                  <a:pt x="1542035" y="4344753"/>
                </a:cubicBezTo>
                <a:cubicBezTo>
                  <a:pt x="1525150" y="4360512"/>
                  <a:pt x="1505311" y="4372829"/>
                  <a:pt x="1487929" y="4388038"/>
                </a:cubicBezTo>
                <a:cubicBezTo>
                  <a:pt x="1476412" y="4398116"/>
                  <a:pt x="1466286" y="4409681"/>
                  <a:pt x="1455465" y="4420502"/>
                </a:cubicBezTo>
                <a:cubicBezTo>
                  <a:pt x="1446447" y="4429520"/>
                  <a:pt x="1438370" y="4439588"/>
                  <a:pt x="1428412" y="4447555"/>
                </a:cubicBezTo>
                <a:cubicBezTo>
                  <a:pt x="1328899" y="4527164"/>
                  <a:pt x="1481130" y="4406663"/>
                  <a:pt x="1368894" y="4490840"/>
                </a:cubicBezTo>
                <a:cubicBezTo>
                  <a:pt x="1364813" y="4493901"/>
                  <a:pt x="1362100" y="4498530"/>
                  <a:pt x="1358073" y="4501662"/>
                </a:cubicBezTo>
                <a:cubicBezTo>
                  <a:pt x="1345827" y="4511187"/>
                  <a:pt x="1332207" y="4518891"/>
                  <a:pt x="1320199" y="4528715"/>
                </a:cubicBezTo>
                <a:cubicBezTo>
                  <a:pt x="1312303" y="4535176"/>
                  <a:pt x="1306643" y="4544137"/>
                  <a:pt x="1298556" y="4550358"/>
                </a:cubicBezTo>
                <a:cubicBezTo>
                  <a:pt x="1283093" y="4562252"/>
                  <a:pt x="1265637" y="4571347"/>
                  <a:pt x="1249860" y="4582821"/>
                </a:cubicBezTo>
                <a:cubicBezTo>
                  <a:pt x="1245734" y="4585821"/>
                  <a:pt x="1242977" y="4590400"/>
                  <a:pt x="1239039" y="4593643"/>
                </a:cubicBezTo>
                <a:cubicBezTo>
                  <a:pt x="1194213" y="4630559"/>
                  <a:pt x="1144177" y="4672584"/>
                  <a:pt x="1092951" y="4701856"/>
                </a:cubicBezTo>
                <a:lnTo>
                  <a:pt x="1017202" y="4745141"/>
                </a:lnTo>
                <a:cubicBezTo>
                  <a:pt x="1004577" y="4752355"/>
                  <a:pt x="990498" y="4757475"/>
                  <a:pt x="979328" y="4766784"/>
                </a:cubicBezTo>
                <a:cubicBezTo>
                  <a:pt x="908687" y="4825651"/>
                  <a:pt x="941731" y="4814057"/>
                  <a:pt x="892757" y="4826301"/>
                </a:cubicBezTo>
                <a:cubicBezTo>
                  <a:pt x="883739" y="4831712"/>
                  <a:pt x="874936" y="4837497"/>
                  <a:pt x="865704" y="4842533"/>
                </a:cubicBezTo>
                <a:cubicBezTo>
                  <a:pt x="855083" y="4848326"/>
                  <a:pt x="843614" y="4852540"/>
                  <a:pt x="833240" y="4858765"/>
                </a:cubicBezTo>
                <a:cubicBezTo>
                  <a:pt x="825507" y="4863405"/>
                  <a:pt x="819663" y="4870964"/>
                  <a:pt x="811597" y="4874997"/>
                </a:cubicBezTo>
                <a:cubicBezTo>
                  <a:pt x="801395" y="4880098"/>
                  <a:pt x="789780" y="4881723"/>
                  <a:pt x="779134" y="4885818"/>
                </a:cubicBezTo>
                <a:cubicBezTo>
                  <a:pt x="756582" y="4894492"/>
                  <a:pt x="732858" y="4907715"/>
                  <a:pt x="708795" y="4912871"/>
                </a:cubicBezTo>
                <a:cubicBezTo>
                  <a:pt x="694577" y="4915918"/>
                  <a:pt x="679853" y="4915892"/>
                  <a:pt x="665510" y="4918282"/>
                </a:cubicBezTo>
                <a:cubicBezTo>
                  <a:pt x="505617" y="4944931"/>
                  <a:pt x="694288" y="4917261"/>
                  <a:pt x="573529" y="4934514"/>
                </a:cubicBezTo>
                <a:cubicBezTo>
                  <a:pt x="564511" y="4938121"/>
                  <a:pt x="556000" y="4943430"/>
                  <a:pt x="546476" y="4945335"/>
                </a:cubicBezTo>
                <a:cubicBezTo>
                  <a:pt x="528702" y="4948890"/>
                  <a:pt x="510384" y="4948744"/>
                  <a:pt x="492369" y="4950746"/>
                </a:cubicBezTo>
                <a:cubicBezTo>
                  <a:pt x="477917" y="4952352"/>
                  <a:pt x="463512" y="4954353"/>
                  <a:pt x="449084" y="4956156"/>
                </a:cubicBezTo>
                <a:cubicBezTo>
                  <a:pt x="409465" y="4982570"/>
                  <a:pt x="448388" y="4960481"/>
                  <a:pt x="357103" y="4972388"/>
                </a:cubicBezTo>
                <a:cubicBezTo>
                  <a:pt x="340615" y="4974539"/>
                  <a:pt x="324782" y="4980320"/>
                  <a:pt x="308407" y="4983210"/>
                </a:cubicBezTo>
                <a:cubicBezTo>
                  <a:pt x="286607" y="4987057"/>
                  <a:pt x="255042" y="4988435"/>
                  <a:pt x="232658" y="4994031"/>
                </a:cubicBezTo>
                <a:cubicBezTo>
                  <a:pt x="221592" y="4996798"/>
                  <a:pt x="211405" y="5002750"/>
                  <a:pt x="200194" y="5004852"/>
                </a:cubicBezTo>
                <a:cubicBezTo>
                  <a:pt x="182379" y="5008192"/>
                  <a:pt x="164170" y="5009016"/>
                  <a:pt x="146087" y="5010263"/>
                </a:cubicBezTo>
                <a:cubicBezTo>
                  <a:pt x="56645" y="5016431"/>
                  <a:pt x="65924" y="5015673"/>
                  <a:pt x="0" y="5015673"/>
                </a:cubicBezTo>
              </a:path>
            </a:pathLst>
          </a:custGeom>
          <a:noFill/>
          <a:ln w="19050">
            <a:solidFill>
              <a:srgbClr val="00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1406417" y="2651219"/>
            <a:ext cx="810248" cy="1233827"/>
          </a:xfrm>
          <a:custGeom>
            <a:avLst/>
            <a:gdLst>
              <a:gd name="connsiteX0" fmla="*/ 719616 w 860293"/>
              <a:gd name="connsiteY0" fmla="*/ 0 h 1233827"/>
              <a:gd name="connsiteX1" fmla="*/ 757491 w 860293"/>
              <a:gd name="connsiteY1" fmla="*/ 21643 h 1233827"/>
              <a:gd name="connsiteX2" fmla="*/ 784544 w 860293"/>
              <a:gd name="connsiteY2" fmla="*/ 48696 h 1233827"/>
              <a:gd name="connsiteX3" fmla="*/ 789955 w 860293"/>
              <a:gd name="connsiteY3" fmla="*/ 64928 h 1233827"/>
              <a:gd name="connsiteX4" fmla="*/ 806187 w 860293"/>
              <a:gd name="connsiteY4" fmla="*/ 81160 h 1233827"/>
              <a:gd name="connsiteX5" fmla="*/ 822419 w 860293"/>
              <a:gd name="connsiteY5" fmla="*/ 102802 h 1233827"/>
              <a:gd name="connsiteX6" fmla="*/ 844061 w 860293"/>
              <a:gd name="connsiteY6" fmla="*/ 151498 h 1233827"/>
              <a:gd name="connsiteX7" fmla="*/ 854883 w 860293"/>
              <a:gd name="connsiteY7" fmla="*/ 248890 h 1233827"/>
              <a:gd name="connsiteX8" fmla="*/ 860293 w 860293"/>
              <a:gd name="connsiteY8" fmla="*/ 297586 h 1233827"/>
              <a:gd name="connsiteX9" fmla="*/ 854883 w 860293"/>
              <a:gd name="connsiteY9" fmla="*/ 746670 h 1233827"/>
              <a:gd name="connsiteX10" fmla="*/ 822419 w 860293"/>
              <a:gd name="connsiteY10" fmla="*/ 806187 h 1233827"/>
              <a:gd name="connsiteX11" fmla="*/ 811597 w 860293"/>
              <a:gd name="connsiteY11" fmla="*/ 827830 h 1233827"/>
              <a:gd name="connsiteX12" fmla="*/ 784544 w 860293"/>
              <a:gd name="connsiteY12" fmla="*/ 865704 h 1233827"/>
              <a:gd name="connsiteX13" fmla="*/ 746670 w 860293"/>
              <a:gd name="connsiteY13" fmla="*/ 898168 h 1233827"/>
              <a:gd name="connsiteX14" fmla="*/ 735848 w 860293"/>
              <a:gd name="connsiteY14" fmla="*/ 914400 h 1233827"/>
              <a:gd name="connsiteX15" fmla="*/ 714206 w 860293"/>
              <a:gd name="connsiteY15" fmla="*/ 925221 h 1233827"/>
              <a:gd name="connsiteX16" fmla="*/ 681742 w 860293"/>
              <a:gd name="connsiteY16" fmla="*/ 957685 h 1233827"/>
              <a:gd name="connsiteX17" fmla="*/ 616814 w 860293"/>
              <a:gd name="connsiteY17" fmla="*/ 1000970 h 1233827"/>
              <a:gd name="connsiteX18" fmla="*/ 584350 w 860293"/>
              <a:gd name="connsiteY18" fmla="*/ 1028024 h 1233827"/>
              <a:gd name="connsiteX19" fmla="*/ 551886 w 860293"/>
              <a:gd name="connsiteY19" fmla="*/ 1049666 h 1233827"/>
              <a:gd name="connsiteX20" fmla="*/ 508601 w 860293"/>
              <a:gd name="connsiteY20" fmla="*/ 1082130 h 1233827"/>
              <a:gd name="connsiteX21" fmla="*/ 492369 w 860293"/>
              <a:gd name="connsiteY21" fmla="*/ 1092951 h 1233827"/>
              <a:gd name="connsiteX22" fmla="*/ 454494 w 860293"/>
              <a:gd name="connsiteY22" fmla="*/ 1109183 h 1233827"/>
              <a:gd name="connsiteX23" fmla="*/ 411209 w 860293"/>
              <a:gd name="connsiteY23" fmla="*/ 1130826 h 1233827"/>
              <a:gd name="connsiteX24" fmla="*/ 378745 w 860293"/>
              <a:gd name="connsiteY24" fmla="*/ 1147058 h 1233827"/>
              <a:gd name="connsiteX25" fmla="*/ 362513 w 860293"/>
              <a:gd name="connsiteY25" fmla="*/ 1157879 h 1233827"/>
              <a:gd name="connsiteX26" fmla="*/ 319228 w 860293"/>
              <a:gd name="connsiteY26" fmla="*/ 1174111 h 1233827"/>
              <a:gd name="connsiteX27" fmla="*/ 302996 w 860293"/>
              <a:gd name="connsiteY27" fmla="*/ 1184932 h 1233827"/>
              <a:gd name="connsiteX28" fmla="*/ 286764 w 860293"/>
              <a:gd name="connsiteY28" fmla="*/ 1190343 h 1233827"/>
              <a:gd name="connsiteX29" fmla="*/ 183962 w 860293"/>
              <a:gd name="connsiteY29" fmla="*/ 1228218 h 1233827"/>
              <a:gd name="connsiteX30" fmla="*/ 0 w 860293"/>
              <a:gd name="connsiteY30" fmla="*/ 1233628 h 123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60293" h="1233827">
                <a:moveTo>
                  <a:pt x="719616" y="0"/>
                </a:moveTo>
                <a:cubicBezTo>
                  <a:pt x="761577" y="8392"/>
                  <a:pt x="735537" y="-3447"/>
                  <a:pt x="757491" y="21643"/>
                </a:cubicBezTo>
                <a:cubicBezTo>
                  <a:pt x="765889" y="31241"/>
                  <a:pt x="784544" y="48696"/>
                  <a:pt x="784544" y="48696"/>
                </a:cubicBezTo>
                <a:cubicBezTo>
                  <a:pt x="786348" y="54107"/>
                  <a:pt x="786791" y="60183"/>
                  <a:pt x="789955" y="64928"/>
                </a:cubicBezTo>
                <a:cubicBezTo>
                  <a:pt x="794200" y="71295"/>
                  <a:pt x="801207" y="75350"/>
                  <a:pt x="806187" y="81160"/>
                </a:cubicBezTo>
                <a:cubicBezTo>
                  <a:pt x="812056" y="88007"/>
                  <a:pt x="817008" y="95588"/>
                  <a:pt x="822419" y="102802"/>
                </a:cubicBezTo>
                <a:cubicBezTo>
                  <a:pt x="835296" y="141435"/>
                  <a:pt x="826913" y="125775"/>
                  <a:pt x="844061" y="151498"/>
                </a:cubicBezTo>
                <a:lnTo>
                  <a:pt x="854883" y="248890"/>
                </a:lnTo>
                <a:lnTo>
                  <a:pt x="860293" y="297586"/>
                </a:lnTo>
                <a:cubicBezTo>
                  <a:pt x="858490" y="447281"/>
                  <a:pt x="863096" y="597190"/>
                  <a:pt x="854883" y="746670"/>
                </a:cubicBezTo>
                <a:cubicBezTo>
                  <a:pt x="853765" y="767021"/>
                  <a:pt x="832742" y="788122"/>
                  <a:pt x="822419" y="806187"/>
                </a:cubicBezTo>
                <a:cubicBezTo>
                  <a:pt x="818417" y="813190"/>
                  <a:pt x="815599" y="820827"/>
                  <a:pt x="811597" y="827830"/>
                </a:cubicBezTo>
                <a:cubicBezTo>
                  <a:pt x="807501" y="834997"/>
                  <a:pt x="788413" y="861835"/>
                  <a:pt x="784544" y="865704"/>
                </a:cubicBezTo>
                <a:cubicBezTo>
                  <a:pt x="772786" y="877462"/>
                  <a:pt x="758428" y="886410"/>
                  <a:pt x="746670" y="898168"/>
                </a:cubicBezTo>
                <a:cubicBezTo>
                  <a:pt x="742072" y="902766"/>
                  <a:pt x="740844" y="910237"/>
                  <a:pt x="735848" y="914400"/>
                </a:cubicBezTo>
                <a:cubicBezTo>
                  <a:pt x="729652" y="919563"/>
                  <a:pt x="720504" y="920183"/>
                  <a:pt x="714206" y="925221"/>
                </a:cubicBezTo>
                <a:cubicBezTo>
                  <a:pt x="702256" y="934781"/>
                  <a:pt x="693985" y="948503"/>
                  <a:pt x="681742" y="957685"/>
                </a:cubicBezTo>
                <a:cubicBezTo>
                  <a:pt x="632990" y="994249"/>
                  <a:pt x="693213" y="950038"/>
                  <a:pt x="616814" y="1000970"/>
                </a:cubicBezTo>
                <a:cubicBezTo>
                  <a:pt x="525587" y="1061788"/>
                  <a:pt x="638602" y="987335"/>
                  <a:pt x="584350" y="1028024"/>
                </a:cubicBezTo>
                <a:cubicBezTo>
                  <a:pt x="573946" y="1035827"/>
                  <a:pt x="562290" y="1041863"/>
                  <a:pt x="551886" y="1049666"/>
                </a:cubicBezTo>
                <a:cubicBezTo>
                  <a:pt x="537458" y="1060487"/>
                  <a:pt x="523608" y="1072126"/>
                  <a:pt x="508601" y="1082130"/>
                </a:cubicBezTo>
                <a:cubicBezTo>
                  <a:pt x="503190" y="1085737"/>
                  <a:pt x="498185" y="1090043"/>
                  <a:pt x="492369" y="1092951"/>
                </a:cubicBezTo>
                <a:cubicBezTo>
                  <a:pt x="480083" y="1099094"/>
                  <a:pt x="466941" y="1103374"/>
                  <a:pt x="454494" y="1109183"/>
                </a:cubicBezTo>
                <a:cubicBezTo>
                  <a:pt x="439876" y="1116005"/>
                  <a:pt x="425637" y="1123612"/>
                  <a:pt x="411209" y="1130826"/>
                </a:cubicBezTo>
                <a:cubicBezTo>
                  <a:pt x="400388" y="1136237"/>
                  <a:pt x="388812" y="1140347"/>
                  <a:pt x="378745" y="1147058"/>
                </a:cubicBezTo>
                <a:cubicBezTo>
                  <a:pt x="373334" y="1150665"/>
                  <a:pt x="368433" y="1155188"/>
                  <a:pt x="362513" y="1157879"/>
                </a:cubicBezTo>
                <a:cubicBezTo>
                  <a:pt x="348485" y="1164255"/>
                  <a:pt x="333256" y="1167735"/>
                  <a:pt x="319228" y="1174111"/>
                </a:cubicBezTo>
                <a:cubicBezTo>
                  <a:pt x="313308" y="1176802"/>
                  <a:pt x="308812" y="1182024"/>
                  <a:pt x="302996" y="1184932"/>
                </a:cubicBezTo>
                <a:cubicBezTo>
                  <a:pt x="297895" y="1187483"/>
                  <a:pt x="292059" y="1188225"/>
                  <a:pt x="286764" y="1190343"/>
                </a:cubicBezTo>
                <a:cubicBezTo>
                  <a:pt x="268108" y="1197805"/>
                  <a:pt x="211680" y="1224753"/>
                  <a:pt x="183962" y="1228218"/>
                </a:cubicBezTo>
                <a:cubicBezTo>
                  <a:pt x="126281" y="1235428"/>
                  <a:pt x="57899" y="1233628"/>
                  <a:pt x="0" y="1233628"/>
                </a:cubicBezTo>
              </a:path>
            </a:pathLst>
          </a:custGeom>
          <a:noFill/>
          <a:ln w="190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584186" y="377964"/>
            <a:ext cx="568181" cy="789955"/>
          </a:xfrm>
          <a:custGeom>
            <a:avLst/>
            <a:gdLst>
              <a:gd name="connsiteX0" fmla="*/ 0 w 568181"/>
              <a:gd name="connsiteY0" fmla="*/ 0 h 789955"/>
              <a:gd name="connsiteX1" fmla="*/ 10821 w 568181"/>
              <a:gd name="connsiteY1" fmla="*/ 27053 h 789955"/>
              <a:gd name="connsiteX2" fmla="*/ 27053 w 568181"/>
              <a:gd name="connsiteY2" fmla="*/ 32464 h 789955"/>
              <a:gd name="connsiteX3" fmla="*/ 64928 w 568181"/>
              <a:gd name="connsiteY3" fmla="*/ 54106 h 789955"/>
              <a:gd name="connsiteX4" fmla="*/ 129855 w 568181"/>
              <a:gd name="connsiteY4" fmla="*/ 70338 h 789955"/>
              <a:gd name="connsiteX5" fmla="*/ 151498 w 568181"/>
              <a:gd name="connsiteY5" fmla="*/ 75749 h 789955"/>
              <a:gd name="connsiteX6" fmla="*/ 183962 w 568181"/>
              <a:gd name="connsiteY6" fmla="*/ 81160 h 789955"/>
              <a:gd name="connsiteX7" fmla="*/ 211015 w 568181"/>
              <a:gd name="connsiteY7" fmla="*/ 86570 h 789955"/>
              <a:gd name="connsiteX8" fmla="*/ 270532 w 568181"/>
              <a:gd name="connsiteY8" fmla="*/ 91981 h 789955"/>
              <a:gd name="connsiteX9" fmla="*/ 302996 w 568181"/>
              <a:gd name="connsiteY9" fmla="*/ 102802 h 789955"/>
              <a:gd name="connsiteX10" fmla="*/ 362513 w 568181"/>
              <a:gd name="connsiteY10" fmla="*/ 113623 h 789955"/>
              <a:gd name="connsiteX11" fmla="*/ 357103 w 568181"/>
              <a:gd name="connsiteY11" fmla="*/ 135266 h 789955"/>
              <a:gd name="connsiteX12" fmla="*/ 346281 w 568181"/>
              <a:gd name="connsiteY12" fmla="*/ 162319 h 789955"/>
              <a:gd name="connsiteX13" fmla="*/ 335460 w 568181"/>
              <a:gd name="connsiteY13" fmla="*/ 221836 h 789955"/>
              <a:gd name="connsiteX14" fmla="*/ 340871 w 568181"/>
              <a:gd name="connsiteY14" fmla="*/ 319228 h 789955"/>
              <a:gd name="connsiteX15" fmla="*/ 373335 w 568181"/>
              <a:gd name="connsiteY15" fmla="*/ 330049 h 789955"/>
              <a:gd name="connsiteX16" fmla="*/ 481548 w 568181"/>
              <a:gd name="connsiteY16" fmla="*/ 335460 h 789955"/>
              <a:gd name="connsiteX17" fmla="*/ 459905 w 568181"/>
              <a:gd name="connsiteY17" fmla="*/ 362513 h 789955"/>
              <a:gd name="connsiteX18" fmla="*/ 443673 w 568181"/>
              <a:gd name="connsiteY18" fmla="*/ 389567 h 789955"/>
              <a:gd name="connsiteX19" fmla="*/ 438262 w 568181"/>
              <a:gd name="connsiteY19" fmla="*/ 459905 h 789955"/>
              <a:gd name="connsiteX20" fmla="*/ 454494 w 568181"/>
              <a:gd name="connsiteY20" fmla="*/ 465316 h 789955"/>
              <a:gd name="connsiteX21" fmla="*/ 486958 w 568181"/>
              <a:gd name="connsiteY21" fmla="*/ 481548 h 789955"/>
              <a:gd name="connsiteX22" fmla="*/ 497780 w 568181"/>
              <a:gd name="connsiteY22" fmla="*/ 492369 h 789955"/>
              <a:gd name="connsiteX23" fmla="*/ 389567 w 568181"/>
              <a:gd name="connsiteY23" fmla="*/ 497780 h 789955"/>
              <a:gd name="connsiteX24" fmla="*/ 367924 w 568181"/>
              <a:gd name="connsiteY24" fmla="*/ 508601 h 789955"/>
              <a:gd name="connsiteX25" fmla="*/ 313817 w 568181"/>
              <a:gd name="connsiteY25" fmla="*/ 519422 h 789955"/>
              <a:gd name="connsiteX26" fmla="*/ 281354 w 568181"/>
              <a:gd name="connsiteY26" fmla="*/ 535654 h 789955"/>
              <a:gd name="connsiteX27" fmla="*/ 259711 w 568181"/>
              <a:gd name="connsiteY27" fmla="*/ 541065 h 789955"/>
              <a:gd name="connsiteX28" fmla="*/ 265122 w 568181"/>
              <a:gd name="connsiteY28" fmla="*/ 692563 h 789955"/>
              <a:gd name="connsiteX29" fmla="*/ 275943 w 568181"/>
              <a:gd name="connsiteY29" fmla="*/ 714206 h 789955"/>
              <a:gd name="connsiteX30" fmla="*/ 297585 w 568181"/>
              <a:gd name="connsiteY30" fmla="*/ 746670 h 789955"/>
              <a:gd name="connsiteX31" fmla="*/ 357103 w 568181"/>
              <a:gd name="connsiteY31" fmla="*/ 779134 h 789955"/>
              <a:gd name="connsiteX32" fmla="*/ 427441 w 568181"/>
              <a:gd name="connsiteY32" fmla="*/ 789955 h 789955"/>
              <a:gd name="connsiteX33" fmla="*/ 514012 w 568181"/>
              <a:gd name="connsiteY33" fmla="*/ 768312 h 789955"/>
              <a:gd name="connsiteX34" fmla="*/ 530243 w 568181"/>
              <a:gd name="connsiteY34" fmla="*/ 757491 h 789955"/>
              <a:gd name="connsiteX35" fmla="*/ 562707 w 568181"/>
              <a:gd name="connsiteY35" fmla="*/ 725027 h 789955"/>
              <a:gd name="connsiteX36" fmla="*/ 568118 w 568181"/>
              <a:gd name="connsiteY36" fmla="*/ 708795 h 789955"/>
              <a:gd name="connsiteX37" fmla="*/ 562707 w 568181"/>
              <a:gd name="connsiteY37" fmla="*/ 600582 h 789955"/>
              <a:gd name="connsiteX38" fmla="*/ 546475 w 568181"/>
              <a:gd name="connsiteY38" fmla="*/ 589761 h 789955"/>
              <a:gd name="connsiteX39" fmla="*/ 535654 w 568181"/>
              <a:gd name="connsiteY39" fmla="*/ 578939 h 789955"/>
              <a:gd name="connsiteX40" fmla="*/ 486958 w 568181"/>
              <a:gd name="connsiteY40" fmla="*/ 568118 h 789955"/>
              <a:gd name="connsiteX41" fmla="*/ 319228 w 568181"/>
              <a:gd name="connsiteY41" fmla="*/ 600582 h 789955"/>
              <a:gd name="connsiteX42" fmla="*/ 313817 w 568181"/>
              <a:gd name="connsiteY42" fmla="*/ 627635 h 789955"/>
              <a:gd name="connsiteX43" fmla="*/ 319228 w 568181"/>
              <a:gd name="connsiteY43" fmla="*/ 697974 h 789955"/>
              <a:gd name="connsiteX44" fmla="*/ 335460 w 568181"/>
              <a:gd name="connsiteY44" fmla="*/ 703384 h 789955"/>
              <a:gd name="connsiteX45" fmla="*/ 346281 w 568181"/>
              <a:gd name="connsiteY45" fmla="*/ 714206 h 789955"/>
              <a:gd name="connsiteX46" fmla="*/ 362513 w 568181"/>
              <a:gd name="connsiteY46" fmla="*/ 719616 h 789955"/>
              <a:gd name="connsiteX47" fmla="*/ 400388 w 568181"/>
              <a:gd name="connsiteY47" fmla="*/ 730438 h 789955"/>
              <a:gd name="connsiteX48" fmla="*/ 519422 w 568181"/>
              <a:gd name="connsiteY48" fmla="*/ 725027 h 789955"/>
              <a:gd name="connsiteX49" fmla="*/ 524833 w 568181"/>
              <a:gd name="connsiteY49" fmla="*/ 708795 h 789955"/>
              <a:gd name="connsiteX50" fmla="*/ 519422 w 568181"/>
              <a:gd name="connsiteY50" fmla="*/ 660099 h 789955"/>
              <a:gd name="connsiteX51" fmla="*/ 427441 w 568181"/>
              <a:gd name="connsiteY51" fmla="*/ 654689 h 789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68181" h="789955">
                <a:moveTo>
                  <a:pt x="0" y="0"/>
                </a:moveTo>
                <a:cubicBezTo>
                  <a:pt x="3607" y="9018"/>
                  <a:pt x="4603" y="19592"/>
                  <a:pt x="10821" y="27053"/>
                </a:cubicBezTo>
                <a:cubicBezTo>
                  <a:pt x="14472" y="31434"/>
                  <a:pt x="21952" y="29913"/>
                  <a:pt x="27053" y="32464"/>
                </a:cubicBezTo>
                <a:cubicBezTo>
                  <a:pt x="48252" y="43064"/>
                  <a:pt x="39632" y="46201"/>
                  <a:pt x="64928" y="54106"/>
                </a:cubicBezTo>
                <a:cubicBezTo>
                  <a:pt x="86221" y="60760"/>
                  <a:pt x="108213" y="64927"/>
                  <a:pt x="129855" y="70338"/>
                </a:cubicBezTo>
                <a:cubicBezTo>
                  <a:pt x="137069" y="72142"/>
                  <a:pt x="144163" y="74526"/>
                  <a:pt x="151498" y="75749"/>
                </a:cubicBezTo>
                <a:lnTo>
                  <a:pt x="183962" y="81160"/>
                </a:lnTo>
                <a:cubicBezTo>
                  <a:pt x="193010" y="82805"/>
                  <a:pt x="201890" y="85429"/>
                  <a:pt x="211015" y="86570"/>
                </a:cubicBezTo>
                <a:cubicBezTo>
                  <a:pt x="230782" y="89041"/>
                  <a:pt x="250693" y="90177"/>
                  <a:pt x="270532" y="91981"/>
                </a:cubicBezTo>
                <a:cubicBezTo>
                  <a:pt x="281353" y="95588"/>
                  <a:pt x="291745" y="100927"/>
                  <a:pt x="302996" y="102802"/>
                </a:cubicBezTo>
                <a:cubicBezTo>
                  <a:pt x="344531" y="109725"/>
                  <a:pt x="324702" y="106062"/>
                  <a:pt x="362513" y="113623"/>
                </a:cubicBezTo>
                <a:cubicBezTo>
                  <a:pt x="360710" y="120837"/>
                  <a:pt x="359455" y="128211"/>
                  <a:pt x="357103" y="135266"/>
                </a:cubicBezTo>
                <a:cubicBezTo>
                  <a:pt x="354032" y="144480"/>
                  <a:pt x="349072" y="153016"/>
                  <a:pt x="346281" y="162319"/>
                </a:cubicBezTo>
                <a:cubicBezTo>
                  <a:pt x="343449" y="171760"/>
                  <a:pt x="336742" y="214143"/>
                  <a:pt x="335460" y="221836"/>
                </a:cubicBezTo>
                <a:cubicBezTo>
                  <a:pt x="337264" y="254300"/>
                  <a:pt x="330130" y="288539"/>
                  <a:pt x="340871" y="319228"/>
                </a:cubicBezTo>
                <a:cubicBezTo>
                  <a:pt x="344639" y="329994"/>
                  <a:pt x="361943" y="329479"/>
                  <a:pt x="373335" y="330049"/>
                </a:cubicBezTo>
                <a:lnTo>
                  <a:pt x="481548" y="335460"/>
                </a:lnTo>
                <a:cubicBezTo>
                  <a:pt x="471481" y="345526"/>
                  <a:pt x="466732" y="348860"/>
                  <a:pt x="459905" y="362513"/>
                </a:cubicBezTo>
                <a:cubicBezTo>
                  <a:pt x="445857" y="390609"/>
                  <a:pt x="464809" y="368429"/>
                  <a:pt x="443673" y="389567"/>
                </a:cubicBezTo>
                <a:cubicBezTo>
                  <a:pt x="435102" y="415282"/>
                  <a:pt x="424215" y="431811"/>
                  <a:pt x="438262" y="459905"/>
                </a:cubicBezTo>
                <a:cubicBezTo>
                  <a:pt x="440813" y="465006"/>
                  <a:pt x="449083" y="463512"/>
                  <a:pt x="454494" y="465316"/>
                </a:cubicBezTo>
                <a:cubicBezTo>
                  <a:pt x="479696" y="490516"/>
                  <a:pt x="447070" y="461604"/>
                  <a:pt x="486958" y="481548"/>
                </a:cubicBezTo>
                <a:cubicBezTo>
                  <a:pt x="491521" y="483829"/>
                  <a:pt x="494173" y="488762"/>
                  <a:pt x="497780" y="492369"/>
                </a:cubicBezTo>
                <a:cubicBezTo>
                  <a:pt x="461709" y="494173"/>
                  <a:pt x="425404" y="493300"/>
                  <a:pt x="389567" y="497780"/>
                </a:cubicBezTo>
                <a:cubicBezTo>
                  <a:pt x="381563" y="498780"/>
                  <a:pt x="375679" y="506385"/>
                  <a:pt x="367924" y="508601"/>
                </a:cubicBezTo>
                <a:cubicBezTo>
                  <a:pt x="350239" y="513654"/>
                  <a:pt x="331266" y="513605"/>
                  <a:pt x="313817" y="519422"/>
                </a:cubicBezTo>
                <a:cubicBezTo>
                  <a:pt x="245411" y="542225"/>
                  <a:pt x="354782" y="504184"/>
                  <a:pt x="281354" y="535654"/>
                </a:cubicBezTo>
                <a:cubicBezTo>
                  <a:pt x="274519" y="538583"/>
                  <a:pt x="266925" y="539261"/>
                  <a:pt x="259711" y="541065"/>
                </a:cubicBezTo>
                <a:cubicBezTo>
                  <a:pt x="261515" y="591564"/>
                  <a:pt x="260405" y="642252"/>
                  <a:pt x="265122" y="692563"/>
                </a:cubicBezTo>
                <a:cubicBezTo>
                  <a:pt x="265875" y="700594"/>
                  <a:pt x="271793" y="707290"/>
                  <a:pt x="275943" y="714206"/>
                </a:cubicBezTo>
                <a:cubicBezTo>
                  <a:pt x="282634" y="725358"/>
                  <a:pt x="288885" y="737003"/>
                  <a:pt x="297585" y="746670"/>
                </a:cubicBezTo>
                <a:cubicBezTo>
                  <a:pt x="317944" y="769291"/>
                  <a:pt x="329094" y="770731"/>
                  <a:pt x="357103" y="779134"/>
                </a:cubicBezTo>
                <a:cubicBezTo>
                  <a:pt x="384661" y="787402"/>
                  <a:pt x="393160" y="786146"/>
                  <a:pt x="427441" y="789955"/>
                </a:cubicBezTo>
                <a:cubicBezTo>
                  <a:pt x="527658" y="782246"/>
                  <a:pt x="473912" y="801729"/>
                  <a:pt x="514012" y="768312"/>
                </a:cubicBezTo>
                <a:cubicBezTo>
                  <a:pt x="519007" y="764149"/>
                  <a:pt x="525383" y="761811"/>
                  <a:pt x="530243" y="757491"/>
                </a:cubicBezTo>
                <a:cubicBezTo>
                  <a:pt x="541681" y="747324"/>
                  <a:pt x="562707" y="725027"/>
                  <a:pt x="562707" y="725027"/>
                </a:cubicBezTo>
                <a:cubicBezTo>
                  <a:pt x="564511" y="719616"/>
                  <a:pt x="568118" y="714498"/>
                  <a:pt x="568118" y="708795"/>
                </a:cubicBezTo>
                <a:cubicBezTo>
                  <a:pt x="568118" y="672679"/>
                  <a:pt x="569168" y="636115"/>
                  <a:pt x="562707" y="600582"/>
                </a:cubicBezTo>
                <a:cubicBezTo>
                  <a:pt x="561544" y="594184"/>
                  <a:pt x="551553" y="593823"/>
                  <a:pt x="546475" y="589761"/>
                </a:cubicBezTo>
                <a:cubicBezTo>
                  <a:pt x="542492" y="586574"/>
                  <a:pt x="540217" y="581220"/>
                  <a:pt x="535654" y="578939"/>
                </a:cubicBezTo>
                <a:cubicBezTo>
                  <a:pt x="530563" y="576394"/>
                  <a:pt x="489799" y="568686"/>
                  <a:pt x="486958" y="568118"/>
                </a:cubicBezTo>
                <a:cubicBezTo>
                  <a:pt x="470747" y="569795"/>
                  <a:pt x="341016" y="542481"/>
                  <a:pt x="319228" y="600582"/>
                </a:cubicBezTo>
                <a:cubicBezTo>
                  <a:pt x="315999" y="609193"/>
                  <a:pt x="315621" y="618617"/>
                  <a:pt x="313817" y="627635"/>
                </a:cubicBezTo>
                <a:cubicBezTo>
                  <a:pt x="315621" y="651081"/>
                  <a:pt x="312768" y="675363"/>
                  <a:pt x="319228" y="697974"/>
                </a:cubicBezTo>
                <a:cubicBezTo>
                  <a:pt x="320795" y="703458"/>
                  <a:pt x="330569" y="700450"/>
                  <a:pt x="335460" y="703384"/>
                </a:cubicBezTo>
                <a:cubicBezTo>
                  <a:pt x="339834" y="706009"/>
                  <a:pt x="341907" y="711581"/>
                  <a:pt x="346281" y="714206"/>
                </a:cubicBezTo>
                <a:cubicBezTo>
                  <a:pt x="351172" y="717140"/>
                  <a:pt x="357029" y="718049"/>
                  <a:pt x="362513" y="719616"/>
                </a:cubicBezTo>
                <a:cubicBezTo>
                  <a:pt x="410044" y="733196"/>
                  <a:pt x="361490" y="717471"/>
                  <a:pt x="400388" y="730438"/>
                </a:cubicBezTo>
                <a:cubicBezTo>
                  <a:pt x="440066" y="728634"/>
                  <a:pt x="480290" y="731833"/>
                  <a:pt x="519422" y="725027"/>
                </a:cubicBezTo>
                <a:cubicBezTo>
                  <a:pt x="525041" y="724050"/>
                  <a:pt x="524833" y="714498"/>
                  <a:pt x="524833" y="708795"/>
                </a:cubicBezTo>
                <a:cubicBezTo>
                  <a:pt x="524833" y="692463"/>
                  <a:pt x="530971" y="671647"/>
                  <a:pt x="519422" y="660099"/>
                </a:cubicBezTo>
                <a:cubicBezTo>
                  <a:pt x="512419" y="653096"/>
                  <a:pt x="437556" y="654689"/>
                  <a:pt x="427441" y="654689"/>
                </a:cubicBezTo>
              </a:path>
            </a:pathLst>
          </a:custGeom>
          <a:noFill/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1158936" y="2415495"/>
            <a:ext cx="2013964" cy="3029730"/>
          </a:xfrm>
          <a:custGeom>
            <a:avLst/>
            <a:gdLst>
              <a:gd name="connsiteX0" fmla="*/ 378746 w 1647471"/>
              <a:gd name="connsiteY0" fmla="*/ 0 h 2965037"/>
              <a:gd name="connsiteX1" fmla="*/ 633046 w 1647471"/>
              <a:gd name="connsiteY1" fmla="*/ 5411 h 2965037"/>
              <a:gd name="connsiteX2" fmla="*/ 725027 w 1647471"/>
              <a:gd name="connsiteY2" fmla="*/ 21643 h 2965037"/>
              <a:gd name="connsiteX3" fmla="*/ 762902 w 1647471"/>
              <a:gd name="connsiteY3" fmla="*/ 27054 h 2965037"/>
              <a:gd name="connsiteX4" fmla="*/ 860294 w 1647471"/>
              <a:gd name="connsiteY4" fmla="*/ 59517 h 2965037"/>
              <a:gd name="connsiteX5" fmla="*/ 973917 w 1647471"/>
              <a:gd name="connsiteY5" fmla="*/ 91981 h 2965037"/>
              <a:gd name="connsiteX6" fmla="*/ 990149 w 1647471"/>
              <a:gd name="connsiteY6" fmla="*/ 102803 h 2965037"/>
              <a:gd name="connsiteX7" fmla="*/ 1055077 w 1647471"/>
              <a:gd name="connsiteY7" fmla="*/ 119035 h 2965037"/>
              <a:gd name="connsiteX8" fmla="*/ 1114594 w 1647471"/>
              <a:gd name="connsiteY8" fmla="*/ 146088 h 2965037"/>
              <a:gd name="connsiteX9" fmla="*/ 1141647 w 1647471"/>
              <a:gd name="connsiteY9" fmla="*/ 156909 h 2965037"/>
              <a:gd name="connsiteX10" fmla="*/ 1174111 w 1647471"/>
              <a:gd name="connsiteY10" fmla="*/ 183962 h 2965037"/>
              <a:gd name="connsiteX11" fmla="*/ 1201165 w 1647471"/>
              <a:gd name="connsiteY11" fmla="*/ 200194 h 2965037"/>
              <a:gd name="connsiteX12" fmla="*/ 1222807 w 1647471"/>
              <a:gd name="connsiteY12" fmla="*/ 216426 h 2965037"/>
              <a:gd name="connsiteX13" fmla="*/ 1282324 w 1647471"/>
              <a:gd name="connsiteY13" fmla="*/ 259712 h 2965037"/>
              <a:gd name="connsiteX14" fmla="*/ 1293146 w 1647471"/>
              <a:gd name="connsiteY14" fmla="*/ 270533 h 2965037"/>
              <a:gd name="connsiteX15" fmla="*/ 1341841 w 1647471"/>
              <a:gd name="connsiteY15" fmla="*/ 330050 h 2965037"/>
              <a:gd name="connsiteX16" fmla="*/ 1385127 w 1647471"/>
              <a:gd name="connsiteY16" fmla="*/ 389567 h 2965037"/>
              <a:gd name="connsiteX17" fmla="*/ 1401359 w 1647471"/>
              <a:gd name="connsiteY17" fmla="*/ 432852 h 2965037"/>
              <a:gd name="connsiteX18" fmla="*/ 1412180 w 1647471"/>
              <a:gd name="connsiteY18" fmla="*/ 449084 h 2965037"/>
              <a:gd name="connsiteX19" fmla="*/ 1423001 w 1647471"/>
              <a:gd name="connsiteY19" fmla="*/ 470727 h 2965037"/>
              <a:gd name="connsiteX20" fmla="*/ 1439233 w 1647471"/>
              <a:gd name="connsiteY20" fmla="*/ 497780 h 2965037"/>
              <a:gd name="connsiteX21" fmla="*/ 1450054 w 1647471"/>
              <a:gd name="connsiteY21" fmla="*/ 541065 h 2965037"/>
              <a:gd name="connsiteX22" fmla="*/ 1460876 w 1647471"/>
              <a:gd name="connsiteY22" fmla="*/ 568119 h 2965037"/>
              <a:gd name="connsiteX23" fmla="*/ 1482518 w 1647471"/>
              <a:gd name="connsiteY23" fmla="*/ 638457 h 2965037"/>
              <a:gd name="connsiteX24" fmla="*/ 1493340 w 1647471"/>
              <a:gd name="connsiteY24" fmla="*/ 697974 h 2965037"/>
              <a:gd name="connsiteX25" fmla="*/ 1504161 w 1647471"/>
              <a:gd name="connsiteY25" fmla="*/ 735849 h 2965037"/>
              <a:gd name="connsiteX26" fmla="*/ 1520393 w 1647471"/>
              <a:gd name="connsiteY26" fmla="*/ 811598 h 2965037"/>
              <a:gd name="connsiteX27" fmla="*/ 1542036 w 1647471"/>
              <a:gd name="connsiteY27" fmla="*/ 887347 h 2965037"/>
              <a:gd name="connsiteX28" fmla="*/ 1547446 w 1647471"/>
              <a:gd name="connsiteY28" fmla="*/ 925222 h 2965037"/>
              <a:gd name="connsiteX29" fmla="*/ 1579910 w 1647471"/>
              <a:gd name="connsiteY29" fmla="*/ 1033435 h 2965037"/>
              <a:gd name="connsiteX30" fmla="*/ 1590731 w 1647471"/>
              <a:gd name="connsiteY30" fmla="*/ 1098362 h 2965037"/>
              <a:gd name="connsiteX31" fmla="*/ 1612374 w 1647471"/>
              <a:gd name="connsiteY31" fmla="*/ 1152469 h 2965037"/>
              <a:gd name="connsiteX32" fmla="*/ 1617785 w 1647471"/>
              <a:gd name="connsiteY32" fmla="*/ 1201165 h 2965037"/>
              <a:gd name="connsiteX33" fmla="*/ 1634017 w 1647471"/>
              <a:gd name="connsiteY33" fmla="*/ 1271503 h 2965037"/>
              <a:gd name="connsiteX34" fmla="*/ 1639427 w 1647471"/>
              <a:gd name="connsiteY34" fmla="*/ 1790926 h 2965037"/>
              <a:gd name="connsiteX35" fmla="*/ 1623195 w 1647471"/>
              <a:gd name="connsiteY35" fmla="*/ 1882907 h 2965037"/>
              <a:gd name="connsiteX36" fmla="*/ 1579910 w 1647471"/>
              <a:gd name="connsiteY36" fmla="*/ 2007352 h 2965037"/>
              <a:gd name="connsiteX37" fmla="*/ 1563678 w 1647471"/>
              <a:gd name="connsiteY37" fmla="*/ 2056048 h 2965037"/>
              <a:gd name="connsiteX38" fmla="*/ 1477108 w 1647471"/>
              <a:gd name="connsiteY38" fmla="*/ 2180493 h 2965037"/>
              <a:gd name="connsiteX39" fmla="*/ 1444644 w 1647471"/>
              <a:gd name="connsiteY39" fmla="*/ 2229188 h 2965037"/>
              <a:gd name="connsiteX40" fmla="*/ 1433823 w 1647471"/>
              <a:gd name="connsiteY40" fmla="*/ 2240010 h 2965037"/>
              <a:gd name="connsiteX41" fmla="*/ 1417591 w 1647471"/>
              <a:gd name="connsiteY41" fmla="*/ 2267063 h 2965037"/>
              <a:gd name="connsiteX42" fmla="*/ 1395948 w 1647471"/>
              <a:gd name="connsiteY42" fmla="*/ 2310348 h 2965037"/>
              <a:gd name="connsiteX43" fmla="*/ 1358073 w 1647471"/>
              <a:gd name="connsiteY43" fmla="*/ 2348223 h 2965037"/>
              <a:gd name="connsiteX44" fmla="*/ 1336431 w 1647471"/>
              <a:gd name="connsiteY44" fmla="*/ 2380687 h 2965037"/>
              <a:gd name="connsiteX45" fmla="*/ 1314788 w 1647471"/>
              <a:gd name="connsiteY45" fmla="*/ 2402329 h 2965037"/>
              <a:gd name="connsiteX46" fmla="*/ 1271503 w 1647471"/>
              <a:gd name="connsiteY46" fmla="*/ 2461846 h 2965037"/>
              <a:gd name="connsiteX47" fmla="*/ 1255271 w 1647471"/>
              <a:gd name="connsiteY47" fmla="*/ 2472668 h 2965037"/>
              <a:gd name="connsiteX48" fmla="*/ 1211986 w 1647471"/>
              <a:gd name="connsiteY48" fmla="*/ 2510542 h 2965037"/>
              <a:gd name="connsiteX49" fmla="*/ 1098362 w 1647471"/>
              <a:gd name="connsiteY49" fmla="*/ 2607934 h 2965037"/>
              <a:gd name="connsiteX50" fmla="*/ 1033434 w 1647471"/>
              <a:gd name="connsiteY50" fmla="*/ 2656630 h 2965037"/>
              <a:gd name="connsiteX51" fmla="*/ 979328 w 1647471"/>
              <a:gd name="connsiteY51" fmla="*/ 2672862 h 2965037"/>
              <a:gd name="connsiteX52" fmla="*/ 887347 w 1647471"/>
              <a:gd name="connsiteY52" fmla="*/ 2705326 h 2965037"/>
              <a:gd name="connsiteX53" fmla="*/ 860294 w 1647471"/>
              <a:gd name="connsiteY53" fmla="*/ 2710736 h 2965037"/>
              <a:gd name="connsiteX54" fmla="*/ 800776 w 1647471"/>
              <a:gd name="connsiteY54" fmla="*/ 2732379 h 2965037"/>
              <a:gd name="connsiteX55" fmla="*/ 752081 w 1647471"/>
              <a:gd name="connsiteY55" fmla="*/ 2748611 h 2965037"/>
              <a:gd name="connsiteX56" fmla="*/ 681742 w 1647471"/>
              <a:gd name="connsiteY56" fmla="*/ 2764843 h 2965037"/>
              <a:gd name="connsiteX57" fmla="*/ 643868 w 1647471"/>
              <a:gd name="connsiteY57" fmla="*/ 2775664 h 2965037"/>
              <a:gd name="connsiteX58" fmla="*/ 595172 w 1647471"/>
              <a:gd name="connsiteY58" fmla="*/ 2786486 h 2965037"/>
              <a:gd name="connsiteX59" fmla="*/ 578940 w 1647471"/>
              <a:gd name="connsiteY59" fmla="*/ 2791896 h 2965037"/>
              <a:gd name="connsiteX60" fmla="*/ 524833 w 1647471"/>
              <a:gd name="connsiteY60" fmla="*/ 2813539 h 2965037"/>
              <a:gd name="connsiteX61" fmla="*/ 486959 w 1647471"/>
              <a:gd name="connsiteY61" fmla="*/ 2824360 h 2965037"/>
              <a:gd name="connsiteX62" fmla="*/ 389567 w 1647471"/>
              <a:gd name="connsiteY62" fmla="*/ 2840592 h 2965037"/>
              <a:gd name="connsiteX63" fmla="*/ 340871 w 1647471"/>
              <a:gd name="connsiteY63" fmla="*/ 2856824 h 2965037"/>
              <a:gd name="connsiteX64" fmla="*/ 308407 w 1647471"/>
              <a:gd name="connsiteY64" fmla="*/ 2862235 h 2965037"/>
              <a:gd name="connsiteX65" fmla="*/ 211015 w 1647471"/>
              <a:gd name="connsiteY65" fmla="*/ 2878467 h 2965037"/>
              <a:gd name="connsiteX66" fmla="*/ 119034 w 1647471"/>
              <a:gd name="connsiteY66" fmla="*/ 2905520 h 2965037"/>
              <a:gd name="connsiteX67" fmla="*/ 75749 w 1647471"/>
              <a:gd name="connsiteY67" fmla="*/ 2932573 h 2965037"/>
              <a:gd name="connsiteX68" fmla="*/ 37875 w 1647471"/>
              <a:gd name="connsiteY68" fmla="*/ 2948805 h 2965037"/>
              <a:gd name="connsiteX69" fmla="*/ 0 w 1647471"/>
              <a:gd name="connsiteY69" fmla="*/ 2965037 h 2965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647471" h="2965037">
                <a:moveTo>
                  <a:pt x="378746" y="0"/>
                </a:moveTo>
                <a:cubicBezTo>
                  <a:pt x="463513" y="1804"/>
                  <a:pt x="548425" y="122"/>
                  <a:pt x="633046" y="5411"/>
                </a:cubicBezTo>
                <a:cubicBezTo>
                  <a:pt x="664119" y="7353"/>
                  <a:pt x="694206" y="17240"/>
                  <a:pt x="725027" y="21643"/>
                </a:cubicBezTo>
                <a:lnTo>
                  <a:pt x="762902" y="27054"/>
                </a:lnTo>
                <a:cubicBezTo>
                  <a:pt x="795366" y="37875"/>
                  <a:pt x="827545" y="49593"/>
                  <a:pt x="860294" y="59517"/>
                </a:cubicBezTo>
                <a:cubicBezTo>
                  <a:pt x="1063092" y="120971"/>
                  <a:pt x="869825" y="57285"/>
                  <a:pt x="973917" y="91981"/>
                </a:cubicBezTo>
                <a:cubicBezTo>
                  <a:pt x="979328" y="95588"/>
                  <a:pt x="984111" y="100388"/>
                  <a:pt x="990149" y="102803"/>
                </a:cubicBezTo>
                <a:cubicBezTo>
                  <a:pt x="1010166" y="110810"/>
                  <a:pt x="1033850" y="114789"/>
                  <a:pt x="1055077" y="119035"/>
                </a:cubicBezTo>
                <a:lnTo>
                  <a:pt x="1114594" y="146088"/>
                </a:lnTo>
                <a:cubicBezTo>
                  <a:pt x="1123492" y="149981"/>
                  <a:pt x="1133453" y="151695"/>
                  <a:pt x="1141647" y="156909"/>
                </a:cubicBezTo>
                <a:cubicBezTo>
                  <a:pt x="1153531" y="164471"/>
                  <a:pt x="1162719" y="175677"/>
                  <a:pt x="1174111" y="183962"/>
                </a:cubicBezTo>
                <a:cubicBezTo>
                  <a:pt x="1182616" y="190148"/>
                  <a:pt x="1192415" y="194360"/>
                  <a:pt x="1201165" y="200194"/>
                </a:cubicBezTo>
                <a:cubicBezTo>
                  <a:pt x="1208668" y="205196"/>
                  <a:pt x="1215304" y="211424"/>
                  <a:pt x="1222807" y="216426"/>
                </a:cubicBezTo>
                <a:cubicBezTo>
                  <a:pt x="1268413" y="246831"/>
                  <a:pt x="1233109" y="216649"/>
                  <a:pt x="1282324" y="259712"/>
                </a:cubicBezTo>
                <a:cubicBezTo>
                  <a:pt x="1286163" y="263071"/>
                  <a:pt x="1289851" y="266639"/>
                  <a:pt x="1293146" y="270533"/>
                </a:cubicBezTo>
                <a:cubicBezTo>
                  <a:pt x="1309704" y="290101"/>
                  <a:pt x="1325677" y="310156"/>
                  <a:pt x="1341841" y="330050"/>
                </a:cubicBezTo>
                <a:cubicBezTo>
                  <a:pt x="1354677" y="345848"/>
                  <a:pt x="1376147" y="371607"/>
                  <a:pt x="1385127" y="389567"/>
                </a:cubicBezTo>
                <a:cubicBezTo>
                  <a:pt x="1392018" y="403350"/>
                  <a:pt x="1394983" y="418824"/>
                  <a:pt x="1401359" y="432852"/>
                </a:cubicBezTo>
                <a:cubicBezTo>
                  <a:pt x="1404050" y="438772"/>
                  <a:pt x="1408954" y="443438"/>
                  <a:pt x="1412180" y="449084"/>
                </a:cubicBezTo>
                <a:cubicBezTo>
                  <a:pt x="1416182" y="456087"/>
                  <a:pt x="1419084" y="463676"/>
                  <a:pt x="1423001" y="470727"/>
                </a:cubicBezTo>
                <a:cubicBezTo>
                  <a:pt x="1428108" y="479920"/>
                  <a:pt x="1434530" y="488374"/>
                  <a:pt x="1439233" y="497780"/>
                </a:cubicBezTo>
                <a:cubicBezTo>
                  <a:pt x="1446376" y="512066"/>
                  <a:pt x="1445422" y="525623"/>
                  <a:pt x="1450054" y="541065"/>
                </a:cubicBezTo>
                <a:cubicBezTo>
                  <a:pt x="1452845" y="550368"/>
                  <a:pt x="1457269" y="559101"/>
                  <a:pt x="1460876" y="568119"/>
                </a:cubicBezTo>
                <a:cubicBezTo>
                  <a:pt x="1472191" y="636015"/>
                  <a:pt x="1457399" y="563101"/>
                  <a:pt x="1482518" y="638457"/>
                </a:cubicBezTo>
                <a:cubicBezTo>
                  <a:pt x="1485991" y="648876"/>
                  <a:pt x="1491296" y="689116"/>
                  <a:pt x="1493340" y="697974"/>
                </a:cubicBezTo>
                <a:cubicBezTo>
                  <a:pt x="1496292" y="710768"/>
                  <a:pt x="1501154" y="723068"/>
                  <a:pt x="1504161" y="735849"/>
                </a:cubicBezTo>
                <a:cubicBezTo>
                  <a:pt x="1508736" y="755291"/>
                  <a:pt x="1513636" y="789075"/>
                  <a:pt x="1520393" y="811598"/>
                </a:cubicBezTo>
                <a:cubicBezTo>
                  <a:pt x="1532766" y="852842"/>
                  <a:pt x="1532556" y="839945"/>
                  <a:pt x="1542036" y="887347"/>
                </a:cubicBezTo>
                <a:cubicBezTo>
                  <a:pt x="1544537" y="899852"/>
                  <a:pt x="1544353" y="912850"/>
                  <a:pt x="1547446" y="925222"/>
                </a:cubicBezTo>
                <a:cubicBezTo>
                  <a:pt x="1558914" y="971094"/>
                  <a:pt x="1567461" y="996089"/>
                  <a:pt x="1579910" y="1033435"/>
                </a:cubicBezTo>
                <a:cubicBezTo>
                  <a:pt x="1583517" y="1055077"/>
                  <a:pt x="1584958" y="1077194"/>
                  <a:pt x="1590731" y="1098362"/>
                </a:cubicBezTo>
                <a:cubicBezTo>
                  <a:pt x="1595842" y="1117103"/>
                  <a:pt x="1607430" y="1133684"/>
                  <a:pt x="1612374" y="1152469"/>
                </a:cubicBezTo>
                <a:cubicBezTo>
                  <a:pt x="1616530" y="1168263"/>
                  <a:pt x="1615238" y="1185033"/>
                  <a:pt x="1617785" y="1201165"/>
                </a:cubicBezTo>
                <a:cubicBezTo>
                  <a:pt x="1624949" y="1246539"/>
                  <a:pt x="1624270" y="1242264"/>
                  <a:pt x="1634017" y="1271503"/>
                </a:cubicBezTo>
                <a:cubicBezTo>
                  <a:pt x="1650033" y="1511743"/>
                  <a:pt x="1651640" y="1469314"/>
                  <a:pt x="1639427" y="1790926"/>
                </a:cubicBezTo>
                <a:cubicBezTo>
                  <a:pt x="1639160" y="1797951"/>
                  <a:pt x="1630697" y="1860402"/>
                  <a:pt x="1623195" y="1882907"/>
                </a:cubicBezTo>
                <a:cubicBezTo>
                  <a:pt x="1609306" y="1924573"/>
                  <a:pt x="1594187" y="1965818"/>
                  <a:pt x="1579910" y="2007352"/>
                </a:cubicBezTo>
                <a:cubicBezTo>
                  <a:pt x="1574348" y="2023533"/>
                  <a:pt x="1573545" y="2042070"/>
                  <a:pt x="1563678" y="2056048"/>
                </a:cubicBezTo>
                <a:cubicBezTo>
                  <a:pt x="1491182" y="2158750"/>
                  <a:pt x="1519591" y="2116769"/>
                  <a:pt x="1477108" y="2180493"/>
                </a:cubicBezTo>
                <a:cubicBezTo>
                  <a:pt x="1466287" y="2196725"/>
                  <a:pt x="1458438" y="2215393"/>
                  <a:pt x="1444644" y="2229188"/>
                </a:cubicBezTo>
                <a:cubicBezTo>
                  <a:pt x="1441037" y="2232795"/>
                  <a:pt x="1436788" y="2235859"/>
                  <a:pt x="1433823" y="2240010"/>
                </a:cubicBezTo>
                <a:cubicBezTo>
                  <a:pt x="1427711" y="2248568"/>
                  <a:pt x="1422577" y="2257804"/>
                  <a:pt x="1417591" y="2267063"/>
                </a:cubicBezTo>
                <a:cubicBezTo>
                  <a:pt x="1409943" y="2281266"/>
                  <a:pt x="1405488" y="2297340"/>
                  <a:pt x="1395948" y="2310348"/>
                </a:cubicBezTo>
                <a:cubicBezTo>
                  <a:pt x="1385389" y="2324746"/>
                  <a:pt x="1369606" y="2334593"/>
                  <a:pt x="1358073" y="2348223"/>
                </a:cubicBezTo>
                <a:cubicBezTo>
                  <a:pt x="1349672" y="2358151"/>
                  <a:pt x="1344555" y="2370531"/>
                  <a:pt x="1336431" y="2380687"/>
                </a:cubicBezTo>
                <a:cubicBezTo>
                  <a:pt x="1330058" y="2388654"/>
                  <a:pt x="1321161" y="2394362"/>
                  <a:pt x="1314788" y="2402329"/>
                </a:cubicBezTo>
                <a:cubicBezTo>
                  <a:pt x="1299464" y="2421484"/>
                  <a:pt x="1287348" y="2443119"/>
                  <a:pt x="1271503" y="2461846"/>
                </a:cubicBezTo>
                <a:cubicBezTo>
                  <a:pt x="1267303" y="2466810"/>
                  <a:pt x="1260304" y="2468550"/>
                  <a:pt x="1255271" y="2472668"/>
                </a:cubicBezTo>
                <a:cubicBezTo>
                  <a:pt x="1240433" y="2484808"/>
                  <a:pt x="1225924" y="2497378"/>
                  <a:pt x="1211986" y="2510542"/>
                </a:cubicBezTo>
                <a:cubicBezTo>
                  <a:pt x="1101093" y="2615274"/>
                  <a:pt x="1216439" y="2517640"/>
                  <a:pt x="1098362" y="2607934"/>
                </a:cubicBezTo>
                <a:cubicBezTo>
                  <a:pt x="1080521" y="2621577"/>
                  <a:pt x="1054892" y="2647242"/>
                  <a:pt x="1033434" y="2656630"/>
                </a:cubicBezTo>
                <a:cubicBezTo>
                  <a:pt x="1016183" y="2664177"/>
                  <a:pt x="997191" y="2666908"/>
                  <a:pt x="979328" y="2672862"/>
                </a:cubicBezTo>
                <a:cubicBezTo>
                  <a:pt x="948483" y="2683144"/>
                  <a:pt x="918330" y="2695468"/>
                  <a:pt x="887347" y="2705326"/>
                </a:cubicBezTo>
                <a:cubicBezTo>
                  <a:pt x="878584" y="2708114"/>
                  <a:pt x="869166" y="2708316"/>
                  <a:pt x="860294" y="2710736"/>
                </a:cubicBezTo>
                <a:cubicBezTo>
                  <a:pt x="826113" y="2720058"/>
                  <a:pt x="832038" y="2721214"/>
                  <a:pt x="800776" y="2732379"/>
                </a:cubicBezTo>
                <a:cubicBezTo>
                  <a:pt x="784663" y="2738134"/>
                  <a:pt x="768588" y="2744109"/>
                  <a:pt x="752081" y="2748611"/>
                </a:cubicBezTo>
                <a:cubicBezTo>
                  <a:pt x="728866" y="2754942"/>
                  <a:pt x="705086" y="2759007"/>
                  <a:pt x="681742" y="2764843"/>
                </a:cubicBezTo>
                <a:cubicBezTo>
                  <a:pt x="669004" y="2768027"/>
                  <a:pt x="656606" y="2772479"/>
                  <a:pt x="643868" y="2775664"/>
                </a:cubicBezTo>
                <a:cubicBezTo>
                  <a:pt x="627736" y="2779697"/>
                  <a:pt x="611304" y="2782453"/>
                  <a:pt x="595172" y="2786486"/>
                </a:cubicBezTo>
                <a:cubicBezTo>
                  <a:pt x="589639" y="2787869"/>
                  <a:pt x="584263" y="2789849"/>
                  <a:pt x="578940" y="2791896"/>
                </a:cubicBezTo>
                <a:cubicBezTo>
                  <a:pt x="560810" y="2798869"/>
                  <a:pt x="543151" y="2807074"/>
                  <a:pt x="524833" y="2813539"/>
                </a:cubicBezTo>
                <a:cubicBezTo>
                  <a:pt x="512452" y="2817909"/>
                  <a:pt x="499834" y="2821785"/>
                  <a:pt x="486959" y="2824360"/>
                </a:cubicBezTo>
                <a:cubicBezTo>
                  <a:pt x="406404" y="2840471"/>
                  <a:pt x="481988" y="2816271"/>
                  <a:pt x="389567" y="2840592"/>
                </a:cubicBezTo>
                <a:cubicBezTo>
                  <a:pt x="373020" y="2844946"/>
                  <a:pt x="357403" y="2852415"/>
                  <a:pt x="340871" y="2856824"/>
                </a:cubicBezTo>
                <a:cubicBezTo>
                  <a:pt x="330271" y="2859651"/>
                  <a:pt x="319134" y="2859936"/>
                  <a:pt x="308407" y="2862235"/>
                </a:cubicBezTo>
                <a:cubicBezTo>
                  <a:pt x="228519" y="2879354"/>
                  <a:pt x="303100" y="2869258"/>
                  <a:pt x="211015" y="2878467"/>
                </a:cubicBezTo>
                <a:cubicBezTo>
                  <a:pt x="180355" y="2887485"/>
                  <a:pt x="146135" y="2888582"/>
                  <a:pt x="119034" y="2905520"/>
                </a:cubicBezTo>
                <a:cubicBezTo>
                  <a:pt x="104606" y="2914538"/>
                  <a:pt x="91890" y="2927192"/>
                  <a:pt x="75749" y="2932573"/>
                </a:cubicBezTo>
                <a:cubicBezTo>
                  <a:pt x="23485" y="2949995"/>
                  <a:pt x="104753" y="2922054"/>
                  <a:pt x="37875" y="2948805"/>
                </a:cubicBezTo>
                <a:cubicBezTo>
                  <a:pt x="-885" y="2964309"/>
                  <a:pt x="14344" y="2950693"/>
                  <a:pt x="0" y="2965037"/>
                </a:cubicBezTo>
              </a:path>
            </a:pathLst>
          </a:custGeom>
          <a:noFill/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 20"/>
          <p:cNvSpPr/>
          <p:nvPr/>
        </p:nvSpPr>
        <p:spPr>
          <a:xfrm>
            <a:off x="876362" y="1058995"/>
            <a:ext cx="456882" cy="1623369"/>
          </a:xfrm>
          <a:custGeom>
            <a:avLst/>
            <a:gdLst>
              <a:gd name="connsiteX0" fmla="*/ 422031 w 476137"/>
              <a:gd name="connsiteY0" fmla="*/ 0 h 1394629"/>
              <a:gd name="connsiteX1" fmla="*/ 432852 w 476137"/>
              <a:gd name="connsiteY1" fmla="*/ 27053 h 1394629"/>
              <a:gd name="connsiteX2" fmla="*/ 454495 w 476137"/>
              <a:gd name="connsiteY2" fmla="*/ 54106 h 1394629"/>
              <a:gd name="connsiteX3" fmla="*/ 465316 w 476137"/>
              <a:gd name="connsiteY3" fmla="*/ 91981 h 1394629"/>
              <a:gd name="connsiteX4" fmla="*/ 476137 w 476137"/>
              <a:gd name="connsiteY4" fmla="*/ 135266 h 1394629"/>
              <a:gd name="connsiteX5" fmla="*/ 470726 w 476137"/>
              <a:gd name="connsiteY5" fmla="*/ 254301 h 1394629"/>
              <a:gd name="connsiteX6" fmla="*/ 465316 w 476137"/>
              <a:gd name="connsiteY6" fmla="*/ 275943 h 1394629"/>
              <a:gd name="connsiteX7" fmla="*/ 411209 w 476137"/>
              <a:gd name="connsiteY7" fmla="*/ 308407 h 1394629"/>
              <a:gd name="connsiteX8" fmla="*/ 367924 w 476137"/>
              <a:gd name="connsiteY8" fmla="*/ 330050 h 1394629"/>
              <a:gd name="connsiteX9" fmla="*/ 351692 w 476137"/>
              <a:gd name="connsiteY9" fmla="*/ 335460 h 1394629"/>
              <a:gd name="connsiteX10" fmla="*/ 308407 w 476137"/>
              <a:gd name="connsiteY10" fmla="*/ 351692 h 1394629"/>
              <a:gd name="connsiteX11" fmla="*/ 259711 w 476137"/>
              <a:gd name="connsiteY11" fmla="*/ 362514 h 1394629"/>
              <a:gd name="connsiteX12" fmla="*/ 205605 w 476137"/>
              <a:gd name="connsiteY12" fmla="*/ 373335 h 1394629"/>
              <a:gd name="connsiteX13" fmla="*/ 124445 w 476137"/>
              <a:gd name="connsiteY13" fmla="*/ 405799 h 1394629"/>
              <a:gd name="connsiteX14" fmla="*/ 81160 w 476137"/>
              <a:gd name="connsiteY14" fmla="*/ 427441 h 1394629"/>
              <a:gd name="connsiteX15" fmla="*/ 64928 w 476137"/>
              <a:gd name="connsiteY15" fmla="*/ 438263 h 1394629"/>
              <a:gd name="connsiteX16" fmla="*/ 16232 w 476137"/>
              <a:gd name="connsiteY16" fmla="*/ 481548 h 1394629"/>
              <a:gd name="connsiteX17" fmla="*/ 10821 w 476137"/>
              <a:gd name="connsiteY17" fmla="*/ 497780 h 1394629"/>
              <a:gd name="connsiteX18" fmla="*/ 0 w 476137"/>
              <a:gd name="connsiteY18" fmla="*/ 546476 h 1394629"/>
              <a:gd name="connsiteX19" fmla="*/ 5410 w 476137"/>
              <a:gd name="connsiteY19" fmla="*/ 681742 h 1394629"/>
              <a:gd name="connsiteX20" fmla="*/ 16232 w 476137"/>
              <a:gd name="connsiteY20" fmla="*/ 697974 h 1394629"/>
              <a:gd name="connsiteX21" fmla="*/ 48696 w 476137"/>
              <a:gd name="connsiteY21" fmla="*/ 719616 h 1394629"/>
              <a:gd name="connsiteX22" fmla="*/ 75749 w 476137"/>
              <a:gd name="connsiteY22" fmla="*/ 741259 h 1394629"/>
              <a:gd name="connsiteX23" fmla="*/ 108213 w 476137"/>
              <a:gd name="connsiteY23" fmla="*/ 752080 h 1394629"/>
              <a:gd name="connsiteX24" fmla="*/ 108213 w 476137"/>
              <a:gd name="connsiteY24" fmla="*/ 795366 h 1394629"/>
              <a:gd name="connsiteX25" fmla="*/ 113624 w 476137"/>
              <a:gd name="connsiteY25" fmla="*/ 876525 h 1394629"/>
              <a:gd name="connsiteX26" fmla="*/ 135266 w 476137"/>
              <a:gd name="connsiteY26" fmla="*/ 908989 h 1394629"/>
              <a:gd name="connsiteX27" fmla="*/ 156909 w 476137"/>
              <a:gd name="connsiteY27" fmla="*/ 941453 h 1394629"/>
              <a:gd name="connsiteX28" fmla="*/ 194783 w 476137"/>
              <a:gd name="connsiteY28" fmla="*/ 957685 h 1394629"/>
              <a:gd name="connsiteX29" fmla="*/ 216426 w 476137"/>
              <a:gd name="connsiteY29" fmla="*/ 968506 h 1394629"/>
              <a:gd name="connsiteX30" fmla="*/ 281354 w 476137"/>
              <a:gd name="connsiteY30" fmla="*/ 984738 h 1394629"/>
              <a:gd name="connsiteX31" fmla="*/ 275943 w 476137"/>
              <a:gd name="connsiteY31" fmla="*/ 1000970 h 1394629"/>
              <a:gd name="connsiteX32" fmla="*/ 238068 w 476137"/>
              <a:gd name="connsiteY32" fmla="*/ 1011792 h 1394629"/>
              <a:gd name="connsiteX33" fmla="*/ 221837 w 476137"/>
              <a:gd name="connsiteY33" fmla="*/ 1028024 h 1394629"/>
              <a:gd name="connsiteX34" fmla="*/ 167730 w 476137"/>
              <a:gd name="connsiteY34" fmla="*/ 1044256 h 1394629"/>
              <a:gd name="connsiteX35" fmla="*/ 146087 w 476137"/>
              <a:gd name="connsiteY35" fmla="*/ 1060487 h 1394629"/>
              <a:gd name="connsiteX36" fmla="*/ 119034 w 476137"/>
              <a:gd name="connsiteY36" fmla="*/ 1087541 h 1394629"/>
              <a:gd name="connsiteX37" fmla="*/ 108213 w 476137"/>
              <a:gd name="connsiteY37" fmla="*/ 1125415 h 1394629"/>
              <a:gd name="connsiteX38" fmla="*/ 86570 w 476137"/>
              <a:gd name="connsiteY38" fmla="*/ 1190343 h 1394629"/>
              <a:gd name="connsiteX39" fmla="*/ 91981 w 476137"/>
              <a:gd name="connsiteY39" fmla="*/ 1325609 h 1394629"/>
              <a:gd name="connsiteX40" fmla="*/ 108213 w 476137"/>
              <a:gd name="connsiteY40" fmla="*/ 1352663 h 1394629"/>
              <a:gd name="connsiteX41" fmla="*/ 135266 w 476137"/>
              <a:gd name="connsiteY41" fmla="*/ 1368895 h 1394629"/>
              <a:gd name="connsiteX42" fmla="*/ 162319 w 476137"/>
              <a:gd name="connsiteY42" fmla="*/ 1379716 h 1394629"/>
              <a:gd name="connsiteX43" fmla="*/ 194783 w 476137"/>
              <a:gd name="connsiteY43" fmla="*/ 1385127 h 1394629"/>
              <a:gd name="connsiteX44" fmla="*/ 378745 w 476137"/>
              <a:gd name="connsiteY44" fmla="*/ 1358073 h 1394629"/>
              <a:gd name="connsiteX45" fmla="*/ 384156 w 476137"/>
              <a:gd name="connsiteY45" fmla="*/ 1336431 h 1394629"/>
              <a:gd name="connsiteX46" fmla="*/ 378745 w 476137"/>
              <a:gd name="connsiteY46" fmla="*/ 1222807 h 1394629"/>
              <a:gd name="connsiteX47" fmla="*/ 367924 w 476137"/>
              <a:gd name="connsiteY47" fmla="*/ 1201164 h 1394629"/>
              <a:gd name="connsiteX48" fmla="*/ 362513 w 476137"/>
              <a:gd name="connsiteY48" fmla="*/ 1179522 h 1394629"/>
              <a:gd name="connsiteX49" fmla="*/ 330050 w 476137"/>
              <a:gd name="connsiteY49" fmla="*/ 1157879 h 1394629"/>
              <a:gd name="connsiteX50" fmla="*/ 308407 w 476137"/>
              <a:gd name="connsiteY50" fmla="*/ 1152469 h 1394629"/>
              <a:gd name="connsiteX51" fmla="*/ 248890 w 476137"/>
              <a:gd name="connsiteY51" fmla="*/ 1141647 h 1394629"/>
              <a:gd name="connsiteX52" fmla="*/ 162319 w 476137"/>
              <a:gd name="connsiteY52" fmla="*/ 1147058 h 1394629"/>
              <a:gd name="connsiteX53" fmla="*/ 151498 w 476137"/>
              <a:gd name="connsiteY53" fmla="*/ 1168701 h 1394629"/>
              <a:gd name="connsiteX54" fmla="*/ 167730 w 476137"/>
              <a:gd name="connsiteY54" fmla="*/ 1244450 h 1394629"/>
              <a:gd name="connsiteX55" fmla="*/ 200194 w 476137"/>
              <a:gd name="connsiteY55" fmla="*/ 1266092 h 1394629"/>
              <a:gd name="connsiteX56" fmla="*/ 281354 w 476137"/>
              <a:gd name="connsiteY56" fmla="*/ 1293145 h 1394629"/>
              <a:gd name="connsiteX57" fmla="*/ 319228 w 476137"/>
              <a:gd name="connsiteY57" fmla="*/ 1287735 h 1394629"/>
              <a:gd name="connsiteX58" fmla="*/ 302996 w 476137"/>
              <a:gd name="connsiteY58" fmla="*/ 1201164 h 1394629"/>
              <a:gd name="connsiteX59" fmla="*/ 286764 w 476137"/>
              <a:gd name="connsiteY59" fmla="*/ 1195754 h 1394629"/>
              <a:gd name="connsiteX60" fmla="*/ 211015 w 476137"/>
              <a:gd name="connsiteY60" fmla="*/ 1184932 h 139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476137" h="1394629">
                <a:moveTo>
                  <a:pt x="422031" y="0"/>
                </a:moveTo>
                <a:cubicBezTo>
                  <a:pt x="425638" y="9018"/>
                  <a:pt x="428509" y="18366"/>
                  <a:pt x="432852" y="27053"/>
                </a:cubicBezTo>
                <a:cubicBezTo>
                  <a:pt x="439678" y="40706"/>
                  <a:pt x="444428" y="44040"/>
                  <a:pt x="454495" y="54106"/>
                </a:cubicBezTo>
                <a:cubicBezTo>
                  <a:pt x="460518" y="72177"/>
                  <a:pt x="460788" y="71606"/>
                  <a:pt x="465316" y="91981"/>
                </a:cubicBezTo>
                <a:cubicBezTo>
                  <a:pt x="474022" y="131159"/>
                  <a:pt x="466467" y="106259"/>
                  <a:pt x="476137" y="135266"/>
                </a:cubicBezTo>
                <a:cubicBezTo>
                  <a:pt x="474333" y="174944"/>
                  <a:pt x="473772" y="214699"/>
                  <a:pt x="470726" y="254301"/>
                </a:cubicBezTo>
                <a:cubicBezTo>
                  <a:pt x="470156" y="261715"/>
                  <a:pt x="469257" y="269637"/>
                  <a:pt x="465316" y="275943"/>
                </a:cubicBezTo>
                <a:cubicBezTo>
                  <a:pt x="447759" y="304034"/>
                  <a:pt x="439766" y="296168"/>
                  <a:pt x="411209" y="308407"/>
                </a:cubicBezTo>
                <a:cubicBezTo>
                  <a:pt x="396382" y="314762"/>
                  <a:pt x="383228" y="324949"/>
                  <a:pt x="367924" y="330050"/>
                </a:cubicBezTo>
                <a:cubicBezTo>
                  <a:pt x="362513" y="331853"/>
                  <a:pt x="357032" y="333457"/>
                  <a:pt x="351692" y="335460"/>
                </a:cubicBezTo>
                <a:cubicBezTo>
                  <a:pt x="333371" y="342330"/>
                  <a:pt x="325616" y="346775"/>
                  <a:pt x="308407" y="351692"/>
                </a:cubicBezTo>
                <a:cubicBezTo>
                  <a:pt x="293209" y="356034"/>
                  <a:pt x="275053" y="359725"/>
                  <a:pt x="259711" y="362514"/>
                </a:cubicBezTo>
                <a:cubicBezTo>
                  <a:pt x="230463" y="367832"/>
                  <a:pt x="230739" y="366154"/>
                  <a:pt x="205605" y="373335"/>
                </a:cubicBezTo>
                <a:cubicBezTo>
                  <a:pt x="175683" y="381884"/>
                  <a:pt x="159473" y="394124"/>
                  <a:pt x="124445" y="405799"/>
                </a:cubicBezTo>
                <a:cubicBezTo>
                  <a:pt x="99722" y="414039"/>
                  <a:pt x="110365" y="409187"/>
                  <a:pt x="81160" y="427441"/>
                </a:cubicBezTo>
                <a:cubicBezTo>
                  <a:pt x="75646" y="430888"/>
                  <a:pt x="69822" y="433981"/>
                  <a:pt x="64928" y="438263"/>
                </a:cubicBezTo>
                <a:cubicBezTo>
                  <a:pt x="-1932" y="496765"/>
                  <a:pt x="71714" y="439935"/>
                  <a:pt x="16232" y="481548"/>
                </a:cubicBezTo>
                <a:cubicBezTo>
                  <a:pt x="14428" y="486959"/>
                  <a:pt x="12058" y="492212"/>
                  <a:pt x="10821" y="497780"/>
                </a:cubicBezTo>
                <a:cubicBezTo>
                  <a:pt x="-1879" y="554925"/>
                  <a:pt x="12181" y="509930"/>
                  <a:pt x="0" y="546476"/>
                </a:cubicBezTo>
                <a:cubicBezTo>
                  <a:pt x="1803" y="591565"/>
                  <a:pt x="603" y="636874"/>
                  <a:pt x="5410" y="681742"/>
                </a:cubicBezTo>
                <a:cubicBezTo>
                  <a:pt x="6103" y="688208"/>
                  <a:pt x="11338" y="693692"/>
                  <a:pt x="16232" y="697974"/>
                </a:cubicBezTo>
                <a:cubicBezTo>
                  <a:pt x="26020" y="706538"/>
                  <a:pt x="39500" y="710419"/>
                  <a:pt x="48696" y="719616"/>
                </a:cubicBezTo>
                <a:cubicBezTo>
                  <a:pt x="57691" y="728612"/>
                  <a:pt x="63461" y="735798"/>
                  <a:pt x="75749" y="741259"/>
                </a:cubicBezTo>
                <a:cubicBezTo>
                  <a:pt x="86173" y="745892"/>
                  <a:pt x="108213" y="752080"/>
                  <a:pt x="108213" y="752080"/>
                </a:cubicBezTo>
                <a:cubicBezTo>
                  <a:pt x="120582" y="789184"/>
                  <a:pt x="108213" y="743132"/>
                  <a:pt x="108213" y="795366"/>
                </a:cubicBezTo>
                <a:cubicBezTo>
                  <a:pt x="108213" y="822479"/>
                  <a:pt x="107344" y="850149"/>
                  <a:pt x="113624" y="876525"/>
                </a:cubicBezTo>
                <a:cubicBezTo>
                  <a:pt x="116636" y="889177"/>
                  <a:pt x="128052" y="898168"/>
                  <a:pt x="135266" y="908989"/>
                </a:cubicBezTo>
                <a:lnTo>
                  <a:pt x="156909" y="941453"/>
                </a:lnTo>
                <a:cubicBezTo>
                  <a:pt x="189803" y="963381"/>
                  <a:pt x="154855" y="942712"/>
                  <a:pt x="194783" y="957685"/>
                </a:cubicBezTo>
                <a:cubicBezTo>
                  <a:pt x="202335" y="960517"/>
                  <a:pt x="208846" y="965750"/>
                  <a:pt x="216426" y="968506"/>
                </a:cubicBezTo>
                <a:cubicBezTo>
                  <a:pt x="240906" y="977408"/>
                  <a:pt x="257000" y="979868"/>
                  <a:pt x="281354" y="984738"/>
                </a:cubicBezTo>
                <a:cubicBezTo>
                  <a:pt x="279550" y="990149"/>
                  <a:pt x="279976" y="996937"/>
                  <a:pt x="275943" y="1000970"/>
                </a:cubicBezTo>
                <a:cubicBezTo>
                  <a:pt x="273355" y="1003558"/>
                  <a:pt x="238256" y="1011745"/>
                  <a:pt x="238068" y="1011792"/>
                </a:cubicBezTo>
                <a:cubicBezTo>
                  <a:pt x="232658" y="1017203"/>
                  <a:pt x="228526" y="1024308"/>
                  <a:pt x="221837" y="1028024"/>
                </a:cubicBezTo>
                <a:cubicBezTo>
                  <a:pt x="211062" y="1034010"/>
                  <a:pt x="181700" y="1040763"/>
                  <a:pt x="167730" y="1044256"/>
                </a:cubicBezTo>
                <a:cubicBezTo>
                  <a:pt x="160516" y="1049666"/>
                  <a:pt x="152827" y="1054496"/>
                  <a:pt x="146087" y="1060487"/>
                </a:cubicBezTo>
                <a:cubicBezTo>
                  <a:pt x="136555" y="1068960"/>
                  <a:pt x="119034" y="1087541"/>
                  <a:pt x="119034" y="1087541"/>
                </a:cubicBezTo>
                <a:cubicBezTo>
                  <a:pt x="115427" y="1100166"/>
                  <a:pt x="112365" y="1112959"/>
                  <a:pt x="108213" y="1125415"/>
                </a:cubicBezTo>
                <a:cubicBezTo>
                  <a:pt x="83087" y="1200795"/>
                  <a:pt x="98751" y="1141624"/>
                  <a:pt x="86570" y="1190343"/>
                </a:cubicBezTo>
                <a:cubicBezTo>
                  <a:pt x="88374" y="1235432"/>
                  <a:pt x="88766" y="1280599"/>
                  <a:pt x="91981" y="1325609"/>
                </a:cubicBezTo>
                <a:cubicBezTo>
                  <a:pt x="92832" y="1337525"/>
                  <a:pt x="98881" y="1345997"/>
                  <a:pt x="108213" y="1352663"/>
                </a:cubicBezTo>
                <a:cubicBezTo>
                  <a:pt x="116770" y="1358776"/>
                  <a:pt x="125860" y="1364192"/>
                  <a:pt x="135266" y="1368895"/>
                </a:cubicBezTo>
                <a:cubicBezTo>
                  <a:pt x="143953" y="1373238"/>
                  <a:pt x="152949" y="1377161"/>
                  <a:pt x="162319" y="1379716"/>
                </a:cubicBezTo>
                <a:cubicBezTo>
                  <a:pt x="172903" y="1382603"/>
                  <a:pt x="183962" y="1383323"/>
                  <a:pt x="194783" y="1385127"/>
                </a:cubicBezTo>
                <a:cubicBezTo>
                  <a:pt x="234440" y="1382648"/>
                  <a:pt x="351589" y="1421436"/>
                  <a:pt x="378745" y="1358073"/>
                </a:cubicBezTo>
                <a:cubicBezTo>
                  <a:pt x="381674" y="1351238"/>
                  <a:pt x="382352" y="1343645"/>
                  <a:pt x="384156" y="1336431"/>
                </a:cubicBezTo>
                <a:cubicBezTo>
                  <a:pt x="382352" y="1298556"/>
                  <a:pt x="383263" y="1260454"/>
                  <a:pt x="378745" y="1222807"/>
                </a:cubicBezTo>
                <a:cubicBezTo>
                  <a:pt x="377784" y="1214799"/>
                  <a:pt x="370756" y="1208716"/>
                  <a:pt x="367924" y="1201164"/>
                </a:cubicBezTo>
                <a:cubicBezTo>
                  <a:pt x="365313" y="1194201"/>
                  <a:pt x="366202" y="1185978"/>
                  <a:pt x="362513" y="1179522"/>
                </a:cubicBezTo>
                <a:cubicBezTo>
                  <a:pt x="353653" y="1164017"/>
                  <a:pt x="345041" y="1162162"/>
                  <a:pt x="330050" y="1157879"/>
                </a:cubicBezTo>
                <a:cubicBezTo>
                  <a:pt x="322900" y="1155836"/>
                  <a:pt x="315699" y="1153927"/>
                  <a:pt x="308407" y="1152469"/>
                </a:cubicBezTo>
                <a:cubicBezTo>
                  <a:pt x="288634" y="1148514"/>
                  <a:pt x="268729" y="1145254"/>
                  <a:pt x="248890" y="1141647"/>
                </a:cubicBezTo>
                <a:cubicBezTo>
                  <a:pt x="220033" y="1143451"/>
                  <a:pt x="190177" y="1139319"/>
                  <a:pt x="162319" y="1147058"/>
                </a:cubicBezTo>
                <a:cubicBezTo>
                  <a:pt x="154547" y="1149217"/>
                  <a:pt x="151051" y="1160648"/>
                  <a:pt x="151498" y="1168701"/>
                </a:cubicBezTo>
                <a:cubicBezTo>
                  <a:pt x="152930" y="1194484"/>
                  <a:pt x="156182" y="1221353"/>
                  <a:pt x="167730" y="1244450"/>
                </a:cubicBezTo>
                <a:cubicBezTo>
                  <a:pt x="173546" y="1256082"/>
                  <a:pt x="188119" y="1261262"/>
                  <a:pt x="200194" y="1266092"/>
                </a:cubicBezTo>
                <a:cubicBezTo>
                  <a:pt x="262839" y="1291151"/>
                  <a:pt x="235252" y="1283926"/>
                  <a:pt x="281354" y="1293145"/>
                </a:cubicBezTo>
                <a:cubicBezTo>
                  <a:pt x="293979" y="1291342"/>
                  <a:pt x="314492" y="1299576"/>
                  <a:pt x="319228" y="1287735"/>
                </a:cubicBezTo>
                <a:cubicBezTo>
                  <a:pt x="325797" y="1271312"/>
                  <a:pt x="329230" y="1216904"/>
                  <a:pt x="302996" y="1201164"/>
                </a:cubicBezTo>
                <a:cubicBezTo>
                  <a:pt x="298105" y="1198230"/>
                  <a:pt x="292227" y="1197393"/>
                  <a:pt x="286764" y="1195754"/>
                </a:cubicBezTo>
                <a:cubicBezTo>
                  <a:pt x="239129" y="1181463"/>
                  <a:pt x="259733" y="1184932"/>
                  <a:pt x="211015" y="1184932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16335" y="11663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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2149889" y="64042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ym typeface="Wingdings" panose="05000000000000000000" pitchFamily="2" charset="2"/>
              </a:rPr>
              <a:t>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562719" y="141358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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2149889" y="217064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</a:t>
            </a:r>
            <a:endParaRPr lang="ko-KR" altLang="en-US" dirty="0"/>
          </a:p>
        </p:txBody>
      </p:sp>
      <p:sp>
        <p:nvSpPr>
          <p:cNvPr id="58" name="직사각형 57"/>
          <p:cNvSpPr/>
          <p:nvPr/>
        </p:nvSpPr>
        <p:spPr>
          <a:xfrm>
            <a:off x="2134617" y="2868824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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7444188" y="3645024"/>
            <a:ext cx="3385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/>
              <a:t>...</a:t>
            </a:r>
          </a:p>
          <a:p>
            <a:pPr>
              <a:defRPr/>
            </a:pPr>
            <a:r>
              <a:rPr lang="en-US" altLang="ko-KR" dirty="0" smtClean="0"/>
              <a:t>...</a:t>
            </a:r>
          </a:p>
          <a:p>
            <a:pPr>
              <a:defRPr/>
            </a:pPr>
            <a:r>
              <a:rPr lang="en-US" altLang="ko-KR" dirty="0" smtClean="0"/>
              <a:t>...</a:t>
            </a:r>
            <a:endParaRPr lang="en-US" altLang="ko-KR" dirty="0"/>
          </a:p>
        </p:txBody>
      </p:sp>
      <p:sp>
        <p:nvSpPr>
          <p:cNvPr id="75" name="TextBox 74"/>
          <p:cNvSpPr txBox="1"/>
          <p:nvPr/>
        </p:nvSpPr>
        <p:spPr>
          <a:xfrm>
            <a:off x="4139952" y="5311146"/>
            <a:ext cx="7569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페이지 폴트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페이지 </a:t>
            </a:r>
            <a:r>
              <a:rPr lang="en-US" altLang="ko-KR" sz="800" dirty="0" smtClean="0">
                <a:solidFill>
                  <a:srgbClr val="C00000"/>
                </a:solidFill>
              </a:rPr>
              <a:t>100</a:t>
            </a:r>
          </a:p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적재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ym typeface="Wingdings" panose="05000000000000000000" pitchFamily="2" charset="2"/>
              </a:rPr>
              <a:t>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788024" y="5299729"/>
            <a:ext cx="7569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페이지 폴트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페이지 </a:t>
            </a:r>
            <a:r>
              <a:rPr lang="en-US" altLang="ko-KR" sz="800" dirty="0" smtClean="0">
                <a:solidFill>
                  <a:srgbClr val="C00000"/>
                </a:solidFill>
              </a:rPr>
              <a:t>5</a:t>
            </a:r>
          </a:p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적재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ym typeface="Wingdings" panose="05000000000000000000" pitchFamily="2" charset="2"/>
              </a:rPr>
              <a:t>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436096" y="5297642"/>
            <a:ext cx="75693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페이지 폴트</a:t>
            </a:r>
            <a:r>
              <a:rPr lang="en-US" altLang="ko-KR" sz="800" dirty="0" smtClean="0">
                <a:solidFill>
                  <a:srgbClr val="C00000"/>
                </a:solidFill>
              </a:rPr>
              <a:t>.</a:t>
            </a:r>
          </a:p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페이지 </a:t>
            </a:r>
            <a:r>
              <a:rPr lang="en-US" altLang="ko-KR" sz="800" dirty="0" smtClean="0">
                <a:solidFill>
                  <a:srgbClr val="C00000"/>
                </a:solidFill>
              </a:rPr>
              <a:t>20</a:t>
            </a:r>
          </a:p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적재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ym typeface="Wingdings" panose="05000000000000000000" pitchFamily="2" charset="2"/>
              </a:rPr>
              <a:t>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1395114" y="1487762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 smtClean="0"/>
              <a:t>...</a:t>
            </a:r>
            <a:endParaRPr lang="en-US" altLang="ko-KR" dirty="0"/>
          </a:p>
        </p:txBody>
      </p:sp>
      <p:sp>
        <p:nvSpPr>
          <p:cNvPr id="8" name="직사각형 7"/>
          <p:cNvSpPr/>
          <p:nvPr/>
        </p:nvSpPr>
        <p:spPr>
          <a:xfrm>
            <a:off x="2369905" y="719133"/>
            <a:ext cx="8014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C00000"/>
                </a:solidFill>
              </a:rPr>
              <a:t>페이지 폴트</a:t>
            </a:r>
            <a:r>
              <a:rPr lang="en-US" altLang="ko-KR" sz="900" dirty="0" smtClean="0">
                <a:solidFill>
                  <a:srgbClr val="C00000"/>
                </a:solidFill>
              </a:rPr>
              <a:t>!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150787" y="3152716"/>
            <a:ext cx="8014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C00000"/>
                </a:solidFill>
              </a:rPr>
              <a:t>페이지 폴트</a:t>
            </a:r>
            <a:r>
              <a:rPr lang="en-US" altLang="ko-KR" sz="900" dirty="0" smtClean="0">
                <a:solidFill>
                  <a:srgbClr val="C00000"/>
                </a:solidFill>
              </a:rPr>
              <a:t>!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61989" y="1661653"/>
            <a:ext cx="8014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C00000"/>
                </a:solidFill>
              </a:rPr>
              <a:t>페이지 폴트</a:t>
            </a:r>
            <a:r>
              <a:rPr lang="en-US" altLang="ko-KR" sz="900" dirty="0" smtClean="0">
                <a:solidFill>
                  <a:srgbClr val="C00000"/>
                </a:solidFill>
              </a:rPr>
              <a:t>!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392475" y="5313778"/>
            <a:ext cx="77136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실행 시작 시</a:t>
            </a:r>
            <a:endParaRPr lang="en-US" altLang="ko-KR" sz="800" dirty="0" smtClean="0">
              <a:solidFill>
                <a:srgbClr val="C00000"/>
              </a:solidFill>
            </a:endParaRPr>
          </a:p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페이지 </a:t>
            </a:r>
            <a:r>
              <a:rPr lang="en-US" altLang="ko-KR" sz="800" dirty="0" smtClean="0">
                <a:solidFill>
                  <a:srgbClr val="C00000"/>
                </a:solidFill>
              </a:rPr>
              <a:t>2</a:t>
            </a:r>
          </a:p>
          <a:p>
            <a:pPr algn="ctr"/>
            <a:r>
              <a:rPr lang="ko-KR" altLang="en-US" sz="800" dirty="0" smtClean="0">
                <a:solidFill>
                  <a:srgbClr val="C00000"/>
                </a:solidFill>
              </a:rPr>
              <a:t>적재</a:t>
            </a:r>
            <a:r>
              <a:rPr lang="en-US" altLang="ko-KR" sz="800" dirty="0" smtClean="0">
                <a:solidFill>
                  <a:srgbClr val="C00000"/>
                </a:solidFill>
              </a:rPr>
              <a:t>(</a:t>
            </a:r>
            <a:r>
              <a:rPr lang="ko-KR" altLang="en-US" sz="800" dirty="0" smtClean="0">
                <a:sym typeface="Wingdings" panose="05000000000000000000" pitchFamily="2" charset="2"/>
              </a:rPr>
              <a:t></a:t>
            </a:r>
            <a:r>
              <a:rPr lang="en-US" altLang="ko-KR" sz="800" dirty="0" smtClean="0">
                <a:solidFill>
                  <a:srgbClr val="C00000"/>
                </a:solidFill>
              </a:rPr>
              <a:t>)</a:t>
            </a:r>
          </a:p>
        </p:txBody>
      </p:sp>
      <p:cxnSp>
        <p:nvCxnSpPr>
          <p:cNvPr id="22" name="꺾인 연결선 21"/>
          <p:cNvCxnSpPr>
            <a:stCxn id="68" idx="0"/>
          </p:cNvCxnSpPr>
          <p:nvPr/>
        </p:nvCxnSpPr>
        <p:spPr>
          <a:xfrm rot="5400000" flipH="1" flipV="1">
            <a:off x="3714229" y="4935399"/>
            <a:ext cx="442308" cy="314450"/>
          </a:xfrm>
          <a:prstGeom prst="bentConnector3">
            <a:avLst>
              <a:gd name="adj1" fmla="val 23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95655" y="2244455"/>
            <a:ext cx="8014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C00000"/>
                </a:solidFill>
              </a:rPr>
              <a:t>페이지 </a:t>
            </a:r>
            <a:r>
              <a:rPr lang="ko-KR" altLang="en-US" sz="900" dirty="0" smtClean="0">
                <a:solidFill>
                  <a:srgbClr val="C00000"/>
                </a:solidFill>
              </a:rPr>
              <a:t>히트</a:t>
            </a:r>
            <a:endParaRPr lang="ko-KR" altLang="en-US" sz="9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작업 집합 이동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작업 집합 이동</a:t>
            </a:r>
            <a:r>
              <a:rPr lang="en-US" altLang="ko-KR" dirty="0"/>
              <a:t>(working set shift)</a:t>
            </a:r>
          </a:p>
          <a:p>
            <a:pPr lvl="1"/>
            <a:r>
              <a:rPr lang="ko-KR" altLang="en-US" dirty="0" smtClean="0"/>
              <a:t>프로세스가 실행되는 </a:t>
            </a:r>
            <a:r>
              <a:rPr lang="ko-KR" altLang="en-US" dirty="0"/>
              <a:t>동안 작업 집합 이동</a:t>
            </a:r>
            <a:endParaRPr lang="en-US" altLang="ko-KR" dirty="0"/>
          </a:p>
          <a:p>
            <a:pPr lvl="1"/>
            <a:r>
              <a:rPr lang="ko-KR" altLang="en-US" dirty="0"/>
              <a:t>시간이 지나면 새로운 작업 집합 형성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37</a:t>
            </a:fld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567142" y="3391668"/>
            <a:ext cx="7179739" cy="3010218"/>
            <a:chOff x="567142" y="3391668"/>
            <a:chExt cx="7179739" cy="3010218"/>
          </a:xfrm>
        </p:grpSpPr>
        <p:cxnSp>
          <p:nvCxnSpPr>
            <p:cNvPr id="6" name="직선 화살표 연결선 5"/>
            <p:cNvCxnSpPr/>
            <p:nvPr/>
          </p:nvCxnSpPr>
          <p:spPr>
            <a:xfrm flipH="1">
              <a:off x="1385635" y="3574847"/>
              <a:ext cx="4287" cy="197409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/>
            <p:cNvCxnSpPr/>
            <p:nvPr/>
          </p:nvCxnSpPr>
          <p:spPr>
            <a:xfrm flipH="1">
              <a:off x="1322199" y="5498157"/>
              <a:ext cx="6202129" cy="5070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67142" y="3632212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페이지 폴트</a:t>
              </a:r>
              <a:endParaRPr lang="ko-KR" alt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7106" y="5375047"/>
              <a:ext cx="2689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48264" y="5558394"/>
              <a:ext cx="7986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프로세스 </a:t>
              </a:r>
              <a:endParaRPr lang="en-US" altLang="ko-KR" sz="1100" dirty="0" smtClean="0"/>
            </a:p>
            <a:p>
              <a:r>
                <a:rPr lang="ko-KR" altLang="en-US" sz="1100" dirty="0" smtClean="0"/>
                <a:t>실행 시간</a:t>
              </a:r>
              <a:endParaRPr lang="ko-KR" altLang="en-US" sz="1100" dirty="0"/>
            </a:p>
          </p:txBody>
        </p:sp>
        <p:cxnSp>
          <p:nvCxnSpPr>
            <p:cNvPr id="31" name="직선 연결선 30"/>
            <p:cNvCxnSpPr/>
            <p:nvPr/>
          </p:nvCxnSpPr>
          <p:spPr>
            <a:xfrm>
              <a:off x="3408642" y="3408195"/>
              <a:ext cx="1" cy="2402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5364088" y="3408195"/>
              <a:ext cx="0" cy="23679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자유형 34"/>
            <p:cNvSpPr/>
            <p:nvPr/>
          </p:nvSpPr>
          <p:spPr>
            <a:xfrm>
              <a:off x="1389413" y="4286572"/>
              <a:ext cx="1322621" cy="1182158"/>
            </a:xfrm>
            <a:custGeom>
              <a:avLst/>
              <a:gdLst>
                <a:gd name="connsiteX0" fmla="*/ 0 w 1793174"/>
                <a:gd name="connsiteY0" fmla="*/ 1182158 h 1182158"/>
                <a:gd name="connsiteX1" fmla="*/ 166255 w 1793174"/>
                <a:gd name="connsiteY1" fmla="*/ 1134657 h 1182158"/>
                <a:gd name="connsiteX2" fmla="*/ 261257 w 1793174"/>
                <a:gd name="connsiteY2" fmla="*/ 956527 h 1182158"/>
                <a:gd name="connsiteX3" fmla="*/ 480951 w 1793174"/>
                <a:gd name="connsiteY3" fmla="*/ 297446 h 1182158"/>
                <a:gd name="connsiteX4" fmla="*/ 670956 w 1793174"/>
                <a:gd name="connsiteY4" fmla="*/ 563 h 1182158"/>
                <a:gd name="connsiteX5" fmla="*/ 837210 w 1793174"/>
                <a:gd name="connsiteY5" fmla="*/ 362761 h 1182158"/>
                <a:gd name="connsiteX6" fmla="*/ 860961 w 1793174"/>
                <a:gd name="connsiteY6" fmla="*/ 647768 h 1182158"/>
                <a:gd name="connsiteX7" fmla="*/ 902525 w 1793174"/>
                <a:gd name="connsiteY7" fmla="*/ 968402 h 1182158"/>
                <a:gd name="connsiteX8" fmla="*/ 985652 w 1793174"/>
                <a:gd name="connsiteY8" fmla="*/ 1081218 h 1182158"/>
                <a:gd name="connsiteX9" fmla="*/ 1080655 w 1793174"/>
                <a:gd name="connsiteY9" fmla="*/ 1110906 h 1182158"/>
                <a:gd name="connsiteX10" fmla="*/ 1240971 w 1793174"/>
                <a:gd name="connsiteY10" fmla="*/ 1152470 h 1182158"/>
                <a:gd name="connsiteX11" fmla="*/ 1508166 w 1793174"/>
                <a:gd name="connsiteY11" fmla="*/ 1170283 h 1182158"/>
                <a:gd name="connsiteX12" fmla="*/ 1793174 w 1793174"/>
                <a:gd name="connsiteY12" fmla="*/ 1146532 h 118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174" h="1182158">
                  <a:moveTo>
                    <a:pt x="0" y="1182158"/>
                  </a:moveTo>
                  <a:cubicBezTo>
                    <a:pt x="61356" y="1177210"/>
                    <a:pt x="122712" y="1172262"/>
                    <a:pt x="166255" y="1134657"/>
                  </a:cubicBezTo>
                  <a:cubicBezTo>
                    <a:pt x="209798" y="1097052"/>
                    <a:pt x="208808" y="1096062"/>
                    <a:pt x="261257" y="956527"/>
                  </a:cubicBezTo>
                  <a:cubicBezTo>
                    <a:pt x="313706" y="816992"/>
                    <a:pt x="412668" y="456773"/>
                    <a:pt x="480951" y="297446"/>
                  </a:cubicBezTo>
                  <a:cubicBezTo>
                    <a:pt x="549234" y="138119"/>
                    <a:pt x="611580" y="-10323"/>
                    <a:pt x="670956" y="563"/>
                  </a:cubicBezTo>
                  <a:cubicBezTo>
                    <a:pt x="730332" y="11449"/>
                    <a:pt x="805543" y="254893"/>
                    <a:pt x="837210" y="362761"/>
                  </a:cubicBezTo>
                  <a:cubicBezTo>
                    <a:pt x="868878" y="470628"/>
                    <a:pt x="850075" y="546828"/>
                    <a:pt x="860961" y="647768"/>
                  </a:cubicBezTo>
                  <a:cubicBezTo>
                    <a:pt x="871847" y="748708"/>
                    <a:pt x="881743" y="896160"/>
                    <a:pt x="902525" y="968402"/>
                  </a:cubicBezTo>
                  <a:cubicBezTo>
                    <a:pt x="923307" y="1040644"/>
                    <a:pt x="955964" y="1057467"/>
                    <a:pt x="985652" y="1081218"/>
                  </a:cubicBezTo>
                  <a:cubicBezTo>
                    <a:pt x="1015340" y="1104969"/>
                    <a:pt x="1038102" y="1099031"/>
                    <a:pt x="1080655" y="1110906"/>
                  </a:cubicBezTo>
                  <a:cubicBezTo>
                    <a:pt x="1123208" y="1122781"/>
                    <a:pt x="1169719" y="1142574"/>
                    <a:pt x="1240971" y="1152470"/>
                  </a:cubicBezTo>
                  <a:cubicBezTo>
                    <a:pt x="1312223" y="1162366"/>
                    <a:pt x="1416132" y="1171273"/>
                    <a:pt x="1508166" y="1170283"/>
                  </a:cubicBezTo>
                  <a:cubicBezTo>
                    <a:pt x="1600200" y="1169293"/>
                    <a:pt x="1696687" y="1157912"/>
                    <a:pt x="1793174" y="114653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/>
            <p:nvPr/>
          </p:nvCxnSpPr>
          <p:spPr>
            <a:xfrm>
              <a:off x="3408643" y="3632212"/>
              <a:ext cx="19554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984488" y="5781164"/>
              <a:ext cx="84831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새로운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작업 집합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형성 시작</a:t>
              </a:r>
              <a:endParaRPr lang="ko-KR" altLang="en-US" sz="11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787681" y="5801722"/>
              <a:ext cx="848310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작업 집합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형성 거의 </a:t>
              </a:r>
              <a:endParaRPr lang="en-US" altLang="ko-KR" sz="1100" dirty="0" smtClean="0"/>
            </a:p>
            <a:p>
              <a:pPr algn="ctr"/>
              <a:r>
                <a:rPr lang="ko-KR" altLang="en-US" sz="1100" dirty="0" smtClean="0"/>
                <a:t>완료</a:t>
              </a:r>
              <a:endParaRPr lang="ko-KR" altLang="en-US" sz="1100" dirty="0"/>
            </a:p>
          </p:txBody>
        </p:sp>
        <p:cxnSp>
          <p:nvCxnSpPr>
            <p:cNvPr id="48" name="직선 연결선 47"/>
            <p:cNvCxnSpPr/>
            <p:nvPr/>
          </p:nvCxnSpPr>
          <p:spPr>
            <a:xfrm>
              <a:off x="4139952" y="3912524"/>
              <a:ext cx="0" cy="1897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906662" y="3391668"/>
              <a:ext cx="8483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작업 집합 </a:t>
              </a:r>
              <a:endParaRPr lang="en-US" altLang="ko-KR" sz="1100" dirty="0" smtClean="0"/>
            </a:p>
          </p:txBody>
        </p:sp>
        <p:sp>
          <p:nvSpPr>
            <p:cNvPr id="10" name="자유형 9"/>
            <p:cNvSpPr/>
            <p:nvPr/>
          </p:nvSpPr>
          <p:spPr>
            <a:xfrm>
              <a:off x="2702257" y="5422491"/>
              <a:ext cx="691486" cy="18416"/>
            </a:xfrm>
            <a:custGeom>
              <a:avLst/>
              <a:gdLst>
                <a:gd name="connsiteX0" fmla="*/ 0 w 691486"/>
                <a:gd name="connsiteY0" fmla="*/ 13867 h 18416"/>
                <a:gd name="connsiteX1" fmla="*/ 86436 w 691486"/>
                <a:gd name="connsiteY1" fmla="*/ 9318 h 18416"/>
                <a:gd name="connsiteX2" fmla="*/ 486770 w 691486"/>
                <a:gd name="connsiteY2" fmla="*/ 18416 h 18416"/>
                <a:gd name="connsiteX3" fmla="*/ 659642 w 691486"/>
                <a:gd name="connsiteY3" fmla="*/ 13867 h 18416"/>
                <a:gd name="connsiteX4" fmla="*/ 691486 w 691486"/>
                <a:gd name="connsiteY4" fmla="*/ 9318 h 1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486" h="18416">
                  <a:moveTo>
                    <a:pt x="0" y="13867"/>
                  </a:moveTo>
                  <a:cubicBezTo>
                    <a:pt x="28812" y="12351"/>
                    <a:pt x="57584" y="9318"/>
                    <a:pt x="86436" y="9318"/>
                  </a:cubicBezTo>
                  <a:cubicBezTo>
                    <a:pt x="456330" y="9318"/>
                    <a:pt x="345896" y="-16801"/>
                    <a:pt x="486770" y="18416"/>
                  </a:cubicBezTo>
                  <a:lnTo>
                    <a:pt x="659642" y="13867"/>
                  </a:lnTo>
                  <a:cubicBezTo>
                    <a:pt x="670354" y="13391"/>
                    <a:pt x="691486" y="9318"/>
                    <a:pt x="691486" y="931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383162" y="4254241"/>
              <a:ext cx="1322621" cy="1182158"/>
            </a:xfrm>
            <a:custGeom>
              <a:avLst/>
              <a:gdLst>
                <a:gd name="connsiteX0" fmla="*/ 0 w 1793174"/>
                <a:gd name="connsiteY0" fmla="*/ 1182158 h 1182158"/>
                <a:gd name="connsiteX1" fmla="*/ 166255 w 1793174"/>
                <a:gd name="connsiteY1" fmla="*/ 1134657 h 1182158"/>
                <a:gd name="connsiteX2" fmla="*/ 261257 w 1793174"/>
                <a:gd name="connsiteY2" fmla="*/ 956527 h 1182158"/>
                <a:gd name="connsiteX3" fmla="*/ 480951 w 1793174"/>
                <a:gd name="connsiteY3" fmla="*/ 297446 h 1182158"/>
                <a:gd name="connsiteX4" fmla="*/ 670956 w 1793174"/>
                <a:gd name="connsiteY4" fmla="*/ 563 h 1182158"/>
                <a:gd name="connsiteX5" fmla="*/ 837210 w 1793174"/>
                <a:gd name="connsiteY5" fmla="*/ 362761 h 1182158"/>
                <a:gd name="connsiteX6" fmla="*/ 860961 w 1793174"/>
                <a:gd name="connsiteY6" fmla="*/ 647768 h 1182158"/>
                <a:gd name="connsiteX7" fmla="*/ 902525 w 1793174"/>
                <a:gd name="connsiteY7" fmla="*/ 968402 h 1182158"/>
                <a:gd name="connsiteX8" fmla="*/ 985652 w 1793174"/>
                <a:gd name="connsiteY8" fmla="*/ 1081218 h 1182158"/>
                <a:gd name="connsiteX9" fmla="*/ 1080655 w 1793174"/>
                <a:gd name="connsiteY9" fmla="*/ 1110906 h 1182158"/>
                <a:gd name="connsiteX10" fmla="*/ 1240971 w 1793174"/>
                <a:gd name="connsiteY10" fmla="*/ 1152470 h 1182158"/>
                <a:gd name="connsiteX11" fmla="*/ 1508166 w 1793174"/>
                <a:gd name="connsiteY11" fmla="*/ 1170283 h 1182158"/>
                <a:gd name="connsiteX12" fmla="*/ 1793174 w 1793174"/>
                <a:gd name="connsiteY12" fmla="*/ 1146532 h 118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174" h="1182158">
                  <a:moveTo>
                    <a:pt x="0" y="1182158"/>
                  </a:moveTo>
                  <a:cubicBezTo>
                    <a:pt x="61356" y="1177210"/>
                    <a:pt x="122712" y="1172262"/>
                    <a:pt x="166255" y="1134657"/>
                  </a:cubicBezTo>
                  <a:cubicBezTo>
                    <a:pt x="209798" y="1097052"/>
                    <a:pt x="208808" y="1096062"/>
                    <a:pt x="261257" y="956527"/>
                  </a:cubicBezTo>
                  <a:cubicBezTo>
                    <a:pt x="313706" y="816992"/>
                    <a:pt x="412668" y="456773"/>
                    <a:pt x="480951" y="297446"/>
                  </a:cubicBezTo>
                  <a:cubicBezTo>
                    <a:pt x="549234" y="138119"/>
                    <a:pt x="611580" y="-10323"/>
                    <a:pt x="670956" y="563"/>
                  </a:cubicBezTo>
                  <a:cubicBezTo>
                    <a:pt x="730332" y="11449"/>
                    <a:pt x="805543" y="254893"/>
                    <a:pt x="837210" y="362761"/>
                  </a:cubicBezTo>
                  <a:cubicBezTo>
                    <a:pt x="868878" y="470628"/>
                    <a:pt x="850075" y="546828"/>
                    <a:pt x="860961" y="647768"/>
                  </a:cubicBezTo>
                  <a:cubicBezTo>
                    <a:pt x="871847" y="748708"/>
                    <a:pt x="881743" y="896160"/>
                    <a:pt x="902525" y="968402"/>
                  </a:cubicBezTo>
                  <a:cubicBezTo>
                    <a:pt x="923307" y="1040644"/>
                    <a:pt x="955964" y="1057467"/>
                    <a:pt x="985652" y="1081218"/>
                  </a:cubicBezTo>
                  <a:cubicBezTo>
                    <a:pt x="1015340" y="1104969"/>
                    <a:pt x="1038102" y="1099031"/>
                    <a:pt x="1080655" y="1110906"/>
                  </a:cubicBezTo>
                  <a:cubicBezTo>
                    <a:pt x="1123208" y="1122781"/>
                    <a:pt x="1169719" y="1142574"/>
                    <a:pt x="1240971" y="1152470"/>
                  </a:cubicBezTo>
                  <a:cubicBezTo>
                    <a:pt x="1312223" y="1162366"/>
                    <a:pt x="1416132" y="1171273"/>
                    <a:pt x="1508166" y="1170283"/>
                  </a:cubicBezTo>
                  <a:cubicBezTo>
                    <a:pt x="1600200" y="1169293"/>
                    <a:pt x="1696687" y="1157912"/>
                    <a:pt x="1793174" y="114653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 23"/>
            <p:cNvSpPr/>
            <p:nvPr/>
          </p:nvSpPr>
          <p:spPr>
            <a:xfrm>
              <a:off x="4696006" y="5390160"/>
              <a:ext cx="691486" cy="18416"/>
            </a:xfrm>
            <a:custGeom>
              <a:avLst/>
              <a:gdLst>
                <a:gd name="connsiteX0" fmla="*/ 0 w 691486"/>
                <a:gd name="connsiteY0" fmla="*/ 13867 h 18416"/>
                <a:gd name="connsiteX1" fmla="*/ 86436 w 691486"/>
                <a:gd name="connsiteY1" fmla="*/ 9318 h 18416"/>
                <a:gd name="connsiteX2" fmla="*/ 486770 w 691486"/>
                <a:gd name="connsiteY2" fmla="*/ 18416 h 18416"/>
                <a:gd name="connsiteX3" fmla="*/ 659642 w 691486"/>
                <a:gd name="connsiteY3" fmla="*/ 13867 h 18416"/>
                <a:gd name="connsiteX4" fmla="*/ 691486 w 691486"/>
                <a:gd name="connsiteY4" fmla="*/ 9318 h 1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486" h="18416">
                  <a:moveTo>
                    <a:pt x="0" y="13867"/>
                  </a:moveTo>
                  <a:cubicBezTo>
                    <a:pt x="28812" y="12351"/>
                    <a:pt x="57584" y="9318"/>
                    <a:pt x="86436" y="9318"/>
                  </a:cubicBezTo>
                  <a:cubicBezTo>
                    <a:pt x="456330" y="9318"/>
                    <a:pt x="345896" y="-16801"/>
                    <a:pt x="486770" y="18416"/>
                  </a:cubicBezTo>
                  <a:lnTo>
                    <a:pt x="659642" y="13867"/>
                  </a:lnTo>
                  <a:cubicBezTo>
                    <a:pt x="670354" y="13391"/>
                    <a:pt x="691486" y="9318"/>
                    <a:pt x="691486" y="931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자유형 24"/>
            <p:cNvSpPr/>
            <p:nvPr/>
          </p:nvSpPr>
          <p:spPr>
            <a:xfrm>
              <a:off x="5382456" y="4221869"/>
              <a:ext cx="1322621" cy="1182158"/>
            </a:xfrm>
            <a:custGeom>
              <a:avLst/>
              <a:gdLst>
                <a:gd name="connsiteX0" fmla="*/ 0 w 1793174"/>
                <a:gd name="connsiteY0" fmla="*/ 1182158 h 1182158"/>
                <a:gd name="connsiteX1" fmla="*/ 166255 w 1793174"/>
                <a:gd name="connsiteY1" fmla="*/ 1134657 h 1182158"/>
                <a:gd name="connsiteX2" fmla="*/ 261257 w 1793174"/>
                <a:gd name="connsiteY2" fmla="*/ 956527 h 1182158"/>
                <a:gd name="connsiteX3" fmla="*/ 480951 w 1793174"/>
                <a:gd name="connsiteY3" fmla="*/ 297446 h 1182158"/>
                <a:gd name="connsiteX4" fmla="*/ 670956 w 1793174"/>
                <a:gd name="connsiteY4" fmla="*/ 563 h 1182158"/>
                <a:gd name="connsiteX5" fmla="*/ 837210 w 1793174"/>
                <a:gd name="connsiteY5" fmla="*/ 362761 h 1182158"/>
                <a:gd name="connsiteX6" fmla="*/ 860961 w 1793174"/>
                <a:gd name="connsiteY6" fmla="*/ 647768 h 1182158"/>
                <a:gd name="connsiteX7" fmla="*/ 902525 w 1793174"/>
                <a:gd name="connsiteY7" fmla="*/ 968402 h 1182158"/>
                <a:gd name="connsiteX8" fmla="*/ 985652 w 1793174"/>
                <a:gd name="connsiteY8" fmla="*/ 1081218 h 1182158"/>
                <a:gd name="connsiteX9" fmla="*/ 1080655 w 1793174"/>
                <a:gd name="connsiteY9" fmla="*/ 1110906 h 1182158"/>
                <a:gd name="connsiteX10" fmla="*/ 1240971 w 1793174"/>
                <a:gd name="connsiteY10" fmla="*/ 1152470 h 1182158"/>
                <a:gd name="connsiteX11" fmla="*/ 1508166 w 1793174"/>
                <a:gd name="connsiteY11" fmla="*/ 1170283 h 1182158"/>
                <a:gd name="connsiteX12" fmla="*/ 1793174 w 1793174"/>
                <a:gd name="connsiteY12" fmla="*/ 1146532 h 118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174" h="1182158">
                  <a:moveTo>
                    <a:pt x="0" y="1182158"/>
                  </a:moveTo>
                  <a:cubicBezTo>
                    <a:pt x="61356" y="1177210"/>
                    <a:pt x="122712" y="1172262"/>
                    <a:pt x="166255" y="1134657"/>
                  </a:cubicBezTo>
                  <a:cubicBezTo>
                    <a:pt x="209798" y="1097052"/>
                    <a:pt x="208808" y="1096062"/>
                    <a:pt x="261257" y="956527"/>
                  </a:cubicBezTo>
                  <a:cubicBezTo>
                    <a:pt x="313706" y="816992"/>
                    <a:pt x="412668" y="456773"/>
                    <a:pt x="480951" y="297446"/>
                  </a:cubicBezTo>
                  <a:cubicBezTo>
                    <a:pt x="549234" y="138119"/>
                    <a:pt x="611580" y="-10323"/>
                    <a:pt x="670956" y="563"/>
                  </a:cubicBezTo>
                  <a:cubicBezTo>
                    <a:pt x="730332" y="11449"/>
                    <a:pt x="805543" y="254893"/>
                    <a:pt x="837210" y="362761"/>
                  </a:cubicBezTo>
                  <a:cubicBezTo>
                    <a:pt x="868878" y="470628"/>
                    <a:pt x="850075" y="546828"/>
                    <a:pt x="860961" y="647768"/>
                  </a:cubicBezTo>
                  <a:cubicBezTo>
                    <a:pt x="871847" y="748708"/>
                    <a:pt x="881743" y="896160"/>
                    <a:pt x="902525" y="968402"/>
                  </a:cubicBezTo>
                  <a:cubicBezTo>
                    <a:pt x="923307" y="1040644"/>
                    <a:pt x="955964" y="1057467"/>
                    <a:pt x="985652" y="1081218"/>
                  </a:cubicBezTo>
                  <a:cubicBezTo>
                    <a:pt x="1015340" y="1104969"/>
                    <a:pt x="1038102" y="1099031"/>
                    <a:pt x="1080655" y="1110906"/>
                  </a:cubicBezTo>
                  <a:cubicBezTo>
                    <a:pt x="1123208" y="1122781"/>
                    <a:pt x="1169719" y="1142574"/>
                    <a:pt x="1240971" y="1152470"/>
                  </a:cubicBezTo>
                  <a:cubicBezTo>
                    <a:pt x="1312223" y="1162366"/>
                    <a:pt x="1416132" y="1171273"/>
                    <a:pt x="1508166" y="1170283"/>
                  </a:cubicBezTo>
                  <a:cubicBezTo>
                    <a:pt x="1600200" y="1169293"/>
                    <a:pt x="1696687" y="1157912"/>
                    <a:pt x="1793174" y="114653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자유형 25"/>
            <p:cNvSpPr/>
            <p:nvPr/>
          </p:nvSpPr>
          <p:spPr>
            <a:xfrm>
              <a:off x="6695300" y="5357788"/>
              <a:ext cx="691486" cy="18416"/>
            </a:xfrm>
            <a:custGeom>
              <a:avLst/>
              <a:gdLst>
                <a:gd name="connsiteX0" fmla="*/ 0 w 691486"/>
                <a:gd name="connsiteY0" fmla="*/ 13867 h 18416"/>
                <a:gd name="connsiteX1" fmla="*/ 86436 w 691486"/>
                <a:gd name="connsiteY1" fmla="*/ 9318 h 18416"/>
                <a:gd name="connsiteX2" fmla="*/ 486770 w 691486"/>
                <a:gd name="connsiteY2" fmla="*/ 18416 h 18416"/>
                <a:gd name="connsiteX3" fmla="*/ 659642 w 691486"/>
                <a:gd name="connsiteY3" fmla="*/ 13867 h 18416"/>
                <a:gd name="connsiteX4" fmla="*/ 691486 w 691486"/>
                <a:gd name="connsiteY4" fmla="*/ 9318 h 1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1486" h="18416">
                  <a:moveTo>
                    <a:pt x="0" y="13867"/>
                  </a:moveTo>
                  <a:cubicBezTo>
                    <a:pt x="28812" y="12351"/>
                    <a:pt x="57584" y="9318"/>
                    <a:pt x="86436" y="9318"/>
                  </a:cubicBezTo>
                  <a:cubicBezTo>
                    <a:pt x="456330" y="9318"/>
                    <a:pt x="345896" y="-16801"/>
                    <a:pt x="486770" y="18416"/>
                  </a:cubicBezTo>
                  <a:lnTo>
                    <a:pt x="659642" y="13867"/>
                  </a:lnTo>
                  <a:cubicBezTo>
                    <a:pt x="670354" y="13391"/>
                    <a:pt x="691486" y="9318"/>
                    <a:pt x="691486" y="931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790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스레싱과</a:t>
            </a:r>
            <a:r>
              <a:rPr lang="ko-KR" altLang="en-US" dirty="0" smtClean="0"/>
              <a:t> 작업 집합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스레싱</a:t>
            </a:r>
            <a:r>
              <a:rPr lang="ko-KR" altLang="en-US" dirty="0" smtClean="0"/>
              <a:t> 발발 원인 설명에 작업 집합 모델 활용</a:t>
            </a:r>
            <a:endParaRPr lang="en-US" altLang="ko-KR" dirty="0"/>
          </a:p>
          <a:p>
            <a:pPr lvl="1"/>
            <a:r>
              <a:rPr lang="en-US" altLang="ko-KR" dirty="0"/>
              <a:t>1968</a:t>
            </a:r>
            <a:r>
              <a:rPr lang="ko-KR" altLang="en-US" dirty="0"/>
              <a:t>년 </a:t>
            </a:r>
            <a:r>
              <a:rPr lang="en-US" altLang="ko-KR" dirty="0"/>
              <a:t>Denning</a:t>
            </a:r>
            <a:r>
              <a:rPr lang="ko-KR" altLang="en-US" dirty="0"/>
              <a:t>의 논문</a:t>
            </a:r>
            <a:r>
              <a:rPr lang="en-US" altLang="ko-KR" dirty="0"/>
              <a:t>(Thrashing : its causes and </a:t>
            </a:r>
            <a:r>
              <a:rPr lang="en-US" altLang="ko-KR" dirty="0" smtClean="0"/>
              <a:t>prevention)</a:t>
            </a:r>
            <a:endParaRPr lang="en-US" altLang="ko-KR" dirty="0"/>
          </a:p>
          <a:p>
            <a:pPr lvl="2"/>
            <a:r>
              <a:rPr lang="ko-KR" altLang="en-US" dirty="0" err="1"/>
              <a:t>스래싱의</a:t>
            </a:r>
            <a:r>
              <a:rPr lang="ko-KR" altLang="en-US" dirty="0"/>
              <a:t> 원인 설명에 </a:t>
            </a:r>
            <a:r>
              <a:rPr lang="en-US" altLang="ko-KR" dirty="0"/>
              <a:t>‘</a:t>
            </a:r>
            <a:r>
              <a:rPr lang="ko-KR" altLang="en-US" dirty="0"/>
              <a:t>작업 집합</a:t>
            </a:r>
            <a:r>
              <a:rPr lang="en-US" altLang="ko-KR" dirty="0"/>
              <a:t>’ </a:t>
            </a:r>
            <a:r>
              <a:rPr lang="ko-KR" altLang="en-US" dirty="0"/>
              <a:t>모델 사용</a:t>
            </a:r>
            <a:endParaRPr lang="en-US" altLang="ko-KR" dirty="0"/>
          </a:p>
          <a:p>
            <a:pPr lvl="2"/>
            <a:r>
              <a:rPr lang="ko-KR" altLang="en-US" dirty="0" smtClean="0"/>
              <a:t>처음 </a:t>
            </a:r>
            <a:r>
              <a:rPr lang="ko-KR" altLang="en-US" dirty="0" err="1" smtClean="0"/>
              <a:t>스레싱</a:t>
            </a:r>
            <a:r>
              <a:rPr lang="ko-KR" altLang="en-US" dirty="0" smtClean="0"/>
              <a:t> 관측 </a:t>
            </a:r>
            <a:r>
              <a:rPr lang="en-US" altLang="ko-KR" dirty="0" smtClean="0"/>
              <a:t>- 1960</a:t>
            </a:r>
            <a:r>
              <a:rPr lang="ko-KR" altLang="en-US" dirty="0"/>
              <a:t>년대 </a:t>
            </a:r>
            <a:r>
              <a:rPr lang="ko-KR" altLang="en-US" dirty="0" smtClean="0"/>
              <a:t>다중프로그래밍 시스템에서 갑자기 처리율이 </a:t>
            </a:r>
            <a:r>
              <a:rPr lang="ko-KR" altLang="en-US" dirty="0"/>
              <a:t>떨어지는 </a:t>
            </a:r>
            <a:r>
              <a:rPr lang="ko-KR" altLang="en-US" dirty="0" smtClean="0"/>
              <a:t>예측되지 못한 현상 </a:t>
            </a:r>
            <a:r>
              <a:rPr lang="ko-KR" altLang="en-US" dirty="0"/>
              <a:t>발견됨</a:t>
            </a:r>
            <a:endParaRPr lang="en-US" altLang="ko-KR" dirty="0"/>
          </a:p>
          <a:p>
            <a:pPr lvl="2"/>
            <a:r>
              <a:rPr lang="en-US" altLang="ko-KR" dirty="0"/>
              <a:t>1968</a:t>
            </a:r>
            <a:r>
              <a:rPr lang="ko-KR" altLang="en-US" dirty="0"/>
              <a:t>년 처음으로 작업 집합 모델로 </a:t>
            </a:r>
            <a:r>
              <a:rPr lang="ko-KR" altLang="en-US" dirty="0" err="1"/>
              <a:t>스래싱</a:t>
            </a:r>
            <a:r>
              <a:rPr lang="ko-KR" altLang="en-US" dirty="0"/>
              <a:t> 현상을 설명하고 작업 집합 메모리 제어기</a:t>
            </a:r>
            <a:r>
              <a:rPr lang="en-US" altLang="ko-KR" dirty="0"/>
              <a:t>(</a:t>
            </a:r>
            <a:r>
              <a:rPr lang="ko-KR" altLang="en-US" dirty="0"/>
              <a:t>프레임 할당 알고리즘</a:t>
            </a:r>
            <a:r>
              <a:rPr lang="en-US" altLang="ko-KR" dirty="0"/>
              <a:t>)</a:t>
            </a:r>
            <a:r>
              <a:rPr lang="ko-KR" altLang="en-US" dirty="0"/>
              <a:t> 시스템을 안정화시킬 수 있다는 것을 보였음</a:t>
            </a:r>
            <a:endParaRPr lang="en-US" altLang="ko-KR" dirty="0"/>
          </a:p>
          <a:p>
            <a:r>
              <a:rPr lang="ko-KR" altLang="en-US" dirty="0" err="1"/>
              <a:t>스레싱</a:t>
            </a:r>
            <a:r>
              <a:rPr lang="ko-KR" altLang="en-US" dirty="0"/>
              <a:t> 예방</a:t>
            </a:r>
            <a:endParaRPr lang="en-US" altLang="ko-KR" dirty="0"/>
          </a:p>
          <a:p>
            <a:pPr lvl="1"/>
            <a:r>
              <a:rPr lang="ko-KR" altLang="en-US" dirty="0" err="1"/>
              <a:t>스래싱은</a:t>
            </a:r>
            <a:r>
              <a:rPr lang="ko-KR" altLang="en-US" dirty="0"/>
              <a:t> </a:t>
            </a:r>
            <a:r>
              <a:rPr lang="ko-KR" altLang="en-US" dirty="0" smtClean="0"/>
              <a:t>작업 집합이 메모리에 </a:t>
            </a:r>
            <a:r>
              <a:rPr lang="ko-KR" altLang="en-US" dirty="0"/>
              <a:t>올라와 있지 않을 때 발생</a:t>
            </a:r>
            <a:endParaRPr lang="en-US" altLang="ko-KR" dirty="0"/>
          </a:p>
          <a:p>
            <a:pPr lvl="1"/>
            <a:r>
              <a:rPr lang="en-US" altLang="ko-KR" dirty="0"/>
              <a:t>1968</a:t>
            </a:r>
            <a:r>
              <a:rPr lang="ko-KR" altLang="en-US" dirty="0"/>
              <a:t>년 </a:t>
            </a:r>
            <a:r>
              <a:rPr lang="en-US" altLang="ko-KR" dirty="0"/>
              <a:t>Denning</a:t>
            </a:r>
          </a:p>
          <a:p>
            <a:pPr lvl="2"/>
            <a:r>
              <a:rPr lang="ko-KR" altLang="en-US" dirty="0"/>
              <a:t>실험으로 증명</a:t>
            </a:r>
            <a:endParaRPr lang="en-US" altLang="ko-KR" dirty="0"/>
          </a:p>
          <a:p>
            <a:pPr lvl="2"/>
            <a:r>
              <a:rPr lang="ko-KR" altLang="en-US" dirty="0"/>
              <a:t>예방책 제시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각 프로세스에게 작업 </a:t>
            </a:r>
            <a:r>
              <a:rPr lang="ko-KR" altLang="en-US" dirty="0"/>
              <a:t>집합에 </a:t>
            </a:r>
            <a:r>
              <a:rPr lang="ko-KR" altLang="en-US" dirty="0" smtClean="0"/>
              <a:t>포함하는 페이지들을 적재할 충분한 </a:t>
            </a:r>
            <a:r>
              <a:rPr lang="ko-KR" altLang="en-US" dirty="0"/>
              <a:t>메모리 할당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70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</a:t>
            </a:r>
            <a:r>
              <a:rPr lang="ko-KR" altLang="en-US" dirty="0" err="1" smtClean="0"/>
              <a:t>페이징의</a:t>
            </a:r>
            <a:r>
              <a:rPr lang="ko-KR" altLang="en-US" dirty="0" smtClean="0"/>
              <a:t> 필수 알고리즘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요구 페이지의 성능에 영향을 미치는 필수 알고리즘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프레임 할당</a:t>
            </a:r>
            <a:r>
              <a:rPr lang="en-US" altLang="ko-KR" dirty="0"/>
              <a:t>(frame allocation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</a:t>
            </a:r>
            <a:endParaRPr lang="en-US" altLang="ko-KR" dirty="0"/>
          </a:p>
          <a:p>
            <a:pPr lvl="1"/>
            <a:r>
              <a:rPr lang="ko-KR" altLang="en-US" dirty="0"/>
              <a:t>프로세스당 할당할 프레임의 개수를 결정하는 문제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알고리즘의 목표</a:t>
            </a:r>
            <a:endParaRPr lang="en-US" altLang="ko-KR" dirty="0" smtClean="0"/>
          </a:p>
          <a:p>
            <a:pPr lvl="2"/>
            <a:r>
              <a:rPr lang="ko-KR" altLang="en-US" dirty="0"/>
              <a:t>프로세스의 작업 집합에 </a:t>
            </a:r>
            <a:r>
              <a:rPr lang="ko-KR" altLang="en-US" dirty="0" smtClean="0"/>
              <a:t>포함될 </a:t>
            </a:r>
            <a:r>
              <a:rPr lang="ko-KR" altLang="en-US" dirty="0"/>
              <a:t>페이지들을 </a:t>
            </a:r>
            <a:r>
              <a:rPr lang="ko-KR" altLang="en-US" dirty="0" smtClean="0"/>
              <a:t>수용할만한 </a:t>
            </a:r>
            <a:r>
              <a:rPr lang="ko-KR" altLang="en-US" dirty="0"/>
              <a:t>개수의 </a:t>
            </a:r>
            <a:r>
              <a:rPr lang="ko-KR" altLang="en-US" dirty="0" smtClean="0"/>
              <a:t>프레임 할당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/>
              <a:t>페이지 폴트를 </a:t>
            </a:r>
            <a:r>
              <a:rPr lang="ko-KR" altLang="en-US" dirty="0" smtClean="0"/>
              <a:t>줄이기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위해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페이지 교체</a:t>
            </a:r>
            <a:r>
              <a:rPr lang="en-US" altLang="ko-KR" dirty="0" smtClean="0"/>
              <a:t>(page replacement)</a:t>
            </a:r>
            <a:r>
              <a:rPr lang="ko-KR" altLang="en-US" dirty="0"/>
              <a:t>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폴트가 발생하였을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빈 프레임이 없는 경우 </a:t>
            </a:r>
            <a:r>
              <a:rPr lang="ko-KR" altLang="en-US" dirty="0" smtClean="0"/>
              <a:t>희생 프레</a:t>
            </a:r>
            <a:r>
              <a:rPr lang="ko-KR" altLang="en-US" dirty="0" smtClean="0"/>
              <a:t>임</a:t>
            </a:r>
            <a:r>
              <a:rPr lang="en-US" altLang="ko-KR" dirty="0" smtClean="0"/>
              <a:t>(</a:t>
            </a:r>
            <a:r>
              <a:rPr lang="ko-KR" altLang="en-US" dirty="0" smtClean="0"/>
              <a:t>비울 프레임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 smtClean="0"/>
              <a:t>결정하는 문제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알고리즘의 </a:t>
            </a:r>
            <a:r>
              <a:rPr lang="ko-KR" altLang="en-US" dirty="0"/>
              <a:t>목표</a:t>
            </a:r>
            <a:endParaRPr lang="en-US" altLang="ko-KR" dirty="0"/>
          </a:p>
          <a:p>
            <a:pPr lvl="2" fontAlgn="base"/>
            <a:r>
              <a:rPr lang="ko-KR" altLang="en-US" dirty="0"/>
              <a:t>작업 집합에 속하지 않은 </a:t>
            </a:r>
            <a:r>
              <a:rPr lang="ko-KR" altLang="en-US" dirty="0" smtClean="0"/>
              <a:t>페이지가 담긴 프레임 선택하여 미래에 사용될 페이지가 교체되지 않도록 유지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40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물리 메모리의 한계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>
          <a:xfrm>
            <a:off x="612648" y="1340767"/>
            <a:ext cx="8153400" cy="2752799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물리 메모리의 크기 한계에서 비롯된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질문</a:t>
            </a:r>
            <a:endParaRPr lang="en-US" altLang="ko-KR" dirty="0" smtClean="0"/>
          </a:p>
          <a:p>
            <a:pPr marL="36576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설치된 물리 메모리보다 큰 프로세스를 실행시킬 수 있는가</a:t>
            </a:r>
            <a:r>
              <a:rPr lang="en-US" altLang="ko-KR" dirty="0" smtClean="0"/>
              <a:t>?</a:t>
            </a:r>
          </a:p>
          <a:p>
            <a:pPr marL="36576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프로세스들을 합친 크기가 </a:t>
            </a:r>
            <a:r>
              <a:rPr lang="ko-KR" altLang="en-US" dirty="0"/>
              <a:t>설치된 물리 메모리보다 클 </a:t>
            </a:r>
            <a:r>
              <a:rPr lang="ko-KR" altLang="en-US" dirty="0" smtClean="0"/>
              <a:t>때 이들을 실행시킬 수 있는가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질문에 숨어 있는 전체</a:t>
            </a:r>
            <a:endParaRPr lang="en-US" altLang="ko-KR" dirty="0"/>
          </a:p>
          <a:p>
            <a:pPr lvl="1"/>
            <a:r>
              <a:rPr lang="ko-KR" altLang="en-US" dirty="0" smtClean="0"/>
              <a:t>프로세스 </a:t>
            </a:r>
            <a:r>
              <a:rPr lang="ko-KR" altLang="en-US" dirty="0" smtClean="0"/>
              <a:t>전체가 물리 메모리에 </a:t>
            </a:r>
            <a:r>
              <a:rPr lang="ko-KR" altLang="en-US" dirty="0" smtClean="0"/>
              <a:t>적재 되어야 </a:t>
            </a:r>
            <a:r>
              <a:rPr lang="ko-KR" altLang="en-US" dirty="0" smtClean="0"/>
              <a:t>실행이 가능한가</a:t>
            </a:r>
            <a:r>
              <a:rPr lang="en-US" altLang="ko-KR" dirty="0" smtClean="0"/>
              <a:t>?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당장 실행에 필요한 프로세스의 일부 </a:t>
            </a:r>
            <a:r>
              <a:rPr lang="ko-KR" altLang="en-US" dirty="0" smtClean="0"/>
              <a:t>메모리만 적재한 채 실행 시킬 수는 없는가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696465" y="4560110"/>
            <a:ext cx="432048" cy="11527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27795" y="572634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물리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메모리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252016" y="4255162"/>
            <a:ext cx="432048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1093578" y="608469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프로세스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6440881" y="4575791"/>
            <a:ext cx="432048" cy="11527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4800970" y="4149453"/>
            <a:ext cx="432048" cy="340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572000" y="6191726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프로세스들</a:t>
            </a:r>
            <a:endParaRPr lang="ko-KR" altLang="en-US" sz="1100" dirty="0"/>
          </a:p>
        </p:txBody>
      </p:sp>
      <p:sp>
        <p:nvSpPr>
          <p:cNvPr id="26" name="직사각형 25"/>
          <p:cNvSpPr/>
          <p:nvPr/>
        </p:nvSpPr>
        <p:spPr>
          <a:xfrm>
            <a:off x="4800970" y="4562100"/>
            <a:ext cx="432048" cy="416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800970" y="5920186"/>
            <a:ext cx="432048" cy="237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9" name="TextBox 18"/>
          <p:cNvSpPr txBox="1"/>
          <p:nvPr/>
        </p:nvSpPr>
        <p:spPr>
          <a:xfrm>
            <a:off x="6372211" y="5766656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smtClean="0"/>
              <a:t>물리 </a:t>
            </a:r>
            <a:endParaRPr lang="en-US" altLang="ko-KR" sz="1000" dirty="0" smtClean="0"/>
          </a:p>
          <a:p>
            <a:pPr algn="ctr"/>
            <a:r>
              <a:rPr lang="ko-KR" altLang="en-US" sz="1000" dirty="0" smtClean="0"/>
              <a:t>메모리</a:t>
            </a:r>
            <a:endParaRPr lang="ko-KR" alt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6375632"/>
            <a:ext cx="2476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(a) </a:t>
            </a:r>
            <a:r>
              <a:rPr lang="ko-KR" altLang="en-US" sz="1000" dirty="0" smtClean="0"/>
              <a:t>프로세스가 물리 메모리보다 큰 경우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4211960" y="6366740"/>
            <a:ext cx="3647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(b) </a:t>
            </a:r>
            <a:r>
              <a:rPr lang="ko-KR" altLang="en-US" sz="1000" dirty="0" smtClean="0"/>
              <a:t>여러 프로세스들을 합친 크기가 물리 메모리보다 큰 경우</a:t>
            </a:r>
            <a:endParaRPr lang="ko-KR" altLang="en-US" sz="1000" dirty="0"/>
          </a:p>
        </p:txBody>
      </p:sp>
      <p:sp>
        <p:nvSpPr>
          <p:cNvPr id="9" name="오른쪽 화살표 8"/>
          <p:cNvSpPr/>
          <p:nvPr/>
        </p:nvSpPr>
        <p:spPr>
          <a:xfrm>
            <a:off x="1684064" y="5031190"/>
            <a:ext cx="925052" cy="26500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846086">
            <a:off x="5308224" y="4536731"/>
            <a:ext cx="1012401" cy="262891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277216">
            <a:off x="5286094" y="4808745"/>
            <a:ext cx="970630" cy="25783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20089270">
            <a:off x="5292423" y="5788966"/>
            <a:ext cx="1012401" cy="26500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0901" y="497902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?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27942" y="492686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C00000"/>
                </a:solidFill>
              </a:rPr>
              <a:t>?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00970" y="5051032"/>
            <a:ext cx="432048" cy="4632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9" name="오른쪽 화살표 28"/>
          <p:cNvSpPr/>
          <p:nvPr/>
        </p:nvSpPr>
        <p:spPr>
          <a:xfrm>
            <a:off x="5277549" y="5139318"/>
            <a:ext cx="950394" cy="271439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800970" y="5570212"/>
            <a:ext cx="432048" cy="2879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오른쪽 화살표 33"/>
          <p:cNvSpPr/>
          <p:nvPr/>
        </p:nvSpPr>
        <p:spPr>
          <a:xfrm rot="20909359">
            <a:off x="5284148" y="5486956"/>
            <a:ext cx="1012401" cy="265002"/>
          </a:xfrm>
          <a:prstGeom prst="righ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03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할당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15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프레임 할당의 목표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프로세스에게 작업 </a:t>
            </a:r>
            <a:r>
              <a:rPr lang="ko-KR" altLang="en-US" dirty="0"/>
              <a:t>집합에 포함된 </a:t>
            </a:r>
            <a:r>
              <a:rPr lang="ko-KR" altLang="en-US" dirty="0" smtClean="0"/>
              <a:t>페이지들을 적재할 충분히 메모리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페이지 </a:t>
            </a:r>
            <a:r>
              <a:rPr lang="ko-KR" altLang="en-US" dirty="0"/>
              <a:t>폴트를 </a:t>
            </a:r>
            <a:r>
              <a:rPr lang="ko-KR" altLang="en-US" dirty="0" smtClean="0"/>
              <a:t>줄이고 </a:t>
            </a:r>
            <a:r>
              <a:rPr lang="ko-KR" altLang="en-US" dirty="0" err="1" smtClean="0"/>
              <a:t>스래싱</a:t>
            </a:r>
            <a:r>
              <a:rPr lang="ko-KR" altLang="en-US" dirty="0" smtClean="0"/>
              <a:t> 예방</a:t>
            </a:r>
            <a:endParaRPr lang="ko-KR" altLang="en-US" dirty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가지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균등 할당</a:t>
            </a:r>
            <a:r>
              <a:rPr lang="en-US" altLang="ko-KR" dirty="0" smtClean="0"/>
              <a:t>(equal allocation)</a:t>
            </a:r>
          </a:p>
          <a:p>
            <a:pPr lvl="2"/>
            <a:r>
              <a:rPr lang="ko-KR" altLang="en-US" dirty="0" smtClean="0"/>
              <a:t>프로세스에게 크기와 관계없이 동일한 개수의 프레임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</a:t>
            </a:r>
            <a:endParaRPr lang="en-US" altLang="ko-KR" dirty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작은 </a:t>
            </a:r>
            <a:r>
              <a:rPr lang="ko-KR" altLang="en-US" dirty="0" err="1" smtClean="0"/>
              <a:t>프로세스에게는</a:t>
            </a:r>
            <a:r>
              <a:rPr lang="ko-KR" altLang="en-US" dirty="0" smtClean="0"/>
              <a:t> 프레임 낭비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큰 프로세스는 빈번한 페이지 폴트 발생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비례 할당</a:t>
            </a:r>
            <a:r>
              <a:rPr lang="en-US" altLang="ko-KR" dirty="0" smtClean="0"/>
              <a:t>(proportional allocation)</a:t>
            </a:r>
          </a:p>
          <a:p>
            <a:pPr lvl="2"/>
            <a:r>
              <a:rPr lang="ko-KR" altLang="en-US" dirty="0" smtClean="0"/>
              <a:t>프로세스의 크기와 비례하여 프레임 할당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많이 필요한 프로세스에게 많은  프레임을 할당함으로써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전체적으로 페이지 폴트의 수를 줄임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프로세스의 크기는 실행 중에 완벽히 알기 쉽지 않음</a:t>
            </a:r>
            <a:r>
              <a:rPr lang="en-US" altLang="ko-KR" dirty="0" smtClean="0"/>
              <a:t>. </a:t>
            </a:r>
            <a:r>
              <a:rPr lang="ko-KR" altLang="en-US" dirty="0" smtClean="0"/>
              <a:t>실행 중에 작업 집합을 판단할 필요</a:t>
            </a:r>
            <a:r>
              <a:rPr lang="en-US" altLang="ko-KR" dirty="0" smtClean="0"/>
              <a:t>(Windows</a:t>
            </a:r>
            <a:r>
              <a:rPr lang="ko-KR" altLang="en-US" dirty="0"/>
              <a:t> </a:t>
            </a:r>
            <a:r>
              <a:rPr lang="ko-KR" altLang="en-US" dirty="0" smtClean="0"/>
              <a:t>사례 참고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41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Tip. </a:t>
            </a:r>
            <a:r>
              <a:rPr lang="ko-KR" altLang="en-US" dirty="0" smtClean="0"/>
              <a:t>프로세스에게 </a:t>
            </a:r>
            <a:r>
              <a:rPr lang="ko-KR" altLang="en-US" dirty="0"/>
              <a:t>할당해야 할 최소 프레임 수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프로세스에게 할당해야 할 최소 프레임 </a:t>
            </a:r>
            <a:r>
              <a:rPr lang="ko-KR" altLang="en-US" dirty="0" smtClean="0"/>
              <a:t>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</a:t>
            </a:r>
            <a:r>
              <a:rPr lang="ko-KR" altLang="en-US" dirty="0"/>
              <a:t>명령이 처리되는데 필요한 페이지의 개수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CPU </a:t>
            </a:r>
            <a:r>
              <a:rPr lang="ko-KR" altLang="en-US" dirty="0" smtClean="0"/>
              <a:t>명령어의 주소 모드</a:t>
            </a:r>
            <a:r>
              <a:rPr lang="en-US" altLang="ko-KR" dirty="0" smtClean="0"/>
              <a:t>(addressing mode)</a:t>
            </a:r>
            <a:r>
              <a:rPr lang="ko-KR" altLang="en-US" dirty="0" smtClean="0"/>
              <a:t>에 달려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모드에 따라 한 명령이 처리되는데 필요한 페이지의 개수 계산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, 23</a:t>
            </a:r>
          </a:p>
          <a:p>
            <a:pPr lvl="3"/>
            <a:r>
              <a:rPr lang="ko-KR" altLang="en-US" dirty="0" smtClean="0"/>
              <a:t>최소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페이지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코드가 들어 있는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, [</a:t>
            </a:r>
            <a:r>
              <a:rPr lang="en-US" altLang="ko-KR" dirty="0" err="1" smtClean="0"/>
              <a:t>mem_addr</a:t>
            </a:r>
            <a:r>
              <a:rPr lang="en-US" altLang="ko-KR" dirty="0" smtClean="0"/>
              <a:t>]</a:t>
            </a:r>
          </a:p>
          <a:p>
            <a:pPr lvl="3"/>
            <a:r>
              <a:rPr lang="ko-KR" altLang="en-US" dirty="0" smtClean="0"/>
              <a:t>최소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+ </a:t>
            </a:r>
            <a:r>
              <a:rPr lang="ko-KR" altLang="en-US" dirty="0" smtClean="0"/>
              <a:t>데이터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mov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eax</a:t>
            </a:r>
            <a:r>
              <a:rPr lang="en-US" altLang="ko-KR" dirty="0" smtClean="0"/>
              <a:t>, [[</a:t>
            </a:r>
            <a:r>
              <a:rPr lang="en-US" altLang="ko-KR" dirty="0" err="1" smtClean="0"/>
              <a:t>mem_addr</a:t>
            </a:r>
            <a:r>
              <a:rPr lang="en-US" altLang="ko-KR" dirty="0" smtClean="0"/>
              <a:t>] + 5000]</a:t>
            </a:r>
          </a:p>
          <a:p>
            <a:pPr lvl="3"/>
            <a:r>
              <a:rPr lang="ko-KR" altLang="en-US" dirty="0" smtClean="0"/>
              <a:t>최소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</a:t>
            </a:r>
            <a:r>
              <a:rPr lang="ko-KR" altLang="en-US" dirty="0" smtClean="0"/>
              <a:t>코드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+ [</a:t>
            </a:r>
            <a:r>
              <a:rPr lang="en-US" altLang="ko-KR" dirty="0" err="1" smtClean="0"/>
              <a:t>mem_addr</a:t>
            </a:r>
            <a:r>
              <a:rPr lang="en-US" altLang="ko-KR" dirty="0" smtClean="0"/>
              <a:t>]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 + [[</a:t>
            </a:r>
            <a:r>
              <a:rPr lang="en-US" altLang="ko-KR" dirty="0" err="1" smtClean="0"/>
              <a:t>mem_addr</a:t>
            </a:r>
            <a:r>
              <a:rPr lang="en-US" altLang="ko-KR" dirty="0" smtClean="0"/>
              <a:t>] + 5000] </a:t>
            </a:r>
            <a:r>
              <a:rPr lang="ko-KR" altLang="en-US" dirty="0" smtClean="0"/>
              <a:t>페이지 </a:t>
            </a:r>
            <a:r>
              <a:rPr lang="en-US" altLang="ko-KR" dirty="0" smtClean="0"/>
              <a:t>1)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주소</a:t>
            </a:r>
            <a:r>
              <a:rPr lang="en-US" altLang="ko-KR" dirty="0" smtClean="0"/>
              <a:t> </a:t>
            </a:r>
            <a:r>
              <a:rPr lang="ko-KR" altLang="en-US" dirty="0"/>
              <a:t>모드에 따라 한 명령이 처리되는데 필요한 페이지의 개수 </a:t>
            </a:r>
            <a:r>
              <a:rPr lang="ko-KR" altLang="en-US" dirty="0" err="1" smtClean="0"/>
              <a:t>계산한는</a:t>
            </a:r>
            <a:r>
              <a:rPr lang="ko-KR" altLang="en-US" dirty="0" smtClean="0"/>
              <a:t> 것은 지극히 </a:t>
            </a:r>
            <a:r>
              <a:rPr lang="ko-KR" altLang="en-US" dirty="0" err="1" smtClean="0"/>
              <a:t>이론적임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실제 운영체제에서는 적용하지 않음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</a:t>
            </a:r>
            <a:r>
              <a:rPr lang="ko-KR" altLang="en-US" dirty="0" smtClean="0"/>
              <a:t>의 사례 참조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최소와 최대 개수를 두고 이 내에서 할당</a:t>
            </a:r>
            <a:r>
              <a:rPr lang="en-US" altLang="ko-KR" dirty="0" smtClean="0"/>
              <a:t>)</a:t>
            </a:r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43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4355975" y="2011428"/>
            <a:ext cx="554085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>
            <a:off x="1997920" y="3107135"/>
            <a:ext cx="1920950" cy="1796906"/>
          </a:xfrm>
          <a:custGeom>
            <a:avLst/>
            <a:gdLst>
              <a:gd name="connsiteX0" fmla="*/ 3664 w 1944432"/>
              <a:gd name="connsiteY0" fmla="*/ 19047 h 1661308"/>
              <a:gd name="connsiteX1" fmla="*/ 16105 w 1944432"/>
              <a:gd name="connsiteY1" fmla="*/ 361170 h 1661308"/>
              <a:gd name="connsiteX2" fmla="*/ 22326 w 1944432"/>
              <a:gd name="connsiteY2" fmla="*/ 448255 h 1661308"/>
              <a:gd name="connsiteX3" fmla="*/ 28546 w 1944432"/>
              <a:gd name="connsiteY3" fmla="*/ 485578 h 1661308"/>
              <a:gd name="connsiteX4" fmla="*/ 34766 w 1944432"/>
              <a:gd name="connsiteY4" fmla="*/ 541562 h 1661308"/>
              <a:gd name="connsiteX5" fmla="*/ 40987 w 1944432"/>
              <a:gd name="connsiteY5" fmla="*/ 989431 h 1661308"/>
              <a:gd name="connsiteX6" fmla="*/ 47207 w 1944432"/>
              <a:gd name="connsiteY6" fmla="*/ 1082737 h 1661308"/>
              <a:gd name="connsiteX7" fmla="*/ 65868 w 1944432"/>
              <a:gd name="connsiteY7" fmla="*/ 1238247 h 1661308"/>
              <a:gd name="connsiteX8" fmla="*/ 90750 w 1944432"/>
              <a:gd name="connsiteY8" fmla="*/ 1362655 h 1661308"/>
              <a:gd name="connsiteX9" fmla="*/ 121852 w 1944432"/>
              <a:gd name="connsiteY9" fmla="*/ 1431080 h 1661308"/>
              <a:gd name="connsiteX10" fmla="*/ 177836 w 1944432"/>
              <a:gd name="connsiteY10" fmla="*/ 1493284 h 1661308"/>
              <a:gd name="connsiteX11" fmla="*/ 258701 w 1944432"/>
              <a:gd name="connsiteY11" fmla="*/ 1549268 h 1661308"/>
              <a:gd name="connsiteX12" fmla="*/ 364448 w 1944432"/>
              <a:gd name="connsiteY12" fmla="*/ 1580370 h 1661308"/>
              <a:gd name="connsiteX13" fmla="*/ 588383 w 1944432"/>
              <a:gd name="connsiteY13" fmla="*/ 1642574 h 1661308"/>
              <a:gd name="connsiteX14" fmla="*/ 980268 w 1944432"/>
              <a:gd name="connsiteY14" fmla="*/ 1661235 h 1661308"/>
              <a:gd name="connsiteX15" fmla="*/ 1272628 w 1944432"/>
              <a:gd name="connsiteY15" fmla="*/ 1655015 h 1661308"/>
              <a:gd name="connsiteX16" fmla="*/ 1446799 w 1944432"/>
              <a:gd name="connsiteY16" fmla="*/ 1661235 h 1661308"/>
              <a:gd name="connsiteX17" fmla="*/ 1689395 w 1944432"/>
              <a:gd name="connsiteY17" fmla="*/ 1648794 h 1661308"/>
              <a:gd name="connsiteX18" fmla="*/ 1726717 w 1944432"/>
              <a:gd name="connsiteY18" fmla="*/ 1642574 h 1661308"/>
              <a:gd name="connsiteX19" fmla="*/ 1770260 w 1944432"/>
              <a:gd name="connsiteY19" fmla="*/ 1623913 h 1661308"/>
              <a:gd name="connsiteX20" fmla="*/ 1894668 w 1944432"/>
              <a:gd name="connsiteY20" fmla="*/ 1561709 h 1661308"/>
              <a:gd name="connsiteX21" fmla="*/ 1919550 w 1944432"/>
              <a:gd name="connsiteY21" fmla="*/ 1530606 h 1661308"/>
              <a:gd name="connsiteX22" fmla="*/ 1931991 w 1944432"/>
              <a:gd name="connsiteY22" fmla="*/ 1505725 h 1661308"/>
              <a:gd name="connsiteX23" fmla="*/ 1944432 w 1944432"/>
              <a:gd name="connsiteY23" fmla="*/ 1487064 h 1661308"/>
              <a:gd name="connsiteX24" fmla="*/ 1869787 w 1944432"/>
              <a:gd name="connsiteY24" fmla="*/ 1244468 h 1661308"/>
              <a:gd name="connsiteX25" fmla="*/ 1807583 w 1944432"/>
              <a:gd name="connsiteY25" fmla="*/ 1076517 h 1661308"/>
              <a:gd name="connsiteX26" fmla="*/ 1788921 w 1944432"/>
              <a:gd name="connsiteY26" fmla="*/ 1014313 h 1661308"/>
              <a:gd name="connsiteX27" fmla="*/ 1751599 w 1944432"/>
              <a:gd name="connsiteY27" fmla="*/ 933447 h 1661308"/>
              <a:gd name="connsiteX28" fmla="*/ 1652072 w 1944432"/>
              <a:gd name="connsiteY28" fmla="*/ 771717 h 1661308"/>
              <a:gd name="connsiteX29" fmla="*/ 1577428 w 1944432"/>
              <a:gd name="connsiteY29" fmla="*/ 672190 h 1661308"/>
              <a:gd name="connsiteX30" fmla="*/ 1527664 w 1944432"/>
              <a:gd name="connsiteY30" fmla="*/ 609986 h 1661308"/>
              <a:gd name="connsiteX31" fmla="*/ 1477901 w 1944432"/>
              <a:gd name="connsiteY31" fmla="*/ 566443 h 1661308"/>
              <a:gd name="connsiteX32" fmla="*/ 1403256 w 1944432"/>
              <a:gd name="connsiteY32" fmla="*/ 491798 h 1661308"/>
              <a:gd name="connsiteX33" fmla="*/ 1328611 w 1944432"/>
              <a:gd name="connsiteY33" fmla="*/ 435815 h 1661308"/>
              <a:gd name="connsiteX34" fmla="*/ 998930 w 1944432"/>
              <a:gd name="connsiteY34" fmla="*/ 249202 h 1661308"/>
              <a:gd name="connsiteX35" fmla="*/ 774995 w 1944432"/>
              <a:gd name="connsiteY35" fmla="*/ 124794 h 1661308"/>
              <a:gd name="connsiteX36" fmla="*/ 706570 w 1944432"/>
              <a:gd name="connsiteY36" fmla="*/ 93692 h 1661308"/>
              <a:gd name="connsiteX37" fmla="*/ 631926 w 1944432"/>
              <a:gd name="connsiteY37" fmla="*/ 75031 h 1661308"/>
              <a:gd name="connsiteX38" fmla="*/ 432872 w 1944432"/>
              <a:gd name="connsiteY38" fmla="*/ 19047 h 1661308"/>
              <a:gd name="connsiteX39" fmla="*/ 345787 w 1944432"/>
              <a:gd name="connsiteY39" fmla="*/ 6606 h 1661308"/>
              <a:gd name="connsiteX40" fmla="*/ 84530 w 1944432"/>
              <a:gd name="connsiteY40" fmla="*/ 19047 h 1661308"/>
              <a:gd name="connsiteX41" fmla="*/ 53428 w 1944432"/>
              <a:gd name="connsiteY41" fmla="*/ 25268 h 1661308"/>
              <a:gd name="connsiteX42" fmla="*/ 3664 w 1944432"/>
              <a:gd name="connsiteY42" fmla="*/ 19047 h 166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944432" h="1661308">
                <a:moveTo>
                  <a:pt x="3664" y="19047"/>
                </a:moveTo>
                <a:cubicBezTo>
                  <a:pt x="-2557" y="75031"/>
                  <a:pt x="7262" y="215265"/>
                  <a:pt x="16105" y="361170"/>
                </a:cubicBezTo>
                <a:cubicBezTo>
                  <a:pt x="17866" y="390219"/>
                  <a:pt x="19430" y="419297"/>
                  <a:pt x="22326" y="448255"/>
                </a:cubicBezTo>
                <a:cubicBezTo>
                  <a:pt x="23581" y="460805"/>
                  <a:pt x="26879" y="473076"/>
                  <a:pt x="28546" y="485578"/>
                </a:cubicBezTo>
                <a:cubicBezTo>
                  <a:pt x="31027" y="504189"/>
                  <a:pt x="32693" y="522901"/>
                  <a:pt x="34766" y="541562"/>
                </a:cubicBezTo>
                <a:cubicBezTo>
                  <a:pt x="36840" y="690852"/>
                  <a:pt x="37556" y="840166"/>
                  <a:pt x="40987" y="989431"/>
                </a:cubicBezTo>
                <a:cubicBezTo>
                  <a:pt x="41703" y="1020594"/>
                  <a:pt x="44904" y="1051651"/>
                  <a:pt x="47207" y="1082737"/>
                </a:cubicBezTo>
                <a:cubicBezTo>
                  <a:pt x="52242" y="1150710"/>
                  <a:pt x="53401" y="1169678"/>
                  <a:pt x="65868" y="1238247"/>
                </a:cubicBezTo>
                <a:cubicBezTo>
                  <a:pt x="73433" y="1279855"/>
                  <a:pt x="82456" y="1321186"/>
                  <a:pt x="90750" y="1362655"/>
                </a:cubicBezTo>
                <a:cubicBezTo>
                  <a:pt x="98350" y="1400655"/>
                  <a:pt x="93300" y="1395940"/>
                  <a:pt x="121852" y="1431080"/>
                </a:cubicBezTo>
                <a:cubicBezTo>
                  <a:pt x="139443" y="1452730"/>
                  <a:pt x="156724" y="1475051"/>
                  <a:pt x="177836" y="1493284"/>
                </a:cubicBezTo>
                <a:cubicBezTo>
                  <a:pt x="202648" y="1514713"/>
                  <a:pt x="228992" y="1535404"/>
                  <a:pt x="258701" y="1549268"/>
                </a:cubicBezTo>
                <a:cubicBezTo>
                  <a:pt x="291996" y="1564806"/>
                  <a:pt x="329952" y="1567721"/>
                  <a:pt x="364448" y="1580370"/>
                </a:cubicBezTo>
                <a:cubicBezTo>
                  <a:pt x="541095" y="1645140"/>
                  <a:pt x="331553" y="1600925"/>
                  <a:pt x="588383" y="1642574"/>
                </a:cubicBezTo>
                <a:cubicBezTo>
                  <a:pt x="750509" y="1668865"/>
                  <a:pt x="734726" y="1656224"/>
                  <a:pt x="980268" y="1661235"/>
                </a:cubicBezTo>
                <a:cubicBezTo>
                  <a:pt x="1077721" y="1659162"/>
                  <a:pt x="1175153" y="1655015"/>
                  <a:pt x="1272628" y="1655015"/>
                </a:cubicBezTo>
                <a:cubicBezTo>
                  <a:pt x="1330722" y="1655015"/>
                  <a:pt x="1388711" y="1662102"/>
                  <a:pt x="1446799" y="1661235"/>
                </a:cubicBezTo>
                <a:cubicBezTo>
                  <a:pt x="1527762" y="1660026"/>
                  <a:pt x="1608530" y="1652941"/>
                  <a:pt x="1689395" y="1648794"/>
                </a:cubicBezTo>
                <a:cubicBezTo>
                  <a:pt x="1701836" y="1646721"/>
                  <a:pt x="1714662" y="1646283"/>
                  <a:pt x="1726717" y="1642574"/>
                </a:cubicBezTo>
                <a:cubicBezTo>
                  <a:pt x="1741810" y="1637930"/>
                  <a:pt x="1755598" y="1629778"/>
                  <a:pt x="1770260" y="1623913"/>
                </a:cubicBezTo>
                <a:cubicBezTo>
                  <a:pt x="1857454" y="1589035"/>
                  <a:pt x="1787712" y="1624098"/>
                  <a:pt x="1894668" y="1561709"/>
                </a:cubicBezTo>
                <a:cubicBezTo>
                  <a:pt x="1902962" y="1551341"/>
                  <a:pt x="1912185" y="1541653"/>
                  <a:pt x="1919550" y="1530606"/>
                </a:cubicBezTo>
                <a:cubicBezTo>
                  <a:pt x="1924694" y="1522891"/>
                  <a:pt x="1927390" y="1513776"/>
                  <a:pt x="1931991" y="1505725"/>
                </a:cubicBezTo>
                <a:cubicBezTo>
                  <a:pt x="1935700" y="1499234"/>
                  <a:pt x="1940285" y="1493284"/>
                  <a:pt x="1944432" y="1487064"/>
                </a:cubicBezTo>
                <a:cubicBezTo>
                  <a:pt x="1921876" y="1306614"/>
                  <a:pt x="1951023" y="1463805"/>
                  <a:pt x="1869787" y="1244468"/>
                </a:cubicBezTo>
                <a:cubicBezTo>
                  <a:pt x="1849052" y="1188484"/>
                  <a:pt x="1824738" y="1133699"/>
                  <a:pt x="1807583" y="1076517"/>
                </a:cubicBezTo>
                <a:cubicBezTo>
                  <a:pt x="1801362" y="1055782"/>
                  <a:pt x="1796809" y="1034472"/>
                  <a:pt x="1788921" y="1014313"/>
                </a:cubicBezTo>
                <a:cubicBezTo>
                  <a:pt x="1778103" y="986667"/>
                  <a:pt x="1765265" y="959802"/>
                  <a:pt x="1751599" y="933447"/>
                </a:cubicBezTo>
                <a:cubicBezTo>
                  <a:pt x="1723270" y="878813"/>
                  <a:pt x="1687940" y="821932"/>
                  <a:pt x="1652072" y="771717"/>
                </a:cubicBezTo>
                <a:cubicBezTo>
                  <a:pt x="1627969" y="737972"/>
                  <a:pt x="1602712" y="705060"/>
                  <a:pt x="1577428" y="672190"/>
                </a:cubicBezTo>
                <a:cubicBezTo>
                  <a:pt x="1561238" y="651143"/>
                  <a:pt x="1547647" y="627472"/>
                  <a:pt x="1527664" y="609986"/>
                </a:cubicBezTo>
                <a:cubicBezTo>
                  <a:pt x="1511076" y="595472"/>
                  <a:pt x="1493881" y="581624"/>
                  <a:pt x="1477901" y="566443"/>
                </a:cubicBezTo>
                <a:cubicBezTo>
                  <a:pt x="1452390" y="542207"/>
                  <a:pt x="1431407" y="512911"/>
                  <a:pt x="1403256" y="491798"/>
                </a:cubicBezTo>
                <a:cubicBezTo>
                  <a:pt x="1378374" y="473137"/>
                  <a:pt x="1355166" y="452007"/>
                  <a:pt x="1328611" y="435815"/>
                </a:cubicBezTo>
                <a:cubicBezTo>
                  <a:pt x="1140183" y="320920"/>
                  <a:pt x="1171965" y="360437"/>
                  <a:pt x="998930" y="249202"/>
                </a:cubicBezTo>
                <a:cubicBezTo>
                  <a:pt x="879828" y="172637"/>
                  <a:pt x="926624" y="198311"/>
                  <a:pt x="774995" y="124794"/>
                </a:cubicBezTo>
                <a:cubicBezTo>
                  <a:pt x="752451" y="113864"/>
                  <a:pt x="730876" y="99768"/>
                  <a:pt x="706570" y="93692"/>
                </a:cubicBezTo>
                <a:cubicBezTo>
                  <a:pt x="681689" y="87472"/>
                  <a:pt x="656586" y="82077"/>
                  <a:pt x="631926" y="75031"/>
                </a:cubicBezTo>
                <a:cubicBezTo>
                  <a:pt x="537462" y="48041"/>
                  <a:pt x="529025" y="38278"/>
                  <a:pt x="432872" y="19047"/>
                </a:cubicBezTo>
                <a:cubicBezTo>
                  <a:pt x="404118" y="13296"/>
                  <a:pt x="374815" y="10753"/>
                  <a:pt x="345787" y="6606"/>
                </a:cubicBezTo>
                <a:cubicBezTo>
                  <a:pt x="278265" y="8935"/>
                  <a:pt x="162528" y="10380"/>
                  <a:pt x="84530" y="19047"/>
                </a:cubicBezTo>
                <a:cubicBezTo>
                  <a:pt x="74022" y="20215"/>
                  <a:pt x="63519" y="22114"/>
                  <a:pt x="53428" y="25268"/>
                </a:cubicBezTo>
                <a:cubicBezTo>
                  <a:pt x="-28459" y="50858"/>
                  <a:pt x="9885" y="-36937"/>
                  <a:pt x="3664" y="1904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C00000"/>
                </a:solidFill>
              </a:rPr>
              <a:t>스래싱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프로세스에게 할당할 적정 프레임의 개수는 작업 집합을 약간 넘나드는 </a:t>
            </a:r>
            <a:r>
              <a:rPr lang="ko-KR" altLang="en-US" dirty="0" smtClean="0"/>
              <a:t>크기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979712" y="4891748"/>
            <a:ext cx="499958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979712" y="2380870"/>
            <a:ext cx="0" cy="252331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자유형 11"/>
          <p:cNvSpPr/>
          <p:nvPr/>
        </p:nvSpPr>
        <p:spPr>
          <a:xfrm>
            <a:off x="1997921" y="3003292"/>
            <a:ext cx="4981377" cy="1850864"/>
          </a:xfrm>
          <a:custGeom>
            <a:avLst/>
            <a:gdLst>
              <a:gd name="connsiteX0" fmla="*/ 0 w 4876800"/>
              <a:gd name="connsiteY0" fmla="*/ 0 h 1779037"/>
              <a:gd name="connsiteX1" fmla="*/ 702906 w 4876800"/>
              <a:gd name="connsiteY1" fmla="*/ 180392 h 1779037"/>
              <a:gd name="connsiteX2" fmla="*/ 1244082 w 4876800"/>
              <a:gd name="connsiteY2" fmla="*/ 454090 h 1779037"/>
              <a:gd name="connsiteX3" fmla="*/ 1635967 w 4876800"/>
              <a:gd name="connsiteY3" fmla="*/ 1069910 h 1779037"/>
              <a:gd name="connsiteX4" fmla="*/ 1835020 w 4876800"/>
              <a:gd name="connsiteY4" fmla="*/ 1318727 h 1779037"/>
              <a:gd name="connsiteX5" fmla="*/ 2146041 w 4876800"/>
              <a:gd name="connsiteY5" fmla="*/ 1635967 h 1779037"/>
              <a:gd name="connsiteX6" fmla="*/ 3247053 w 4876800"/>
              <a:gd name="connsiteY6" fmla="*/ 1741714 h 1779037"/>
              <a:gd name="connsiteX7" fmla="*/ 4876800 w 4876800"/>
              <a:gd name="connsiteY7" fmla="*/ 1779037 h 177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1779037">
                <a:moveTo>
                  <a:pt x="0" y="0"/>
                </a:moveTo>
                <a:cubicBezTo>
                  <a:pt x="247779" y="52355"/>
                  <a:pt x="495559" y="104710"/>
                  <a:pt x="702906" y="180392"/>
                </a:cubicBezTo>
                <a:cubicBezTo>
                  <a:pt x="910253" y="256074"/>
                  <a:pt x="1088572" y="305837"/>
                  <a:pt x="1244082" y="454090"/>
                </a:cubicBezTo>
                <a:cubicBezTo>
                  <a:pt x="1399592" y="602343"/>
                  <a:pt x="1537477" y="925804"/>
                  <a:pt x="1635967" y="1069910"/>
                </a:cubicBezTo>
                <a:cubicBezTo>
                  <a:pt x="1734457" y="1214016"/>
                  <a:pt x="1750008" y="1224384"/>
                  <a:pt x="1835020" y="1318727"/>
                </a:cubicBezTo>
                <a:cubicBezTo>
                  <a:pt x="1920032" y="1413070"/>
                  <a:pt x="1910702" y="1565469"/>
                  <a:pt x="2146041" y="1635967"/>
                </a:cubicBezTo>
                <a:cubicBezTo>
                  <a:pt x="2381380" y="1706465"/>
                  <a:pt x="2791927" y="1717869"/>
                  <a:pt x="3247053" y="1741714"/>
                </a:cubicBezTo>
                <a:cubicBezTo>
                  <a:pt x="3702179" y="1765559"/>
                  <a:pt x="4618653" y="1779037"/>
                  <a:pt x="4876800" y="1779037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stCxn id="23" idx="2"/>
          </p:cNvCxnSpPr>
          <p:nvPr/>
        </p:nvCxnSpPr>
        <p:spPr>
          <a:xfrm flipH="1">
            <a:off x="4436333" y="1790957"/>
            <a:ext cx="1" cy="3063199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>
            <a:off x="2195736" y="2515484"/>
            <a:ext cx="21602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95329" y="4952074"/>
            <a:ext cx="1362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프로세스에 할당된</a:t>
            </a:r>
            <a:endParaRPr lang="en-US" altLang="ko-KR" sz="1100" dirty="0" smtClean="0"/>
          </a:p>
          <a:p>
            <a:r>
              <a:rPr lang="ko-KR" altLang="en-US" sz="1100" dirty="0" smtClean="0"/>
              <a:t>페이지 프레임 수</a:t>
            </a:r>
            <a:endParaRPr lang="ko-KR" altLang="en-US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1340369" y="2411643"/>
            <a:ext cx="65755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페이지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폴트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횟수</a:t>
            </a:r>
            <a:endParaRPr lang="ko-KR" altLang="en-US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927220" y="1360070"/>
            <a:ext cx="10182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/>
              <a:t>작업 집합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(working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set)</a:t>
            </a:r>
            <a:endParaRPr lang="ko-KR" altLang="en-US" sz="1100" dirty="0"/>
          </a:p>
        </p:txBody>
      </p:sp>
      <p:cxnSp>
        <p:nvCxnSpPr>
          <p:cNvPr id="26" name="직선 연결선 25"/>
          <p:cNvCxnSpPr/>
          <p:nvPr/>
        </p:nvCxnSpPr>
        <p:spPr>
          <a:xfrm flipH="1">
            <a:off x="2102498" y="3042580"/>
            <a:ext cx="8654" cy="184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2267744" y="3112712"/>
            <a:ext cx="0" cy="1779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411760" y="3171967"/>
            <a:ext cx="0" cy="171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2555776" y="3171967"/>
            <a:ext cx="0" cy="1719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699792" y="3235564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2843808" y="3273158"/>
            <a:ext cx="0" cy="1618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2987824" y="3307572"/>
            <a:ext cx="0" cy="1584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131840" y="3387411"/>
            <a:ext cx="0" cy="15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263280" y="3451588"/>
            <a:ext cx="12576" cy="144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3415680" y="3603988"/>
            <a:ext cx="4191" cy="1287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3555504" y="3799391"/>
            <a:ext cx="4191" cy="1092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3701617" y="4082453"/>
            <a:ext cx="4191" cy="809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3847730" y="4322373"/>
            <a:ext cx="8383" cy="569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 flipH="1">
            <a:off x="3995935" y="4474773"/>
            <a:ext cx="4195" cy="41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4128239" y="4683260"/>
            <a:ext cx="3326" cy="20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12" idx="5"/>
          </p:cNvCxnSpPr>
          <p:nvPr/>
        </p:nvCxnSpPr>
        <p:spPr>
          <a:xfrm>
            <a:off x="4189981" y="4705310"/>
            <a:ext cx="72756" cy="224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88826" y="2237625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부족한 프레임 할당</a:t>
            </a:r>
            <a:endParaRPr lang="ko-KR" altLang="en-US" sz="1100" dirty="0"/>
          </a:p>
        </p:txBody>
      </p:sp>
      <p:cxnSp>
        <p:nvCxnSpPr>
          <p:cNvPr id="61" name="직선 화살표 연결선 60"/>
          <p:cNvCxnSpPr/>
          <p:nvPr/>
        </p:nvCxnSpPr>
        <p:spPr>
          <a:xfrm flipH="1" flipV="1">
            <a:off x="4499992" y="2515484"/>
            <a:ext cx="2253476" cy="814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937097" y="2210170"/>
            <a:ext cx="1412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과도한 프레임 할당</a:t>
            </a:r>
            <a:endParaRPr lang="ko-KR" altLang="en-US" sz="1100" dirty="0"/>
          </a:p>
        </p:txBody>
      </p:sp>
      <p:sp>
        <p:nvSpPr>
          <p:cNvPr id="67" name="TextBox 66"/>
          <p:cNvSpPr txBox="1"/>
          <p:nvPr/>
        </p:nvSpPr>
        <p:spPr>
          <a:xfrm>
            <a:off x="1883987" y="4952074"/>
            <a:ext cx="29573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0 1  2  3    . . .                              w  </a:t>
            </a:r>
            <a:endParaRPr lang="ko-KR" altLang="en-US" sz="1100" dirty="0"/>
          </a:p>
        </p:txBody>
      </p:sp>
      <p:sp>
        <p:nvSpPr>
          <p:cNvPr id="75" name="TextBox 74"/>
          <p:cNvSpPr txBox="1"/>
          <p:nvPr/>
        </p:nvSpPr>
        <p:spPr>
          <a:xfrm>
            <a:off x="4410184" y="5230361"/>
            <a:ext cx="10047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/>
              <a:t>적절한 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프레임 수</a:t>
            </a:r>
            <a:endParaRPr lang="ko-KR" altLang="en-US" sz="1100" dirty="0"/>
          </a:p>
        </p:txBody>
      </p:sp>
      <p:cxnSp>
        <p:nvCxnSpPr>
          <p:cNvPr id="77" name="직선 화살표 연결선 76"/>
          <p:cNvCxnSpPr>
            <a:stCxn id="75" idx="0"/>
          </p:cNvCxnSpPr>
          <p:nvPr/>
        </p:nvCxnSpPr>
        <p:spPr>
          <a:xfrm flipH="1" flipV="1">
            <a:off x="4906683" y="4904041"/>
            <a:ext cx="5894" cy="3263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9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US" altLang="ko-KR" dirty="0"/>
              <a:t>Tip. Windows</a:t>
            </a:r>
            <a:r>
              <a:rPr lang="ko-KR" altLang="en-US" dirty="0"/>
              <a:t>의 프레임 할당</a:t>
            </a:r>
            <a:r>
              <a:rPr lang="en-US" altLang="ko-KR" dirty="0"/>
              <a:t>(</a:t>
            </a:r>
            <a:r>
              <a:rPr lang="ko-KR" altLang="en-US" dirty="0" smtClean="0"/>
              <a:t>작업집합관리</a:t>
            </a:r>
            <a:r>
              <a:rPr lang="en-US" altLang="ko-KR" dirty="0" smtClean="0"/>
              <a:t>)</a:t>
            </a:r>
            <a:r>
              <a:rPr lang="ko-KR" altLang="en-US" dirty="0" smtClean="0"/>
              <a:t>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err="1" smtClean="0"/>
              <a:t>작업집합의</a:t>
            </a:r>
            <a:r>
              <a:rPr lang="ko-KR" altLang="en-US" dirty="0" smtClean="0"/>
              <a:t> </a:t>
            </a:r>
            <a:r>
              <a:rPr lang="ko-KR" altLang="en-US" dirty="0" smtClean="0"/>
              <a:t>이동으로 프로세스의 </a:t>
            </a:r>
            <a:r>
              <a:rPr lang="ko-KR" altLang="en-US" dirty="0" err="1" smtClean="0"/>
              <a:t>작업집합</a:t>
            </a:r>
            <a:r>
              <a:rPr lang="ko-KR" altLang="en-US" dirty="0" smtClean="0"/>
              <a:t> 크기를 정확히 알기 어려움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ko-KR" altLang="en-US" dirty="0" smtClean="0"/>
              <a:t>는 프로세스 생성시 </a:t>
            </a:r>
            <a:r>
              <a:rPr lang="ko-KR" altLang="en-US" b="1" dirty="0" smtClean="0"/>
              <a:t>최소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최대 </a:t>
            </a:r>
            <a:r>
              <a:rPr lang="ko-KR" altLang="en-US" dirty="0" smtClean="0"/>
              <a:t>할당 프레임 수를 정함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 7</a:t>
            </a:r>
            <a:r>
              <a:rPr lang="ko-KR" altLang="en-US" dirty="0" smtClean="0"/>
              <a:t>에서는 최소 </a:t>
            </a:r>
            <a:r>
              <a:rPr lang="en-US" altLang="ko-KR" dirty="0" smtClean="0"/>
              <a:t>50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최대 </a:t>
            </a:r>
            <a:r>
              <a:rPr lang="en-US" altLang="ko-KR" dirty="0" smtClean="0"/>
              <a:t>345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Windows</a:t>
            </a:r>
            <a:r>
              <a:rPr lang="ko-KR" altLang="en-US" dirty="0" smtClean="0"/>
              <a:t>에서는 이를 </a:t>
            </a:r>
            <a:r>
              <a:rPr lang="ko-KR" altLang="en-US" dirty="0" err="1" smtClean="0"/>
              <a:t>워킹셋이라고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프로세스가 생성될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최대 </a:t>
            </a:r>
            <a:r>
              <a:rPr lang="ko-KR" altLang="en-US" dirty="0" err="1" smtClean="0"/>
              <a:t>워킹셋</a:t>
            </a:r>
            <a:r>
              <a:rPr lang="ko-KR" altLang="en-US" dirty="0" smtClean="0"/>
              <a:t> 수가 예약되고</a:t>
            </a:r>
            <a:r>
              <a:rPr lang="en-US" altLang="ko-KR" dirty="0" smtClean="0"/>
              <a:t>,</a:t>
            </a:r>
          </a:p>
          <a:p>
            <a:pPr lvl="2"/>
            <a:r>
              <a:rPr lang="ko-KR" altLang="en-US" dirty="0" smtClean="0"/>
              <a:t>프로세스가 실행되면</a:t>
            </a:r>
            <a:r>
              <a:rPr lang="en-US" altLang="ko-KR" dirty="0" smtClean="0"/>
              <a:t>, </a:t>
            </a:r>
            <a:r>
              <a:rPr lang="ko-KR" altLang="en-US" dirty="0"/>
              <a:t>페이지 </a:t>
            </a:r>
            <a:r>
              <a:rPr lang="ko-KR" altLang="en-US" dirty="0" err="1" smtClean="0"/>
              <a:t>폴트시</a:t>
            </a:r>
            <a:r>
              <a:rPr lang="ko-KR" altLang="en-US" dirty="0" smtClean="0"/>
              <a:t> 최소 수까지 메모리 할당 노력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최대 수를 넘어서는  메모리 할당 불허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가용 메모리가 충분하면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프로세스에게 최대치를 넘어서도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주기적으로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working set trimming algorithm</a:t>
            </a:r>
            <a:r>
              <a:rPr lang="ko-KR" altLang="en-US" dirty="0" smtClean="0"/>
              <a:t>으로 시스템 메모리 사용량을 스캔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일정수준 이상 시스템 메모리가 사용되고 있으면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프로세스들의 </a:t>
            </a:r>
            <a:r>
              <a:rPr lang="ko-KR" altLang="en-US" dirty="0" err="1" smtClean="0"/>
              <a:t>워킹셋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할당된 프레임 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줄인다</a:t>
            </a:r>
            <a:r>
              <a:rPr lang="en-US" altLang="ko-KR" dirty="0" smtClean="0"/>
              <a:t>.  -&gt; </a:t>
            </a:r>
            <a:r>
              <a:rPr lang="ko-KR" altLang="en-US" dirty="0" err="1" smtClean="0"/>
              <a:t>스왑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아웃시킴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</a:t>
            </a:r>
            <a:r>
              <a:rPr lang="ko-KR" altLang="en-US" dirty="0" smtClean="0"/>
              <a:t>가 정한 가용 메모리를 확보할 때까지 계속됨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프로세스가 </a:t>
            </a:r>
            <a:r>
              <a:rPr lang="ko-KR" altLang="en-US" dirty="0"/>
              <a:t>스스로 작업 집합 크기를 변경할 수 있는 시스템 </a:t>
            </a:r>
            <a:r>
              <a:rPr lang="ko-KR" altLang="en-US" dirty="0" smtClean="0"/>
              <a:t>호출 제공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SetProcessWorkingSetSize</a:t>
            </a:r>
            <a:r>
              <a:rPr lang="en-US" altLang="ko-KR" dirty="0"/>
              <a:t>(), </a:t>
            </a:r>
            <a:r>
              <a:rPr lang="en-US" altLang="ko-KR" dirty="0" err="1"/>
              <a:t>SetProcessWorkingSetSizeEx</a:t>
            </a:r>
            <a:r>
              <a:rPr lang="en-US" altLang="ko-KR" dirty="0"/>
              <a:t>()</a:t>
            </a:r>
            <a:endParaRPr lang="ko-KR" altLang="en-US" dirty="0"/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5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Windows </a:t>
            </a:r>
            <a:r>
              <a:rPr lang="ko-KR" altLang="en-US" dirty="0" smtClean="0"/>
              <a:t>작업 관리자</a:t>
            </a:r>
            <a:r>
              <a:rPr lang="en-US" altLang="ko-KR" dirty="0" smtClean="0"/>
              <a:t>,</a:t>
            </a:r>
            <a:r>
              <a:rPr lang="ko-KR" altLang="en-US" dirty="0" smtClean="0"/>
              <a:t> 메모리 사용량 의미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1008112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ko-KR" altLang="en-US" dirty="0" smtClean="0"/>
              <a:t>메모리에 적재된 프로세스의 페이지 수를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프로세스의 크기가 아님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프로세스의 모든 페이지가 적재된 것도 아님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현재 프로세스의 </a:t>
            </a:r>
            <a:r>
              <a:rPr lang="ko-KR" altLang="en-US" dirty="0" err="1" smtClean="0"/>
              <a:t>워킹셋이라고</a:t>
            </a:r>
            <a:r>
              <a:rPr lang="ko-KR" altLang="en-US" dirty="0" smtClean="0"/>
              <a:t> 부름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20" y="2420888"/>
            <a:ext cx="5598274" cy="4336852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059832" y="2971100"/>
            <a:ext cx="583862" cy="341022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91513" y="3212976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Window </a:t>
            </a:r>
            <a:r>
              <a:rPr lang="ko-KR" altLang="en-US" sz="1200" dirty="0" smtClean="0"/>
              <a:t>탐색기의 경우</a:t>
            </a:r>
            <a:r>
              <a:rPr lang="en-US" altLang="ko-KR" sz="1200" dirty="0" smtClean="0"/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현재 사용중인 메모리는 </a:t>
            </a:r>
            <a:r>
              <a:rPr lang="en-US" altLang="ko-KR" sz="1200" dirty="0" smtClean="0"/>
              <a:t>54.8 MB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smtClean="0"/>
              <a:t>Window </a:t>
            </a:r>
            <a:r>
              <a:rPr lang="ko-KR" altLang="en-US" sz="1200" dirty="0" smtClean="0"/>
              <a:t>탐색기의 현재 작업 집합</a:t>
            </a:r>
            <a:endParaRPr lang="en-US" altLang="ko-KR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smtClean="0"/>
              <a:t>작업 집합의 크기 </a:t>
            </a:r>
            <a:r>
              <a:rPr lang="en-US" altLang="ko-KR" sz="1200" dirty="0" smtClean="0"/>
              <a:t>: 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en-US" altLang="ko-KR" sz="1200" dirty="0" err="1" smtClean="0"/>
              <a:t>54.8MB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4KB</a:t>
            </a:r>
            <a:r>
              <a:rPr lang="en-US" altLang="ko-KR" sz="1200" dirty="0" smtClean="0"/>
              <a:t> = 14029</a:t>
            </a:r>
            <a:r>
              <a:rPr lang="ko-KR" altLang="en-US" sz="1200" dirty="0" smtClean="0"/>
              <a:t>개의 페이지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731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7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교체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340766"/>
            <a:ext cx="8153400" cy="2719793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페이지 교체</a:t>
            </a:r>
            <a:r>
              <a:rPr lang="en-US" altLang="ko-KR" dirty="0"/>
              <a:t>(page</a:t>
            </a:r>
            <a:r>
              <a:rPr lang="ko-KR" altLang="en-US" dirty="0"/>
              <a:t> </a:t>
            </a:r>
            <a:r>
              <a:rPr lang="en-US" altLang="ko-KR" dirty="0" smtClean="0"/>
              <a:t>replacement)</a:t>
            </a:r>
            <a:r>
              <a:rPr lang="ko-KR" altLang="en-US" dirty="0" smtClean="0"/>
              <a:t>란</a:t>
            </a:r>
            <a:endParaRPr lang="en-US" altLang="ko-KR" dirty="0" smtClean="0"/>
          </a:p>
          <a:p>
            <a:pPr lvl="1" fontAlgn="base"/>
            <a:r>
              <a:rPr lang="ko-KR" altLang="en-US" dirty="0" smtClean="0"/>
              <a:t>메모리 </a:t>
            </a:r>
            <a:r>
              <a:rPr lang="ko-KR" altLang="en-US" dirty="0"/>
              <a:t>프레임 중 하나를 선택하여 비우고 이곳에 요청된 페이지를 적재하는 </a:t>
            </a:r>
            <a:r>
              <a:rPr lang="ko-KR" altLang="en-US" dirty="0" smtClean="0"/>
              <a:t>과정</a:t>
            </a:r>
            <a:endParaRPr lang="en-US" altLang="ko-KR" dirty="0" smtClean="0"/>
          </a:p>
          <a:p>
            <a:pPr lvl="2" fontAlgn="base"/>
            <a:r>
              <a:rPr lang="ko-KR" altLang="en-US" dirty="0"/>
              <a:t>요청된 페이지가 메모리 프레임에 없고</a:t>
            </a:r>
            <a:r>
              <a:rPr lang="en-US" altLang="ko-KR" dirty="0"/>
              <a:t>, </a:t>
            </a:r>
            <a:r>
              <a:rPr lang="ko-KR" altLang="en-US" dirty="0"/>
              <a:t>요청된 페이지를 적재할 빈 프레임도 없는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r>
              <a:rPr lang="ko-KR" altLang="en-US" dirty="0" smtClean="0"/>
              <a:t>특징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</a:t>
            </a:r>
            <a:r>
              <a:rPr lang="ko-KR" altLang="en-US" dirty="0"/>
              <a:t>폴트 </a:t>
            </a:r>
            <a:r>
              <a:rPr lang="ko-KR" altLang="en-US" dirty="0" err="1"/>
              <a:t>핸들러에서</a:t>
            </a:r>
            <a:r>
              <a:rPr lang="ko-KR" altLang="en-US" dirty="0"/>
              <a:t> </a:t>
            </a:r>
            <a:r>
              <a:rPr lang="ko-KR" altLang="en-US" dirty="0" smtClean="0"/>
              <a:t>실행되는 </a:t>
            </a:r>
            <a:r>
              <a:rPr lang="ko-KR" altLang="en-US" dirty="0"/>
              <a:t>작업</a:t>
            </a:r>
            <a:endParaRPr lang="en-US" altLang="ko-KR" dirty="0"/>
          </a:p>
          <a:p>
            <a:pPr lvl="1"/>
            <a:r>
              <a:rPr lang="ko-KR" altLang="en-US" dirty="0" smtClean="0"/>
              <a:t>희생 </a:t>
            </a:r>
            <a:r>
              <a:rPr lang="ko-KR" altLang="en-US" dirty="0"/>
              <a:t>프레임</a:t>
            </a:r>
            <a:r>
              <a:rPr lang="en-US" altLang="ko-KR" dirty="0"/>
              <a:t>(</a:t>
            </a:r>
            <a:r>
              <a:rPr lang="en-US" altLang="ko-KR" dirty="0" smtClean="0"/>
              <a:t>victim frame) - </a:t>
            </a:r>
            <a:r>
              <a:rPr lang="ko-KR" altLang="en-US" dirty="0" smtClean="0"/>
              <a:t>비우기로 선택된 프레임</a:t>
            </a:r>
            <a:endParaRPr lang="en-US" altLang="ko-KR" dirty="0" smtClean="0"/>
          </a:p>
          <a:p>
            <a:pPr lvl="1"/>
            <a:r>
              <a:rPr lang="ko-KR" altLang="en-US" dirty="0"/>
              <a:t>희생 페이지</a:t>
            </a:r>
            <a:r>
              <a:rPr lang="en-US" altLang="ko-KR" dirty="0"/>
              <a:t>(victim page</a:t>
            </a:r>
            <a:r>
              <a:rPr lang="en-US" altLang="ko-KR" dirty="0" smtClean="0"/>
              <a:t>) - </a:t>
            </a:r>
            <a:r>
              <a:rPr lang="ko-KR" altLang="en-US" dirty="0" smtClean="0"/>
              <a:t>희생 프레임에 들어 있는 페이지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희생 페이지는 </a:t>
            </a:r>
            <a:r>
              <a:rPr lang="ko-KR" altLang="en-US" dirty="0" err="1" smtClean="0"/>
              <a:t>스왑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아웃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요청 페이지는 </a:t>
            </a:r>
            <a:r>
              <a:rPr lang="ko-KR" altLang="en-US" dirty="0" err="1" smtClean="0"/>
              <a:t>스왑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</a:t>
            </a:r>
            <a:endParaRPr lang="en-US" altLang="ko-KR" dirty="0" smtClean="0"/>
          </a:p>
          <a:p>
            <a:r>
              <a:rPr lang="ko-KR" altLang="en-US" dirty="0"/>
              <a:t>페이지 </a:t>
            </a:r>
            <a:r>
              <a:rPr lang="ko-KR" altLang="en-US" dirty="0" smtClean="0"/>
              <a:t>교체 알고리즘의 목표</a:t>
            </a:r>
            <a:endParaRPr lang="en-US" altLang="ko-KR" dirty="0"/>
          </a:p>
          <a:p>
            <a:pPr lvl="1"/>
            <a:r>
              <a:rPr lang="ko-KR" altLang="en-US" dirty="0"/>
              <a:t>현재 작업 집합에 포함되지 않거나 가까운 미래에 참조되지 않을 페이지를 희생 페이지로 선택</a:t>
            </a:r>
          </a:p>
          <a:p>
            <a:pPr lvl="1"/>
            <a:r>
              <a:rPr lang="ko-KR" altLang="en-US" dirty="0" smtClean="0"/>
              <a:t>페이지 </a:t>
            </a:r>
            <a:r>
              <a:rPr lang="ko-KR" altLang="en-US" dirty="0"/>
              <a:t>폴트 </a:t>
            </a:r>
            <a:r>
              <a:rPr lang="ko-KR" altLang="en-US" dirty="0" smtClean="0"/>
              <a:t>횟수 줄임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47</a:t>
            </a:fld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3007060" y="3933056"/>
            <a:ext cx="5211795" cy="2847065"/>
            <a:chOff x="1938322" y="3874176"/>
            <a:chExt cx="5211795" cy="2847065"/>
          </a:xfrm>
        </p:grpSpPr>
        <p:sp>
          <p:nvSpPr>
            <p:cNvPr id="5" name="TextBox 4"/>
            <p:cNvSpPr txBox="1"/>
            <p:nvPr/>
          </p:nvSpPr>
          <p:spPr>
            <a:xfrm>
              <a:off x="2447764" y="6444242"/>
              <a:ext cx="1223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 smtClean="0"/>
                <a:t>물리 메모리</a:t>
              </a:r>
              <a:endParaRPr lang="ko-KR" altLang="en-US" sz="1200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556777" y="3874176"/>
              <a:ext cx="1007171" cy="3685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>
                      <a:lumMod val="95000"/>
                    </a:schemeClr>
                  </a:solidFill>
                </a:rPr>
                <a:t>0</a:t>
              </a:r>
              <a:endParaRPr lang="ko-KR" alt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56808" y="4245395"/>
              <a:ext cx="1007171" cy="3685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bg1">
                      <a:lumMod val="95000"/>
                    </a:schemeClr>
                  </a:solidFill>
                </a:rPr>
                <a:t>다른 프로세스에 의해 </a:t>
              </a:r>
              <a:r>
                <a:rPr lang="ko-KR" altLang="en-US" sz="1050" dirty="0" err="1" smtClean="0">
                  <a:solidFill>
                    <a:schemeClr val="bg1">
                      <a:lumMod val="95000"/>
                    </a:schemeClr>
                  </a:solidFill>
                </a:rPr>
                <a:t>사용중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556808" y="4613929"/>
              <a:ext cx="1007171" cy="3685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555776" y="5709900"/>
              <a:ext cx="1007171" cy="3685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bg1">
                      <a:lumMod val="95000"/>
                    </a:schemeClr>
                  </a:solidFill>
                </a:rPr>
                <a:t>다른 프로세스에 의해 </a:t>
              </a:r>
              <a:r>
                <a:rPr lang="ko-KR" altLang="en-US" sz="1050" dirty="0" err="1" smtClean="0">
                  <a:solidFill>
                    <a:schemeClr val="bg1">
                      <a:lumMod val="95000"/>
                    </a:schemeClr>
                  </a:solidFill>
                </a:rPr>
                <a:t>사용중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555776" y="5342733"/>
              <a:ext cx="1007171" cy="3685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bg1">
                      <a:lumMod val="95000"/>
                    </a:schemeClr>
                  </a:solidFill>
                </a:rPr>
                <a:t>다른 프로세스에 의해 </a:t>
              </a:r>
              <a:r>
                <a:rPr lang="ko-KR" altLang="en-US" sz="1050" dirty="0" err="1" smtClean="0">
                  <a:solidFill>
                    <a:schemeClr val="bg1">
                      <a:lumMod val="95000"/>
                    </a:schemeClr>
                  </a:solidFill>
                </a:rPr>
                <a:t>사용중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555807" y="6077075"/>
              <a:ext cx="1007171" cy="36853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>
                  <a:solidFill>
                    <a:schemeClr val="bg1">
                      <a:lumMod val="95000"/>
                    </a:schemeClr>
                  </a:solidFill>
                </a:rPr>
                <a:t>다른 프로세스에 의해 </a:t>
              </a:r>
              <a:r>
                <a:rPr lang="ko-KR" altLang="en-US" sz="1050" dirty="0" err="1" smtClean="0">
                  <a:solidFill>
                    <a:schemeClr val="bg1">
                      <a:lumMod val="95000"/>
                    </a:schemeClr>
                  </a:solidFill>
                </a:rPr>
                <a:t>사용중</a:t>
              </a:r>
              <a:endParaRPr lang="ko-KR" altLang="en-US" sz="10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5241435" y="4587092"/>
              <a:ext cx="1908682" cy="1231300"/>
            </a:xfrm>
            <a:prstGeom prst="flowChartMagneticDisk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563370" y="5345356"/>
              <a:ext cx="288032" cy="192761"/>
            </a:xfrm>
            <a:prstGeom prst="rect">
              <a:avLst/>
            </a:prstGeom>
            <a:solidFill>
              <a:srgbClr val="00B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B050"/>
                  </a:solidFill>
                </a:rPr>
                <a:t>3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030952" y="5356722"/>
              <a:ext cx="288032" cy="192761"/>
            </a:xfrm>
            <a:prstGeom prst="rect">
              <a:avLst/>
            </a:prstGeom>
            <a:solidFill>
              <a:srgbClr val="00B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536418" y="5352590"/>
              <a:ext cx="288032" cy="192761"/>
            </a:xfrm>
            <a:prstGeom prst="rect">
              <a:avLst/>
            </a:prstGeom>
            <a:solidFill>
              <a:srgbClr val="00B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B050"/>
                  </a:solidFill>
                </a:rPr>
                <a:t>5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91471" y="5826132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하드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디스크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732217" y="5557223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 smtClean="0"/>
                <a:t>스왑</a:t>
              </a:r>
              <a:r>
                <a:rPr lang="en-US" altLang="ko-KR" sz="1200" dirty="0" smtClean="0"/>
                <a:t> </a:t>
              </a:r>
              <a:r>
                <a:rPr lang="ko-KR" altLang="en-US" sz="1200" dirty="0" smtClean="0"/>
                <a:t>영역</a:t>
              </a:r>
              <a:endParaRPr lang="ko-KR" altLang="en-US" sz="1200" dirty="0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563370" y="5015727"/>
              <a:ext cx="288032" cy="192761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030952" y="5027093"/>
              <a:ext cx="288032" cy="192761"/>
            </a:xfrm>
            <a:prstGeom prst="rect">
              <a:avLst/>
            </a:prstGeom>
            <a:solidFill>
              <a:srgbClr val="00B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rgbClr val="00B050"/>
                  </a:solidFill>
                </a:rPr>
                <a:t>1</a:t>
              </a:r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536418" y="5022961"/>
              <a:ext cx="288032" cy="192761"/>
            </a:xfrm>
            <a:prstGeom prst="rect">
              <a:avLst/>
            </a:prstGeom>
            <a:solidFill>
              <a:srgbClr val="00B05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00B050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555807" y="4973792"/>
              <a:ext cx="1007171" cy="36853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희생 페이지 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546079" y="4680695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 smtClean="0"/>
                <a:t>dirty </a:t>
              </a:r>
              <a:r>
                <a:rPr lang="ko-KR" altLang="en-US" sz="900" dirty="0" smtClean="0"/>
                <a:t>페이지</a:t>
              </a:r>
              <a:r>
                <a:rPr lang="en-US" altLang="ko-KR" sz="900" dirty="0" smtClean="0"/>
                <a:t>(modified</a:t>
              </a:r>
              <a:r>
                <a:rPr lang="ko-KR" altLang="en-US" sz="900" dirty="0" smtClean="0"/>
                <a:t> </a:t>
              </a:r>
              <a:r>
                <a:rPr lang="en-US" altLang="ko-KR" sz="900" dirty="0" smtClean="0"/>
                <a:t>bit=1)</a:t>
              </a:r>
            </a:p>
            <a:p>
              <a:r>
                <a:rPr lang="ko-KR" altLang="en-US" sz="900" dirty="0" smtClean="0"/>
                <a:t>인 경우 희생 페이지 </a:t>
              </a:r>
              <a:r>
                <a:rPr lang="ko-KR" altLang="en-US" sz="900" dirty="0" err="1" smtClean="0"/>
                <a:t>스왑</a:t>
              </a:r>
              <a:r>
                <a:rPr lang="en-US" altLang="ko-KR" sz="900" dirty="0" smtClean="0"/>
                <a:t>-</a:t>
              </a:r>
              <a:r>
                <a:rPr lang="ko-KR" altLang="en-US" sz="900" dirty="0" smtClean="0"/>
                <a:t>아웃</a:t>
              </a:r>
              <a:endParaRPr lang="ko-KR" altLang="en-US" sz="9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11607" y="5512218"/>
              <a:ext cx="9973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smtClean="0"/>
                <a:t> </a:t>
              </a:r>
              <a:r>
                <a:rPr lang="ko-KR" altLang="en-US" sz="900" dirty="0" smtClean="0"/>
                <a:t>요청된 페이지 </a:t>
              </a:r>
              <a:endParaRPr lang="en-US" altLang="ko-KR" sz="900" dirty="0" smtClean="0"/>
            </a:p>
            <a:p>
              <a:pPr algn="ctr"/>
              <a:r>
                <a:rPr lang="ko-KR" altLang="en-US" sz="900" dirty="0" err="1" smtClean="0"/>
                <a:t>스왑</a:t>
              </a:r>
              <a:r>
                <a:rPr lang="en-US" altLang="ko-KR" sz="900" dirty="0" smtClean="0"/>
                <a:t>-</a:t>
              </a:r>
              <a:r>
                <a:rPr lang="ko-KR" altLang="en-US" sz="900" dirty="0" smtClean="0"/>
                <a:t>인</a:t>
              </a:r>
              <a:endParaRPr lang="ko-KR" altLang="en-US" sz="9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38322" y="4937294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 smtClean="0"/>
                <a:t>희생 </a:t>
              </a:r>
              <a:endParaRPr lang="en-US" altLang="ko-KR" sz="1050" dirty="0" smtClean="0"/>
            </a:p>
            <a:p>
              <a:pPr algn="ctr"/>
              <a:r>
                <a:rPr lang="ko-KR" altLang="en-US" sz="1050" dirty="0" smtClean="0"/>
                <a:t>프레임</a:t>
              </a:r>
              <a:endParaRPr lang="ko-KR" altLang="en-US" sz="1050" dirty="0"/>
            </a:p>
          </p:txBody>
        </p:sp>
        <p:cxnSp>
          <p:nvCxnSpPr>
            <p:cNvPr id="28" name="직선 화살표 연결선 27"/>
            <p:cNvCxnSpPr>
              <a:stCxn id="21" idx="3"/>
              <a:endCxn id="18" idx="1"/>
            </p:cNvCxnSpPr>
            <p:nvPr/>
          </p:nvCxnSpPr>
          <p:spPr>
            <a:xfrm flipV="1">
              <a:off x="3562978" y="5112108"/>
              <a:ext cx="2000392" cy="45951"/>
            </a:xfrm>
            <a:prstGeom prst="straightConnector1">
              <a:avLst/>
            </a:prstGeom>
            <a:ln w="1905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자유형 30"/>
            <p:cNvSpPr/>
            <p:nvPr/>
          </p:nvSpPr>
          <p:spPr>
            <a:xfrm>
              <a:off x="3415971" y="5263722"/>
              <a:ext cx="2150972" cy="286115"/>
            </a:xfrm>
            <a:custGeom>
              <a:avLst/>
              <a:gdLst>
                <a:gd name="connsiteX0" fmla="*/ 2150972 w 2150972"/>
                <a:gd name="connsiteY0" fmla="*/ 170562 h 286115"/>
                <a:gd name="connsiteX1" fmla="*/ 1094437 w 2150972"/>
                <a:gd name="connsiteY1" fmla="*/ 279532 h 286115"/>
                <a:gd name="connsiteX2" fmla="*/ 0 w 2150972"/>
                <a:gd name="connsiteY2" fmla="*/ 0 h 28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0972" h="286115">
                  <a:moveTo>
                    <a:pt x="2150972" y="170562"/>
                  </a:moveTo>
                  <a:cubicBezTo>
                    <a:pt x="1801952" y="239260"/>
                    <a:pt x="1452932" y="307959"/>
                    <a:pt x="1094437" y="279532"/>
                  </a:cubicBezTo>
                  <a:cubicBezTo>
                    <a:pt x="735942" y="251105"/>
                    <a:pt x="367971" y="125552"/>
                    <a:pt x="0" y="0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7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희생 프레임의 선택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지역 </a:t>
            </a:r>
            <a:r>
              <a:rPr lang="ko-KR" altLang="en-US" dirty="0"/>
              <a:t>교체</a:t>
            </a:r>
            <a:r>
              <a:rPr lang="en-US" altLang="ko-KR" dirty="0"/>
              <a:t>(local</a:t>
            </a:r>
            <a:r>
              <a:rPr lang="ko-KR" altLang="en-US" dirty="0"/>
              <a:t> </a:t>
            </a:r>
            <a:r>
              <a:rPr lang="en-US" altLang="ko-KR" dirty="0"/>
              <a:t>replacement)</a:t>
            </a:r>
          </a:p>
          <a:p>
            <a:pPr lvl="1"/>
            <a:r>
              <a:rPr lang="ko-KR" altLang="en-US" dirty="0" smtClean="0"/>
              <a:t>요청한 프로세스에게 할당된 </a:t>
            </a:r>
            <a:r>
              <a:rPr lang="ko-KR" altLang="en-US" dirty="0"/>
              <a:t>프레임 중에서 </a:t>
            </a:r>
            <a:r>
              <a:rPr lang="ko-KR" altLang="en-US" dirty="0" smtClean="0"/>
              <a:t>희생 프레임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per-process replacement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endParaRPr lang="en-US" altLang="ko-KR" dirty="0"/>
          </a:p>
          <a:p>
            <a:pPr lvl="2"/>
            <a:r>
              <a:rPr lang="ko-KR" altLang="en-US" dirty="0"/>
              <a:t>한 프로세스에서 발생한 </a:t>
            </a:r>
            <a:r>
              <a:rPr lang="ko-KR" altLang="en-US" dirty="0" err="1"/>
              <a:t>스래싱이</a:t>
            </a:r>
            <a:r>
              <a:rPr lang="ko-KR" altLang="en-US" dirty="0"/>
              <a:t> 다른 프로세스로 전파되지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스레싱에</a:t>
            </a:r>
            <a:r>
              <a:rPr lang="ko-KR" altLang="en-US" dirty="0" smtClean="0"/>
              <a:t> </a:t>
            </a:r>
            <a:r>
              <a:rPr lang="ko-KR" altLang="en-US" dirty="0"/>
              <a:t>대한 대책으로 </a:t>
            </a:r>
            <a:r>
              <a:rPr lang="ko-KR" altLang="en-US" dirty="0" smtClean="0"/>
              <a:t>적합</a:t>
            </a:r>
            <a:endParaRPr lang="en-US" altLang="ko-KR" dirty="0"/>
          </a:p>
          <a:p>
            <a:pPr lvl="2"/>
            <a:r>
              <a:rPr lang="ko-KR" altLang="en-US" dirty="0"/>
              <a:t>프로세스 별로 독립적으로 페이지 폴트 처리</a:t>
            </a:r>
            <a:endParaRPr lang="en-US" altLang="ko-KR" dirty="0"/>
          </a:p>
          <a:p>
            <a:r>
              <a:rPr lang="ko-KR" altLang="en-US" dirty="0"/>
              <a:t>전역 교체</a:t>
            </a:r>
            <a:r>
              <a:rPr lang="en-US" altLang="ko-KR" dirty="0"/>
              <a:t>(global replacement)</a:t>
            </a:r>
          </a:p>
          <a:p>
            <a:pPr lvl="1"/>
            <a:r>
              <a:rPr lang="ko-KR" altLang="en-US" dirty="0"/>
              <a:t>전체</a:t>
            </a:r>
            <a:r>
              <a:rPr lang="en-US" altLang="ko-KR" dirty="0"/>
              <a:t> </a:t>
            </a:r>
            <a:r>
              <a:rPr lang="ko-KR" altLang="en-US" dirty="0"/>
              <a:t>메모리 프레임 중에서 선택</a:t>
            </a:r>
            <a:endParaRPr lang="en-US" altLang="ko-KR" dirty="0"/>
          </a:p>
          <a:p>
            <a:pPr lvl="1"/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지역 교체보다 더 효과적인 것으로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리눅스</a:t>
            </a:r>
            <a:r>
              <a:rPr lang="en-US" altLang="ko-KR" dirty="0" smtClean="0"/>
              <a:t>, </a:t>
            </a:r>
            <a:r>
              <a:rPr lang="en-US" altLang="ko-KR" dirty="0"/>
              <a:t>Windows </a:t>
            </a:r>
            <a:r>
              <a:rPr lang="ko-KR" altLang="en-US" dirty="0"/>
              <a:t>등 많은 운영체제에서 사용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24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ko-KR" altLang="en-US" dirty="0" smtClean="0"/>
              <a:t>잠깐</a:t>
            </a:r>
            <a:r>
              <a:rPr lang="en-US" altLang="ko-KR" dirty="0" smtClean="0"/>
              <a:t>! </a:t>
            </a:r>
            <a:r>
              <a:rPr lang="ko-KR" altLang="en-US" dirty="0" smtClean="0"/>
              <a:t>페이지 교체 알고리즘에 대한 시각 변화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페이지 교체 알고리즘은 </a:t>
            </a:r>
            <a:r>
              <a:rPr lang="en-US" altLang="ko-KR" dirty="0"/>
              <a:t>1960~1970</a:t>
            </a:r>
            <a:r>
              <a:rPr lang="ko-KR" altLang="en-US" dirty="0"/>
              <a:t>년대의 다중프로그래밍 초기 시대에 뜨거운 연구 주제</a:t>
            </a:r>
          </a:p>
          <a:p>
            <a:r>
              <a:rPr lang="ko-KR" altLang="en-US" dirty="0" smtClean="0"/>
              <a:t>최근 컴퓨터 시스템의 구조 변화로 인한 시각 변화</a:t>
            </a:r>
            <a:endParaRPr lang="en-US" altLang="ko-KR" dirty="0" smtClean="0"/>
          </a:p>
          <a:p>
            <a:pPr marL="365760" lvl="1" indent="0" fontAlgn="base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전역 교체 방법은 큰 시간 소모</a:t>
            </a:r>
            <a:endParaRPr lang="en-US" altLang="ko-KR" dirty="0" smtClean="0"/>
          </a:p>
          <a:p>
            <a:pPr lvl="2" fontAlgn="base"/>
            <a:r>
              <a:rPr lang="en-US" altLang="ko-KR" dirty="0" smtClean="0"/>
              <a:t>RAM</a:t>
            </a:r>
            <a:r>
              <a:rPr lang="ko-KR" altLang="en-US" dirty="0" smtClean="0"/>
              <a:t>의 </a:t>
            </a:r>
            <a:r>
              <a:rPr lang="ko-KR" altLang="en-US" dirty="0"/>
              <a:t>용량이 커져 전역 교체 방법으로 희생 프레임을 찾을 때 시간 소모가 커서 </a:t>
            </a:r>
            <a:r>
              <a:rPr lang="ko-KR" altLang="en-US" dirty="0" smtClean="0"/>
              <a:t>비현실적</a:t>
            </a:r>
            <a:endParaRPr lang="ko-KR" altLang="en-US" dirty="0"/>
          </a:p>
          <a:p>
            <a:pPr marL="365760" lvl="1" indent="0" fontAlgn="base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캐시의 중요성 부각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메모리보다 </a:t>
            </a:r>
            <a:r>
              <a:rPr lang="en-US" altLang="ko-KR" dirty="0"/>
              <a:t>CPU </a:t>
            </a:r>
            <a:r>
              <a:rPr lang="ko-KR" altLang="en-US" dirty="0"/>
              <a:t>캐시의 활용이 더 </a:t>
            </a:r>
            <a:r>
              <a:rPr lang="ko-KR" altLang="en-US" dirty="0" smtClean="0"/>
              <a:t>중요</a:t>
            </a:r>
            <a:endParaRPr lang="ko-KR" altLang="en-US" dirty="0"/>
          </a:p>
          <a:p>
            <a:pPr marL="365760" lvl="1" indent="0" fontAlgn="base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참조의 지역성 약화로 작업 </a:t>
            </a:r>
            <a:r>
              <a:rPr lang="ko-KR" altLang="en-US" dirty="0"/>
              <a:t>집합이 모호해지는 </a:t>
            </a:r>
            <a:r>
              <a:rPr lang="ko-KR" altLang="en-US" dirty="0" smtClean="0"/>
              <a:t>경향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객체 </a:t>
            </a:r>
            <a:r>
              <a:rPr lang="ko-KR" altLang="en-US" dirty="0"/>
              <a:t>지향 언어의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3" fontAlgn="base"/>
            <a:r>
              <a:rPr lang="en-US" altLang="ko-KR" dirty="0" smtClean="0"/>
              <a:t>getter/setter</a:t>
            </a:r>
            <a:r>
              <a:rPr lang="ko-KR" altLang="en-US" dirty="0"/>
              <a:t>라고 부르는 작은 함수들이 많아져서 </a:t>
            </a:r>
            <a:r>
              <a:rPr lang="ko-KR" altLang="en-US" dirty="0" smtClean="0"/>
              <a:t>이들이 </a:t>
            </a:r>
            <a:r>
              <a:rPr lang="ko-KR" altLang="en-US" dirty="0"/>
              <a:t>여러 페이지들에 걸쳐 </a:t>
            </a:r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하나의 </a:t>
            </a:r>
            <a:r>
              <a:rPr lang="ko-KR" altLang="en-US" dirty="0"/>
              <a:t>함수에서 일정 시간 동안 실행되면서 나타났던 참조의 지역성이 </a:t>
            </a:r>
            <a:r>
              <a:rPr lang="ko-KR" altLang="en-US" dirty="0" smtClean="0"/>
              <a:t>흐려짐</a:t>
            </a:r>
            <a:endParaRPr lang="en-US" altLang="ko-KR" dirty="0" smtClean="0"/>
          </a:p>
          <a:p>
            <a:pPr lvl="2" fontAlgn="base"/>
            <a:r>
              <a:rPr lang="ko-KR" altLang="en-US" dirty="0" smtClean="0"/>
              <a:t>배열 대신 트리나</a:t>
            </a:r>
            <a:r>
              <a:rPr lang="en-US" altLang="ko-KR" dirty="0" smtClean="0"/>
              <a:t> </a:t>
            </a:r>
            <a:r>
              <a:rPr lang="ko-KR" altLang="en-US" dirty="0" err="1"/>
              <a:t>해시맵</a:t>
            </a:r>
            <a:r>
              <a:rPr lang="ko-KR" altLang="en-US" dirty="0"/>
              <a:t> 등 노드들의 연결 </a:t>
            </a:r>
            <a:r>
              <a:rPr lang="ko-KR" altLang="en-US" dirty="0" smtClean="0"/>
              <a:t>리스트 사용</a:t>
            </a:r>
            <a:endParaRPr lang="en-US" altLang="ko-KR" dirty="0"/>
          </a:p>
          <a:p>
            <a:pPr lvl="3" fontAlgn="base"/>
            <a:r>
              <a:rPr lang="ko-KR" altLang="en-US" dirty="0" smtClean="0"/>
              <a:t>자료들이 </a:t>
            </a:r>
            <a:r>
              <a:rPr lang="ko-KR" altLang="en-US" dirty="0"/>
              <a:t>연속된 메모리에 존재하지 않고 여러 페이지에 흩어져 있게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데이터에 </a:t>
            </a:r>
            <a:r>
              <a:rPr lang="ko-KR" altLang="en-US" dirty="0"/>
              <a:t>대한 참조의 지역성도 옅어지게 </a:t>
            </a:r>
            <a:r>
              <a:rPr lang="ko-KR" altLang="en-US" dirty="0" smtClean="0"/>
              <a:t>됨</a:t>
            </a:r>
            <a:r>
              <a:rPr lang="en-US" altLang="ko-KR" dirty="0" smtClean="0"/>
              <a:t> </a:t>
            </a:r>
          </a:p>
          <a:p>
            <a:pPr lvl="2" fontAlgn="base"/>
            <a:r>
              <a:rPr lang="ko-KR" altLang="en-US" dirty="0" err="1" smtClean="0"/>
              <a:t>가비지</a:t>
            </a:r>
            <a:r>
              <a:rPr lang="ko-KR" altLang="en-US" dirty="0" smtClean="0"/>
              <a:t> 컬렉션</a:t>
            </a:r>
            <a:endParaRPr lang="en-US" altLang="ko-KR" dirty="0" smtClean="0"/>
          </a:p>
          <a:p>
            <a:pPr lvl="3" fontAlgn="base"/>
            <a:r>
              <a:rPr lang="ko-KR" altLang="en-US" dirty="0" smtClean="0"/>
              <a:t>자바나 자바스크립트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파이선</a:t>
            </a:r>
            <a:r>
              <a:rPr lang="ko-KR" altLang="en-US" dirty="0" smtClean="0"/>
              <a:t> 프로그램 등 </a:t>
            </a:r>
            <a:r>
              <a:rPr lang="ko-KR" altLang="en-US" dirty="0" err="1" smtClean="0"/>
              <a:t>가비지</a:t>
            </a:r>
            <a:r>
              <a:rPr lang="ko-KR" altLang="en-US" dirty="0" smtClean="0"/>
              <a:t> </a:t>
            </a:r>
            <a:r>
              <a:rPr lang="ko-KR" altLang="en-US" dirty="0"/>
              <a:t>컬렉션을 기반으로 실행되는 </a:t>
            </a:r>
            <a:r>
              <a:rPr lang="ko-KR" altLang="en-US" dirty="0" smtClean="0"/>
              <a:t>응용프로그램이 </a:t>
            </a:r>
            <a:r>
              <a:rPr lang="ko-KR" altLang="en-US" dirty="0"/>
              <a:t>많아져서 메모리가 사용되는 </a:t>
            </a:r>
            <a:r>
              <a:rPr lang="ko-KR" altLang="en-US" dirty="0" smtClean="0"/>
              <a:t>패턴에 </a:t>
            </a:r>
            <a:r>
              <a:rPr lang="ko-KR" altLang="en-US" dirty="0"/>
              <a:t>변화가 </a:t>
            </a:r>
            <a:r>
              <a:rPr lang="ko-KR" altLang="en-US" dirty="0" smtClean="0"/>
              <a:t>생김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51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메모리 개념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09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페이지 교체 알고리즘의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최적 교체</a:t>
            </a:r>
            <a:r>
              <a:rPr lang="en-US" altLang="ko-KR" dirty="0" smtClean="0"/>
              <a:t>(Optimal Page Replacement)</a:t>
            </a:r>
          </a:p>
          <a:p>
            <a:pPr lvl="1"/>
            <a:r>
              <a:rPr lang="ko-KR" altLang="en-US" dirty="0" smtClean="0"/>
              <a:t>이론적인 최적 알고리즘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가장 먼 미래에 사용될 페이지를 교체 대상으로 결정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현실에서는 미래의 페이지 사용 패턴을 알 수 없으므로 비현실적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다른 알고리즘의 평가를 위한 기준으로 사용</a:t>
            </a:r>
            <a:endParaRPr lang="en-US" altLang="ko-KR" dirty="0" smtClean="0"/>
          </a:p>
          <a:p>
            <a:r>
              <a:rPr lang="en-US" altLang="ko-KR" dirty="0" smtClean="0"/>
              <a:t>FIFO(First in first out)</a:t>
            </a:r>
          </a:p>
          <a:p>
            <a:pPr lvl="1"/>
            <a:r>
              <a:rPr lang="ko-KR" altLang="en-US" dirty="0" smtClean="0"/>
              <a:t>가장 오래전에 적재된 페이지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구현 단순</a:t>
            </a:r>
            <a:endParaRPr lang="en-US" altLang="ko-KR" dirty="0" smtClean="0"/>
          </a:p>
          <a:p>
            <a:r>
              <a:rPr lang="en-US" altLang="ko-KR" dirty="0" smtClean="0"/>
              <a:t>LRU(Least recently used)</a:t>
            </a:r>
          </a:p>
          <a:p>
            <a:pPr lvl="1"/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최근에 사용되지 않았던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가장 오래전에 사용된</a:t>
            </a:r>
            <a:r>
              <a:rPr lang="en-US" altLang="ko-KR" dirty="0" smtClean="0"/>
              <a:t>)</a:t>
            </a:r>
            <a:r>
              <a:rPr lang="ko-KR" altLang="en-US" dirty="0" smtClean="0"/>
              <a:t> 페이지 선택</a:t>
            </a:r>
            <a:endParaRPr lang="en-US" altLang="ko-KR" dirty="0" smtClean="0"/>
          </a:p>
          <a:p>
            <a:r>
              <a:rPr lang="en-US" altLang="ko-KR" dirty="0" smtClean="0"/>
              <a:t>Clock</a:t>
            </a:r>
          </a:p>
          <a:p>
            <a:pPr lvl="1"/>
            <a:r>
              <a:rPr lang="en-US" altLang="ko-KR" dirty="0" err="1" smtClean="0"/>
              <a:t>LRU</a:t>
            </a:r>
            <a:r>
              <a:rPr lang="ko-KR" altLang="en-US" dirty="0" smtClean="0"/>
              <a:t>를 단순화한 방법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62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프로세스 </a:t>
            </a:r>
            <a:r>
              <a:rPr lang="ko-KR" altLang="en-US" dirty="0"/>
              <a:t>당 </a:t>
            </a:r>
            <a:r>
              <a:rPr lang="en-US" altLang="ko-KR" dirty="0"/>
              <a:t>3</a:t>
            </a:r>
            <a:r>
              <a:rPr lang="ko-KR" altLang="en-US" dirty="0"/>
              <a:t>개의 프레임이 주어졌고</a:t>
            </a:r>
            <a:r>
              <a:rPr lang="en-US" altLang="ko-KR" dirty="0"/>
              <a:t>, </a:t>
            </a:r>
            <a:r>
              <a:rPr lang="ko-KR" altLang="en-US" dirty="0"/>
              <a:t>지역 </a:t>
            </a:r>
            <a:r>
              <a:rPr lang="ko-KR" altLang="en-US" dirty="0" smtClean="0"/>
              <a:t>교체 가정</a:t>
            </a:r>
            <a:endParaRPr lang="en-US" altLang="ko-KR" dirty="0"/>
          </a:p>
          <a:p>
            <a:pPr lvl="1"/>
            <a:r>
              <a:rPr lang="ko-KR" altLang="en-US" dirty="0" smtClean="0"/>
              <a:t>미래의 어떤 페이지가 사용될 지 안다는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미래의 페이지 액세스에 대해 모르기 때문에 구현 불가능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최적 페이지 교체</a:t>
            </a:r>
            <a:r>
              <a:rPr lang="en-US" altLang="ko-KR" dirty="0" smtClean="0"/>
              <a:t>(Optimal </a:t>
            </a:r>
            <a:r>
              <a:rPr lang="en-US" altLang="ko-KR" dirty="0"/>
              <a:t>Page </a:t>
            </a:r>
            <a:r>
              <a:rPr lang="en-US" altLang="ko-KR" dirty="0" smtClean="0"/>
              <a:t>Replacement)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51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24675" y="2636912"/>
            <a:ext cx="8021654" cy="2135807"/>
            <a:chOff x="524675" y="2636912"/>
            <a:chExt cx="8021654" cy="2135807"/>
          </a:xfrm>
        </p:grpSpPr>
        <p:sp>
          <p:nvSpPr>
            <p:cNvPr id="8" name="타원 7"/>
            <p:cNvSpPr/>
            <p:nvPr/>
          </p:nvSpPr>
          <p:spPr>
            <a:xfrm>
              <a:off x="2379765" y="3312085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/>
            <p:cNvCxnSpPr/>
            <p:nvPr/>
          </p:nvCxnSpPr>
          <p:spPr>
            <a:xfrm>
              <a:off x="524675" y="2924944"/>
              <a:ext cx="8021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/>
            <p:cNvGrpSpPr/>
            <p:nvPr/>
          </p:nvGrpSpPr>
          <p:grpSpPr>
            <a:xfrm>
              <a:off x="848557" y="3264079"/>
              <a:ext cx="288032" cy="792088"/>
              <a:chOff x="1286609" y="2780928"/>
              <a:chExt cx="216024" cy="648072"/>
            </a:xfrm>
          </p:grpSpPr>
          <p:sp>
            <p:nvSpPr>
              <p:cNvPr id="90" name="직사각형 89"/>
              <p:cNvSpPr/>
              <p:nvPr/>
            </p:nvSpPr>
            <p:spPr>
              <a:xfrm>
                <a:off x="1286609" y="2780928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286609" y="299695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286609" y="3212976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1758905" y="3264079"/>
              <a:ext cx="288032" cy="792088"/>
              <a:chOff x="1331640" y="2780928"/>
              <a:chExt cx="216024" cy="648072"/>
            </a:xfrm>
          </p:grpSpPr>
          <p:sp>
            <p:nvSpPr>
              <p:cNvPr id="87" name="직사각형 86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33881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84" name="직사각형 83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4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2909945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81" name="직사각형 80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3487097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78" name="직사각형 77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>
              <a:off x="4063161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75" name="직사각형 74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4638137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72" name="직사각형 71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/>
            <p:cNvGrpSpPr/>
            <p:nvPr/>
          </p:nvGrpSpPr>
          <p:grpSpPr>
            <a:xfrm>
              <a:off x="5214201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69" name="직사각형 68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5793529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66" name="직사각형 65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6369593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63" name="직사각형 62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6944569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60" name="직사각형 59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7520633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57" name="직사각형 56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8096697" y="3264079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54" name="직사각형 53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직사각형 22"/>
            <p:cNvSpPr/>
            <p:nvPr/>
          </p:nvSpPr>
          <p:spPr>
            <a:xfrm>
              <a:off x="1463669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직선 연결선 23"/>
            <p:cNvCxnSpPr/>
            <p:nvPr/>
          </p:nvCxnSpPr>
          <p:spPr>
            <a:xfrm>
              <a:off x="1464356" y="2924944"/>
              <a:ext cx="2574" cy="108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475656" y="2939656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040420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4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2616484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031897" y="2945850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29156" y="2945850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92548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156893" y="2945850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768612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5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740562" y="2945850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4103712" y="3558156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344676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920740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7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496804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072868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648932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6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224996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01060" y="2636912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323558" y="2945850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899622" y="2945850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75686" y="2945850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51750" y="2945850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27814" y="2945850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237668" y="2945850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13732" y="2945850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5247709" y="3557687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5806332" y="3552111"/>
              <a:ext cx="275513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/>
            <p:cNvSpPr/>
            <p:nvPr/>
          </p:nvSpPr>
          <p:spPr>
            <a:xfrm>
              <a:off x="6986142" y="3830813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24675" y="2663334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요청 페이지</a:t>
              </a:r>
              <a:endParaRPr lang="ko-KR" altLang="en-US" sz="1100" dirty="0"/>
            </a:p>
          </p:txBody>
        </p:sp>
        <p:sp>
          <p:nvSpPr>
            <p:cNvPr id="53" name="타원 52"/>
            <p:cNvSpPr/>
            <p:nvPr/>
          </p:nvSpPr>
          <p:spPr>
            <a:xfrm>
              <a:off x="2381498" y="3558156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83568" y="2945850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초기상태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466241" y="4495720"/>
              <a:ext cx="1598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페이지 폴트 횟수 </a:t>
              </a:r>
              <a:r>
                <a:rPr lang="en-US" altLang="ko-KR" sz="1200" dirty="0" smtClean="0"/>
                <a:t>: 5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1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FIFO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프로세스 당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프레임이 주어졌고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지역 교체 가정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페이지가 적재된 시간 저장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이해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구현도 쉬움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성능이 좋지 않음</a:t>
            </a:r>
            <a:endParaRPr lang="en-US" altLang="ko-KR" dirty="0"/>
          </a:p>
          <a:p>
            <a:pPr lvl="2"/>
            <a:r>
              <a:rPr lang="ko-KR" altLang="en-US" dirty="0" smtClean="0"/>
              <a:t>오랜 된 페이지에도 자주 사용되는 변수나 코드가 있을 수 있기 때문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52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524675" y="2060848"/>
            <a:ext cx="8068473" cy="2141753"/>
            <a:chOff x="524675" y="2060848"/>
            <a:chExt cx="8068473" cy="2141753"/>
          </a:xfrm>
        </p:grpSpPr>
        <p:sp>
          <p:nvSpPr>
            <p:cNvPr id="27" name="타원 26"/>
            <p:cNvSpPr/>
            <p:nvPr/>
          </p:nvSpPr>
          <p:spPr>
            <a:xfrm>
              <a:off x="2379765" y="2767674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524675" y="2348880"/>
              <a:ext cx="8068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/>
            <p:cNvGrpSpPr/>
            <p:nvPr/>
          </p:nvGrpSpPr>
          <p:grpSpPr>
            <a:xfrm>
              <a:off x="908598" y="2719668"/>
              <a:ext cx="288032" cy="792088"/>
              <a:chOff x="1331640" y="2780928"/>
              <a:chExt cx="216024" cy="648072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765670" y="2719668"/>
              <a:ext cx="142928" cy="792088"/>
              <a:chOff x="1331640" y="2780928"/>
              <a:chExt cx="216024" cy="648072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직사각형 162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758905" y="2719668"/>
              <a:ext cx="288032" cy="792088"/>
              <a:chOff x="1331640" y="2780928"/>
              <a:chExt cx="216024" cy="648072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615977" y="2719668"/>
              <a:ext cx="142928" cy="792088"/>
              <a:chOff x="1331640" y="2780928"/>
              <a:chExt cx="216024" cy="648072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직사각형 156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333881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52" name="직사각형 151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190953" y="2719668"/>
              <a:ext cx="142928" cy="792088"/>
              <a:chOff x="1331640" y="2780928"/>
              <a:chExt cx="216024" cy="648072"/>
            </a:xfrm>
          </p:grpSpPr>
          <p:sp>
            <p:nvSpPr>
              <p:cNvPr id="149" name="직사각형 148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1" name="직사각형 150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909945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46" name="직사각형 145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767017" y="2719668"/>
              <a:ext cx="142928" cy="792088"/>
              <a:chOff x="1331640" y="2780928"/>
              <a:chExt cx="216024" cy="648072"/>
            </a:xfrm>
          </p:grpSpPr>
          <p:sp>
            <p:nvSpPr>
              <p:cNvPr id="143" name="직사각형 142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직사각형 144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87097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40" name="직사각형 139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344169" y="2719668"/>
              <a:ext cx="142928" cy="792088"/>
              <a:chOff x="1331640" y="2780928"/>
              <a:chExt cx="216024" cy="648072"/>
            </a:xfrm>
          </p:grpSpPr>
          <p:sp>
            <p:nvSpPr>
              <p:cNvPr id="137" name="직사각형 136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직사각형 138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4063161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34" name="직사각형 133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직사각형 135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920233" y="2719668"/>
              <a:ext cx="142928" cy="792088"/>
              <a:chOff x="1331640" y="2780928"/>
              <a:chExt cx="216024" cy="648072"/>
            </a:xfrm>
          </p:grpSpPr>
          <p:sp>
            <p:nvSpPr>
              <p:cNvPr id="131" name="직사각형 130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638137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28" name="직사각형 127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495209" y="2719668"/>
              <a:ext cx="142928" cy="792088"/>
              <a:chOff x="1331640" y="2780928"/>
              <a:chExt cx="216024" cy="648072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7" name="직사각형 126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5214201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22" name="직사각형 121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5071273" y="2719668"/>
              <a:ext cx="142928" cy="792088"/>
              <a:chOff x="1331640" y="2780928"/>
              <a:chExt cx="216024" cy="648072"/>
            </a:xfrm>
          </p:grpSpPr>
          <p:sp>
            <p:nvSpPr>
              <p:cNvPr id="119" name="직사각형 118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직사각형 120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793529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16" name="직사각형 115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650601" y="2719668"/>
              <a:ext cx="142928" cy="792088"/>
              <a:chOff x="1331640" y="2780928"/>
              <a:chExt cx="216024" cy="648072"/>
            </a:xfrm>
          </p:grpSpPr>
          <p:sp>
            <p:nvSpPr>
              <p:cNvPr id="113" name="직사각형 112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369593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10" name="직사각형 109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직사각형 111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226665" y="2719668"/>
              <a:ext cx="142928" cy="792088"/>
              <a:chOff x="1331640" y="2780928"/>
              <a:chExt cx="216024" cy="648072"/>
            </a:xfrm>
          </p:grpSpPr>
          <p:sp>
            <p:nvSpPr>
              <p:cNvPr id="107" name="직사각형 106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직사각형 108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944569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04" name="직사각형 103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801641" y="2719668"/>
              <a:ext cx="142928" cy="792088"/>
              <a:chOff x="1331640" y="2780928"/>
              <a:chExt cx="216024" cy="648072"/>
            </a:xfrm>
          </p:grpSpPr>
          <p:sp>
            <p:nvSpPr>
              <p:cNvPr id="101" name="직사각형 100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520633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98" name="직사각형 97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7377705" y="2719668"/>
              <a:ext cx="142928" cy="792088"/>
              <a:chOff x="1331640" y="2780928"/>
              <a:chExt cx="216024" cy="648072"/>
            </a:xfrm>
          </p:grpSpPr>
          <p:sp>
            <p:nvSpPr>
              <p:cNvPr id="95" name="직사각형 94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096697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92" name="직사각형 91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953769" y="2719668"/>
              <a:ext cx="142928" cy="792088"/>
              <a:chOff x="1331640" y="2780928"/>
              <a:chExt cx="216024" cy="648072"/>
            </a:xfrm>
          </p:grpSpPr>
          <p:sp>
            <p:nvSpPr>
              <p:cNvPr id="89" name="직사각형 88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직사각형 90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1463669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464356" y="2348880"/>
              <a:ext cx="2574" cy="108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600260" y="349171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accent2">
                      <a:lumMod val="75000"/>
                    </a:schemeClr>
                  </a:solidFill>
                </a:rPr>
                <a:t>적재한</a:t>
              </a:r>
              <a:endParaRPr lang="en-US" altLang="ko-KR" sz="9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r>
                <a:rPr lang="ko-KR" altLang="en-US" sz="900" dirty="0" smtClean="0">
                  <a:solidFill>
                    <a:schemeClr val="accent2">
                      <a:lumMod val="75000"/>
                    </a:schemeClr>
                  </a:solidFill>
                </a:rPr>
                <a:t>시간</a:t>
              </a:r>
              <a:endParaRPr lang="ko-KR" altLang="en-US" sz="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475656" y="2348880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040420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4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616484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012370" y="235507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29156" y="2355074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92548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137366" y="235507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526129" y="3027740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768612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5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740562" y="235507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108377" y="3295732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344676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920740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7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496804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72868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648932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6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224996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801060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23558" y="235507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4668193" y="2753124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899622" y="235507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75686" y="235507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051750" y="235507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627814" y="2355074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237668" y="2355074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813732" y="2355074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타원 83"/>
            <p:cNvSpPr/>
            <p:nvPr/>
          </p:nvSpPr>
          <p:spPr>
            <a:xfrm>
              <a:off x="5247709" y="3013276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5806332" y="3295732"/>
              <a:ext cx="275513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6401961" y="2756436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/>
            <p:cNvSpPr/>
            <p:nvPr/>
          </p:nvSpPr>
          <p:spPr>
            <a:xfrm>
              <a:off x="6981477" y="3027740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24675" y="208727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요청 페이지</a:t>
              </a:r>
              <a:endParaRPr lang="ko-KR" altLang="en-US" sz="1100" dirty="0"/>
            </a:p>
          </p:txBody>
        </p:sp>
        <p:sp>
          <p:nvSpPr>
            <p:cNvPr id="167" name="타원 166"/>
            <p:cNvSpPr/>
            <p:nvPr/>
          </p:nvSpPr>
          <p:spPr>
            <a:xfrm>
              <a:off x="2381498" y="2753703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683568" y="2372632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초기상태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365153" y="3925602"/>
              <a:ext cx="1598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페이지 폴트 횟수 </a:t>
              </a:r>
              <a:r>
                <a:rPr lang="en-US" altLang="ko-KR" sz="1200" dirty="0" smtClean="0"/>
                <a:t>: 8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271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LRU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가장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최근에 사용되지 않는 페이지 선택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좋은 알고리즘으로 평가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운영체제들이 채택하고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변형하여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53</a:t>
            </a:fld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95536" y="2060848"/>
            <a:ext cx="8064896" cy="2159955"/>
            <a:chOff x="395536" y="2060848"/>
            <a:chExt cx="8064896" cy="2159955"/>
          </a:xfrm>
        </p:grpSpPr>
        <p:sp>
          <p:nvSpPr>
            <p:cNvPr id="27" name="타원 26"/>
            <p:cNvSpPr/>
            <p:nvPr/>
          </p:nvSpPr>
          <p:spPr>
            <a:xfrm>
              <a:off x="2293868" y="2767674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/>
            <p:nvPr/>
          </p:nvCxnSpPr>
          <p:spPr>
            <a:xfrm>
              <a:off x="438778" y="2348880"/>
              <a:ext cx="8021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그룹 28"/>
            <p:cNvGrpSpPr/>
            <p:nvPr/>
          </p:nvGrpSpPr>
          <p:grpSpPr>
            <a:xfrm>
              <a:off x="822701" y="2719668"/>
              <a:ext cx="288032" cy="792088"/>
              <a:chOff x="1331640" y="2780928"/>
              <a:chExt cx="216024" cy="648072"/>
            </a:xfrm>
          </p:grpSpPr>
          <p:sp>
            <p:nvSpPr>
              <p:cNvPr id="163" name="직사각형 162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그룹 29"/>
            <p:cNvGrpSpPr/>
            <p:nvPr/>
          </p:nvGrpSpPr>
          <p:grpSpPr>
            <a:xfrm>
              <a:off x="679773" y="2719668"/>
              <a:ext cx="142928" cy="792088"/>
              <a:chOff x="1331640" y="2780928"/>
              <a:chExt cx="216024" cy="648072"/>
            </a:xfrm>
          </p:grpSpPr>
          <p:sp>
            <p:nvSpPr>
              <p:cNvPr id="160" name="직사각형 159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직사각형 160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직사각형 161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1673008" y="2719668"/>
              <a:ext cx="288032" cy="792088"/>
              <a:chOff x="1331640" y="2780928"/>
              <a:chExt cx="216024" cy="648072"/>
            </a:xfrm>
          </p:grpSpPr>
          <p:sp>
            <p:nvSpPr>
              <p:cNvPr id="157" name="직사각형 156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그룹 31"/>
            <p:cNvGrpSpPr/>
            <p:nvPr/>
          </p:nvGrpSpPr>
          <p:grpSpPr>
            <a:xfrm>
              <a:off x="1530080" y="2719668"/>
              <a:ext cx="142928" cy="792088"/>
              <a:chOff x="1331640" y="2780928"/>
              <a:chExt cx="216024" cy="648072"/>
            </a:xfrm>
          </p:grpSpPr>
          <p:sp>
            <p:nvSpPr>
              <p:cNvPr id="154" name="직사각형 153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직사각형 154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직사각형 155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그룹 32"/>
            <p:cNvGrpSpPr/>
            <p:nvPr/>
          </p:nvGrpSpPr>
          <p:grpSpPr>
            <a:xfrm>
              <a:off x="2247984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51" name="직사각형 150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>
              <a:off x="2105056" y="2719668"/>
              <a:ext cx="142928" cy="792088"/>
              <a:chOff x="1331640" y="2780928"/>
              <a:chExt cx="216024" cy="648072"/>
            </a:xfrm>
          </p:grpSpPr>
          <p:sp>
            <p:nvSpPr>
              <p:cNvPr id="148" name="직사각형 147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직사각형 148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0" name="직사각형 149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2824048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45" name="직사각형 144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/>
            <p:cNvGrpSpPr/>
            <p:nvPr/>
          </p:nvGrpSpPr>
          <p:grpSpPr>
            <a:xfrm>
              <a:off x="2681120" y="2719668"/>
              <a:ext cx="142928" cy="792088"/>
              <a:chOff x="1331640" y="2780928"/>
              <a:chExt cx="216024" cy="648072"/>
            </a:xfrm>
          </p:grpSpPr>
          <p:sp>
            <p:nvSpPr>
              <p:cNvPr id="142" name="직사각형 141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" name="직사각형 142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직사각형 143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3401200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39" name="직사각형 138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4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3258272" y="2719668"/>
              <a:ext cx="142928" cy="792088"/>
              <a:chOff x="1331640" y="2780928"/>
              <a:chExt cx="216024" cy="648072"/>
            </a:xfrm>
          </p:grpSpPr>
          <p:sp>
            <p:nvSpPr>
              <p:cNvPr id="136" name="직사각형 135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직사각형 136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직사각형 137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3977264" y="2719666"/>
              <a:ext cx="288032" cy="792091"/>
              <a:chOff x="1331640" y="2780928"/>
              <a:chExt cx="216024" cy="648075"/>
            </a:xfrm>
            <a:solidFill>
              <a:schemeClr val="bg1">
                <a:lumMod val="95000"/>
              </a:schemeClr>
            </a:solidFill>
          </p:grpSpPr>
          <p:sp>
            <p:nvSpPr>
              <p:cNvPr id="133" name="직사각형 132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>
                    <a:solidFill>
                      <a:schemeClr val="tx1"/>
                    </a:solidFill>
                  </a:rPr>
                  <a:t>5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>
                <a:off x="1331640" y="3212979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" name="그룹 39"/>
            <p:cNvGrpSpPr/>
            <p:nvPr/>
          </p:nvGrpSpPr>
          <p:grpSpPr>
            <a:xfrm>
              <a:off x="3834336" y="2719668"/>
              <a:ext cx="142928" cy="792088"/>
              <a:chOff x="1331640" y="2780928"/>
              <a:chExt cx="216024" cy="648072"/>
            </a:xfrm>
          </p:grpSpPr>
          <p:sp>
            <p:nvSpPr>
              <p:cNvPr id="130" name="직사각형 129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552240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27" name="직사각형 126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직사각형 127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직사각형 128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4409312" y="2719668"/>
              <a:ext cx="142928" cy="792088"/>
              <a:chOff x="1331640" y="2780928"/>
              <a:chExt cx="216024" cy="648072"/>
            </a:xfrm>
          </p:grpSpPr>
          <p:sp>
            <p:nvSpPr>
              <p:cNvPr id="124" name="직사각형 123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직사각형 124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직사각형 125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5128304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21" name="직사각형 120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5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직사각형 121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985376" y="2719668"/>
              <a:ext cx="142928" cy="792088"/>
              <a:chOff x="1331640" y="2780928"/>
              <a:chExt cx="216024" cy="648072"/>
            </a:xfrm>
          </p:grpSpPr>
          <p:sp>
            <p:nvSpPr>
              <p:cNvPr id="118" name="직사각형 117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그룹 44"/>
            <p:cNvGrpSpPr/>
            <p:nvPr/>
          </p:nvGrpSpPr>
          <p:grpSpPr>
            <a:xfrm>
              <a:off x="5707632" y="2719670"/>
              <a:ext cx="288032" cy="792086"/>
              <a:chOff x="1331640" y="2780928"/>
              <a:chExt cx="216024" cy="648070"/>
            </a:xfrm>
            <a:solidFill>
              <a:schemeClr val="bg1">
                <a:lumMod val="95000"/>
              </a:schemeClr>
            </a:solidFill>
          </p:grpSpPr>
          <p:sp>
            <p:nvSpPr>
              <p:cNvPr id="115" name="직사각형 114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/>
              <p:cNvSpPr/>
              <p:nvPr/>
            </p:nvSpPr>
            <p:spPr>
              <a:xfrm>
                <a:off x="1331640" y="3212974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3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>
              <a:off x="5564704" y="2719668"/>
              <a:ext cx="142928" cy="792088"/>
              <a:chOff x="1331640" y="2780928"/>
              <a:chExt cx="216024" cy="648072"/>
            </a:xfrm>
          </p:grpSpPr>
          <p:sp>
            <p:nvSpPr>
              <p:cNvPr id="112" name="직사각형 111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6283696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09" name="직사각형 108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7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1" name="직사각형 110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그룹 47"/>
            <p:cNvGrpSpPr/>
            <p:nvPr/>
          </p:nvGrpSpPr>
          <p:grpSpPr>
            <a:xfrm>
              <a:off x="6140768" y="2719668"/>
              <a:ext cx="142928" cy="792088"/>
              <a:chOff x="1331640" y="2780928"/>
              <a:chExt cx="216024" cy="648072"/>
            </a:xfrm>
          </p:grpSpPr>
          <p:sp>
            <p:nvSpPr>
              <p:cNvPr id="106" name="직사각형 105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직사각형 106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직사각형 107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/>
            <p:cNvGrpSpPr/>
            <p:nvPr/>
          </p:nvGrpSpPr>
          <p:grpSpPr>
            <a:xfrm>
              <a:off x="6858672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103" name="직사각형 102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직사각형 104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6715744" y="2719668"/>
              <a:ext cx="142928" cy="792088"/>
              <a:chOff x="1331640" y="2780928"/>
              <a:chExt cx="216024" cy="648072"/>
            </a:xfrm>
          </p:grpSpPr>
          <p:sp>
            <p:nvSpPr>
              <p:cNvPr id="100" name="직사각형 99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직사각형 100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직사각형 101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>
              <a:off x="7434736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97" name="직사각형 96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/>
            <p:cNvGrpSpPr/>
            <p:nvPr/>
          </p:nvGrpSpPr>
          <p:grpSpPr>
            <a:xfrm>
              <a:off x="7291808" y="2719668"/>
              <a:ext cx="142928" cy="792088"/>
              <a:chOff x="1331640" y="2780928"/>
              <a:chExt cx="216024" cy="648072"/>
            </a:xfrm>
          </p:grpSpPr>
          <p:sp>
            <p:nvSpPr>
              <p:cNvPr id="94" name="직사각형 93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직사각형 94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8010800" y="2719668"/>
              <a:ext cx="288032" cy="792088"/>
              <a:chOff x="1331640" y="2780928"/>
              <a:chExt cx="216024" cy="648072"/>
            </a:xfrm>
            <a:solidFill>
              <a:schemeClr val="bg1">
                <a:lumMod val="95000"/>
              </a:schemeClr>
            </a:solidFill>
          </p:grpSpPr>
          <p:sp>
            <p:nvSpPr>
              <p:cNvPr id="91" name="직사각형 90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100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6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grp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1200" dirty="0" smtClean="0">
                    <a:solidFill>
                      <a:schemeClr val="tx1"/>
                    </a:solidFill>
                  </a:rPr>
                  <a:t>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7867872" y="2719668"/>
              <a:ext cx="142928" cy="792088"/>
              <a:chOff x="1331640" y="2780928"/>
              <a:chExt cx="216024" cy="648072"/>
            </a:xfrm>
          </p:grpSpPr>
          <p:sp>
            <p:nvSpPr>
              <p:cNvPr id="88" name="직사각형 87"/>
              <p:cNvSpPr/>
              <p:nvPr/>
            </p:nvSpPr>
            <p:spPr>
              <a:xfrm>
                <a:off x="1331640" y="2780928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직사각형 88"/>
              <p:cNvSpPr/>
              <p:nvPr/>
            </p:nvSpPr>
            <p:spPr>
              <a:xfrm>
                <a:off x="1331640" y="2996952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 smtClean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직사각형 89"/>
              <p:cNvSpPr/>
              <p:nvPr/>
            </p:nvSpPr>
            <p:spPr>
              <a:xfrm>
                <a:off x="1331640" y="3212976"/>
                <a:ext cx="216024" cy="216024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i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ko-KR" altLang="en-US" sz="900" i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1377772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직선 연결선 55"/>
            <p:cNvCxnSpPr/>
            <p:nvPr/>
          </p:nvCxnSpPr>
          <p:spPr>
            <a:xfrm>
              <a:off x="1378459" y="2378946"/>
              <a:ext cx="2574" cy="1081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395536" y="3491716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 smtClean="0">
                  <a:solidFill>
                    <a:schemeClr val="accent2">
                      <a:lumMod val="75000"/>
                    </a:schemeClr>
                  </a:solidFill>
                </a:rPr>
                <a:t>참조 이후</a:t>
              </a:r>
              <a:endParaRPr lang="en-US" altLang="ko-KR" sz="900" dirty="0" smtClean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900" dirty="0" smtClean="0">
                  <a:solidFill>
                    <a:schemeClr val="accent2">
                      <a:lumMod val="75000"/>
                    </a:schemeClr>
                  </a:solidFill>
                </a:rPr>
                <a:t> 나이</a:t>
              </a:r>
              <a:endParaRPr lang="ko-KR" altLang="en-US" sz="9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370990" y="2342555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954523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4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2530587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907704" y="234874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24490" y="2348749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3106651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032700" y="234874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3440232" y="3027740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3682715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5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635896" y="234874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4022480" y="2753703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4258779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834843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7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5410907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986971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63035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6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7139099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715163" y="2060848"/>
              <a:ext cx="288032" cy="264029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</a:rPr>
                <a:t>100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218892" y="2348749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794956" y="234874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371020" y="234874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947084" y="234874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523148" y="2348749"/>
              <a:ext cx="45557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fault</a:t>
              </a:r>
              <a:endParaRPr lang="ko-KR" altLang="en-US" sz="100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133002" y="2348749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09066" y="2348749"/>
              <a:ext cx="3193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hit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5161812" y="3013276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/>
            <p:cNvSpPr/>
            <p:nvPr/>
          </p:nvSpPr>
          <p:spPr>
            <a:xfrm>
              <a:off x="5720435" y="2753703"/>
              <a:ext cx="275513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6330059" y="3281737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/>
            <p:cNvSpPr/>
            <p:nvPr/>
          </p:nvSpPr>
          <p:spPr>
            <a:xfrm>
              <a:off x="6895580" y="3027740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8778" y="2087270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 smtClean="0"/>
                <a:t>요청 페이지</a:t>
              </a:r>
              <a:endParaRPr lang="ko-KR" altLang="en-US" sz="1100" dirty="0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2295601" y="2757522"/>
              <a:ext cx="206996" cy="19598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562005" y="2360756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초기상태</a:t>
              </a:r>
              <a:endParaRPr lang="ko-KR" altLang="en-US" sz="10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3380344" y="3943804"/>
              <a:ext cx="15985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페이지 폴트 횟수 </a:t>
              </a:r>
              <a:r>
                <a:rPr lang="en-US" altLang="ko-KR" sz="1200" dirty="0" smtClean="0"/>
                <a:t>: 7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599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LRU </a:t>
            </a:r>
            <a:r>
              <a:rPr lang="ko-KR" altLang="en-US" dirty="0" smtClean="0"/>
              <a:t>구현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95536" y="1340767"/>
            <a:ext cx="8153400" cy="3816425"/>
          </a:xfrm>
        </p:spPr>
        <p:txBody>
          <a:bodyPr>
            <a:normAutofit fontScale="62500" lnSpcReduction="20000"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타임 스탬프 이용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모드 프레임에 참조 시간을 기록할 수 있는 비트 추가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페이지를 참조할 때마다 참조 시간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운영체제 교체 알고리즘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희생 페이지를 선택할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시간이 가장 오래된 것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기록 및 참조 시간 검사에 많은 오버헤드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하드웨어 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참조 비트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페이지 테이블 항목에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개의 참조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(Ref </a:t>
            </a:r>
            <a:r>
              <a:rPr lang="ko-KR" altLang="en-US" dirty="0" smtClean="0"/>
              <a:t>비트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추가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Ref </a:t>
            </a:r>
            <a:r>
              <a:rPr lang="ko-KR" altLang="en-US" dirty="0" smtClean="0"/>
              <a:t>비트가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 최근에 참조되었음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Ref </a:t>
            </a:r>
            <a:r>
              <a:rPr lang="ko-KR" altLang="en-US" dirty="0" smtClean="0"/>
              <a:t>비트가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 최근에 참조된 적 없음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CPU</a:t>
            </a:r>
            <a:r>
              <a:rPr lang="ko-KR" altLang="en-US" dirty="0" smtClean="0"/>
              <a:t>가 페이지를 참조할 때마다 </a:t>
            </a:r>
            <a:r>
              <a:rPr lang="en-US" altLang="ko-KR" dirty="0" smtClean="0"/>
              <a:t>H/W</a:t>
            </a:r>
            <a:r>
              <a:rPr lang="ko-KR" altLang="en-US" dirty="0" smtClean="0"/>
              <a:t>로 참조 비트를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비트는 한 비트가 아닐 수 있음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시간 값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운영체제 교체 알고리즘 코드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전체 페이지 테이블 검색해서 참조 값이 </a:t>
            </a:r>
            <a:r>
              <a:rPr lang="ko-KR" altLang="en-US" dirty="0" smtClean="0"/>
              <a:t>가장 낮은</a:t>
            </a:r>
            <a:r>
              <a:rPr lang="en-US" altLang="ko-KR" dirty="0" smtClean="0"/>
              <a:t>(0</a:t>
            </a:r>
            <a:r>
              <a:rPr lang="ko-KR" altLang="en-US" dirty="0" smtClean="0"/>
              <a:t>인</a:t>
            </a:r>
            <a:r>
              <a:rPr lang="en-US" altLang="ko-KR" dirty="0" smtClean="0"/>
              <a:t>)</a:t>
            </a:r>
            <a:r>
              <a:rPr lang="ko-KR" altLang="en-US" dirty="0" smtClean="0"/>
              <a:t> 페이지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주기적으로 </a:t>
            </a:r>
            <a:r>
              <a:rPr lang="en-US" altLang="ko-KR" dirty="0" smtClean="0"/>
              <a:t>Ref </a:t>
            </a:r>
            <a:r>
              <a:rPr lang="ko-KR" altLang="en-US" dirty="0" smtClean="0"/>
              <a:t>비트를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만듦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하드웨어 비용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페이지 테이블 항목 비용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716364" y="4114207"/>
            <a:ext cx="124812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16364" y="4402239"/>
            <a:ext cx="124812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16364" y="4690271"/>
            <a:ext cx="1248123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logical</a:t>
            </a:r>
            <a:r>
              <a:rPr lang="ko-KR" altLang="en-US" sz="1000" dirty="0" smtClean="0">
                <a:solidFill>
                  <a:schemeClr val="tx1"/>
                </a:solidFill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</a:rPr>
              <a:t>block number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716364" y="4978303"/>
            <a:ext cx="1248123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logical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block number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716302" y="5269236"/>
            <a:ext cx="1248123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logical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block number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16302" y="5557268"/>
            <a:ext cx="124812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18118" y="588369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페이지 테이블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6840983" y="4114207"/>
            <a:ext cx="301969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40983" y="4402239"/>
            <a:ext cx="301969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40983" y="4690271"/>
            <a:ext cx="27984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40983" y="4978303"/>
            <a:ext cx="279787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840921" y="5269236"/>
            <a:ext cx="27984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40921" y="5557268"/>
            <a:ext cx="301969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33136" y="371784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Presence</a:t>
            </a:r>
          </a:p>
          <a:p>
            <a:r>
              <a:rPr lang="en-US" altLang="ko-KR" sz="1000" dirty="0" smtClean="0"/>
              <a:t>    Bit</a:t>
            </a:r>
            <a:endParaRPr lang="ko-KR" alt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7836244" y="3703409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Physical</a:t>
            </a:r>
          </a:p>
          <a:p>
            <a:r>
              <a:rPr lang="en-US" altLang="ko-KR" sz="1100" dirty="0" smtClean="0"/>
              <a:t>address</a:t>
            </a:r>
            <a:endParaRPr lang="ko-KR" altLang="en-US" sz="1100" dirty="0"/>
          </a:p>
        </p:txBody>
      </p:sp>
      <p:sp>
        <p:nvSpPr>
          <p:cNvPr id="20" name="직사각형 19"/>
          <p:cNvSpPr/>
          <p:nvPr/>
        </p:nvSpPr>
        <p:spPr>
          <a:xfrm>
            <a:off x="6533198" y="4109062"/>
            <a:ext cx="30196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33198" y="4397094"/>
            <a:ext cx="30196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33198" y="4685126"/>
            <a:ext cx="30196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2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33198" y="4973158"/>
            <a:ext cx="30196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3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33136" y="5264091"/>
            <a:ext cx="30196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4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33136" y="5552123"/>
            <a:ext cx="301969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5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28433" y="5258393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smtClean="0"/>
              <a:t>가상 주소</a:t>
            </a:r>
            <a:endParaRPr lang="ko-KR" altLang="en-US" sz="1200" dirty="0"/>
          </a:p>
        </p:txBody>
      </p:sp>
      <p:sp>
        <p:nvSpPr>
          <p:cNvPr id="28" name="직사각형 27"/>
          <p:cNvSpPr/>
          <p:nvPr/>
        </p:nvSpPr>
        <p:spPr>
          <a:xfrm>
            <a:off x="7121864" y="4112422"/>
            <a:ext cx="301969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21864" y="4400454"/>
            <a:ext cx="301969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121864" y="4688486"/>
            <a:ext cx="30196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21864" y="4976518"/>
            <a:ext cx="30196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21802" y="5267451"/>
            <a:ext cx="30196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121802" y="5555482"/>
            <a:ext cx="301969" cy="292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1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64089" y="3726187"/>
            <a:ext cx="4748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Dirty</a:t>
            </a:r>
          </a:p>
          <a:p>
            <a:r>
              <a:rPr lang="en-US" altLang="ko-KR" sz="1000" dirty="0" smtClean="0"/>
              <a:t> Bit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7414334" y="4117108"/>
            <a:ext cx="301969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14334" y="4405140"/>
            <a:ext cx="301969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1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14334" y="4693172"/>
            <a:ext cx="30196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414334" y="4981204"/>
            <a:ext cx="30196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14272" y="5272137"/>
            <a:ext cx="301969" cy="28803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414272" y="5560168"/>
            <a:ext cx="301969" cy="2920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72491" y="3731693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rgbClr val="FF0000"/>
                </a:solidFill>
              </a:rPr>
              <a:t>Ref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Bit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44" name="꺾인 연결선 43"/>
          <p:cNvCxnSpPr>
            <a:stCxn id="26" idx="0"/>
            <a:endCxn id="22" idx="1"/>
          </p:cNvCxnSpPr>
          <p:nvPr/>
        </p:nvCxnSpPr>
        <p:spPr>
          <a:xfrm rot="5400000" flipH="1" flipV="1">
            <a:off x="5850216" y="4575412"/>
            <a:ext cx="429251" cy="9367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15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Clock(second chance)</a:t>
            </a:r>
            <a:r>
              <a:rPr lang="ko-KR" altLang="en-US" dirty="0" smtClean="0"/>
              <a:t>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프레임당 </a:t>
            </a:r>
            <a:r>
              <a:rPr lang="en-US" altLang="ko-KR" dirty="0" smtClean="0"/>
              <a:t>1</a:t>
            </a:r>
            <a:r>
              <a:rPr lang="ko-KR" altLang="en-US" dirty="0" smtClean="0"/>
              <a:t>비트의 </a:t>
            </a:r>
            <a:r>
              <a:rPr lang="ko-KR" altLang="en-US" dirty="0" err="1" smtClean="0"/>
              <a:t>참조비트</a:t>
            </a:r>
            <a:r>
              <a:rPr lang="en-US" altLang="ko-KR" dirty="0" smtClean="0"/>
              <a:t>(reference bit/used bit)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프레임을 원형 큐로 연결하여 관리</a:t>
            </a:r>
            <a:endParaRPr lang="en-US" altLang="ko-KR" dirty="0"/>
          </a:p>
          <a:p>
            <a:pPr lvl="1"/>
            <a:r>
              <a:rPr lang="ko-KR" altLang="en-US" dirty="0" smtClean="0"/>
              <a:t>페이지가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참조될 때마다</a:t>
            </a:r>
            <a:r>
              <a:rPr lang="en-US" altLang="ko-KR" dirty="0"/>
              <a:t> </a:t>
            </a:r>
            <a:r>
              <a:rPr lang="ko-KR" altLang="en-US" dirty="0" err="1" smtClean="0"/>
              <a:t>참조비트를</a:t>
            </a:r>
            <a:r>
              <a:rPr lang="en-US" altLang="ko-KR" dirty="0" smtClean="0"/>
              <a:t> 1</a:t>
            </a:r>
            <a:r>
              <a:rPr lang="ko-KR" altLang="en-US" dirty="0" smtClean="0"/>
              <a:t>로 셋</a:t>
            </a:r>
            <a:endParaRPr lang="en-US" altLang="ko-KR" dirty="0" smtClean="0"/>
          </a:p>
          <a:p>
            <a:r>
              <a:rPr lang="ko-KR" altLang="en-US" dirty="0" smtClean="0"/>
              <a:t>희생 프레임 선택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원형 큐에서 검색을 시작하는 프레임 위치를 </a:t>
            </a:r>
            <a:r>
              <a:rPr lang="ko-KR" altLang="en-US" dirty="0" err="1" smtClean="0"/>
              <a:t>포인터라고</a:t>
            </a:r>
            <a:r>
              <a:rPr lang="ko-KR" altLang="en-US" dirty="0" smtClean="0"/>
              <a:t> 부름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포인터에서 시작하여 시계방향으로 원형 큐를 따라 이동 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비트가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프레임을 희생 프레임으로 선택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참조 비트가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이면</a:t>
            </a:r>
            <a:r>
              <a:rPr lang="en-US" altLang="ko-KR" dirty="0" smtClean="0"/>
              <a:t>, 0</a:t>
            </a:r>
            <a:r>
              <a:rPr lang="ko-KR" altLang="en-US" dirty="0" smtClean="0"/>
              <a:t>으로 바꾸고 다음 프레임으로 이동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바퀴를 돌게 되면 처음 프레임 선택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Clock </a:t>
            </a:r>
            <a:r>
              <a:rPr lang="ko-KR" altLang="en-US" dirty="0" smtClean="0"/>
              <a:t>알고리즘의 동작 사례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56</a:t>
            </a:fld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183526" y="2060848"/>
            <a:ext cx="1728192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11990" y="2254624"/>
            <a:ext cx="1287760" cy="1287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 flipH="1">
            <a:off x="483040" y="2888940"/>
            <a:ext cx="564582" cy="252028"/>
          </a:xfrm>
          <a:prstGeom prst="line">
            <a:avLst/>
          </a:prstGeom>
          <a:ln w="19050">
            <a:solidFill>
              <a:srgbClr val="00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>
            <a:stCxn id="6" idx="3"/>
            <a:endCxn id="5" idx="3"/>
          </p:cNvCxnSpPr>
          <p:nvPr/>
        </p:nvCxnSpPr>
        <p:spPr>
          <a:xfrm flipH="1">
            <a:off x="436614" y="3353796"/>
            <a:ext cx="163964" cy="1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endCxn id="5" idx="2"/>
          </p:cNvCxnSpPr>
          <p:nvPr/>
        </p:nvCxnSpPr>
        <p:spPr>
          <a:xfrm flipH="1">
            <a:off x="183526" y="2882149"/>
            <a:ext cx="244177" cy="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1"/>
            <a:endCxn id="5" idx="1"/>
          </p:cNvCxnSpPr>
          <p:nvPr/>
        </p:nvCxnSpPr>
        <p:spPr>
          <a:xfrm flipH="1" flipV="1">
            <a:off x="436614" y="2303391"/>
            <a:ext cx="163964" cy="13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6" idx="0"/>
            <a:endCxn id="5" idx="0"/>
          </p:cNvCxnSpPr>
          <p:nvPr/>
        </p:nvCxnSpPr>
        <p:spPr>
          <a:xfrm flipH="1" flipV="1">
            <a:off x="1047622" y="2060848"/>
            <a:ext cx="8248" cy="19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6" idx="7"/>
            <a:endCxn id="5" idx="7"/>
          </p:cNvCxnSpPr>
          <p:nvPr/>
        </p:nvCxnSpPr>
        <p:spPr>
          <a:xfrm flipV="1">
            <a:off x="1511162" y="2303391"/>
            <a:ext cx="147468" cy="13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6" idx="6"/>
            <a:endCxn id="5" idx="6"/>
          </p:cNvCxnSpPr>
          <p:nvPr/>
        </p:nvCxnSpPr>
        <p:spPr>
          <a:xfrm flipV="1">
            <a:off x="1699750" y="2888940"/>
            <a:ext cx="211968" cy="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6" idx="5"/>
            <a:endCxn id="5" idx="5"/>
          </p:cNvCxnSpPr>
          <p:nvPr/>
        </p:nvCxnSpPr>
        <p:spPr>
          <a:xfrm>
            <a:off x="1511162" y="3353796"/>
            <a:ext cx="147468" cy="1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6" idx="4"/>
            <a:endCxn id="5" idx="4"/>
          </p:cNvCxnSpPr>
          <p:nvPr/>
        </p:nvCxnSpPr>
        <p:spPr>
          <a:xfrm flipH="1">
            <a:off x="1047622" y="3542384"/>
            <a:ext cx="8248" cy="17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582184">
            <a:off x="289996" y="3664587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프레임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416" y="317987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881" y="23673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2242" y="188017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10426" y="188017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08743" y="2370016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36769" y="309733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2874" y="3602396"/>
            <a:ext cx="20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92582" y="34192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56" name="TextBox 55"/>
          <p:cNvSpPr txBox="1"/>
          <p:nvPr/>
        </p:nvSpPr>
        <p:spPr>
          <a:xfrm>
            <a:off x="225104" y="30491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7" name="TextBox 56"/>
          <p:cNvSpPr txBox="1"/>
          <p:nvPr/>
        </p:nvSpPr>
        <p:spPr>
          <a:xfrm>
            <a:off x="232580" y="24803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632397" y="208478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59" name="TextBox 58"/>
          <p:cNvSpPr txBox="1"/>
          <p:nvPr/>
        </p:nvSpPr>
        <p:spPr>
          <a:xfrm>
            <a:off x="1209717" y="207522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1596769" y="24911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1599479" y="29955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62" name="TextBox 61"/>
          <p:cNvSpPr txBox="1"/>
          <p:nvPr/>
        </p:nvSpPr>
        <p:spPr>
          <a:xfrm>
            <a:off x="1261069" y="340178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63" name="TextBox 62"/>
          <p:cNvSpPr txBox="1"/>
          <p:nvPr/>
        </p:nvSpPr>
        <p:spPr>
          <a:xfrm>
            <a:off x="366418" y="4794537"/>
            <a:ext cx="13789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포인터는 처음에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프레임 </a:t>
            </a:r>
            <a:r>
              <a:rPr lang="en-US" altLang="ko-KR" sz="1100" dirty="0" smtClean="0">
                <a:solidFill>
                  <a:srgbClr val="0070C0"/>
                </a:solidFill>
              </a:rPr>
              <a:t>2</a:t>
            </a:r>
            <a:r>
              <a:rPr lang="ko-KR" altLang="en-US" sz="1100" dirty="0" smtClean="0">
                <a:solidFill>
                  <a:srgbClr val="0070C0"/>
                </a:solidFill>
              </a:rPr>
              <a:t>를 가리킴</a:t>
            </a:r>
            <a:endParaRPr lang="en-US" altLang="ko-KR" sz="1100" dirty="0" smtClean="0">
              <a:solidFill>
                <a:srgbClr val="0070C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380428" y="4040377"/>
            <a:ext cx="12073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(1) </a:t>
            </a:r>
            <a:r>
              <a:rPr lang="ko-KR" altLang="en-US" sz="1100" dirty="0" smtClean="0"/>
              <a:t>포인터가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프레임 </a:t>
            </a:r>
            <a:r>
              <a:rPr lang="en-US" altLang="ko-KR" sz="1100" dirty="0" smtClean="0"/>
              <a:t>2</a:t>
            </a:r>
            <a:r>
              <a:rPr lang="ko-KR" altLang="en-US" sz="1100" dirty="0" smtClean="0"/>
              <a:t> 가리킴</a:t>
            </a:r>
            <a:endParaRPr lang="ko-KR" altLang="en-US" sz="1100" dirty="0"/>
          </a:p>
        </p:txBody>
      </p:sp>
      <p:sp>
        <p:nvSpPr>
          <p:cNvPr id="91" name="TextBox 90"/>
          <p:cNvSpPr txBox="1"/>
          <p:nvPr/>
        </p:nvSpPr>
        <p:spPr>
          <a:xfrm>
            <a:off x="2413819" y="4874304"/>
            <a:ext cx="16802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프레임 </a:t>
            </a:r>
            <a:r>
              <a:rPr lang="en-US" altLang="ko-KR" sz="1100" dirty="0" smtClean="0">
                <a:solidFill>
                  <a:srgbClr val="0070C0"/>
                </a:solidFill>
              </a:rPr>
              <a:t>5</a:t>
            </a:r>
            <a:r>
              <a:rPr lang="ko-KR" altLang="en-US" sz="1100" dirty="0" smtClean="0">
                <a:solidFill>
                  <a:srgbClr val="0070C0"/>
                </a:solidFill>
              </a:rPr>
              <a:t>에 들어 있는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페이지를  참조한 경우</a:t>
            </a:r>
            <a:r>
              <a:rPr lang="en-US" altLang="ko-KR" sz="1100" dirty="0" smtClean="0">
                <a:solidFill>
                  <a:srgbClr val="0070C0"/>
                </a:solidFill>
              </a:rPr>
              <a:t>.</a:t>
            </a: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프레임 </a:t>
            </a:r>
            <a:r>
              <a:rPr lang="en-US" altLang="ko-KR" sz="1100" dirty="0" smtClean="0">
                <a:solidFill>
                  <a:srgbClr val="0070C0"/>
                </a:solidFill>
              </a:rPr>
              <a:t>5</a:t>
            </a:r>
            <a:r>
              <a:rPr lang="ko-KR" altLang="en-US" sz="1100" dirty="0" smtClean="0">
                <a:solidFill>
                  <a:srgbClr val="0070C0"/>
                </a:solidFill>
              </a:rPr>
              <a:t>의 참조 비트를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 </a:t>
            </a:r>
            <a:r>
              <a:rPr lang="en-US" altLang="ko-KR" sz="1100" dirty="0" smtClean="0">
                <a:solidFill>
                  <a:srgbClr val="0070C0"/>
                </a:solidFill>
              </a:rPr>
              <a:t>1</a:t>
            </a:r>
            <a:r>
              <a:rPr lang="ko-KR" altLang="en-US" sz="1100" dirty="0" smtClean="0">
                <a:solidFill>
                  <a:srgbClr val="0070C0"/>
                </a:solidFill>
              </a:rPr>
              <a:t>로 수정</a:t>
            </a:r>
            <a:endParaRPr lang="en-US" altLang="ko-KR" sz="1100" dirty="0" smtClean="0">
              <a:solidFill>
                <a:srgbClr val="0070C0"/>
              </a:solidFill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2389856" y="2055977"/>
            <a:ext cx="1728192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2618320" y="2249753"/>
            <a:ext cx="1287760" cy="1287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H="1">
            <a:off x="2689370" y="2884069"/>
            <a:ext cx="564582" cy="252028"/>
          </a:xfrm>
          <a:prstGeom prst="line">
            <a:avLst/>
          </a:prstGeom>
          <a:ln w="19050">
            <a:solidFill>
              <a:srgbClr val="0066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>
            <a:stCxn id="93" idx="3"/>
            <a:endCxn id="92" idx="3"/>
          </p:cNvCxnSpPr>
          <p:nvPr/>
        </p:nvCxnSpPr>
        <p:spPr>
          <a:xfrm flipH="1">
            <a:off x="2642944" y="3348925"/>
            <a:ext cx="163964" cy="1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>
            <a:endCxn id="92" idx="2"/>
          </p:cNvCxnSpPr>
          <p:nvPr/>
        </p:nvCxnSpPr>
        <p:spPr>
          <a:xfrm flipH="1">
            <a:off x="2389856" y="2877278"/>
            <a:ext cx="244177" cy="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>
            <a:stCxn id="93" idx="1"/>
            <a:endCxn id="92" idx="1"/>
          </p:cNvCxnSpPr>
          <p:nvPr/>
        </p:nvCxnSpPr>
        <p:spPr>
          <a:xfrm flipH="1" flipV="1">
            <a:off x="2642944" y="2298520"/>
            <a:ext cx="163964" cy="13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93" idx="0"/>
            <a:endCxn id="92" idx="0"/>
          </p:cNvCxnSpPr>
          <p:nvPr/>
        </p:nvCxnSpPr>
        <p:spPr>
          <a:xfrm flipH="1" flipV="1">
            <a:off x="3253952" y="2055977"/>
            <a:ext cx="8248" cy="19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93" idx="7"/>
            <a:endCxn id="92" idx="7"/>
          </p:cNvCxnSpPr>
          <p:nvPr/>
        </p:nvCxnSpPr>
        <p:spPr>
          <a:xfrm flipV="1">
            <a:off x="3717492" y="2298520"/>
            <a:ext cx="147468" cy="13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93" idx="6"/>
            <a:endCxn id="92" idx="6"/>
          </p:cNvCxnSpPr>
          <p:nvPr/>
        </p:nvCxnSpPr>
        <p:spPr>
          <a:xfrm flipV="1">
            <a:off x="3906080" y="2884069"/>
            <a:ext cx="211968" cy="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3" idx="5"/>
            <a:endCxn id="92" idx="5"/>
          </p:cNvCxnSpPr>
          <p:nvPr/>
        </p:nvCxnSpPr>
        <p:spPr>
          <a:xfrm>
            <a:off x="3717492" y="3348925"/>
            <a:ext cx="147468" cy="1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3" idx="4"/>
            <a:endCxn id="92" idx="4"/>
          </p:cNvCxnSpPr>
          <p:nvPr/>
        </p:nvCxnSpPr>
        <p:spPr>
          <a:xfrm flipH="1">
            <a:off x="3253952" y="3537513"/>
            <a:ext cx="8248" cy="17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 rot="1582184">
            <a:off x="2496326" y="365971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프레임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256746" y="317500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223211" y="23624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748572" y="1875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3516756" y="1875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015073" y="236514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043099" y="309246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569204" y="3597525"/>
            <a:ext cx="20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798912" y="34144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12" name="TextBox 111"/>
          <p:cNvSpPr txBox="1"/>
          <p:nvPr/>
        </p:nvSpPr>
        <p:spPr>
          <a:xfrm>
            <a:off x="2431434" y="30442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3" name="TextBox 112"/>
          <p:cNvSpPr txBox="1"/>
          <p:nvPr/>
        </p:nvSpPr>
        <p:spPr>
          <a:xfrm>
            <a:off x="2438910" y="24754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4" name="TextBox 113"/>
          <p:cNvSpPr txBox="1"/>
          <p:nvPr/>
        </p:nvSpPr>
        <p:spPr>
          <a:xfrm>
            <a:off x="2838727" y="20799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16" name="TextBox 115"/>
          <p:cNvSpPr txBox="1"/>
          <p:nvPr/>
        </p:nvSpPr>
        <p:spPr>
          <a:xfrm>
            <a:off x="3803099" y="248628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17" name="TextBox 116"/>
          <p:cNvSpPr txBox="1"/>
          <p:nvPr/>
        </p:nvSpPr>
        <p:spPr>
          <a:xfrm>
            <a:off x="3805809" y="29907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18" name="TextBox 117"/>
          <p:cNvSpPr txBox="1"/>
          <p:nvPr/>
        </p:nvSpPr>
        <p:spPr>
          <a:xfrm>
            <a:off x="3467399" y="339691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3444993" y="207071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1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2045039" y="4064670"/>
            <a:ext cx="23568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 smtClean="0"/>
              <a:t>(2) CPU</a:t>
            </a:r>
            <a:r>
              <a:rPr lang="ko-KR" altLang="en-US" sz="1100" dirty="0" smtClean="0"/>
              <a:t>가 프레임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의 페이지 참조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 smtClean="0"/>
              <a:t>프레임 </a:t>
            </a:r>
            <a:r>
              <a:rPr lang="en-US" altLang="ko-KR" sz="1100" dirty="0" smtClean="0"/>
              <a:t>5</a:t>
            </a:r>
            <a:r>
              <a:rPr lang="ko-KR" altLang="en-US" sz="1100" dirty="0" smtClean="0"/>
              <a:t>의 참조 비트를 </a:t>
            </a:r>
            <a:r>
              <a:rPr lang="en-US" altLang="ko-KR" sz="1100" dirty="0" smtClean="0"/>
              <a:t>1</a:t>
            </a:r>
            <a:r>
              <a:rPr lang="ko-KR" altLang="en-US" sz="1100" dirty="0" smtClean="0"/>
              <a:t>로 수정</a:t>
            </a:r>
            <a:endParaRPr lang="ko-KR" altLang="en-US" sz="1100" dirty="0"/>
          </a:p>
        </p:txBody>
      </p:sp>
      <p:sp>
        <p:nvSpPr>
          <p:cNvPr id="147" name="모서리가 둥근 사각형 설명선 146"/>
          <p:cNvSpPr/>
          <p:nvPr/>
        </p:nvSpPr>
        <p:spPr>
          <a:xfrm rot="19632978">
            <a:off x="-164324" y="1981008"/>
            <a:ext cx="813879" cy="187522"/>
          </a:xfrm>
          <a:prstGeom prst="wedgeRoundRectCallout">
            <a:avLst>
              <a:gd name="adj1" fmla="val -17407"/>
              <a:gd name="adj2" fmla="val 25679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참조 비트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86254" y="4801688"/>
            <a:ext cx="24497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페이지 교체 요청이 발생한 경우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시계 방향으로 이동하면서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참조 비트가 </a:t>
            </a:r>
            <a:r>
              <a:rPr lang="en-US" altLang="ko-KR" sz="1100" dirty="0" smtClean="0">
                <a:solidFill>
                  <a:srgbClr val="0070C0"/>
                </a:solidFill>
              </a:rPr>
              <a:t>0</a:t>
            </a:r>
            <a:r>
              <a:rPr lang="ko-KR" altLang="en-US" sz="1100" dirty="0" smtClean="0">
                <a:solidFill>
                  <a:srgbClr val="0070C0"/>
                </a:solidFill>
              </a:rPr>
              <a:t>인 페이지를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rgbClr val="0070C0"/>
                </a:solidFill>
              </a:rPr>
              <a:t>1</a:t>
            </a:r>
            <a:r>
              <a:rPr lang="ko-KR" altLang="en-US" sz="1100" dirty="0" smtClean="0">
                <a:solidFill>
                  <a:srgbClr val="0070C0"/>
                </a:solidFill>
              </a:rPr>
              <a:t>로 수정하고 희생 페이지로 결정</a:t>
            </a:r>
            <a:r>
              <a:rPr lang="en-US" altLang="ko-KR" sz="1100" dirty="0" smtClean="0">
                <a:solidFill>
                  <a:srgbClr val="0070C0"/>
                </a:solidFill>
              </a:rPr>
              <a:t>.</a:t>
            </a:r>
            <a:r>
              <a:rPr lang="ko-KR" altLang="en-US" sz="1100" dirty="0" smtClean="0">
                <a:solidFill>
                  <a:srgbClr val="0070C0"/>
                </a:solidFill>
              </a:rPr>
              <a:t>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중간에 만다는 참조 비트가 </a:t>
            </a:r>
            <a:r>
              <a:rPr lang="en-US" altLang="ko-KR" sz="1100" dirty="0" smtClean="0">
                <a:solidFill>
                  <a:srgbClr val="0070C0"/>
                </a:solidFill>
              </a:rPr>
              <a:t>1</a:t>
            </a:r>
            <a:r>
              <a:rPr lang="ko-KR" altLang="en-US" sz="1100" dirty="0" smtClean="0">
                <a:solidFill>
                  <a:srgbClr val="0070C0"/>
                </a:solidFill>
              </a:rPr>
              <a:t>인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페이지는 </a:t>
            </a:r>
            <a:r>
              <a:rPr lang="en-US" altLang="ko-KR" sz="1100" dirty="0" smtClean="0">
                <a:solidFill>
                  <a:srgbClr val="0070C0"/>
                </a:solidFill>
              </a:rPr>
              <a:t>0</a:t>
            </a:r>
            <a:r>
              <a:rPr lang="ko-KR" altLang="en-US" sz="1100" dirty="0" smtClean="0">
                <a:solidFill>
                  <a:srgbClr val="0070C0"/>
                </a:solidFill>
              </a:rPr>
              <a:t>으로 지운다</a:t>
            </a:r>
            <a:r>
              <a:rPr lang="en-US" altLang="ko-KR" sz="1100" dirty="0" smtClean="0">
                <a:solidFill>
                  <a:srgbClr val="0070C0"/>
                </a:solidFill>
              </a:rPr>
              <a:t>.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666060" y="2064125"/>
            <a:ext cx="1728192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타원 120"/>
          <p:cNvSpPr/>
          <p:nvPr/>
        </p:nvSpPr>
        <p:spPr>
          <a:xfrm>
            <a:off x="4894524" y="2257901"/>
            <a:ext cx="1287760" cy="1287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>
            <a:stCxn id="121" idx="3"/>
            <a:endCxn id="120" idx="3"/>
          </p:cNvCxnSpPr>
          <p:nvPr/>
        </p:nvCxnSpPr>
        <p:spPr>
          <a:xfrm flipH="1">
            <a:off x="4919148" y="3357073"/>
            <a:ext cx="163964" cy="1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>
            <a:endCxn id="120" idx="2"/>
          </p:cNvCxnSpPr>
          <p:nvPr/>
        </p:nvCxnSpPr>
        <p:spPr>
          <a:xfrm flipH="1">
            <a:off x="4666060" y="2885426"/>
            <a:ext cx="244177" cy="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121" idx="1"/>
            <a:endCxn id="120" idx="1"/>
          </p:cNvCxnSpPr>
          <p:nvPr/>
        </p:nvCxnSpPr>
        <p:spPr>
          <a:xfrm flipH="1" flipV="1">
            <a:off x="4919148" y="2306668"/>
            <a:ext cx="163964" cy="13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>
            <a:stCxn id="121" idx="0"/>
            <a:endCxn id="120" idx="0"/>
          </p:cNvCxnSpPr>
          <p:nvPr/>
        </p:nvCxnSpPr>
        <p:spPr>
          <a:xfrm flipH="1" flipV="1">
            <a:off x="5530156" y="2064125"/>
            <a:ext cx="8248" cy="19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>
            <a:stCxn id="121" idx="7"/>
            <a:endCxn id="120" idx="7"/>
          </p:cNvCxnSpPr>
          <p:nvPr/>
        </p:nvCxnSpPr>
        <p:spPr>
          <a:xfrm flipV="1">
            <a:off x="5993696" y="2306668"/>
            <a:ext cx="147468" cy="13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21" idx="6"/>
            <a:endCxn id="120" idx="6"/>
          </p:cNvCxnSpPr>
          <p:nvPr/>
        </p:nvCxnSpPr>
        <p:spPr>
          <a:xfrm flipV="1">
            <a:off x="6182284" y="2892217"/>
            <a:ext cx="211968" cy="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/>
          <p:cNvCxnSpPr>
            <a:stCxn id="121" idx="5"/>
            <a:endCxn id="120" idx="5"/>
          </p:cNvCxnSpPr>
          <p:nvPr/>
        </p:nvCxnSpPr>
        <p:spPr>
          <a:xfrm>
            <a:off x="5993696" y="3357073"/>
            <a:ext cx="147468" cy="1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/>
          <p:cNvCxnSpPr>
            <a:stCxn id="121" idx="4"/>
            <a:endCxn id="120" idx="4"/>
          </p:cNvCxnSpPr>
          <p:nvPr/>
        </p:nvCxnSpPr>
        <p:spPr>
          <a:xfrm flipH="1">
            <a:off x="5530156" y="3545661"/>
            <a:ext cx="8248" cy="17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 rot="1582184">
            <a:off x="4772530" y="366786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프레임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532950" y="31831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499415" y="2370627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024776" y="1883451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rgbClr val="C00000"/>
                </a:solidFill>
              </a:rPr>
              <a:t>4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792960" y="1883451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6291277" y="237329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19303" y="310061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7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845408" y="3605673"/>
            <a:ext cx="20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075116" y="342255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707638" y="3052384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0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715114" y="248363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0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5114931" y="208806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1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5692251" y="207849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44" name="TextBox 143"/>
          <p:cNvSpPr txBox="1"/>
          <p:nvPr/>
        </p:nvSpPr>
        <p:spPr>
          <a:xfrm>
            <a:off x="6079303" y="249443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45" name="TextBox 144"/>
          <p:cNvSpPr txBox="1"/>
          <p:nvPr/>
        </p:nvSpPr>
        <p:spPr>
          <a:xfrm>
            <a:off x="6082013" y="299887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46" name="TextBox 145"/>
          <p:cNvSpPr txBox="1"/>
          <p:nvPr/>
        </p:nvSpPr>
        <p:spPr>
          <a:xfrm>
            <a:off x="5743603" y="340505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148" name="직선 연결선 147"/>
          <p:cNvCxnSpPr>
            <a:endCxn id="143" idx="2"/>
          </p:cNvCxnSpPr>
          <p:nvPr/>
        </p:nvCxnSpPr>
        <p:spPr>
          <a:xfrm flipV="1">
            <a:off x="5573934" y="2355496"/>
            <a:ext cx="253130" cy="566166"/>
          </a:xfrm>
          <a:prstGeom prst="line">
            <a:avLst/>
          </a:prstGeom>
          <a:ln w="19050">
            <a:solidFill>
              <a:srgbClr val="0066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631762" y="4082699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(3) </a:t>
            </a:r>
            <a:r>
              <a:rPr lang="ko-KR" altLang="en-US" sz="1100" dirty="0" smtClean="0"/>
              <a:t>페이지 교체 요청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발생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 smtClean="0"/>
              <a:t>프레임 </a:t>
            </a:r>
            <a:r>
              <a:rPr lang="en-US" altLang="ko-KR" sz="1100" dirty="0" smtClean="0"/>
              <a:t>4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98" name="모서리가 둥근 사각형 설명선 197"/>
          <p:cNvSpPr/>
          <p:nvPr/>
        </p:nvSpPr>
        <p:spPr>
          <a:xfrm rot="20560340">
            <a:off x="4532253" y="1562494"/>
            <a:ext cx="985456" cy="325114"/>
          </a:xfrm>
          <a:prstGeom prst="wedgeRoundRectCallout">
            <a:avLst>
              <a:gd name="adj1" fmla="val 2808"/>
              <a:gd name="adj2" fmla="val 8426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희생 프레임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49" name="직선 연결선 148"/>
          <p:cNvCxnSpPr/>
          <p:nvPr/>
        </p:nvCxnSpPr>
        <p:spPr>
          <a:xfrm flipH="1">
            <a:off x="4876541" y="2922976"/>
            <a:ext cx="697233" cy="264087"/>
          </a:xfrm>
          <a:prstGeom prst="line">
            <a:avLst/>
          </a:prstGeom>
          <a:ln w="19050">
            <a:solidFill>
              <a:srgbClr val="99CCFF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연결선 149"/>
          <p:cNvCxnSpPr/>
          <p:nvPr/>
        </p:nvCxnSpPr>
        <p:spPr>
          <a:xfrm flipH="1" flipV="1">
            <a:off x="4871122" y="2616237"/>
            <a:ext cx="657490" cy="282725"/>
          </a:xfrm>
          <a:prstGeom prst="line">
            <a:avLst/>
          </a:prstGeom>
          <a:ln w="19050">
            <a:solidFill>
              <a:srgbClr val="99CCFF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 flipV="1">
            <a:off x="5269998" y="2265887"/>
            <a:ext cx="310114" cy="659057"/>
          </a:xfrm>
          <a:prstGeom prst="line">
            <a:avLst/>
          </a:prstGeom>
          <a:ln w="19050">
            <a:solidFill>
              <a:srgbClr val="99CCFF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타원 160"/>
          <p:cNvSpPr/>
          <p:nvPr/>
        </p:nvSpPr>
        <p:spPr>
          <a:xfrm>
            <a:off x="6972817" y="2055977"/>
            <a:ext cx="1728192" cy="16561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타원 161"/>
          <p:cNvSpPr/>
          <p:nvPr/>
        </p:nvSpPr>
        <p:spPr>
          <a:xfrm>
            <a:off x="7201281" y="2249753"/>
            <a:ext cx="1287760" cy="12877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3" name="직선 연결선 162"/>
          <p:cNvCxnSpPr>
            <a:stCxn id="162" idx="3"/>
            <a:endCxn id="161" idx="3"/>
          </p:cNvCxnSpPr>
          <p:nvPr/>
        </p:nvCxnSpPr>
        <p:spPr>
          <a:xfrm flipH="1">
            <a:off x="7225905" y="3348925"/>
            <a:ext cx="163964" cy="1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endCxn id="161" idx="2"/>
          </p:cNvCxnSpPr>
          <p:nvPr/>
        </p:nvCxnSpPr>
        <p:spPr>
          <a:xfrm flipH="1">
            <a:off x="6972817" y="2877278"/>
            <a:ext cx="244177" cy="67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/>
          <p:cNvCxnSpPr>
            <a:stCxn id="162" idx="1"/>
            <a:endCxn id="161" idx="1"/>
          </p:cNvCxnSpPr>
          <p:nvPr/>
        </p:nvCxnSpPr>
        <p:spPr>
          <a:xfrm flipH="1" flipV="1">
            <a:off x="7225905" y="2298520"/>
            <a:ext cx="163964" cy="13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162" idx="0"/>
            <a:endCxn id="161" idx="0"/>
          </p:cNvCxnSpPr>
          <p:nvPr/>
        </p:nvCxnSpPr>
        <p:spPr>
          <a:xfrm flipH="1" flipV="1">
            <a:off x="7836913" y="2055977"/>
            <a:ext cx="8248" cy="193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62" idx="7"/>
            <a:endCxn id="161" idx="7"/>
          </p:cNvCxnSpPr>
          <p:nvPr/>
        </p:nvCxnSpPr>
        <p:spPr>
          <a:xfrm flipV="1">
            <a:off x="8300453" y="2298520"/>
            <a:ext cx="147468" cy="139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2" idx="6"/>
            <a:endCxn id="161" idx="6"/>
          </p:cNvCxnSpPr>
          <p:nvPr/>
        </p:nvCxnSpPr>
        <p:spPr>
          <a:xfrm flipV="1">
            <a:off x="8489041" y="2884069"/>
            <a:ext cx="211968" cy="9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162" idx="5"/>
            <a:endCxn id="161" idx="5"/>
          </p:cNvCxnSpPr>
          <p:nvPr/>
        </p:nvCxnSpPr>
        <p:spPr>
          <a:xfrm>
            <a:off x="8300453" y="3348925"/>
            <a:ext cx="147468" cy="120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/>
          <p:cNvCxnSpPr>
            <a:stCxn id="162" idx="4"/>
            <a:endCxn id="161" idx="4"/>
          </p:cNvCxnSpPr>
          <p:nvPr/>
        </p:nvCxnSpPr>
        <p:spPr>
          <a:xfrm flipH="1">
            <a:off x="7836913" y="3537513"/>
            <a:ext cx="8248" cy="174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 rot="1582184">
            <a:off x="7079287" y="365971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</a:rPr>
              <a:t>프레임 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6839707" y="3175004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6806172" y="236247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7331533" y="1875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099717" y="1875303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598034" y="236514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6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626060" y="309246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 smtClean="0">
                <a:solidFill>
                  <a:srgbClr val="C00000"/>
                </a:solidFill>
              </a:rPr>
              <a:t>7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8152165" y="3597525"/>
            <a:ext cx="202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7381873" y="341440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7014395" y="304423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0</a:t>
            </a:r>
            <a:endParaRPr lang="ko-KR" altLang="en-US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7021871" y="247548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0</a:t>
            </a:r>
            <a:endParaRPr lang="ko-KR" altLang="en-US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7421688" y="207991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8037135" y="206962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0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417119" y="2510371"/>
            <a:ext cx="240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0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388770" y="2990725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rgbClr val="C00000"/>
                </a:solidFill>
              </a:rPr>
              <a:t>1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027155" y="344025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cxnSp>
        <p:nvCxnSpPr>
          <p:cNvPr id="187" name="직선 연결선 186"/>
          <p:cNvCxnSpPr>
            <a:endCxn id="186" idx="0"/>
          </p:cNvCxnSpPr>
          <p:nvPr/>
        </p:nvCxnSpPr>
        <p:spPr>
          <a:xfrm>
            <a:off x="7836913" y="2875577"/>
            <a:ext cx="325055" cy="564680"/>
          </a:xfrm>
          <a:prstGeom prst="line">
            <a:avLst/>
          </a:prstGeom>
          <a:ln w="19050">
            <a:solidFill>
              <a:srgbClr val="0066FF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6938520" y="4074551"/>
            <a:ext cx="1846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/>
              <a:t>(4) </a:t>
            </a:r>
            <a:r>
              <a:rPr lang="ko-KR" altLang="en-US" sz="1100" dirty="0" smtClean="0"/>
              <a:t>페이지 교체 요청 발생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 smtClean="0"/>
              <a:t>프레임 </a:t>
            </a:r>
            <a:r>
              <a:rPr lang="en-US" altLang="ko-KR" sz="1100" dirty="0" smtClean="0"/>
              <a:t>7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219" name="모서리가 둥근 사각형 설명선 218"/>
          <p:cNvSpPr/>
          <p:nvPr/>
        </p:nvSpPr>
        <p:spPr>
          <a:xfrm rot="18165440">
            <a:off x="8410420" y="3408919"/>
            <a:ext cx="986896" cy="325114"/>
          </a:xfrm>
          <a:prstGeom prst="wedgeRoundRectCallout">
            <a:avLst>
              <a:gd name="adj1" fmla="val -1873"/>
              <a:gd name="adj2" fmla="val -11948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희생 프레임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6" name="직선 연결선 155"/>
          <p:cNvCxnSpPr/>
          <p:nvPr/>
        </p:nvCxnSpPr>
        <p:spPr>
          <a:xfrm flipV="1">
            <a:off x="7827755" y="2261009"/>
            <a:ext cx="348567" cy="614568"/>
          </a:xfrm>
          <a:prstGeom prst="line">
            <a:avLst/>
          </a:prstGeom>
          <a:ln w="19050">
            <a:solidFill>
              <a:srgbClr val="99CCFF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/>
          <p:cNvCxnSpPr/>
          <p:nvPr/>
        </p:nvCxnSpPr>
        <p:spPr>
          <a:xfrm flipV="1">
            <a:off x="7862008" y="2671288"/>
            <a:ext cx="637408" cy="195291"/>
          </a:xfrm>
          <a:prstGeom prst="line">
            <a:avLst/>
          </a:prstGeom>
          <a:ln w="19050">
            <a:solidFill>
              <a:srgbClr val="99CCFF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7781013" y="2880710"/>
            <a:ext cx="712820" cy="224544"/>
          </a:xfrm>
          <a:prstGeom prst="line">
            <a:avLst/>
          </a:prstGeom>
          <a:ln w="19050">
            <a:solidFill>
              <a:srgbClr val="99CCFF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6827186" y="4808204"/>
            <a:ext cx="24497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페이지 교체 요청이 발생한 경우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시계 방향으로 이동하면서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참조 비트가 </a:t>
            </a:r>
            <a:r>
              <a:rPr lang="en-US" altLang="ko-KR" sz="1100" dirty="0" smtClean="0">
                <a:solidFill>
                  <a:srgbClr val="0070C0"/>
                </a:solidFill>
              </a:rPr>
              <a:t>0</a:t>
            </a:r>
            <a:r>
              <a:rPr lang="ko-KR" altLang="en-US" sz="1100" dirty="0" smtClean="0">
                <a:solidFill>
                  <a:srgbClr val="0070C0"/>
                </a:solidFill>
              </a:rPr>
              <a:t>인 페이지를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en-US" altLang="ko-KR" sz="1100" dirty="0" smtClean="0">
                <a:solidFill>
                  <a:srgbClr val="0070C0"/>
                </a:solidFill>
              </a:rPr>
              <a:t>1</a:t>
            </a:r>
            <a:r>
              <a:rPr lang="ko-KR" altLang="en-US" sz="1100" dirty="0" smtClean="0">
                <a:solidFill>
                  <a:srgbClr val="0070C0"/>
                </a:solidFill>
              </a:rPr>
              <a:t>로 수정하고 희생 페이지로 결정</a:t>
            </a:r>
            <a:r>
              <a:rPr lang="en-US" altLang="ko-KR" sz="1100" dirty="0" smtClean="0">
                <a:solidFill>
                  <a:srgbClr val="0070C0"/>
                </a:solidFill>
              </a:rPr>
              <a:t>.</a:t>
            </a:r>
            <a:r>
              <a:rPr lang="ko-KR" altLang="en-US" sz="1100" dirty="0" smtClean="0">
                <a:solidFill>
                  <a:srgbClr val="0070C0"/>
                </a:solidFill>
              </a:rPr>
              <a:t>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중간에 만다는 참조 비트가 </a:t>
            </a:r>
            <a:r>
              <a:rPr lang="en-US" altLang="ko-KR" sz="1100" dirty="0" smtClean="0">
                <a:solidFill>
                  <a:srgbClr val="0070C0"/>
                </a:solidFill>
              </a:rPr>
              <a:t>1</a:t>
            </a:r>
            <a:r>
              <a:rPr lang="ko-KR" altLang="en-US" sz="1100" dirty="0" smtClean="0">
                <a:solidFill>
                  <a:srgbClr val="0070C0"/>
                </a:solidFill>
              </a:rPr>
              <a:t>인 </a:t>
            </a:r>
            <a:endParaRPr lang="en-US" altLang="ko-KR" sz="1100" dirty="0" smtClean="0">
              <a:solidFill>
                <a:srgbClr val="0070C0"/>
              </a:solidFill>
            </a:endParaRPr>
          </a:p>
          <a:p>
            <a:pPr algn="ctr"/>
            <a:r>
              <a:rPr lang="ko-KR" altLang="en-US" sz="1100" dirty="0" smtClean="0">
                <a:solidFill>
                  <a:srgbClr val="0070C0"/>
                </a:solidFill>
              </a:rPr>
              <a:t>페이지는 </a:t>
            </a:r>
            <a:r>
              <a:rPr lang="en-US" altLang="ko-KR" sz="1100" dirty="0" smtClean="0">
                <a:solidFill>
                  <a:srgbClr val="0070C0"/>
                </a:solidFill>
              </a:rPr>
              <a:t>0</a:t>
            </a:r>
            <a:r>
              <a:rPr lang="ko-KR" altLang="en-US" sz="1100" dirty="0" smtClean="0">
                <a:solidFill>
                  <a:srgbClr val="0070C0"/>
                </a:solidFill>
              </a:rPr>
              <a:t>으로 지운다</a:t>
            </a:r>
            <a:r>
              <a:rPr lang="en-US" altLang="ko-KR" sz="1100" dirty="0" smtClean="0">
                <a:solidFill>
                  <a:srgbClr val="0070C0"/>
                </a:solidFill>
              </a:rPr>
              <a:t>.</a:t>
            </a:r>
            <a:endParaRPr lang="ko-KR" altLang="en-US" sz="1100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8250" y="269000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smtClean="0"/>
              <a:t>포인터</a:t>
            </a:r>
            <a:endParaRPr lang="ko-KR" altLang="en-US" sz="1050"/>
          </a:p>
        </p:txBody>
      </p:sp>
      <p:sp>
        <p:nvSpPr>
          <p:cNvPr id="9" name="직사각형 8"/>
          <p:cNvSpPr/>
          <p:nvPr/>
        </p:nvSpPr>
        <p:spPr>
          <a:xfrm>
            <a:off x="923404" y="2640572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ym typeface="Wingdings" panose="05000000000000000000" pitchFamily="2" charset="2"/>
              </a:rPr>
              <a:t></a:t>
            </a:r>
            <a:endParaRPr lang="ko-KR" altLang="en-US" sz="2400" dirty="0"/>
          </a:p>
        </p:txBody>
      </p:sp>
      <p:sp>
        <p:nvSpPr>
          <p:cNvPr id="155" name="직사각형 154"/>
          <p:cNvSpPr/>
          <p:nvPr/>
        </p:nvSpPr>
        <p:spPr>
          <a:xfrm>
            <a:off x="3125340" y="2656868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ym typeface="Wingdings" panose="05000000000000000000" pitchFamily="2" charset="2"/>
              </a:rPr>
              <a:t></a:t>
            </a:r>
            <a:endParaRPr lang="ko-KR" altLang="en-US" sz="2400" dirty="0"/>
          </a:p>
        </p:txBody>
      </p:sp>
      <p:sp>
        <p:nvSpPr>
          <p:cNvPr id="160" name="직사각형 159"/>
          <p:cNvSpPr/>
          <p:nvPr/>
        </p:nvSpPr>
        <p:spPr>
          <a:xfrm>
            <a:off x="5417200" y="2714843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ym typeface="Wingdings" panose="05000000000000000000" pitchFamily="2" charset="2"/>
              </a:rPr>
              <a:t></a:t>
            </a:r>
            <a:endParaRPr lang="ko-KR" altLang="en-US" sz="2400" dirty="0"/>
          </a:p>
        </p:txBody>
      </p:sp>
      <p:sp>
        <p:nvSpPr>
          <p:cNvPr id="189" name="직사각형 188"/>
          <p:cNvSpPr/>
          <p:nvPr/>
        </p:nvSpPr>
        <p:spPr>
          <a:xfrm>
            <a:off x="7659710" y="2656287"/>
            <a:ext cx="325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sym typeface="Wingdings" panose="05000000000000000000" pitchFamily="2" charset="2"/>
              </a:rPr>
              <a:t>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103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메모리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 메모리의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 메모리 크기 한계 극복 해결책</a:t>
            </a:r>
            <a:endParaRPr lang="en-US" altLang="ko-KR" dirty="0" smtClean="0"/>
          </a:p>
          <a:p>
            <a:r>
              <a:rPr lang="ko-KR" altLang="en-US" dirty="0" smtClean="0"/>
              <a:t>가상 메모리 기법의 핵심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물리 메모리를 디스크 공간으로 확장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물리 </a:t>
            </a:r>
            <a:r>
              <a:rPr lang="ko-KR" altLang="en-US" dirty="0"/>
              <a:t>메모리에서 하드디스크로 </a:t>
            </a:r>
            <a:r>
              <a:rPr lang="ko-KR" altLang="en-US" dirty="0" smtClean="0"/>
              <a:t>연장</a:t>
            </a:r>
            <a:endParaRPr lang="en-US" altLang="ko-KR" dirty="0"/>
          </a:p>
          <a:p>
            <a:pPr lvl="2"/>
            <a:r>
              <a:rPr lang="ko-KR" altLang="en-US" dirty="0" smtClean="0"/>
              <a:t>프로세스를 물리 메모리와 하드 디스크</a:t>
            </a:r>
            <a:r>
              <a:rPr lang="en-US" altLang="ko-KR" dirty="0" smtClean="0"/>
              <a:t>(</a:t>
            </a:r>
            <a:r>
              <a:rPr lang="ko-KR" altLang="en-US" dirty="0" smtClean="0"/>
              <a:t>보조기억장치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나누어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프로세스나 사용자가 프로세스를 실행하기에 충분히 큰 메모리가 있다고 착각하게 만드는 메모리 관리 기술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스와핑</a:t>
            </a:r>
            <a:r>
              <a:rPr lang="en-US" altLang="ko-KR" dirty="0" smtClean="0"/>
              <a:t>(swapping)</a:t>
            </a:r>
          </a:p>
          <a:p>
            <a:pPr lvl="2"/>
            <a:r>
              <a:rPr lang="ko-KR" altLang="en-US" dirty="0" smtClean="0"/>
              <a:t>메모리가 부족할 때</a:t>
            </a:r>
            <a:r>
              <a:rPr lang="en-US" altLang="ko-KR" dirty="0" smtClean="0"/>
              <a:t>,</a:t>
            </a:r>
            <a:r>
              <a:rPr lang="ko-KR" altLang="en-US" dirty="0" smtClean="0"/>
              <a:t> 실행에 필요하지 않는 부분은 하드 디스크로 이동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실행에 필요할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때 하드 디스크로부터 물리 메모리로 이동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5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메모리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20040" lvl="1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운영체제는 물리 메모리 영역을 하드 디스크까지 연장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프로세스를 물리 메모리와 하드 디스크에 나누어 저장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물리 메모리 한계 극복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프로세스의 실행 시 프로세스 전체가 물리 메모리에 적재되어 있을 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필요 없음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운영체제는 물리 메모리의 빈 영역이 부족하게 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물리 메모리 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일부분을 하드 디스크로 옮겨 물리 메모리의 빈 영역 확보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이 방식으로 많은 프로세스를 메모리 적재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다중프로그래밍 정도 높임</a:t>
            </a:r>
            <a:r>
              <a:rPr lang="en-US" altLang="ko-KR" dirty="0" smtClean="0"/>
              <a:t>, CPU </a:t>
            </a:r>
            <a:r>
              <a:rPr lang="ko-KR" altLang="en-US" dirty="0" err="1" smtClean="0"/>
              <a:t>활용율와</a:t>
            </a:r>
            <a:r>
              <a:rPr lang="ko-KR" altLang="en-US" dirty="0" smtClean="0"/>
              <a:t> 처리율 높임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물리 메모리를 확장하여 사용하는 디스크 영역을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영역이라고 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dirty="0" smtClean="0"/>
              <a:t>부름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스왑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아웃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물리 메모리의 일부를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영역으로 옮기는 작업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스왑</a:t>
            </a:r>
            <a:r>
              <a:rPr lang="en-US" altLang="ko-KR" dirty="0" smtClean="0"/>
              <a:t>-</a:t>
            </a:r>
            <a:r>
              <a:rPr lang="ko-KR" altLang="en-US" dirty="0" smtClean="0"/>
              <a:t>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스왑</a:t>
            </a:r>
            <a:r>
              <a:rPr lang="ko-KR" altLang="en-US" dirty="0" smtClean="0"/>
              <a:t> 영역에서 물리 메모리로 가지고 오는 작업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사용자는 컴퓨터 시스템에 무한대의 메모리가 있는 것으로 착각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큰 프로그램을 작성하는데 부담 없음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여러 개의 프로그램을 실행시키는 데 부담 없음</a:t>
            </a:r>
            <a:endParaRPr lang="en-US" altLang="ko-KR" dirty="0" smtClean="0"/>
          </a:p>
          <a:p>
            <a:pPr marL="320040" lvl="1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가상 메모리는 운영체제마다 구현 방법이 다름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46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188639"/>
            <a:ext cx="8511480" cy="836035"/>
          </a:xfrm>
        </p:spPr>
        <p:txBody>
          <a:bodyPr>
            <a:noAutofit/>
          </a:bodyPr>
          <a:lstStyle/>
          <a:p>
            <a:r>
              <a:rPr lang="ko-KR" altLang="en-US" sz="1800" dirty="0"/>
              <a:t>가상 메모리를 사용하는 시스템에서 프로세스와 물리 메모리</a:t>
            </a:r>
            <a:r>
              <a:rPr lang="en-US" altLang="ko-KR" sz="1800" dirty="0"/>
              <a:t>, </a:t>
            </a:r>
            <a:r>
              <a:rPr lang="ko-KR" altLang="en-US" sz="1800" dirty="0"/>
              <a:t>하드 디스크의 </a:t>
            </a:r>
            <a:r>
              <a:rPr lang="ko-KR" altLang="en-US" sz="1800" dirty="0" smtClean="0"/>
              <a:t>관계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707311" y="957036"/>
            <a:ext cx="8113161" cy="5847465"/>
            <a:chOff x="707311" y="597269"/>
            <a:chExt cx="8113161" cy="5847465"/>
          </a:xfrm>
        </p:grpSpPr>
        <p:sp>
          <p:nvSpPr>
            <p:cNvPr id="41" name="원통 40"/>
            <p:cNvSpPr/>
            <p:nvPr/>
          </p:nvSpPr>
          <p:spPr>
            <a:xfrm>
              <a:off x="6228184" y="1936405"/>
              <a:ext cx="2592288" cy="3796854"/>
            </a:xfrm>
            <a:prstGeom prst="can">
              <a:avLst>
                <a:gd name="adj" fmla="val 20342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</a:rPr>
                <a:t>파일 및 디렉터리 저장</a:t>
              </a:r>
              <a:r>
                <a:rPr lang="en-US" altLang="ko-KR" sz="1200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/>
                  </a:solidFill>
                </a:rPr>
                <a:t>공간</a:t>
              </a:r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619672" y="1094432"/>
              <a:ext cx="936135" cy="307902"/>
            </a:xfrm>
            <a:prstGeom prst="rect">
              <a:avLst/>
            </a:prstGeom>
            <a:solidFill>
              <a:srgbClr val="CCFF33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1619672" y="1402332"/>
              <a:ext cx="936135" cy="248629"/>
            </a:xfrm>
            <a:prstGeom prst="rect">
              <a:avLst/>
            </a:prstGeom>
            <a:solidFill>
              <a:srgbClr val="CCFF33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619703" y="1644599"/>
              <a:ext cx="936135" cy="524707"/>
            </a:xfrm>
            <a:prstGeom prst="rect">
              <a:avLst/>
            </a:prstGeom>
            <a:solidFill>
              <a:srgbClr val="CCFF33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53546" y="815508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프로세스 </a:t>
              </a:r>
              <a:r>
                <a:rPr lang="en-US" altLang="ko-KR" sz="1200" dirty="0" smtClean="0"/>
                <a:t>A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42446" y="2488950"/>
              <a:ext cx="936135" cy="859772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42446" y="3348721"/>
              <a:ext cx="936135" cy="13898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742477" y="3485281"/>
              <a:ext cx="936135" cy="571925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8268" y="2215043"/>
              <a:ext cx="9444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프로세스 </a:t>
              </a:r>
              <a:r>
                <a:rPr lang="en-US" altLang="ko-KR" sz="1200" dirty="0" smtClean="0"/>
                <a:t>B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836071" y="4026422"/>
              <a:ext cx="936135" cy="288118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1835696" y="4314540"/>
              <a:ext cx="936135" cy="495495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836102" y="4810035"/>
              <a:ext cx="936135" cy="63518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07352" y="3756801"/>
              <a:ext cx="9525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프로세스 </a:t>
              </a:r>
              <a:r>
                <a:rPr lang="en-US" altLang="ko-KR" sz="1200" dirty="0" smtClean="0"/>
                <a:t>C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140449" y="1637275"/>
              <a:ext cx="936135" cy="237626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140449" y="2061739"/>
              <a:ext cx="936135" cy="215134"/>
            </a:xfrm>
            <a:prstGeom prst="rect">
              <a:avLst/>
            </a:prstGeom>
            <a:solidFill>
              <a:srgbClr val="CCFF33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140449" y="2558633"/>
              <a:ext cx="936135" cy="134130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4140449" y="3294715"/>
              <a:ext cx="936135" cy="446110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6" idx="3"/>
              <a:endCxn id="21" idx="1"/>
            </p:cNvCxnSpPr>
            <p:nvPr/>
          </p:nvCxnSpPr>
          <p:spPr>
            <a:xfrm>
              <a:off x="2555807" y="1526647"/>
              <a:ext cx="1584642" cy="6426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3" idx="3"/>
              <a:endCxn id="22" idx="1"/>
            </p:cNvCxnSpPr>
            <p:nvPr/>
          </p:nvCxnSpPr>
          <p:spPr>
            <a:xfrm flipV="1">
              <a:off x="1678581" y="2625698"/>
              <a:ext cx="2461868" cy="792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>
              <a:stCxn id="17" idx="3"/>
              <a:endCxn id="23" idx="1"/>
            </p:cNvCxnSpPr>
            <p:nvPr/>
          </p:nvCxnSpPr>
          <p:spPr>
            <a:xfrm flipV="1">
              <a:off x="2771831" y="3517770"/>
              <a:ext cx="1368618" cy="10445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원통 34"/>
            <p:cNvSpPr/>
            <p:nvPr/>
          </p:nvSpPr>
          <p:spPr>
            <a:xfrm>
              <a:off x="6228184" y="668730"/>
              <a:ext cx="2592288" cy="4968553"/>
            </a:xfrm>
            <a:prstGeom prst="can">
              <a:avLst>
                <a:gd name="adj" fmla="val 11586"/>
              </a:avLst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원통 47"/>
            <p:cNvSpPr/>
            <p:nvPr/>
          </p:nvSpPr>
          <p:spPr>
            <a:xfrm>
              <a:off x="6227778" y="4189620"/>
              <a:ext cx="2582058" cy="428978"/>
            </a:xfrm>
            <a:prstGeom prst="can">
              <a:avLst>
                <a:gd name="adj" fmla="val 39865"/>
              </a:avLst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.........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6317047" y="5761905"/>
              <a:ext cx="248003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100" dirty="0" smtClean="0">
                  <a:solidFill>
                    <a:srgbClr val="0070C0"/>
                  </a:solidFill>
                </a:rPr>
                <a:t>*</a:t>
              </a:r>
              <a:r>
                <a:rPr lang="ko-KR" altLang="en-US" sz="1100" dirty="0" smtClean="0">
                  <a:solidFill>
                    <a:srgbClr val="0070C0"/>
                  </a:solidFill>
                </a:rPr>
                <a:t>디스크 </a:t>
              </a:r>
              <a:r>
                <a:rPr lang="en-US" altLang="ko-KR" sz="1100" dirty="0" smtClean="0">
                  <a:solidFill>
                    <a:srgbClr val="0070C0"/>
                  </a:solidFill>
                </a:rPr>
                <a:t>: </a:t>
              </a:r>
              <a:r>
                <a:rPr lang="ko-KR" altLang="en-US" sz="1100" dirty="0" smtClean="0">
                  <a:solidFill>
                    <a:srgbClr val="0070C0"/>
                  </a:solidFill>
                </a:rPr>
                <a:t>물리 메모리에 빈 공간이 부족하여 메모리 일부를 </a:t>
              </a:r>
              <a:r>
                <a:rPr lang="ko-KR" altLang="en-US" sz="1100" dirty="0" err="1" smtClean="0">
                  <a:solidFill>
                    <a:srgbClr val="0070C0"/>
                  </a:solidFill>
                </a:rPr>
                <a:t>스왑</a:t>
              </a:r>
              <a:r>
                <a:rPr lang="ko-KR" altLang="en-US" sz="1100" dirty="0" smtClean="0">
                  <a:solidFill>
                    <a:srgbClr val="0070C0"/>
                  </a:solidFill>
                </a:rPr>
                <a:t> </a:t>
              </a:r>
              <a:r>
                <a:rPr lang="ko-KR" altLang="en-US" sz="1100" dirty="0">
                  <a:solidFill>
                    <a:srgbClr val="0070C0"/>
                  </a:solidFill>
                </a:rPr>
                <a:t>영역에 저장</a:t>
              </a:r>
              <a:endParaRPr lang="ko-KR" altLang="en-US" sz="11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4096143" y="1385803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물리 메모리</a:t>
              </a:r>
              <a:endParaRPr lang="en-US" altLang="ko-KR" sz="1200" dirty="0" smtClean="0"/>
            </a:p>
          </p:txBody>
        </p:sp>
        <p:cxnSp>
          <p:nvCxnSpPr>
            <p:cNvPr id="102" name="꺾인 연결선 101"/>
            <p:cNvCxnSpPr>
              <a:stCxn id="20" idx="3"/>
              <a:endCxn id="36" idx="2"/>
            </p:cNvCxnSpPr>
            <p:nvPr/>
          </p:nvCxnSpPr>
          <p:spPr>
            <a:xfrm flipV="1">
              <a:off x="5076584" y="1543110"/>
              <a:ext cx="1151600" cy="1282297"/>
            </a:xfrm>
            <a:prstGeom prst="bentConnector3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356322" y="1953707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/>
                <a:t>스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와</a:t>
              </a:r>
              <a:endParaRPr lang="en-US" altLang="ko-KR" sz="1200" dirty="0" smtClean="0"/>
            </a:p>
            <a:p>
              <a:r>
                <a:rPr lang="ko-KR" altLang="en-US" sz="1200" dirty="0" smtClean="0"/>
                <a:t>핑</a:t>
              </a:r>
              <a:endParaRPr lang="en-US" altLang="ko-KR" sz="1200" dirty="0" smtClean="0"/>
            </a:p>
          </p:txBody>
        </p:sp>
        <p:sp>
          <p:nvSpPr>
            <p:cNvPr id="36" name="원통 35"/>
            <p:cNvSpPr/>
            <p:nvPr/>
          </p:nvSpPr>
          <p:spPr>
            <a:xfrm>
              <a:off x="6228184" y="597269"/>
              <a:ext cx="2592288" cy="1891681"/>
            </a:xfrm>
            <a:prstGeom prst="can">
              <a:avLst>
                <a:gd name="adj" fmla="val 23222"/>
              </a:avLst>
            </a:prstGeom>
            <a:solidFill>
              <a:srgbClr val="FFC0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6477477" y="1124744"/>
              <a:ext cx="314868" cy="206749"/>
            </a:xfrm>
            <a:prstGeom prst="rect">
              <a:avLst/>
            </a:prstGeom>
            <a:solidFill>
              <a:srgbClr val="CCFF33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6908911" y="1124744"/>
              <a:ext cx="314868" cy="206749"/>
            </a:xfrm>
            <a:prstGeom prst="rect">
              <a:avLst/>
            </a:prstGeom>
            <a:solidFill>
              <a:srgbClr val="CCFF33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7351616" y="1124744"/>
              <a:ext cx="314868" cy="206749"/>
            </a:xfrm>
            <a:prstGeom prst="rect">
              <a:avLst/>
            </a:prstGeom>
            <a:solidFill>
              <a:srgbClr val="CCFF33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7793867" y="1124744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8252751" y="1124744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477477" y="1428920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6908911" y="1428920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351616" y="1428920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7793867" y="1428920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8252751" y="1428920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6477477" y="1729656"/>
              <a:ext cx="314868" cy="206749"/>
            </a:xfrm>
            <a:prstGeom prst="rect">
              <a:avLst/>
            </a:prstGeom>
            <a:solidFill>
              <a:srgbClr val="FFFF00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908911" y="1729656"/>
              <a:ext cx="314868" cy="20674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7351616" y="1729656"/>
              <a:ext cx="314868" cy="20674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7793867" y="1729656"/>
              <a:ext cx="314868" cy="20674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8252751" y="1729656"/>
              <a:ext cx="314868" cy="206749"/>
            </a:xfrm>
            <a:prstGeom prst="rect">
              <a:avLst/>
            </a:prstGeom>
            <a:solidFill>
              <a:srgbClr val="99CCFF"/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027330" y="597269"/>
              <a:ext cx="9396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100" dirty="0" smtClean="0"/>
                <a:t>하드 디스크</a:t>
              </a:r>
              <a:endParaRPr lang="ko-KR" altLang="en-US" sz="11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71753" y="1938662"/>
              <a:ext cx="1650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 smtClean="0"/>
                <a:t>...</a:t>
              </a:r>
            </a:p>
            <a:p>
              <a:pPr algn="ctr"/>
              <a:r>
                <a:rPr lang="ko-KR" altLang="en-US" sz="1200" dirty="0" err="1" smtClean="0"/>
                <a:t>스왑</a:t>
              </a:r>
              <a:r>
                <a:rPr lang="ko-KR" altLang="en-US" sz="1200" dirty="0" smtClean="0"/>
                <a:t> 영역</a:t>
              </a:r>
              <a:r>
                <a:rPr lang="en-US" altLang="ko-KR" sz="1200" dirty="0" smtClean="0"/>
                <a:t>(swap area)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07311" y="5613737"/>
              <a:ext cx="2521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*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사용자나 프로세스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: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무한대에 가까운 큰 메모리를 사용하며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, 0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번지부터 연속되어 프로세스가 적재되는 것으로 생각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597742" y="5607903"/>
              <a:ext cx="2521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0070C0"/>
                  </a:solidFill>
                </a:rPr>
                <a:t>*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운영체제 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: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프로세스를 물리 메모리와 하드디스크에 분산 저장</a:t>
              </a:r>
              <a:r>
                <a:rPr lang="en-US" altLang="ko-KR" sz="1200" dirty="0" smtClean="0">
                  <a:solidFill>
                    <a:srgbClr val="0070C0"/>
                  </a:solidFill>
                </a:rPr>
                <a:t>, </a:t>
              </a:r>
              <a:r>
                <a:rPr lang="ko-KR" altLang="en-US" sz="1200" dirty="0" smtClean="0">
                  <a:solidFill>
                    <a:srgbClr val="0070C0"/>
                  </a:solidFill>
                </a:rPr>
                <a:t>프로세스의 일부만 물리 메모리에 적재</a:t>
              </a:r>
              <a:endParaRPr lang="en-US" altLang="ko-KR" sz="1200" dirty="0" smtClean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81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메모리 구현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대표적인 가상 메모리 구현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en-US" altLang="ko-KR" dirty="0" smtClean="0"/>
              <a:t>(demand paging)</a:t>
            </a:r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r>
              <a:rPr lang="ko-KR" altLang="en-US" dirty="0" smtClean="0"/>
              <a:t>요구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스와핑</a:t>
            </a:r>
            <a:r>
              <a:rPr lang="en-US" altLang="ko-KR" dirty="0" smtClean="0"/>
              <a:t>(swapping)</a:t>
            </a:r>
          </a:p>
          <a:p>
            <a:pPr lvl="2"/>
            <a:endParaRPr lang="en-US" altLang="ko-KR" dirty="0" smtClean="0"/>
          </a:p>
          <a:p>
            <a:pPr lvl="1"/>
            <a:r>
              <a:rPr lang="ko-KR" altLang="en-US" dirty="0" smtClean="0"/>
              <a:t>요구 세그먼테이션</a:t>
            </a:r>
            <a:r>
              <a:rPr lang="en-US" altLang="ko-KR" dirty="0" smtClean="0"/>
              <a:t>(demand segmentation)</a:t>
            </a:r>
          </a:p>
          <a:p>
            <a:pPr lvl="2"/>
            <a:r>
              <a:rPr lang="ko-KR" altLang="en-US" dirty="0" smtClean="0"/>
              <a:t>세그먼테이션 기법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세그먼트 스와핑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204864"/>
            <a:ext cx="7128792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페이징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기법을 토대로 프로세스의 일부 페이지들만 메모리에 </a:t>
            </a:r>
            <a:r>
              <a:rPr lang="ko-KR" altLang="en-US" sz="1600" dirty="0" smtClean="0"/>
              <a:t>할당하고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페이지가 필요할 때 메모리를 </a:t>
            </a:r>
            <a:r>
              <a:rPr lang="ko-KR" altLang="en-US" sz="1600" dirty="0" err="1"/>
              <a:t>할당받고</a:t>
            </a:r>
            <a:r>
              <a:rPr lang="ko-KR" altLang="en-US" sz="1600" dirty="0"/>
              <a:t> 페이지를 적재시키기는 메모리 관리 </a:t>
            </a:r>
            <a:r>
              <a:rPr lang="ko-KR" altLang="en-US" sz="1600" dirty="0" smtClean="0"/>
              <a:t>기법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1445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77315</TotalTime>
  <Words>5366</Words>
  <Application>Microsoft Office PowerPoint</Application>
  <PresentationFormat>화면 슬라이드 쇼(4:3)</PresentationFormat>
  <Paragraphs>1563</Paragraphs>
  <Slides>56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HY나무L</vt:lpstr>
      <vt:lpstr>맑은 고딕</vt:lpstr>
      <vt:lpstr>휴먼편지체</vt:lpstr>
      <vt:lpstr>Arial</vt:lpstr>
      <vt:lpstr>Wingdings</vt:lpstr>
      <vt:lpstr>Wingdings 2</vt:lpstr>
      <vt:lpstr>가을</vt:lpstr>
      <vt:lpstr>10장 가상메모리(Virtual Memory)</vt:lpstr>
      <vt:lpstr>물리 메모리의 한계</vt:lpstr>
      <vt:lpstr>주소 공간과 물리 메모리</vt:lpstr>
      <vt:lpstr>물리 메모리의 한계</vt:lpstr>
      <vt:lpstr>가상 메모리 개념</vt:lpstr>
      <vt:lpstr>가상 메모리 개요</vt:lpstr>
      <vt:lpstr>가상 메모리 개념</vt:lpstr>
      <vt:lpstr>가상 메모리를 사용하는 시스템에서 프로세스와 물리 메모리, 하드 디스크의 관계</vt:lpstr>
      <vt:lpstr>가상 메모리 구현</vt:lpstr>
      <vt:lpstr>풀어야 할 가상 메모리 기법에 대한 의문들</vt:lpstr>
      <vt:lpstr>요구 페이징(demand paging)</vt:lpstr>
      <vt:lpstr>요구 페이징 개념(1)</vt:lpstr>
      <vt:lpstr>요구 페이징 개념(2)</vt:lpstr>
      <vt:lpstr>요구 페이징 구성</vt:lpstr>
      <vt:lpstr>Windows 운영체제에서 스왑 영역, C:\pagefile.sys</vt:lpstr>
      <vt:lpstr>페이지 폴트 자세히 알기(사례 중심으로)</vt:lpstr>
      <vt:lpstr>PowerPoint 프레젠테이션</vt:lpstr>
      <vt:lpstr>요구 페이징 시스템에서 프로세스 실행</vt:lpstr>
      <vt:lpstr>PowerPoint 프레젠테이션</vt:lpstr>
      <vt:lpstr>PowerPoint 프레젠테이션</vt:lpstr>
      <vt:lpstr>PowerPoint 프레젠테이션</vt:lpstr>
      <vt:lpstr>PowerPoint 프레젠테이션</vt:lpstr>
      <vt:lpstr>쓰기 복사(COW, copy on write)</vt:lpstr>
      <vt:lpstr>완전 복사 </vt:lpstr>
      <vt:lpstr>완전 복사의 비효율성</vt:lpstr>
      <vt:lpstr>쓰기 시 복사(COW)로 자식 프로세스를 생성하는 과정</vt:lpstr>
      <vt:lpstr>쓰기 시 복사의 장점</vt:lpstr>
      <vt:lpstr>탐구 10-1 요구 페이징에 대해 생각해 볼 이슈</vt:lpstr>
      <vt:lpstr>페이지 폴트와 스래싱(thrashing)</vt:lpstr>
      <vt:lpstr>스래싱 현상 관찰</vt:lpstr>
      <vt:lpstr>스레싱 해결 및 예방</vt:lpstr>
      <vt:lpstr>참조의 지역성과 작업 집합</vt:lpstr>
      <vt:lpstr>프로그램의 실행 특성</vt:lpstr>
      <vt:lpstr>참조의 지역성 형태(type)</vt:lpstr>
      <vt:lpstr>작업 집합과 페이지 폴트, 스래싱</vt:lpstr>
      <vt:lpstr>작업 집합이 형성되는 과정</vt:lpstr>
      <vt:lpstr>작업 집합 이동</vt:lpstr>
      <vt:lpstr>스레싱과 작업 집합</vt:lpstr>
      <vt:lpstr>요구 페이징의 필수 알고리즘 2개</vt:lpstr>
      <vt:lpstr>프레임 할당</vt:lpstr>
      <vt:lpstr>프레임 할당</vt:lpstr>
      <vt:lpstr>Tip. 프로세스에게 할당해야 할 최소 프레임 수</vt:lpstr>
      <vt:lpstr>프로세스에게 할당할 적정 프레임의 개수는 작업 집합을 약간 넘나드는 크기</vt:lpstr>
      <vt:lpstr>Tip. Windows의 프레임 할당(작업집합관리)사례</vt:lpstr>
      <vt:lpstr>Windows 작업 관리자, 메모리 사용량 의미</vt:lpstr>
      <vt:lpstr>페이지 교체</vt:lpstr>
      <vt:lpstr>페이지 교체</vt:lpstr>
      <vt:lpstr>희생 프레임의 선택 범위</vt:lpstr>
      <vt:lpstr>잠깐! 페이지 교체 알고리즘에 대한 시각 변화</vt:lpstr>
      <vt:lpstr>페이지 교체 알고리즘의 종류</vt:lpstr>
      <vt:lpstr>최적 페이지 교체(Optimal Page Replacement)</vt:lpstr>
      <vt:lpstr>FIFO</vt:lpstr>
      <vt:lpstr>LRU</vt:lpstr>
      <vt:lpstr>LRU 구현 방법</vt:lpstr>
      <vt:lpstr>Clock(second chance)알고리즘</vt:lpstr>
      <vt:lpstr>Clock 알고리즘의 동작 사례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Windows 사용자</cp:lastModifiedBy>
  <cp:revision>1297</cp:revision>
  <cp:lastPrinted>2013-07-12T10:01:15Z</cp:lastPrinted>
  <dcterms:created xsi:type="dcterms:W3CDTF">2011-08-27T14:53:28Z</dcterms:created>
  <dcterms:modified xsi:type="dcterms:W3CDTF">2021-04-17T15:11:48Z</dcterms:modified>
</cp:coreProperties>
</file>