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3"/>
  </p:notesMasterIdLst>
  <p:sldIdLst>
    <p:sldId id="256" r:id="rId2"/>
    <p:sldId id="257" r:id="rId3"/>
    <p:sldId id="298" r:id="rId4"/>
    <p:sldId id="311" r:id="rId5"/>
    <p:sldId id="301" r:id="rId6"/>
    <p:sldId id="302" r:id="rId7"/>
    <p:sldId id="312" r:id="rId8"/>
    <p:sldId id="276" r:id="rId9"/>
    <p:sldId id="313" r:id="rId10"/>
    <p:sldId id="308" r:id="rId11"/>
    <p:sldId id="263" r:id="rId12"/>
    <p:sldId id="314" r:id="rId13"/>
    <p:sldId id="315" r:id="rId14"/>
    <p:sldId id="316" r:id="rId15"/>
    <p:sldId id="303" r:id="rId16"/>
    <p:sldId id="274" r:id="rId17"/>
    <p:sldId id="317" r:id="rId18"/>
    <p:sldId id="318" r:id="rId19"/>
    <p:sldId id="320" r:id="rId20"/>
    <p:sldId id="321" r:id="rId21"/>
    <p:sldId id="319" r:id="rId22"/>
    <p:sldId id="281" r:id="rId23"/>
    <p:sldId id="322" r:id="rId24"/>
    <p:sldId id="291" r:id="rId25"/>
    <p:sldId id="292" r:id="rId26"/>
    <p:sldId id="293" r:id="rId27"/>
    <p:sldId id="294" r:id="rId28"/>
    <p:sldId id="295" r:id="rId29"/>
    <p:sldId id="296" r:id="rId30"/>
    <p:sldId id="323" r:id="rId31"/>
    <p:sldId id="324" r:id="rId32"/>
    <p:sldId id="325" r:id="rId33"/>
    <p:sldId id="306" r:id="rId34"/>
    <p:sldId id="326" r:id="rId35"/>
    <p:sldId id="327" r:id="rId36"/>
    <p:sldId id="328" r:id="rId37"/>
    <p:sldId id="329" r:id="rId38"/>
    <p:sldId id="330" r:id="rId39"/>
    <p:sldId id="331" r:id="rId40"/>
    <p:sldId id="304" r:id="rId41"/>
    <p:sldId id="283" r:id="rId42"/>
    <p:sldId id="332" r:id="rId43"/>
    <p:sldId id="333" r:id="rId44"/>
    <p:sldId id="334" r:id="rId45"/>
    <p:sldId id="337" r:id="rId46"/>
    <p:sldId id="287" r:id="rId47"/>
    <p:sldId id="310" r:id="rId48"/>
    <p:sldId id="335" r:id="rId49"/>
    <p:sldId id="288" r:id="rId50"/>
    <p:sldId id="289" r:id="rId51"/>
    <p:sldId id="336" r:id="rId5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9CCFF"/>
    <a:srgbClr val="6B859A"/>
    <a:srgbClr val="CCFF33"/>
    <a:srgbClr val="FF7C80"/>
    <a:srgbClr val="0066FF"/>
    <a:srgbClr val="FFFF00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9" autoAdjust="0"/>
    <p:restoredTop sz="94342" autoAdjust="0"/>
  </p:normalViewPr>
  <p:slideViewPr>
    <p:cSldViewPr>
      <p:cViewPr varScale="1">
        <p:scale>
          <a:sx n="114" d="100"/>
          <a:sy n="114" d="100"/>
        </p:scale>
        <p:origin x="86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432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 대용량 저장 장치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섹터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실린더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770870" y="2889600"/>
            <a:ext cx="3024336" cy="2938218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70870" y="2745584"/>
            <a:ext cx="3024336" cy="2938218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70870" y="2568382"/>
            <a:ext cx="3024336" cy="29382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951696" y="2763399"/>
            <a:ext cx="2688280" cy="2574473"/>
          </a:xfrm>
          <a:prstGeom prst="ellipse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122749" y="2942923"/>
            <a:ext cx="2320577" cy="22090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71" idx="2"/>
            <a:endCxn id="71" idx="6"/>
          </p:cNvCxnSpPr>
          <p:nvPr/>
        </p:nvCxnSpPr>
        <p:spPr>
          <a:xfrm>
            <a:off x="770870" y="4037491"/>
            <a:ext cx="30243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1"/>
            <a:endCxn id="71" idx="5"/>
          </p:cNvCxnSpPr>
          <p:nvPr/>
        </p:nvCxnSpPr>
        <p:spPr>
          <a:xfrm>
            <a:off x="1213774" y="2998674"/>
            <a:ext cx="2138528" cy="20776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7"/>
            <a:endCxn id="71" idx="3"/>
          </p:cNvCxnSpPr>
          <p:nvPr/>
        </p:nvCxnSpPr>
        <p:spPr>
          <a:xfrm flipH="1">
            <a:off x="1213774" y="2998674"/>
            <a:ext cx="2138528" cy="20776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 rot="20310679">
            <a:off x="754089" y="2585143"/>
            <a:ext cx="3024336" cy="2924641"/>
            <a:chOff x="4934437" y="7581"/>
            <a:chExt cx="3024336" cy="2833023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6446605" y="7581"/>
              <a:ext cx="0" cy="28330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934437" y="1424093"/>
              <a:ext cx="3024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377341" y="422468"/>
              <a:ext cx="2138528" cy="200324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5377341" y="422468"/>
              <a:ext cx="2138528" cy="200324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427054" y="25397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931110" y="27137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333907" y="31155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3555518" y="36284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531289" y="41946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271466" y="47070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926331" y="5076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365971" y="52474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850990" y="5229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346934" y="50355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31030" y="467260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98862" y="415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98862" y="36404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14886" y="313754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346934" y="27257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365971" y="27455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2787094" y="2889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47134" y="31776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63158" y="36619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63158" y="41857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47134" y="46177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48515" y="2551225"/>
            <a:ext cx="5645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  <a:p>
            <a:r>
              <a:rPr lang="en-US" altLang="ko-KR" sz="1050" dirty="0" smtClean="0"/>
              <a:t>(track)</a:t>
            </a:r>
            <a:endParaRPr lang="ko-KR" altLang="en-US" sz="1050" dirty="0"/>
          </a:p>
        </p:txBody>
      </p:sp>
      <p:cxnSp>
        <p:nvCxnSpPr>
          <p:cNvPr id="106" name="직선 화살표 연결선 105"/>
          <p:cNvCxnSpPr>
            <a:stCxn id="105" idx="2"/>
            <a:endCxn id="97" idx="0"/>
          </p:cNvCxnSpPr>
          <p:nvPr/>
        </p:nvCxnSpPr>
        <p:spPr>
          <a:xfrm>
            <a:off x="730804" y="2966723"/>
            <a:ext cx="375801" cy="1708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 106"/>
          <p:cNvSpPr/>
          <p:nvPr/>
        </p:nvSpPr>
        <p:spPr>
          <a:xfrm>
            <a:off x="1766541" y="2671428"/>
            <a:ext cx="529295" cy="88295"/>
          </a:xfrm>
          <a:custGeom>
            <a:avLst/>
            <a:gdLst>
              <a:gd name="connsiteX0" fmla="*/ 0 w 522514"/>
              <a:gd name="connsiteY0" fmla="*/ 88295 h 88295"/>
              <a:gd name="connsiteX1" fmla="*/ 250371 w 522514"/>
              <a:gd name="connsiteY1" fmla="*/ 12095 h 88295"/>
              <a:gd name="connsiteX2" fmla="*/ 522514 w 522514"/>
              <a:gd name="connsiteY2" fmla="*/ 1209 h 8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88295">
                <a:moveTo>
                  <a:pt x="0" y="88295"/>
                </a:moveTo>
                <a:cubicBezTo>
                  <a:pt x="81642" y="57452"/>
                  <a:pt x="163285" y="26609"/>
                  <a:pt x="250371" y="12095"/>
                </a:cubicBezTo>
                <a:cubicBezTo>
                  <a:pt x="337457" y="-2419"/>
                  <a:pt x="429985" y="-605"/>
                  <a:pt x="522514" y="1209"/>
                </a:cubicBezTo>
              </a:path>
            </a:pathLst>
          </a:custGeom>
          <a:noFill/>
          <a:ln w="177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>
            <a:stCxn id="71" idx="0"/>
            <a:endCxn id="71" idx="4"/>
          </p:cNvCxnSpPr>
          <p:nvPr/>
        </p:nvCxnSpPr>
        <p:spPr>
          <a:xfrm>
            <a:off x="2283038" y="2568382"/>
            <a:ext cx="0" cy="29382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876684" y="25436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510501" y="1913787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섹터</a:t>
            </a:r>
            <a:endParaRPr lang="en-US" altLang="ko-KR" sz="1050" dirty="0" smtClean="0"/>
          </a:p>
          <a:p>
            <a:r>
              <a:rPr lang="en-US" altLang="ko-KR" sz="1050" dirty="0" smtClean="0"/>
              <a:t>(sector)</a:t>
            </a:r>
            <a:endParaRPr lang="ko-KR" altLang="en-US" sz="1050" dirty="0"/>
          </a:p>
        </p:txBody>
      </p:sp>
      <p:cxnSp>
        <p:nvCxnSpPr>
          <p:cNvPr id="111" name="직선 화살표 연결선 110"/>
          <p:cNvCxnSpPr>
            <a:stCxn id="110" idx="2"/>
          </p:cNvCxnSpPr>
          <p:nvPr/>
        </p:nvCxnSpPr>
        <p:spPr>
          <a:xfrm>
            <a:off x="1828858" y="2329285"/>
            <a:ext cx="75481" cy="3881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248340" y="3035606"/>
            <a:ext cx="45719" cy="2361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932038" y="4179817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5497076" y="4397318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373384" y="5200390"/>
            <a:ext cx="7457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실린더</a:t>
            </a:r>
            <a:endParaRPr lang="en-US" altLang="ko-KR" sz="1050" dirty="0" smtClean="0"/>
          </a:p>
          <a:p>
            <a:r>
              <a:rPr lang="en-US" altLang="ko-KR" sz="1050" dirty="0" smtClean="0"/>
              <a:t>(cylinder)</a:t>
            </a:r>
            <a:endParaRPr lang="ko-KR" altLang="en-US" sz="1050" dirty="0"/>
          </a:p>
        </p:txBody>
      </p:sp>
      <p:cxnSp>
        <p:nvCxnSpPr>
          <p:cNvPr id="123" name="직선 화살표 연결선 122"/>
          <p:cNvCxnSpPr>
            <a:stCxn id="115" idx="1"/>
          </p:cNvCxnSpPr>
          <p:nvPr/>
        </p:nvCxnSpPr>
        <p:spPr>
          <a:xfrm flipH="1">
            <a:off x="7036983" y="5408139"/>
            <a:ext cx="3364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사각형 설명선 123"/>
          <p:cNvSpPr/>
          <p:nvPr/>
        </p:nvSpPr>
        <p:spPr>
          <a:xfrm>
            <a:off x="6929375" y="2096679"/>
            <a:ext cx="1361971" cy="730211"/>
          </a:xfrm>
          <a:prstGeom prst="wedgeRoundRectCallout">
            <a:avLst>
              <a:gd name="adj1" fmla="val -42718"/>
              <a:gd name="adj2" fmla="val 694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100" dirty="0" err="1" smtClean="0">
                <a:solidFill>
                  <a:schemeClr val="tx1"/>
                </a:solidFill>
              </a:rPr>
              <a:t>플래터가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</a:rPr>
              <a:t>장이면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개의 실린더는 </a:t>
            </a:r>
            <a:r>
              <a:rPr lang="en-US" altLang="ko-KR" sz="1100" dirty="0" smtClean="0">
                <a:solidFill>
                  <a:schemeClr val="tx1"/>
                </a:solidFill>
              </a:rPr>
              <a:t>8</a:t>
            </a:r>
            <a:r>
              <a:rPr lang="ko-KR" altLang="en-US" sz="1100" dirty="0" smtClean="0">
                <a:solidFill>
                  <a:schemeClr val="tx1"/>
                </a:solidFill>
              </a:rPr>
              <a:t>개 트랙으로 구성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477547" y="4376931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4932038" y="3798413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5497076" y="3917632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5477547" y="3912910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932038" y="3321659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5492411" y="3472577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477547" y="3470254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4932038" y="2844904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5492411" y="3027727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5477547" y="3021386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085906" y="47910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6084080" y="430569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6077176" y="38168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6079415" y="33759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cxnSp>
        <p:nvCxnSpPr>
          <p:cNvPr id="139" name="직선 연결선 138"/>
          <p:cNvCxnSpPr/>
          <p:nvPr/>
        </p:nvCxnSpPr>
        <p:spPr>
          <a:xfrm>
            <a:off x="7035146" y="3254373"/>
            <a:ext cx="1837" cy="2372271"/>
          </a:xfrm>
          <a:prstGeom prst="line">
            <a:avLst/>
          </a:prstGeom>
          <a:ln w="57150">
            <a:solidFill>
              <a:srgbClr val="DD80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H="1">
            <a:off x="5472641" y="3254373"/>
            <a:ext cx="918" cy="2372271"/>
          </a:xfrm>
          <a:prstGeom prst="line">
            <a:avLst/>
          </a:prstGeom>
          <a:ln w="57150">
            <a:solidFill>
              <a:srgbClr val="DD80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6106444" y="3101583"/>
            <a:ext cx="336144" cy="1543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48340" y="2749553"/>
            <a:ext cx="45719" cy="498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5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존 비트 </a:t>
            </a:r>
            <a:r>
              <a:rPr lang="ko-KR" altLang="en-US" dirty="0" err="1" smtClean="0"/>
              <a:t>레코딩</a:t>
            </a:r>
            <a:r>
              <a:rPr lang="en-US" altLang="ko-KR" dirty="0" smtClean="0"/>
              <a:t>(zone bit recording)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7031" y="1340769"/>
            <a:ext cx="8153400" cy="25274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전통적인 디스크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안쪽 트랙이나 바깥쪽 트랙에 상관없이 트랙당 </a:t>
            </a:r>
            <a:r>
              <a:rPr lang="ko-KR" altLang="en-US" dirty="0" err="1" smtClean="0"/>
              <a:t>섹터수</a:t>
            </a:r>
            <a:r>
              <a:rPr lang="ko-KR" altLang="en-US" dirty="0" smtClean="0"/>
              <a:t> 동일한 포맷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바깥쪽 트랙일수록 저장 밀도 낮음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 공간 낭비</a:t>
            </a:r>
            <a:endParaRPr lang="en-US" altLang="ko-KR" dirty="0" smtClean="0"/>
          </a:p>
          <a:p>
            <a:r>
              <a:rPr lang="ko-KR" altLang="en-US" dirty="0" smtClean="0"/>
              <a:t>존 비트 </a:t>
            </a:r>
            <a:r>
              <a:rPr lang="ko-KR" altLang="en-US" dirty="0" err="1" smtClean="0"/>
              <a:t>레코딩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년대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트랙을 몇 개의 존으로 나누고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바깥쪽 존에 트랙당 섹터 수를 더 많게 포맷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 공간 확대와 입출력 속도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 대부분의 디스크에서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7010000" descr="EMB000018380c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74" y="3918824"/>
            <a:ext cx="2552235" cy="253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187010000" descr="EMB000018380c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90831"/>
            <a:ext cx="2552235" cy="253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699792" y="4120092"/>
            <a:ext cx="905183" cy="2160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08267" y="5042062"/>
            <a:ext cx="2088232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0298" y="6575925"/>
            <a:ext cx="3789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1990</a:t>
            </a:r>
            <a:r>
              <a:rPr lang="ko-KR" altLang="en-US" sz="1400" dirty="0"/>
              <a:t>년대 이전의 전통적인 </a:t>
            </a:r>
            <a:r>
              <a:rPr lang="ko-KR" altLang="en-US" sz="1400" dirty="0" err="1"/>
              <a:t>등각속도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포맷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910946" y="6550223"/>
            <a:ext cx="300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(b) 1990</a:t>
            </a:r>
            <a:r>
              <a:rPr lang="ko-KR" altLang="en-US" sz="1400" dirty="0"/>
              <a:t>년대 이후 존 비트 </a:t>
            </a:r>
            <a:r>
              <a:rPr lang="ko-KR" altLang="en-US" sz="1400" dirty="0" err="1" smtClean="0"/>
              <a:t>레코딩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571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디스크 물리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CHS(Cylinder-Head-Sector) </a:t>
            </a:r>
            <a:r>
              <a:rPr lang="ko-KR" altLang="en-US" dirty="0" smtClean="0"/>
              <a:t>물리 주소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디스크의 목표 섹터를 나타내는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장치에서 사용하는 주소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실린더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헤드 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섹터번호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</a:t>
            </a:r>
          </a:p>
          <a:p>
            <a:r>
              <a:rPr lang="ko-KR" altLang="en-US" dirty="0" smtClean="0"/>
              <a:t>논리 블록 주소</a:t>
            </a:r>
            <a:r>
              <a:rPr lang="en-US" altLang="ko-KR" dirty="0"/>
              <a:t>(</a:t>
            </a:r>
            <a:r>
              <a:rPr lang="en-US" altLang="ko-KR" dirty="0" err="1"/>
              <a:t>LBA</a:t>
            </a:r>
            <a:r>
              <a:rPr lang="en-US" altLang="ko-KR" dirty="0"/>
              <a:t>, logical block address)</a:t>
            </a:r>
          </a:p>
          <a:p>
            <a:pPr lvl="2"/>
            <a:r>
              <a:rPr lang="ko-KR" altLang="en-US" dirty="0" smtClean="0"/>
              <a:t>디스크의 </a:t>
            </a:r>
            <a:r>
              <a:rPr lang="ko-KR" altLang="en-US" dirty="0"/>
              <a:t>모든 </a:t>
            </a:r>
            <a:r>
              <a:rPr lang="ko-KR" altLang="en-US" dirty="0" smtClean="0"/>
              <a:t>섹터를 </a:t>
            </a:r>
            <a:r>
              <a:rPr lang="ko-KR" altLang="en-US" dirty="0" err="1" smtClean="0"/>
              <a:t>일차원으로</a:t>
            </a:r>
            <a:r>
              <a:rPr lang="ko-KR" altLang="en-US" dirty="0" smtClean="0"/>
              <a:t> 펼치고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여러 섹터를 </a:t>
            </a:r>
            <a:r>
              <a:rPr lang="ko-KR" altLang="en-US" dirty="0" err="1" smtClean="0"/>
              <a:t>블록이하는</a:t>
            </a:r>
            <a:r>
              <a:rPr lang="ko-KR" altLang="en-US" dirty="0" smtClean="0"/>
              <a:t> 단위로 묶고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번부터 번호를 매긴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운영체제에서 사용하는 디스크 데이터의 주소</a:t>
            </a:r>
            <a:endParaRPr lang="en-US" altLang="ko-KR" dirty="0" smtClean="0"/>
          </a:p>
          <a:p>
            <a:r>
              <a:rPr lang="ko-KR" altLang="en-US" dirty="0" smtClean="0"/>
              <a:t>논리 블록 주소 </a:t>
            </a:r>
            <a:r>
              <a:rPr lang="en-US" altLang="ko-KR" dirty="0" smtClean="0"/>
              <a:t>-&gt; CHS </a:t>
            </a:r>
            <a:r>
              <a:rPr lang="ko-KR" altLang="en-US" dirty="0" smtClean="0"/>
              <a:t>물리 주소로 주소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장치에서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호스트가 요청한 입출력의 논리 블록 주소를 </a:t>
            </a:r>
            <a:r>
              <a:rPr lang="en-US" altLang="ko-KR" dirty="0" smtClean="0"/>
              <a:t>CHS </a:t>
            </a:r>
            <a:r>
              <a:rPr lang="ko-KR" altLang="en-US" dirty="0" smtClean="0"/>
              <a:t>물리 주소로 변환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2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용량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디스크 용량 계산</a:t>
            </a:r>
            <a:endParaRPr lang="en-US" altLang="ko-KR" dirty="0" smtClean="0"/>
          </a:p>
          <a:p>
            <a:pPr lvl="1"/>
            <a:r>
              <a:rPr lang="ko-KR" altLang="en-US" dirty="0"/>
              <a:t>실린더 개수 </a:t>
            </a:r>
            <a:r>
              <a:rPr lang="en-US" altLang="ko-KR" dirty="0"/>
              <a:t>x </a:t>
            </a:r>
            <a:r>
              <a:rPr lang="ko-KR" altLang="en-US" dirty="0"/>
              <a:t>실린더당 트랙 수 </a:t>
            </a:r>
            <a:r>
              <a:rPr lang="en-US" altLang="ko-KR" dirty="0"/>
              <a:t>x </a:t>
            </a:r>
            <a:r>
              <a:rPr lang="ko-KR" altLang="en-US" dirty="0"/>
              <a:t>트랙당 섹터 수 </a:t>
            </a:r>
            <a:r>
              <a:rPr lang="en-US" altLang="ko-KR" dirty="0"/>
              <a:t>x </a:t>
            </a:r>
            <a:r>
              <a:rPr lang="ko-KR" altLang="en-US" dirty="0"/>
              <a:t>섹터 크기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사례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다음 조건의 경우 디스크 용량은</a:t>
            </a:r>
            <a:r>
              <a:rPr lang="en-US" altLang="ko-KR" dirty="0" smtClean="0"/>
              <a:t>?</a:t>
            </a:r>
          </a:p>
          <a:p>
            <a:pPr lvl="2" fontAlgn="base"/>
            <a:r>
              <a:rPr lang="ko-KR" altLang="en-US" dirty="0"/>
              <a:t>실린더 </a:t>
            </a:r>
            <a:r>
              <a:rPr lang="en-US" altLang="ko-KR" dirty="0"/>
              <a:t>– 1000</a:t>
            </a:r>
            <a:r>
              <a:rPr lang="ko-KR" altLang="en-US" dirty="0"/>
              <a:t>개</a:t>
            </a:r>
          </a:p>
          <a:p>
            <a:pPr lvl="2" fontAlgn="base"/>
            <a:r>
              <a:rPr lang="ko-KR" altLang="en-US" dirty="0"/>
              <a:t>실린더 당 트랙 수 </a:t>
            </a:r>
            <a:r>
              <a:rPr lang="en-US" altLang="ko-KR" dirty="0" smtClean="0"/>
              <a:t>–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  <a:p>
            <a:pPr lvl="2" fontAlgn="base"/>
            <a:r>
              <a:rPr lang="ko-KR" altLang="en-US" dirty="0"/>
              <a:t>트랙당 </a:t>
            </a:r>
            <a:r>
              <a:rPr lang="ko-KR" altLang="en-US" dirty="0" err="1"/>
              <a:t>섹터수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</a:p>
          <a:p>
            <a:pPr lvl="2" fontAlgn="base"/>
            <a:r>
              <a:rPr lang="ko-KR" altLang="en-US" dirty="0"/>
              <a:t>섹터 크기 </a:t>
            </a:r>
            <a:r>
              <a:rPr lang="en-US" altLang="ko-KR" dirty="0"/>
              <a:t>– 512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디스크 용량 </a:t>
            </a:r>
            <a:r>
              <a:rPr lang="en-US" altLang="ko-KR" dirty="0"/>
              <a:t>= </a:t>
            </a:r>
            <a:r>
              <a:rPr lang="en-US" altLang="ko-KR" dirty="0" err="1"/>
              <a:t>1000x8x200x0.5KB</a:t>
            </a:r>
            <a:r>
              <a:rPr lang="en-US" altLang="ko-KR" dirty="0"/>
              <a:t> = </a:t>
            </a:r>
            <a:r>
              <a:rPr lang="en-US" altLang="ko-KR" dirty="0" err="1"/>
              <a:t>1000x8x100KB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 err="1" smtClean="0"/>
              <a:t>8MB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사례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 조건의 경우 디스크 용량은</a:t>
            </a:r>
            <a:r>
              <a:rPr lang="en-US" altLang="ko-KR" dirty="0"/>
              <a:t>?</a:t>
            </a:r>
          </a:p>
          <a:p>
            <a:pPr lvl="2" fontAlgn="base"/>
            <a:r>
              <a:rPr lang="ko-KR" altLang="en-US" dirty="0"/>
              <a:t>실린더 </a:t>
            </a:r>
            <a:r>
              <a:rPr lang="en-US" altLang="ko-KR" dirty="0"/>
              <a:t>– 4000</a:t>
            </a:r>
            <a:r>
              <a:rPr lang="ko-KR" altLang="en-US" dirty="0"/>
              <a:t>개</a:t>
            </a:r>
          </a:p>
          <a:p>
            <a:pPr lvl="2" fontAlgn="base"/>
            <a:r>
              <a:rPr lang="ko-KR" altLang="en-US" dirty="0"/>
              <a:t>실린더 당 트랙 수 </a:t>
            </a:r>
            <a:r>
              <a:rPr lang="en-US" altLang="ko-KR" dirty="0"/>
              <a:t>- 2</a:t>
            </a:r>
            <a:r>
              <a:rPr lang="ko-KR" altLang="en-US" dirty="0"/>
              <a:t>개</a:t>
            </a:r>
          </a:p>
          <a:p>
            <a:pPr lvl="2" fontAlgn="base"/>
            <a:r>
              <a:rPr lang="ko-KR" altLang="en-US" dirty="0"/>
              <a:t>트랙당 </a:t>
            </a:r>
            <a:r>
              <a:rPr lang="ko-KR" altLang="en-US" dirty="0" err="1"/>
              <a:t>섹터수</a:t>
            </a:r>
            <a:r>
              <a:rPr lang="ko-KR" altLang="en-US" dirty="0"/>
              <a:t> </a:t>
            </a:r>
            <a:r>
              <a:rPr lang="en-US" altLang="ko-KR" dirty="0"/>
              <a:t>- 2000</a:t>
            </a:r>
            <a:r>
              <a:rPr lang="ko-KR" altLang="en-US" dirty="0"/>
              <a:t>개</a:t>
            </a:r>
          </a:p>
          <a:p>
            <a:pPr lvl="2" fontAlgn="base"/>
            <a:r>
              <a:rPr lang="ko-KR" altLang="en-US" dirty="0"/>
              <a:t>섹터 크기 </a:t>
            </a:r>
            <a:r>
              <a:rPr lang="en-US" altLang="ko-KR" dirty="0"/>
              <a:t>– 512</a:t>
            </a:r>
            <a:r>
              <a:rPr lang="ko-KR" altLang="en-US" dirty="0"/>
              <a:t>바이트</a:t>
            </a:r>
          </a:p>
          <a:p>
            <a:pPr lvl="1" fontAlgn="base"/>
            <a:r>
              <a:rPr lang="ko-KR" altLang="en-US" dirty="0"/>
              <a:t>디스크에는 총 몇 개의 트랙이 있는가</a:t>
            </a:r>
            <a:r>
              <a:rPr lang="en-US" altLang="ko-KR" dirty="0" smtClean="0"/>
              <a:t>?</a:t>
            </a:r>
            <a:r>
              <a:rPr lang="en-US" altLang="ko-KR" dirty="0"/>
              <a:t> </a:t>
            </a:r>
            <a:r>
              <a:rPr lang="en-US" altLang="ko-KR" dirty="0" smtClean="0"/>
              <a:t>	(</a:t>
            </a:r>
            <a:r>
              <a:rPr lang="en-US" altLang="ko-KR" dirty="0" err="1" smtClean="0"/>
              <a:t>4000x2</a:t>
            </a:r>
            <a:r>
              <a:rPr lang="en-US" altLang="ko-KR" dirty="0" smtClean="0"/>
              <a:t>=8000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트랙당 </a:t>
            </a:r>
            <a:r>
              <a:rPr lang="ko-KR" altLang="en-US" dirty="0"/>
              <a:t>저장 용량은 얼마인가</a:t>
            </a:r>
            <a:r>
              <a:rPr lang="en-US" altLang="ko-KR" dirty="0" smtClean="0"/>
              <a:t>? 		(</a:t>
            </a:r>
            <a:r>
              <a:rPr lang="en-US" altLang="ko-KR" dirty="0" err="1" smtClean="0"/>
              <a:t>2000x512</a:t>
            </a:r>
            <a:r>
              <a:rPr lang="ko-KR" altLang="en-US" dirty="0"/>
              <a:t>바이트</a:t>
            </a:r>
            <a:r>
              <a:rPr lang="en-US" altLang="ko-KR" dirty="0"/>
              <a:t>=</a:t>
            </a:r>
            <a:r>
              <a:rPr lang="ko-KR" altLang="en-US" dirty="0"/>
              <a:t>약 </a:t>
            </a:r>
            <a:r>
              <a:rPr lang="en-US" altLang="ko-KR" dirty="0" err="1" smtClean="0"/>
              <a:t>1MB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fontAlgn="base"/>
            <a:r>
              <a:rPr lang="ko-KR" altLang="en-US" dirty="0"/>
              <a:t>디스크의 총 저장 용량은 얼마인가</a:t>
            </a:r>
            <a:r>
              <a:rPr lang="en-US" altLang="ko-KR" dirty="0" smtClean="0"/>
              <a:t>? 	(</a:t>
            </a:r>
            <a:r>
              <a:rPr lang="en-US" altLang="ko-KR" dirty="0" err="1" smtClean="0"/>
              <a:t>8000x1MB</a:t>
            </a:r>
            <a:r>
              <a:rPr lang="en-US" altLang="ko-KR" dirty="0"/>
              <a:t>=</a:t>
            </a:r>
            <a:r>
              <a:rPr lang="ko-KR" altLang="en-US" dirty="0"/>
              <a:t>약 </a:t>
            </a:r>
            <a:r>
              <a:rPr lang="en-US" altLang="ko-KR" dirty="0" err="1" smtClean="0"/>
              <a:t>8GB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3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디스크 입출력 과정 및 성능 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디스크 입출력 명령의 일반적인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논리블록번호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LBA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호스트의 메모리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읽거나 쓰는 블록 수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디스크 입출력 명령을 처리하는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프로세서가 논리 블록 번호를 </a:t>
            </a:r>
            <a:r>
              <a:rPr lang="en-US" altLang="ko-KR" dirty="0" smtClean="0"/>
              <a:t>CHS </a:t>
            </a:r>
            <a:r>
              <a:rPr lang="ko-KR" altLang="en-US" dirty="0" smtClean="0"/>
              <a:t>물리 주소로 바꾸고 장치 제어 및 입출력 시행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탐색</a:t>
            </a:r>
            <a:r>
              <a:rPr lang="en-US" altLang="ko-KR" dirty="0" smtClean="0"/>
              <a:t>(seek)</a:t>
            </a:r>
          </a:p>
          <a:p>
            <a:pPr lvl="2"/>
            <a:r>
              <a:rPr lang="ko-KR" altLang="en-US" dirty="0" smtClean="0"/>
              <a:t>디스크 헤드를 목표 실린더로 이동</a:t>
            </a:r>
          </a:p>
          <a:p>
            <a:pPr lvl="1"/>
            <a:r>
              <a:rPr lang="ko-KR" altLang="en-US" dirty="0" smtClean="0"/>
              <a:t>회전 지연</a:t>
            </a:r>
            <a:r>
              <a:rPr lang="en-US" altLang="ko-KR" dirty="0" smtClean="0"/>
              <a:t>(rotational latency)</a:t>
            </a:r>
          </a:p>
          <a:p>
            <a:pPr lvl="2"/>
            <a:r>
              <a:rPr lang="ko-KR" altLang="en-US" dirty="0" err="1" smtClean="0"/>
              <a:t>플래터가</a:t>
            </a:r>
            <a:r>
              <a:rPr lang="ko-KR" altLang="en-US" dirty="0" smtClean="0"/>
              <a:t> 회전하여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헤드 밑에 목표 섹터가 도달할 때까지 대기</a:t>
            </a:r>
          </a:p>
          <a:p>
            <a:pPr lvl="1"/>
            <a:r>
              <a:rPr lang="ko-KR" altLang="en-US" dirty="0" smtClean="0"/>
              <a:t>전송</a:t>
            </a:r>
            <a:r>
              <a:rPr lang="en-US" altLang="ko-KR" dirty="0" smtClean="0"/>
              <a:t>(transfer)</a:t>
            </a:r>
          </a:p>
          <a:p>
            <a:pPr lvl="2"/>
            <a:r>
              <a:rPr lang="ko-KR" altLang="en-US" dirty="0" smtClean="0"/>
              <a:t>디스크 헤드와 호스트 사이의 데이터 전송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내부 전송과 외부 전송으로 나뉨</a:t>
            </a:r>
          </a:p>
          <a:p>
            <a:pPr lvl="1"/>
            <a:r>
              <a:rPr lang="ko-KR" altLang="en-US" dirty="0" smtClean="0"/>
              <a:t>오버헤드</a:t>
            </a:r>
            <a:r>
              <a:rPr lang="en-US" altLang="ko-KR" dirty="0" smtClean="0"/>
              <a:t>(overhead) </a:t>
            </a:r>
          </a:p>
          <a:p>
            <a:pPr lvl="2"/>
            <a:r>
              <a:rPr lang="ko-KR" altLang="en-US" dirty="0" smtClean="0"/>
              <a:t>디스크 프로세서가 호스트에서 명령을 받고 해석하는 등의 부가 과정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6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7764"/>
            <a:ext cx="8153400" cy="53010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디스크 입출력 과정</a:t>
            </a:r>
            <a:endParaRPr lang="ko-KR" altLang="en-US" sz="28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67544" y="861339"/>
            <a:ext cx="8136904" cy="5880029"/>
            <a:chOff x="388159" y="369040"/>
            <a:chExt cx="8136904" cy="5880029"/>
          </a:xfrm>
        </p:grpSpPr>
        <p:sp>
          <p:nvSpPr>
            <p:cNvPr id="5" name="타원 4"/>
            <p:cNvSpPr/>
            <p:nvPr/>
          </p:nvSpPr>
          <p:spPr>
            <a:xfrm>
              <a:off x="7228919" y="1221389"/>
              <a:ext cx="1080120" cy="1080120"/>
            </a:xfrm>
            <a:prstGeom prst="ellipse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94279" y="1285190"/>
              <a:ext cx="792088" cy="7200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디스크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캐시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785583" y="1509420"/>
              <a:ext cx="738615" cy="712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30923" y="1604258"/>
              <a:ext cx="56938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디스크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헤드</a:t>
              </a:r>
              <a:endParaRPr lang="ko-KR" altLang="en-US" sz="1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7660967" y="1653437"/>
              <a:ext cx="216024" cy="19961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8248" y="1456306"/>
              <a:ext cx="833150" cy="37784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/>
                  </a:solidFill>
                </a:rPr>
                <a:t>I/O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회로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1"/>
              <a:endCxn id="6" idx="3"/>
            </p:cNvCxnSpPr>
            <p:nvPr/>
          </p:nvCxnSpPr>
          <p:spPr>
            <a:xfrm flipH="1" flipV="1">
              <a:off x="5486367" y="1645230"/>
              <a:ext cx="461881" cy="1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3589242" y="1007397"/>
              <a:ext cx="654618" cy="127566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호스트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인터페이스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3"/>
              <a:endCxn id="6" idx="1"/>
            </p:cNvCxnSpPr>
            <p:nvPr/>
          </p:nvCxnSpPr>
          <p:spPr>
            <a:xfrm flipV="1">
              <a:off x="4243860" y="1645230"/>
              <a:ext cx="450419" cy="1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340487" y="717333"/>
              <a:ext cx="5184576" cy="18722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764423" y="620606"/>
              <a:ext cx="0" cy="206566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1"/>
            </p:cNvCxnSpPr>
            <p:nvPr/>
          </p:nvCxnSpPr>
          <p:spPr>
            <a:xfrm flipH="1">
              <a:off x="2764423" y="1645231"/>
              <a:ext cx="82481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04388" y="380145"/>
              <a:ext cx="720069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I/O </a:t>
              </a:r>
              <a:r>
                <a:rPr lang="ko-KR" altLang="en-US" sz="1100" dirty="0" smtClean="0"/>
                <a:t>버스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8159" y="641755"/>
              <a:ext cx="1800200" cy="2023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3890" y="369040"/>
              <a:ext cx="108074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호스트 컴퓨터</a:t>
              </a:r>
              <a:endParaRPr lang="ko-KR" altLang="en-US" sz="1100" dirty="0"/>
            </a:p>
          </p:txBody>
        </p:sp>
        <p:cxnSp>
          <p:nvCxnSpPr>
            <p:cNvPr id="20" name="직선 화살표 연결선 19"/>
            <p:cNvCxnSpPr>
              <a:endCxn id="21" idx="3"/>
            </p:cNvCxnSpPr>
            <p:nvPr/>
          </p:nvCxnSpPr>
          <p:spPr>
            <a:xfrm flipH="1">
              <a:off x="1972335" y="1645230"/>
              <a:ext cx="756084" cy="8455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324263" y="1059619"/>
              <a:ext cx="648072" cy="11881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메모리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0462" y="390479"/>
              <a:ext cx="1271502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하드 디스크 장치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21964" y="1121316"/>
              <a:ext cx="798617" cy="26161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C00000"/>
                  </a:solidFill>
                </a:rPr>
                <a:t>내부 전송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540287" y="1348698"/>
              <a:ext cx="3433641" cy="216318"/>
            </a:xfrm>
            <a:custGeom>
              <a:avLst/>
              <a:gdLst>
                <a:gd name="connsiteX0" fmla="*/ 3544711 w 3544711"/>
                <a:gd name="connsiteY0" fmla="*/ 62112 h 240023"/>
                <a:gd name="connsiteX1" fmla="*/ 3104444 w 3544711"/>
                <a:gd name="connsiteY1" fmla="*/ 67756 h 240023"/>
                <a:gd name="connsiteX2" fmla="*/ 2438400 w 3544711"/>
                <a:gd name="connsiteY2" fmla="*/ 33889 h 240023"/>
                <a:gd name="connsiteX3" fmla="*/ 1608666 w 3544711"/>
                <a:gd name="connsiteY3" fmla="*/ 203223 h 240023"/>
                <a:gd name="connsiteX4" fmla="*/ 1089378 w 3544711"/>
                <a:gd name="connsiteY4" fmla="*/ 225800 h 240023"/>
                <a:gd name="connsiteX5" fmla="*/ 333022 w 3544711"/>
                <a:gd name="connsiteY5" fmla="*/ 28245 h 240023"/>
                <a:gd name="connsiteX6" fmla="*/ 0 w 3544711"/>
                <a:gd name="connsiteY6" fmla="*/ 5667 h 24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4711" h="240023">
                  <a:moveTo>
                    <a:pt x="3544711" y="62112"/>
                  </a:moveTo>
                  <a:cubicBezTo>
                    <a:pt x="3416770" y="67286"/>
                    <a:pt x="3288829" y="72460"/>
                    <a:pt x="3104444" y="67756"/>
                  </a:cubicBezTo>
                  <a:cubicBezTo>
                    <a:pt x="2920059" y="63052"/>
                    <a:pt x="2687696" y="11311"/>
                    <a:pt x="2438400" y="33889"/>
                  </a:cubicBezTo>
                  <a:cubicBezTo>
                    <a:pt x="2189104" y="56467"/>
                    <a:pt x="1833503" y="171238"/>
                    <a:pt x="1608666" y="203223"/>
                  </a:cubicBezTo>
                  <a:cubicBezTo>
                    <a:pt x="1383829" y="235208"/>
                    <a:pt x="1301985" y="254963"/>
                    <a:pt x="1089378" y="225800"/>
                  </a:cubicBezTo>
                  <a:cubicBezTo>
                    <a:pt x="876771" y="196637"/>
                    <a:pt x="514585" y="64934"/>
                    <a:pt x="333022" y="28245"/>
                  </a:cubicBezTo>
                  <a:cubicBezTo>
                    <a:pt x="151459" y="-8444"/>
                    <a:pt x="75729" y="-1389"/>
                    <a:pt x="0" y="5667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9297" y="1212471"/>
              <a:ext cx="798617" cy="261610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C00000"/>
                  </a:solidFill>
                </a:rPr>
                <a:t>외부 전송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211960" y="4398721"/>
              <a:ext cx="4047325" cy="1401337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602780" y="4616942"/>
              <a:ext cx="3253734" cy="9795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5432" y="4912204"/>
              <a:ext cx="1758886" cy="3124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stCxn id="37" idx="2"/>
            </p:cNvCxnSpPr>
            <p:nvPr/>
          </p:nvCxnSpPr>
          <p:spPr>
            <a:xfrm>
              <a:off x="4872154" y="3940560"/>
              <a:ext cx="0" cy="911336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592234" y="4136351"/>
              <a:ext cx="0" cy="84907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872154" y="4475518"/>
              <a:ext cx="720080" cy="19215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자유형 32"/>
            <p:cNvSpPr/>
            <p:nvPr/>
          </p:nvSpPr>
          <p:spPr>
            <a:xfrm>
              <a:off x="5634178" y="4820925"/>
              <a:ext cx="1143000" cy="57065"/>
            </a:xfrm>
            <a:custGeom>
              <a:avLst/>
              <a:gdLst>
                <a:gd name="connsiteX0" fmla="*/ 0 w 1143000"/>
                <a:gd name="connsiteY0" fmla="*/ 57065 h 57065"/>
                <a:gd name="connsiteX1" fmla="*/ 402771 w 1143000"/>
                <a:gd name="connsiteY1" fmla="*/ 2637 h 57065"/>
                <a:gd name="connsiteX2" fmla="*/ 794657 w 1143000"/>
                <a:gd name="connsiteY2" fmla="*/ 13523 h 57065"/>
                <a:gd name="connsiteX3" fmla="*/ 1143000 w 1143000"/>
                <a:gd name="connsiteY3" fmla="*/ 57065 h 5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7065">
                  <a:moveTo>
                    <a:pt x="0" y="57065"/>
                  </a:moveTo>
                  <a:cubicBezTo>
                    <a:pt x="135164" y="33479"/>
                    <a:pt x="270328" y="9894"/>
                    <a:pt x="402771" y="2637"/>
                  </a:cubicBezTo>
                  <a:cubicBezTo>
                    <a:pt x="535214" y="-4620"/>
                    <a:pt x="671286" y="4452"/>
                    <a:pt x="794657" y="13523"/>
                  </a:cubicBezTo>
                  <a:cubicBezTo>
                    <a:pt x="918028" y="22594"/>
                    <a:pt x="1030514" y="39829"/>
                    <a:pt x="1143000" y="57065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929089">
              <a:off x="5019247" y="4266506"/>
              <a:ext cx="492443" cy="276999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탐색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8855" y="3921945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0070C0"/>
                  </a:solidFill>
                </a:rPr>
                <a:t>목표 실린더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77467" y="3509673"/>
              <a:ext cx="989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0070C0"/>
                  </a:solidFill>
                </a:rPr>
                <a:t>현재 헤드가 </a:t>
              </a:r>
              <a:endParaRPr lang="en-US" altLang="ko-KR" sz="1100" dirty="0" smtClean="0">
                <a:solidFill>
                  <a:srgbClr val="0070C0"/>
                </a:solidFill>
              </a:endParaRPr>
            </a:p>
            <a:p>
              <a:r>
                <a:rPr lang="ko-KR" altLang="en-US" sz="1100" dirty="0" smtClean="0">
                  <a:solidFill>
                    <a:srgbClr val="0070C0"/>
                  </a:solidFill>
                </a:rPr>
                <a:t>있는 실린더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368115">
              <a:off x="6875238" y="485125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rgbClr val="FF0000"/>
                  </a:solidFill>
                </a:rPr>
                <a:t>목표 섹터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5567559" y="5881677"/>
              <a:ext cx="1382184" cy="61975"/>
            </a:xfrm>
            <a:custGeom>
              <a:avLst/>
              <a:gdLst>
                <a:gd name="connsiteX0" fmla="*/ 0 w 1839686"/>
                <a:gd name="connsiteY0" fmla="*/ 0 h 109792"/>
                <a:gd name="connsiteX1" fmla="*/ 783772 w 1839686"/>
                <a:gd name="connsiteY1" fmla="*/ 108858 h 109792"/>
                <a:gd name="connsiteX2" fmla="*/ 1839686 w 1839686"/>
                <a:gd name="connsiteY2" fmla="*/ 43543 h 1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9686" h="109792">
                  <a:moveTo>
                    <a:pt x="0" y="0"/>
                  </a:moveTo>
                  <a:cubicBezTo>
                    <a:pt x="238579" y="50800"/>
                    <a:pt x="477158" y="101601"/>
                    <a:pt x="783772" y="108858"/>
                  </a:cubicBezTo>
                  <a:cubicBezTo>
                    <a:pt x="1090386" y="116115"/>
                    <a:pt x="1465036" y="79829"/>
                    <a:pt x="1839686" y="43543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33620" y="6002848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디스크 회전 방향</a:t>
              </a:r>
              <a:endParaRPr lang="ko-KR" altLang="en-US" sz="1000" dirty="0"/>
            </a:p>
          </p:txBody>
        </p:sp>
        <p:cxnSp>
          <p:nvCxnSpPr>
            <p:cNvPr id="42" name="직선 연결선 41"/>
            <p:cNvCxnSpPr>
              <a:stCxn id="27" idx="2"/>
              <a:endCxn id="27" idx="6"/>
            </p:cNvCxnSpPr>
            <p:nvPr/>
          </p:nvCxnSpPr>
          <p:spPr>
            <a:xfrm>
              <a:off x="4211960" y="5099390"/>
              <a:ext cx="404732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7" idx="3"/>
              <a:endCxn id="27" idx="7"/>
            </p:cNvCxnSpPr>
            <p:nvPr/>
          </p:nvCxnSpPr>
          <p:spPr>
            <a:xfrm flipV="1">
              <a:off x="4804677" y="4603942"/>
              <a:ext cx="2861891" cy="99089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7" idx="4"/>
              <a:endCxn id="27" idx="0"/>
            </p:cNvCxnSpPr>
            <p:nvPr/>
          </p:nvCxnSpPr>
          <p:spPr>
            <a:xfrm flipV="1">
              <a:off x="6235623" y="4398721"/>
              <a:ext cx="0" cy="14013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7" idx="5"/>
              <a:endCxn id="27" idx="1"/>
            </p:cNvCxnSpPr>
            <p:nvPr/>
          </p:nvCxnSpPr>
          <p:spPr>
            <a:xfrm flipH="1" flipV="1">
              <a:off x="4804677" y="4603942"/>
              <a:ext cx="2861891" cy="99089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자유형 45"/>
            <p:cNvSpPr/>
            <p:nvPr/>
          </p:nvSpPr>
          <p:spPr>
            <a:xfrm>
              <a:off x="6739224" y="4932419"/>
              <a:ext cx="446314" cy="141514"/>
            </a:xfrm>
            <a:custGeom>
              <a:avLst/>
              <a:gdLst>
                <a:gd name="connsiteX0" fmla="*/ 0 w 446314"/>
                <a:gd name="connsiteY0" fmla="*/ 0 h 141514"/>
                <a:gd name="connsiteX1" fmla="*/ 163285 w 446314"/>
                <a:gd name="connsiteY1" fmla="*/ 21771 h 141514"/>
                <a:gd name="connsiteX2" fmla="*/ 315685 w 446314"/>
                <a:gd name="connsiteY2" fmla="*/ 65314 h 141514"/>
                <a:gd name="connsiteX3" fmla="*/ 402771 w 446314"/>
                <a:gd name="connsiteY3" fmla="*/ 97971 h 141514"/>
                <a:gd name="connsiteX4" fmla="*/ 446314 w 446314"/>
                <a:gd name="connsiteY4" fmla="*/ 141514 h 14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14" h="141514">
                  <a:moveTo>
                    <a:pt x="0" y="0"/>
                  </a:moveTo>
                  <a:cubicBezTo>
                    <a:pt x="55335" y="5442"/>
                    <a:pt x="110671" y="10885"/>
                    <a:pt x="163285" y="21771"/>
                  </a:cubicBezTo>
                  <a:cubicBezTo>
                    <a:pt x="215899" y="32657"/>
                    <a:pt x="275771" y="52614"/>
                    <a:pt x="315685" y="65314"/>
                  </a:cubicBezTo>
                  <a:cubicBezTo>
                    <a:pt x="355599" y="78014"/>
                    <a:pt x="381000" y="85271"/>
                    <a:pt x="402771" y="97971"/>
                  </a:cubicBezTo>
                  <a:cubicBezTo>
                    <a:pt x="424542" y="110671"/>
                    <a:pt x="446314" y="141514"/>
                    <a:pt x="446314" y="141514"/>
                  </a:cubicBezTo>
                </a:path>
              </a:pathLst>
            </a:cu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4306434" y="1453067"/>
              <a:ext cx="3021970" cy="34575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" idx="6"/>
              <a:endCxn id="27" idx="6"/>
            </p:cNvCxnSpPr>
            <p:nvPr/>
          </p:nvCxnSpPr>
          <p:spPr>
            <a:xfrm flipH="1">
              <a:off x="8259285" y="1761449"/>
              <a:ext cx="49754" cy="333794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 rot="1154497">
              <a:off x="4804677" y="4141211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ym typeface="Wingdings" panose="05000000000000000000" pitchFamily="2" charset="2"/>
                </a:rPr>
                <a:t>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8233" y="4479116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" panose="05000000000000000000" pitchFamily="2" charset="2"/>
                </a:rPr>
                <a:t>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81735" y="107100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" panose="05000000000000000000" pitchFamily="2" charset="2"/>
                </a:rPr>
                <a:t>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277802" y="115861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" panose="05000000000000000000" pitchFamily="2" charset="2"/>
                </a:rPr>
                <a:t>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77519" y="4505344"/>
              <a:ext cx="854721" cy="276999"/>
            </a:xfrm>
            <a:prstGeom prst="rect">
              <a:avLst/>
            </a:prstGeom>
            <a:solidFill>
              <a:srgbClr val="CCFF33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회전 지연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38732" y="1497453"/>
              <a:ext cx="86400" cy="135125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 flipV="1">
              <a:off x="5086818" y="1456306"/>
              <a:ext cx="2490853" cy="477921"/>
            </a:xfrm>
            <a:custGeom>
              <a:avLst/>
              <a:gdLst>
                <a:gd name="connsiteX0" fmla="*/ 2500489 w 2500489"/>
                <a:gd name="connsiteY0" fmla="*/ 124177 h 145684"/>
                <a:gd name="connsiteX1" fmla="*/ 1608666 w 2500489"/>
                <a:gd name="connsiteY1" fmla="*/ 141111 h 145684"/>
                <a:gd name="connsiteX2" fmla="*/ 694266 w 2500489"/>
                <a:gd name="connsiteY2" fmla="*/ 50800 h 145684"/>
                <a:gd name="connsiteX3" fmla="*/ 0 w 2500489"/>
                <a:gd name="connsiteY3" fmla="*/ 0 h 14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489" h="145684">
                  <a:moveTo>
                    <a:pt x="2500489" y="124177"/>
                  </a:moveTo>
                  <a:cubicBezTo>
                    <a:pt x="2205096" y="138759"/>
                    <a:pt x="1909703" y="153341"/>
                    <a:pt x="1608666" y="141111"/>
                  </a:cubicBezTo>
                  <a:cubicBezTo>
                    <a:pt x="1307629" y="128882"/>
                    <a:pt x="962377" y="74318"/>
                    <a:pt x="694266" y="50800"/>
                  </a:cubicBezTo>
                  <a:cubicBezTo>
                    <a:pt x="426155" y="27282"/>
                    <a:pt x="213077" y="13641"/>
                    <a:pt x="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33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장치 내 모터를 이용하여 디스크 헤드가 현재 실린더에서 목표 실린더로 이동하는 과정</a:t>
            </a:r>
            <a:endParaRPr lang="en-US" altLang="ko-KR" dirty="0" smtClean="0"/>
          </a:p>
          <a:p>
            <a:r>
              <a:rPr lang="ko-KR" altLang="en-US" dirty="0" smtClean="0"/>
              <a:t>탐색 거리</a:t>
            </a:r>
            <a:r>
              <a:rPr lang="en-US" altLang="ko-KR" dirty="0" smtClean="0"/>
              <a:t>(seek distance)</a:t>
            </a:r>
          </a:p>
          <a:p>
            <a:pPr lvl="1"/>
            <a:r>
              <a:rPr lang="ko-KR" altLang="en-US" dirty="0" smtClean="0"/>
              <a:t>이동하는 실린더 개수</a:t>
            </a:r>
          </a:p>
          <a:p>
            <a:r>
              <a:rPr lang="ko-KR" altLang="en-US" dirty="0" smtClean="0"/>
              <a:t>탐색 시간</a:t>
            </a:r>
            <a:r>
              <a:rPr lang="en-US" altLang="ko-KR" dirty="0" smtClean="0"/>
              <a:t>(seek time)</a:t>
            </a:r>
          </a:p>
          <a:p>
            <a:pPr lvl="1"/>
            <a:r>
              <a:rPr lang="ko-KR" altLang="en-US" dirty="0" smtClean="0"/>
              <a:t>전체적으로 탐색 거리에 선형적으로 비례</a:t>
            </a:r>
          </a:p>
          <a:p>
            <a:pPr lvl="1"/>
            <a:r>
              <a:rPr lang="ko-KR" altLang="en-US" dirty="0" smtClean="0"/>
              <a:t>탐색 거리가 매우 짧은 경우 탐색 시간이 많이 걸리는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 상용 하드 디스크의 평균 탐색 시간은 </a:t>
            </a:r>
            <a:r>
              <a:rPr lang="en-US" altLang="ko-KR" dirty="0" err="1" smtClean="0"/>
              <a:t>5ms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1ms~10ms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0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8032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회전 </a:t>
            </a:r>
            <a:r>
              <a:rPr lang="ko-KR" altLang="en-US" dirty="0" smtClean="0"/>
              <a:t>지연</a:t>
            </a:r>
            <a:endParaRPr lang="en-US" altLang="ko-KR" dirty="0"/>
          </a:p>
          <a:p>
            <a:pPr lvl="1"/>
            <a:r>
              <a:rPr lang="ko-KR" altLang="en-US" dirty="0" smtClean="0"/>
              <a:t>탐색 </a:t>
            </a:r>
            <a:r>
              <a:rPr lang="ko-KR" altLang="en-US" dirty="0"/>
              <a:t>후 </a:t>
            </a:r>
            <a:r>
              <a:rPr lang="ko-KR" altLang="en-US" dirty="0" err="1"/>
              <a:t>플래터가</a:t>
            </a:r>
            <a:r>
              <a:rPr lang="ko-KR" altLang="en-US" dirty="0"/>
              <a:t> 회전하여</a:t>
            </a:r>
            <a:r>
              <a:rPr lang="en-US" altLang="ko-KR" dirty="0"/>
              <a:t>, </a:t>
            </a:r>
            <a:r>
              <a:rPr lang="ko-KR" altLang="en-US" dirty="0"/>
              <a:t>헤드 밑에 목표 섹터가 도달할 때까지 기다리는데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dirty="0"/>
              <a:t>디스크 회전 속도는 분당 </a:t>
            </a:r>
            <a:r>
              <a:rPr lang="ko-KR" altLang="en-US" dirty="0" err="1"/>
              <a:t>회전수</a:t>
            </a:r>
            <a:r>
              <a:rPr lang="en-US" altLang="ko-KR" dirty="0"/>
              <a:t>, rpm</a:t>
            </a:r>
            <a:r>
              <a:rPr lang="ko-KR" altLang="en-US" dirty="0"/>
              <a:t>을 단위로 함</a:t>
            </a:r>
            <a:endParaRPr lang="en-US" altLang="ko-KR" dirty="0"/>
          </a:p>
          <a:p>
            <a:r>
              <a:rPr lang="ko-KR" altLang="en-US" dirty="0" smtClean="0"/>
              <a:t>평균 </a:t>
            </a:r>
            <a:r>
              <a:rPr lang="ko-KR" altLang="en-US" dirty="0" smtClean="0"/>
              <a:t>회전 지연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/>
              <a:t>회전 시간의 </a:t>
            </a:r>
            <a:r>
              <a:rPr lang="en-US" altLang="ko-KR" dirty="0"/>
              <a:t>1/2</a:t>
            </a:r>
            <a:endParaRPr lang="ko-KR" altLang="en-US" dirty="0"/>
          </a:p>
          <a:p>
            <a:r>
              <a:rPr lang="ko-KR" altLang="en-US" dirty="0" smtClean="0"/>
              <a:t>평균 회전 지연 시간 계산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회전 시간 </a:t>
            </a:r>
            <a:r>
              <a:rPr lang="en-US" altLang="ko-KR" dirty="0" smtClean="0"/>
              <a:t>= 60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rmp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평균 회전 지연 시간 </a:t>
            </a:r>
            <a:r>
              <a:rPr lang="en-US" altLang="ko-KR" dirty="0" smtClean="0"/>
              <a:t>– ½ </a:t>
            </a:r>
            <a:r>
              <a:rPr lang="ko-KR" altLang="en-US" dirty="0" smtClean="0"/>
              <a:t>회전 시간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7200rpm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디스크의 경우</a:t>
            </a:r>
            <a:r>
              <a:rPr lang="en-US" altLang="ko-KR" dirty="0" smtClean="0"/>
              <a:t>, (60</a:t>
            </a:r>
            <a:r>
              <a:rPr lang="ko-KR" altLang="en-US" dirty="0"/>
              <a:t>초</a:t>
            </a:r>
            <a:r>
              <a:rPr lang="en-US" altLang="ko-KR" dirty="0"/>
              <a:t>/</a:t>
            </a:r>
            <a:r>
              <a:rPr lang="en-US" altLang="ko-KR" dirty="0" smtClean="0"/>
              <a:t>7200)/2 = </a:t>
            </a:r>
            <a:r>
              <a:rPr lang="en-US" altLang="ko-KR" dirty="0" err="1" smtClean="0"/>
              <a:t>4.17ms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70558"/>
              </p:ext>
            </p:extLst>
          </p:nvPr>
        </p:nvGraphicFramePr>
        <p:xfrm>
          <a:off x="1475656" y="4365104"/>
          <a:ext cx="5976663" cy="22631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92221">
                  <a:extLst>
                    <a:ext uri="{9D8B030D-6E8A-4147-A177-3AD203B41FA5}">
                      <a16:colId xmlns:a16="http://schemas.microsoft.com/office/drawing/2014/main" val="3055684165"/>
                    </a:ext>
                  </a:extLst>
                </a:gridCol>
                <a:gridCol w="1608179">
                  <a:extLst>
                    <a:ext uri="{9D8B030D-6E8A-4147-A177-3AD203B41FA5}">
                      <a16:colId xmlns:a16="http://schemas.microsoft.com/office/drawing/2014/main" val="1683903679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40437397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회전 속도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 smtClean="0">
                          <a:effectLst/>
                        </a:rPr>
                        <a:t>rpm)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effectLst/>
                        </a:rPr>
                        <a:t>1</a:t>
                      </a:r>
                      <a:r>
                        <a:rPr lang="ko-KR" altLang="en-US" sz="1400" kern="0" spc="0">
                          <a:effectLst/>
                        </a:rPr>
                        <a:t>회전 시간</a:t>
                      </a:r>
                      <a:r>
                        <a:rPr lang="en-US" altLang="ko-KR" sz="1400" kern="0" spc="0">
                          <a:effectLst/>
                        </a:rPr>
                        <a:t>(</a:t>
                      </a:r>
                      <a:r>
                        <a:rPr lang="en-US" sz="1400" kern="0" spc="0">
                          <a:effectLst/>
                        </a:rPr>
                        <a:t>ms)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평균 회전 지연 시간</a:t>
                      </a:r>
                      <a:r>
                        <a:rPr lang="en-US" altLang="ko-KR" sz="1400" kern="0" spc="0">
                          <a:effectLst/>
                        </a:rPr>
                        <a:t>(ms)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7641177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4200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14.28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7.14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0744924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5400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11.12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5.56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644961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7200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8.33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4.17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659029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10000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6.00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3.00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1622026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15000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4.00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2.00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8245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5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전송과 오버헤드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디스크 전송은 내부 전송과 외부 전송을 나뉨</a:t>
            </a:r>
            <a:endParaRPr lang="en-US" altLang="ko-KR" dirty="0" smtClean="0"/>
          </a:p>
          <a:p>
            <a:pPr lvl="1"/>
            <a:r>
              <a:rPr lang="en-US" altLang="ko-KR" dirty="0" err="1"/>
              <a:t>디스크</a:t>
            </a:r>
            <a:r>
              <a:rPr lang="en-US" altLang="ko-KR" dirty="0"/>
              <a:t> </a:t>
            </a:r>
            <a:r>
              <a:rPr lang="en-US" altLang="ko-KR" dirty="0" err="1"/>
              <a:t>제조업체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en-US" altLang="ko-KR" dirty="0" err="1"/>
              <a:t>공개하는</a:t>
            </a:r>
            <a:r>
              <a:rPr lang="en-US" altLang="ko-KR" dirty="0"/>
              <a:t> </a:t>
            </a:r>
            <a:r>
              <a:rPr lang="en-US" altLang="ko-KR" dirty="0" err="1"/>
              <a:t>디스크</a:t>
            </a:r>
            <a:r>
              <a:rPr lang="en-US" altLang="ko-KR" dirty="0"/>
              <a:t> </a:t>
            </a:r>
            <a:r>
              <a:rPr lang="en-US" altLang="ko-KR" dirty="0" err="1"/>
              <a:t>전송률</a:t>
            </a:r>
            <a:r>
              <a:rPr lang="ko-KR" altLang="en-US" dirty="0"/>
              <a:t>은 내부 전송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내부 전송 시간이 외부 전송 시간보다 </a:t>
            </a:r>
            <a:r>
              <a:rPr lang="ko-KR" altLang="en-US" dirty="0" smtClean="0"/>
              <a:t>큼</a:t>
            </a:r>
            <a:endParaRPr lang="ko-KR" altLang="en-US" dirty="0"/>
          </a:p>
          <a:p>
            <a:r>
              <a:rPr lang="ko-KR" altLang="en-US" dirty="0" smtClean="0"/>
              <a:t>내부 전송 시간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플래터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표면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헤드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디스크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캐시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사이의 데이터 전송</a:t>
            </a:r>
            <a:endParaRPr lang="en-US" altLang="ko-KR" dirty="0"/>
          </a:p>
          <a:p>
            <a:pPr lvl="1"/>
            <a:r>
              <a:rPr lang="ko-KR" altLang="en-US" dirty="0" smtClean="0"/>
              <a:t>디스크 회전 속도에 의해 결정됨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트랙 당 섹터 </a:t>
            </a:r>
            <a:r>
              <a:rPr lang="en-US" altLang="ko-KR" dirty="0" smtClean="0"/>
              <a:t>: 1000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섹터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0.5KB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회전 속도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7200rpm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트랙 크기 </a:t>
            </a:r>
            <a:r>
              <a:rPr lang="en-US" altLang="ko-KR" dirty="0" smtClean="0"/>
              <a:t>: </a:t>
            </a:r>
            <a:r>
              <a:rPr lang="en-US" altLang="ko-KR" dirty="0" err="1"/>
              <a:t>1000x0.5KB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 err="1" smtClean="0"/>
              <a:t>500KB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회전 시간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8.3ms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8.3ms</a:t>
            </a:r>
            <a:r>
              <a:rPr lang="ko-KR" altLang="en-US" dirty="0" smtClean="0"/>
              <a:t> 동안 </a:t>
            </a:r>
            <a:r>
              <a:rPr lang="en-US" altLang="ko-KR" dirty="0" err="1" smtClean="0"/>
              <a:t>500KB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 전송 속도 </a:t>
            </a:r>
            <a:r>
              <a:rPr lang="en-US" altLang="ko-KR" dirty="0" smtClean="0"/>
              <a:t>: </a:t>
            </a:r>
            <a:r>
              <a:rPr lang="en-US" altLang="ko-KR" dirty="0" err="1"/>
              <a:t>500KB</a:t>
            </a:r>
            <a:r>
              <a:rPr lang="en-US" altLang="ko-KR" dirty="0"/>
              <a:t>/</a:t>
            </a:r>
            <a:r>
              <a:rPr lang="en-US" altLang="ko-KR" dirty="0" err="1"/>
              <a:t>8.3ms</a:t>
            </a:r>
            <a:r>
              <a:rPr lang="en-US" altLang="ko-KR" dirty="0"/>
              <a:t> = </a:t>
            </a:r>
            <a:r>
              <a:rPr lang="en-US" altLang="ko-KR" dirty="0" err="1"/>
              <a:t>60240KB</a:t>
            </a:r>
            <a:r>
              <a:rPr lang="en-US" altLang="ko-KR" dirty="0"/>
              <a:t>/</a:t>
            </a:r>
            <a:r>
              <a:rPr lang="ko-KR" altLang="en-US" dirty="0"/>
              <a:t>초 ≒ </a:t>
            </a:r>
            <a:r>
              <a:rPr lang="en-US" altLang="ko-KR" dirty="0" err="1"/>
              <a:t>60MB</a:t>
            </a:r>
            <a:r>
              <a:rPr lang="en-US" altLang="ko-KR" dirty="0"/>
              <a:t>/</a:t>
            </a:r>
            <a:r>
              <a:rPr lang="ko-KR" altLang="en-US" dirty="0"/>
              <a:t>초</a:t>
            </a:r>
          </a:p>
          <a:p>
            <a:pPr lvl="2"/>
            <a:r>
              <a:rPr lang="ko-KR" altLang="en-US" dirty="0"/>
              <a:t>디스크와 캐시 사이에 </a:t>
            </a:r>
            <a:r>
              <a:rPr lang="en-US" altLang="ko-KR" dirty="0"/>
              <a:t>1</a:t>
            </a:r>
            <a:r>
              <a:rPr lang="ko-KR" altLang="en-US" dirty="0"/>
              <a:t>초에 약 </a:t>
            </a:r>
            <a:r>
              <a:rPr lang="en-US" altLang="ko-KR" dirty="0" err="1"/>
              <a:t>60MB</a:t>
            </a:r>
            <a:r>
              <a:rPr lang="ko-KR" altLang="en-US" dirty="0"/>
              <a:t>가 전송</a:t>
            </a:r>
          </a:p>
          <a:p>
            <a:pPr fontAlgn="base"/>
            <a:r>
              <a:rPr lang="ko-KR" altLang="en-US" dirty="0" smtClean="0"/>
              <a:t>외부 전송 시간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디스크 캐시와 호스트 컴퓨터 사이에 데이터가 전송되는 시간</a:t>
            </a:r>
          </a:p>
          <a:p>
            <a:pPr lvl="1" fontAlgn="base"/>
            <a:r>
              <a:rPr lang="ko-KR" altLang="en-US" dirty="0"/>
              <a:t>호스트 컴퓨터가 연결되는 </a:t>
            </a:r>
            <a:r>
              <a:rPr lang="en-US" altLang="ko-KR" dirty="0"/>
              <a:t>I/O </a:t>
            </a:r>
            <a:r>
              <a:rPr lang="ko-KR" altLang="en-US" dirty="0"/>
              <a:t>버스의 속도에 달려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오버헤드 시간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디스크 장치가 호스트로부터 명령을 받고 해석하는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요청 </a:t>
            </a:r>
            <a:r>
              <a:rPr lang="ko-KR" altLang="en-US" dirty="0"/>
              <a:t>블록들이 </a:t>
            </a:r>
            <a:r>
              <a:rPr lang="ko-KR" altLang="en-US" dirty="0" smtClean="0"/>
              <a:t>동일 </a:t>
            </a:r>
            <a:r>
              <a:rPr lang="ko-KR" altLang="en-US" dirty="0"/>
              <a:t>실린더에 있는 경우 </a:t>
            </a:r>
            <a:r>
              <a:rPr lang="ko-KR" altLang="en-US" dirty="0" smtClean="0"/>
              <a:t>헤드에서 </a:t>
            </a:r>
            <a:r>
              <a:rPr lang="ko-KR" altLang="en-US" dirty="0"/>
              <a:t>다른 헤드로 변경하는 시간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매우 작기 때문에 일반적으로 디스크 입출력 시간에서 </a:t>
            </a:r>
            <a:r>
              <a:rPr lang="ko-KR" altLang="en-US" dirty="0" smtClean="0"/>
              <a:t>배제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44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액세스 시간과 디스크 입출력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디스크 액세스 시간</a:t>
            </a:r>
            <a:endParaRPr lang="en-US" altLang="ko-KR" dirty="0" smtClean="0"/>
          </a:p>
          <a:p>
            <a:pPr lvl="1"/>
            <a:r>
              <a:rPr lang="ko-KR" altLang="en-US" dirty="0"/>
              <a:t>목표 섹터에 접근하여 읽거나 쓰기까지 걸리는 시간</a:t>
            </a:r>
          </a:p>
          <a:p>
            <a:pPr lvl="1"/>
            <a:r>
              <a:rPr lang="ko-KR" altLang="en-US" dirty="0" smtClean="0"/>
              <a:t>탐색 </a:t>
            </a:r>
            <a:r>
              <a:rPr lang="ko-KR" altLang="en-US" dirty="0"/>
              <a:t>시간 </a:t>
            </a:r>
            <a:r>
              <a:rPr lang="en-US" altLang="ko-KR" dirty="0"/>
              <a:t>+ </a:t>
            </a:r>
            <a:r>
              <a:rPr lang="ko-KR" altLang="en-US" dirty="0"/>
              <a:t>회전 지연 시간 </a:t>
            </a:r>
            <a:r>
              <a:rPr lang="en-US" altLang="ko-KR" dirty="0"/>
              <a:t>+ </a:t>
            </a:r>
            <a:r>
              <a:rPr lang="ko-KR" altLang="en-US" dirty="0"/>
              <a:t>내부 전송 시간</a:t>
            </a:r>
          </a:p>
          <a:p>
            <a:r>
              <a:rPr lang="ko-KR" altLang="en-US" dirty="0" smtClean="0"/>
              <a:t>입출력 응답 시간</a:t>
            </a:r>
            <a:endParaRPr lang="en-US" altLang="ko-KR" dirty="0" smtClean="0"/>
          </a:p>
          <a:p>
            <a:pPr lvl="1"/>
            <a:r>
              <a:rPr lang="ko-KR" altLang="en-US" dirty="0"/>
              <a:t>호스트나 응용프로그램 입장에서 디스크 입출력에 걸리는 전체 시간</a:t>
            </a:r>
          </a:p>
          <a:p>
            <a:pPr lvl="1"/>
            <a:r>
              <a:rPr lang="ko-KR" altLang="en-US" dirty="0"/>
              <a:t>탐색 시간 </a:t>
            </a:r>
            <a:r>
              <a:rPr lang="en-US" altLang="ko-KR" dirty="0"/>
              <a:t>+ </a:t>
            </a:r>
            <a:r>
              <a:rPr lang="ko-KR" altLang="en-US" dirty="0"/>
              <a:t>회전 지연 시간 </a:t>
            </a:r>
            <a:r>
              <a:rPr lang="en-US" altLang="ko-KR" dirty="0"/>
              <a:t>+ </a:t>
            </a:r>
            <a:r>
              <a:rPr lang="ko-KR" altLang="en-US" dirty="0"/>
              <a:t>전체 전송 시간 </a:t>
            </a:r>
            <a:r>
              <a:rPr lang="en-US" altLang="ko-KR" dirty="0"/>
              <a:t>+ </a:t>
            </a:r>
            <a:r>
              <a:rPr lang="ko-KR" altLang="en-US" dirty="0"/>
              <a:t>오버헤드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93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장치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53803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저장 장치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전원이 꺼져도 프로그램과 </a:t>
            </a:r>
            <a:r>
              <a:rPr lang="ko-KR" altLang="en-US" dirty="0" smtClean="0"/>
              <a:t>데이터를 </a:t>
            </a:r>
            <a:r>
              <a:rPr lang="ko-KR" altLang="en-US" dirty="0" smtClean="0"/>
              <a:t>저장하는 대용량 장치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직접 접근할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전잠</a:t>
            </a:r>
            <a:r>
              <a:rPr lang="ko-KR" altLang="en-US" dirty="0" smtClean="0"/>
              <a:t> 처리기에 의해 입출</a:t>
            </a:r>
            <a:r>
              <a:rPr lang="ko-KR" altLang="en-US" dirty="0" smtClean="0"/>
              <a:t>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en-US" altLang="ko-KR" dirty="0"/>
              <a:t>, </a:t>
            </a:r>
            <a:r>
              <a:rPr lang="ko-KR" altLang="en-US" dirty="0"/>
              <a:t>자기테이프</a:t>
            </a:r>
            <a:r>
              <a:rPr lang="en-US" altLang="ko-KR" dirty="0"/>
              <a:t>, CD, RAID, USB </a:t>
            </a:r>
            <a:r>
              <a:rPr lang="ko-KR" altLang="en-US" dirty="0"/>
              <a:t>스틱 등</a:t>
            </a:r>
          </a:p>
          <a:p>
            <a:r>
              <a:rPr lang="ko-KR" altLang="en-US" dirty="0" smtClean="0"/>
              <a:t>저장 장치의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대용량 장치</a:t>
            </a:r>
            <a:endParaRPr lang="en-US" altLang="ko-KR" dirty="0" smtClean="0"/>
          </a:p>
          <a:p>
            <a:pPr lvl="2"/>
            <a:r>
              <a:rPr lang="ko-KR" altLang="en-US" dirty="0"/>
              <a:t>보통 몇 백 기가바이트</a:t>
            </a:r>
            <a:r>
              <a:rPr lang="en-US" altLang="ko-KR" dirty="0"/>
              <a:t>(GB, Giga Byte)</a:t>
            </a:r>
            <a:r>
              <a:rPr lang="ko-KR" altLang="en-US" dirty="0"/>
              <a:t>에서 수십 </a:t>
            </a:r>
            <a:r>
              <a:rPr lang="ko-KR" altLang="en-US" dirty="0" err="1"/>
              <a:t>테라바이트</a:t>
            </a:r>
            <a:r>
              <a:rPr lang="en-US" altLang="ko-KR" dirty="0"/>
              <a:t>(</a:t>
            </a:r>
            <a:r>
              <a:rPr lang="en-US" altLang="ko-KR" dirty="0" err="1"/>
              <a:t>Tera</a:t>
            </a:r>
            <a:r>
              <a:rPr lang="en-US" altLang="ko-KR" dirty="0"/>
              <a:t> </a:t>
            </a:r>
            <a:r>
              <a:rPr lang="en-US" altLang="ko-KR" dirty="0" smtClean="0"/>
              <a:t>Byte</a:t>
            </a:r>
            <a:r>
              <a:rPr lang="en-US" altLang="ko-KR" dirty="0"/>
              <a:t>)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주기억장치의 </a:t>
            </a:r>
            <a:r>
              <a:rPr lang="en-US" altLang="ko-KR" dirty="0" smtClean="0"/>
              <a:t>1000</a:t>
            </a:r>
            <a:r>
              <a:rPr lang="ko-KR" altLang="en-US" dirty="0" err="1" smtClean="0"/>
              <a:t>배이상</a:t>
            </a:r>
            <a:endParaRPr lang="en-US" altLang="ko-KR" dirty="0" smtClean="0"/>
          </a:p>
          <a:p>
            <a:pPr lvl="2"/>
            <a:r>
              <a:rPr lang="ko-KR" altLang="en-US" dirty="0"/>
              <a:t>데이터베이스나 </a:t>
            </a:r>
            <a:r>
              <a:rPr lang="ko-KR" altLang="en-US" dirty="0" smtClean="0"/>
              <a:t>파일 저장</a:t>
            </a:r>
            <a:endParaRPr lang="ko-KR" altLang="en-US" dirty="0"/>
          </a:p>
          <a:p>
            <a:pPr lvl="1"/>
            <a:r>
              <a:rPr lang="ko-KR" altLang="en-US" dirty="0" smtClean="0"/>
              <a:t>비 휘발성 영구 기억 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전원이 꺼져도 지워지지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수명 시간이 긺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영구적인지는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메모리의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공간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47664" y="4797152"/>
            <a:ext cx="5915752" cy="1760113"/>
            <a:chOff x="755576" y="1700808"/>
            <a:chExt cx="7355912" cy="197613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32672">
              <a:off x="4766385" y="2723743"/>
              <a:ext cx="1027477" cy="9532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1700808"/>
              <a:ext cx="1679621" cy="16561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7223" y="1700808"/>
              <a:ext cx="1567191" cy="116762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8952" y="2240868"/>
              <a:ext cx="1008112" cy="100811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943" y="1787661"/>
              <a:ext cx="2117545" cy="148247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9734" y="1772816"/>
              <a:ext cx="976804" cy="936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13531" y="3069539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/>
                <a:t>하드디스크</a:t>
              </a:r>
              <a:endParaRPr lang="ko-KR" altLang="en-US" sz="10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6378" y="253446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SSD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2888" y="3200344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CD/DVD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61114" y="3327302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USB </a:t>
              </a:r>
              <a:r>
                <a:rPr lang="ko-KR" altLang="en-US" sz="1050" dirty="0" smtClean="0"/>
                <a:t>스틱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38785" y="2846344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/>
                <a:t>자기테이프</a:t>
              </a:r>
              <a:endParaRPr lang="ko-KR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6256" y="3327302"/>
              <a:ext cx="4876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RAID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67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탐구 </a:t>
            </a:r>
            <a:r>
              <a:rPr lang="en-US" altLang="ko-KR" smtClean="0"/>
              <a:t>12-1 </a:t>
            </a:r>
            <a:r>
              <a:rPr lang="ko-KR" altLang="en-US" smtClean="0"/>
              <a:t>평균 디스크 액세스 시간과 평균 디스크 응답 시간 계산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612648" y="3429000"/>
            <a:ext cx="8153400" cy="29523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sz="1600" dirty="0" err="1"/>
              <a:t>10000rpm</a:t>
            </a:r>
            <a:r>
              <a:rPr lang="ko-KR" altLang="en-US" sz="1600" dirty="0"/>
              <a:t>의 평균 회전 지연 시간은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3ms</a:t>
            </a:r>
            <a:endParaRPr lang="en-US" altLang="ko-KR" sz="1600" dirty="0"/>
          </a:p>
          <a:p>
            <a:r>
              <a:rPr lang="ko-KR" altLang="en-US" sz="1600" dirty="0"/>
              <a:t>내부 전송 속도 </a:t>
            </a:r>
            <a:r>
              <a:rPr lang="en-US" altLang="ko-KR" sz="1600" dirty="0"/>
              <a:t>= 1</a:t>
            </a:r>
            <a:r>
              <a:rPr lang="ko-KR" altLang="en-US" sz="1600" dirty="0" err="1"/>
              <a:t>트랙크기</a:t>
            </a:r>
            <a:r>
              <a:rPr lang="en-US" altLang="ko-KR" sz="1600" dirty="0"/>
              <a:t>/1</a:t>
            </a:r>
            <a:r>
              <a:rPr lang="ko-KR" altLang="en-US" sz="1600" dirty="0" err="1"/>
              <a:t>회전시간</a:t>
            </a:r>
            <a:r>
              <a:rPr lang="ko-KR" altLang="en-US" sz="1600" dirty="0"/>
              <a:t> </a:t>
            </a:r>
            <a:r>
              <a:rPr lang="en-US" altLang="ko-KR" sz="1600" dirty="0"/>
              <a:t>= 1000*</a:t>
            </a:r>
            <a:r>
              <a:rPr lang="en-US" altLang="ko-KR" sz="1600" dirty="0" err="1"/>
              <a:t>0.5KB</a:t>
            </a:r>
            <a:r>
              <a:rPr lang="en-US" altLang="ko-KR" sz="1600" dirty="0"/>
              <a:t>/</a:t>
            </a:r>
            <a:r>
              <a:rPr lang="en-US" altLang="ko-KR" sz="1600" dirty="0" err="1"/>
              <a:t>6ms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500KB</a:t>
            </a:r>
            <a:r>
              <a:rPr lang="en-US" altLang="ko-KR" sz="1600" dirty="0"/>
              <a:t>/</a:t>
            </a:r>
            <a:r>
              <a:rPr lang="en-US" altLang="ko-KR" sz="1600" dirty="0" err="1"/>
              <a:t>6ms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                   = </a:t>
            </a:r>
            <a:r>
              <a:rPr lang="ko-KR" altLang="en-US" sz="1600" dirty="0"/>
              <a:t>약 </a:t>
            </a:r>
            <a:r>
              <a:rPr lang="en-US" altLang="ko-KR" sz="1600" dirty="0" err="1"/>
              <a:t>83.3MB</a:t>
            </a:r>
            <a:r>
              <a:rPr lang="en-US" altLang="ko-KR" sz="1600" dirty="0"/>
              <a:t>/</a:t>
            </a:r>
            <a:r>
              <a:rPr lang="ko-KR" altLang="en-US" sz="1600" dirty="0"/>
              <a:t>초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섹터를 읽는데 걸리는 내부 전송 시간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0.5KB</a:t>
            </a:r>
            <a:r>
              <a:rPr lang="en-US" altLang="ko-KR" sz="1600" dirty="0"/>
              <a:t>/(</a:t>
            </a:r>
            <a:r>
              <a:rPr lang="en-US" altLang="ko-KR" sz="1600" dirty="0" err="1"/>
              <a:t>83.3MB</a:t>
            </a:r>
            <a:r>
              <a:rPr lang="en-US" altLang="ko-KR" sz="1600" dirty="0"/>
              <a:t>/</a:t>
            </a:r>
            <a:r>
              <a:rPr lang="ko-KR" altLang="en-US" sz="1600" dirty="0"/>
              <a:t>초</a:t>
            </a:r>
            <a:r>
              <a:rPr lang="en-US" altLang="ko-KR" sz="1600" dirty="0"/>
              <a:t>) = </a:t>
            </a:r>
            <a:r>
              <a:rPr lang="en-US" altLang="ko-KR" sz="1600" dirty="0" err="1" smtClean="0"/>
              <a:t>0.006ms</a:t>
            </a:r>
            <a:endParaRPr lang="en-US" altLang="ko-KR" sz="1600" dirty="0" smtClean="0"/>
          </a:p>
          <a:p>
            <a:r>
              <a:rPr lang="ko-KR" altLang="en-US" sz="1600" dirty="0"/>
              <a:t>평균 디스크 액세스 시간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5ms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3ms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0.006ms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8</a:t>
            </a:r>
            <a:r>
              <a:rPr lang="en-US" altLang="ko-KR" sz="1600" dirty="0" err="1" smtClean="0"/>
              <a:t>.006ms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8ms</a:t>
            </a:r>
            <a:endParaRPr lang="en-US" altLang="ko-KR" sz="1600" dirty="0" smtClean="0"/>
          </a:p>
          <a:p>
            <a:r>
              <a:rPr lang="ko-KR" altLang="en-US" sz="1600" dirty="0"/>
              <a:t>디스크 입출력 응답 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디스크 </a:t>
            </a:r>
            <a:r>
              <a:rPr lang="ko-KR" altLang="en-US" sz="1600" dirty="0"/>
              <a:t>액세스 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외부 전송 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오버헤드 </a:t>
            </a:r>
            <a:r>
              <a:rPr lang="ko-KR" altLang="en-US" sz="1600" dirty="0" smtClean="0"/>
              <a:t>시간</a:t>
            </a:r>
            <a:endParaRPr lang="en-US" altLang="ko-KR" sz="1600" dirty="0" smtClean="0"/>
          </a:p>
          <a:p>
            <a:pPr marL="0" indent="0" fontAlgn="base" latinLnBrk="0">
              <a:buNone/>
            </a:pPr>
            <a:r>
              <a:rPr lang="en-US" altLang="ko-KR" sz="1900" dirty="0" smtClean="0"/>
              <a:t>              </a:t>
            </a:r>
            <a:r>
              <a:rPr lang="en-US" altLang="ko-KR" sz="1700" dirty="0" smtClean="0"/>
              <a:t>                   = </a:t>
            </a:r>
            <a:r>
              <a:rPr lang="en-US" altLang="ko-KR" sz="1700" dirty="0" err="1"/>
              <a:t>8ms</a:t>
            </a:r>
            <a:r>
              <a:rPr lang="en-US" altLang="ko-KR" sz="1700" dirty="0"/>
              <a:t> + </a:t>
            </a:r>
            <a:r>
              <a:rPr lang="en-US" altLang="ko-KR" sz="1700" dirty="0" err="1"/>
              <a:t>0.5KB</a:t>
            </a:r>
            <a:r>
              <a:rPr lang="en-US" altLang="ko-KR" sz="1700" dirty="0"/>
              <a:t>/(</a:t>
            </a:r>
            <a:r>
              <a:rPr lang="en-US" altLang="ko-KR" sz="1700" dirty="0" err="1"/>
              <a:t>100MB</a:t>
            </a:r>
            <a:r>
              <a:rPr lang="en-US" altLang="ko-KR" sz="1700" dirty="0"/>
              <a:t>/s) + </a:t>
            </a:r>
            <a:r>
              <a:rPr lang="en-US" altLang="ko-KR" sz="1700" dirty="0" err="1"/>
              <a:t>0.1ms</a:t>
            </a:r>
            <a:r>
              <a:rPr lang="en-US" altLang="ko-KR" sz="1700" dirty="0"/>
              <a:t> </a:t>
            </a:r>
          </a:p>
          <a:p>
            <a:pPr marL="0" indent="0" fontAlgn="base" latinLnBrk="0">
              <a:buNone/>
            </a:pPr>
            <a:r>
              <a:rPr lang="en-US" altLang="ko-KR" sz="1700" dirty="0"/>
              <a:t>		</a:t>
            </a:r>
            <a:r>
              <a:rPr lang="en-US" altLang="ko-KR" sz="1700" dirty="0" smtClean="0"/>
              <a:t>          = </a:t>
            </a:r>
            <a:r>
              <a:rPr lang="en-US" altLang="ko-KR" sz="1700" dirty="0" err="1"/>
              <a:t>8ms</a:t>
            </a:r>
            <a:r>
              <a:rPr lang="en-US" altLang="ko-KR" sz="1700" dirty="0"/>
              <a:t> + </a:t>
            </a:r>
            <a:r>
              <a:rPr lang="en-US" altLang="ko-KR" sz="1700" dirty="0" err="1"/>
              <a:t>0.005ms</a:t>
            </a:r>
            <a:r>
              <a:rPr lang="en-US" altLang="ko-KR" sz="1700" dirty="0"/>
              <a:t> + </a:t>
            </a:r>
            <a:r>
              <a:rPr lang="en-US" altLang="ko-KR" sz="1700" dirty="0" err="1"/>
              <a:t>0.1ms</a:t>
            </a:r>
            <a:endParaRPr lang="en-US" altLang="ko-KR" sz="1700" dirty="0"/>
          </a:p>
          <a:p>
            <a:pPr marL="0" indent="0" fontAlgn="base" latinLnBrk="0">
              <a:buNone/>
            </a:pPr>
            <a:r>
              <a:rPr lang="en-US" altLang="ko-KR" sz="1700" dirty="0" smtClean="0"/>
              <a:t>  </a:t>
            </a:r>
            <a:r>
              <a:rPr lang="en-US" altLang="ko-KR" sz="1700" dirty="0"/>
              <a:t>		</a:t>
            </a:r>
            <a:r>
              <a:rPr lang="en-US" altLang="ko-KR" sz="1700" dirty="0" smtClean="0"/>
              <a:t>          = </a:t>
            </a:r>
            <a:r>
              <a:rPr lang="en-US" altLang="ko-KR" sz="1700" dirty="0" err="1"/>
              <a:t>8.105ms</a:t>
            </a:r>
            <a:endParaRPr lang="en-US" altLang="ko-KR" sz="1700" dirty="0"/>
          </a:p>
          <a:p>
            <a:pPr marL="0" indent="0" fontAlgn="base" latinLnBrk="0">
              <a:buNone/>
            </a:pPr>
            <a:r>
              <a:rPr lang="en-US" altLang="ko-KR" sz="1700" dirty="0"/>
              <a:t>		</a:t>
            </a:r>
            <a:r>
              <a:rPr lang="en-US" altLang="ko-KR" sz="1700" dirty="0" smtClean="0"/>
              <a:t>          ≒ </a:t>
            </a:r>
            <a:r>
              <a:rPr lang="en-US" altLang="ko-KR" sz="1700" dirty="0" err="1"/>
              <a:t>8.1ms</a:t>
            </a:r>
            <a:endParaRPr lang="en-US" altLang="ko-KR" sz="1700" dirty="0"/>
          </a:p>
          <a:p>
            <a:endParaRPr lang="ko-KR" altLang="en-US" sz="1600" dirty="0"/>
          </a:p>
          <a:p>
            <a:endParaRPr lang="ko-KR" altLang="en-US" sz="1800" dirty="0"/>
          </a:p>
          <a:p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674" y="1336412"/>
            <a:ext cx="8079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다음과 같은 특성을 가진 디스크 장치가 있을 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섹터를 읽는데 걸리는 평균 디스크 액세스 시간과 평균 디스크 응답 시간을 계산하라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76263"/>
            <a:ext cx="54377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탐색 시간 </a:t>
            </a:r>
            <a:r>
              <a:rPr lang="en-US" altLang="ko-KR" sz="1400" dirty="0"/>
              <a:t>: </a:t>
            </a:r>
            <a:r>
              <a:rPr lang="ko-KR" altLang="en-US" sz="1400" dirty="0"/>
              <a:t>제조업체에서 명시한 것으로 </a:t>
            </a:r>
            <a:r>
              <a:rPr lang="en-US" altLang="ko-KR" sz="1400" dirty="0" err="1"/>
              <a:t>5ms</a:t>
            </a:r>
            <a:endParaRPr lang="ko-KR" altLang="en-US" sz="1400" dirty="0"/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디스크의 회전 속도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10000rpm</a:t>
            </a:r>
            <a:endParaRPr lang="ko-KR" altLang="en-US" sz="1400" dirty="0"/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트랙당 섹터 수 </a:t>
            </a:r>
            <a:r>
              <a:rPr lang="en-US" altLang="ko-KR" sz="1400" dirty="0"/>
              <a:t>: 1000</a:t>
            </a:r>
            <a:r>
              <a:rPr lang="ko-KR" altLang="en-US" sz="1400" dirty="0"/>
              <a:t>개</a:t>
            </a:r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장치와 호스트사이의 인터페이스 전송 속도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100MB</a:t>
            </a:r>
            <a:r>
              <a:rPr lang="en-US" altLang="ko-KR" sz="1400" dirty="0"/>
              <a:t>/s</a:t>
            </a:r>
            <a:endParaRPr lang="ko-KR" altLang="en-US" sz="1400" dirty="0"/>
          </a:p>
          <a:p>
            <a:pPr marL="2857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장치의 오버헤드 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0.1ms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193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스케줄링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2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큐와 디스크 스케줄링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8324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디스크 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도착하는 여러 디스크 입출력 요청을 저장하는 큐</a:t>
            </a:r>
            <a:endParaRPr lang="en-US" altLang="ko-KR" dirty="0" smtClean="0"/>
          </a:p>
          <a:p>
            <a:r>
              <a:rPr lang="ko-KR" altLang="en-US" dirty="0" smtClean="0"/>
              <a:t>디스크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큐에 저장된 입출력 요청들의 목표 실린더 위치를 고려하여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/>
              <a:t>디스크 암이 움직이는 평균 탐색 거리를 </a:t>
            </a:r>
            <a:r>
              <a:rPr lang="ko-KR" altLang="en-US" dirty="0" smtClean="0"/>
              <a:t>최소화하고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평균 </a:t>
            </a:r>
            <a:r>
              <a:rPr lang="ko-KR" altLang="en-US" dirty="0"/>
              <a:t>디스크 탐색 시간과 평균 디스크 액세스 시간이 </a:t>
            </a:r>
            <a:r>
              <a:rPr lang="ko-KR" altLang="en-US" dirty="0" smtClean="0"/>
              <a:t>줄여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/>
              <a:t>디스크 </a:t>
            </a:r>
            <a:r>
              <a:rPr lang="ko-KR" altLang="en-US" dirty="0" smtClean="0"/>
              <a:t>처리율 </a:t>
            </a:r>
            <a:r>
              <a:rPr lang="ko-KR" altLang="en-US" dirty="0"/>
              <a:t>극대화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25796" y="3501008"/>
            <a:ext cx="7822577" cy="3056991"/>
            <a:chOff x="853879" y="1772816"/>
            <a:chExt cx="7822577" cy="3056991"/>
          </a:xfrm>
        </p:grpSpPr>
        <p:sp>
          <p:nvSpPr>
            <p:cNvPr id="47" name="TextBox 46"/>
            <p:cNvSpPr txBox="1"/>
            <p:nvPr/>
          </p:nvSpPr>
          <p:spPr>
            <a:xfrm>
              <a:off x="939399" y="1787776"/>
              <a:ext cx="1263898" cy="2793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53879" y="1772816"/>
              <a:ext cx="181056" cy="2910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052271" y="2780928"/>
              <a:ext cx="1951777" cy="576064"/>
              <a:chOff x="1247491" y="3035606"/>
              <a:chExt cx="1951777" cy="57606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55052" y="3179622"/>
                <a:ext cx="216024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471076" y="3179622"/>
                <a:ext cx="216024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87100" y="3179622"/>
                <a:ext cx="216024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903124" y="3179622"/>
                <a:ext cx="216024" cy="3600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r6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19148" y="3179622"/>
                <a:ext cx="216024" cy="3600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r5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35172" y="3179622"/>
                <a:ext cx="216024" cy="3600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r4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551196" y="3179622"/>
                <a:ext cx="216024" cy="3600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r3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767220" y="3179622"/>
                <a:ext cx="216024" cy="3600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r2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983244" y="3179622"/>
                <a:ext cx="216024" cy="3600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r1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247491" y="3035606"/>
                <a:ext cx="87130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5364088" y="2864780"/>
              <a:ext cx="757409" cy="48036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디스크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스케줄러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71800" y="2204864"/>
              <a:ext cx="5904656" cy="18722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9343" y="1927865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디스크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장치</a:t>
              </a:r>
              <a:endParaRPr lang="ko-KR" altLang="en-US" sz="12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516216" y="2620901"/>
              <a:ext cx="1868932" cy="1125392"/>
              <a:chOff x="5531972" y="2341740"/>
              <a:chExt cx="2736304" cy="21930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531972" y="3676653"/>
                <a:ext cx="2736304" cy="858158"/>
              </a:xfrm>
              <a:prstGeom prst="ellipse">
                <a:avLst/>
              </a:prstGeom>
              <a:solidFill>
                <a:srgbClr val="F2F2F2">
                  <a:alpha val="87059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531972" y="3295249"/>
                <a:ext cx="2736304" cy="858158"/>
              </a:xfrm>
              <a:prstGeom prst="ellipse">
                <a:avLst/>
              </a:prstGeom>
              <a:solidFill>
                <a:srgbClr val="F2F2F2">
                  <a:alpha val="87059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531972" y="2818495"/>
                <a:ext cx="2736304" cy="858158"/>
              </a:xfrm>
              <a:prstGeom prst="ellipse">
                <a:avLst/>
              </a:prstGeom>
              <a:solidFill>
                <a:srgbClr val="F2F2F2">
                  <a:alpha val="87059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31972" y="2341740"/>
                <a:ext cx="2736304" cy="858158"/>
              </a:xfrm>
              <a:prstGeom prst="ellipse">
                <a:avLst/>
              </a:prstGeom>
              <a:solidFill>
                <a:srgbClr val="F2F2F2">
                  <a:alpha val="87059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" name="직선 화살표 연결선 33"/>
            <p:cNvCxnSpPr>
              <a:stCxn id="17" idx="3"/>
              <a:endCxn id="23" idx="1"/>
            </p:cNvCxnSpPr>
            <p:nvPr/>
          </p:nvCxnSpPr>
          <p:spPr>
            <a:xfrm>
              <a:off x="5004048" y="3104964"/>
              <a:ext cx="360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1303456" y="1933983"/>
              <a:ext cx="541006" cy="486905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프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로세스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303456" y="2582055"/>
              <a:ext cx="541006" cy="486905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프로세스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303456" y="3284984"/>
              <a:ext cx="541006" cy="486905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프로세스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303456" y="3933056"/>
              <a:ext cx="541006" cy="486905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프로세스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4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37" idx="6"/>
              <a:endCxn id="21" idx="1"/>
            </p:cNvCxnSpPr>
            <p:nvPr/>
          </p:nvCxnSpPr>
          <p:spPr>
            <a:xfrm>
              <a:off x="1844462" y="2177436"/>
              <a:ext cx="1207809" cy="89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8" idx="6"/>
              <a:endCxn id="21" idx="1"/>
            </p:cNvCxnSpPr>
            <p:nvPr/>
          </p:nvCxnSpPr>
          <p:spPr>
            <a:xfrm>
              <a:off x="1844462" y="2825508"/>
              <a:ext cx="1207809" cy="24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9" idx="6"/>
              <a:endCxn id="21" idx="1"/>
            </p:cNvCxnSpPr>
            <p:nvPr/>
          </p:nvCxnSpPr>
          <p:spPr>
            <a:xfrm flipV="1">
              <a:off x="1844462" y="3068960"/>
              <a:ext cx="1207809" cy="459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0" idx="6"/>
              <a:endCxn id="5" idx="1"/>
            </p:cNvCxnSpPr>
            <p:nvPr/>
          </p:nvCxnSpPr>
          <p:spPr>
            <a:xfrm flipV="1">
              <a:off x="1844462" y="3104964"/>
              <a:ext cx="1215370" cy="107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7966905" y="2695197"/>
              <a:ext cx="167962" cy="1526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030801" y="2779192"/>
              <a:ext cx="167962" cy="1526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28378" y="3114904"/>
              <a:ext cx="167962" cy="1526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734092" y="3067224"/>
              <a:ext cx="167962" cy="1526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7310156" y="3355256"/>
              <a:ext cx="167962" cy="1526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102244" y="3494068"/>
              <a:ext cx="167962" cy="1526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형 설명선 2"/>
            <p:cNvSpPr/>
            <p:nvPr/>
          </p:nvSpPr>
          <p:spPr>
            <a:xfrm>
              <a:off x="5364088" y="3634018"/>
              <a:ext cx="936104" cy="720053"/>
            </a:xfrm>
            <a:prstGeom prst="wedgeEllipseCallout">
              <a:avLst>
                <a:gd name="adj1" fmla="val -20001"/>
                <a:gd name="adj2" fmla="val -9317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 요청 중 어떤 것 먼저 할까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54" idx="3"/>
            </p:cNvCxnSpPr>
            <p:nvPr/>
          </p:nvCxnSpPr>
          <p:spPr>
            <a:xfrm flipV="1">
              <a:off x="6902054" y="2924946"/>
              <a:ext cx="208390" cy="21862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55" idx="1"/>
            </p:cNvCxnSpPr>
            <p:nvPr/>
          </p:nvCxnSpPr>
          <p:spPr>
            <a:xfrm>
              <a:off x="7119931" y="2924944"/>
              <a:ext cx="190225" cy="50665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5" idx="3"/>
              <a:endCxn id="53" idx="1"/>
            </p:cNvCxnSpPr>
            <p:nvPr/>
          </p:nvCxnSpPr>
          <p:spPr>
            <a:xfrm flipV="1">
              <a:off x="7478118" y="3191251"/>
              <a:ext cx="250260" cy="24035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53" idx="0"/>
              <a:endCxn id="51" idx="2"/>
            </p:cNvCxnSpPr>
            <p:nvPr/>
          </p:nvCxnSpPr>
          <p:spPr>
            <a:xfrm flipV="1">
              <a:off x="7812359" y="2847890"/>
              <a:ext cx="238527" cy="2670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56" idx="0"/>
            </p:cNvCxnSpPr>
            <p:nvPr/>
          </p:nvCxnSpPr>
          <p:spPr>
            <a:xfrm>
              <a:off x="8028384" y="2865552"/>
              <a:ext cx="157841" cy="62851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형 설명선 48"/>
            <p:cNvSpPr/>
            <p:nvPr/>
          </p:nvSpPr>
          <p:spPr>
            <a:xfrm>
              <a:off x="7250121" y="3686795"/>
              <a:ext cx="936104" cy="720053"/>
            </a:xfrm>
            <a:prstGeom prst="wedgeEllipseCallout">
              <a:avLst>
                <a:gd name="adj1" fmla="val -20001"/>
                <a:gd name="adj2" fmla="val -9317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이런 순서로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46682" y="327988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디스크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큐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5887" y="4552808"/>
              <a:ext cx="14138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호스트 컴퓨터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58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스케줄링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디스크 스케줄링 </a:t>
            </a:r>
            <a:r>
              <a:rPr lang="ko-KR" altLang="en-US" dirty="0" smtClean="0"/>
              <a:t>알고리즘 종류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FCFS</a:t>
            </a:r>
            <a:endParaRPr lang="en-US" altLang="ko-KR" dirty="0"/>
          </a:p>
          <a:p>
            <a:pPr lvl="2" fontAlgn="base"/>
            <a:r>
              <a:rPr lang="en-US" altLang="ko-KR" dirty="0" err="1"/>
              <a:t>SSTF</a:t>
            </a:r>
            <a:endParaRPr lang="en-US" altLang="ko-KR" dirty="0"/>
          </a:p>
          <a:p>
            <a:pPr lvl="2" fontAlgn="base"/>
            <a:r>
              <a:rPr lang="en-US" altLang="ko-KR" dirty="0"/>
              <a:t>SCAN</a:t>
            </a:r>
          </a:p>
          <a:p>
            <a:pPr lvl="2" fontAlgn="base"/>
            <a:r>
              <a:rPr lang="en-US" altLang="ko-KR" dirty="0"/>
              <a:t>C-SCAN</a:t>
            </a:r>
          </a:p>
          <a:p>
            <a:pPr lvl="2" fontAlgn="base"/>
            <a:r>
              <a:rPr lang="en-US" altLang="ko-KR" dirty="0"/>
              <a:t>LOOK</a:t>
            </a:r>
          </a:p>
          <a:p>
            <a:pPr lvl="2" fontAlgn="base"/>
            <a:r>
              <a:rPr lang="en-US" altLang="ko-KR" dirty="0" smtClean="0"/>
              <a:t>C-LOOK</a:t>
            </a:r>
          </a:p>
          <a:p>
            <a:pPr fontAlgn="base"/>
            <a:r>
              <a:rPr lang="ko-KR" altLang="en-US" dirty="0" smtClean="0"/>
              <a:t>디스크 스케줄링 알고리즘의 평가 기준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평균 탐색 거리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1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FCFS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801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디스크 큐에 도착한 순서대로 요청들을 처리</a:t>
            </a:r>
          </a:p>
          <a:p>
            <a:pPr lvl="1"/>
            <a:r>
              <a:rPr lang="ko-KR" altLang="en-US" dirty="0"/>
              <a:t>디스크 큐를 검색할 필요 없어 구현이 쉽고 </a:t>
            </a:r>
            <a:r>
              <a:rPr lang="ko-KR" altLang="en-US" dirty="0" smtClean="0"/>
              <a:t>기아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좋지 않음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01" y="2564904"/>
            <a:ext cx="5813123" cy="3967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505" y="2780928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총 탐색 거리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441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실린더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SSTF</a:t>
            </a:r>
            <a:r>
              <a:rPr lang="en-US" altLang="ko-KR" dirty="0"/>
              <a:t>(Shortest Seek Time First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현재 디스크 헤드가 있는 실린더에서 </a:t>
            </a:r>
            <a:r>
              <a:rPr lang="ko-KR" altLang="en-US" dirty="0" smtClean="0"/>
              <a:t>가장 </a:t>
            </a:r>
            <a:r>
              <a:rPr lang="ko-KR" altLang="en-US" dirty="0"/>
              <a:t>가까운 </a:t>
            </a:r>
            <a:r>
              <a:rPr lang="ko-KR" altLang="en-US" dirty="0" smtClean="0"/>
              <a:t>요청 선택</a:t>
            </a:r>
            <a:endParaRPr lang="en-US" altLang="ko-KR" dirty="0" smtClean="0"/>
          </a:p>
          <a:p>
            <a:pPr lvl="1"/>
            <a:r>
              <a:rPr lang="ko-KR" altLang="en-US" dirty="0"/>
              <a:t>탐색 거리가 가장 짧은 것을 선택하기 때문에 성능은 매우 </a:t>
            </a:r>
            <a:r>
              <a:rPr lang="ko-KR" altLang="en-US" dirty="0" smtClean="0"/>
              <a:t>우수</a:t>
            </a:r>
            <a:endParaRPr lang="en-US" altLang="ko-KR" dirty="0" smtClean="0"/>
          </a:p>
          <a:p>
            <a:pPr lvl="1"/>
            <a:r>
              <a:rPr lang="ko-KR" altLang="en-US" dirty="0"/>
              <a:t>디스크 헤드에서 멀리 있는 </a:t>
            </a:r>
            <a:r>
              <a:rPr lang="ko-KR" altLang="en-US" dirty="0" smtClean="0"/>
              <a:t>요청들에 기아 발생 우려</a:t>
            </a:r>
            <a:endParaRPr lang="en-US" altLang="ko-KR" dirty="0" smtClean="0"/>
          </a:p>
          <a:p>
            <a:pPr lvl="1"/>
            <a:r>
              <a:rPr lang="ko-KR" altLang="en-US" dirty="0"/>
              <a:t>바깥쪽 실린더에 대한 요청들은 오래 </a:t>
            </a:r>
            <a:r>
              <a:rPr lang="ko-KR" altLang="en-US" dirty="0" smtClean="0"/>
              <a:t>기다릴 수 있음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응답 편차 큼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64904"/>
            <a:ext cx="5889325" cy="4212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505" y="2780928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총 탐색 거리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99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 실린더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8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맨 바깥쪽 실린더의 요청에서 시작하여 안쪽 실린더로 요청을 </a:t>
            </a:r>
            <a:r>
              <a:rPr lang="ko-KR" altLang="en-US" sz="1600" dirty="0" smtClean="0"/>
              <a:t>처리 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안쪽 끝까지 이동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다시 바깥쪽 방향으로 요청을 </a:t>
            </a:r>
            <a:r>
              <a:rPr lang="ko-KR" altLang="en-US" sz="1600" dirty="0" smtClean="0"/>
              <a:t>처리하면서 끝 </a:t>
            </a:r>
            <a:r>
              <a:rPr lang="ko-KR" altLang="en-US" sz="1600" dirty="0"/>
              <a:t>실린더까지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en-US" altLang="ko-KR" sz="1600" dirty="0" err="1"/>
              <a:t>SSTF</a:t>
            </a:r>
            <a:r>
              <a:rPr lang="ko-KR" altLang="en-US" sz="1600" dirty="0"/>
              <a:t>에 비해 </a:t>
            </a:r>
            <a:r>
              <a:rPr lang="ko-KR" altLang="en-US" sz="1600" dirty="0" smtClean="0"/>
              <a:t>균등한 입출력 서비스</a:t>
            </a:r>
            <a:endParaRPr lang="en-US" altLang="ko-KR" sz="1600" dirty="0" smtClean="0"/>
          </a:p>
          <a:p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양끝쪽</a:t>
            </a:r>
            <a:r>
              <a:rPr lang="ko-KR" altLang="en-US" sz="1600" dirty="0" smtClean="0"/>
              <a:t> 실린더의 요청들을 중간에 위치한 요청들보다 선택될 확률 낮음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70" y="2605937"/>
            <a:ext cx="5883882" cy="42074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6556534" y="4916769"/>
            <a:ext cx="79208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96294" y="4556729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디스크 큐에 더 이상 안쪽 실린더의 요청이 없는 경우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r>
              <a:rPr lang="ko-KR" altLang="en-US" sz="1050" dirty="0" smtClean="0">
                <a:solidFill>
                  <a:srgbClr val="0070C0"/>
                </a:solidFill>
              </a:rPr>
              <a:t>실린더 끝</a:t>
            </a:r>
            <a:r>
              <a:rPr lang="en-US" altLang="ko-KR" sz="1050" dirty="0" smtClean="0">
                <a:solidFill>
                  <a:srgbClr val="0070C0"/>
                </a:solidFill>
              </a:rPr>
              <a:t>(100)</a:t>
            </a:r>
            <a:r>
              <a:rPr lang="ko-KR" altLang="en-US" sz="1050" dirty="0" smtClean="0">
                <a:solidFill>
                  <a:srgbClr val="0070C0"/>
                </a:solidFill>
              </a:rPr>
              <a:t>까지 디스크 헤드를 이동시키고</a:t>
            </a:r>
            <a:r>
              <a:rPr lang="en-US" altLang="ko-KR" sz="1050" dirty="0" smtClean="0">
                <a:solidFill>
                  <a:srgbClr val="0070C0"/>
                </a:solidFill>
              </a:rPr>
              <a:t>, </a:t>
            </a:r>
            <a:r>
              <a:rPr lang="ko-KR" altLang="en-US" sz="1050" dirty="0" smtClean="0">
                <a:solidFill>
                  <a:srgbClr val="0070C0"/>
                </a:solidFill>
              </a:rPr>
              <a:t>방향을 전환한다</a:t>
            </a:r>
            <a:r>
              <a:rPr lang="en-US" altLang="ko-KR" sz="1050" dirty="0" smtClean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725" y="2761183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총 탐색 거리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159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 실린더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LOOK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081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맨 끝 실린더로 이동하는 </a:t>
            </a:r>
            <a:r>
              <a:rPr lang="en-US" altLang="ko-KR" sz="1800" dirty="0" smtClean="0"/>
              <a:t>SCAN</a:t>
            </a:r>
            <a:r>
              <a:rPr lang="ko-KR" altLang="en-US" sz="1800" dirty="0" smtClean="0"/>
              <a:t>의 단점 보완</a:t>
            </a:r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ko-KR" altLang="en-US" sz="1800" dirty="0" smtClean="0"/>
              <a:t>이동 </a:t>
            </a:r>
            <a:r>
              <a:rPr lang="ko-KR" altLang="en-US" sz="1800" dirty="0"/>
              <a:t>방향에 더 이상의 요청이 없는 경우 </a:t>
            </a:r>
            <a:r>
              <a:rPr lang="ko-KR" altLang="en-US" sz="1800" dirty="0" smtClean="0"/>
              <a:t>즉시 </a:t>
            </a:r>
            <a:r>
              <a:rPr lang="ko-KR" altLang="en-US" sz="1800" dirty="0"/>
              <a:t>이동 </a:t>
            </a:r>
            <a:r>
              <a:rPr lang="ko-KR" altLang="en-US" sz="1800" dirty="0" smtClean="0"/>
              <a:t>방향 변경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2896"/>
            <a:ext cx="5883882" cy="4245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/>
          <p:cNvCxnSpPr>
            <a:stCxn id="8" idx="0"/>
          </p:cNvCxnSpPr>
          <p:nvPr/>
        </p:nvCxnSpPr>
        <p:spPr>
          <a:xfrm flipV="1">
            <a:off x="7215522" y="5047206"/>
            <a:ext cx="170942" cy="58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35402" y="5633341"/>
            <a:ext cx="2160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디스크 큐에 더 이상 안쪽 실린더의 요청이 없는 경우 바로 방향을 전환한다</a:t>
            </a:r>
            <a:r>
              <a:rPr lang="en-US" altLang="ko-KR" sz="1050" dirty="0" smtClean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05" y="2780928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총 탐색 거리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137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 실린더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16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C-SCAN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600" dirty="0" smtClean="0"/>
              <a:t>중간 실린더의 요청들이 양끝보다 더 높은 확률로 서비스되는 </a:t>
            </a:r>
            <a:r>
              <a:rPr lang="en-US" altLang="ko-KR" sz="1600" dirty="0" smtClean="0"/>
              <a:t>SCAN</a:t>
            </a:r>
            <a:r>
              <a:rPr lang="ko-KR" altLang="en-US" sz="1600" dirty="0" smtClean="0"/>
              <a:t>의 단점 보완</a:t>
            </a:r>
            <a:endParaRPr lang="ko-KR" altLang="en-US" sz="1600" dirty="0"/>
          </a:p>
          <a:p>
            <a:r>
              <a:rPr lang="ko-KR" altLang="en-US" sz="1600" dirty="0" smtClean="0"/>
              <a:t>한 방향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맨 바깥쪽 실린더에서 맨 안쪽 </a:t>
            </a:r>
            <a:r>
              <a:rPr lang="ko-KR" altLang="en-US" sz="1600" dirty="0" smtClean="0"/>
              <a:t>실린더로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으로만 </a:t>
            </a:r>
            <a:r>
              <a:rPr lang="ko-KR" altLang="en-US" sz="1600" dirty="0"/>
              <a:t>이동하면서 </a:t>
            </a:r>
            <a:r>
              <a:rPr lang="ko-KR" altLang="en-US" sz="1600" dirty="0" smtClean="0"/>
              <a:t>요청 처리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실린더 위치에 관계없이 더 균일한 서비스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900211" cy="42237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화살표 연결선 3"/>
          <p:cNvCxnSpPr>
            <a:stCxn id="5" idx="2"/>
          </p:cNvCxnSpPr>
          <p:nvPr/>
        </p:nvCxnSpPr>
        <p:spPr>
          <a:xfrm flipH="1">
            <a:off x="7524328" y="3913057"/>
            <a:ext cx="360040" cy="8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4248" y="3174393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디스크 큐에 더 이상 안쪽 실린더의 요청이 없는 경우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r>
              <a:rPr lang="ko-KR" altLang="en-US" sz="1050" dirty="0" smtClean="0">
                <a:solidFill>
                  <a:srgbClr val="0070C0"/>
                </a:solidFill>
              </a:rPr>
              <a:t>실린더 끝</a:t>
            </a:r>
            <a:r>
              <a:rPr lang="en-US" altLang="ko-KR" sz="1050" dirty="0" smtClean="0">
                <a:solidFill>
                  <a:srgbClr val="0070C0"/>
                </a:solidFill>
              </a:rPr>
              <a:t>(100)</a:t>
            </a:r>
            <a:r>
              <a:rPr lang="ko-KR" altLang="en-US" sz="1050" dirty="0" smtClean="0">
                <a:solidFill>
                  <a:srgbClr val="0070C0"/>
                </a:solidFill>
              </a:rPr>
              <a:t>까지 디스크 헤드를 이동시킨다</a:t>
            </a:r>
            <a:r>
              <a:rPr lang="en-US" altLang="ko-KR" sz="1050" dirty="0" smtClean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6" name="직선 화살표 연결선 5"/>
          <p:cNvCxnSpPr>
            <a:stCxn id="7" idx="0"/>
          </p:cNvCxnSpPr>
          <p:nvPr/>
        </p:nvCxnSpPr>
        <p:spPr>
          <a:xfrm flipV="1">
            <a:off x="7092280" y="5157192"/>
            <a:ext cx="10081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5661248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안쪽 실린더 끝에</a:t>
            </a:r>
            <a:r>
              <a:rPr lang="en-US" altLang="ko-KR" sz="1050" dirty="0" smtClean="0">
                <a:solidFill>
                  <a:srgbClr val="0070C0"/>
                </a:solidFill>
              </a:rPr>
              <a:t> </a:t>
            </a:r>
            <a:r>
              <a:rPr lang="ko-KR" altLang="en-US" sz="1050" dirty="0" smtClean="0">
                <a:solidFill>
                  <a:srgbClr val="0070C0"/>
                </a:solidFill>
              </a:rPr>
              <a:t>도달하면 바로 맨 바깥쪽 실린더로 헤드를 이동시키고</a:t>
            </a:r>
            <a:r>
              <a:rPr lang="en-US" altLang="ko-KR" sz="1050" dirty="0" smtClean="0">
                <a:solidFill>
                  <a:srgbClr val="0070C0"/>
                </a:solidFill>
              </a:rPr>
              <a:t> </a:t>
            </a:r>
            <a:r>
              <a:rPr lang="ko-KR" altLang="en-US" sz="1050" dirty="0" smtClean="0">
                <a:solidFill>
                  <a:srgbClr val="0070C0"/>
                </a:solidFill>
              </a:rPr>
              <a:t>다시 안쪽 방향으로 이동하면서 요청을 처리한다</a:t>
            </a:r>
            <a:r>
              <a:rPr lang="en-US" altLang="ko-KR" sz="1050" dirty="0" smtClean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05" y="2780928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총 탐색 거리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185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 실린더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89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C-LOOK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600" dirty="0"/>
              <a:t>LOOK</a:t>
            </a:r>
            <a:r>
              <a:rPr lang="ko-KR" altLang="en-US" sz="1600" dirty="0"/>
              <a:t>과 </a:t>
            </a:r>
            <a:r>
              <a:rPr lang="en-US" altLang="ko-KR" sz="1600" dirty="0" smtClean="0"/>
              <a:t>C-SCAN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결합</a:t>
            </a:r>
            <a:endParaRPr lang="en-US" altLang="ko-KR" sz="1600" dirty="0" smtClean="0"/>
          </a:p>
          <a:p>
            <a:r>
              <a:rPr lang="ko-KR" altLang="en-US" sz="1600" dirty="0" smtClean="0"/>
              <a:t>한 방향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바깥쪽에서 </a:t>
            </a:r>
            <a:r>
              <a:rPr lang="ko-KR" altLang="en-US" sz="1600" dirty="0" smtClean="0"/>
              <a:t>안쪽으로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으로만 서비스</a:t>
            </a:r>
            <a:endParaRPr lang="en-US" altLang="ko-KR" sz="1600" dirty="0" smtClean="0"/>
          </a:p>
          <a:p>
            <a:r>
              <a:rPr lang="ko-KR" altLang="en-US" sz="1600" dirty="0" smtClean="0"/>
              <a:t>이동 방향에 요청이 없으면 즉각 이동 방향 수정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23" y="2492896"/>
            <a:ext cx="5889325" cy="4234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7278428" y="5013176"/>
            <a:ext cx="17389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8308" y="5517232"/>
            <a:ext cx="21602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디스크 큐에 더 이상 안쪽 실린더의 요청이 없는 경우 바로 방향을 전환하고</a:t>
            </a:r>
            <a:r>
              <a:rPr lang="en-US" altLang="ko-KR" sz="1050" dirty="0" smtClean="0">
                <a:solidFill>
                  <a:srgbClr val="0070C0"/>
                </a:solidFill>
              </a:rPr>
              <a:t>, </a:t>
            </a:r>
            <a:r>
              <a:rPr lang="ko-KR" altLang="en-US" sz="1050" dirty="0" smtClean="0">
                <a:solidFill>
                  <a:srgbClr val="0070C0"/>
                </a:solidFill>
              </a:rPr>
              <a:t>바깥 실린더에서 가장 가까운 요청으로 헤드를 이동시킨다</a:t>
            </a:r>
            <a:r>
              <a:rPr lang="en-US" altLang="ko-KR" sz="1050" dirty="0" smtClean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05" y="2780928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총 탐색 거리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143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 실린더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9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장치의 성능과 신뢰성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저장 장치가 컴퓨터 시스템 성능과 신뢰성에 직접 영향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저장 </a:t>
            </a:r>
            <a:r>
              <a:rPr lang="ko-KR" altLang="en-US" dirty="0" smtClean="0"/>
              <a:t>장치의 입출력 </a:t>
            </a:r>
            <a:r>
              <a:rPr lang="ko-KR" altLang="en-US" dirty="0"/>
              <a:t>병목</a:t>
            </a:r>
            <a:r>
              <a:rPr lang="en-US" altLang="ko-KR" dirty="0"/>
              <a:t>(I/O bottleneck) </a:t>
            </a:r>
            <a:r>
              <a:rPr lang="ko-KR" altLang="en-US" dirty="0"/>
              <a:t>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성능에 영향</a:t>
            </a:r>
            <a:endParaRPr lang="ko-KR" altLang="en-US" dirty="0"/>
          </a:p>
          <a:p>
            <a:pPr lvl="2" fontAlgn="base"/>
            <a:r>
              <a:rPr lang="ko-KR" altLang="en-US" dirty="0"/>
              <a:t>저장 </a:t>
            </a:r>
            <a:r>
              <a:rPr lang="ko-KR" altLang="en-US" dirty="0" smtClean="0"/>
              <a:t>장치 데이터의 </a:t>
            </a:r>
            <a:r>
              <a:rPr lang="ko-KR" altLang="en-US" dirty="0"/>
              <a:t>신뢰성</a:t>
            </a:r>
            <a:r>
              <a:rPr lang="en-US" altLang="ko-KR" dirty="0"/>
              <a:t>(data reliability)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신뢰성에 영향</a:t>
            </a:r>
            <a:endParaRPr lang="ko-KR" altLang="en-US" dirty="0"/>
          </a:p>
          <a:p>
            <a:pPr lvl="1"/>
            <a:r>
              <a:rPr lang="ko-KR" altLang="en-US" dirty="0" smtClean="0"/>
              <a:t>운영체제는 저장 장치를 효율적으로 제어할 필요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저장 장치의 입출력 </a:t>
            </a:r>
            <a:r>
              <a:rPr lang="ko-KR" altLang="en-US" dirty="0" smtClean="0"/>
              <a:t>병목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병목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장치의 입출력에 과부하가 </a:t>
            </a:r>
            <a:r>
              <a:rPr lang="ko-KR" altLang="en-US" dirty="0" smtClean="0"/>
              <a:t>걸려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 smtClean="0"/>
              <a:t>프로세스로부터 유발된 많은 입출력 요청들로 인해 </a:t>
            </a:r>
            <a:r>
              <a:rPr lang="ko-KR" altLang="en-US" dirty="0" smtClean="0"/>
              <a:t>저장 장치가 쉼없이 작동하여 사용자나 프로세스가 입출력이 끝나기를 오래 기다리는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</a:t>
            </a:r>
            <a:endParaRPr lang="en-US" altLang="ko-KR" dirty="0"/>
          </a:p>
          <a:p>
            <a:pPr lvl="2"/>
            <a:r>
              <a:rPr lang="ko-KR" altLang="en-US" dirty="0"/>
              <a:t>저장 장치의 속도가 </a:t>
            </a:r>
            <a:r>
              <a:rPr lang="en-US" altLang="ko-KR" dirty="0"/>
              <a:t>CPU</a:t>
            </a:r>
            <a:r>
              <a:rPr lang="ko-KR" altLang="en-US" dirty="0"/>
              <a:t>의 처리 속도에 비해 매우 </a:t>
            </a:r>
            <a:r>
              <a:rPr lang="ko-KR" altLang="en-US" dirty="0" smtClean="0"/>
              <a:t>느림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</a:t>
            </a:r>
            <a:r>
              <a:rPr lang="ko-KR" altLang="en-US" dirty="0" smtClean="0"/>
              <a:t>병목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유휴 시간이 늘리고 시스템전체를 </a:t>
            </a:r>
            <a:r>
              <a:rPr lang="ko-KR" altLang="en-US" dirty="0"/>
              <a:t>느리게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r>
              <a:rPr lang="ko-KR" altLang="en-US" dirty="0" smtClean="0"/>
              <a:t>입출력 병목을 줄이기 위한 방법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주기억장치 메모리 </a:t>
            </a:r>
            <a:r>
              <a:rPr lang="ko-KR" altLang="en-US" dirty="0" smtClean="0"/>
              <a:t>늘리기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디스크 입출력 횟수 줄이기</a:t>
            </a:r>
            <a:endParaRPr lang="ko-KR" altLang="en-US" dirty="0"/>
          </a:p>
          <a:p>
            <a:pPr lvl="2" fontAlgn="base"/>
            <a:r>
              <a:rPr lang="ko-KR" altLang="en-US" dirty="0"/>
              <a:t>디스크 캐시 </a:t>
            </a:r>
            <a:r>
              <a:rPr lang="ko-KR" altLang="en-US" dirty="0" smtClean="0"/>
              <a:t>늘리기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물리적인 디스크 입출력 줄이기</a:t>
            </a:r>
            <a:endParaRPr lang="ko-KR" altLang="en-US" dirty="0"/>
          </a:p>
          <a:p>
            <a:pPr lvl="2" fontAlgn="base"/>
            <a:r>
              <a:rPr lang="ko-KR" altLang="en-US" dirty="0"/>
              <a:t>디스크 </a:t>
            </a:r>
            <a:r>
              <a:rPr lang="ko-KR" altLang="en-US" dirty="0" smtClean="0"/>
              <a:t>스케줄링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물리적인 디스크 입출력 시간 단축</a:t>
            </a:r>
            <a:endParaRPr lang="ko-KR" altLang="en-US" dirty="0"/>
          </a:p>
          <a:p>
            <a:pPr lvl="2" fontAlgn="base"/>
            <a:r>
              <a:rPr lang="en-US" altLang="ko-KR" dirty="0" err="1" smtClean="0"/>
              <a:t>SSD</a:t>
            </a:r>
            <a:r>
              <a:rPr lang="ko-KR" altLang="en-US" dirty="0"/>
              <a:t>와 같은 빠른 저장 </a:t>
            </a:r>
            <a:r>
              <a:rPr lang="ko-KR" altLang="en-US" dirty="0" smtClean="0"/>
              <a:t>장치나 </a:t>
            </a:r>
            <a:r>
              <a:rPr lang="en-US" altLang="ko-KR" dirty="0" smtClean="0"/>
              <a:t>RAID</a:t>
            </a:r>
            <a:r>
              <a:rPr lang="ko-KR" altLang="en-US" dirty="0"/>
              <a:t>와 같은 병렬 저장 장치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물리적인 입출력 성능 향</a:t>
            </a:r>
            <a:r>
              <a:rPr lang="ko-KR" altLang="en-US" dirty="0" smtClean="0"/>
              <a:t>상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3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1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 알고리즘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디스크 스케줄링 알고리즘의 성능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디스크 알고리즘 특성 비교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27891"/>
              </p:ext>
            </p:extLst>
          </p:nvPr>
        </p:nvGraphicFramePr>
        <p:xfrm>
          <a:off x="1043608" y="1844824"/>
          <a:ext cx="5976665" cy="656844"/>
        </p:xfrm>
        <a:graphic>
          <a:graphicData uri="http://schemas.openxmlformats.org/drawingml/2006/table">
            <a:tbl>
              <a:tblPr/>
              <a:tblGrid>
                <a:gridCol w="1286027">
                  <a:extLst>
                    <a:ext uri="{9D8B030D-6E8A-4147-A177-3AD203B41FA5}">
                      <a16:colId xmlns:a16="http://schemas.microsoft.com/office/drawing/2014/main" val="724879929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514997586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968507580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4277603872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3691921533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3475568643"/>
                    </a:ext>
                  </a:extLst>
                </a:gridCol>
                <a:gridCol w="781773">
                  <a:extLst>
                    <a:ext uri="{9D8B030D-6E8A-4147-A177-3AD203B41FA5}">
                      <a16:colId xmlns:a16="http://schemas.microsoft.com/office/drawing/2014/main" val="5033270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SSTF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LOOK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CSCAN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CLOOK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8700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탐색 거리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1878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33437"/>
              </p:ext>
            </p:extLst>
          </p:nvPr>
        </p:nvGraphicFramePr>
        <p:xfrm>
          <a:off x="683568" y="3212976"/>
          <a:ext cx="7919791" cy="3835146"/>
        </p:xfrm>
        <a:graphic>
          <a:graphicData uri="http://schemas.openxmlformats.org/drawingml/2006/table">
            <a:tbl>
              <a:tblPr/>
              <a:tblGrid>
                <a:gridCol w="881820">
                  <a:extLst>
                    <a:ext uri="{9D8B030D-6E8A-4147-A177-3AD203B41FA5}">
                      <a16:colId xmlns:a16="http://schemas.microsoft.com/office/drawing/2014/main" val="4225078080"/>
                    </a:ext>
                  </a:extLst>
                </a:gridCol>
                <a:gridCol w="3078075">
                  <a:extLst>
                    <a:ext uri="{9D8B030D-6E8A-4147-A177-3AD203B41FA5}">
                      <a16:colId xmlns:a16="http://schemas.microsoft.com/office/drawing/2014/main" val="1697281879"/>
                    </a:ext>
                  </a:extLst>
                </a:gridCol>
                <a:gridCol w="1979948">
                  <a:extLst>
                    <a:ext uri="{9D8B030D-6E8A-4147-A177-3AD203B41FA5}">
                      <a16:colId xmlns:a16="http://schemas.microsoft.com/office/drawing/2014/main" val="2484701041"/>
                    </a:ext>
                  </a:extLst>
                </a:gridCol>
                <a:gridCol w="1979948">
                  <a:extLst>
                    <a:ext uri="{9D8B030D-6E8A-4147-A177-3AD203B41FA5}">
                      <a16:colId xmlns:a16="http://schemas.microsoft.com/office/drawing/2014/main" val="4042086455"/>
                    </a:ext>
                  </a:extLst>
                </a:gridCol>
              </a:tblGrid>
              <a:tr h="1669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알고리즘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선택 방법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01335"/>
                  </a:ext>
                </a:extLst>
              </a:tr>
              <a:tr h="218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FCFS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도착순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구현이 쉽고 기아 없음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처리율 낮음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45433"/>
                  </a:ext>
                </a:extLst>
              </a:tr>
              <a:tr h="3397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SSTF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가장 가까운 요청 우선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처리율 높음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요청이 도착하여 처리될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때까지응답시간의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편차가 크고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기아 발생 가능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23057"/>
                  </a:ext>
                </a:extLst>
              </a:tr>
              <a:tr h="461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SCAN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바깥쪽 끝 실린더에서 안쪽 끝으로 와서 다시 반대 방향으로 이동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SSTF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비해 균등한 서비스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기아 없음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중간 실린더의 요청이 양쪽 끝 실린더 요청보다 높은 서비스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확률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en-US" altLang="ko-KR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SSTF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처리율 낮음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528791"/>
                  </a:ext>
                </a:extLst>
              </a:tr>
              <a:tr h="3397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LOOK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SCAN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같지만 움직이는 방향으로 더 이상 요청이 없으면 방향 전환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SCAN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더 균일한 서비스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기아 없음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SSTF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처리율 낮음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243160"/>
                  </a:ext>
                </a:extLst>
              </a:tr>
              <a:tr h="461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C-SCAN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바깥쪽 실린더에서 시작하여 안쪽 끝까지 도착하면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다시 바로 바깥쪽 실린더로 이동하여 반복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SCAN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더 균일한 서비스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기아 없음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SSTF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처리율 낮음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95362"/>
                  </a:ext>
                </a:extLst>
              </a:tr>
              <a:tr h="461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C-LOOK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C-SCAN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같지만 안쪽 방향으로 더 이상 요청이 없으면 대기 중인 가장 바깥쪽 요청에서 시작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LOOK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SCAN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결합한 버전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기아 없음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SSTF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보다 처리율 낮음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6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8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포맷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380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디스크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저수준</a:t>
            </a:r>
            <a:r>
              <a:rPr lang="ko-KR" altLang="en-US" dirty="0"/>
              <a:t>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/>
              <a:t>플래터에</a:t>
            </a:r>
            <a:r>
              <a:rPr lang="ko-KR" altLang="en-US" dirty="0"/>
              <a:t> 트랙과 </a:t>
            </a:r>
            <a:r>
              <a:rPr lang="ko-KR" altLang="en-US" dirty="0" smtClean="0"/>
              <a:t>섹터 구분 정보 </a:t>
            </a:r>
            <a:r>
              <a:rPr lang="ko-KR" altLang="en-US" dirty="0"/>
              <a:t>기록</a:t>
            </a:r>
          </a:p>
          <a:p>
            <a:pPr lvl="1" fontAlgn="base"/>
            <a:r>
              <a:rPr lang="ko-KR" altLang="en-US" dirty="0" smtClean="0"/>
              <a:t>고수준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파티션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시스템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부팅 코드 탑재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오늘날 </a:t>
            </a:r>
            <a:r>
              <a:rPr lang="ko-KR" altLang="en-US" dirty="0"/>
              <a:t>디스크들은 </a:t>
            </a:r>
            <a:r>
              <a:rPr lang="ko-KR" altLang="en-US" dirty="0" err="1"/>
              <a:t>저수준</a:t>
            </a:r>
            <a:r>
              <a:rPr lang="ko-KR" altLang="en-US" dirty="0"/>
              <a:t> 포맷이 된 채 </a:t>
            </a:r>
            <a:r>
              <a:rPr lang="ko-KR" altLang="en-US" dirty="0" smtClean="0"/>
              <a:t>출시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저수준</a:t>
            </a:r>
            <a:r>
              <a:rPr lang="ko-KR" altLang="en-US" dirty="0" smtClean="0"/>
              <a:t> 포맷에 정교한 작업이 필요하기 때문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512</a:t>
            </a:r>
            <a:r>
              <a:rPr lang="ko-KR" altLang="en-US" dirty="0" smtClean="0"/>
              <a:t>바이트 섹터 포맷</a:t>
            </a:r>
            <a:r>
              <a:rPr lang="en-US" altLang="ko-KR" dirty="0" smtClean="0"/>
              <a:t> - </a:t>
            </a:r>
            <a:r>
              <a:rPr lang="ko-KR" altLang="en-US" dirty="0"/>
              <a:t>전통적 포맷 방법</a:t>
            </a:r>
            <a:r>
              <a:rPr lang="en-US" altLang="ko-KR" dirty="0"/>
              <a:t>, </a:t>
            </a:r>
            <a:r>
              <a:rPr lang="ko-KR" altLang="en-US" dirty="0"/>
              <a:t>지금도 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GAP : </a:t>
            </a:r>
            <a:r>
              <a:rPr lang="ko-KR" altLang="en-US" dirty="0"/>
              <a:t>다음 섹터를 읽기 전 </a:t>
            </a:r>
            <a:r>
              <a:rPr lang="ko-KR" altLang="en-US" dirty="0" smtClean="0"/>
              <a:t>디스크 회전 </a:t>
            </a:r>
            <a:r>
              <a:rPr lang="ko-KR" altLang="en-US" dirty="0"/>
              <a:t>동안 디스크 </a:t>
            </a:r>
            <a:r>
              <a:rPr lang="ko-KR" altLang="en-US" dirty="0" smtClean="0"/>
              <a:t>헤드</a:t>
            </a:r>
            <a:r>
              <a:rPr lang="ko-KR" altLang="en-US" dirty="0"/>
              <a:t>의</a:t>
            </a:r>
            <a:r>
              <a:rPr lang="ko-KR" altLang="en-US" dirty="0" smtClean="0"/>
              <a:t> 준비 시간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SYNCH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: GAP</a:t>
            </a:r>
            <a:r>
              <a:rPr lang="ko-KR" altLang="en-US" dirty="0"/>
              <a:t>의 </a:t>
            </a:r>
            <a:r>
              <a:rPr lang="ko-KR" altLang="en-US" dirty="0" smtClean="0"/>
              <a:t>끝은 나타내는 약속된 코드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Address </a:t>
            </a:r>
            <a:r>
              <a:rPr lang="en-US" altLang="ko-KR" dirty="0" smtClean="0"/>
              <a:t>Mark : </a:t>
            </a:r>
            <a:r>
              <a:rPr lang="ko-KR" altLang="en-US" dirty="0" smtClean="0"/>
              <a:t>섹터 물리 주소 기록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ECC</a:t>
            </a:r>
            <a:r>
              <a:rPr lang="en-US" altLang="ko-KR" dirty="0" smtClean="0"/>
              <a:t> : </a:t>
            </a:r>
            <a:r>
              <a:rPr lang="ko-KR" altLang="en-US" dirty="0"/>
              <a:t>손상된 섹터 데이터의 복구나 교정을 위해 추가 </a:t>
            </a:r>
            <a:r>
              <a:rPr lang="ko-KR" altLang="en-US" dirty="0" smtClean="0"/>
              <a:t>기록된 정보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4K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섹터 포맷 </a:t>
            </a:r>
            <a:r>
              <a:rPr lang="en-US" altLang="ko-KR" dirty="0" smtClean="0"/>
              <a:t>- </a:t>
            </a:r>
            <a:r>
              <a:rPr lang="ko-KR" altLang="en-US" dirty="0"/>
              <a:t>오늘날 많은 제조업체들이 </a:t>
            </a:r>
            <a:r>
              <a:rPr lang="en-US" altLang="ko-KR" dirty="0" err="1"/>
              <a:t>4K</a:t>
            </a:r>
            <a:r>
              <a:rPr lang="en-US" altLang="ko-KR" dirty="0"/>
              <a:t> </a:t>
            </a:r>
            <a:r>
              <a:rPr lang="ko-KR" altLang="en-US" dirty="0"/>
              <a:t>포맷 출시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2009</a:t>
            </a:r>
            <a:r>
              <a:rPr lang="ko-KR" altLang="en-US" dirty="0" smtClean="0"/>
              <a:t>년 기점</a:t>
            </a:r>
            <a:r>
              <a:rPr lang="en-US" altLang="ko-KR" dirty="0" smtClean="0"/>
              <a:t>, 8</a:t>
            </a:r>
            <a:r>
              <a:rPr lang="ko-KR" altLang="en-US" dirty="0" smtClean="0"/>
              <a:t>개 섹터를 한 </a:t>
            </a:r>
            <a:r>
              <a:rPr lang="ko-KR" altLang="en-US" dirty="0"/>
              <a:t>섹터로 만든 </a:t>
            </a:r>
            <a:r>
              <a:rPr lang="ko-KR" altLang="en-US" dirty="0" err="1" smtClean="0"/>
              <a:t>고급포맷</a:t>
            </a:r>
            <a:r>
              <a:rPr lang="en-US" altLang="ko-KR" dirty="0"/>
              <a:t>(Advanced Format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저장 효율 상승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오류 수정 능력 향상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디스크 입출력 성능 향상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7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512 </a:t>
            </a:r>
            <a:r>
              <a:rPr lang="ko-KR" altLang="en-US" dirty="0" smtClean="0"/>
              <a:t>바이트 포맷과 </a:t>
            </a:r>
            <a:r>
              <a:rPr lang="en-US" altLang="ko-KR" dirty="0" err="1" smtClean="0"/>
              <a:t>4K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11570" y="1569340"/>
            <a:ext cx="7514903" cy="3875884"/>
            <a:chOff x="811570" y="1569340"/>
            <a:chExt cx="7514903" cy="3875884"/>
          </a:xfrm>
        </p:grpSpPr>
        <p:cxnSp>
          <p:nvCxnSpPr>
            <p:cNvPr id="22" name="꺾인 연결선 21"/>
            <p:cNvCxnSpPr/>
            <p:nvPr/>
          </p:nvCxnSpPr>
          <p:spPr>
            <a:xfrm rot="5400000">
              <a:off x="2063442" y="2693888"/>
              <a:ext cx="288032" cy="10906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1333618" y="2892434"/>
              <a:ext cx="854266" cy="360040"/>
              <a:chOff x="1764772" y="2132856"/>
              <a:chExt cx="854266" cy="36004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cxnSp>
          <p:nvCxnSpPr>
            <p:cNvPr id="12" name="꺾인 연결선 11"/>
            <p:cNvCxnSpPr>
              <a:endCxn id="9" idx="0"/>
            </p:cNvCxnSpPr>
            <p:nvPr/>
          </p:nvCxnSpPr>
          <p:spPr>
            <a:xfrm rot="16200000" flipH="1">
              <a:off x="1100686" y="2620224"/>
              <a:ext cx="288032" cy="25638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1570" y="2383932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GAP</a:t>
              </a:r>
              <a:endParaRPr lang="ko-KR" altLang="en-US" sz="1000" dirty="0"/>
            </a:p>
          </p:txBody>
        </p:sp>
        <p:cxnSp>
          <p:nvCxnSpPr>
            <p:cNvPr id="15" name="꺾인 연결선 14"/>
            <p:cNvCxnSpPr>
              <a:endCxn id="8" idx="0"/>
            </p:cNvCxnSpPr>
            <p:nvPr/>
          </p:nvCxnSpPr>
          <p:spPr>
            <a:xfrm rot="5400000">
              <a:off x="1236026" y="2686862"/>
              <a:ext cx="411141" cy="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94333" y="2235070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SYNCH</a:t>
              </a:r>
              <a:endParaRPr lang="ko-KR" altLang="en-US" sz="1000" dirty="0"/>
            </a:p>
          </p:txBody>
        </p:sp>
        <p:cxnSp>
          <p:nvCxnSpPr>
            <p:cNvPr id="19" name="꺾인 연결선 18"/>
            <p:cNvCxnSpPr>
              <a:stCxn id="7" idx="0"/>
            </p:cNvCxnSpPr>
            <p:nvPr/>
          </p:nvCxnSpPr>
          <p:spPr>
            <a:xfrm rot="5400000" flipH="1" flipV="1">
              <a:off x="1459072" y="2658932"/>
              <a:ext cx="288032" cy="178972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1821" y="2311892"/>
              <a:ext cx="649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Address</a:t>
              </a:r>
            </a:p>
            <a:p>
              <a:r>
                <a:rPr lang="en-US" altLang="ko-KR" sz="1000" dirty="0" smtClean="0"/>
                <a:t> Mark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70766" y="237270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ECC</a:t>
              </a:r>
              <a:endParaRPr lang="ko-KR" altLang="en-US" sz="10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187004" y="2892434"/>
              <a:ext cx="854266" cy="360040"/>
              <a:chOff x="1764772" y="2132856"/>
              <a:chExt cx="854266" cy="36004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041270" y="2892434"/>
              <a:ext cx="854266" cy="360040"/>
              <a:chOff x="1764772" y="2132856"/>
              <a:chExt cx="854266" cy="36004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894656" y="2892434"/>
              <a:ext cx="854266" cy="360040"/>
              <a:chOff x="1764772" y="2132856"/>
              <a:chExt cx="854266" cy="36004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50006" y="2892434"/>
              <a:ext cx="854266" cy="360040"/>
              <a:chOff x="1764772" y="2132856"/>
              <a:chExt cx="854266" cy="36004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603392" y="2892434"/>
              <a:ext cx="854266" cy="360040"/>
              <a:chOff x="1764772" y="2132856"/>
              <a:chExt cx="854266" cy="36004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457658" y="2892434"/>
              <a:ext cx="854266" cy="360040"/>
              <a:chOff x="1764772" y="2132856"/>
              <a:chExt cx="854266" cy="360040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311044" y="2892434"/>
              <a:ext cx="854266" cy="360040"/>
              <a:chOff x="1764772" y="2132856"/>
              <a:chExt cx="854266" cy="36004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979712" y="2132856"/>
                <a:ext cx="576064" cy="3600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512B</a:t>
                </a:r>
                <a:endParaRPr lang="ko-KR" altLang="en-US" sz="1000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549126" y="2132856"/>
                <a:ext cx="69912" cy="360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909800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837792" y="2132856"/>
                <a:ext cx="69912" cy="3600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764772" y="2132856"/>
                <a:ext cx="78556" cy="3600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1544410" y="3252474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83120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66717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 smtClean="0"/>
                <a:t>2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30813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94909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 smtClean="0"/>
                <a:t>4</a:t>
              </a:r>
              <a:endParaRPr lang="ko-KR" altLang="en-US" sz="1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9005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51093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/>
                <a:t>6</a:t>
              </a:r>
              <a:endParaRPr lang="ko-KR" altLang="en-US" sz="1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15189" y="323794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섹터 </a:t>
              </a:r>
              <a:r>
                <a:rPr lang="en-US" altLang="ko-KR" sz="1000" dirty="0" smtClean="0"/>
                <a:t>7</a:t>
              </a:r>
              <a:endParaRPr lang="ko-KR" altLang="en-US" sz="10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47664" y="4556157"/>
              <a:ext cx="5590080" cy="360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4096 </a:t>
              </a:r>
              <a:r>
                <a:rPr lang="ko-KR" altLang="en-US" sz="1000" dirty="0" smtClean="0"/>
                <a:t>바이트</a:t>
              </a:r>
              <a:r>
                <a:rPr lang="en-US" altLang="ko-KR" sz="1000" dirty="0" smtClean="0"/>
                <a:t> = 4KB</a:t>
              </a:r>
              <a:endParaRPr lang="ko-KR" altLang="en-US" sz="10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137744" y="4556157"/>
              <a:ext cx="251856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477753" y="4556157"/>
              <a:ext cx="69912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405745" y="4556157"/>
              <a:ext cx="69912" cy="360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2725" y="4556157"/>
              <a:ext cx="78556" cy="360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11" name="꺾인 연결선 110"/>
            <p:cNvCxnSpPr>
              <a:stCxn id="112" idx="1"/>
            </p:cNvCxnSpPr>
            <p:nvPr/>
          </p:nvCxnSpPr>
          <p:spPr>
            <a:xfrm rot="10800000">
              <a:off x="7279872" y="4844189"/>
              <a:ext cx="220734" cy="400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500606" y="5045114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ECC </a:t>
              </a:r>
              <a:r>
                <a:rPr lang="ko-KR" altLang="en-US" sz="1000" dirty="0" smtClean="0"/>
                <a:t>크기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100 </a:t>
              </a:r>
              <a:r>
                <a:rPr lang="ko-KR" altLang="en-US" sz="1000" dirty="0" smtClean="0"/>
                <a:t>바이트</a:t>
              </a:r>
              <a:endParaRPr lang="ko-KR" altLang="en-US" sz="1000" dirty="0"/>
            </a:p>
          </p:txBody>
        </p:sp>
        <p:cxnSp>
          <p:nvCxnSpPr>
            <p:cNvPr id="113" name="꺾인 연결선 112"/>
            <p:cNvCxnSpPr/>
            <p:nvPr/>
          </p:nvCxnSpPr>
          <p:spPr>
            <a:xfrm rot="16200000" flipH="1">
              <a:off x="1106424" y="4355955"/>
              <a:ext cx="288032" cy="25638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7308" y="4119663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GAP</a:t>
              </a:r>
              <a:endParaRPr lang="ko-KR" altLang="en-US" sz="1000" dirty="0"/>
            </a:p>
          </p:txBody>
        </p:sp>
        <p:cxnSp>
          <p:nvCxnSpPr>
            <p:cNvPr id="115" name="꺾인 연결선 114"/>
            <p:cNvCxnSpPr/>
            <p:nvPr/>
          </p:nvCxnSpPr>
          <p:spPr>
            <a:xfrm rot="5400000">
              <a:off x="1241764" y="4422593"/>
              <a:ext cx="411141" cy="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100071" y="3970801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SYNCH</a:t>
              </a:r>
              <a:endParaRPr lang="ko-KR" altLang="en-US" sz="1000" dirty="0"/>
            </a:p>
          </p:txBody>
        </p:sp>
        <p:cxnSp>
          <p:nvCxnSpPr>
            <p:cNvPr id="117" name="꺾인 연결선 116"/>
            <p:cNvCxnSpPr/>
            <p:nvPr/>
          </p:nvCxnSpPr>
          <p:spPr>
            <a:xfrm rot="5400000" flipH="1" flipV="1">
              <a:off x="1464810" y="4394663"/>
              <a:ext cx="288032" cy="178972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517559" y="4047623"/>
              <a:ext cx="649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Address</a:t>
              </a:r>
            </a:p>
            <a:p>
              <a:r>
                <a:rPr lang="en-US" altLang="ko-KR" sz="1000" dirty="0" smtClean="0"/>
                <a:t> Mark</a:t>
              </a:r>
              <a:endParaRPr lang="ko-KR" alt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63957" y="2461221"/>
              <a:ext cx="1872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512 </a:t>
              </a:r>
              <a:r>
                <a:rPr lang="ko-KR" altLang="en-US" sz="1200" b="1" dirty="0" smtClean="0"/>
                <a:t>바이트 섹터 포맷</a:t>
              </a:r>
              <a:endParaRPr lang="ko-KR" altLang="en-US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51062" y="5051202"/>
              <a:ext cx="1169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4K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섹터 포맷</a:t>
              </a:r>
              <a:endParaRPr lang="ko-KR" altLang="en-US" sz="1200" b="1" dirty="0"/>
            </a:p>
          </p:txBody>
        </p:sp>
        <p:cxnSp>
          <p:nvCxnSpPr>
            <p:cNvPr id="124" name="직선 연결선 123"/>
            <p:cNvCxnSpPr/>
            <p:nvPr/>
          </p:nvCxnSpPr>
          <p:spPr>
            <a:xfrm flipH="1" flipV="1">
              <a:off x="7387852" y="3165939"/>
              <a:ext cx="2386" cy="1343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 flipV="1">
              <a:off x="8163216" y="3165939"/>
              <a:ext cx="2386" cy="1343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왼쪽/오른쪽 화살표 127"/>
            <p:cNvSpPr/>
            <p:nvPr/>
          </p:nvSpPr>
          <p:spPr>
            <a:xfrm>
              <a:off x="7390238" y="4220995"/>
              <a:ext cx="772978" cy="271973"/>
            </a:xfrm>
            <a:prstGeom prst="leftRightArrow">
              <a:avLst>
                <a:gd name="adj1" fmla="val 50000"/>
                <a:gd name="adj2" fmla="val 3211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326929" y="4492968"/>
              <a:ext cx="896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공간이득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(405 </a:t>
              </a:r>
              <a:r>
                <a:rPr lang="ko-KR" altLang="en-US" sz="1000" dirty="0" smtClean="0"/>
                <a:t>바이트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069271" y="1569340"/>
              <a:ext cx="918553" cy="266137"/>
              <a:chOff x="1633060" y="1569340"/>
              <a:chExt cx="918553" cy="26613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633060" y="1569340"/>
                <a:ext cx="306777" cy="2661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트랙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936884" y="1569340"/>
                <a:ext cx="337951" cy="2661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헤드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244836" y="1569340"/>
                <a:ext cx="306777" cy="2661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섹터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꺾인 연결선 29"/>
            <p:cNvCxnSpPr>
              <a:stCxn id="20" idx="0"/>
              <a:endCxn id="96" idx="1"/>
            </p:cNvCxnSpPr>
            <p:nvPr/>
          </p:nvCxnSpPr>
          <p:spPr>
            <a:xfrm rot="5400000" flipH="1" flipV="1">
              <a:off x="1648189" y="1890811"/>
              <a:ext cx="609483" cy="232681"/>
            </a:xfrm>
            <a:prstGeom prst="bentConnector2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14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고수준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고수준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ko-KR" altLang="en-US" dirty="0"/>
              <a:t>포맷된 하드 디스크를 여러 개의 파티션</a:t>
            </a:r>
            <a:r>
              <a:rPr lang="en-US" altLang="ko-KR" dirty="0"/>
              <a:t>(</a:t>
            </a:r>
            <a:r>
              <a:rPr lang="ko-KR" altLang="en-US" dirty="0"/>
              <a:t>논리적인 공간</a:t>
            </a:r>
            <a:r>
              <a:rPr lang="en-US" altLang="ko-KR" dirty="0"/>
              <a:t>)</a:t>
            </a:r>
            <a:r>
              <a:rPr lang="ko-KR" altLang="en-US" dirty="0"/>
              <a:t>으로 나누고</a:t>
            </a:r>
            <a:r>
              <a:rPr lang="en-US" altLang="ko-KR" dirty="0"/>
              <a:t>, </a:t>
            </a:r>
            <a:r>
              <a:rPr lang="ko-KR" altLang="en-US" dirty="0"/>
              <a:t>각 파티션에 비어있는 파일 시스템을 구축하는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운영체제 설치 도중 혹은 새 </a:t>
            </a:r>
            <a:r>
              <a:rPr lang="ko-KR" altLang="en-US" dirty="0"/>
              <a:t>파티션을 만드는 </a:t>
            </a:r>
            <a:r>
              <a:rPr lang="ko-KR" altLang="en-US" dirty="0" smtClean="0"/>
              <a:t>과정에서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방식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MBR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포맷과 </a:t>
            </a:r>
            <a:r>
              <a:rPr lang="en-US" altLang="ko-KR" dirty="0" err="1" smtClean="0"/>
              <a:t>GPT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  <a:p>
            <a:r>
              <a:rPr lang="en-US" altLang="ko-KR" dirty="0" err="1" smtClean="0"/>
              <a:t>MBR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DOS </a:t>
            </a:r>
            <a:r>
              <a:rPr lang="ko-KR" altLang="en-US" dirty="0" smtClean="0"/>
              <a:t>시절부터 있어왔던 전통적인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 섹터</a:t>
            </a:r>
            <a:r>
              <a:rPr lang="en-US" altLang="ko-KR" dirty="0" smtClean="0"/>
              <a:t>(512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MBR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Matser</a:t>
            </a:r>
            <a:r>
              <a:rPr lang="ko-KR" altLang="en-US" dirty="0" smtClean="0"/>
              <a:t> </a:t>
            </a:r>
            <a:r>
              <a:rPr lang="en-US" altLang="ko-KR" dirty="0" smtClean="0"/>
              <a:t>Boot Record)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2" fontAlgn="base"/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로더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 smtClean="0"/>
              <a:t>부팅시</a:t>
            </a:r>
            <a:r>
              <a:rPr lang="ko-KR" altLang="en-US" dirty="0" smtClean="0"/>
              <a:t> </a:t>
            </a:r>
            <a:r>
              <a:rPr lang="ko-KR" altLang="en-US" dirty="0"/>
              <a:t>실행되는 프로그램</a:t>
            </a:r>
          </a:p>
          <a:p>
            <a:pPr lvl="2" fontAlgn="base"/>
            <a:r>
              <a:rPr lang="ko-KR" altLang="en-US" dirty="0"/>
              <a:t>파티션 테이블 </a:t>
            </a:r>
            <a:r>
              <a:rPr lang="en-US" altLang="ko-KR" dirty="0"/>
              <a:t>: </a:t>
            </a:r>
            <a:r>
              <a:rPr lang="ko-KR" altLang="en-US" dirty="0" smtClean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개의 파티션 정보 </a:t>
            </a:r>
            <a:r>
              <a:rPr lang="ko-KR" altLang="en-US" dirty="0" smtClean="0"/>
              <a:t>기록</a:t>
            </a:r>
            <a:endParaRPr lang="ko-KR" altLang="en-US" dirty="0"/>
          </a:p>
          <a:p>
            <a:pPr lvl="2" fontAlgn="base"/>
            <a:r>
              <a:rPr lang="ko-KR" altLang="en-US" dirty="0"/>
              <a:t>매직 번호 </a:t>
            </a:r>
            <a:r>
              <a:rPr lang="en-US" altLang="ko-KR" dirty="0"/>
              <a:t>: </a:t>
            </a:r>
            <a:r>
              <a:rPr lang="en-US" altLang="ko-KR" dirty="0" err="1" smtClean="0"/>
              <a:t>0xAA55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. </a:t>
            </a:r>
            <a:r>
              <a:rPr lang="en-US" altLang="ko-KR" dirty="0" err="1"/>
              <a:t>0xAA55</a:t>
            </a:r>
            <a:r>
              <a:rPr lang="ko-KR" altLang="en-US" dirty="0"/>
              <a:t>가 아니면 </a:t>
            </a:r>
            <a:r>
              <a:rPr lang="en-US" altLang="ko-KR" dirty="0" err="1"/>
              <a:t>MBR</a:t>
            </a:r>
            <a:r>
              <a:rPr lang="ko-KR" altLang="en-US" dirty="0"/>
              <a:t>이 아니라고 </a:t>
            </a:r>
            <a:r>
              <a:rPr lang="ko-KR" altLang="en-US" dirty="0" smtClean="0"/>
              <a:t>판단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파티션 크기가 </a:t>
            </a:r>
            <a:r>
              <a:rPr lang="en-US" altLang="ko-KR" dirty="0" err="1" smtClean="0"/>
              <a:t>2TB</a:t>
            </a:r>
            <a:r>
              <a:rPr lang="ko-KR" altLang="en-US" dirty="0" smtClean="0"/>
              <a:t>로 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부팅 속도 느린 단점</a:t>
            </a:r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17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107504" y="12186"/>
            <a:ext cx="6965776" cy="752475"/>
          </a:xfrm>
        </p:spPr>
        <p:txBody>
          <a:bodyPr/>
          <a:lstStyle/>
          <a:p>
            <a:r>
              <a:rPr lang="en-US" altLang="ko-KR" dirty="0" err="1" smtClean="0"/>
              <a:t>MBR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1"/>
            <a:ext cx="7348227" cy="68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GPT</a:t>
            </a:r>
            <a:r>
              <a:rPr lang="en-US" altLang="ko-KR" dirty="0"/>
              <a:t>(</a:t>
            </a:r>
            <a:r>
              <a:rPr lang="en-US" altLang="ko-KR" dirty="0" err="1"/>
              <a:t>GUID</a:t>
            </a:r>
            <a:r>
              <a:rPr lang="en-US" altLang="ko-KR" dirty="0"/>
              <a:t> partition table)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2TB</a:t>
            </a:r>
            <a:r>
              <a:rPr lang="en-US" altLang="ko-KR" dirty="0"/>
              <a:t> </a:t>
            </a:r>
            <a:r>
              <a:rPr lang="ko-KR" altLang="en-US" dirty="0"/>
              <a:t>이상의 파티션을 만들 수 없는 </a:t>
            </a:r>
            <a:r>
              <a:rPr lang="en-US" altLang="ko-KR" dirty="0" err="1"/>
              <a:t>MBR</a:t>
            </a:r>
            <a:r>
              <a:rPr lang="ko-KR" altLang="en-US" dirty="0"/>
              <a:t>의 문제점을 개선한 현대 컴퓨터에 맞는 방식</a:t>
            </a:r>
          </a:p>
          <a:p>
            <a:pPr lvl="1"/>
            <a:r>
              <a:rPr lang="en-US" altLang="ko-KR" dirty="0" err="1" smtClean="0"/>
              <a:t>UEFI</a:t>
            </a:r>
            <a:r>
              <a:rPr lang="en-US" altLang="ko-KR" dirty="0" smtClean="0"/>
              <a:t>(Unified </a:t>
            </a:r>
            <a:r>
              <a:rPr lang="en-US" altLang="ko-KR" dirty="0"/>
              <a:t>Extensible Firmware Interface) </a:t>
            </a:r>
            <a:r>
              <a:rPr lang="ko-KR" altLang="en-US" dirty="0"/>
              <a:t>펌웨어를 가진 컴퓨터에서만 사용하는 </a:t>
            </a:r>
            <a:r>
              <a:rPr lang="ko-KR" altLang="en-US" dirty="0" smtClean="0"/>
              <a:t>포맷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</a:t>
            </a:r>
            <a:r>
              <a:rPr lang="ko-KR" altLang="en-US" dirty="0"/>
              <a:t>대부분의 컴퓨터는 </a:t>
            </a:r>
            <a:r>
              <a:rPr lang="en-US" altLang="ko-KR" dirty="0" err="1"/>
              <a:t>UEFI</a:t>
            </a:r>
            <a:r>
              <a:rPr lang="en-US" altLang="ko-KR" dirty="0"/>
              <a:t> </a:t>
            </a:r>
            <a:r>
              <a:rPr lang="ko-KR" altLang="en-US" dirty="0" smtClean="0"/>
              <a:t>펌웨어 내장</a:t>
            </a:r>
            <a:endParaRPr lang="en-US" altLang="ko-KR" dirty="0" smtClean="0"/>
          </a:p>
          <a:p>
            <a:pPr lvl="2"/>
            <a:r>
              <a:rPr lang="en-US" altLang="ko-KR" dirty="0" err="1"/>
              <a:t>MBR</a:t>
            </a:r>
            <a:r>
              <a:rPr lang="en-US" altLang="ko-KR" dirty="0"/>
              <a:t> </a:t>
            </a:r>
            <a:r>
              <a:rPr lang="ko-KR" altLang="en-US" dirty="0" smtClean="0"/>
              <a:t>포맷과 </a:t>
            </a:r>
            <a:r>
              <a:rPr lang="en-US" altLang="ko-KR" dirty="0" err="1" smtClean="0"/>
              <a:t>GPT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중 선택 가능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첫 번째 섹터에 ‘보호 </a:t>
            </a:r>
            <a:r>
              <a:rPr lang="en-US" altLang="ko-KR" dirty="0" err="1"/>
              <a:t>MBR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/>
              <a:t>기록</a:t>
            </a:r>
          </a:p>
          <a:p>
            <a:pPr lvl="2"/>
            <a:r>
              <a:rPr lang="en-US" altLang="ko-KR" dirty="0" err="1"/>
              <a:t>MBR</a:t>
            </a:r>
            <a:r>
              <a:rPr lang="en-US" altLang="ko-KR" dirty="0"/>
              <a:t> </a:t>
            </a:r>
            <a:r>
              <a:rPr lang="ko-KR" altLang="en-US" dirty="0"/>
              <a:t>포맷만 지원하는 </a:t>
            </a:r>
            <a:r>
              <a:rPr lang="ko-KR" altLang="en-US" dirty="0" err="1" smtClean="0"/>
              <a:t>소프트웨어에게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MBR</a:t>
            </a:r>
            <a:r>
              <a:rPr lang="ko-KR" altLang="en-US" dirty="0" smtClean="0"/>
              <a:t>로 착각하게 하여 </a:t>
            </a:r>
            <a:r>
              <a:rPr lang="en-US" altLang="ko-KR" dirty="0" err="1" smtClean="0"/>
              <a:t>GPT</a:t>
            </a:r>
            <a:r>
              <a:rPr lang="en-US" altLang="ko-KR" dirty="0" smtClean="0"/>
              <a:t> </a:t>
            </a:r>
            <a:r>
              <a:rPr lang="ko-KR" altLang="en-US" dirty="0"/>
              <a:t>포맷 디스크를 훼손시키지 </a:t>
            </a:r>
            <a:r>
              <a:rPr lang="ko-KR" altLang="en-US" dirty="0" smtClean="0"/>
              <a:t>않도록 하는 목적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진짜 파티션 테이블은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헤더 다음에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총 </a:t>
            </a:r>
            <a:r>
              <a:rPr lang="en-US" altLang="ko-KR" dirty="0"/>
              <a:t>128</a:t>
            </a:r>
            <a:r>
              <a:rPr lang="ko-KR" altLang="en-US" dirty="0"/>
              <a:t>개까지 </a:t>
            </a:r>
            <a:r>
              <a:rPr lang="ko-KR" altLang="en-US" dirty="0" smtClean="0"/>
              <a:t>파티션 분할 </a:t>
            </a:r>
            <a:r>
              <a:rPr lang="ko-KR" altLang="en-US" dirty="0"/>
              <a:t>가능</a:t>
            </a:r>
          </a:p>
          <a:p>
            <a:pPr lvl="2" fontAlgn="base"/>
            <a:r>
              <a:rPr lang="ko-KR" altLang="en-US" dirty="0" smtClean="0"/>
              <a:t>파티션 </a:t>
            </a:r>
            <a:r>
              <a:rPr lang="ko-KR" altLang="en-US" dirty="0"/>
              <a:t>크기는 </a:t>
            </a:r>
            <a:r>
              <a:rPr lang="en-US" altLang="ko-KR" dirty="0"/>
              <a:t>18</a:t>
            </a:r>
            <a:r>
              <a:rPr lang="ko-KR" altLang="en-US" dirty="0" err="1"/>
              <a:t>엑사바이트</a:t>
            </a:r>
            <a:r>
              <a:rPr lang="en-US" altLang="ko-KR" dirty="0"/>
              <a:t>(</a:t>
            </a:r>
            <a:r>
              <a:rPr lang="en-US" altLang="ko-KR" dirty="0" err="1"/>
              <a:t>Exa</a:t>
            </a:r>
            <a:r>
              <a:rPr lang="en-US" altLang="ko-KR" dirty="0"/>
              <a:t> Byte)</a:t>
            </a:r>
            <a:r>
              <a:rPr lang="ko-KR" altLang="en-US" dirty="0"/>
              <a:t>까지 가능</a:t>
            </a:r>
          </a:p>
          <a:p>
            <a:pPr lvl="1" fontAlgn="base"/>
            <a:r>
              <a:rPr lang="en-US" altLang="ko-KR" dirty="0" err="1" smtClean="0"/>
              <a:t>GPT</a:t>
            </a:r>
            <a:r>
              <a:rPr lang="en-US" altLang="ko-KR" dirty="0" smtClean="0"/>
              <a:t> </a:t>
            </a:r>
            <a:r>
              <a:rPr lang="ko-KR" altLang="en-US" dirty="0"/>
              <a:t>헤더와 파티션 </a:t>
            </a:r>
            <a:r>
              <a:rPr lang="ko-KR" altLang="en-US" dirty="0" smtClean="0"/>
              <a:t>테이블 이중화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높은 신뢰도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5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6223" y="51959"/>
            <a:ext cx="8153400" cy="679450"/>
          </a:xfrm>
        </p:spPr>
        <p:txBody>
          <a:bodyPr/>
          <a:lstStyle/>
          <a:p>
            <a:r>
              <a:rPr lang="en-US" altLang="ko-KR" dirty="0" err="1" smtClean="0"/>
              <a:t>GPT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" y="853217"/>
            <a:ext cx="9028959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3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err="1"/>
              <a:t>MBR</a:t>
            </a:r>
            <a:r>
              <a:rPr lang="en-US" altLang="ko-KR" dirty="0"/>
              <a:t> </a:t>
            </a:r>
            <a:r>
              <a:rPr lang="ko-KR" altLang="en-US" dirty="0"/>
              <a:t>포맷 디스크의 부팅</a:t>
            </a:r>
            <a:r>
              <a:rPr lang="en-US" altLang="ko-KR" dirty="0"/>
              <a:t>(</a:t>
            </a:r>
            <a:r>
              <a:rPr lang="ko-KR" altLang="en-US" dirty="0"/>
              <a:t>전통적인 부팅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전원이 </a:t>
            </a:r>
            <a:r>
              <a:rPr lang="ko-KR" altLang="en-US" dirty="0"/>
              <a:t>껴지면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BIOS </a:t>
            </a:r>
            <a:r>
              <a:rPr lang="ko-KR" altLang="en-US" dirty="0"/>
              <a:t>펌웨어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메모리나 </a:t>
            </a:r>
            <a:r>
              <a:rPr lang="ko-KR" altLang="en-US" dirty="0"/>
              <a:t>기타 장치들을 테스트하고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/>
              <a:t>BIOS </a:t>
            </a:r>
            <a:r>
              <a:rPr lang="ko-KR" altLang="en-US" dirty="0"/>
              <a:t>안에 작성된 부트스트랩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부트스트랩 코드는 </a:t>
            </a:r>
            <a:r>
              <a:rPr lang="en-US" altLang="ko-KR" dirty="0" err="1" smtClean="0"/>
              <a:t>MBR</a:t>
            </a:r>
            <a:r>
              <a:rPr lang="en-US" altLang="ko-KR" dirty="0" smtClean="0"/>
              <a:t> </a:t>
            </a:r>
            <a:r>
              <a:rPr lang="ko-KR" altLang="en-US" dirty="0"/>
              <a:t>섹터를 메모리로 </a:t>
            </a:r>
            <a:r>
              <a:rPr lang="ko-KR" altLang="en-US" dirty="0" smtClean="0"/>
              <a:t>적재하고 부트 </a:t>
            </a:r>
            <a:r>
              <a:rPr lang="ko-KR" altLang="en-US" dirty="0" err="1" smtClean="0"/>
              <a:t>로더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프로그램 실행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로더는</a:t>
            </a:r>
            <a:r>
              <a:rPr lang="ko-KR" altLang="en-US" dirty="0" smtClean="0"/>
              <a:t> 활성 파티션의 부트 </a:t>
            </a:r>
            <a:r>
              <a:rPr lang="ko-KR" altLang="en-US" dirty="0"/>
              <a:t>섹터를 </a:t>
            </a:r>
            <a:r>
              <a:rPr lang="ko-KR" altLang="en-US" dirty="0" smtClean="0"/>
              <a:t>메모리에 적재하고 실행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부트 </a:t>
            </a:r>
            <a:r>
              <a:rPr lang="ko-KR" altLang="en-US" dirty="0" smtClean="0"/>
              <a:t>섹터 </a:t>
            </a:r>
            <a:r>
              <a:rPr lang="ko-KR" altLang="en-US" dirty="0"/>
              <a:t>코드는 </a:t>
            </a:r>
            <a:r>
              <a:rPr lang="ko-KR" altLang="en-US" dirty="0" smtClean="0"/>
              <a:t>파티션에 </a:t>
            </a:r>
            <a:r>
              <a:rPr lang="ko-KR" altLang="en-US" dirty="0"/>
              <a:t>설치된 </a:t>
            </a:r>
            <a:r>
              <a:rPr lang="ko-KR" altLang="en-US" dirty="0" smtClean="0"/>
              <a:t>운영체제 커널을 메모리로 적재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커널로 제어를 넘긴다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필요한 프로세스들이 만들어 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46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포맷 디스크의 </a:t>
            </a:r>
            <a:r>
              <a:rPr lang="ko-KR" altLang="en-US" dirty="0" smtClean="0"/>
              <a:t>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전원이 켜지면 컴퓨터에 장착된 </a:t>
            </a:r>
            <a:r>
              <a:rPr lang="en-US" altLang="ko-KR" dirty="0" err="1"/>
              <a:t>UEFI</a:t>
            </a:r>
            <a:r>
              <a:rPr lang="en-US" altLang="ko-KR" dirty="0"/>
              <a:t> </a:t>
            </a:r>
            <a:r>
              <a:rPr lang="ko-KR" altLang="en-US" dirty="0" smtClean="0"/>
              <a:t>펌웨어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</a:t>
            </a:r>
            <a:r>
              <a:rPr lang="en-US" altLang="ko-KR" dirty="0" smtClean="0"/>
              <a:t>BIOS</a:t>
            </a:r>
            <a:r>
              <a:rPr lang="ko-KR" altLang="en-US" dirty="0" smtClean="0"/>
              <a:t>와 같이 주변 </a:t>
            </a:r>
            <a:r>
              <a:rPr lang="ko-KR" altLang="en-US" dirty="0"/>
              <a:t>장치들을 초기화하고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그러고 나서 </a:t>
            </a:r>
            <a:r>
              <a:rPr lang="en-US" altLang="ko-KR" dirty="0" err="1"/>
              <a:t>EFI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읽기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EFI</a:t>
            </a:r>
            <a:r>
              <a:rPr lang="ko-KR" altLang="en-US" dirty="0"/>
              <a:t> </a:t>
            </a:r>
            <a:r>
              <a:rPr lang="ko-KR" altLang="en-US" dirty="0" smtClean="0"/>
              <a:t>변수에는 부팅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부트 </a:t>
            </a:r>
            <a:r>
              <a:rPr lang="ko-KR" altLang="en-US" dirty="0" err="1"/>
              <a:t>로더의</a:t>
            </a:r>
            <a:r>
              <a:rPr lang="ko-KR" altLang="en-US" dirty="0"/>
              <a:t> 경로명 등 부팅에 관한 </a:t>
            </a:r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플래시 메모리에 저장되어 있음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 </a:t>
            </a:r>
            <a:r>
              <a:rPr lang="ko-KR" altLang="en-US" dirty="0"/>
              <a:t>파티션 테이블에서 </a:t>
            </a:r>
            <a:r>
              <a:rPr lang="en-US" altLang="ko-KR" dirty="0" err="1"/>
              <a:t>EFI</a:t>
            </a:r>
            <a:r>
              <a:rPr lang="en-US" altLang="ko-KR" dirty="0"/>
              <a:t> </a:t>
            </a:r>
            <a:r>
              <a:rPr lang="ko-KR" altLang="en-US" dirty="0"/>
              <a:t>시스템 파티션을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EFI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파티션에는 </a:t>
            </a:r>
            <a:r>
              <a:rPr lang="ko-KR" altLang="en-US" dirty="0"/>
              <a:t>디스크에 설치된 모든 운영체제들의 부트 </a:t>
            </a:r>
            <a:r>
              <a:rPr lang="ko-KR" altLang="en-US" dirty="0" err="1"/>
              <a:t>로더</a:t>
            </a:r>
            <a:r>
              <a:rPr lang="ko-KR" altLang="en-US" dirty="0"/>
              <a:t> 프로그램이 저장되어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/>
              <a:t>UEFI</a:t>
            </a:r>
            <a:r>
              <a:rPr lang="en-US" altLang="ko-KR" dirty="0"/>
              <a:t> </a:t>
            </a:r>
            <a:r>
              <a:rPr lang="ko-KR" altLang="en-US" dirty="0"/>
              <a:t>펌웨어는 </a:t>
            </a:r>
            <a:r>
              <a:rPr lang="en-US" altLang="ko-KR" dirty="0" err="1" smtClean="0"/>
              <a:t>EFI</a:t>
            </a:r>
            <a:r>
              <a:rPr lang="en-US" altLang="ko-KR" dirty="0" smtClean="0"/>
              <a:t> </a:t>
            </a:r>
            <a:r>
              <a:rPr lang="ko-KR" altLang="en-US" dirty="0"/>
              <a:t>파티션에서 부트 로드 프로그램을 찾아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프로그램은 해당 </a:t>
            </a:r>
            <a:r>
              <a:rPr lang="ko-KR" altLang="en-US" dirty="0" smtClean="0"/>
              <a:t>운영체제 커널을 메모리에 적재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커널 코드로 점프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필요한 프로세스들이 만들어짐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장치의 데이터 신뢰성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신뢰성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장치의 고장은 데이터 손실 초래 </a:t>
            </a:r>
            <a:r>
              <a:rPr lang="en-US" altLang="ko-KR" dirty="0" smtClean="0"/>
              <a:t>–&gt; </a:t>
            </a:r>
            <a:r>
              <a:rPr lang="ko-KR" altLang="en-US" dirty="0" smtClean="0"/>
              <a:t>심각한 문제</a:t>
            </a:r>
            <a:endParaRPr lang="en-US" altLang="ko-KR" dirty="0" smtClean="0"/>
          </a:p>
          <a:p>
            <a:r>
              <a:rPr lang="ko-KR" altLang="en-US" dirty="0" smtClean="0"/>
              <a:t>데이터 신뢰성을 높이는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 err="1" smtClean="0"/>
              <a:t>미러링</a:t>
            </a:r>
            <a:r>
              <a:rPr lang="en-US" altLang="ko-KR" dirty="0"/>
              <a:t>(disk mirroring)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개의 동일한 디스크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동일한 데이터가 기록되도록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사용자에게는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디스크로 인식되게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RAID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로도 불림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RAID</a:t>
            </a:r>
            <a:r>
              <a:rPr lang="en-US" altLang="ko-KR" dirty="0"/>
              <a:t>(Redundant Array of Inexpensive Disks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여러 개의 값싼 디스크를 병렬로 연결하여 사용하는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RAID</a:t>
            </a:r>
            <a:r>
              <a:rPr lang="ko-KR" altLang="en-US" dirty="0" smtClean="0"/>
              <a:t>를 구성하는 여러 방법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5 – 4</a:t>
            </a:r>
            <a:r>
              <a:rPr lang="ko-KR" altLang="en-US" dirty="0" smtClean="0"/>
              <a:t>개의 디스크로 구성된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디스크에 블록을 순서대로 돌아가면서 배치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 smtClean="0"/>
              <a:t>개의 데이터 블록을 이용하여 </a:t>
            </a:r>
            <a:r>
              <a:rPr lang="ko-KR" altLang="en-US" dirty="0" err="1" smtClean="0"/>
              <a:t>패러티</a:t>
            </a:r>
            <a:r>
              <a:rPr lang="ko-KR" altLang="en-US" dirty="0" smtClean="0"/>
              <a:t> 블록을 만들어 저장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디스크가 고장 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고장난</a:t>
            </a:r>
            <a:r>
              <a:rPr lang="ko-KR" altLang="en-US" dirty="0" smtClean="0"/>
              <a:t> 디스크의 블록들은 </a:t>
            </a:r>
            <a:r>
              <a:rPr lang="ko-KR" altLang="en-US" dirty="0" err="1" smtClean="0"/>
              <a:t>패러티</a:t>
            </a:r>
            <a:r>
              <a:rPr lang="ko-KR" altLang="en-US" dirty="0" smtClean="0"/>
              <a:t> 연산을 통해 복구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67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에서 파티션 나누기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340768"/>
            <a:ext cx="730050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리눅스에서 파티션 나누고 활용하기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리눅스 파티션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스왑</a:t>
            </a:r>
            <a:r>
              <a:rPr lang="ko-KR" altLang="en-US" dirty="0" smtClean="0"/>
              <a:t> </a:t>
            </a:r>
            <a:r>
              <a:rPr lang="ko-KR" altLang="en-US" dirty="0"/>
              <a:t>파티션</a:t>
            </a:r>
            <a:endParaRPr lang="en-US" altLang="ko-KR" dirty="0"/>
          </a:p>
          <a:p>
            <a:r>
              <a:rPr lang="ko-KR" altLang="en-US" dirty="0" smtClean="0"/>
              <a:t>마운트를 이용한 파티션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파티션에 설치된 파일 시스템을 연결하여 </a:t>
            </a:r>
            <a:r>
              <a:rPr lang="ko-KR" altLang="en-US" dirty="0"/>
              <a:t>전체를 하나의 </a:t>
            </a:r>
            <a:r>
              <a:rPr lang="ko-KR" altLang="en-US" dirty="0" smtClean="0"/>
              <a:t>파일 시스템으로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파티션에 파일 시스템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마운트</a:t>
            </a:r>
            <a:r>
              <a:rPr lang="en-US" altLang="ko-KR" dirty="0" smtClean="0"/>
              <a:t>(mount)</a:t>
            </a:r>
          </a:p>
          <a:p>
            <a:pPr lvl="2"/>
            <a:r>
              <a:rPr lang="ko-KR" altLang="en-US" dirty="0"/>
              <a:t>파티션을 디렉터리에 연결하는 </a:t>
            </a:r>
            <a:r>
              <a:rPr lang="ko-KR" altLang="en-US" dirty="0" smtClean="0"/>
              <a:t>행위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마운트 포인트</a:t>
            </a:r>
            <a:r>
              <a:rPr lang="en-US" altLang="ko-KR" dirty="0" smtClean="0"/>
              <a:t>(mount point)</a:t>
            </a:r>
          </a:p>
          <a:p>
            <a:pPr lvl="2"/>
            <a:r>
              <a:rPr lang="ko-KR" altLang="en-US" dirty="0"/>
              <a:t>다른 파티션</a:t>
            </a:r>
            <a:r>
              <a:rPr lang="en-US" altLang="ko-KR" dirty="0"/>
              <a:t>(</a:t>
            </a:r>
            <a:r>
              <a:rPr lang="ko-KR" altLang="en-US" dirty="0"/>
              <a:t>파일 시스템</a:t>
            </a:r>
            <a:r>
              <a:rPr lang="en-US" altLang="ko-KR" dirty="0"/>
              <a:t>)</a:t>
            </a:r>
            <a:r>
              <a:rPr lang="ko-KR" altLang="en-US" dirty="0"/>
              <a:t>을 연결하기 위해 사용되는 </a:t>
            </a:r>
            <a:r>
              <a:rPr lang="ko-KR" altLang="en-US" dirty="0" smtClean="0"/>
              <a:t>디렉터리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리눅스에서 파티션과 </a:t>
            </a:r>
            <a:r>
              <a:rPr lang="ko-KR" altLang="en-US" dirty="0" smtClean="0"/>
              <a:t>마운트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27784" y="1556792"/>
            <a:ext cx="6336704" cy="5169195"/>
            <a:chOff x="827584" y="969687"/>
            <a:chExt cx="6336704" cy="5169195"/>
          </a:xfrm>
        </p:grpSpPr>
        <p:sp>
          <p:nvSpPr>
            <p:cNvPr id="5" name="TextBox 4"/>
            <p:cNvSpPr txBox="1"/>
            <p:nvPr/>
          </p:nvSpPr>
          <p:spPr>
            <a:xfrm>
              <a:off x="3166361" y="1052736"/>
              <a:ext cx="27990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/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30825" y="1772816"/>
              <a:ext cx="391895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ko-KR" sz="1200" dirty="0" smtClean="0"/>
                <a:t>bin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9007" y="1772816"/>
              <a:ext cx="428200" cy="189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etc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3057" y="1772816"/>
              <a:ext cx="412343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ko-KR" sz="1200" dirty="0" err="1" smtClean="0"/>
                <a:t>usr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4390" y="1772816"/>
              <a:ext cx="53126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altLang="ko-KR" sz="1200" dirty="0" smtClean="0"/>
                <a:t>home</a:t>
              </a:r>
              <a:endParaRPr lang="ko-KR" altLang="en-US" sz="1200" dirty="0"/>
            </a:p>
          </p:txBody>
        </p:sp>
        <p:cxnSp>
          <p:nvCxnSpPr>
            <p:cNvPr id="10" name="꺾인 연결선 9"/>
            <p:cNvCxnSpPr>
              <a:stCxn id="5" idx="2"/>
              <a:endCxn id="6" idx="0"/>
            </p:cNvCxnSpPr>
            <p:nvPr/>
          </p:nvCxnSpPr>
          <p:spPr>
            <a:xfrm rot="5400000">
              <a:off x="2448836" y="915339"/>
              <a:ext cx="535414" cy="1179540"/>
            </a:xfrm>
            <a:prstGeom prst="bentConnector3">
              <a:avLst/>
            </a:prstGeom>
            <a:ln w="952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5" idx="2"/>
              <a:endCxn id="7" idx="0"/>
            </p:cNvCxnSpPr>
            <p:nvPr/>
          </p:nvCxnSpPr>
          <p:spPr>
            <a:xfrm rot="16200000" flipH="1">
              <a:off x="3312003" y="1231712"/>
              <a:ext cx="535414" cy="546794"/>
            </a:xfrm>
            <a:prstGeom prst="bentConnector3">
              <a:avLst/>
            </a:prstGeom>
            <a:ln w="952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5" idx="2"/>
              <a:endCxn id="8" idx="0"/>
            </p:cNvCxnSpPr>
            <p:nvPr/>
          </p:nvCxnSpPr>
          <p:spPr>
            <a:xfrm rot="5400000">
              <a:off x="2865064" y="1331567"/>
              <a:ext cx="535414" cy="347084"/>
            </a:xfrm>
            <a:prstGeom prst="bentConnector3">
              <a:avLst/>
            </a:prstGeom>
            <a:ln w="952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2"/>
              <a:endCxn id="9" idx="0"/>
            </p:cNvCxnSpPr>
            <p:nvPr/>
          </p:nvCxnSpPr>
          <p:spPr>
            <a:xfrm rot="16200000" flipH="1">
              <a:off x="3750461" y="793254"/>
              <a:ext cx="535414" cy="1423710"/>
            </a:xfrm>
            <a:prstGeom prst="bentConnector3">
              <a:avLst/>
            </a:prstGeom>
            <a:ln w="952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19672" y="969687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파티션</a:t>
              </a:r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8748" y="2705508"/>
              <a:ext cx="489236" cy="196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 err="1" smtClean="0"/>
                <a:t>kitae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8064" y="2705508"/>
              <a:ext cx="450764" cy="196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ko-KR" sz="1100" dirty="0" smtClean="0"/>
                <a:t>jane</a:t>
              </a:r>
              <a:endParaRPr lang="ko-KR" altLang="en-US" sz="1100" dirty="0"/>
            </a:p>
          </p:txBody>
        </p:sp>
        <p:cxnSp>
          <p:nvCxnSpPr>
            <p:cNvPr id="17" name="꺾인 연결선 16"/>
            <p:cNvCxnSpPr>
              <a:stCxn id="9" idx="2"/>
              <a:endCxn id="15" idx="0"/>
            </p:cNvCxnSpPr>
            <p:nvPr/>
          </p:nvCxnSpPr>
          <p:spPr>
            <a:xfrm rot="5400000">
              <a:off x="4082682" y="2058167"/>
              <a:ext cx="748026" cy="546657"/>
            </a:xfrm>
            <a:prstGeom prst="bentConnector3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9" idx="2"/>
              <a:endCxn id="16" idx="0"/>
            </p:cNvCxnSpPr>
            <p:nvPr/>
          </p:nvCxnSpPr>
          <p:spPr>
            <a:xfrm rot="16200000" flipH="1">
              <a:off x="4677721" y="2009783"/>
              <a:ext cx="748026" cy="643423"/>
            </a:xfrm>
            <a:prstGeom prst="bentConnector3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1691680" y="980728"/>
              <a:ext cx="3528392" cy="1121830"/>
            </a:xfrm>
            <a:prstGeom prst="roundRect">
              <a:avLst>
                <a:gd name="adj" fmla="val 6085"/>
              </a:avLst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40005" y="3356810"/>
              <a:ext cx="553358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/>
                <a:t>music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9387" y="3356810"/>
              <a:ext cx="615874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/>
                <a:t>master</a:t>
              </a:r>
              <a:endParaRPr lang="ko-KR" altLang="en-US" sz="1100" dirty="0"/>
            </a:p>
          </p:txBody>
        </p:sp>
        <p:cxnSp>
          <p:nvCxnSpPr>
            <p:cNvPr id="22" name="꺾인 연결선 21"/>
            <p:cNvCxnSpPr>
              <a:stCxn id="16" idx="2"/>
              <a:endCxn id="20" idx="0"/>
            </p:cNvCxnSpPr>
            <p:nvPr/>
          </p:nvCxnSpPr>
          <p:spPr>
            <a:xfrm rot="5400000">
              <a:off x="4967690" y="2951053"/>
              <a:ext cx="454751" cy="356762"/>
            </a:xfrm>
            <a:prstGeom prst="bentConnector3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6" idx="2"/>
              <a:endCxn id="21" idx="0"/>
            </p:cNvCxnSpPr>
            <p:nvPr/>
          </p:nvCxnSpPr>
          <p:spPr>
            <a:xfrm rot="16200000" flipH="1">
              <a:off x="5368010" y="2907495"/>
              <a:ext cx="454751" cy="443878"/>
            </a:xfrm>
            <a:prstGeom prst="bentConnector3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3779912" y="2204864"/>
              <a:ext cx="2520280" cy="1512168"/>
            </a:xfrm>
            <a:prstGeom prst="roundRect">
              <a:avLst>
                <a:gd name="adj" fmla="val 6085"/>
              </a:avLst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4066" y="2169985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파티션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4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1490" y="3932874"/>
              <a:ext cx="312356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/>
                <a:t>C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40759" y="3932874"/>
              <a:ext cx="462715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/>
                <a:t>C++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3846" y="3338788"/>
              <a:ext cx="415746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err="1" smtClean="0"/>
                <a:t>lang</a:t>
              </a:r>
              <a:endParaRPr lang="ko-KR" altLang="en-US" sz="1100" dirty="0"/>
            </a:p>
          </p:txBody>
        </p:sp>
        <p:cxnSp>
          <p:nvCxnSpPr>
            <p:cNvPr id="29" name="꺾인 연결선 28"/>
            <p:cNvCxnSpPr>
              <a:stCxn id="28" idx="2"/>
              <a:endCxn id="26" idx="0"/>
            </p:cNvCxnSpPr>
            <p:nvPr/>
          </p:nvCxnSpPr>
          <p:spPr>
            <a:xfrm rot="5400000">
              <a:off x="1680754" y="3561909"/>
              <a:ext cx="377880" cy="36405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28" idx="2"/>
              <a:endCxn id="27" idx="0"/>
            </p:cNvCxnSpPr>
            <p:nvPr/>
          </p:nvCxnSpPr>
          <p:spPr>
            <a:xfrm rot="16200000" flipH="1">
              <a:off x="2022978" y="3583735"/>
              <a:ext cx="377880" cy="3203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5" idx="2"/>
              <a:endCxn id="28" idx="0"/>
            </p:cNvCxnSpPr>
            <p:nvPr/>
          </p:nvCxnSpPr>
          <p:spPr>
            <a:xfrm rot="5400000">
              <a:off x="2899179" y="2054600"/>
              <a:ext cx="436729" cy="213164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7634" y="3932874"/>
              <a:ext cx="462715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/>
                <a:t>MQTT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51118" y="3338788"/>
              <a:ext cx="415746" cy="216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/>
                <a:t>doc</a:t>
              </a:r>
              <a:endParaRPr lang="ko-KR" altLang="en-US" sz="1100" dirty="0"/>
            </a:p>
          </p:txBody>
        </p:sp>
        <p:cxnSp>
          <p:nvCxnSpPr>
            <p:cNvPr id="34" name="꺾인 연결선 33"/>
            <p:cNvCxnSpPr>
              <a:stCxn id="33" idx="2"/>
              <a:endCxn id="32" idx="0"/>
            </p:cNvCxnSpPr>
            <p:nvPr/>
          </p:nvCxnSpPr>
          <p:spPr>
            <a:xfrm rot="16200000" flipH="1">
              <a:off x="2870051" y="3743933"/>
              <a:ext cx="377880" cy="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5" idx="2"/>
              <a:endCxn id="33" idx="0"/>
            </p:cNvCxnSpPr>
            <p:nvPr/>
          </p:nvCxnSpPr>
          <p:spPr>
            <a:xfrm rot="5400000">
              <a:off x="3402815" y="2558236"/>
              <a:ext cx="436729" cy="11243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1368928" y="2798909"/>
              <a:ext cx="2125941" cy="1566196"/>
            </a:xfrm>
            <a:prstGeom prst="roundRect">
              <a:avLst>
                <a:gd name="adj" fmla="val 6085"/>
              </a:avLst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1640" y="2772043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파티션</a:t>
              </a:r>
              <a:r>
                <a:rPr lang="en-US" altLang="ko-KR" sz="1000" dirty="0">
                  <a:solidFill>
                    <a:srgbClr val="C00000"/>
                  </a:solidFill>
                </a:rPr>
                <a:t>3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7584" y="5309726"/>
              <a:ext cx="6336704" cy="51200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7584" y="5309726"/>
              <a:ext cx="385379" cy="512005"/>
            </a:xfrm>
            <a:prstGeom prst="rect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M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12963" y="5309726"/>
              <a:ext cx="1918877" cy="512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파티션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스왑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파티션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27276" y="5309726"/>
              <a:ext cx="940668" cy="512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파티션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67944" y="5309726"/>
              <a:ext cx="1775238" cy="512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파티션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843182" y="5309726"/>
              <a:ext cx="1321106" cy="512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파티션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81098" y="5877272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하나의 디스크 장치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68046" y="164082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C00000"/>
                  </a:solidFill>
                </a:rPr>
                <a:t>마운트</a:t>
              </a:r>
              <a:endParaRPr lang="en-US" altLang="ko-KR" sz="1050" dirty="0" smtClean="0">
                <a:solidFill>
                  <a:srgbClr val="C00000"/>
                </a:solidFill>
              </a:endParaRPr>
            </a:p>
            <a:p>
              <a:r>
                <a:rPr lang="ko-KR" altLang="en-US" sz="1050" dirty="0" smtClean="0">
                  <a:solidFill>
                    <a:srgbClr val="C00000"/>
                  </a:solidFill>
                </a:rPr>
                <a:t>포인트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45" idx="1"/>
              <a:endCxn id="9" idx="3"/>
            </p:cNvCxnSpPr>
            <p:nvPr/>
          </p:nvCxnSpPr>
          <p:spPr>
            <a:xfrm flipH="1">
              <a:off x="4995656" y="1856268"/>
              <a:ext cx="772390" cy="888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5" idx="1"/>
              <a:endCxn id="15" idx="3"/>
            </p:cNvCxnSpPr>
            <p:nvPr/>
          </p:nvCxnSpPr>
          <p:spPr>
            <a:xfrm flipH="1">
              <a:off x="4427984" y="1856268"/>
              <a:ext cx="1340062" cy="94751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구부러진 연결선 47"/>
            <p:cNvCxnSpPr>
              <a:stCxn id="41" idx="0"/>
              <a:endCxn id="19" idx="1"/>
            </p:cNvCxnSpPr>
            <p:nvPr/>
          </p:nvCxnSpPr>
          <p:spPr>
            <a:xfrm rot="16200000" flipV="1">
              <a:off x="760604" y="2472720"/>
              <a:ext cx="3768083" cy="1905930"/>
            </a:xfrm>
            <a:prstGeom prst="curvedConnector4">
              <a:avLst>
                <a:gd name="adj1" fmla="val 10663"/>
                <a:gd name="adj2" fmla="val 1531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구부러진 연결선 48"/>
            <p:cNvCxnSpPr>
              <a:stCxn id="42" idx="0"/>
              <a:endCxn id="36" idx="2"/>
            </p:cNvCxnSpPr>
            <p:nvPr/>
          </p:nvCxnSpPr>
          <p:spPr>
            <a:xfrm rot="16200000" flipV="1">
              <a:off x="3221421" y="3575584"/>
              <a:ext cx="944621" cy="252366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구부러진 연결선 49"/>
            <p:cNvCxnSpPr>
              <a:stCxn id="43" idx="0"/>
              <a:endCxn id="24" idx="3"/>
            </p:cNvCxnSpPr>
            <p:nvPr/>
          </p:nvCxnSpPr>
          <p:spPr>
            <a:xfrm rot="16200000" flipV="1">
              <a:off x="5227575" y="4033565"/>
              <a:ext cx="2348778" cy="20354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5554" y="1373181"/>
            <a:ext cx="344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개의 파일 시스템을 하나의 파일 시스템처럼 사용하는 사용하는 사례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53" y="2309786"/>
            <a:ext cx="275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/>
              <a:t>MQTT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디렉터리의 경로명</a:t>
            </a:r>
            <a:endParaRPr lang="en-US" altLang="ko-KR" sz="1600" dirty="0" smtClean="0"/>
          </a:p>
          <a:p>
            <a:pPr fontAlgn="base"/>
            <a:r>
              <a:rPr lang="en-US" altLang="ko-KR" sz="1600" b="1" dirty="0" smtClean="0"/>
              <a:t>/home/</a:t>
            </a:r>
            <a:r>
              <a:rPr lang="en-US" altLang="ko-KR" sz="1600" b="1" dirty="0" err="1" smtClean="0"/>
              <a:t>kitae</a:t>
            </a:r>
            <a:r>
              <a:rPr lang="en-US" altLang="ko-KR" sz="1600" b="1" dirty="0" smtClean="0"/>
              <a:t>/doc/</a:t>
            </a:r>
            <a:r>
              <a:rPr lang="en-US" altLang="ko-KR" sz="1600" b="1" dirty="0" err="1" smtClean="0"/>
              <a:t>MQTT</a:t>
            </a:r>
            <a:endParaRPr lang="ko-KR" altLang="en-US" sz="1600" b="1" dirty="0"/>
          </a:p>
        </p:txBody>
      </p:sp>
      <p:sp>
        <p:nvSpPr>
          <p:cNvPr id="54" name="자유형 53"/>
          <p:cNvSpPr/>
          <p:nvPr/>
        </p:nvSpPr>
        <p:spPr>
          <a:xfrm>
            <a:off x="4722395" y="1666374"/>
            <a:ext cx="1882941" cy="2995863"/>
          </a:xfrm>
          <a:custGeom>
            <a:avLst/>
            <a:gdLst>
              <a:gd name="connsiteX0" fmla="*/ 336884 w 1882941"/>
              <a:gd name="connsiteY0" fmla="*/ 0 h 2995863"/>
              <a:gd name="connsiteX1" fmla="*/ 342900 w 1882941"/>
              <a:gd name="connsiteY1" fmla="*/ 30079 h 2995863"/>
              <a:gd name="connsiteX2" fmla="*/ 348916 w 1882941"/>
              <a:gd name="connsiteY2" fmla="*/ 150394 h 2995863"/>
              <a:gd name="connsiteX3" fmla="*/ 366963 w 1882941"/>
              <a:gd name="connsiteY3" fmla="*/ 174458 h 2995863"/>
              <a:gd name="connsiteX4" fmla="*/ 372979 w 1882941"/>
              <a:gd name="connsiteY4" fmla="*/ 204537 h 2995863"/>
              <a:gd name="connsiteX5" fmla="*/ 409073 w 1882941"/>
              <a:gd name="connsiteY5" fmla="*/ 264694 h 2995863"/>
              <a:gd name="connsiteX6" fmla="*/ 415089 w 1882941"/>
              <a:gd name="connsiteY6" fmla="*/ 282742 h 2995863"/>
              <a:gd name="connsiteX7" fmla="*/ 463216 w 1882941"/>
              <a:gd name="connsiteY7" fmla="*/ 336884 h 2995863"/>
              <a:gd name="connsiteX8" fmla="*/ 481263 w 1882941"/>
              <a:gd name="connsiteY8" fmla="*/ 348915 h 2995863"/>
              <a:gd name="connsiteX9" fmla="*/ 547437 w 1882941"/>
              <a:gd name="connsiteY9" fmla="*/ 360947 h 2995863"/>
              <a:gd name="connsiteX10" fmla="*/ 685800 w 1882941"/>
              <a:gd name="connsiteY10" fmla="*/ 385010 h 2995863"/>
              <a:gd name="connsiteX11" fmla="*/ 938463 w 1882941"/>
              <a:gd name="connsiteY11" fmla="*/ 397042 h 2995863"/>
              <a:gd name="connsiteX12" fmla="*/ 1088858 w 1882941"/>
              <a:gd name="connsiteY12" fmla="*/ 415089 h 2995863"/>
              <a:gd name="connsiteX13" fmla="*/ 1143000 w 1882941"/>
              <a:gd name="connsiteY13" fmla="*/ 421105 h 2995863"/>
              <a:gd name="connsiteX14" fmla="*/ 1185110 w 1882941"/>
              <a:gd name="connsiteY14" fmla="*/ 427121 h 2995863"/>
              <a:gd name="connsiteX15" fmla="*/ 1335505 w 1882941"/>
              <a:gd name="connsiteY15" fmla="*/ 439152 h 2995863"/>
              <a:gd name="connsiteX16" fmla="*/ 1389647 w 1882941"/>
              <a:gd name="connsiteY16" fmla="*/ 445168 h 2995863"/>
              <a:gd name="connsiteX17" fmla="*/ 1467852 w 1882941"/>
              <a:gd name="connsiteY17" fmla="*/ 457200 h 2995863"/>
              <a:gd name="connsiteX18" fmla="*/ 1546058 w 1882941"/>
              <a:gd name="connsiteY18" fmla="*/ 463215 h 2995863"/>
              <a:gd name="connsiteX19" fmla="*/ 1594184 w 1882941"/>
              <a:gd name="connsiteY19" fmla="*/ 481263 h 2995863"/>
              <a:gd name="connsiteX20" fmla="*/ 1654342 w 1882941"/>
              <a:gd name="connsiteY20" fmla="*/ 505326 h 2995863"/>
              <a:gd name="connsiteX21" fmla="*/ 1750594 w 1882941"/>
              <a:gd name="connsiteY21" fmla="*/ 535405 h 2995863"/>
              <a:gd name="connsiteX22" fmla="*/ 1774658 w 1882941"/>
              <a:gd name="connsiteY22" fmla="*/ 547437 h 2995863"/>
              <a:gd name="connsiteX23" fmla="*/ 1822784 w 1882941"/>
              <a:gd name="connsiteY23" fmla="*/ 571500 h 2995863"/>
              <a:gd name="connsiteX24" fmla="*/ 1864894 w 1882941"/>
              <a:gd name="connsiteY24" fmla="*/ 631658 h 2995863"/>
              <a:gd name="connsiteX25" fmla="*/ 1864894 w 1882941"/>
              <a:gd name="connsiteY25" fmla="*/ 926431 h 2995863"/>
              <a:gd name="connsiteX26" fmla="*/ 1846847 w 1882941"/>
              <a:gd name="connsiteY26" fmla="*/ 1004637 h 2995863"/>
              <a:gd name="connsiteX27" fmla="*/ 1840831 w 1882941"/>
              <a:gd name="connsiteY27" fmla="*/ 1064794 h 2995863"/>
              <a:gd name="connsiteX28" fmla="*/ 1822784 w 1882941"/>
              <a:gd name="connsiteY28" fmla="*/ 1136984 h 2995863"/>
              <a:gd name="connsiteX29" fmla="*/ 1804737 w 1882941"/>
              <a:gd name="connsiteY29" fmla="*/ 1167063 h 2995863"/>
              <a:gd name="connsiteX30" fmla="*/ 1798721 w 1882941"/>
              <a:gd name="connsiteY30" fmla="*/ 1185110 h 2995863"/>
              <a:gd name="connsiteX31" fmla="*/ 1762626 w 1882941"/>
              <a:gd name="connsiteY31" fmla="*/ 1233237 h 2995863"/>
              <a:gd name="connsiteX32" fmla="*/ 1750594 w 1882941"/>
              <a:gd name="connsiteY32" fmla="*/ 1251284 h 2995863"/>
              <a:gd name="connsiteX33" fmla="*/ 1666373 w 1882941"/>
              <a:gd name="connsiteY33" fmla="*/ 1287379 h 2995863"/>
              <a:gd name="connsiteX34" fmla="*/ 1642310 w 1882941"/>
              <a:gd name="connsiteY34" fmla="*/ 1305426 h 2995863"/>
              <a:gd name="connsiteX35" fmla="*/ 1600200 w 1882941"/>
              <a:gd name="connsiteY35" fmla="*/ 1323473 h 2995863"/>
              <a:gd name="connsiteX36" fmla="*/ 1564105 w 1882941"/>
              <a:gd name="connsiteY36" fmla="*/ 1347537 h 2995863"/>
              <a:gd name="connsiteX37" fmla="*/ 1497931 w 1882941"/>
              <a:gd name="connsiteY37" fmla="*/ 1365584 h 2995863"/>
              <a:gd name="connsiteX38" fmla="*/ 1431758 w 1882941"/>
              <a:gd name="connsiteY38" fmla="*/ 1383631 h 2995863"/>
              <a:gd name="connsiteX39" fmla="*/ 1407694 w 1882941"/>
              <a:gd name="connsiteY39" fmla="*/ 1395663 h 2995863"/>
              <a:gd name="connsiteX40" fmla="*/ 1365584 w 1882941"/>
              <a:gd name="connsiteY40" fmla="*/ 1419726 h 2995863"/>
              <a:gd name="connsiteX41" fmla="*/ 1347537 w 1882941"/>
              <a:gd name="connsiteY41" fmla="*/ 1425742 h 2995863"/>
              <a:gd name="connsiteX42" fmla="*/ 1323473 w 1882941"/>
              <a:gd name="connsiteY42" fmla="*/ 1437773 h 2995863"/>
              <a:gd name="connsiteX43" fmla="*/ 1245268 w 1882941"/>
              <a:gd name="connsiteY43" fmla="*/ 1528010 h 2995863"/>
              <a:gd name="connsiteX44" fmla="*/ 1239252 w 1882941"/>
              <a:gd name="connsiteY44" fmla="*/ 1552073 h 2995863"/>
              <a:gd name="connsiteX45" fmla="*/ 1233237 w 1882941"/>
              <a:gd name="connsiteY45" fmla="*/ 1594184 h 2995863"/>
              <a:gd name="connsiteX46" fmla="*/ 1215189 w 1882941"/>
              <a:gd name="connsiteY46" fmla="*/ 1624263 h 2995863"/>
              <a:gd name="connsiteX47" fmla="*/ 1209173 w 1882941"/>
              <a:gd name="connsiteY47" fmla="*/ 1967163 h 2995863"/>
              <a:gd name="connsiteX48" fmla="*/ 1203158 w 1882941"/>
              <a:gd name="connsiteY48" fmla="*/ 1997242 h 2995863"/>
              <a:gd name="connsiteX49" fmla="*/ 1088858 w 1882941"/>
              <a:gd name="connsiteY49" fmla="*/ 2063415 h 2995863"/>
              <a:gd name="connsiteX50" fmla="*/ 1034716 w 1882941"/>
              <a:gd name="connsiteY50" fmla="*/ 2069431 h 2995863"/>
              <a:gd name="connsiteX51" fmla="*/ 962526 w 1882941"/>
              <a:gd name="connsiteY51" fmla="*/ 2075447 h 2995863"/>
              <a:gd name="connsiteX52" fmla="*/ 794084 w 1882941"/>
              <a:gd name="connsiteY52" fmla="*/ 2081463 h 2995863"/>
              <a:gd name="connsiteX53" fmla="*/ 661737 w 1882941"/>
              <a:gd name="connsiteY53" fmla="*/ 2105526 h 2995863"/>
              <a:gd name="connsiteX54" fmla="*/ 619626 w 1882941"/>
              <a:gd name="connsiteY54" fmla="*/ 2111542 h 2995863"/>
              <a:gd name="connsiteX55" fmla="*/ 583531 w 1882941"/>
              <a:gd name="connsiteY55" fmla="*/ 2117558 h 2995863"/>
              <a:gd name="connsiteX56" fmla="*/ 553452 w 1882941"/>
              <a:gd name="connsiteY56" fmla="*/ 2135605 h 2995863"/>
              <a:gd name="connsiteX57" fmla="*/ 372979 w 1882941"/>
              <a:gd name="connsiteY57" fmla="*/ 2153652 h 2995863"/>
              <a:gd name="connsiteX58" fmla="*/ 336884 w 1882941"/>
              <a:gd name="connsiteY58" fmla="*/ 2159668 h 2995863"/>
              <a:gd name="connsiteX59" fmla="*/ 294773 w 1882941"/>
              <a:gd name="connsiteY59" fmla="*/ 2165684 h 2995863"/>
              <a:gd name="connsiteX60" fmla="*/ 258679 w 1882941"/>
              <a:gd name="connsiteY60" fmla="*/ 2177715 h 2995863"/>
              <a:gd name="connsiteX61" fmla="*/ 228600 w 1882941"/>
              <a:gd name="connsiteY61" fmla="*/ 2201779 h 2995863"/>
              <a:gd name="connsiteX62" fmla="*/ 204537 w 1882941"/>
              <a:gd name="connsiteY62" fmla="*/ 2231858 h 2995863"/>
              <a:gd name="connsiteX63" fmla="*/ 168442 w 1882941"/>
              <a:gd name="connsiteY63" fmla="*/ 2243889 h 2995863"/>
              <a:gd name="connsiteX64" fmla="*/ 156410 w 1882941"/>
              <a:gd name="connsiteY64" fmla="*/ 2261937 h 2995863"/>
              <a:gd name="connsiteX65" fmla="*/ 126331 w 1882941"/>
              <a:gd name="connsiteY65" fmla="*/ 2340142 h 2995863"/>
              <a:gd name="connsiteX66" fmla="*/ 114300 w 1882941"/>
              <a:gd name="connsiteY66" fmla="*/ 2382252 h 2995863"/>
              <a:gd name="connsiteX67" fmla="*/ 108284 w 1882941"/>
              <a:gd name="connsiteY67" fmla="*/ 2424363 h 2995863"/>
              <a:gd name="connsiteX68" fmla="*/ 6016 w 1882941"/>
              <a:gd name="connsiteY68" fmla="*/ 2526631 h 2995863"/>
              <a:gd name="connsiteX69" fmla="*/ 0 w 1882941"/>
              <a:gd name="connsiteY69" fmla="*/ 2586789 h 2995863"/>
              <a:gd name="connsiteX70" fmla="*/ 6016 w 1882941"/>
              <a:gd name="connsiteY70" fmla="*/ 2875547 h 2995863"/>
              <a:gd name="connsiteX71" fmla="*/ 12031 w 1882941"/>
              <a:gd name="connsiteY71" fmla="*/ 2905626 h 2995863"/>
              <a:gd name="connsiteX72" fmla="*/ 30079 w 1882941"/>
              <a:gd name="connsiteY72" fmla="*/ 2971800 h 2995863"/>
              <a:gd name="connsiteX73" fmla="*/ 24063 w 1882941"/>
              <a:gd name="connsiteY73" fmla="*/ 2995863 h 299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882941" h="2995863">
                <a:moveTo>
                  <a:pt x="336884" y="0"/>
                </a:moveTo>
                <a:cubicBezTo>
                  <a:pt x="338889" y="10026"/>
                  <a:pt x="342085" y="19887"/>
                  <a:pt x="342900" y="30079"/>
                </a:cubicBezTo>
                <a:cubicBezTo>
                  <a:pt x="346102" y="70106"/>
                  <a:pt x="342315" y="110785"/>
                  <a:pt x="348916" y="150394"/>
                </a:cubicBezTo>
                <a:cubicBezTo>
                  <a:pt x="350564" y="160284"/>
                  <a:pt x="360947" y="166437"/>
                  <a:pt x="366963" y="174458"/>
                </a:cubicBezTo>
                <a:cubicBezTo>
                  <a:pt x="368968" y="184484"/>
                  <a:pt x="369046" y="195099"/>
                  <a:pt x="372979" y="204537"/>
                </a:cubicBezTo>
                <a:cubicBezTo>
                  <a:pt x="414396" y="303938"/>
                  <a:pt x="381918" y="210382"/>
                  <a:pt x="409073" y="264694"/>
                </a:cubicBezTo>
                <a:cubicBezTo>
                  <a:pt x="411909" y="270366"/>
                  <a:pt x="412009" y="277199"/>
                  <a:pt x="415089" y="282742"/>
                </a:cubicBezTo>
                <a:cubicBezTo>
                  <a:pt x="434838" y="318291"/>
                  <a:pt x="434431" y="316324"/>
                  <a:pt x="463216" y="336884"/>
                </a:cubicBezTo>
                <a:cubicBezTo>
                  <a:pt x="469099" y="341086"/>
                  <a:pt x="474618" y="346067"/>
                  <a:pt x="481263" y="348915"/>
                </a:cubicBezTo>
                <a:cubicBezTo>
                  <a:pt x="495446" y="354994"/>
                  <a:pt x="537677" y="359553"/>
                  <a:pt x="547437" y="360947"/>
                </a:cubicBezTo>
                <a:cubicBezTo>
                  <a:pt x="623827" y="386410"/>
                  <a:pt x="589191" y="379834"/>
                  <a:pt x="685800" y="385010"/>
                </a:cubicBezTo>
                <a:lnTo>
                  <a:pt x="938463" y="397042"/>
                </a:lnTo>
                <a:cubicBezTo>
                  <a:pt x="1001499" y="428559"/>
                  <a:pt x="947621" y="405673"/>
                  <a:pt x="1088858" y="415089"/>
                </a:cubicBezTo>
                <a:cubicBezTo>
                  <a:pt x="1106976" y="416297"/>
                  <a:pt x="1124982" y="418853"/>
                  <a:pt x="1143000" y="421105"/>
                </a:cubicBezTo>
                <a:cubicBezTo>
                  <a:pt x="1157070" y="422864"/>
                  <a:pt x="1170993" y="425798"/>
                  <a:pt x="1185110" y="427121"/>
                </a:cubicBezTo>
                <a:cubicBezTo>
                  <a:pt x="1235182" y="431815"/>
                  <a:pt x="1285521" y="433598"/>
                  <a:pt x="1335505" y="439152"/>
                </a:cubicBezTo>
                <a:cubicBezTo>
                  <a:pt x="1353552" y="441157"/>
                  <a:pt x="1371671" y="442600"/>
                  <a:pt x="1389647" y="445168"/>
                </a:cubicBezTo>
                <a:cubicBezTo>
                  <a:pt x="1467650" y="456312"/>
                  <a:pt x="1358872" y="446821"/>
                  <a:pt x="1467852" y="457200"/>
                </a:cubicBezTo>
                <a:cubicBezTo>
                  <a:pt x="1493880" y="459679"/>
                  <a:pt x="1519989" y="461210"/>
                  <a:pt x="1546058" y="463215"/>
                </a:cubicBezTo>
                <a:cubicBezTo>
                  <a:pt x="1583124" y="487927"/>
                  <a:pt x="1542150" y="463918"/>
                  <a:pt x="1594184" y="481263"/>
                </a:cubicBezTo>
                <a:cubicBezTo>
                  <a:pt x="1614673" y="488093"/>
                  <a:pt x="1633957" y="498191"/>
                  <a:pt x="1654342" y="505326"/>
                </a:cubicBezTo>
                <a:cubicBezTo>
                  <a:pt x="1675824" y="512844"/>
                  <a:pt x="1725427" y="525338"/>
                  <a:pt x="1750594" y="535405"/>
                </a:cubicBezTo>
                <a:cubicBezTo>
                  <a:pt x="1758921" y="538736"/>
                  <a:pt x="1766463" y="543795"/>
                  <a:pt x="1774658" y="547437"/>
                </a:cubicBezTo>
                <a:cubicBezTo>
                  <a:pt x="1818808" y="567059"/>
                  <a:pt x="1790825" y="550193"/>
                  <a:pt x="1822784" y="571500"/>
                </a:cubicBezTo>
                <a:cubicBezTo>
                  <a:pt x="1852409" y="615936"/>
                  <a:pt x="1838171" y="596026"/>
                  <a:pt x="1864894" y="631658"/>
                </a:cubicBezTo>
                <a:cubicBezTo>
                  <a:pt x="1899808" y="736395"/>
                  <a:pt x="1875115" y="655566"/>
                  <a:pt x="1864894" y="926431"/>
                </a:cubicBezTo>
                <a:cubicBezTo>
                  <a:pt x="1863565" y="961661"/>
                  <a:pt x="1857568" y="972475"/>
                  <a:pt x="1846847" y="1004637"/>
                </a:cubicBezTo>
                <a:cubicBezTo>
                  <a:pt x="1844842" y="1024689"/>
                  <a:pt x="1843330" y="1044797"/>
                  <a:pt x="1840831" y="1064794"/>
                </a:cubicBezTo>
                <a:cubicBezTo>
                  <a:pt x="1837631" y="1090396"/>
                  <a:pt x="1833579" y="1113235"/>
                  <a:pt x="1822784" y="1136984"/>
                </a:cubicBezTo>
                <a:cubicBezTo>
                  <a:pt x="1817946" y="1147629"/>
                  <a:pt x="1809966" y="1156605"/>
                  <a:pt x="1804737" y="1167063"/>
                </a:cubicBezTo>
                <a:cubicBezTo>
                  <a:pt x="1801901" y="1172735"/>
                  <a:pt x="1801557" y="1179438"/>
                  <a:pt x="1798721" y="1185110"/>
                </a:cubicBezTo>
                <a:cubicBezTo>
                  <a:pt x="1791921" y="1198711"/>
                  <a:pt x="1769267" y="1224382"/>
                  <a:pt x="1762626" y="1233237"/>
                </a:cubicBezTo>
                <a:cubicBezTo>
                  <a:pt x="1758288" y="1239021"/>
                  <a:pt x="1756378" y="1246946"/>
                  <a:pt x="1750594" y="1251284"/>
                </a:cubicBezTo>
                <a:cubicBezTo>
                  <a:pt x="1726758" y="1269161"/>
                  <a:pt x="1691963" y="1274584"/>
                  <a:pt x="1666373" y="1287379"/>
                </a:cubicBezTo>
                <a:cubicBezTo>
                  <a:pt x="1657405" y="1291863"/>
                  <a:pt x="1651112" y="1300625"/>
                  <a:pt x="1642310" y="1305426"/>
                </a:cubicBezTo>
                <a:cubicBezTo>
                  <a:pt x="1628903" y="1312739"/>
                  <a:pt x="1613646" y="1316233"/>
                  <a:pt x="1600200" y="1323473"/>
                </a:cubicBezTo>
                <a:cubicBezTo>
                  <a:pt x="1587468" y="1330329"/>
                  <a:pt x="1577039" y="1341070"/>
                  <a:pt x="1564105" y="1347537"/>
                </a:cubicBezTo>
                <a:cubicBezTo>
                  <a:pt x="1543755" y="1357712"/>
                  <a:pt x="1519932" y="1361184"/>
                  <a:pt x="1497931" y="1365584"/>
                </a:cubicBezTo>
                <a:cubicBezTo>
                  <a:pt x="1442756" y="1393170"/>
                  <a:pt x="1511885" y="1361777"/>
                  <a:pt x="1431758" y="1383631"/>
                </a:cubicBezTo>
                <a:cubicBezTo>
                  <a:pt x="1423106" y="1385991"/>
                  <a:pt x="1415567" y="1391369"/>
                  <a:pt x="1407694" y="1395663"/>
                </a:cubicBezTo>
                <a:cubicBezTo>
                  <a:pt x="1393501" y="1403405"/>
                  <a:pt x="1380044" y="1412496"/>
                  <a:pt x="1365584" y="1419726"/>
                </a:cubicBezTo>
                <a:cubicBezTo>
                  <a:pt x="1359912" y="1422562"/>
                  <a:pt x="1353365" y="1423244"/>
                  <a:pt x="1347537" y="1425742"/>
                </a:cubicBezTo>
                <a:cubicBezTo>
                  <a:pt x="1339294" y="1429275"/>
                  <a:pt x="1331494" y="1433763"/>
                  <a:pt x="1323473" y="1437773"/>
                </a:cubicBezTo>
                <a:cubicBezTo>
                  <a:pt x="1255048" y="1506199"/>
                  <a:pt x="1277907" y="1473614"/>
                  <a:pt x="1245268" y="1528010"/>
                </a:cubicBezTo>
                <a:cubicBezTo>
                  <a:pt x="1243263" y="1536031"/>
                  <a:pt x="1240731" y="1543938"/>
                  <a:pt x="1239252" y="1552073"/>
                </a:cubicBezTo>
                <a:cubicBezTo>
                  <a:pt x="1236716" y="1566024"/>
                  <a:pt x="1237721" y="1580732"/>
                  <a:pt x="1233237" y="1594184"/>
                </a:cubicBezTo>
                <a:cubicBezTo>
                  <a:pt x="1229539" y="1605277"/>
                  <a:pt x="1221205" y="1614237"/>
                  <a:pt x="1215189" y="1624263"/>
                </a:cubicBezTo>
                <a:cubicBezTo>
                  <a:pt x="1213184" y="1738563"/>
                  <a:pt x="1212859" y="1852905"/>
                  <a:pt x="1209173" y="1967163"/>
                </a:cubicBezTo>
                <a:cubicBezTo>
                  <a:pt x="1208843" y="1977383"/>
                  <a:pt x="1209763" y="1989436"/>
                  <a:pt x="1203158" y="1997242"/>
                </a:cubicBezTo>
                <a:cubicBezTo>
                  <a:pt x="1170263" y="2036118"/>
                  <a:pt x="1136161" y="2052903"/>
                  <a:pt x="1088858" y="2063415"/>
                </a:cubicBezTo>
                <a:cubicBezTo>
                  <a:pt x="1071132" y="2067354"/>
                  <a:pt x="1052793" y="2067709"/>
                  <a:pt x="1034716" y="2069431"/>
                </a:cubicBezTo>
                <a:cubicBezTo>
                  <a:pt x="1010678" y="2071720"/>
                  <a:pt x="986643" y="2074241"/>
                  <a:pt x="962526" y="2075447"/>
                </a:cubicBezTo>
                <a:cubicBezTo>
                  <a:pt x="906413" y="2078253"/>
                  <a:pt x="850231" y="2079458"/>
                  <a:pt x="794084" y="2081463"/>
                </a:cubicBezTo>
                <a:cubicBezTo>
                  <a:pt x="682625" y="2092609"/>
                  <a:pt x="786241" y="2079315"/>
                  <a:pt x="661737" y="2105526"/>
                </a:cubicBezTo>
                <a:cubicBezTo>
                  <a:pt x="647862" y="2108447"/>
                  <a:pt x="633641" y="2109386"/>
                  <a:pt x="619626" y="2111542"/>
                </a:cubicBezTo>
                <a:cubicBezTo>
                  <a:pt x="607570" y="2113397"/>
                  <a:pt x="595563" y="2115553"/>
                  <a:pt x="583531" y="2117558"/>
                </a:cubicBezTo>
                <a:cubicBezTo>
                  <a:pt x="573505" y="2123574"/>
                  <a:pt x="564878" y="2133121"/>
                  <a:pt x="553452" y="2135605"/>
                </a:cubicBezTo>
                <a:cubicBezTo>
                  <a:pt x="526030" y="2141566"/>
                  <a:pt x="411639" y="2150431"/>
                  <a:pt x="372979" y="2153652"/>
                </a:cubicBezTo>
                <a:lnTo>
                  <a:pt x="336884" y="2159668"/>
                </a:lnTo>
                <a:cubicBezTo>
                  <a:pt x="322869" y="2161824"/>
                  <a:pt x="308589" y="2162496"/>
                  <a:pt x="294773" y="2165684"/>
                </a:cubicBezTo>
                <a:cubicBezTo>
                  <a:pt x="282416" y="2168536"/>
                  <a:pt x="270710" y="2173705"/>
                  <a:pt x="258679" y="2177715"/>
                </a:cubicBezTo>
                <a:cubicBezTo>
                  <a:pt x="248653" y="2185736"/>
                  <a:pt x="237679" y="2192700"/>
                  <a:pt x="228600" y="2201779"/>
                </a:cubicBezTo>
                <a:cubicBezTo>
                  <a:pt x="219521" y="2210858"/>
                  <a:pt x="215056" y="2224495"/>
                  <a:pt x="204537" y="2231858"/>
                </a:cubicBezTo>
                <a:cubicBezTo>
                  <a:pt x="194147" y="2239131"/>
                  <a:pt x="180474" y="2239879"/>
                  <a:pt x="168442" y="2243889"/>
                </a:cubicBezTo>
                <a:cubicBezTo>
                  <a:pt x="164431" y="2249905"/>
                  <a:pt x="159644" y="2255470"/>
                  <a:pt x="156410" y="2261937"/>
                </a:cubicBezTo>
                <a:cubicBezTo>
                  <a:pt x="143574" y="2287608"/>
                  <a:pt x="134716" y="2312892"/>
                  <a:pt x="126331" y="2340142"/>
                </a:cubicBezTo>
                <a:cubicBezTo>
                  <a:pt x="122038" y="2354095"/>
                  <a:pt x="117359" y="2367978"/>
                  <a:pt x="114300" y="2382252"/>
                </a:cubicBezTo>
                <a:cubicBezTo>
                  <a:pt x="111329" y="2396117"/>
                  <a:pt x="116792" y="2413019"/>
                  <a:pt x="108284" y="2424363"/>
                </a:cubicBezTo>
                <a:cubicBezTo>
                  <a:pt x="79358" y="2462931"/>
                  <a:pt x="40105" y="2492542"/>
                  <a:pt x="6016" y="2526631"/>
                </a:cubicBezTo>
                <a:cubicBezTo>
                  <a:pt x="4011" y="2546684"/>
                  <a:pt x="0" y="2566636"/>
                  <a:pt x="0" y="2586789"/>
                </a:cubicBezTo>
                <a:cubicBezTo>
                  <a:pt x="0" y="2683063"/>
                  <a:pt x="2386" y="2779342"/>
                  <a:pt x="6016" y="2875547"/>
                </a:cubicBezTo>
                <a:cubicBezTo>
                  <a:pt x="6402" y="2885765"/>
                  <a:pt x="9732" y="2895663"/>
                  <a:pt x="12031" y="2905626"/>
                </a:cubicBezTo>
                <a:cubicBezTo>
                  <a:pt x="22206" y="2949720"/>
                  <a:pt x="20136" y="2941970"/>
                  <a:pt x="30079" y="2971800"/>
                </a:cubicBezTo>
                <a:lnTo>
                  <a:pt x="24063" y="2995863"/>
                </a:lnTo>
              </a:path>
            </a:pathLst>
          </a:custGeom>
          <a:noFill/>
          <a:ln w="76200">
            <a:solidFill>
              <a:srgbClr val="00B0F0">
                <a:alpha val="4588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12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장치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88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SSD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플래시 메모리</a:t>
            </a:r>
            <a:r>
              <a:rPr lang="en-US" altLang="ko-KR" sz="2000" dirty="0"/>
              <a:t>(flash memory)</a:t>
            </a:r>
            <a:r>
              <a:rPr lang="ko-KR" altLang="en-US" sz="2000" dirty="0"/>
              <a:t>를 저장소로 </a:t>
            </a:r>
            <a:r>
              <a:rPr lang="ko-KR" altLang="en-US" sz="2000" dirty="0" smtClean="0"/>
              <a:t>하는 </a:t>
            </a:r>
            <a:r>
              <a:rPr lang="ko-KR" altLang="en-US" sz="2000" dirty="0" err="1"/>
              <a:t>비휘발성</a:t>
            </a:r>
            <a:r>
              <a:rPr lang="ko-KR" altLang="en-US" sz="2000" dirty="0"/>
              <a:t> 기억 장치</a:t>
            </a:r>
          </a:p>
          <a:p>
            <a:r>
              <a:rPr lang="ko-KR" altLang="en-US" sz="2000" dirty="0"/>
              <a:t>메모리 계층 구조의 </a:t>
            </a:r>
            <a:r>
              <a:rPr lang="ko-KR" altLang="en-US" sz="2000" dirty="0" smtClean="0"/>
              <a:t>최하위 단에 </a:t>
            </a:r>
            <a:r>
              <a:rPr lang="ko-KR" altLang="en-US" sz="2000" dirty="0"/>
              <a:t>위치하는 보조 기억 장치</a:t>
            </a:r>
          </a:p>
          <a:p>
            <a:r>
              <a:rPr lang="ko-KR" altLang="en-US" sz="2000" dirty="0"/>
              <a:t>순순한 반도체 기억 장치</a:t>
            </a:r>
          </a:p>
          <a:p>
            <a:pPr lvl="1"/>
            <a:r>
              <a:rPr lang="ko-KR" altLang="en-US" sz="1800" dirty="0" smtClean="0"/>
              <a:t>모터나 움직이는 </a:t>
            </a:r>
            <a:r>
              <a:rPr lang="ko-KR" altLang="en-US" sz="1800" dirty="0"/>
              <a:t>헤드 등 기계 </a:t>
            </a:r>
            <a:r>
              <a:rPr lang="ko-KR" altLang="en-US" sz="1800" dirty="0" smtClean="0"/>
              <a:t>부품 없음</a:t>
            </a:r>
            <a:endParaRPr lang="ko-KR" altLang="en-US" sz="1800" dirty="0"/>
          </a:p>
          <a:p>
            <a:pPr lvl="1"/>
            <a:r>
              <a:rPr lang="ko-KR" altLang="en-US" sz="1800" dirty="0"/>
              <a:t>디스크보다 </a:t>
            </a:r>
            <a:r>
              <a:rPr lang="ko-KR" altLang="en-US" sz="1800" dirty="0" smtClean="0"/>
              <a:t>고가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입출력 </a:t>
            </a:r>
            <a:r>
              <a:rPr lang="ko-KR" altLang="en-US" sz="1800" dirty="0" smtClean="0"/>
              <a:t>속도는 </a:t>
            </a:r>
            <a:r>
              <a:rPr lang="en-US" altLang="ko-KR" sz="1800" dirty="0"/>
              <a:t>5~50</a:t>
            </a:r>
            <a:r>
              <a:rPr lang="ko-KR" altLang="en-US" sz="1800" dirty="0"/>
              <a:t>배 정도 </a:t>
            </a:r>
            <a:r>
              <a:rPr lang="ko-KR" altLang="en-US" sz="1800" dirty="0" smtClean="0"/>
              <a:t>빠름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074" name="_x281913408" descr="EMB0000523832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789040"/>
            <a:ext cx="3236307" cy="18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81913264" descr="EMB0000523832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20" y="3669804"/>
            <a:ext cx="3752900" cy="25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장치의 구조와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3843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플래시 메모리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내부의 저장소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제어기 내 플래시 제어기에 의해 입출력</a:t>
            </a:r>
            <a:endParaRPr lang="en-US" altLang="ko-KR" dirty="0" smtClean="0"/>
          </a:p>
          <a:p>
            <a:r>
              <a:rPr lang="en-US" altLang="ko-KR" dirty="0" smtClean="0"/>
              <a:t>DRAM </a:t>
            </a:r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읽고 쓸 데이터의 임시 저장</a:t>
            </a:r>
            <a:endParaRPr lang="en-US" altLang="ko-KR" dirty="0" smtClean="0"/>
          </a:p>
          <a:p>
            <a:r>
              <a:rPr lang="ko-KR" altLang="en-US" dirty="0" smtClean="0"/>
              <a:t>호스트 인터페이스</a:t>
            </a:r>
            <a:endParaRPr lang="en-US" altLang="ko-KR" dirty="0" smtClean="0"/>
          </a:p>
          <a:p>
            <a:pPr lvl="1" fontAlgn="base"/>
            <a:r>
              <a:rPr lang="en-US" altLang="ko-KR" dirty="0" err="1"/>
              <a:t>SATA</a:t>
            </a:r>
            <a:r>
              <a:rPr lang="en-US" altLang="ko-KR" dirty="0"/>
              <a:t>(Serial ATA</a:t>
            </a:r>
            <a:r>
              <a:rPr lang="en-US" altLang="ko-KR" dirty="0" smtClean="0"/>
              <a:t>), SAS(Serial </a:t>
            </a:r>
            <a:r>
              <a:rPr lang="en-US" altLang="ko-KR" dirty="0"/>
              <a:t>attached SCSI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PCIe</a:t>
            </a:r>
            <a:r>
              <a:rPr lang="en-US" altLang="ko-KR" dirty="0" smtClean="0"/>
              <a:t>(PCI </a:t>
            </a:r>
            <a:r>
              <a:rPr lang="en-US" altLang="ko-KR" dirty="0"/>
              <a:t>express)</a:t>
            </a:r>
          </a:p>
          <a:p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장치에서 가장 중요한 부분</a:t>
            </a:r>
            <a:r>
              <a:rPr lang="en-US" altLang="ko-KR" dirty="0" smtClean="0"/>
              <a:t>, </a:t>
            </a:r>
            <a:r>
              <a:rPr lang="ko-KR" altLang="en-US" dirty="0"/>
              <a:t>제조업체의 </a:t>
            </a:r>
            <a:r>
              <a:rPr lang="ko-KR" altLang="en-US" dirty="0" smtClean="0"/>
              <a:t>경쟁력으로 비공개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SSD</a:t>
            </a:r>
            <a:r>
              <a:rPr lang="ko-KR" altLang="en-US" dirty="0" smtClean="0"/>
              <a:t>의 </a:t>
            </a:r>
            <a:r>
              <a:rPr lang="ko-KR" altLang="en-US" dirty="0"/>
              <a:t>전반적인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pPr lvl="2"/>
            <a:r>
              <a:rPr lang="ko-KR" altLang="en-US" dirty="0" smtClean="0"/>
              <a:t>논리 </a:t>
            </a:r>
            <a:r>
              <a:rPr lang="ko-KR" altLang="en-US" dirty="0"/>
              <a:t>블록 </a:t>
            </a:r>
            <a:r>
              <a:rPr lang="ko-KR" altLang="en-US" dirty="0" smtClean="0"/>
              <a:t>주소를 </a:t>
            </a:r>
            <a:r>
              <a:rPr lang="ko-KR" altLang="en-US" dirty="0"/>
              <a:t>물리 블록 </a:t>
            </a:r>
            <a:r>
              <a:rPr lang="ko-KR" altLang="en-US" dirty="0" smtClean="0"/>
              <a:t>주소로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블록 입출력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호스트와의 입출력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웨어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레벨링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가비지</a:t>
            </a:r>
            <a:r>
              <a:rPr lang="ko-KR" altLang="en-US" dirty="0" smtClean="0"/>
              <a:t> 컬렉션 등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" y="4765466"/>
            <a:ext cx="4718920" cy="19759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64137"/>
            <a:ext cx="3696985" cy="197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56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메모리의 논리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7504" y="1340766"/>
            <a:ext cx="4358017" cy="5184578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SSD</a:t>
            </a:r>
            <a:r>
              <a:rPr lang="ko-KR" altLang="en-US" sz="2000" dirty="0" smtClean="0"/>
              <a:t>의 플래시 메모리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여러 블록</a:t>
            </a:r>
            <a:r>
              <a:rPr lang="en-US" altLang="ko-KR" sz="1800" dirty="0" smtClean="0"/>
              <a:t>(block)</a:t>
            </a:r>
            <a:r>
              <a:rPr lang="ko-KR" altLang="en-US" sz="1800" dirty="0" smtClean="0"/>
              <a:t>들로 구성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블록은 여러 페이지</a:t>
            </a:r>
            <a:r>
              <a:rPr lang="en-US" altLang="ko-KR" sz="1600" dirty="0" smtClean="0"/>
              <a:t>(page)</a:t>
            </a:r>
            <a:r>
              <a:rPr lang="ko-KR" altLang="en-US" sz="1600" dirty="0" smtClean="0"/>
              <a:t>로 구성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블록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크기 </a:t>
            </a:r>
            <a:r>
              <a:rPr lang="en-US" altLang="ko-KR" sz="1600" dirty="0" err="1" smtClean="0"/>
              <a:t>128KB~256KB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페이지 크기 </a:t>
            </a:r>
            <a:r>
              <a:rPr lang="en-US" altLang="ko-KR" sz="1600" dirty="0" err="1" smtClean="0"/>
              <a:t>4KB~16KB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페이지는 읽고 쓰는 단위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운영체제가 한 바이트를 읽고자 해도 </a:t>
            </a:r>
            <a:r>
              <a:rPr lang="en-US" altLang="ko-KR" sz="1600" dirty="0" err="1" smtClean="0"/>
              <a:t>SSD</a:t>
            </a:r>
            <a:r>
              <a:rPr lang="ko-KR" altLang="en-US" sz="1600" dirty="0" smtClean="0"/>
              <a:t>는 한 페이지 단위로 읽음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모든  페이지에 대해 액세스 시간 동일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주소 변환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SSD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운영체제로부터 발생된 논리 블록 번호를 플래시 메모리의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블록 번호와 페이지 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변환하여 액세스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주소 변환 테이블 이용</a:t>
            </a:r>
            <a:endParaRPr lang="ko-KR" altLang="en-US" sz="1600" dirty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893790" y="2027550"/>
            <a:ext cx="3966474" cy="3124756"/>
            <a:chOff x="2183439" y="2392476"/>
            <a:chExt cx="3966474" cy="3124756"/>
          </a:xfrm>
        </p:grpSpPr>
        <p:sp>
          <p:nvSpPr>
            <p:cNvPr id="21" name="직사각형 20"/>
            <p:cNvSpPr/>
            <p:nvPr/>
          </p:nvSpPr>
          <p:spPr>
            <a:xfrm>
              <a:off x="2183439" y="2392476"/>
              <a:ext cx="1178313" cy="3124756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9765" y="239247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플래시 메모리</a:t>
              </a:r>
              <a:endParaRPr lang="ko-KR" altLang="en-US" sz="1100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320963" y="2708920"/>
              <a:ext cx="936104" cy="2703162"/>
              <a:chOff x="1187624" y="821768"/>
              <a:chExt cx="936104" cy="2703162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1187624" y="821768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187624" y="1067681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187624" y="1313594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87624" y="1559507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87624" y="1802409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87624" y="2048322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87624" y="2294235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87624" y="2540148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187624" y="2787191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187624" y="3033104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187624" y="3279017"/>
                <a:ext cx="936104" cy="24591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Block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n-1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4553211" y="3068960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44008" y="3356992"/>
              <a:ext cx="1411688" cy="1491552"/>
              <a:chOff x="5104528" y="1357339"/>
              <a:chExt cx="1411688" cy="1491552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5104528" y="1357339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464568" y="1357339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5824608" y="1357339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6184648" y="1357339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104528" y="1742431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464568" y="1742431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824608" y="1742431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184648" y="1742431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104528" y="2120330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464568" y="2120330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824608" y="2120330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184648" y="2120330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104528" y="2505422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464568" y="2505422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824608" y="2505422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184648" y="2505422"/>
                <a:ext cx="331568" cy="343469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4K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page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4860032" y="3053759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64KB Block </a:t>
              </a:r>
              <a:r>
                <a:rPr lang="en-US" altLang="ko-KR" sz="1100" dirty="0" smtClean="0"/>
                <a:t>0</a:t>
              </a:r>
              <a:endParaRPr lang="ko-KR" altLang="en-US" sz="1100" dirty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3257067" y="2708920"/>
              <a:ext cx="1296144" cy="358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257067" y="2949996"/>
              <a:ext cx="1296144" cy="1969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16016" y="530120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64KB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블록과 </a:t>
            </a:r>
            <a:r>
              <a:rPr lang="en-US" altLang="ko-KR" sz="1400" dirty="0" err="1">
                <a:solidFill>
                  <a:srgbClr val="0070C0"/>
                </a:solidFill>
              </a:rPr>
              <a:t>4KB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페이지로 이루어진 </a:t>
            </a:r>
            <a:r>
              <a:rPr lang="ko-KR" altLang="en-US" sz="1400" dirty="0" smtClean="0">
                <a:solidFill>
                  <a:srgbClr val="0070C0"/>
                </a:solidFill>
              </a:rPr>
              <a:t>플래시 메모리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SSD</a:t>
            </a:r>
            <a:r>
              <a:rPr lang="ko-KR" altLang="en-US" dirty="0"/>
              <a:t>의 플래시 변환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>
          <a:xfrm>
            <a:off x="38756" y="1357599"/>
            <a:ext cx="2918149" cy="5040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플래시 변환 계층</a:t>
            </a:r>
            <a:endParaRPr lang="en-US" altLang="ko-KR" sz="1800" dirty="0" smtClean="0"/>
          </a:p>
          <a:p>
            <a:pPr lvl="1"/>
            <a:r>
              <a:rPr lang="ko-KR" altLang="en-US" sz="1400" dirty="0"/>
              <a:t>하드 디스크를 기반으로 하는 운영체제의 파일 시스템은 디스크를 섹터 단위로 </a:t>
            </a:r>
            <a:r>
              <a:rPr lang="ko-KR" altLang="en-US" sz="1400" dirty="0" smtClean="0"/>
              <a:t>인식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SSD</a:t>
            </a:r>
            <a:r>
              <a:rPr lang="ko-KR" altLang="en-US" sz="1400" dirty="0"/>
              <a:t>에서는 블록과 페이지로 </a:t>
            </a:r>
            <a:r>
              <a:rPr lang="ko-KR" altLang="en-US" sz="1400" dirty="0" smtClean="0"/>
              <a:t>구성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저장 </a:t>
            </a:r>
            <a:r>
              <a:rPr lang="ko-KR" altLang="en-US" sz="1400" dirty="0"/>
              <a:t>단위가 </a:t>
            </a:r>
            <a:r>
              <a:rPr lang="ko-KR" altLang="en-US" sz="1400" dirty="0" smtClean="0"/>
              <a:t>페이지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섹터를 </a:t>
            </a:r>
            <a:r>
              <a:rPr lang="ko-KR" altLang="en-US" sz="1400" dirty="0"/>
              <a:t>기반으로 하는 기존의 파일 시스템은 </a:t>
            </a:r>
            <a:r>
              <a:rPr lang="en-US" altLang="ko-KR" sz="1400" dirty="0" err="1"/>
              <a:t>SSD</a:t>
            </a:r>
            <a:r>
              <a:rPr lang="ko-KR" altLang="en-US" sz="1400" dirty="0"/>
              <a:t>를 읽고 쓸 수 </a:t>
            </a:r>
            <a:r>
              <a:rPr lang="ko-KR" altLang="en-US" sz="1400" dirty="0" smtClean="0"/>
              <a:t>없음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플래시 </a:t>
            </a:r>
            <a:r>
              <a:rPr lang="ko-KR" altLang="en-US" sz="1400" dirty="0"/>
              <a:t>변환 계층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FTL</a:t>
            </a:r>
            <a:r>
              <a:rPr lang="en-US" altLang="ko-KR" sz="1400" dirty="0"/>
              <a:t>, Flash transaction Layer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소프트웨어로 이 문제 해결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플래시 </a:t>
            </a:r>
            <a:r>
              <a:rPr lang="ko-KR" altLang="en-US" sz="1400" dirty="0"/>
              <a:t>변환 계층은 </a:t>
            </a:r>
            <a:r>
              <a:rPr lang="en-US" altLang="ko-KR" sz="1400" dirty="0" err="1"/>
              <a:t>SSD</a:t>
            </a:r>
            <a:r>
              <a:rPr lang="en-US" altLang="ko-KR" sz="1400" dirty="0"/>
              <a:t> </a:t>
            </a:r>
            <a:r>
              <a:rPr lang="ko-KR" altLang="en-US" sz="1400" dirty="0"/>
              <a:t>내부의 물리적인 특성을 운영체제</a:t>
            </a:r>
            <a:r>
              <a:rPr lang="en-US" altLang="ko-KR" sz="1400" dirty="0"/>
              <a:t>(</a:t>
            </a:r>
            <a:r>
              <a:rPr lang="ko-KR" altLang="en-US" sz="1400" dirty="0"/>
              <a:t>파일시스템</a:t>
            </a:r>
            <a:r>
              <a:rPr lang="en-US" altLang="ko-KR" sz="1400" dirty="0"/>
              <a:t>)</a:t>
            </a:r>
            <a:r>
              <a:rPr lang="ko-KR" altLang="en-US" sz="1400" dirty="0"/>
              <a:t>로부터 </a:t>
            </a:r>
            <a:r>
              <a:rPr lang="ko-KR" altLang="en-US" sz="1400" dirty="0" smtClean="0"/>
              <a:t>숨김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SSD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내부에 구현</a:t>
            </a:r>
            <a:endParaRPr lang="ko-KR" altLang="en-US" sz="1400" dirty="0"/>
          </a:p>
          <a:p>
            <a:pPr lvl="1"/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31840" y="1556792"/>
            <a:ext cx="5895170" cy="4841367"/>
            <a:chOff x="1619672" y="1340768"/>
            <a:chExt cx="5895170" cy="4841367"/>
          </a:xfrm>
        </p:grpSpPr>
        <p:sp>
          <p:nvSpPr>
            <p:cNvPr id="3" name="직사각형 2"/>
            <p:cNvSpPr/>
            <p:nvPr/>
          </p:nvSpPr>
          <p:spPr>
            <a:xfrm>
              <a:off x="2339752" y="3377862"/>
              <a:ext cx="3816424" cy="3273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플래시 변환 계층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FTL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339752" y="4077072"/>
              <a:ext cx="3816424" cy="18722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67575" y="4149080"/>
              <a:ext cx="3024336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837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1841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7845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3849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9999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6003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2007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80112" y="419233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67575" y="4581128"/>
              <a:ext cx="3024336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5837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1841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7845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138492" y="4624381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9999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6003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2007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80112" y="462438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67575" y="5013176"/>
              <a:ext cx="3024336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5837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18412" y="5056429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7845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13849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9999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86003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2007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80112" y="505642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967575" y="5445224"/>
              <a:ext cx="3024336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05837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1841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7845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3849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9999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6003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2007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80112" y="548847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page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07813" y="4218127"/>
              <a:ext cx="37991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 err="1"/>
                <a:t>B</a:t>
              </a:r>
              <a:r>
                <a:rPr lang="en-US" altLang="ko-KR" sz="1000" dirty="0" err="1" smtClean="0"/>
                <a:t>lock0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07813" y="4622939"/>
              <a:ext cx="37991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 err="1" smtClean="0"/>
                <a:t>Block1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83768" y="5526719"/>
              <a:ext cx="42800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B</a:t>
              </a:r>
              <a:r>
                <a:rPr lang="en-US" altLang="ko-KR" sz="1000" dirty="0" smtClean="0"/>
                <a:t>lock n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54488" y="5074829"/>
              <a:ext cx="8656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 smtClean="0"/>
                <a:t>...</a:t>
              </a:r>
              <a:endParaRPr lang="ko-KR" altLang="en-US" sz="1000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 flipV="1">
              <a:off x="1619672" y="2820298"/>
              <a:ext cx="5895170" cy="130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2339752" y="2147354"/>
              <a:ext cx="3816424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섹터를 기반으로 하는 파일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699792" y="1340768"/>
              <a:ext cx="546329" cy="50405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482394" y="1340768"/>
              <a:ext cx="546329" cy="50405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274482" y="1340768"/>
              <a:ext cx="546329" cy="50405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57084" y="1340768"/>
              <a:ext cx="546329" cy="50405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41069" y="4417597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SSD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장치</a:t>
              </a:r>
              <a:endParaRPr lang="en-US" altLang="ko-KR" sz="14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97122" y="18519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호스트</a:t>
              </a:r>
              <a:endParaRPr lang="en-US" altLang="ko-KR" sz="1400" dirty="0" smtClean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979712" y="3140968"/>
              <a:ext cx="4475462" cy="3024336"/>
            </a:xfrm>
            <a:prstGeom prst="roundRect">
              <a:avLst>
                <a:gd name="adj" fmla="val 5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3347864" y="2651410"/>
              <a:ext cx="0" cy="72145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5148064" y="2651410"/>
              <a:ext cx="0" cy="721459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3347864" y="3717032"/>
              <a:ext cx="0" cy="3600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5148064" y="3717032"/>
              <a:ext cx="11016" cy="380207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79529" y="5920525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플래시 메모리</a:t>
              </a:r>
              <a:endParaRPr lang="en-US" altLang="ko-KR" sz="1100" dirty="0" smtClean="0"/>
            </a:p>
          </p:txBody>
        </p:sp>
        <p:cxnSp>
          <p:nvCxnSpPr>
            <p:cNvPr id="89" name="직선 화살표 연결선 88"/>
            <p:cNvCxnSpPr>
              <a:stCxn id="64" idx="4"/>
            </p:cNvCxnSpPr>
            <p:nvPr/>
          </p:nvCxnSpPr>
          <p:spPr>
            <a:xfrm flipH="1">
              <a:off x="2967575" y="1844824"/>
              <a:ext cx="5382" cy="30253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3757070" y="1858975"/>
              <a:ext cx="5382" cy="30253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>
              <a:off x="4546565" y="1867326"/>
              <a:ext cx="5382" cy="30253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H="1">
              <a:off x="5352709" y="1851900"/>
              <a:ext cx="5382" cy="30253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056415" y="2849193"/>
              <a:ext cx="1410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write, </a:t>
              </a:r>
              <a:r>
                <a:rPr lang="ko-KR" altLang="en-US" sz="1050" dirty="0" err="1" smtClean="0"/>
                <a:t>논리블럭주소</a:t>
              </a:r>
              <a:endParaRPr lang="ko-KR" altLang="en-US" sz="105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00472" y="2825122"/>
              <a:ext cx="13837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read, </a:t>
              </a:r>
              <a:r>
                <a:rPr lang="ko-KR" altLang="en-US" sz="1050" dirty="0" err="1" smtClean="0"/>
                <a:t>논리블럭주소</a:t>
              </a:r>
              <a:endParaRPr lang="ko-KR" altLang="en-US" sz="105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82787" y="3734419"/>
              <a:ext cx="12346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write, </a:t>
              </a:r>
              <a:r>
                <a:rPr lang="ko-KR" altLang="en-US" sz="1050" dirty="0" err="1" smtClean="0"/>
                <a:t>페이지번호</a:t>
              </a:r>
              <a:endParaRPr lang="ko-KR" altLang="en-US" sz="105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5373" y="3755481"/>
              <a:ext cx="12073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read, </a:t>
              </a:r>
              <a:r>
                <a:rPr lang="ko-KR" altLang="en-US" sz="1050" dirty="0" err="1" smtClean="0"/>
                <a:t>페이지번호</a:t>
              </a:r>
              <a:endParaRPr lang="ko-KR" altLang="en-US" sz="1050" dirty="0"/>
            </a:p>
          </p:txBody>
        </p:sp>
      </p:grpSp>
      <p:sp>
        <p:nvSpPr>
          <p:cNvPr id="15" name="자유형 14"/>
          <p:cNvSpPr/>
          <p:nvPr/>
        </p:nvSpPr>
        <p:spPr>
          <a:xfrm>
            <a:off x="4414015" y="1972423"/>
            <a:ext cx="718179" cy="3379929"/>
          </a:xfrm>
          <a:custGeom>
            <a:avLst/>
            <a:gdLst>
              <a:gd name="connsiteX0" fmla="*/ 0 w 718179"/>
              <a:gd name="connsiteY0" fmla="*/ 0 h 3379929"/>
              <a:gd name="connsiteX1" fmla="*/ 38299 w 718179"/>
              <a:gd name="connsiteY1" fmla="*/ 52662 h 3379929"/>
              <a:gd name="connsiteX2" fmla="*/ 52661 w 718179"/>
              <a:gd name="connsiteY2" fmla="*/ 90961 h 3379929"/>
              <a:gd name="connsiteX3" fmla="*/ 57449 w 718179"/>
              <a:gd name="connsiteY3" fmla="*/ 114898 h 3379929"/>
              <a:gd name="connsiteX4" fmla="*/ 62236 w 718179"/>
              <a:gd name="connsiteY4" fmla="*/ 134048 h 3379929"/>
              <a:gd name="connsiteX5" fmla="*/ 67024 w 718179"/>
              <a:gd name="connsiteY5" fmla="*/ 287246 h 3379929"/>
              <a:gd name="connsiteX6" fmla="*/ 71811 w 718179"/>
              <a:gd name="connsiteY6" fmla="*/ 315971 h 3379929"/>
              <a:gd name="connsiteX7" fmla="*/ 90961 w 718179"/>
              <a:gd name="connsiteY7" fmla="*/ 521830 h 3379929"/>
              <a:gd name="connsiteX8" fmla="*/ 95748 w 718179"/>
              <a:gd name="connsiteY8" fmla="*/ 545768 h 3379929"/>
              <a:gd name="connsiteX9" fmla="*/ 110111 w 718179"/>
              <a:gd name="connsiteY9" fmla="*/ 588854 h 3379929"/>
              <a:gd name="connsiteX10" fmla="*/ 124473 w 718179"/>
              <a:gd name="connsiteY10" fmla="*/ 598429 h 3379929"/>
              <a:gd name="connsiteX11" fmla="*/ 134048 w 718179"/>
              <a:gd name="connsiteY11" fmla="*/ 631941 h 3379929"/>
              <a:gd name="connsiteX12" fmla="*/ 138835 w 718179"/>
              <a:gd name="connsiteY12" fmla="*/ 646304 h 3379929"/>
              <a:gd name="connsiteX13" fmla="*/ 148410 w 718179"/>
              <a:gd name="connsiteY13" fmla="*/ 665453 h 3379929"/>
              <a:gd name="connsiteX14" fmla="*/ 167560 w 718179"/>
              <a:gd name="connsiteY14" fmla="*/ 684603 h 3379929"/>
              <a:gd name="connsiteX15" fmla="*/ 181922 w 718179"/>
              <a:gd name="connsiteY15" fmla="*/ 703753 h 3379929"/>
              <a:gd name="connsiteX16" fmla="*/ 215434 w 718179"/>
              <a:gd name="connsiteY16" fmla="*/ 722903 h 3379929"/>
              <a:gd name="connsiteX17" fmla="*/ 229797 w 718179"/>
              <a:gd name="connsiteY17" fmla="*/ 732478 h 3379929"/>
              <a:gd name="connsiteX18" fmla="*/ 272883 w 718179"/>
              <a:gd name="connsiteY18" fmla="*/ 751627 h 3379929"/>
              <a:gd name="connsiteX19" fmla="*/ 306395 w 718179"/>
              <a:gd name="connsiteY19" fmla="*/ 785139 h 3379929"/>
              <a:gd name="connsiteX20" fmla="*/ 349482 w 718179"/>
              <a:gd name="connsiteY20" fmla="*/ 842589 h 3379929"/>
              <a:gd name="connsiteX21" fmla="*/ 363845 w 718179"/>
              <a:gd name="connsiteY21" fmla="*/ 890463 h 3379929"/>
              <a:gd name="connsiteX22" fmla="*/ 368632 w 718179"/>
              <a:gd name="connsiteY22" fmla="*/ 947912 h 3379929"/>
              <a:gd name="connsiteX23" fmla="*/ 373420 w 718179"/>
              <a:gd name="connsiteY23" fmla="*/ 967062 h 3379929"/>
              <a:gd name="connsiteX24" fmla="*/ 368632 w 718179"/>
              <a:gd name="connsiteY24" fmla="*/ 1373994 h 3379929"/>
              <a:gd name="connsiteX25" fmla="*/ 363845 w 718179"/>
              <a:gd name="connsiteY25" fmla="*/ 1388356 h 3379929"/>
              <a:gd name="connsiteX26" fmla="*/ 359057 w 718179"/>
              <a:gd name="connsiteY26" fmla="*/ 1407506 h 3379929"/>
              <a:gd name="connsiteX27" fmla="*/ 363845 w 718179"/>
              <a:gd name="connsiteY27" fmla="*/ 2556490 h 3379929"/>
              <a:gd name="connsiteX28" fmla="*/ 368632 w 718179"/>
              <a:gd name="connsiteY28" fmla="*/ 2580427 h 3379929"/>
              <a:gd name="connsiteX29" fmla="*/ 378207 w 718179"/>
              <a:gd name="connsiteY29" fmla="*/ 2623514 h 3379929"/>
              <a:gd name="connsiteX30" fmla="*/ 387782 w 718179"/>
              <a:gd name="connsiteY30" fmla="*/ 2666601 h 3379929"/>
              <a:gd name="connsiteX31" fmla="*/ 397357 w 718179"/>
              <a:gd name="connsiteY31" fmla="*/ 2690538 h 3379929"/>
              <a:gd name="connsiteX32" fmla="*/ 416506 w 718179"/>
              <a:gd name="connsiteY32" fmla="*/ 2738413 h 3379929"/>
              <a:gd name="connsiteX33" fmla="*/ 421294 w 718179"/>
              <a:gd name="connsiteY33" fmla="*/ 2757562 h 3379929"/>
              <a:gd name="connsiteX34" fmla="*/ 454806 w 718179"/>
              <a:gd name="connsiteY34" fmla="*/ 2791074 h 3379929"/>
              <a:gd name="connsiteX35" fmla="*/ 483531 w 718179"/>
              <a:gd name="connsiteY35" fmla="*/ 2819799 h 3379929"/>
              <a:gd name="connsiteX36" fmla="*/ 517043 w 718179"/>
              <a:gd name="connsiteY36" fmla="*/ 2848524 h 3379929"/>
              <a:gd name="connsiteX37" fmla="*/ 540980 w 718179"/>
              <a:gd name="connsiteY37" fmla="*/ 2858098 h 3379929"/>
              <a:gd name="connsiteX38" fmla="*/ 564917 w 718179"/>
              <a:gd name="connsiteY38" fmla="*/ 2872461 h 3379929"/>
              <a:gd name="connsiteX39" fmla="*/ 574492 w 718179"/>
              <a:gd name="connsiteY39" fmla="*/ 2886823 h 3379929"/>
              <a:gd name="connsiteX40" fmla="*/ 593642 w 718179"/>
              <a:gd name="connsiteY40" fmla="*/ 2901185 h 3379929"/>
              <a:gd name="connsiteX41" fmla="*/ 631941 w 718179"/>
              <a:gd name="connsiteY41" fmla="*/ 2929910 h 3379929"/>
              <a:gd name="connsiteX42" fmla="*/ 641516 w 718179"/>
              <a:gd name="connsiteY42" fmla="*/ 2944272 h 3379929"/>
              <a:gd name="connsiteX43" fmla="*/ 651091 w 718179"/>
              <a:gd name="connsiteY43" fmla="*/ 2977784 h 3379929"/>
              <a:gd name="connsiteX44" fmla="*/ 660666 w 718179"/>
              <a:gd name="connsiteY44" fmla="*/ 3011296 h 3379929"/>
              <a:gd name="connsiteX45" fmla="*/ 665453 w 718179"/>
              <a:gd name="connsiteY45" fmla="*/ 3092683 h 3379929"/>
              <a:gd name="connsiteX46" fmla="*/ 675028 w 718179"/>
              <a:gd name="connsiteY46" fmla="*/ 3159707 h 3379929"/>
              <a:gd name="connsiteX47" fmla="*/ 679815 w 718179"/>
              <a:gd name="connsiteY47" fmla="*/ 3202794 h 3379929"/>
              <a:gd name="connsiteX48" fmla="*/ 684603 w 718179"/>
              <a:gd name="connsiteY48" fmla="*/ 3221943 h 3379929"/>
              <a:gd name="connsiteX49" fmla="*/ 689390 w 718179"/>
              <a:gd name="connsiteY49" fmla="*/ 3255456 h 3379929"/>
              <a:gd name="connsiteX50" fmla="*/ 713327 w 718179"/>
              <a:gd name="connsiteY50" fmla="*/ 3317692 h 3379929"/>
              <a:gd name="connsiteX51" fmla="*/ 718115 w 718179"/>
              <a:gd name="connsiteY51" fmla="*/ 3379929 h 33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18179" h="3379929">
                <a:moveTo>
                  <a:pt x="0" y="0"/>
                </a:moveTo>
                <a:cubicBezTo>
                  <a:pt x="15501" y="18601"/>
                  <a:pt x="28270" y="30932"/>
                  <a:pt x="38299" y="52662"/>
                </a:cubicBezTo>
                <a:cubicBezTo>
                  <a:pt x="44013" y="65042"/>
                  <a:pt x="48651" y="77930"/>
                  <a:pt x="52661" y="90961"/>
                </a:cubicBezTo>
                <a:cubicBezTo>
                  <a:pt x="55054" y="98738"/>
                  <a:pt x="55684" y="106955"/>
                  <a:pt x="57449" y="114898"/>
                </a:cubicBezTo>
                <a:cubicBezTo>
                  <a:pt x="58876" y="121321"/>
                  <a:pt x="60640" y="127665"/>
                  <a:pt x="62236" y="134048"/>
                </a:cubicBezTo>
                <a:cubicBezTo>
                  <a:pt x="63832" y="185114"/>
                  <a:pt x="64339" y="236226"/>
                  <a:pt x="67024" y="287246"/>
                </a:cubicBezTo>
                <a:cubicBezTo>
                  <a:pt x="67534" y="296940"/>
                  <a:pt x="71349" y="306275"/>
                  <a:pt x="71811" y="315971"/>
                </a:cubicBezTo>
                <a:cubicBezTo>
                  <a:pt x="81054" y="510075"/>
                  <a:pt x="53090" y="433462"/>
                  <a:pt x="90961" y="521830"/>
                </a:cubicBezTo>
                <a:cubicBezTo>
                  <a:pt x="92557" y="529809"/>
                  <a:pt x="94292" y="537762"/>
                  <a:pt x="95748" y="545768"/>
                </a:cubicBezTo>
                <a:cubicBezTo>
                  <a:pt x="99314" y="565382"/>
                  <a:pt x="96436" y="575179"/>
                  <a:pt x="110111" y="588854"/>
                </a:cubicBezTo>
                <a:cubicBezTo>
                  <a:pt x="114179" y="592922"/>
                  <a:pt x="119686" y="595237"/>
                  <a:pt x="124473" y="598429"/>
                </a:cubicBezTo>
                <a:cubicBezTo>
                  <a:pt x="127665" y="609600"/>
                  <a:pt x="130710" y="620813"/>
                  <a:pt x="134048" y="631941"/>
                </a:cubicBezTo>
                <a:cubicBezTo>
                  <a:pt x="135498" y="636775"/>
                  <a:pt x="136847" y="641665"/>
                  <a:pt x="138835" y="646304"/>
                </a:cubicBezTo>
                <a:cubicBezTo>
                  <a:pt x="141646" y="652863"/>
                  <a:pt x="144128" y="659744"/>
                  <a:pt x="148410" y="665453"/>
                </a:cubicBezTo>
                <a:cubicBezTo>
                  <a:pt x="153827" y="672675"/>
                  <a:pt x="161615" y="677809"/>
                  <a:pt x="167560" y="684603"/>
                </a:cubicBezTo>
                <a:cubicBezTo>
                  <a:pt x="172814" y="690608"/>
                  <a:pt x="176280" y="698111"/>
                  <a:pt x="181922" y="703753"/>
                </a:cubicBezTo>
                <a:cubicBezTo>
                  <a:pt x="205071" y="726902"/>
                  <a:pt x="193526" y="711949"/>
                  <a:pt x="215434" y="722903"/>
                </a:cubicBezTo>
                <a:cubicBezTo>
                  <a:pt x="220580" y="725476"/>
                  <a:pt x="224650" y="729905"/>
                  <a:pt x="229797" y="732478"/>
                </a:cubicBezTo>
                <a:cubicBezTo>
                  <a:pt x="246392" y="740775"/>
                  <a:pt x="257648" y="741470"/>
                  <a:pt x="272883" y="751627"/>
                </a:cubicBezTo>
                <a:cubicBezTo>
                  <a:pt x="309438" y="775997"/>
                  <a:pt x="286579" y="761359"/>
                  <a:pt x="306395" y="785139"/>
                </a:cubicBezTo>
                <a:cubicBezTo>
                  <a:pt x="325300" y="807825"/>
                  <a:pt x="336541" y="803767"/>
                  <a:pt x="349482" y="842589"/>
                </a:cubicBezTo>
                <a:cubicBezTo>
                  <a:pt x="361138" y="877555"/>
                  <a:pt x="356609" y="861522"/>
                  <a:pt x="363845" y="890463"/>
                </a:cubicBezTo>
                <a:cubicBezTo>
                  <a:pt x="365441" y="909613"/>
                  <a:pt x="366249" y="928844"/>
                  <a:pt x="368632" y="947912"/>
                </a:cubicBezTo>
                <a:cubicBezTo>
                  <a:pt x="369448" y="954441"/>
                  <a:pt x="373420" y="960482"/>
                  <a:pt x="373420" y="967062"/>
                </a:cubicBezTo>
                <a:cubicBezTo>
                  <a:pt x="373420" y="1102715"/>
                  <a:pt x="371714" y="1238376"/>
                  <a:pt x="368632" y="1373994"/>
                </a:cubicBezTo>
                <a:cubicBezTo>
                  <a:pt x="368517" y="1379039"/>
                  <a:pt x="365231" y="1383504"/>
                  <a:pt x="363845" y="1388356"/>
                </a:cubicBezTo>
                <a:cubicBezTo>
                  <a:pt x="362037" y="1394683"/>
                  <a:pt x="360653" y="1401123"/>
                  <a:pt x="359057" y="1407506"/>
                </a:cubicBezTo>
                <a:cubicBezTo>
                  <a:pt x="360653" y="1790501"/>
                  <a:pt x="360719" y="2173505"/>
                  <a:pt x="363845" y="2556490"/>
                </a:cubicBezTo>
                <a:cubicBezTo>
                  <a:pt x="363911" y="2564627"/>
                  <a:pt x="367176" y="2572421"/>
                  <a:pt x="368632" y="2580427"/>
                </a:cubicBezTo>
                <a:cubicBezTo>
                  <a:pt x="386199" y="2677046"/>
                  <a:pt x="364138" y="2567236"/>
                  <a:pt x="378207" y="2623514"/>
                </a:cubicBezTo>
                <a:cubicBezTo>
                  <a:pt x="382004" y="2638702"/>
                  <a:pt x="382864" y="2651849"/>
                  <a:pt x="387782" y="2666601"/>
                </a:cubicBezTo>
                <a:cubicBezTo>
                  <a:pt x="390500" y="2674754"/>
                  <a:pt x="394165" y="2682559"/>
                  <a:pt x="397357" y="2690538"/>
                </a:cubicBezTo>
                <a:cubicBezTo>
                  <a:pt x="407408" y="2740797"/>
                  <a:pt x="394025" y="2687831"/>
                  <a:pt x="416506" y="2738413"/>
                </a:cubicBezTo>
                <a:cubicBezTo>
                  <a:pt x="419178" y="2744425"/>
                  <a:pt x="417424" y="2752241"/>
                  <a:pt x="421294" y="2757562"/>
                </a:cubicBezTo>
                <a:cubicBezTo>
                  <a:pt x="430586" y="2770338"/>
                  <a:pt x="443635" y="2779903"/>
                  <a:pt x="454806" y="2791074"/>
                </a:cubicBezTo>
                <a:lnTo>
                  <a:pt x="483531" y="2819799"/>
                </a:lnTo>
                <a:cubicBezTo>
                  <a:pt x="494415" y="2830683"/>
                  <a:pt x="503226" y="2840848"/>
                  <a:pt x="517043" y="2848524"/>
                </a:cubicBezTo>
                <a:cubicBezTo>
                  <a:pt x="524555" y="2852697"/>
                  <a:pt x="533294" y="2854255"/>
                  <a:pt x="540980" y="2858098"/>
                </a:cubicBezTo>
                <a:cubicBezTo>
                  <a:pt x="549303" y="2862259"/>
                  <a:pt x="556938" y="2867673"/>
                  <a:pt x="564917" y="2872461"/>
                </a:cubicBezTo>
                <a:cubicBezTo>
                  <a:pt x="568109" y="2877248"/>
                  <a:pt x="570423" y="2882755"/>
                  <a:pt x="574492" y="2886823"/>
                </a:cubicBezTo>
                <a:cubicBezTo>
                  <a:pt x="580134" y="2892465"/>
                  <a:pt x="587149" y="2896547"/>
                  <a:pt x="593642" y="2901185"/>
                </a:cubicBezTo>
                <a:cubicBezTo>
                  <a:pt x="609110" y="2912233"/>
                  <a:pt x="616647" y="2914616"/>
                  <a:pt x="631941" y="2929910"/>
                </a:cubicBezTo>
                <a:cubicBezTo>
                  <a:pt x="636009" y="2933978"/>
                  <a:pt x="638324" y="2939485"/>
                  <a:pt x="641516" y="2944272"/>
                </a:cubicBezTo>
                <a:cubicBezTo>
                  <a:pt x="652994" y="2978710"/>
                  <a:pt x="639068" y="2935704"/>
                  <a:pt x="651091" y="2977784"/>
                </a:cubicBezTo>
                <a:cubicBezTo>
                  <a:pt x="664827" y="3025860"/>
                  <a:pt x="645699" y="2951436"/>
                  <a:pt x="660666" y="3011296"/>
                </a:cubicBezTo>
                <a:cubicBezTo>
                  <a:pt x="662262" y="3038425"/>
                  <a:pt x="663286" y="3065594"/>
                  <a:pt x="665453" y="3092683"/>
                </a:cubicBezTo>
                <a:cubicBezTo>
                  <a:pt x="668798" y="3134500"/>
                  <a:pt x="670121" y="3122905"/>
                  <a:pt x="675028" y="3159707"/>
                </a:cubicBezTo>
                <a:cubicBezTo>
                  <a:pt x="676938" y="3174031"/>
                  <a:pt x="677618" y="3188511"/>
                  <a:pt x="679815" y="3202794"/>
                </a:cubicBezTo>
                <a:cubicBezTo>
                  <a:pt x="680815" y="3209297"/>
                  <a:pt x="683426" y="3215470"/>
                  <a:pt x="684603" y="3221943"/>
                </a:cubicBezTo>
                <a:cubicBezTo>
                  <a:pt x="686622" y="3233045"/>
                  <a:pt x="686853" y="3244461"/>
                  <a:pt x="689390" y="3255456"/>
                </a:cubicBezTo>
                <a:cubicBezTo>
                  <a:pt x="693862" y="3274833"/>
                  <a:pt x="705763" y="3300042"/>
                  <a:pt x="713327" y="3317692"/>
                </a:cubicBezTo>
                <a:cubicBezTo>
                  <a:pt x="719105" y="3363909"/>
                  <a:pt x="718115" y="3343126"/>
                  <a:pt x="718115" y="3379929"/>
                </a:cubicBezTo>
              </a:path>
            </a:pathLst>
          </a:custGeom>
          <a:noFill/>
          <a:ln w="57150">
            <a:solidFill>
              <a:srgbClr val="00B0F0">
                <a:alpha val="47843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797583" y="1929336"/>
            <a:ext cx="1029685" cy="2987359"/>
          </a:xfrm>
          <a:custGeom>
            <a:avLst/>
            <a:gdLst>
              <a:gd name="connsiteX0" fmla="*/ 0 w 1029685"/>
              <a:gd name="connsiteY0" fmla="*/ 2987359 h 2987359"/>
              <a:gd name="connsiteX1" fmla="*/ 4788 w 1029685"/>
              <a:gd name="connsiteY1" fmla="*/ 2934698 h 2987359"/>
              <a:gd name="connsiteX2" fmla="*/ 14363 w 1029685"/>
              <a:gd name="connsiteY2" fmla="*/ 2862886 h 2987359"/>
              <a:gd name="connsiteX3" fmla="*/ 19150 w 1029685"/>
              <a:gd name="connsiteY3" fmla="*/ 2824587 h 2987359"/>
              <a:gd name="connsiteX4" fmla="*/ 43087 w 1029685"/>
              <a:gd name="connsiteY4" fmla="*/ 2771925 h 2987359"/>
              <a:gd name="connsiteX5" fmla="*/ 52662 w 1029685"/>
              <a:gd name="connsiteY5" fmla="*/ 2733625 h 2987359"/>
              <a:gd name="connsiteX6" fmla="*/ 57449 w 1029685"/>
              <a:gd name="connsiteY6" fmla="*/ 2719263 h 2987359"/>
              <a:gd name="connsiteX7" fmla="*/ 71812 w 1029685"/>
              <a:gd name="connsiteY7" fmla="*/ 2680963 h 2987359"/>
              <a:gd name="connsiteX8" fmla="*/ 90962 w 1029685"/>
              <a:gd name="connsiteY8" fmla="*/ 2618727 h 2987359"/>
              <a:gd name="connsiteX9" fmla="*/ 114899 w 1029685"/>
              <a:gd name="connsiteY9" fmla="*/ 2594790 h 2987359"/>
              <a:gd name="connsiteX10" fmla="*/ 134048 w 1029685"/>
              <a:gd name="connsiteY10" fmla="*/ 2575640 h 2987359"/>
              <a:gd name="connsiteX11" fmla="*/ 167560 w 1029685"/>
              <a:gd name="connsiteY11" fmla="*/ 2542128 h 2987359"/>
              <a:gd name="connsiteX12" fmla="*/ 201072 w 1029685"/>
              <a:gd name="connsiteY12" fmla="*/ 2537340 h 2987359"/>
              <a:gd name="connsiteX13" fmla="*/ 263309 w 1029685"/>
              <a:gd name="connsiteY13" fmla="*/ 2522978 h 2987359"/>
              <a:gd name="connsiteX14" fmla="*/ 292034 w 1029685"/>
              <a:gd name="connsiteY14" fmla="*/ 2513403 h 2987359"/>
              <a:gd name="connsiteX15" fmla="*/ 354270 w 1029685"/>
              <a:gd name="connsiteY15" fmla="*/ 2499041 h 2987359"/>
              <a:gd name="connsiteX16" fmla="*/ 450019 w 1029685"/>
              <a:gd name="connsiteY16" fmla="*/ 2494254 h 2987359"/>
              <a:gd name="connsiteX17" fmla="*/ 473956 w 1029685"/>
              <a:gd name="connsiteY17" fmla="*/ 2484679 h 2987359"/>
              <a:gd name="connsiteX18" fmla="*/ 507468 w 1029685"/>
              <a:gd name="connsiteY18" fmla="*/ 2479891 h 2987359"/>
              <a:gd name="connsiteX19" fmla="*/ 531405 w 1029685"/>
              <a:gd name="connsiteY19" fmla="*/ 2475104 h 2987359"/>
              <a:gd name="connsiteX20" fmla="*/ 574492 w 1029685"/>
              <a:gd name="connsiteY20" fmla="*/ 2470316 h 2987359"/>
              <a:gd name="connsiteX21" fmla="*/ 603217 w 1029685"/>
              <a:gd name="connsiteY21" fmla="*/ 2465529 h 2987359"/>
              <a:gd name="connsiteX22" fmla="*/ 641516 w 1029685"/>
              <a:gd name="connsiteY22" fmla="*/ 2460741 h 2987359"/>
              <a:gd name="connsiteX23" fmla="*/ 708541 w 1029685"/>
              <a:gd name="connsiteY23" fmla="*/ 2451167 h 2987359"/>
              <a:gd name="connsiteX24" fmla="*/ 737265 w 1029685"/>
              <a:gd name="connsiteY24" fmla="*/ 2441592 h 2987359"/>
              <a:gd name="connsiteX25" fmla="*/ 765990 w 1029685"/>
              <a:gd name="connsiteY25" fmla="*/ 2432017 h 2987359"/>
              <a:gd name="connsiteX26" fmla="*/ 804289 w 1029685"/>
              <a:gd name="connsiteY26" fmla="*/ 2374568 h 2987359"/>
              <a:gd name="connsiteX27" fmla="*/ 813864 w 1029685"/>
              <a:gd name="connsiteY27" fmla="*/ 2355418 h 2987359"/>
              <a:gd name="connsiteX28" fmla="*/ 823439 w 1029685"/>
              <a:gd name="connsiteY28" fmla="*/ 2317118 h 2987359"/>
              <a:gd name="connsiteX29" fmla="*/ 837801 w 1029685"/>
              <a:gd name="connsiteY29" fmla="*/ 976637 h 2987359"/>
              <a:gd name="connsiteX30" fmla="*/ 847376 w 1029685"/>
              <a:gd name="connsiteY30" fmla="*/ 880888 h 2987359"/>
              <a:gd name="connsiteX31" fmla="*/ 861738 w 1029685"/>
              <a:gd name="connsiteY31" fmla="*/ 809077 h 2987359"/>
              <a:gd name="connsiteX32" fmla="*/ 866526 w 1029685"/>
              <a:gd name="connsiteY32" fmla="*/ 789927 h 2987359"/>
              <a:gd name="connsiteX33" fmla="*/ 880888 w 1029685"/>
              <a:gd name="connsiteY33" fmla="*/ 746840 h 2987359"/>
              <a:gd name="connsiteX34" fmla="*/ 885676 w 1029685"/>
              <a:gd name="connsiteY34" fmla="*/ 732478 h 2987359"/>
              <a:gd name="connsiteX35" fmla="*/ 914400 w 1029685"/>
              <a:gd name="connsiteY35" fmla="*/ 670241 h 2987359"/>
              <a:gd name="connsiteX36" fmla="*/ 928763 w 1029685"/>
              <a:gd name="connsiteY36" fmla="*/ 641516 h 2987359"/>
              <a:gd name="connsiteX37" fmla="*/ 938337 w 1029685"/>
              <a:gd name="connsiteY37" fmla="*/ 612792 h 2987359"/>
              <a:gd name="connsiteX38" fmla="*/ 943125 w 1029685"/>
              <a:gd name="connsiteY38" fmla="*/ 593642 h 2987359"/>
              <a:gd name="connsiteX39" fmla="*/ 962275 w 1029685"/>
              <a:gd name="connsiteY39" fmla="*/ 560130 h 2987359"/>
              <a:gd name="connsiteX40" fmla="*/ 981424 w 1029685"/>
              <a:gd name="connsiteY40" fmla="*/ 521830 h 2987359"/>
              <a:gd name="connsiteX41" fmla="*/ 986212 w 1029685"/>
              <a:gd name="connsiteY41" fmla="*/ 488318 h 2987359"/>
              <a:gd name="connsiteX42" fmla="*/ 990999 w 1029685"/>
              <a:gd name="connsiteY42" fmla="*/ 469169 h 2987359"/>
              <a:gd name="connsiteX43" fmla="*/ 1000574 w 1029685"/>
              <a:gd name="connsiteY43" fmla="*/ 330333 h 2987359"/>
              <a:gd name="connsiteX44" fmla="*/ 1014936 w 1029685"/>
              <a:gd name="connsiteY44" fmla="*/ 177135 h 2987359"/>
              <a:gd name="connsiteX45" fmla="*/ 1019724 w 1029685"/>
              <a:gd name="connsiteY45" fmla="*/ 119686 h 2987359"/>
              <a:gd name="connsiteX46" fmla="*/ 1024511 w 1029685"/>
              <a:gd name="connsiteY46" fmla="*/ 105324 h 2987359"/>
              <a:gd name="connsiteX47" fmla="*/ 1029299 w 1029685"/>
              <a:gd name="connsiteY47" fmla="*/ 57449 h 2987359"/>
              <a:gd name="connsiteX48" fmla="*/ 1029299 w 1029685"/>
              <a:gd name="connsiteY48" fmla="*/ 0 h 29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29685" h="2987359">
                <a:moveTo>
                  <a:pt x="0" y="2987359"/>
                </a:moveTo>
                <a:cubicBezTo>
                  <a:pt x="1596" y="2969805"/>
                  <a:pt x="2943" y="2952227"/>
                  <a:pt x="4788" y="2934698"/>
                </a:cubicBezTo>
                <a:cubicBezTo>
                  <a:pt x="8224" y="2902059"/>
                  <a:pt x="10168" y="2894350"/>
                  <a:pt x="14363" y="2862886"/>
                </a:cubicBezTo>
                <a:cubicBezTo>
                  <a:pt x="16063" y="2850133"/>
                  <a:pt x="16257" y="2837123"/>
                  <a:pt x="19150" y="2824587"/>
                </a:cubicBezTo>
                <a:cubicBezTo>
                  <a:pt x="22530" y="2809940"/>
                  <a:pt x="37550" y="2784382"/>
                  <a:pt x="43087" y="2771925"/>
                </a:cubicBezTo>
                <a:cubicBezTo>
                  <a:pt x="49342" y="2757852"/>
                  <a:pt x="48669" y="2749598"/>
                  <a:pt x="52662" y="2733625"/>
                </a:cubicBezTo>
                <a:cubicBezTo>
                  <a:pt x="53886" y="2728729"/>
                  <a:pt x="55724" y="2724005"/>
                  <a:pt x="57449" y="2719263"/>
                </a:cubicBezTo>
                <a:cubicBezTo>
                  <a:pt x="62109" y="2706449"/>
                  <a:pt x="67500" y="2693898"/>
                  <a:pt x="71812" y="2680963"/>
                </a:cubicBezTo>
                <a:cubicBezTo>
                  <a:pt x="77143" y="2664971"/>
                  <a:pt x="83809" y="2634822"/>
                  <a:pt x="90962" y="2618727"/>
                </a:cubicBezTo>
                <a:cubicBezTo>
                  <a:pt x="99474" y="2599576"/>
                  <a:pt x="100003" y="2607558"/>
                  <a:pt x="114899" y="2594790"/>
                </a:cubicBezTo>
                <a:cubicBezTo>
                  <a:pt x="121753" y="2588915"/>
                  <a:pt x="128104" y="2582434"/>
                  <a:pt x="134048" y="2575640"/>
                </a:cubicBezTo>
                <a:cubicBezTo>
                  <a:pt x="145217" y="2562875"/>
                  <a:pt x="150008" y="2548511"/>
                  <a:pt x="167560" y="2542128"/>
                </a:cubicBezTo>
                <a:cubicBezTo>
                  <a:pt x="178165" y="2538272"/>
                  <a:pt x="189901" y="2538936"/>
                  <a:pt x="201072" y="2537340"/>
                </a:cubicBezTo>
                <a:cubicBezTo>
                  <a:pt x="273866" y="2513078"/>
                  <a:pt x="182504" y="2541626"/>
                  <a:pt x="263309" y="2522978"/>
                </a:cubicBezTo>
                <a:cubicBezTo>
                  <a:pt x="273143" y="2520708"/>
                  <a:pt x="282242" y="2515851"/>
                  <a:pt x="292034" y="2513403"/>
                </a:cubicBezTo>
                <a:cubicBezTo>
                  <a:pt x="307510" y="2509534"/>
                  <a:pt x="344890" y="2500011"/>
                  <a:pt x="354270" y="2499041"/>
                </a:cubicBezTo>
                <a:cubicBezTo>
                  <a:pt x="386057" y="2495753"/>
                  <a:pt x="418103" y="2495850"/>
                  <a:pt x="450019" y="2494254"/>
                </a:cubicBezTo>
                <a:cubicBezTo>
                  <a:pt x="457998" y="2491062"/>
                  <a:pt x="465619" y="2486763"/>
                  <a:pt x="473956" y="2484679"/>
                </a:cubicBezTo>
                <a:cubicBezTo>
                  <a:pt x="484903" y="2481942"/>
                  <a:pt x="496337" y="2481746"/>
                  <a:pt x="507468" y="2479891"/>
                </a:cubicBezTo>
                <a:cubicBezTo>
                  <a:pt x="515494" y="2478553"/>
                  <a:pt x="523350" y="2476255"/>
                  <a:pt x="531405" y="2475104"/>
                </a:cubicBezTo>
                <a:cubicBezTo>
                  <a:pt x="545710" y="2473060"/>
                  <a:pt x="560168" y="2472226"/>
                  <a:pt x="574492" y="2470316"/>
                </a:cubicBezTo>
                <a:cubicBezTo>
                  <a:pt x="584114" y="2469033"/>
                  <a:pt x="593608" y="2466902"/>
                  <a:pt x="603217" y="2465529"/>
                </a:cubicBezTo>
                <a:cubicBezTo>
                  <a:pt x="615953" y="2463709"/>
                  <a:pt x="628738" y="2462244"/>
                  <a:pt x="641516" y="2460741"/>
                </a:cubicBezTo>
                <a:cubicBezTo>
                  <a:pt x="663105" y="2458201"/>
                  <a:pt x="687093" y="2457016"/>
                  <a:pt x="708541" y="2451167"/>
                </a:cubicBezTo>
                <a:cubicBezTo>
                  <a:pt x="718278" y="2448512"/>
                  <a:pt x="727690" y="2444784"/>
                  <a:pt x="737265" y="2441592"/>
                </a:cubicBezTo>
                <a:lnTo>
                  <a:pt x="765990" y="2432017"/>
                </a:lnTo>
                <a:cubicBezTo>
                  <a:pt x="826790" y="2353845"/>
                  <a:pt x="787040" y="2414817"/>
                  <a:pt x="804289" y="2374568"/>
                </a:cubicBezTo>
                <a:cubicBezTo>
                  <a:pt x="807100" y="2368008"/>
                  <a:pt x="811607" y="2362189"/>
                  <a:pt x="813864" y="2355418"/>
                </a:cubicBezTo>
                <a:cubicBezTo>
                  <a:pt x="818025" y="2342934"/>
                  <a:pt x="820247" y="2329885"/>
                  <a:pt x="823439" y="2317118"/>
                </a:cubicBezTo>
                <a:cubicBezTo>
                  <a:pt x="861144" y="1826915"/>
                  <a:pt x="823143" y="2339743"/>
                  <a:pt x="837801" y="976637"/>
                </a:cubicBezTo>
                <a:cubicBezTo>
                  <a:pt x="838046" y="953814"/>
                  <a:pt x="843963" y="906487"/>
                  <a:pt x="847376" y="880888"/>
                </a:cubicBezTo>
                <a:cubicBezTo>
                  <a:pt x="853073" y="838160"/>
                  <a:pt x="850538" y="853879"/>
                  <a:pt x="861738" y="809077"/>
                </a:cubicBezTo>
                <a:cubicBezTo>
                  <a:pt x="863334" y="802694"/>
                  <a:pt x="864445" y="796169"/>
                  <a:pt x="866526" y="789927"/>
                </a:cubicBezTo>
                <a:lnTo>
                  <a:pt x="880888" y="746840"/>
                </a:lnTo>
                <a:cubicBezTo>
                  <a:pt x="882484" y="742053"/>
                  <a:pt x="883419" y="736992"/>
                  <a:pt x="885676" y="732478"/>
                </a:cubicBezTo>
                <a:cubicBezTo>
                  <a:pt x="921853" y="660122"/>
                  <a:pt x="877225" y="750785"/>
                  <a:pt x="914400" y="670241"/>
                </a:cubicBezTo>
                <a:cubicBezTo>
                  <a:pt x="918886" y="660521"/>
                  <a:pt x="924646" y="651398"/>
                  <a:pt x="928763" y="641516"/>
                </a:cubicBezTo>
                <a:cubicBezTo>
                  <a:pt x="932645" y="632200"/>
                  <a:pt x="935889" y="622583"/>
                  <a:pt x="938337" y="612792"/>
                </a:cubicBezTo>
                <a:cubicBezTo>
                  <a:pt x="939933" y="606409"/>
                  <a:pt x="940402" y="599632"/>
                  <a:pt x="943125" y="593642"/>
                </a:cubicBezTo>
                <a:cubicBezTo>
                  <a:pt x="948449" y="581929"/>
                  <a:pt x="956221" y="571482"/>
                  <a:pt x="962275" y="560130"/>
                </a:cubicBezTo>
                <a:cubicBezTo>
                  <a:pt x="968992" y="547536"/>
                  <a:pt x="975041" y="534597"/>
                  <a:pt x="981424" y="521830"/>
                </a:cubicBezTo>
                <a:cubicBezTo>
                  <a:pt x="983020" y="510659"/>
                  <a:pt x="984193" y="499420"/>
                  <a:pt x="986212" y="488318"/>
                </a:cubicBezTo>
                <a:cubicBezTo>
                  <a:pt x="987389" y="481845"/>
                  <a:pt x="990069" y="475682"/>
                  <a:pt x="990999" y="469169"/>
                </a:cubicBezTo>
                <a:cubicBezTo>
                  <a:pt x="996578" y="430114"/>
                  <a:pt x="999166" y="363416"/>
                  <a:pt x="1000574" y="330333"/>
                </a:cubicBezTo>
                <a:cubicBezTo>
                  <a:pt x="1006672" y="187043"/>
                  <a:pt x="985200" y="236613"/>
                  <a:pt x="1014936" y="177135"/>
                </a:cubicBezTo>
                <a:cubicBezTo>
                  <a:pt x="1016532" y="157985"/>
                  <a:pt x="1017184" y="138733"/>
                  <a:pt x="1019724" y="119686"/>
                </a:cubicBezTo>
                <a:cubicBezTo>
                  <a:pt x="1020391" y="114684"/>
                  <a:pt x="1023744" y="110312"/>
                  <a:pt x="1024511" y="105324"/>
                </a:cubicBezTo>
                <a:cubicBezTo>
                  <a:pt x="1026950" y="89473"/>
                  <a:pt x="1028571" y="73470"/>
                  <a:pt x="1029299" y="57449"/>
                </a:cubicBezTo>
                <a:cubicBezTo>
                  <a:pt x="1030169" y="38319"/>
                  <a:pt x="1029299" y="19150"/>
                  <a:pt x="1029299" y="0"/>
                </a:cubicBezTo>
              </a:path>
            </a:pathLst>
          </a:custGeom>
          <a:noFill/>
          <a:ln w="57150">
            <a:solidFill>
              <a:srgbClr val="00B0F0">
                <a:alpha val="47059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99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u="sng" dirty="0" smtClean="0"/>
              <a:t>페이지 읽기</a:t>
            </a:r>
            <a:r>
              <a:rPr lang="en-US" altLang="ko-KR" dirty="0" smtClean="0"/>
              <a:t>(read) – </a:t>
            </a:r>
            <a:r>
              <a:rPr lang="ko-KR" altLang="en-US" dirty="0" smtClean="0"/>
              <a:t>페이지 단순 읽기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블록 </a:t>
            </a:r>
            <a:r>
              <a:rPr lang="ko-KR" altLang="en-US" dirty="0"/>
              <a:t>지우기</a:t>
            </a:r>
            <a:r>
              <a:rPr lang="en-US" altLang="ko-KR" dirty="0"/>
              <a:t>(erase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제어기 내부에서만 이루어지는 과정으로 운영체제에게 보이지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 메모리가 데이터를 지우는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ko-KR" altLang="en-US" dirty="0"/>
              <a:t>운영체제는 읽기와 쓰기만 가능</a:t>
            </a:r>
            <a:endParaRPr lang="en-US" altLang="ko-KR" dirty="0"/>
          </a:p>
          <a:p>
            <a:r>
              <a:rPr lang="ko-KR" altLang="en-US" u="sng" dirty="0" smtClean="0"/>
              <a:t>페이지 </a:t>
            </a:r>
            <a:r>
              <a:rPr lang="ko-KR" altLang="en-US" u="sng" dirty="0"/>
              <a:t>쓰기</a:t>
            </a:r>
            <a:r>
              <a:rPr lang="en-US" altLang="ko-KR" dirty="0"/>
              <a:t>/</a:t>
            </a:r>
            <a:r>
              <a:rPr lang="ko-KR" altLang="en-US" dirty="0"/>
              <a:t>프로그램</a:t>
            </a:r>
            <a:r>
              <a:rPr lang="en-US" altLang="ko-KR" dirty="0"/>
              <a:t>(write/program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페이지 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쓰기는 페이지 단위로 이루어짐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쓰기는 어떤 경우든 빈 페이지에만 쓰기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 페이지에 쓰는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제어기는 빈 페이지를 찾고 그 곳에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기록된 페이지를 수정하는 경우</a:t>
            </a:r>
            <a:endParaRPr lang="en-US" altLang="ko-KR" dirty="0" smtClean="0"/>
          </a:p>
          <a:p>
            <a:pPr marL="685800" lvl="2" indent="0" fontAlgn="base">
              <a:buNone/>
            </a:pPr>
            <a:r>
              <a:rPr lang="en-US" altLang="ko-KR" dirty="0"/>
              <a:t>1. </a:t>
            </a:r>
            <a:r>
              <a:rPr lang="ko-KR" altLang="en-US" dirty="0"/>
              <a:t>페이지 전체 읽기</a:t>
            </a:r>
          </a:p>
          <a:p>
            <a:pPr marL="685800" lvl="2" indent="0" fontAlgn="base">
              <a:buNone/>
            </a:pPr>
            <a:r>
              <a:rPr lang="en-US" altLang="ko-KR" dirty="0"/>
              <a:t>2. </a:t>
            </a:r>
            <a:r>
              <a:rPr lang="ko-KR" altLang="en-US" dirty="0"/>
              <a:t>페이지 수정</a:t>
            </a:r>
          </a:p>
          <a:p>
            <a:pPr marL="685800" lvl="2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 smtClean="0"/>
              <a:t>새로운 빈 페이지를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수정된 </a:t>
            </a:r>
            <a:r>
              <a:rPr lang="ko-KR" altLang="en-US" dirty="0"/>
              <a:t>페이지를 </a:t>
            </a:r>
            <a:r>
              <a:rPr lang="ko-KR" altLang="en-US" dirty="0" smtClean="0"/>
              <a:t>새 </a:t>
            </a:r>
            <a:r>
              <a:rPr lang="ko-KR" altLang="en-US" dirty="0"/>
              <a:t>페이지에 기록</a:t>
            </a:r>
          </a:p>
          <a:p>
            <a:pPr marL="685800" lvl="2" indent="0" fontAlgn="base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이전 페이지를 ‘</a:t>
            </a:r>
            <a:r>
              <a:rPr lang="en-US" altLang="ko-KR" dirty="0"/>
              <a:t>dirty </a:t>
            </a:r>
            <a:r>
              <a:rPr lang="ko-KR" altLang="en-US" dirty="0"/>
              <a:t>또는 </a:t>
            </a:r>
            <a:r>
              <a:rPr lang="en-US" altLang="ko-KR" dirty="0"/>
              <a:t>stale’</a:t>
            </a:r>
            <a:r>
              <a:rPr lang="ko-KR" altLang="en-US" dirty="0"/>
              <a:t>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페이지 수정 시 다른 페이지에 다시 쓰기를 하는 이유</a:t>
            </a:r>
            <a:endParaRPr lang="en-US" altLang="ko-KR" dirty="0" smtClean="0"/>
          </a:p>
          <a:p>
            <a:pPr lvl="2" fontAlgn="base"/>
            <a:r>
              <a:rPr lang="en-US" altLang="ko-KR" dirty="0" err="1"/>
              <a:t>플래시</a:t>
            </a:r>
            <a:r>
              <a:rPr lang="en-US" altLang="ko-KR" dirty="0"/>
              <a:t> </a:t>
            </a:r>
            <a:r>
              <a:rPr lang="en-US" altLang="ko-KR" dirty="0" err="1" smtClean="0"/>
              <a:t>메모리는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쓰기나 </a:t>
            </a:r>
            <a:r>
              <a:rPr lang="ko-KR" altLang="en-US" dirty="0"/>
              <a:t>지우기가 </a:t>
            </a:r>
            <a:r>
              <a:rPr lang="ko-KR" altLang="en-US" dirty="0" smtClean="0"/>
              <a:t>반복되는 블록은 빨리 수명 단축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그래서 여러 페이지로 쓰기를 분산시킬 필요 있기 때문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620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22" name="제목 21"/>
          <p:cNvSpPr>
            <a:spLocks noGrp="1"/>
          </p:cNvSpPr>
          <p:nvPr>
            <p:ph type="title" idx="4294967295"/>
          </p:nvPr>
        </p:nvSpPr>
        <p:spPr>
          <a:xfrm>
            <a:off x="266700" y="176003"/>
            <a:ext cx="8153400" cy="4247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페이지의 단순 쓰기와  페이지 수정 사례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3544" y="874133"/>
            <a:ext cx="8920780" cy="5752400"/>
            <a:chOff x="199156" y="874133"/>
            <a:chExt cx="8920780" cy="5752400"/>
          </a:xfrm>
        </p:grpSpPr>
        <p:sp>
          <p:nvSpPr>
            <p:cNvPr id="3" name="직사각형 2"/>
            <p:cNvSpPr/>
            <p:nvPr/>
          </p:nvSpPr>
          <p:spPr>
            <a:xfrm>
              <a:off x="1331640" y="889334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22437" y="117736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82477" y="117736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2517" y="117736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02557" y="117736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2437" y="1562458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2477" y="1562458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42517" y="1562458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02557" y="1562458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22437" y="194035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82477" y="194035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42517" y="194035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02557" y="194035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2437" y="232544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2477" y="232544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42517" y="232544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02557" y="2325449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8461" y="87413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X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28103" y="2832403"/>
              <a:ext cx="211917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모든 페이지가 비어 있는 블록</a:t>
              </a:r>
              <a:endParaRPr lang="ko-KR" altLang="en-US" sz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53849" y="3759682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44646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04686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64726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24766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44646" y="443280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804686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64726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24766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444646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804686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64726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4766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44646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804686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64726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4766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60670" y="3744481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X</a:t>
              </a:r>
              <a:endParaRPr lang="ko-KR" altLang="en-US" sz="11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9992" y="4604540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구부러진 연결선 64"/>
            <p:cNvCxnSpPr>
              <a:stCxn id="44" idx="1"/>
              <a:endCxn id="63" idx="3"/>
            </p:cNvCxnSpPr>
            <p:nvPr/>
          </p:nvCxnSpPr>
          <p:spPr>
            <a:xfrm rot="10800000" flipV="1">
              <a:off x="611560" y="4219449"/>
              <a:ext cx="833086" cy="556826"/>
            </a:xfrm>
            <a:prstGeom prst="curvedConnector3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99156" y="3964532"/>
              <a:ext cx="1085233" cy="20811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lang="ko-KR" altLang="en-US" sz="1400" dirty="0" smtClean="0">
                  <a:sym typeface="Wingdings" panose="05000000000000000000" pitchFamily="2" charset="2"/>
                </a:rPr>
                <a:t></a:t>
              </a:r>
              <a:r>
                <a:rPr lang="ko-KR" altLang="en-US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페이지 </a:t>
              </a:r>
              <a:r>
                <a:rPr lang="en-US" altLang="ko-KR" sz="1050" dirty="0" smtClean="0">
                  <a:sym typeface="Wingdings" panose="05000000000000000000" pitchFamily="2" charset="2"/>
                </a:rPr>
                <a:t>1 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읽기</a:t>
              </a:r>
              <a:endParaRPr lang="ko-KR" altLang="en-US" sz="105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457328" y="3759682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4812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0816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26820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62824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548125" y="443280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908165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68205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628245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54812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0816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26820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2824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54812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0816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26820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62824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64149" y="3744481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X</a:t>
              </a:r>
              <a:endParaRPr lang="ko-KR" altLang="en-US" sz="11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601414" y="4604540"/>
              <a:ext cx="331568" cy="3434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75856" y="4915399"/>
              <a:ext cx="1035540" cy="538609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lang="ko-KR" altLang="en-US" sz="1400" dirty="0" smtClean="0">
                  <a:sym typeface="Wingdings" panose="05000000000000000000" pitchFamily="2" charset="2"/>
                </a:rPr>
                <a:t>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 </a:t>
              </a:r>
              <a:r>
                <a:rPr lang="en-US" altLang="ko-KR" sz="1050" dirty="0" err="1" smtClean="0">
                  <a:sym typeface="Wingdings" panose="05000000000000000000" pitchFamily="2" charset="2"/>
                </a:rPr>
                <a:t>SSD</a:t>
              </a:r>
              <a:r>
                <a:rPr lang="en-US" altLang="ko-KR" sz="1050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내부</a:t>
              </a:r>
              <a:endParaRPr lang="en-US" altLang="ko-KR" sz="1050" dirty="0" smtClean="0">
                <a:sym typeface="Wingdings" panose="05000000000000000000" pitchFamily="2" charset="2"/>
              </a:endParaRPr>
            </a:p>
            <a:p>
              <a:r>
                <a:rPr lang="ko-KR" altLang="en-US" sz="1050" dirty="0" smtClean="0">
                  <a:sym typeface="Wingdings" panose="05000000000000000000" pitchFamily="2" charset="2"/>
                </a:rPr>
                <a:t>    메모리에서</a:t>
              </a:r>
              <a:endParaRPr lang="en-US" altLang="ko-KR" dirty="0" smtClean="0">
                <a:sym typeface="Wingdings" panose="05000000000000000000" pitchFamily="2" charset="2"/>
              </a:endParaRPr>
            </a:p>
            <a:p>
              <a:r>
                <a:rPr lang="ko-KR" altLang="en-US" sz="1050" dirty="0" smtClean="0">
                  <a:sym typeface="Wingdings" panose="05000000000000000000" pitchFamily="2" charset="2"/>
                </a:rPr>
                <a:t>    페이지 </a:t>
              </a:r>
              <a:r>
                <a:rPr lang="en-US" altLang="ko-KR" sz="1050" dirty="0" smtClean="0">
                  <a:sym typeface="Wingdings" panose="05000000000000000000" pitchFamily="2" charset="2"/>
                </a:rPr>
                <a:t>1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 수정</a:t>
              </a:r>
              <a:endParaRPr lang="ko-KR" altLang="en-US" sz="105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487738" y="3759682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578535" y="4047714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93857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9861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658655" y="404771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578535" y="443280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938575" y="4432806"/>
              <a:ext cx="331568" cy="3434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298615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58655" y="443280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57853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93857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29861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658655" y="481070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57853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93857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29861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658655" y="5195797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94559" y="3744481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X</a:t>
              </a:r>
              <a:endParaRPr lang="ko-KR" altLang="en-US" sz="1100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72680" y="4604540"/>
              <a:ext cx="331568" cy="3434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구부러진 연결선 112"/>
            <p:cNvCxnSpPr>
              <a:stCxn id="112" idx="3"/>
            </p:cNvCxnSpPr>
            <p:nvPr/>
          </p:nvCxnSpPr>
          <p:spPr>
            <a:xfrm flipV="1">
              <a:off x="6804248" y="4604540"/>
              <a:ext cx="1265134" cy="17173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394703" y="4948128"/>
              <a:ext cx="977832" cy="377026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lang="ko-KR" altLang="en-US" sz="1400" dirty="0" smtClean="0">
                  <a:sym typeface="Wingdings" panose="05000000000000000000" pitchFamily="2" charset="2"/>
                </a:rPr>
                <a:t>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 빈 페이지에 </a:t>
              </a:r>
              <a:endParaRPr lang="en-US" altLang="ko-KR" sz="1050" dirty="0" smtClean="0">
                <a:sym typeface="Wingdings" panose="05000000000000000000" pitchFamily="2" charset="2"/>
              </a:endParaRPr>
            </a:p>
            <a:p>
              <a:r>
                <a:rPr lang="ko-KR" altLang="en-US" sz="1050" dirty="0" smtClean="0">
                  <a:sym typeface="Wingdings" panose="05000000000000000000" pitchFamily="2" charset="2"/>
                </a:rPr>
                <a:t>   저장</a:t>
              </a:r>
              <a:endParaRPr lang="ko-KR" altLang="en-US" sz="105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274120" y="3944094"/>
              <a:ext cx="1064394" cy="28326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r>
                <a:rPr lang="ko-KR" altLang="en-US" sz="1400" dirty="0" smtClean="0">
                  <a:sym typeface="Wingdings" panose="05000000000000000000" pitchFamily="2" charset="2"/>
                </a:rPr>
                <a:t>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 이전 데이터를</a:t>
              </a:r>
              <a:endParaRPr lang="en-US" altLang="ko-KR" sz="1050" dirty="0" smtClean="0">
                <a:sym typeface="Wingdings" panose="05000000000000000000" pitchFamily="2" charset="2"/>
              </a:endParaRPr>
            </a:p>
            <a:p>
              <a:r>
                <a:rPr lang="en-US" altLang="ko-KR" sz="1050" dirty="0" smtClean="0">
                  <a:sym typeface="Wingdings" panose="05000000000000000000" pitchFamily="2" charset="2"/>
                </a:rPr>
                <a:t>    dirty</a:t>
              </a:r>
              <a:r>
                <a:rPr lang="ko-KR" altLang="en-US" sz="1050" dirty="0" smtClean="0">
                  <a:sym typeface="Wingdings" panose="05000000000000000000" pitchFamily="2" charset="2"/>
                </a:rPr>
                <a:t>로 표기</a:t>
              </a:r>
              <a:endParaRPr lang="ko-KR" altLang="en-US" sz="1050" dirty="0"/>
            </a:p>
          </p:txBody>
        </p:sp>
        <p:cxnSp>
          <p:nvCxnSpPr>
            <p:cNvPr id="120" name="구부러진 연결선 119"/>
            <p:cNvCxnSpPr>
              <a:stCxn id="118" idx="0"/>
              <a:endCxn id="95" idx="0"/>
            </p:cNvCxnSpPr>
            <p:nvPr/>
          </p:nvCxnSpPr>
          <p:spPr>
            <a:xfrm rot="16200000" flipH="1">
              <a:off x="7223508" y="3526903"/>
              <a:ext cx="103620" cy="938002"/>
            </a:xfrm>
            <a:prstGeom prst="curvedConnector3">
              <a:avLst>
                <a:gd name="adj1" fmla="val -2206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923928" y="5733256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(b) </a:t>
              </a:r>
              <a:r>
                <a:rPr lang="ko-KR" altLang="en-US" sz="1400" dirty="0" smtClean="0"/>
                <a:t>페이지 </a:t>
              </a:r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을 수정하는 과정</a:t>
              </a:r>
              <a:endParaRPr lang="ko-KR" altLang="en-US" sz="14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379817" y="889420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70614" y="117745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30654" y="117745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190694" y="117745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550734" y="117745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70614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830654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190694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550734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70614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830654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190694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550734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470614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830654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90694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50734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86638" y="874219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X</a:t>
              </a:r>
              <a:endParaRPr lang="ko-KR" altLang="en-US" sz="11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139952" y="2815694"/>
              <a:ext cx="19957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 smtClean="0"/>
                <a:t>데이터를 </a:t>
              </a:r>
              <a:r>
                <a:rPr lang="ko-KR" altLang="en-US" sz="1200" dirty="0"/>
                <a:t>빈 페이지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에 </a:t>
              </a:r>
              <a:r>
                <a:rPr lang="ko-KR" altLang="en-US" sz="1200" dirty="0" smtClean="0"/>
                <a:t>기록</a:t>
              </a:r>
              <a:endParaRPr lang="ko-KR" altLang="en-US" sz="12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7500264" y="889420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591061" y="117745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951101" y="117745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311141" y="117745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671181" y="117745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591061" y="156254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7951101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311141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8671181" y="156254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591061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951101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311141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671181" y="194044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591061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951101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8311141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671181" y="232553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7085" y="874219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X</a:t>
              </a:r>
              <a:endParaRPr lang="ko-KR" altLang="en-US" sz="11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444621" y="2815694"/>
              <a:ext cx="167531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빈 페이지 </a:t>
              </a:r>
              <a:r>
                <a:rPr lang="en-US" altLang="ko-KR" sz="1200" dirty="0" smtClean="0"/>
                <a:t>2,3,4,5</a:t>
              </a:r>
              <a:r>
                <a:rPr lang="ko-KR" altLang="en-US" sz="1200" dirty="0" smtClean="0"/>
                <a:t>에 기록</a:t>
              </a:r>
              <a:endParaRPr lang="ko-KR" alt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923928" y="3159447"/>
              <a:ext cx="2674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(a) </a:t>
              </a:r>
              <a:r>
                <a:rPr lang="ko-KR" altLang="en-US" sz="1400" dirty="0" smtClean="0"/>
                <a:t>빈 페이지에 단순 쓰기 과정</a:t>
              </a:r>
              <a:endParaRPr lang="ko-KR" altLang="en-US" sz="1400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462185" y="6283064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275856" y="628306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860032" y="628306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730494" y="6316299"/>
              <a:ext cx="1401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dirty/stale </a:t>
              </a:r>
              <a:r>
                <a:rPr lang="ko-KR" altLang="en-US" sz="1200" dirty="0" smtClean="0"/>
                <a:t>데이터</a:t>
              </a:r>
              <a:endParaRPr lang="ko-KR" alt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563888" y="6316299"/>
              <a:ext cx="1023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valid </a:t>
              </a:r>
              <a:r>
                <a:rPr lang="ko-KR" altLang="en-US" sz="1200" dirty="0" smtClean="0"/>
                <a:t>데이터</a:t>
              </a:r>
              <a:endParaRPr lang="ko-KR" altLang="en-US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09927" y="6316299"/>
              <a:ext cx="1867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빈</a:t>
              </a:r>
              <a:r>
                <a:rPr lang="en-US" altLang="ko-KR" sz="1200" dirty="0" smtClean="0"/>
                <a:t>(free, erased ) </a:t>
              </a:r>
              <a:r>
                <a:rPr lang="ko-KR" altLang="en-US" sz="1200" dirty="0" smtClean="0"/>
                <a:t>페이지</a:t>
              </a:r>
              <a:endParaRPr lang="ko-KR" altLang="en-US" sz="1200" dirty="0"/>
            </a:p>
          </p:txBody>
        </p:sp>
        <p:sp>
          <p:nvSpPr>
            <p:cNvPr id="4" name="모서리가 둥근 사각형 설명선 3"/>
            <p:cNvSpPr/>
            <p:nvPr/>
          </p:nvSpPr>
          <p:spPr>
            <a:xfrm>
              <a:off x="3601413" y="4139644"/>
              <a:ext cx="475585" cy="251539"/>
            </a:xfrm>
            <a:prstGeom prst="wedgeRoundRectCallout">
              <a:avLst>
                <a:gd name="adj1" fmla="val -17298"/>
                <a:gd name="adj2" fmla="val 1557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수정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8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542911" y="215373"/>
            <a:ext cx="6085409" cy="5911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디스크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미러링</a:t>
            </a:r>
            <a:r>
              <a:rPr lang="en-US" altLang="ko-KR" dirty="0"/>
              <a:t>(RAID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43456" y="2029786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8893" y="2029787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3243" y="2029786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8680" y="2029787"/>
            <a:ext cx="1514469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43456" y="2600042"/>
            <a:ext cx="395437" cy="3600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8893" y="2600043"/>
            <a:ext cx="395437" cy="3600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3243" y="2600042"/>
            <a:ext cx="395437" cy="3600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28680" y="2600043"/>
            <a:ext cx="1514469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1142" y="210877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971142" y="267205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082711" y="2092798"/>
            <a:ext cx="576064" cy="7584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디스크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미러링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4" idx="1"/>
          </p:cNvCxnSpPr>
          <p:nvPr/>
        </p:nvCxnSpPr>
        <p:spPr>
          <a:xfrm flipV="1">
            <a:off x="3658775" y="2209806"/>
            <a:ext cx="684681" cy="12601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8" idx="1"/>
          </p:cNvCxnSpPr>
          <p:nvPr/>
        </p:nvCxnSpPr>
        <p:spPr>
          <a:xfrm>
            <a:off x="3658773" y="2672050"/>
            <a:ext cx="684683" cy="10801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255501" y="1852895"/>
            <a:ext cx="576064" cy="12961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33941" y="2960082"/>
            <a:ext cx="22782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두 디스크는 항상 동일한 정보 저장</a:t>
            </a:r>
            <a:endParaRPr lang="ko-KR" altLang="en-US" sz="1000" dirty="0"/>
          </a:p>
        </p:txBody>
      </p:sp>
      <p:sp>
        <p:nvSpPr>
          <p:cNvPr id="64" name="왼쪽/오른쪽 화살표 63"/>
          <p:cNvSpPr/>
          <p:nvPr/>
        </p:nvSpPr>
        <p:spPr>
          <a:xfrm>
            <a:off x="2095261" y="2405575"/>
            <a:ext cx="993823" cy="1328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20578" y="4154887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716015" y="4154888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110365" y="4154887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05802" y="4154888"/>
            <a:ext cx="1514469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16016" y="4725144"/>
            <a:ext cx="2304256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48264" y="42338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948264" y="4642048"/>
            <a:ext cx="11506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1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시스템 작동 중에</a:t>
            </a:r>
            <a:endParaRPr lang="en-US" altLang="ko-KR" sz="800" dirty="0" smtClean="0"/>
          </a:p>
          <a:p>
            <a:r>
              <a:rPr lang="ko-KR" altLang="en-US" sz="800" dirty="0" smtClean="0"/>
              <a:t>새 디스크로 교체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59833" y="4217899"/>
            <a:ext cx="576064" cy="7584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디스크 </a:t>
            </a:r>
            <a:r>
              <a:rPr lang="ko-KR" altLang="en-US" sz="1000" dirty="0" err="1">
                <a:solidFill>
                  <a:schemeClr val="tx1"/>
                </a:solidFill>
              </a:rPr>
              <a:t>미러링</a:t>
            </a:r>
            <a:r>
              <a:rPr lang="ko-KR" altLang="en-US" sz="1000" dirty="0">
                <a:solidFill>
                  <a:schemeClr val="tx1"/>
                </a:solidFill>
              </a:rPr>
              <a:t> 제어기</a:t>
            </a:r>
          </a:p>
        </p:txBody>
      </p:sp>
      <p:sp>
        <p:nvSpPr>
          <p:cNvPr id="134" name="왼쪽/오른쪽 화살표 133"/>
          <p:cNvSpPr/>
          <p:nvPr/>
        </p:nvSpPr>
        <p:spPr>
          <a:xfrm>
            <a:off x="2074640" y="4498032"/>
            <a:ext cx="993823" cy="1328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3927350" y="412283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</a:t>
            </a:r>
            <a:r>
              <a:rPr lang="en-US" altLang="ko-KR" sz="1000" dirty="0" smtClean="0"/>
              <a:t>ead </a:t>
            </a:r>
            <a:endParaRPr lang="ko-KR" altLang="en-US" sz="1000" dirty="0"/>
          </a:p>
        </p:txBody>
      </p:sp>
      <p:sp>
        <p:nvSpPr>
          <p:cNvPr id="142" name="자유형 141"/>
          <p:cNvSpPr/>
          <p:nvPr/>
        </p:nvSpPr>
        <p:spPr>
          <a:xfrm>
            <a:off x="3511599" y="4323067"/>
            <a:ext cx="807415" cy="583022"/>
          </a:xfrm>
          <a:custGeom>
            <a:avLst/>
            <a:gdLst>
              <a:gd name="connsiteX0" fmla="*/ 787959 w 807415"/>
              <a:gd name="connsiteY0" fmla="*/ 0 h 321013"/>
              <a:gd name="connsiteX1" fmla="*/ 19 w 807415"/>
              <a:gd name="connsiteY1" fmla="*/ 155643 h 321013"/>
              <a:gd name="connsiteX2" fmla="*/ 807415 w 807415"/>
              <a:gd name="connsiteY2" fmla="*/ 321013 h 3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415" h="321013">
                <a:moveTo>
                  <a:pt x="787959" y="0"/>
                </a:moveTo>
                <a:cubicBezTo>
                  <a:pt x="392367" y="51070"/>
                  <a:pt x="-3224" y="102141"/>
                  <a:pt x="19" y="155643"/>
                </a:cubicBezTo>
                <a:cubicBezTo>
                  <a:pt x="3262" y="209145"/>
                  <a:pt x="405338" y="265079"/>
                  <a:pt x="807415" y="32101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3922477" y="462701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write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4322936" y="4735797"/>
            <a:ext cx="290155" cy="3600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20578" y="4725143"/>
            <a:ext cx="395437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모서리가 둥근 사각형 설명선 144"/>
          <p:cNvSpPr/>
          <p:nvPr/>
        </p:nvSpPr>
        <p:spPr>
          <a:xfrm>
            <a:off x="3254413" y="5077548"/>
            <a:ext cx="978210" cy="255389"/>
          </a:xfrm>
          <a:prstGeom prst="wedgeRoundRectCallout">
            <a:avLst>
              <a:gd name="adj1" fmla="val 22180"/>
              <a:gd name="adj2" fmla="val -1475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/>
              <a:t>디스크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 복구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2294980" y="250364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I/O 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45150" y="235382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호스트 컴퓨터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298617" y="4592745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I/O 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148787" y="44429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호스트 컴퓨터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717431" y="3479064"/>
            <a:ext cx="2720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(a) 2</a:t>
            </a:r>
            <a:r>
              <a:rPr lang="ko-KR" altLang="en-US" sz="1000" dirty="0" smtClean="0"/>
              <a:t>개의 디스크에 항상 동일한 데이터 저장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20223" y="5749051"/>
            <a:ext cx="3833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/>
              <a:t>b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고장난</a:t>
            </a:r>
            <a:r>
              <a:rPr lang="ko-KR" altLang="en-US" sz="1000" dirty="0" smtClean="0"/>
              <a:t> 경우 디스크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의 데이터를 기록하여 복구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915816" y="1700808"/>
            <a:ext cx="4968552" cy="15841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915816" y="3862701"/>
            <a:ext cx="4968552" cy="15841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9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r>
              <a:rPr lang="en-US" altLang="ko-KR" dirty="0" smtClean="0"/>
              <a:t>(garbage collection)</a:t>
            </a:r>
            <a:endParaRPr lang="ko-KR" altLang="en-US" dirty="0"/>
          </a:p>
        </p:txBody>
      </p:sp>
      <p:sp>
        <p:nvSpPr>
          <p:cNvPr id="43" name="내용 개체 틀 4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컬렉션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블록 내 빈 페이지가 </a:t>
            </a:r>
            <a:r>
              <a:rPr lang="ko-KR" altLang="en-US" sz="1800" dirty="0" smtClean="0"/>
              <a:t>없게 될 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블록 내 </a:t>
            </a:r>
            <a:r>
              <a:rPr lang="en-US" altLang="ko-KR" sz="1800" dirty="0" smtClean="0"/>
              <a:t>dirty </a:t>
            </a:r>
            <a:r>
              <a:rPr lang="ko-KR" altLang="en-US" sz="1800" dirty="0" smtClean="0"/>
              <a:t>페이지들을 제거하여 할당할 페이지들을 만드는 과정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SSD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제어기에 의해 </a:t>
            </a:r>
            <a:r>
              <a:rPr lang="ko-KR" altLang="en-US" sz="1800" dirty="0" smtClean="0"/>
              <a:t>수행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과정 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데이터가 저장된 페이지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valid </a:t>
            </a:r>
            <a:r>
              <a:rPr lang="ko-KR" altLang="en-US" sz="1600" dirty="0" smtClean="0"/>
              <a:t>페이지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들을 다른 블록의 빈 페이지로 복사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원본 블록 지우기</a:t>
            </a:r>
            <a:r>
              <a:rPr lang="en-US" altLang="ko-KR" sz="1600" dirty="0" smtClean="0"/>
              <a:t>(erase) -&gt; </a:t>
            </a:r>
            <a:r>
              <a:rPr lang="ko-KR" altLang="en-US" sz="1600" dirty="0" smtClean="0"/>
              <a:t>완전한 할당 가능 블록 생성</a:t>
            </a:r>
            <a:endParaRPr lang="ko-KR" altLang="en-US" sz="1600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95536" y="4213710"/>
            <a:ext cx="7992888" cy="2394095"/>
            <a:chOff x="395536" y="3853670"/>
            <a:chExt cx="7992888" cy="2394095"/>
          </a:xfrm>
        </p:grpSpPr>
        <p:sp>
          <p:nvSpPr>
            <p:cNvPr id="3" name="직사각형 2"/>
            <p:cNvSpPr/>
            <p:nvPr/>
          </p:nvSpPr>
          <p:spPr>
            <a:xfrm>
              <a:off x="395536" y="3868871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6333" y="4156903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46373" y="4156903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06413" y="4156903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66453" y="4156903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6333" y="4541995"/>
              <a:ext cx="331568" cy="34346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6373" y="4541995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06413" y="4541995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66453" y="4541995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6333" y="491989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6373" y="491989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06413" y="491989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66453" y="4919894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333" y="530498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6373" y="530498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06413" y="530498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66453" y="5304986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2357" y="3853670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0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51720" y="3868871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42517" y="415690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02557" y="415690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62597" y="415690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22637" y="415690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42517" y="454199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02557" y="454199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62597" y="454199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22637" y="4541995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42517" y="491989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02557" y="491989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62597" y="491989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22637" y="491989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42517" y="530498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02557" y="530498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62597" y="530498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22637" y="5304986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58541" y="3853670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1</a:t>
              </a:r>
              <a:endParaRPr lang="ko-KR" altLang="en-US" sz="1100" dirty="0"/>
            </a:p>
          </p:txBody>
        </p:sp>
        <p:sp>
          <p:nvSpPr>
            <p:cNvPr id="60" name="오른쪽 화살표 59"/>
            <p:cNvSpPr/>
            <p:nvPr/>
          </p:nvSpPr>
          <p:spPr>
            <a:xfrm>
              <a:off x="4090918" y="4660959"/>
              <a:ext cx="575056" cy="22450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098526" y="3872269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189323" y="416030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549363" y="416030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909403" y="416030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269443" y="4160301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189323" y="454539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49363" y="454539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909403" y="454539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69443" y="4545393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189323" y="492329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49363" y="492329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909403" y="492329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269443" y="492329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189323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49363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909403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69443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05347" y="3857068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0</a:t>
              </a:r>
              <a:endParaRPr lang="ko-KR" altLang="en-US" sz="11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754710" y="3872269"/>
              <a:ext cx="1596702" cy="187220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845507" y="4160301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05547" y="4160301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65587" y="4160301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25627" y="4160301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845507" y="4545393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05547" y="4545393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565587" y="4545393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25627" y="4545393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845507" y="492329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05547" y="492329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5587" y="4923292"/>
              <a:ext cx="331568" cy="34346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25627" y="4923292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45507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205547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565587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925627" y="5308384"/>
              <a:ext cx="331568" cy="3434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61531" y="3857068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64KB Block 1</a:t>
              </a:r>
              <a:endParaRPr lang="ko-KR" altLang="en-US" sz="11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3400" y="5807837"/>
              <a:ext cx="2680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(a) Block 0</a:t>
              </a:r>
              <a:r>
                <a:rPr lang="ko-KR" altLang="en-US" sz="1200" dirty="0" smtClean="0"/>
                <a:t>에 빈 페이지가 없는 경우</a:t>
              </a:r>
              <a:endParaRPr lang="ko-KR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69695" y="5786100"/>
              <a:ext cx="3318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(b) Block 0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valid </a:t>
              </a:r>
              <a:r>
                <a:rPr lang="ko-KR" altLang="en-US" sz="1200" dirty="0" smtClean="0"/>
                <a:t>페이지를 </a:t>
              </a:r>
              <a:r>
                <a:rPr lang="en-US" altLang="ko-KR" sz="1200" dirty="0" smtClean="0"/>
                <a:t>Block1</a:t>
              </a:r>
              <a:r>
                <a:rPr lang="ko-KR" altLang="en-US" sz="1200" dirty="0" smtClean="0"/>
                <a:t>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옮기고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Block 0</a:t>
              </a:r>
              <a:r>
                <a:rPr lang="ko-KR" altLang="en-US" sz="1200" dirty="0" smtClean="0"/>
                <a:t>의 지우기 실행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63172" y="4997209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가비지</a:t>
              </a:r>
              <a:r>
                <a:rPr lang="ko-KR" altLang="en-US" sz="1400" dirty="0" smtClean="0"/>
                <a:t> 컬렉션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1528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웨어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레벨링과</a:t>
            </a:r>
            <a:r>
              <a:rPr lang="ko-KR" altLang="en-US" dirty="0" smtClean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플래시 메모리의 수명에 관한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플래시의 블록은 </a:t>
            </a:r>
            <a:r>
              <a:rPr lang="ko-KR" altLang="en-US" dirty="0"/>
              <a:t>쓰기나 지우기 횟수에 비례하여 닳아</a:t>
            </a:r>
            <a:r>
              <a:rPr lang="en-US" altLang="ko-KR" dirty="0"/>
              <a:t>(wear</a:t>
            </a:r>
            <a:r>
              <a:rPr lang="en-US" altLang="ko-KR" dirty="0" smtClean="0"/>
              <a:t>)</a:t>
            </a:r>
            <a:r>
              <a:rPr lang="ko-KR" altLang="en-US" dirty="0"/>
              <a:t>감</a:t>
            </a:r>
          </a:p>
          <a:p>
            <a:r>
              <a:rPr lang="ko-KR" altLang="en-US" dirty="0" err="1" smtClean="0"/>
              <a:t>웨어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레벨링</a:t>
            </a:r>
            <a:r>
              <a:rPr lang="en-US" altLang="ko-KR" dirty="0"/>
              <a:t>(wear leveling, </a:t>
            </a:r>
            <a:r>
              <a:rPr lang="ko-KR" altLang="en-US" dirty="0"/>
              <a:t>균등 쓰기 분배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플래시 </a:t>
            </a:r>
            <a:r>
              <a:rPr lang="ko-KR" altLang="en-US" dirty="0"/>
              <a:t>메모리의 모든 블록에 쓰기를 </a:t>
            </a:r>
            <a:r>
              <a:rPr lang="ko-KR" altLang="en-US" dirty="0" smtClean="0"/>
              <a:t>균등 분배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/>
              <a:t>블록에 과도한 쓰기를 </a:t>
            </a:r>
            <a:r>
              <a:rPr lang="ko-KR" altLang="en-US" dirty="0" smtClean="0"/>
              <a:t>막아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플래시 </a:t>
            </a:r>
            <a:r>
              <a:rPr lang="ko-KR" altLang="en-US" dirty="0"/>
              <a:t>메모리의 고장이나 데이터 </a:t>
            </a:r>
            <a:r>
              <a:rPr lang="ko-KR" altLang="en-US" dirty="0" smtClean="0"/>
              <a:t>손실 예방 기법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제어기에 의해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블록마다 </a:t>
            </a:r>
            <a:r>
              <a:rPr lang="ko-KR" altLang="en-US" dirty="0"/>
              <a:t>지우기 </a:t>
            </a:r>
            <a:r>
              <a:rPr lang="ko-KR" altLang="en-US" dirty="0" smtClean="0"/>
              <a:t>횟수 기억</a:t>
            </a:r>
            <a:r>
              <a:rPr lang="en-US" altLang="ko-KR" dirty="0" smtClean="0"/>
              <a:t>, </a:t>
            </a:r>
            <a:r>
              <a:rPr lang="ko-KR" altLang="en-US" dirty="0"/>
              <a:t>쓰기 시 지우기 횟수가 가장 적은 </a:t>
            </a:r>
            <a:r>
              <a:rPr lang="ko-KR" altLang="en-US" dirty="0" smtClean="0"/>
              <a:t>블록 선택</a:t>
            </a:r>
            <a:endParaRPr lang="en-US" altLang="ko-KR" dirty="0" smtClean="0"/>
          </a:p>
          <a:p>
            <a:r>
              <a:rPr lang="en-US" altLang="ko-KR" dirty="0" err="1" smtClean="0"/>
              <a:t>SSD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백업 저장 장치에 적합하지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NAND</a:t>
            </a:r>
            <a:r>
              <a:rPr lang="en-US" altLang="ko-KR" dirty="0" smtClean="0"/>
              <a:t> </a:t>
            </a:r>
            <a:r>
              <a:rPr lang="ko-KR" altLang="en-US" dirty="0"/>
              <a:t>플래시는 전원이 공급되지 않은 채 오랜 기간이 지나면 전자</a:t>
            </a:r>
            <a:r>
              <a:rPr lang="en-US" altLang="ko-KR" dirty="0"/>
              <a:t>(charge)</a:t>
            </a:r>
            <a:r>
              <a:rPr lang="ko-KR" altLang="en-US" dirty="0"/>
              <a:t>가 누출되어 저장된 데이터가 지워지기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r>
              <a:rPr lang="ko-KR" altLang="en-US" dirty="0"/>
              <a:t>읽기가 많은 운영체제 코드나 프로그램을 </a:t>
            </a:r>
            <a:r>
              <a:rPr lang="ko-KR" altLang="en-US" dirty="0" smtClean="0"/>
              <a:t>설치에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쓰기나 </a:t>
            </a:r>
            <a:r>
              <a:rPr lang="ko-KR" altLang="en-US" dirty="0"/>
              <a:t>수정 작업이 많은 </a:t>
            </a:r>
            <a:r>
              <a:rPr lang="ko-KR" altLang="en-US" dirty="0" err="1"/>
              <a:t>스왑</a:t>
            </a:r>
            <a:r>
              <a:rPr lang="ko-KR" altLang="en-US" dirty="0"/>
              <a:t> 영역이나 많은 파일이 임시로 생성되었다가 지워지는 </a:t>
            </a:r>
            <a:r>
              <a:rPr lang="ko-KR" altLang="en-US" dirty="0" smtClean="0"/>
              <a:t>임시 파일 시스템에 적합하지 않음</a:t>
            </a:r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937383" y="11179"/>
            <a:ext cx="7613848" cy="7524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RAID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90247" y="1054304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85684" y="1054305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80034" y="1054304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73209" y="1054305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0247" y="1486352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5684" y="1486353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80034" y="1486352"/>
            <a:ext cx="395437" cy="36003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3209" y="1486353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90247" y="1918400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5684" y="1918401"/>
            <a:ext cx="395437" cy="36003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80034" y="1918400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3209" y="1918401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90247" y="2350448"/>
            <a:ext cx="395437" cy="36003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85684" y="2350449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80034" y="2350448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73209" y="2350449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9940" y="111121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791217" y="154326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89940" y="197530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89940" y="239627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829500" y="1379509"/>
            <a:ext cx="576064" cy="105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RAID 5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제어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25" name="꺾인 연결선 24"/>
          <p:cNvCxnSpPr>
            <a:endCxn id="4" idx="1"/>
          </p:cNvCxnSpPr>
          <p:nvPr/>
        </p:nvCxnSpPr>
        <p:spPr>
          <a:xfrm flipV="1">
            <a:off x="3405566" y="1234324"/>
            <a:ext cx="684681" cy="252029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8" idx="1"/>
          </p:cNvCxnSpPr>
          <p:nvPr/>
        </p:nvCxnSpPr>
        <p:spPr>
          <a:xfrm flipV="1">
            <a:off x="3405564" y="1666372"/>
            <a:ext cx="684683" cy="109756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2" idx="1"/>
          </p:cNvCxnSpPr>
          <p:nvPr/>
        </p:nvCxnSpPr>
        <p:spPr>
          <a:xfrm>
            <a:off x="3405566" y="2032803"/>
            <a:ext cx="684681" cy="65617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16" idx="1"/>
          </p:cNvCxnSpPr>
          <p:nvPr/>
        </p:nvCxnSpPr>
        <p:spPr>
          <a:xfrm>
            <a:off x="3405566" y="2278439"/>
            <a:ext cx="684681" cy="25202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038270" y="955928"/>
            <a:ext cx="503304" cy="18860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979447" y="2924264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블록들과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개의 패리티 블록이 디스크에 </a:t>
            </a:r>
            <a:endParaRPr lang="en-US" altLang="ko-KR" sz="1000" dirty="0" smtClean="0"/>
          </a:p>
          <a:p>
            <a:r>
              <a:rPr lang="ko-KR" altLang="en-US" sz="1000" dirty="0" smtClean="0"/>
              <a:t>걸쳐 분산 배치됨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5277772" y="1054645"/>
            <a:ext cx="395437" cy="36003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77772" y="1486692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77772" y="1918741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77772" y="2350789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왼쪽/오른쪽 화살표 74"/>
          <p:cNvSpPr/>
          <p:nvPr/>
        </p:nvSpPr>
        <p:spPr>
          <a:xfrm>
            <a:off x="1856830" y="1842459"/>
            <a:ext cx="993823" cy="1328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087136" y="3900352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482573" y="3900353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876923" y="3900352"/>
            <a:ext cx="395437" cy="36003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670098" y="3900353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87136" y="4332400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2573" y="4332401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76923" y="4332400"/>
            <a:ext cx="395437" cy="36003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70098" y="4332401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087136" y="5196496"/>
            <a:ext cx="395437" cy="36003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82573" y="5196497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76923" y="5196496"/>
            <a:ext cx="395437" cy="36003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70098" y="5196497"/>
            <a:ext cx="1116731" cy="360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86829" y="395726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88106" y="438930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0285" y="471920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디스크 </a:t>
            </a:r>
            <a:r>
              <a:rPr lang="en-US" altLang="ko-KR" sz="1000" dirty="0" smtClean="0">
                <a:solidFill>
                  <a:srgbClr val="C00000"/>
                </a:solidFill>
              </a:rPr>
              <a:t>2 </a:t>
            </a:r>
            <a:r>
              <a:rPr lang="ko-KR" altLang="en-US" sz="1000" dirty="0" smtClean="0">
                <a:solidFill>
                  <a:srgbClr val="C00000"/>
                </a:solidFill>
              </a:rPr>
              <a:t>고장</a:t>
            </a:r>
            <a:r>
              <a:rPr lang="en-US" altLang="ko-KR" sz="1000" dirty="0" smtClean="0">
                <a:solidFill>
                  <a:srgbClr val="C00000"/>
                </a:solidFill>
              </a:rPr>
              <a:t>!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86829" y="524232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디스크 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2826389" y="4225557"/>
            <a:ext cx="576064" cy="105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RAID 5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제어기</a:t>
            </a:r>
          </a:p>
        </p:txBody>
      </p:sp>
      <p:cxnSp>
        <p:nvCxnSpPr>
          <p:cNvPr id="110" name="꺾인 연결선 109"/>
          <p:cNvCxnSpPr>
            <a:endCxn id="89" idx="1"/>
          </p:cNvCxnSpPr>
          <p:nvPr/>
        </p:nvCxnSpPr>
        <p:spPr>
          <a:xfrm flipV="1">
            <a:off x="3402455" y="4080372"/>
            <a:ext cx="684681" cy="252029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93" idx="1"/>
          </p:cNvCxnSpPr>
          <p:nvPr/>
        </p:nvCxnSpPr>
        <p:spPr>
          <a:xfrm flipV="1">
            <a:off x="3402453" y="4512420"/>
            <a:ext cx="684683" cy="109756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endCxn id="101" idx="1"/>
          </p:cNvCxnSpPr>
          <p:nvPr/>
        </p:nvCxnSpPr>
        <p:spPr>
          <a:xfrm>
            <a:off x="3402455" y="5124487"/>
            <a:ext cx="684681" cy="252029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5274661" y="3900693"/>
            <a:ext cx="395437" cy="36003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74661" y="4332740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274661" y="5196837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왼쪽/오른쪽 화살표 117"/>
          <p:cNvSpPr/>
          <p:nvPr/>
        </p:nvSpPr>
        <p:spPr>
          <a:xfrm>
            <a:off x="1831289" y="4679887"/>
            <a:ext cx="993823" cy="1328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685759" y="389712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</a:t>
            </a:r>
            <a:r>
              <a:rPr lang="en-US" altLang="ko-KR" sz="1000" dirty="0" smtClean="0"/>
              <a:t>ead 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689208" y="430979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</a:t>
            </a:r>
            <a:r>
              <a:rPr lang="en-US" altLang="ko-KR" sz="1000" dirty="0" smtClean="0"/>
              <a:t>ead 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89208" y="517388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4372498" y="5658534"/>
                <a:ext cx="1799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C00000"/>
                    </a:solidFill>
                  </a:rPr>
                  <a:t>B7 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Wingdings"/>
                      </a:rPr>
                      <m:t>𝐵</m:t>
                    </m:r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Wingdings"/>
                      </a:rPr>
                      <m:t>6</m:t>
                    </m:r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Wingdings"/>
                      </a:rPr>
                      <m:t>⊕</m:t>
                    </m:r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Wingdings"/>
                      </a:rPr>
                      <m:t>𝑃</m:t>
                    </m:r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Wingdings"/>
                      </a:rPr>
                      <m:t>2⊕</m:t>
                    </m:r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Wingdings"/>
                      </a:rPr>
                      <m:t>𝐵</m:t>
                    </m:r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Wingdings"/>
                      </a:rPr>
                      <m:t>8</m:t>
                    </m:r>
                  </m:oMath>
                </a14:m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98" y="5658534"/>
                <a:ext cx="1799723" cy="307777"/>
              </a:xfrm>
              <a:prstGeom prst="rect">
                <a:avLst/>
              </a:prstGeom>
              <a:blipFill>
                <a:blip r:embed="rId2"/>
                <a:stretch>
                  <a:fillRect l="-1014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/>
          <p:cNvGrpSpPr/>
          <p:nvPr/>
        </p:nvGrpSpPr>
        <p:grpSpPr>
          <a:xfrm>
            <a:off x="4249457" y="4899567"/>
            <a:ext cx="2699694" cy="361503"/>
            <a:chOff x="4568051" y="5506579"/>
            <a:chExt cx="2699694" cy="361503"/>
          </a:xfrm>
        </p:grpSpPr>
        <p:sp>
          <p:nvSpPr>
            <p:cNvPr id="121" name="직사각형 120"/>
            <p:cNvSpPr/>
            <p:nvPr/>
          </p:nvSpPr>
          <p:spPr>
            <a:xfrm>
              <a:off x="4568051" y="5506579"/>
              <a:ext cx="395437" cy="3600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63489" y="5506580"/>
              <a:ext cx="2304256" cy="3600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570409" y="5508043"/>
              <a:ext cx="390779" cy="3600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복구된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</a:rPr>
                <a:t>B2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4882335" y="4764789"/>
            <a:ext cx="395437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B7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25936" y="1930587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I/O 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21680" y="177775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호스트 컴퓨터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023406" y="477232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I/O 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19150" y="461948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호스트 컴퓨터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82373" y="3384833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(a)  RAID 5</a:t>
            </a:r>
            <a:r>
              <a:rPr lang="ko-KR" altLang="en-US" sz="1100" dirty="0" smtClean="0"/>
              <a:t>의 디스크 블록 저장</a:t>
            </a:r>
            <a:endParaRPr lang="ko-KR" alt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39201" y="6047710"/>
            <a:ext cx="5139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(b) </a:t>
            </a:r>
            <a:r>
              <a:rPr lang="ko-KR" altLang="en-US" sz="1100" dirty="0" smtClean="0"/>
              <a:t>디스크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 고장이 난 경우</a:t>
            </a:r>
            <a:r>
              <a:rPr lang="en-US" altLang="ko-KR" sz="1100" dirty="0" smtClean="0"/>
              <a:t>, B6, P2, B8</a:t>
            </a:r>
            <a:r>
              <a:rPr lang="ko-KR" altLang="en-US" sz="1100" dirty="0" smtClean="0"/>
              <a:t>의 블록들을 이용하여 </a:t>
            </a:r>
            <a:r>
              <a:rPr lang="en-US" altLang="ko-KR" sz="1100" dirty="0" smtClean="0"/>
              <a:t>B7 </a:t>
            </a:r>
            <a:r>
              <a:rPr lang="ko-KR" altLang="en-US" sz="1100" dirty="0" smtClean="0"/>
              <a:t>블록 복구</a:t>
            </a:r>
            <a:endParaRPr lang="ko-KR" altLang="en-US" sz="1100" dirty="0"/>
          </a:p>
        </p:txBody>
      </p:sp>
      <p:sp>
        <p:nvSpPr>
          <p:cNvPr id="133" name="모서리가 둥근 사각형 설명선 132"/>
          <p:cNvSpPr/>
          <p:nvPr/>
        </p:nvSpPr>
        <p:spPr>
          <a:xfrm>
            <a:off x="5540903" y="4713883"/>
            <a:ext cx="1368152" cy="306467"/>
          </a:xfrm>
          <a:prstGeom prst="wedgeRoundRectCallout">
            <a:avLst>
              <a:gd name="adj1" fmla="val -71343"/>
              <a:gd name="adj2" fmla="val 330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en-US" altLang="ko-KR" sz="900" dirty="0" smtClean="0"/>
              <a:t>B6, P2, </a:t>
            </a:r>
            <a:r>
              <a:rPr lang="en-US" altLang="ko-KR" sz="900" dirty="0" err="1" smtClean="0"/>
              <a:t>B8</a:t>
            </a:r>
            <a:r>
              <a:rPr lang="ko-KR" altLang="en-US" sz="900" dirty="0" smtClean="0"/>
              <a:t>로부터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B7</a:t>
            </a:r>
            <a:r>
              <a:rPr lang="ko-KR" altLang="en-US" sz="900" dirty="0" smtClean="0"/>
              <a:t> 복구</a:t>
            </a:r>
            <a:endParaRPr lang="ko-KR" altLang="en-US" sz="9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821143" y="3789040"/>
            <a:ext cx="503304" cy="188602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909055" y="499078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새 디스크로 교체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 디스크 장치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9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 디스크 장치의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95736" y="1975519"/>
            <a:ext cx="2894999" cy="346970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486736" y="3008530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486736" y="2653726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/>
          <p:cNvSpPr/>
          <p:nvPr/>
        </p:nvSpPr>
        <p:spPr>
          <a:xfrm rot="10800000" flipV="1">
            <a:off x="6470601" y="2642599"/>
            <a:ext cx="152161" cy="130058"/>
          </a:xfrm>
          <a:prstGeom prst="triangle">
            <a:avLst>
              <a:gd name="adj" fmla="val 465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486736" y="2995653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6736" y="3172002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86736" y="3509437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486736" y="3695514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86736" y="4066045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486736" y="4252122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50303" y="2532442"/>
            <a:ext cx="45719" cy="2361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466127" y="2467359"/>
            <a:ext cx="45719" cy="24262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488986" y="2723144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88986" y="3234709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488986" y="3737193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488986" y="4283569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47996" y="3676653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488986" y="4032328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747996" y="3295249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488986" y="3485951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747996" y="2818495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488986" y="2983468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747996" y="2341740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488986" y="2471902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50303" y="2246389"/>
            <a:ext cx="45719" cy="441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821362" y="188942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platter</a:t>
            </a:r>
            <a:endParaRPr lang="ko-KR" altLang="en-US" sz="1050" dirty="0"/>
          </a:p>
        </p:txBody>
      </p:sp>
      <p:cxnSp>
        <p:nvCxnSpPr>
          <p:cNvPr id="86" name="직선 화살표 연결선 85"/>
          <p:cNvCxnSpPr>
            <a:stCxn id="85" idx="2"/>
            <a:endCxn id="82" idx="7"/>
          </p:cNvCxnSpPr>
          <p:nvPr/>
        </p:nvCxnSpPr>
        <p:spPr>
          <a:xfrm flipH="1">
            <a:off x="8083578" y="2151038"/>
            <a:ext cx="37706" cy="316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60018" y="4916215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스핀들</a:t>
            </a:r>
            <a:r>
              <a:rPr lang="en-US" altLang="ko-KR" sz="1050" dirty="0" smtClean="0"/>
              <a:t>(spindle)</a:t>
            </a:r>
            <a:endParaRPr lang="ko-KR" altLang="en-US" sz="1050" dirty="0"/>
          </a:p>
        </p:txBody>
      </p:sp>
      <p:cxnSp>
        <p:nvCxnSpPr>
          <p:cNvPr id="88" name="직선 화살표 연결선 87"/>
          <p:cNvCxnSpPr>
            <a:stCxn id="87" idx="1"/>
          </p:cNvCxnSpPr>
          <p:nvPr/>
        </p:nvCxnSpPr>
        <p:spPr>
          <a:xfrm flipH="1" flipV="1">
            <a:off x="7096022" y="4751221"/>
            <a:ext cx="363996" cy="2919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85666" y="1903824"/>
            <a:ext cx="581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암</a:t>
            </a:r>
            <a:r>
              <a:rPr lang="en-US" altLang="ko-KR" sz="1050" dirty="0" smtClean="0"/>
              <a:t>(arm)</a:t>
            </a:r>
            <a:endParaRPr lang="ko-KR" altLang="en-US" sz="1050" dirty="0"/>
          </a:p>
        </p:txBody>
      </p:sp>
      <p:cxnSp>
        <p:nvCxnSpPr>
          <p:cNvPr id="90" name="직선 화살표 연결선 89"/>
          <p:cNvCxnSpPr>
            <a:stCxn id="89" idx="2"/>
          </p:cNvCxnSpPr>
          <p:nvPr/>
        </p:nvCxnSpPr>
        <p:spPr>
          <a:xfrm flipH="1">
            <a:off x="5867969" y="2157740"/>
            <a:ext cx="8570" cy="320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96001" y="1909588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헤드</a:t>
            </a:r>
            <a:r>
              <a:rPr lang="en-US" altLang="ko-KR" sz="1050" dirty="0" smtClean="0"/>
              <a:t>(head)</a:t>
            </a:r>
            <a:endParaRPr lang="ko-KR" altLang="en-US" sz="1050" dirty="0"/>
          </a:p>
        </p:txBody>
      </p:sp>
      <p:cxnSp>
        <p:nvCxnSpPr>
          <p:cNvPr id="92" name="직선 화살표 연결선 91"/>
          <p:cNvCxnSpPr>
            <a:stCxn id="91" idx="2"/>
            <a:endCxn id="120" idx="3"/>
          </p:cNvCxnSpPr>
          <p:nvPr/>
        </p:nvCxnSpPr>
        <p:spPr>
          <a:xfrm flipH="1">
            <a:off x="6558440" y="2163504"/>
            <a:ext cx="257709" cy="3433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02602" y="5025033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구동기</a:t>
            </a:r>
            <a:r>
              <a:rPr lang="en-US" altLang="ko-KR" sz="1050" dirty="0" smtClean="0"/>
              <a:t>(actuator)</a:t>
            </a:r>
            <a:endParaRPr lang="ko-KR" altLang="en-US" sz="1050" dirty="0"/>
          </a:p>
        </p:txBody>
      </p:sp>
      <p:cxnSp>
        <p:nvCxnSpPr>
          <p:cNvPr id="94" name="직선 화살표 연결선 93"/>
          <p:cNvCxnSpPr>
            <a:stCxn id="93" idx="0"/>
            <a:endCxn id="95" idx="3"/>
          </p:cNvCxnSpPr>
          <p:nvPr/>
        </p:nvCxnSpPr>
        <p:spPr>
          <a:xfrm flipH="1" flipV="1">
            <a:off x="5682151" y="4843581"/>
            <a:ext cx="708914" cy="1814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322111" y="4694662"/>
            <a:ext cx="360040" cy="297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635896" y="2356729"/>
            <a:ext cx="1224136" cy="511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 캐시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(Disk Cache)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35896" y="3295250"/>
            <a:ext cx="1224136" cy="6378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(Processor)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400958" y="2323989"/>
            <a:ext cx="493254" cy="2954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7" idx="0"/>
            <a:endCxn id="96" idx="2"/>
          </p:cNvCxnSpPr>
          <p:nvPr/>
        </p:nvCxnSpPr>
        <p:spPr>
          <a:xfrm flipV="1">
            <a:off x="4247964" y="2868635"/>
            <a:ext cx="0" cy="42661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96" idx="1"/>
          </p:cNvCxnSpPr>
          <p:nvPr/>
        </p:nvCxnSpPr>
        <p:spPr>
          <a:xfrm flipV="1">
            <a:off x="2894212" y="2612682"/>
            <a:ext cx="741684" cy="25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2916461" y="3475404"/>
            <a:ext cx="741684" cy="237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35224" y="4479860"/>
            <a:ext cx="1224136" cy="7274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코일 등 전기 기계 장치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102" idx="0"/>
            <a:endCxn id="97" idx="2"/>
          </p:cNvCxnSpPr>
          <p:nvPr/>
        </p:nvCxnSpPr>
        <p:spPr>
          <a:xfrm flipV="1">
            <a:off x="4247292" y="3933056"/>
            <a:ext cx="672" cy="54680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2" idx="3"/>
            <a:endCxn id="95" idx="1"/>
          </p:cNvCxnSpPr>
          <p:nvPr/>
        </p:nvCxnSpPr>
        <p:spPr>
          <a:xfrm>
            <a:off x="4859360" y="4843581"/>
            <a:ext cx="462751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왼쪽/오른쪽 화살표 104"/>
          <p:cNvSpPr/>
          <p:nvPr/>
        </p:nvSpPr>
        <p:spPr>
          <a:xfrm>
            <a:off x="1116951" y="3632827"/>
            <a:ext cx="1309143" cy="300229"/>
          </a:xfrm>
          <a:prstGeom prst="leftRightArrow">
            <a:avLst>
              <a:gd name="adj1" fmla="val 50000"/>
              <a:gd name="adj2" fmla="val 318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50398" y="232398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데이터</a:t>
            </a:r>
            <a:endParaRPr lang="ko-KR" altLang="en-US" sz="1100"/>
          </a:p>
        </p:txBody>
      </p:sp>
      <p:sp>
        <p:nvSpPr>
          <p:cNvPr id="107" name="TextBox 106"/>
          <p:cNvSpPr txBox="1"/>
          <p:nvPr/>
        </p:nvSpPr>
        <p:spPr>
          <a:xfrm>
            <a:off x="2964732" y="2924944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디스크</a:t>
            </a:r>
            <a:endParaRPr lang="en-US" altLang="ko-KR" sz="1100" dirty="0" smtClean="0"/>
          </a:p>
          <a:p>
            <a:r>
              <a:rPr lang="ko-KR" altLang="en-US" sz="1100" dirty="0" smtClean="0"/>
              <a:t>입출력</a:t>
            </a:r>
            <a:endParaRPr lang="en-US" altLang="ko-KR" sz="1100" dirty="0" smtClean="0"/>
          </a:p>
          <a:p>
            <a:r>
              <a:rPr lang="ko-KR" altLang="en-US" sz="1100" dirty="0" smtClean="0"/>
              <a:t>명령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01784" y="37753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상태정보</a:t>
            </a:r>
            <a:endParaRPr lang="ko-KR" altLang="en-US" sz="1100" dirty="0"/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2870647" y="3770792"/>
            <a:ext cx="741684" cy="2376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212258" y="3998958"/>
            <a:ext cx="1253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구동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탐색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247964" y="29382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캐시 관리</a:t>
            </a:r>
            <a:endParaRPr lang="ko-KR" altLang="en-US" sz="11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322111" y="1809243"/>
            <a:ext cx="3354345" cy="377999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972701" y="54633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디스크 제어 모듈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356308" y="559752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디스크 매체 모듈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115113" y="346415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입출력 버스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29839" y="3119924"/>
            <a:ext cx="700833" cy="1317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dirty="0" smtClean="0"/>
              <a:t>호스트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컴퓨터</a:t>
            </a:r>
            <a:endParaRPr lang="ko-KR" altLang="en-US" sz="1200" dirty="0"/>
          </a:p>
        </p:txBody>
      </p:sp>
      <p:sp>
        <p:nvSpPr>
          <p:cNvPr id="117" name="직사각형 116"/>
          <p:cNvSpPr/>
          <p:nvPr/>
        </p:nvSpPr>
        <p:spPr>
          <a:xfrm>
            <a:off x="359318" y="2924944"/>
            <a:ext cx="10822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07704" y="1484784"/>
            <a:ext cx="7056784" cy="446449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59360" y="60014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하드 디스크</a:t>
            </a:r>
            <a:endParaRPr lang="ko-KR" altLang="en-US" sz="1200" dirty="0"/>
          </a:p>
        </p:txBody>
      </p:sp>
      <p:sp>
        <p:nvSpPr>
          <p:cNvPr id="120" name="이등변 삼각형 119"/>
          <p:cNvSpPr/>
          <p:nvPr/>
        </p:nvSpPr>
        <p:spPr>
          <a:xfrm rot="10800000">
            <a:off x="6488456" y="2506824"/>
            <a:ext cx="139968" cy="1153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77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장치 개요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디스크 제어 모듈과 디스크 매체 모듈로 구성</a:t>
            </a:r>
            <a:endParaRPr lang="en-US" altLang="ko-KR" dirty="0" smtClean="0"/>
          </a:p>
          <a:p>
            <a:r>
              <a:rPr lang="ko-KR" altLang="en-US" dirty="0" smtClean="0"/>
              <a:t>디스크 제어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호스트로부터 명령을 받아 디스크 매체 모듈을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캐시와 호스트 사이의 입출력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 코일 등 전기 기계 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버스 </a:t>
            </a:r>
            <a:r>
              <a:rPr lang="en-US" altLang="ko-KR" dirty="0" smtClean="0"/>
              <a:t>: </a:t>
            </a:r>
            <a:r>
              <a:rPr lang="it-IT" altLang="ko-KR" dirty="0"/>
              <a:t>ATA(IDE, EIDE), SATA(Serial ATA), SCSI, IEEE 1394, Fiber Channel, USB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디스크 매체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헤드를 움직여 물리적인 입출력 시행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캐시와 디스크 헤드 사이의 입출력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플래터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헤드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스핀들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구동기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플래터는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등각속도로</a:t>
            </a:r>
            <a:r>
              <a:rPr lang="ko-KR" altLang="en-US" dirty="0" smtClean="0"/>
              <a:t> 회전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32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87573</TotalTime>
  <Words>3931</Words>
  <Application>Microsoft Office PowerPoint</Application>
  <PresentationFormat>화면 슬라이드 쇼(4:3)</PresentationFormat>
  <Paragraphs>1022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HY나무L</vt:lpstr>
      <vt:lpstr>맑은 고딕</vt:lpstr>
      <vt:lpstr>함초롬바탕</vt:lpstr>
      <vt:lpstr>휴먼편지체</vt:lpstr>
      <vt:lpstr>Arial</vt:lpstr>
      <vt:lpstr>Cambria Math</vt:lpstr>
      <vt:lpstr>Wingdings</vt:lpstr>
      <vt:lpstr>Wingdings 2</vt:lpstr>
      <vt:lpstr>가을</vt:lpstr>
      <vt:lpstr>12장 대용량 저장 장치 관리</vt:lpstr>
      <vt:lpstr>저장 장치 개요</vt:lpstr>
      <vt:lpstr>저장 장치의 성능과 신뢰성</vt:lpstr>
      <vt:lpstr>저장 장치의 데이터 신뢰성 문제</vt:lpstr>
      <vt:lpstr>디스크 미러링(RAID 레벨 1)</vt:lpstr>
      <vt:lpstr>PowerPoint 프레젠테이션</vt:lpstr>
      <vt:lpstr>하드 디스크 장치</vt:lpstr>
      <vt:lpstr>하드 디스크 장치의 구조</vt:lpstr>
      <vt:lpstr>디스크 장치 개요 </vt:lpstr>
      <vt:lpstr>트랙, 섹터, 실린더</vt:lpstr>
      <vt:lpstr>존 비트 레코딩(zone bit recording)</vt:lpstr>
      <vt:lpstr>디스크 물리 주소</vt:lpstr>
      <vt:lpstr>디스크 용량</vt:lpstr>
      <vt:lpstr>디스크 입출력 과정 및 성능 파라미터</vt:lpstr>
      <vt:lpstr>디스크 입출력 과정</vt:lpstr>
      <vt:lpstr>탐색</vt:lpstr>
      <vt:lpstr>회전 지연</vt:lpstr>
      <vt:lpstr>전송과 오버헤드</vt:lpstr>
      <vt:lpstr>디스크 액세스 시간과 디스크 입출력 시간</vt:lpstr>
      <vt:lpstr>탐구 12-1 평균 디스크 액세스 시간과 평균 디스크 응답 시간 계산</vt:lpstr>
      <vt:lpstr>디스크 스케줄링 알고리즘</vt:lpstr>
      <vt:lpstr>디스크 큐와 디스크 스케줄링</vt:lpstr>
      <vt:lpstr>디스크 스케줄링 알고리즘</vt:lpstr>
      <vt:lpstr>FCFS</vt:lpstr>
      <vt:lpstr>SSTF(Shortest Seek Time First)</vt:lpstr>
      <vt:lpstr>SCAN</vt:lpstr>
      <vt:lpstr>LOOK</vt:lpstr>
      <vt:lpstr>C-SCAN</vt:lpstr>
      <vt:lpstr>C-LOOK</vt:lpstr>
      <vt:lpstr>디스크 스케줄링 알고리즘 비교</vt:lpstr>
      <vt:lpstr>디스크 포맷</vt:lpstr>
      <vt:lpstr>포맷팅</vt:lpstr>
      <vt:lpstr>512 바이트 포맷과 4K 포맷</vt:lpstr>
      <vt:lpstr>고수준 포맷팅</vt:lpstr>
      <vt:lpstr>MBR 포맷</vt:lpstr>
      <vt:lpstr>GPT(GUID partition table) 포맷</vt:lpstr>
      <vt:lpstr>GPT 포맷</vt:lpstr>
      <vt:lpstr>MBR 포맷 디스크의 부팅(전통적인 부팅 과정)</vt:lpstr>
      <vt:lpstr>GPT 포맷 디스크의 부팅</vt:lpstr>
      <vt:lpstr>Windows에서 파티션 나누기</vt:lpstr>
      <vt:lpstr>리눅스에서 파티션 나누고 활용하기</vt:lpstr>
      <vt:lpstr>리눅스에서 파티션과 마운트 사례</vt:lpstr>
      <vt:lpstr>SSD 저장 장치</vt:lpstr>
      <vt:lpstr>SSD의 특징</vt:lpstr>
      <vt:lpstr>SSD 장치의 구조와 인터페이스</vt:lpstr>
      <vt:lpstr>SSD 메모리의 논리 구조</vt:lpstr>
      <vt:lpstr>SSD의 플래시 변환 계층</vt:lpstr>
      <vt:lpstr>SSD 입출력 동작</vt:lpstr>
      <vt:lpstr>페이지의 단순 쓰기와  페이지 수정 사례</vt:lpstr>
      <vt:lpstr>가비지 컬렉션(garbage collection)</vt:lpstr>
      <vt:lpstr>웨어 레벨링과 SSD의 용도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1373</cp:revision>
  <cp:lastPrinted>2013-07-12T10:01:15Z</cp:lastPrinted>
  <dcterms:created xsi:type="dcterms:W3CDTF">2011-08-27T14:53:28Z</dcterms:created>
  <dcterms:modified xsi:type="dcterms:W3CDTF">2021-04-25T13:37:48Z</dcterms:modified>
</cp:coreProperties>
</file>