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48"/>
  </p:notesMasterIdLst>
  <p:sldIdLst>
    <p:sldId id="256" r:id="rId2"/>
    <p:sldId id="398" r:id="rId3"/>
    <p:sldId id="345" r:id="rId4"/>
    <p:sldId id="385" r:id="rId5"/>
    <p:sldId id="344" r:id="rId6"/>
    <p:sldId id="347" r:id="rId7"/>
    <p:sldId id="393" r:id="rId8"/>
    <p:sldId id="394" r:id="rId9"/>
    <p:sldId id="395" r:id="rId10"/>
    <p:sldId id="350" r:id="rId11"/>
    <p:sldId id="379" r:id="rId12"/>
    <p:sldId id="351" r:id="rId13"/>
    <p:sldId id="380" r:id="rId14"/>
    <p:sldId id="396" r:id="rId15"/>
    <p:sldId id="352" r:id="rId16"/>
    <p:sldId id="354" r:id="rId17"/>
    <p:sldId id="355" r:id="rId18"/>
    <p:sldId id="373" r:id="rId19"/>
    <p:sldId id="357" r:id="rId20"/>
    <p:sldId id="374" r:id="rId21"/>
    <p:sldId id="358" r:id="rId22"/>
    <p:sldId id="375" r:id="rId23"/>
    <p:sldId id="356" r:id="rId24"/>
    <p:sldId id="376" r:id="rId25"/>
    <p:sldId id="381" r:id="rId26"/>
    <p:sldId id="359" r:id="rId27"/>
    <p:sldId id="360" r:id="rId28"/>
    <p:sldId id="383" r:id="rId29"/>
    <p:sldId id="361" r:id="rId30"/>
    <p:sldId id="384" r:id="rId31"/>
    <p:sldId id="400" r:id="rId32"/>
    <p:sldId id="401" r:id="rId33"/>
    <p:sldId id="404" r:id="rId34"/>
    <p:sldId id="402" r:id="rId35"/>
    <p:sldId id="410" r:id="rId36"/>
    <p:sldId id="409" r:id="rId37"/>
    <p:sldId id="362" r:id="rId38"/>
    <p:sldId id="364" r:id="rId39"/>
    <p:sldId id="406" r:id="rId40"/>
    <p:sldId id="411" r:id="rId41"/>
    <p:sldId id="363" r:id="rId42"/>
    <p:sldId id="407" r:id="rId43"/>
    <p:sldId id="365" r:id="rId44"/>
    <p:sldId id="366" r:id="rId45"/>
    <p:sldId id="367" r:id="rId46"/>
    <p:sldId id="408" r:id="rId4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B859A"/>
    <a:srgbClr val="A6A6A6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342" autoAdjust="0"/>
  </p:normalViewPr>
  <p:slideViewPr>
    <p:cSldViewPr>
      <p:cViewPr varScale="1">
        <p:scale>
          <a:sx n="111" d="100"/>
          <a:sy n="111" d="100"/>
        </p:scale>
        <p:origin x="72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스케줄링과 </a:t>
            </a:r>
            <a:r>
              <a:rPr lang="ko-KR" altLang="en-US" dirty="0" err="1" smtClean="0"/>
              <a:t>디스패치</a:t>
            </a:r>
            <a:r>
              <a:rPr lang="en-US" altLang="ko-KR" dirty="0" smtClean="0"/>
              <a:t>(dispatch)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 코드의 위치와 실행 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스케줄링 담당하는 커널 </a:t>
            </a:r>
            <a:r>
              <a:rPr lang="ko-KR" altLang="en-US" smtClean="0"/>
              <a:t>스레드나 프로세스가 </a:t>
            </a:r>
            <a:r>
              <a:rPr lang="ko-KR" altLang="en-US" dirty="0" smtClean="0"/>
              <a:t>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스케줄링 코드는 어디에 위치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커널 내 코드 형태로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스케줄링 코드는 커널 코드의 일부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별도도 </a:t>
            </a:r>
            <a:r>
              <a:rPr lang="ko-KR" altLang="en-US" smtClean="0"/>
              <a:t>실행되는 프로세스나 </a:t>
            </a:r>
            <a:r>
              <a:rPr lang="ko-KR" altLang="en-US" dirty="0" smtClean="0"/>
              <a:t>스레드의 형태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커널은 마치 응용프로그램을 컴파일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하여 완성한 바이너리 모듈 같음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메모리에 그대로 적재되는 한 덩어리의 바이너리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 코드가 실행되는 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호출이나 인터럽트 서비스 루틴이 끝나는 마지막 단계에서 실행</a:t>
            </a:r>
            <a:endParaRPr lang="en-US" altLang="ko-KR" dirty="0" smtClean="0"/>
          </a:p>
          <a:p>
            <a:r>
              <a:rPr lang="ko-KR" altLang="en-US" dirty="0" err="1" smtClean="0"/>
              <a:t>디스패쳐</a:t>
            </a:r>
            <a:r>
              <a:rPr lang="en-US" altLang="ko-KR" dirty="0" smtClean="0"/>
              <a:t>(dispatcher) </a:t>
            </a:r>
            <a:r>
              <a:rPr lang="ko-KR" altLang="en-US" dirty="0" smtClean="0"/>
              <a:t>코드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디스패쳐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? </a:t>
            </a:r>
            <a:r>
              <a:rPr lang="ko-KR" altLang="en-US" dirty="0" smtClean="0"/>
              <a:t>컨텍스트 </a:t>
            </a:r>
            <a:r>
              <a:rPr lang="ko-KR" altLang="en-US" dirty="0" err="1" smtClean="0"/>
              <a:t>스위칭을</a:t>
            </a:r>
            <a:r>
              <a:rPr lang="ko-KR" altLang="en-US" dirty="0" smtClean="0"/>
              <a:t> 실행하는 커널 코드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스케줄러에 </a:t>
            </a:r>
            <a:r>
              <a:rPr lang="ko-KR" altLang="en-US" dirty="0"/>
              <a:t>의해 선택된 </a:t>
            </a:r>
            <a:r>
              <a:rPr lang="ko-KR" altLang="en-US" dirty="0" smtClean="0"/>
              <a:t>스레드를 </a:t>
            </a:r>
            <a:r>
              <a:rPr lang="en-US" altLang="ko-KR" dirty="0" smtClean="0"/>
              <a:t>CPU</a:t>
            </a:r>
            <a:r>
              <a:rPr lang="ko-KR" altLang="en-US" dirty="0"/>
              <a:t>가 실행하도록 하는 </a:t>
            </a:r>
            <a:r>
              <a:rPr lang="ko-KR" altLang="en-US" dirty="0" smtClean="0"/>
              <a:t>작업</a:t>
            </a:r>
            <a:endParaRPr lang="ko-KR" altLang="en-US" dirty="0"/>
          </a:p>
          <a:p>
            <a:pPr lvl="2"/>
            <a:r>
              <a:rPr lang="ko-KR" altLang="en-US" dirty="0" smtClean="0"/>
              <a:t>커널 모드에서 사용자 모드로 전환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새로 선택된 스레드가 이전에 중단된 곳에서 실행하도록 점프</a:t>
            </a:r>
            <a:endParaRPr lang="en-US" altLang="ko-KR" dirty="0" smtClean="0"/>
          </a:p>
          <a:p>
            <a:r>
              <a:rPr lang="ko-KR" altLang="en-US" dirty="0" smtClean="0"/>
              <a:t>스케줄러와 </a:t>
            </a:r>
            <a:r>
              <a:rPr lang="ko-KR" altLang="en-US" dirty="0" err="1" smtClean="0"/>
              <a:t>디스패쳐</a:t>
            </a:r>
            <a:r>
              <a:rPr lang="ko-KR" altLang="en-US" dirty="0"/>
              <a:t> </a:t>
            </a:r>
            <a:r>
              <a:rPr lang="ko-KR" altLang="en-US" dirty="0" smtClean="0"/>
              <a:t>모두 실행 시간이 짧도록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71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90600" y="44624"/>
            <a:ext cx="7253808" cy="679450"/>
          </a:xfrm>
        </p:spPr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스케줄링과 </a:t>
            </a:r>
            <a:r>
              <a:rPr lang="ko-KR" altLang="en-US" dirty="0" err="1" smtClean="0"/>
              <a:t>디스패치</a:t>
            </a:r>
            <a:r>
              <a:rPr lang="en-US" altLang="ko-KR" dirty="0" smtClean="0"/>
              <a:t>(dispatch)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52200" y="1194035"/>
            <a:ext cx="8795570" cy="4899261"/>
            <a:chOff x="252200" y="921392"/>
            <a:chExt cx="8795570" cy="4899261"/>
          </a:xfrm>
        </p:grpSpPr>
        <p:sp>
          <p:nvSpPr>
            <p:cNvPr id="151" name="직사각형 150"/>
            <p:cNvSpPr/>
            <p:nvPr/>
          </p:nvSpPr>
          <p:spPr>
            <a:xfrm>
              <a:off x="334802" y="1933649"/>
              <a:ext cx="8341654" cy="246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80745" y="1179181"/>
              <a:ext cx="919712" cy="568764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.....</a:t>
              </a:r>
            </a:p>
            <a:p>
              <a:pPr algn="ctr"/>
              <a:r>
                <a:rPr lang="en-US" altLang="ko-KR" sz="1100" b="1" dirty="0" smtClean="0">
                  <a:solidFill>
                    <a:srgbClr val="C00000"/>
                  </a:solidFill>
                </a:rPr>
                <a:t>system call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.....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5169" y="292441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커널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공간</a:t>
              </a:r>
              <a:endParaRPr lang="ko-KR" altLang="en-US" sz="1200" b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7584" y="934271"/>
              <a:ext cx="104227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 smtClean="0"/>
                <a:t>스레드 </a:t>
              </a:r>
              <a:r>
                <a:rPr lang="en-US" altLang="ko-KR" sz="1050" dirty="0" smtClean="0"/>
                <a:t>A </a:t>
              </a:r>
              <a:r>
                <a:rPr lang="ko-KR" altLang="en-US" sz="1050" dirty="0" smtClean="0"/>
                <a:t>실행</a:t>
              </a:r>
              <a:endParaRPr lang="ko-KR" alt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29180" y="2906789"/>
              <a:ext cx="1086836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dirty="0" smtClean="0"/>
                <a:t>준비 리스트에서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스레드 </a:t>
              </a:r>
              <a:r>
                <a:rPr lang="en-US" altLang="ko-KR" sz="1100" dirty="0" smtClean="0"/>
                <a:t>B </a:t>
              </a:r>
              <a:r>
                <a:rPr lang="ko-KR" altLang="en-US" sz="1100" dirty="0" smtClean="0"/>
                <a:t>선택</a:t>
              </a:r>
              <a:endParaRPr lang="ko-KR" altLang="en-US" sz="11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46298" y="2693779"/>
              <a:ext cx="1822935" cy="769441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CPU </a:t>
              </a:r>
              <a:r>
                <a:rPr lang="ko-KR" altLang="en-US" sz="1100" dirty="0" smtClean="0"/>
                <a:t>레지스터들을 </a:t>
              </a:r>
              <a:endParaRPr lang="en-US" altLang="ko-KR" sz="1100" dirty="0" smtClean="0"/>
            </a:p>
            <a:p>
              <a:r>
                <a:rPr lang="en-US" altLang="ko-KR" sz="1100" dirty="0" smtClean="0"/>
                <a:t>TCB-A</a:t>
              </a:r>
              <a:r>
                <a:rPr lang="ko-KR" altLang="en-US" sz="1100" dirty="0" smtClean="0"/>
                <a:t>에 저장하고</a:t>
              </a:r>
              <a:r>
                <a:rPr lang="en-US" altLang="ko-KR" sz="1100" dirty="0" smtClean="0"/>
                <a:t>,</a:t>
              </a:r>
            </a:p>
            <a:p>
              <a:r>
                <a:rPr lang="en-US" altLang="ko-KR" sz="1100" dirty="0" smtClean="0"/>
                <a:t>TCB-B</a:t>
              </a:r>
              <a:r>
                <a:rPr lang="ko-KR" altLang="en-US" sz="1100" dirty="0" smtClean="0"/>
                <a:t>에 저장된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레지스터들을 </a:t>
              </a:r>
              <a:r>
                <a:rPr lang="en-US" altLang="ko-KR" sz="1100" dirty="0" smtClean="0"/>
                <a:t>CPU</a:t>
              </a:r>
              <a:r>
                <a:rPr lang="ko-KR" altLang="en-US" sz="1100" dirty="0" smtClean="0"/>
                <a:t>에 복귀</a:t>
              </a:r>
              <a:endParaRPr lang="en-US" altLang="ko-KR" sz="1100" dirty="0" smtClean="0"/>
            </a:p>
          </p:txBody>
        </p:sp>
        <p:cxnSp>
          <p:nvCxnSpPr>
            <p:cNvPr id="26" name="직선 화살표 연결선 25"/>
            <p:cNvCxnSpPr>
              <a:stCxn id="36" idx="3"/>
              <a:endCxn id="40" idx="1"/>
            </p:cNvCxnSpPr>
            <p:nvPr/>
          </p:nvCxnSpPr>
          <p:spPr>
            <a:xfrm>
              <a:off x="4716016" y="3076066"/>
              <a:ext cx="530282" cy="24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1468526" y="1553554"/>
              <a:ext cx="7130" cy="53234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633303" y="2652303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/>
                <a:t>스케줄러 코드</a:t>
              </a:r>
              <a:endParaRPr lang="ko-KR" altLang="en-US" sz="105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06451" y="2451025"/>
              <a:ext cx="10406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디스패처</a:t>
              </a:r>
              <a:r>
                <a:rPr lang="ko-KR" altLang="en-US" sz="1050" dirty="0" smtClean="0"/>
                <a:t> 코드</a:t>
              </a:r>
              <a:endParaRPr lang="ko-KR" altLang="en-US" sz="1050" dirty="0"/>
            </a:p>
          </p:txBody>
        </p:sp>
        <p:sp>
          <p:nvSpPr>
            <p:cNvPr id="107" name="자유형 106"/>
            <p:cNvSpPr/>
            <p:nvPr/>
          </p:nvSpPr>
          <p:spPr>
            <a:xfrm>
              <a:off x="1475656" y="2086670"/>
              <a:ext cx="393236" cy="510241"/>
            </a:xfrm>
            <a:custGeom>
              <a:avLst/>
              <a:gdLst>
                <a:gd name="connsiteX0" fmla="*/ 0 w 739977"/>
                <a:gd name="connsiteY0" fmla="*/ 0 h 1195175"/>
                <a:gd name="connsiteX1" fmla="*/ 26427 w 739977"/>
                <a:gd name="connsiteY1" fmla="*/ 21143 h 1195175"/>
                <a:gd name="connsiteX2" fmla="*/ 68712 w 739977"/>
                <a:gd name="connsiteY2" fmla="*/ 31714 h 1195175"/>
                <a:gd name="connsiteX3" fmla="*/ 100425 w 739977"/>
                <a:gd name="connsiteY3" fmla="*/ 42285 h 1195175"/>
                <a:gd name="connsiteX4" fmla="*/ 126853 w 739977"/>
                <a:gd name="connsiteY4" fmla="*/ 52856 h 1195175"/>
                <a:gd name="connsiteX5" fmla="*/ 174423 w 739977"/>
                <a:gd name="connsiteY5" fmla="*/ 68713 h 1195175"/>
                <a:gd name="connsiteX6" fmla="*/ 211422 w 739977"/>
                <a:gd name="connsiteY6" fmla="*/ 84569 h 1195175"/>
                <a:gd name="connsiteX7" fmla="*/ 264277 w 739977"/>
                <a:gd name="connsiteY7" fmla="*/ 105711 h 1195175"/>
                <a:gd name="connsiteX8" fmla="*/ 274848 w 739977"/>
                <a:gd name="connsiteY8" fmla="*/ 116283 h 1195175"/>
                <a:gd name="connsiteX9" fmla="*/ 243135 w 739977"/>
                <a:gd name="connsiteY9" fmla="*/ 169138 h 1195175"/>
                <a:gd name="connsiteX10" fmla="*/ 232564 w 739977"/>
                <a:gd name="connsiteY10" fmla="*/ 184995 h 1195175"/>
                <a:gd name="connsiteX11" fmla="*/ 195565 w 739977"/>
                <a:gd name="connsiteY11" fmla="*/ 211422 h 1195175"/>
                <a:gd name="connsiteX12" fmla="*/ 232564 w 739977"/>
                <a:gd name="connsiteY12" fmla="*/ 248421 h 1195175"/>
                <a:gd name="connsiteX13" fmla="*/ 258992 w 739977"/>
                <a:gd name="connsiteY13" fmla="*/ 274849 h 1195175"/>
                <a:gd name="connsiteX14" fmla="*/ 264277 w 739977"/>
                <a:gd name="connsiteY14" fmla="*/ 290706 h 1195175"/>
                <a:gd name="connsiteX15" fmla="*/ 243135 w 739977"/>
                <a:gd name="connsiteY15" fmla="*/ 369989 h 1195175"/>
                <a:gd name="connsiteX16" fmla="*/ 274848 w 739977"/>
                <a:gd name="connsiteY16" fmla="*/ 396417 h 1195175"/>
                <a:gd name="connsiteX17" fmla="*/ 317133 w 739977"/>
                <a:gd name="connsiteY17" fmla="*/ 417559 h 1195175"/>
                <a:gd name="connsiteX18" fmla="*/ 322418 w 739977"/>
                <a:gd name="connsiteY18" fmla="*/ 433415 h 1195175"/>
                <a:gd name="connsiteX19" fmla="*/ 332989 w 739977"/>
                <a:gd name="connsiteY19" fmla="*/ 507413 h 1195175"/>
                <a:gd name="connsiteX20" fmla="*/ 348846 w 739977"/>
                <a:gd name="connsiteY20" fmla="*/ 523270 h 1195175"/>
                <a:gd name="connsiteX21" fmla="*/ 354131 w 739977"/>
                <a:gd name="connsiteY21" fmla="*/ 581411 h 1195175"/>
                <a:gd name="connsiteX22" fmla="*/ 364703 w 739977"/>
                <a:gd name="connsiteY22" fmla="*/ 602553 h 1195175"/>
                <a:gd name="connsiteX23" fmla="*/ 369988 w 739977"/>
                <a:gd name="connsiteY23" fmla="*/ 618410 h 1195175"/>
                <a:gd name="connsiteX24" fmla="*/ 375274 w 739977"/>
                <a:gd name="connsiteY24" fmla="*/ 734692 h 1195175"/>
                <a:gd name="connsiteX25" fmla="*/ 380559 w 739977"/>
                <a:gd name="connsiteY25" fmla="*/ 750548 h 1195175"/>
                <a:gd name="connsiteX26" fmla="*/ 428129 w 739977"/>
                <a:gd name="connsiteY26" fmla="*/ 782262 h 1195175"/>
                <a:gd name="connsiteX27" fmla="*/ 465128 w 739977"/>
                <a:gd name="connsiteY27" fmla="*/ 819261 h 1195175"/>
                <a:gd name="connsiteX28" fmla="*/ 459842 w 739977"/>
                <a:gd name="connsiteY28" fmla="*/ 850974 h 1195175"/>
                <a:gd name="connsiteX29" fmla="*/ 475699 w 739977"/>
                <a:gd name="connsiteY29" fmla="*/ 946114 h 1195175"/>
                <a:gd name="connsiteX30" fmla="*/ 507412 w 739977"/>
                <a:gd name="connsiteY30" fmla="*/ 951399 h 1195175"/>
                <a:gd name="connsiteX31" fmla="*/ 528555 w 739977"/>
                <a:gd name="connsiteY31" fmla="*/ 967256 h 1195175"/>
                <a:gd name="connsiteX32" fmla="*/ 533840 w 739977"/>
                <a:gd name="connsiteY32" fmla="*/ 983113 h 1195175"/>
                <a:gd name="connsiteX33" fmla="*/ 539126 w 739977"/>
                <a:gd name="connsiteY33" fmla="*/ 1014826 h 1195175"/>
                <a:gd name="connsiteX34" fmla="*/ 549697 w 739977"/>
                <a:gd name="connsiteY34" fmla="*/ 1030683 h 1195175"/>
                <a:gd name="connsiteX35" fmla="*/ 554982 w 739977"/>
                <a:gd name="connsiteY35" fmla="*/ 1125822 h 1195175"/>
                <a:gd name="connsiteX36" fmla="*/ 570839 w 739977"/>
                <a:gd name="connsiteY36" fmla="*/ 1136394 h 1195175"/>
                <a:gd name="connsiteX37" fmla="*/ 597267 w 739977"/>
                <a:gd name="connsiteY37" fmla="*/ 1162821 h 1195175"/>
                <a:gd name="connsiteX38" fmla="*/ 607838 w 739977"/>
                <a:gd name="connsiteY38" fmla="*/ 1183963 h 1195175"/>
                <a:gd name="connsiteX39" fmla="*/ 644837 w 739977"/>
                <a:gd name="connsiteY39" fmla="*/ 1194535 h 1195175"/>
                <a:gd name="connsiteX40" fmla="*/ 739977 w 739977"/>
                <a:gd name="connsiteY40" fmla="*/ 1194535 h 119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977" h="1195175">
                  <a:moveTo>
                    <a:pt x="0" y="0"/>
                  </a:moveTo>
                  <a:cubicBezTo>
                    <a:pt x="8809" y="7048"/>
                    <a:pt x="16184" y="16415"/>
                    <a:pt x="26427" y="21143"/>
                  </a:cubicBezTo>
                  <a:cubicBezTo>
                    <a:pt x="39618" y="27232"/>
                    <a:pt x="54929" y="27120"/>
                    <a:pt x="68712" y="31714"/>
                  </a:cubicBezTo>
                  <a:cubicBezTo>
                    <a:pt x="79283" y="35238"/>
                    <a:pt x="90079" y="38147"/>
                    <a:pt x="100425" y="42285"/>
                  </a:cubicBezTo>
                  <a:cubicBezTo>
                    <a:pt x="109234" y="45809"/>
                    <a:pt x="117918" y="49665"/>
                    <a:pt x="126853" y="52856"/>
                  </a:cubicBezTo>
                  <a:cubicBezTo>
                    <a:pt x="142594" y="58478"/>
                    <a:pt x="158566" y="63427"/>
                    <a:pt x="174423" y="68713"/>
                  </a:cubicBezTo>
                  <a:cubicBezTo>
                    <a:pt x="211611" y="81109"/>
                    <a:pt x="165698" y="64973"/>
                    <a:pt x="211422" y="84569"/>
                  </a:cubicBezTo>
                  <a:cubicBezTo>
                    <a:pt x="228863" y="92044"/>
                    <a:pt x="264277" y="105711"/>
                    <a:pt x="264277" y="105711"/>
                  </a:cubicBezTo>
                  <a:cubicBezTo>
                    <a:pt x="267801" y="109235"/>
                    <a:pt x="274029" y="111367"/>
                    <a:pt x="274848" y="116283"/>
                  </a:cubicBezTo>
                  <a:cubicBezTo>
                    <a:pt x="278254" y="136717"/>
                    <a:pt x="251429" y="158474"/>
                    <a:pt x="243135" y="169138"/>
                  </a:cubicBezTo>
                  <a:cubicBezTo>
                    <a:pt x="239235" y="174152"/>
                    <a:pt x="237056" y="180503"/>
                    <a:pt x="232564" y="184995"/>
                  </a:cubicBezTo>
                  <a:cubicBezTo>
                    <a:pt x="226009" y="191550"/>
                    <a:pt x="204568" y="205420"/>
                    <a:pt x="195565" y="211422"/>
                  </a:cubicBezTo>
                  <a:cubicBezTo>
                    <a:pt x="215339" y="241085"/>
                    <a:pt x="195944" y="215463"/>
                    <a:pt x="232564" y="248421"/>
                  </a:cubicBezTo>
                  <a:cubicBezTo>
                    <a:pt x="241824" y="256755"/>
                    <a:pt x="258992" y="274849"/>
                    <a:pt x="258992" y="274849"/>
                  </a:cubicBezTo>
                  <a:cubicBezTo>
                    <a:pt x="260754" y="280135"/>
                    <a:pt x="264648" y="285147"/>
                    <a:pt x="264277" y="290706"/>
                  </a:cubicBezTo>
                  <a:cubicBezTo>
                    <a:pt x="260405" y="348783"/>
                    <a:pt x="263300" y="339740"/>
                    <a:pt x="243135" y="369989"/>
                  </a:cubicBezTo>
                  <a:cubicBezTo>
                    <a:pt x="253706" y="378798"/>
                    <a:pt x="263273" y="388976"/>
                    <a:pt x="274848" y="396417"/>
                  </a:cubicBezTo>
                  <a:cubicBezTo>
                    <a:pt x="288104" y="404939"/>
                    <a:pt x="317133" y="417559"/>
                    <a:pt x="317133" y="417559"/>
                  </a:cubicBezTo>
                  <a:cubicBezTo>
                    <a:pt x="318895" y="422844"/>
                    <a:pt x="321450" y="427929"/>
                    <a:pt x="322418" y="433415"/>
                  </a:cubicBezTo>
                  <a:cubicBezTo>
                    <a:pt x="326748" y="457952"/>
                    <a:pt x="325958" y="483509"/>
                    <a:pt x="332989" y="507413"/>
                  </a:cubicBezTo>
                  <a:cubicBezTo>
                    <a:pt x="335098" y="514584"/>
                    <a:pt x="343560" y="517984"/>
                    <a:pt x="348846" y="523270"/>
                  </a:cubicBezTo>
                  <a:cubicBezTo>
                    <a:pt x="350608" y="542650"/>
                    <a:pt x="350314" y="562329"/>
                    <a:pt x="354131" y="581411"/>
                  </a:cubicBezTo>
                  <a:cubicBezTo>
                    <a:pt x="355676" y="589137"/>
                    <a:pt x="361599" y="595311"/>
                    <a:pt x="364703" y="602553"/>
                  </a:cubicBezTo>
                  <a:cubicBezTo>
                    <a:pt x="366898" y="607674"/>
                    <a:pt x="368226" y="613124"/>
                    <a:pt x="369988" y="618410"/>
                  </a:cubicBezTo>
                  <a:cubicBezTo>
                    <a:pt x="371750" y="657171"/>
                    <a:pt x="372180" y="696015"/>
                    <a:pt x="375274" y="734692"/>
                  </a:cubicBezTo>
                  <a:cubicBezTo>
                    <a:pt x="375718" y="740245"/>
                    <a:pt x="376418" y="746821"/>
                    <a:pt x="380559" y="750548"/>
                  </a:cubicBezTo>
                  <a:cubicBezTo>
                    <a:pt x="394724" y="763297"/>
                    <a:pt x="414653" y="768786"/>
                    <a:pt x="428129" y="782262"/>
                  </a:cubicBezTo>
                  <a:lnTo>
                    <a:pt x="465128" y="819261"/>
                  </a:lnTo>
                  <a:cubicBezTo>
                    <a:pt x="463366" y="829832"/>
                    <a:pt x="461472" y="840382"/>
                    <a:pt x="459842" y="850974"/>
                  </a:cubicBezTo>
                  <a:cubicBezTo>
                    <a:pt x="454196" y="887670"/>
                    <a:pt x="446069" y="910558"/>
                    <a:pt x="475699" y="946114"/>
                  </a:cubicBezTo>
                  <a:cubicBezTo>
                    <a:pt x="482560" y="954347"/>
                    <a:pt x="496841" y="949637"/>
                    <a:pt x="507412" y="951399"/>
                  </a:cubicBezTo>
                  <a:cubicBezTo>
                    <a:pt x="514460" y="956685"/>
                    <a:pt x="522915" y="960488"/>
                    <a:pt x="528555" y="967256"/>
                  </a:cubicBezTo>
                  <a:cubicBezTo>
                    <a:pt x="532122" y="971536"/>
                    <a:pt x="532631" y="977674"/>
                    <a:pt x="533840" y="983113"/>
                  </a:cubicBezTo>
                  <a:cubicBezTo>
                    <a:pt x="536165" y="993575"/>
                    <a:pt x="535737" y="1004659"/>
                    <a:pt x="539126" y="1014826"/>
                  </a:cubicBezTo>
                  <a:cubicBezTo>
                    <a:pt x="541135" y="1020853"/>
                    <a:pt x="546173" y="1025397"/>
                    <a:pt x="549697" y="1030683"/>
                  </a:cubicBezTo>
                  <a:cubicBezTo>
                    <a:pt x="551459" y="1062396"/>
                    <a:pt x="548753" y="1094677"/>
                    <a:pt x="554982" y="1125822"/>
                  </a:cubicBezTo>
                  <a:cubicBezTo>
                    <a:pt x="556228" y="1132051"/>
                    <a:pt x="566347" y="1131902"/>
                    <a:pt x="570839" y="1136394"/>
                  </a:cubicBezTo>
                  <a:cubicBezTo>
                    <a:pt x="606073" y="1171628"/>
                    <a:pt x="554985" y="1134634"/>
                    <a:pt x="597267" y="1162821"/>
                  </a:cubicBezTo>
                  <a:cubicBezTo>
                    <a:pt x="600791" y="1169868"/>
                    <a:pt x="602267" y="1178391"/>
                    <a:pt x="607838" y="1183963"/>
                  </a:cubicBezTo>
                  <a:cubicBezTo>
                    <a:pt x="610336" y="1186461"/>
                    <a:pt x="644693" y="1194528"/>
                    <a:pt x="644837" y="1194535"/>
                  </a:cubicBezTo>
                  <a:cubicBezTo>
                    <a:pt x="676518" y="1195975"/>
                    <a:pt x="708264" y="1194535"/>
                    <a:pt x="739977" y="119453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634413" y="5301824"/>
              <a:ext cx="1046704" cy="4760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CPU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직선 화살표 연결선 116"/>
            <p:cNvCxnSpPr>
              <a:stCxn id="40" idx="2"/>
              <a:endCxn id="113" idx="0"/>
            </p:cNvCxnSpPr>
            <p:nvPr/>
          </p:nvCxnSpPr>
          <p:spPr>
            <a:xfrm flipH="1">
              <a:off x="6157765" y="3463220"/>
              <a:ext cx="1" cy="1838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305979" y="4830169"/>
              <a:ext cx="1115820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b="1" dirty="0"/>
                <a:t>스레드</a:t>
              </a:r>
              <a:r>
                <a:rPr lang="en-US" altLang="ko-KR" sz="1100" b="1" dirty="0" smtClean="0"/>
                <a:t>A </a:t>
              </a:r>
              <a:r>
                <a:rPr lang="ko-KR" altLang="en-US" sz="1100" b="1" dirty="0" smtClean="0"/>
                <a:t>실행</a:t>
              </a:r>
              <a:endParaRPr lang="ko-KR" altLang="en-US" sz="1100" b="1" dirty="0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456451" y="1182166"/>
              <a:ext cx="919712" cy="568764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.....</a:t>
              </a:r>
            </a:p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.....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7427777" y="921392"/>
              <a:ext cx="10326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50" dirty="0" smtClean="0"/>
                <a:t>스레드 </a:t>
              </a:r>
              <a:r>
                <a:rPr lang="en-US" altLang="ko-KR" sz="1050" dirty="0" smtClean="0"/>
                <a:t>B </a:t>
              </a:r>
              <a:r>
                <a:rPr lang="ko-KR" altLang="en-US" sz="1050" dirty="0" smtClean="0"/>
                <a:t>실행</a:t>
              </a:r>
              <a:endParaRPr lang="ko-KR" altLang="en-US" sz="105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7342119" y="4782820"/>
              <a:ext cx="107112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 smtClean="0"/>
                <a:t>스레드 </a:t>
              </a:r>
              <a:r>
                <a:rPr lang="en-US" altLang="ko-KR" sz="1100" b="1" dirty="0" smtClean="0"/>
                <a:t>B </a:t>
              </a:r>
              <a:r>
                <a:rPr lang="ko-KR" altLang="en-US" sz="1100" b="1" dirty="0" smtClean="0"/>
                <a:t>실행</a:t>
              </a:r>
              <a:endParaRPr lang="ko-KR" altLang="en-US" sz="1100" b="1" dirty="0"/>
            </a:p>
          </p:txBody>
        </p:sp>
        <p:cxnSp>
          <p:nvCxnSpPr>
            <p:cNvPr id="5" name="직선 연결선 4"/>
            <p:cNvCxnSpPr/>
            <p:nvPr/>
          </p:nvCxnSpPr>
          <p:spPr>
            <a:xfrm flipH="1">
              <a:off x="3338098" y="1124744"/>
              <a:ext cx="9766" cy="383623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4973088" y="1124744"/>
              <a:ext cx="9766" cy="383623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52200" y="1150831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 smtClean="0"/>
                <a:t>사용자</a:t>
              </a:r>
              <a:endParaRPr lang="en-US" altLang="ko-KR" sz="1200" b="1" dirty="0" smtClean="0"/>
            </a:p>
            <a:p>
              <a:r>
                <a:rPr lang="ko-KR" altLang="en-US" sz="1200" b="1" dirty="0" smtClean="0"/>
                <a:t>공간</a:t>
              </a:r>
              <a:endParaRPr lang="ko-KR" altLang="en-US" sz="1200" b="1" dirty="0"/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396574" y="4810250"/>
              <a:ext cx="1068294" cy="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/>
            <p:nvPr/>
          </p:nvCxnSpPr>
          <p:spPr>
            <a:xfrm>
              <a:off x="5021667" y="4816600"/>
              <a:ext cx="2227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804269" y="4780955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디스패치</a:t>
              </a:r>
              <a:endParaRPr lang="ko-KR" alt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555327" y="480398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smtClean="0"/>
                <a:t>시간</a:t>
              </a:r>
              <a:endParaRPr lang="ko-KR" altLang="en-US" sz="12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7705" y="3462388"/>
              <a:ext cx="803956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100" dirty="0" smtClean="0"/>
                <a:t>인터럽트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서비스 루틴</a:t>
              </a:r>
              <a:endParaRPr lang="ko-KR" altLang="en-US" sz="11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7705" y="2492896"/>
              <a:ext cx="804707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100" dirty="0" smtClean="0"/>
                <a:t>시스템 호출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서비스 루틴</a:t>
              </a:r>
              <a:endParaRPr lang="ko-KR" altLang="en-US" sz="1100" dirty="0"/>
            </a:p>
          </p:txBody>
        </p:sp>
        <p:cxnSp>
          <p:nvCxnSpPr>
            <p:cNvPr id="16" name="구부러진 연결선 15"/>
            <p:cNvCxnSpPr>
              <a:stCxn id="62" idx="3"/>
              <a:endCxn id="36" idx="1"/>
            </p:cNvCxnSpPr>
            <p:nvPr/>
          </p:nvCxnSpPr>
          <p:spPr>
            <a:xfrm>
              <a:off x="2712412" y="2662173"/>
              <a:ext cx="916768" cy="413893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구부러진 연결선 65"/>
            <p:cNvCxnSpPr>
              <a:stCxn id="56" idx="3"/>
              <a:endCxn id="36" idx="1"/>
            </p:cNvCxnSpPr>
            <p:nvPr/>
          </p:nvCxnSpPr>
          <p:spPr>
            <a:xfrm flipV="1">
              <a:off x="2711661" y="3076066"/>
              <a:ext cx="917519" cy="555599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자유형 68"/>
            <p:cNvSpPr/>
            <p:nvPr/>
          </p:nvSpPr>
          <p:spPr>
            <a:xfrm flipV="1">
              <a:off x="1483090" y="3588405"/>
              <a:ext cx="453108" cy="1010758"/>
            </a:xfrm>
            <a:custGeom>
              <a:avLst/>
              <a:gdLst>
                <a:gd name="connsiteX0" fmla="*/ 0 w 739977"/>
                <a:gd name="connsiteY0" fmla="*/ 0 h 1195175"/>
                <a:gd name="connsiteX1" fmla="*/ 26427 w 739977"/>
                <a:gd name="connsiteY1" fmla="*/ 21143 h 1195175"/>
                <a:gd name="connsiteX2" fmla="*/ 68712 w 739977"/>
                <a:gd name="connsiteY2" fmla="*/ 31714 h 1195175"/>
                <a:gd name="connsiteX3" fmla="*/ 100425 w 739977"/>
                <a:gd name="connsiteY3" fmla="*/ 42285 h 1195175"/>
                <a:gd name="connsiteX4" fmla="*/ 126853 w 739977"/>
                <a:gd name="connsiteY4" fmla="*/ 52856 h 1195175"/>
                <a:gd name="connsiteX5" fmla="*/ 174423 w 739977"/>
                <a:gd name="connsiteY5" fmla="*/ 68713 h 1195175"/>
                <a:gd name="connsiteX6" fmla="*/ 211422 w 739977"/>
                <a:gd name="connsiteY6" fmla="*/ 84569 h 1195175"/>
                <a:gd name="connsiteX7" fmla="*/ 264277 w 739977"/>
                <a:gd name="connsiteY7" fmla="*/ 105711 h 1195175"/>
                <a:gd name="connsiteX8" fmla="*/ 274848 w 739977"/>
                <a:gd name="connsiteY8" fmla="*/ 116283 h 1195175"/>
                <a:gd name="connsiteX9" fmla="*/ 243135 w 739977"/>
                <a:gd name="connsiteY9" fmla="*/ 169138 h 1195175"/>
                <a:gd name="connsiteX10" fmla="*/ 232564 w 739977"/>
                <a:gd name="connsiteY10" fmla="*/ 184995 h 1195175"/>
                <a:gd name="connsiteX11" fmla="*/ 195565 w 739977"/>
                <a:gd name="connsiteY11" fmla="*/ 211422 h 1195175"/>
                <a:gd name="connsiteX12" fmla="*/ 232564 w 739977"/>
                <a:gd name="connsiteY12" fmla="*/ 248421 h 1195175"/>
                <a:gd name="connsiteX13" fmla="*/ 258992 w 739977"/>
                <a:gd name="connsiteY13" fmla="*/ 274849 h 1195175"/>
                <a:gd name="connsiteX14" fmla="*/ 264277 w 739977"/>
                <a:gd name="connsiteY14" fmla="*/ 290706 h 1195175"/>
                <a:gd name="connsiteX15" fmla="*/ 243135 w 739977"/>
                <a:gd name="connsiteY15" fmla="*/ 369989 h 1195175"/>
                <a:gd name="connsiteX16" fmla="*/ 274848 w 739977"/>
                <a:gd name="connsiteY16" fmla="*/ 396417 h 1195175"/>
                <a:gd name="connsiteX17" fmla="*/ 317133 w 739977"/>
                <a:gd name="connsiteY17" fmla="*/ 417559 h 1195175"/>
                <a:gd name="connsiteX18" fmla="*/ 322418 w 739977"/>
                <a:gd name="connsiteY18" fmla="*/ 433415 h 1195175"/>
                <a:gd name="connsiteX19" fmla="*/ 332989 w 739977"/>
                <a:gd name="connsiteY19" fmla="*/ 507413 h 1195175"/>
                <a:gd name="connsiteX20" fmla="*/ 348846 w 739977"/>
                <a:gd name="connsiteY20" fmla="*/ 523270 h 1195175"/>
                <a:gd name="connsiteX21" fmla="*/ 354131 w 739977"/>
                <a:gd name="connsiteY21" fmla="*/ 581411 h 1195175"/>
                <a:gd name="connsiteX22" fmla="*/ 364703 w 739977"/>
                <a:gd name="connsiteY22" fmla="*/ 602553 h 1195175"/>
                <a:gd name="connsiteX23" fmla="*/ 369988 w 739977"/>
                <a:gd name="connsiteY23" fmla="*/ 618410 h 1195175"/>
                <a:gd name="connsiteX24" fmla="*/ 375274 w 739977"/>
                <a:gd name="connsiteY24" fmla="*/ 734692 h 1195175"/>
                <a:gd name="connsiteX25" fmla="*/ 380559 w 739977"/>
                <a:gd name="connsiteY25" fmla="*/ 750548 h 1195175"/>
                <a:gd name="connsiteX26" fmla="*/ 428129 w 739977"/>
                <a:gd name="connsiteY26" fmla="*/ 782262 h 1195175"/>
                <a:gd name="connsiteX27" fmla="*/ 465128 w 739977"/>
                <a:gd name="connsiteY27" fmla="*/ 819261 h 1195175"/>
                <a:gd name="connsiteX28" fmla="*/ 459842 w 739977"/>
                <a:gd name="connsiteY28" fmla="*/ 850974 h 1195175"/>
                <a:gd name="connsiteX29" fmla="*/ 475699 w 739977"/>
                <a:gd name="connsiteY29" fmla="*/ 946114 h 1195175"/>
                <a:gd name="connsiteX30" fmla="*/ 507412 w 739977"/>
                <a:gd name="connsiteY30" fmla="*/ 951399 h 1195175"/>
                <a:gd name="connsiteX31" fmla="*/ 528555 w 739977"/>
                <a:gd name="connsiteY31" fmla="*/ 967256 h 1195175"/>
                <a:gd name="connsiteX32" fmla="*/ 533840 w 739977"/>
                <a:gd name="connsiteY32" fmla="*/ 983113 h 1195175"/>
                <a:gd name="connsiteX33" fmla="*/ 539126 w 739977"/>
                <a:gd name="connsiteY33" fmla="*/ 1014826 h 1195175"/>
                <a:gd name="connsiteX34" fmla="*/ 549697 w 739977"/>
                <a:gd name="connsiteY34" fmla="*/ 1030683 h 1195175"/>
                <a:gd name="connsiteX35" fmla="*/ 554982 w 739977"/>
                <a:gd name="connsiteY35" fmla="*/ 1125822 h 1195175"/>
                <a:gd name="connsiteX36" fmla="*/ 570839 w 739977"/>
                <a:gd name="connsiteY36" fmla="*/ 1136394 h 1195175"/>
                <a:gd name="connsiteX37" fmla="*/ 597267 w 739977"/>
                <a:gd name="connsiteY37" fmla="*/ 1162821 h 1195175"/>
                <a:gd name="connsiteX38" fmla="*/ 607838 w 739977"/>
                <a:gd name="connsiteY38" fmla="*/ 1183963 h 1195175"/>
                <a:gd name="connsiteX39" fmla="*/ 644837 w 739977"/>
                <a:gd name="connsiteY39" fmla="*/ 1194535 h 1195175"/>
                <a:gd name="connsiteX40" fmla="*/ 739977 w 739977"/>
                <a:gd name="connsiteY40" fmla="*/ 1194535 h 1195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39977" h="1195175">
                  <a:moveTo>
                    <a:pt x="0" y="0"/>
                  </a:moveTo>
                  <a:cubicBezTo>
                    <a:pt x="8809" y="7048"/>
                    <a:pt x="16184" y="16415"/>
                    <a:pt x="26427" y="21143"/>
                  </a:cubicBezTo>
                  <a:cubicBezTo>
                    <a:pt x="39618" y="27232"/>
                    <a:pt x="54929" y="27120"/>
                    <a:pt x="68712" y="31714"/>
                  </a:cubicBezTo>
                  <a:cubicBezTo>
                    <a:pt x="79283" y="35238"/>
                    <a:pt x="90079" y="38147"/>
                    <a:pt x="100425" y="42285"/>
                  </a:cubicBezTo>
                  <a:cubicBezTo>
                    <a:pt x="109234" y="45809"/>
                    <a:pt x="117918" y="49665"/>
                    <a:pt x="126853" y="52856"/>
                  </a:cubicBezTo>
                  <a:cubicBezTo>
                    <a:pt x="142594" y="58478"/>
                    <a:pt x="158566" y="63427"/>
                    <a:pt x="174423" y="68713"/>
                  </a:cubicBezTo>
                  <a:cubicBezTo>
                    <a:pt x="211611" y="81109"/>
                    <a:pt x="165698" y="64973"/>
                    <a:pt x="211422" y="84569"/>
                  </a:cubicBezTo>
                  <a:cubicBezTo>
                    <a:pt x="228863" y="92044"/>
                    <a:pt x="264277" y="105711"/>
                    <a:pt x="264277" y="105711"/>
                  </a:cubicBezTo>
                  <a:cubicBezTo>
                    <a:pt x="267801" y="109235"/>
                    <a:pt x="274029" y="111367"/>
                    <a:pt x="274848" y="116283"/>
                  </a:cubicBezTo>
                  <a:cubicBezTo>
                    <a:pt x="278254" y="136717"/>
                    <a:pt x="251429" y="158474"/>
                    <a:pt x="243135" y="169138"/>
                  </a:cubicBezTo>
                  <a:cubicBezTo>
                    <a:pt x="239235" y="174152"/>
                    <a:pt x="237056" y="180503"/>
                    <a:pt x="232564" y="184995"/>
                  </a:cubicBezTo>
                  <a:cubicBezTo>
                    <a:pt x="226009" y="191550"/>
                    <a:pt x="204568" y="205420"/>
                    <a:pt x="195565" y="211422"/>
                  </a:cubicBezTo>
                  <a:cubicBezTo>
                    <a:pt x="215339" y="241085"/>
                    <a:pt x="195944" y="215463"/>
                    <a:pt x="232564" y="248421"/>
                  </a:cubicBezTo>
                  <a:cubicBezTo>
                    <a:pt x="241824" y="256755"/>
                    <a:pt x="258992" y="274849"/>
                    <a:pt x="258992" y="274849"/>
                  </a:cubicBezTo>
                  <a:cubicBezTo>
                    <a:pt x="260754" y="280135"/>
                    <a:pt x="264648" y="285147"/>
                    <a:pt x="264277" y="290706"/>
                  </a:cubicBezTo>
                  <a:cubicBezTo>
                    <a:pt x="260405" y="348783"/>
                    <a:pt x="263300" y="339740"/>
                    <a:pt x="243135" y="369989"/>
                  </a:cubicBezTo>
                  <a:cubicBezTo>
                    <a:pt x="253706" y="378798"/>
                    <a:pt x="263273" y="388976"/>
                    <a:pt x="274848" y="396417"/>
                  </a:cubicBezTo>
                  <a:cubicBezTo>
                    <a:pt x="288104" y="404939"/>
                    <a:pt x="317133" y="417559"/>
                    <a:pt x="317133" y="417559"/>
                  </a:cubicBezTo>
                  <a:cubicBezTo>
                    <a:pt x="318895" y="422844"/>
                    <a:pt x="321450" y="427929"/>
                    <a:pt x="322418" y="433415"/>
                  </a:cubicBezTo>
                  <a:cubicBezTo>
                    <a:pt x="326748" y="457952"/>
                    <a:pt x="325958" y="483509"/>
                    <a:pt x="332989" y="507413"/>
                  </a:cubicBezTo>
                  <a:cubicBezTo>
                    <a:pt x="335098" y="514584"/>
                    <a:pt x="343560" y="517984"/>
                    <a:pt x="348846" y="523270"/>
                  </a:cubicBezTo>
                  <a:cubicBezTo>
                    <a:pt x="350608" y="542650"/>
                    <a:pt x="350314" y="562329"/>
                    <a:pt x="354131" y="581411"/>
                  </a:cubicBezTo>
                  <a:cubicBezTo>
                    <a:pt x="355676" y="589137"/>
                    <a:pt x="361599" y="595311"/>
                    <a:pt x="364703" y="602553"/>
                  </a:cubicBezTo>
                  <a:cubicBezTo>
                    <a:pt x="366898" y="607674"/>
                    <a:pt x="368226" y="613124"/>
                    <a:pt x="369988" y="618410"/>
                  </a:cubicBezTo>
                  <a:cubicBezTo>
                    <a:pt x="371750" y="657171"/>
                    <a:pt x="372180" y="696015"/>
                    <a:pt x="375274" y="734692"/>
                  </a:cubicBezTo>
                  <a:cubicBezTo>
                    <a:pt x="375718" y="740245"/>
                    <a:pt x="376418" y="746821"/>
                    <a:pt x="380559" y="750548"/>
                  </a:cubicBezTo>
                  <a:cubicBezTo>
                    <a:pt x="394724" y="763297"/>
                    <a:pt x="414653" y="768786"/>
                    <a:pt x="428129" y="782262"/>
                  </a:cubicBezTo>
                  <a:lnTo>
                    <a:pt x="465128" y="819261"/>
                  </a:lnTo>
                  <a:cubicBezTo>
                    <a:pt x="463366" y="829832"/>
                    <a:pt x="461472" y="840382"/>
                    <a:pt x="459842" y="850974"/>
                  </a:cubicBezTo>
                  <a:cubicBezTo>
                    <a:pt x="454196" y="887670"/>
                    <a:pt x="446069" y="910558"/>
                    <a:pt x="475699" y="946114"/>
                  </a:cubicBezTo>
                  <a:cubicBezTo>
                    <a:pt x="482560" y="954347"/>
                    <a:pt x="496841" y="949637"/>
                    <a:pt x="507412" y="951399"/>
                  </a:cubicBezTo>
                  <a:cubicBezTo>
                    <a:pt x="514460" y="956685"/>
                    <a:pt x="522915" y="960488"/>
                    <a:pt x="528555" y="967256"/>
                  </a:cubicBezTo>
                  <a:cubicBezTo>
                    <a:pt x="532122" y="971536"/>
                    <a:pt x="532631" y="977674"/>
                    <a:pt x="533840" y="983113"/>
                  </a:cubicBezTo>
                  <a:cubicBezTo>
                    <a:pt x="536165" y="993575"/>
                    <a:pt x="535737" y="1004659"/>
                    <a:pt x="539126" y="1014826"/>
                  </a:cubicBezTo>
                  <a:cubicBezTo>
                    <a:pt x="541135" y="1020853"/>
                    <a:pt x="546173" y="1025397"/>
                    <a:pt x="549697" y="1030683"/>
                  </a:cubicBezTo>
                  <a:cubicBezTo>
                    <a:pt x="551459" y="1062396"/>
                    <a:pt x="548753" y="1094677"/>
                    <a:pt x="554982" y="1125822"/>
                  </a:cubicBezTo>
                  <a:cubicBezTo>
                    <a:pt x="556228" y="1132051"/>
                    <a:pt x="566347" y="1131902"/>
                    <a:pt x="570839" y="1136394"/>
                  </a:cubicBezTo>
                  <a:cubicBezTo>
                    <a:pt x="606073" y="1171628"/>
                    <a:pt x="554985" y="1134634"/>
                    <a:pt x="597267" y="1162821"/>
                  </a:cubicBezTo>
                  <a:cubicBezTo>
                    <a:pt x="600791" y="1169868"/>
                    <a:pt x="602267" y="1178391"/>
                    <a:pt x="607838" y="1183963"/>
                  </a:cubicBezTo>
                  <a:cubicBezTo>
                    <a:pt x="610336" y="1186461"/>
                    <a:pt x="644693" y="1194528"/>
                    <a:pt x="644837" y="1194535"/>
                  </a:cubicBezTo>
                  <a:cubicBezTo>
                    <a:pt x="676518" y="1195975"/>
                    <a:pt x="708264" y="1194535"/>
                    <a:pt x="739977" y="1194535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/>
            <p:cNvCxnSpPr>
              <a:stCxn id="77" idx="0"/>
              <a:endCxn id="69" idx="0"/>
            </p:cNvCxnSpPr>
            <p:nvPr/>
          </p:nvCxnSpPr>
          <p:spPr>
            <a:xfrm flipH="1" flipV="1">
              <a:off x="1483090" y="4599163"/>
              <a:ext cx="190" cy="7906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직사각형 76"/>
            <p:cNvSpPr/>
            <p:nvPr/>
          </p:nvSpPr>
          <p:spPr>
            <a:xfrm>
              <a:off x="549370" y="5389766"/>
              <a:ext cx="186781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b="1" dirty="0" smtClean="0">
                  <a:solidFill>
                    <a:srgbClr val="C00000"/>
                  </a:solidFill>
                </a:rPr>
                <a:t>인터럽트 발생</a:t>
              </a:r>
              <a:r>
                <a:rPr lang="en-US" altLang="ko-KR" sz="1100" b="1" dirty="0" smtClean="0">
                  <a:solidFill>
                    <a:srgbClr val="C00000"/>
                  </a:solidFill>
                </a:rPr>
                <a:t> </a:t>
              </a:r>
            </a:p>
            <a:p>
              <a:pPr algn="ctr"/>
              <a:r>
                <a:rPr lang="en-US" altLang="ko-KR" sz="1100" b="1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타이머나 </a:t>
              </a:r>
              <a:r>
                <a:rPr lang="en-US" altLang="ko-KR" sz="1100" b="1" dirty="0" smtClean="0">
                  <a:solidFill>
                    <a:srgbClr val="C00000"/>
                  </a:solidFill>
                </a:rPr>
                <a:t>I/O </a:t>
              </a:r>
              <a:r>
                <a:rPr lang="ko-KR" altLang="en-US" sz="1100" b="1" dirty="0" smtClean="0">
                  <a:solidFill>
                    <a:srgbClr val="C00000"/>
                  </a:solidFill>
                </a:rPr>
                <a:t>장치로부터</a:t>
              </a:r>
              <a:r>
                <a:rPr lang="en-US" altLang="ko-KR" sz="1100" b="1" dirty="0" smtClean="0">
                  <a:solidFill>
                    <a:srgbClr val="C00000"/>
                  </a:solidFill>
                </a:rPr>
                <a:t>)</a:t>
              </a:r>
              <a:endParaRPr lang="ko-KR" altLang="en-US" sz="11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82" name="직선 화살표 연결선 81"/>
            <p:cNvCxnSpPr/>
            <p:nvPr/>
          </p:nvCxnSpPr>
          <p:spPr>
            <a:xfrm>
              <a:off x="1468343" y="4807013"/>
              <a:ext cx="1879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1700928" y="4802897"/>
              <a:ext cx="1462260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인터럽트나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시스템 호출 처리 중</a:t>
              </a:r>
              <a:endParaRPr lang="ko-KR" altLang="en-US" sz="1100" dirty="0"/>
            </a:p>
          </p:txBody>
        </p:sp>
        <p:cxnSp>
          <p:nvCxnSpPr>
            <p:cNvPr id="89" name="직선 화살표 연결선 88"/>
            <p:cNvCxnSpPr/>
            <p:nvPr/>
          </p:nvCxnSpPr>
          <p:spPr>
            <a:xfrm>
              <a:off x="3210898" y="4811391"/>
              <a:ext cx="17086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3531947" y="4810250"/>
              <a:ext cx="106792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100" dirty="0" smtClean="0"/>
                <a:t>CPU </a:t>
              </a:r>
              <a:r>
                <a:rPr lang="ko-KR" altLang="en-US" sz="1100" dirty="0" smtClean="0"/>
                <a:t>스케줄링</a:t>
              </a:r>
              <a:endParaRPr lang="ko-KR" altLang="en-US" sz="1100" dirty="0"/>
            </a:p>
          </p:txBody>
        </p:sp>
        <p:cxnSp>
          <p:nvCxnSpPr>
            <p:cNvPr id="92" name="직선 연결선 91"/>
            <p:cNvCxnSpPr/>
            <p:nvPr/>
          </p:nvCxnSpPr>
          <p:spPr>
            <a:xfrm flipH="1">
              <a:off x="7244282" y="1209459"/>
              <a:ext cx="9766" cy="383623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7254048" y="4807013"/>
              <a:ext cx="1494416" cy="6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모서리가 둥근 직사각형 45"/>
            <p:cNvSpPr/>
            <p:nvPr/>
          </p:nvSpPr>
          <p:spPr>
            <a:xfrm>
              <a:off x="5240415" y="3818759"/>
              <a:ext cx="677845" cy="37247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TCB-A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376513" y="3804079"/>
              <a:ext cx="677845" cy="372470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TCB-B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구부러진 연결선 47"/>
            <p:cNvCxnSpPr>
              <a:endCxn id="46" idx="2"/>
            </p:cNvCxnSpPr>
            <p:nvPr/>
          </p:nvCxnSpPr>
          <p:spPr>
            <a:xfrm rot="16200000" flipV="1">
              <a:off x="5113515" y="4657052"/>
              <a:ext cx="1270568" cy="338922"/>
            </a:xfrm>
            <a:prstGeom prst="curvedConnector3">
              <a:avLst>
                <a:gd name="adj1" fmla="val 5581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구부러진 연결선 103"/>
            <p:cNvCxnSpPr/>
            <p:nvPr/>
          </p:nvCxnSpPr>
          <p:spPr>
            <a:xfrm rot="5400000" flipH="1" flipV="1">
              <a:off x="5864861" y="4680724"/>
              <a:ext cx="1386996" cy="331291"/>
            </a:xfrm>
            <a:prstGeom prst="curvedConnector3">
              <a:avLst>
                <a:gd name="adj1" fmla="val 50000"/>
              </a:avLst>
            </a:prstGeom>
            <a:ln w="762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직사각형 107"/>
            <p:cNvSpPr/>
            <p:nvPr/>
          </p:nvSpPr>
          <p:spPr>
            <a:xfrm>
              <a:off x="2594922" y="2148245"/>
              <a:ext cx="1378904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rgbClr val="0070C0"/>
                  </a:solidFill>
                </a:rPr>
                <a:t>스레드 </a:t>
              </a:r>
              <a:r>
                <a:rPr lang="en-US" altLang="ko-KR" sz="900" dirty="0" smtClean="0">
                  <a:solidFill>
                    <a:srgbClr val="0070C0"/>
                  </a:solidFill>
                </a:rPr>
                <a:t>A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가 </a:t>
              </a:r>
              <a:r>
                <a:rPr lang="ko-KR" altLang="en-US" sz="900" dirty="0" err="1" smtClean="0">
                  <a:solidFill>
                    <a:srgbClr val="0070C0"/>
                  </a:solidFill>
                </a:rPr>
                <a:t>블록되거나</a:t>
              </a:r>
              <a:endParaRPr lang="en-US" altLang="ko-KR" sz="9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900" dirty="0" smtClean="0">
                  <a:solidFill>
                    <a:srgbClr val="0070C0"/>
                  </a:solidFill>
                </a:rPr>
                <a:t>yield() </a:t>
              </a:r>
              <a:r>
                <a:rPr lang="ko-KR" altLang="en-US" sz="900" dirty="0" smtClean="0">
                  <a:solidFill>
                    <a:srgbClr val="0070C0"/>
                  </a:solidFill>
                </a:rPr>
                <a:t>시스템 호출로 </a:t>
              </a:r>
              <a:endParaRPr lang="en-US" altLang="ko-KR" sz="9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rgbClr val="0070C0"/>
                  </a:solidFill>
                </a:rPr>
                <a:t>스스로 양보할 때</a:t>
              </a:r>
              <a:endParaRPr lang="ko-KR" altLang="en-US" sz="9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2567888" y="3861708"/>
            <a:ext cx="1274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0070C0"/>
                </a:solidFill>
              </a:rPr>
              <a:t>스레드 </a:t>
            </a:r>
            <a:r>
              <a:rPr lang="en-US" altLang="ko-KR" sz="900" dirty="0" smtClean="0">
                <a:solidFill>
                  <a:srgbClr val="0070C0"/>
                </a:solidFill>
              </a:rPr>
              <a:t>A</a:t>
            </a:r>
            <a:r>
              <a:rPr lang="ko-KR" altLang="en-US" sz="900" dirty="0" smtClean="0">
                <a:solidFill>
                  <a:srgbClr val="0070C0"/>
                </a:solidFill>
              </a:rPr>
              <a:t>의 타임 슬라이스의 소진 혹은 높은 순위의 입출력 작업 완료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9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선점 스케줄링과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실행중인 스레드의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강제 </a:t>
            </a:r>
            <a:r>
              <a:rPr lang="ko-KR" altLang="en-US" dirty="0"/>
              <a:t>중단 여부에 따른 </a:t>
            </a:r>
            <a:r>
              <a:rPr lang="en-US" altLang="ko-KR" dirty="0"/>
              <a:t>CPU </a:t>
            </a:r>
            <a:r>
              <a:rPr lang="ko-KR" altLang="en-US" dirty="0"/>
              <a:t>스케줄링 타입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</a:t>
            </a:r>
            <a:r>
              <a:rPr lang="ko-KR" altLang="en-US" dirty="0"/>
              <a:t>스케줄링</a:t>
            </a:r>
            <a:r>
              <a:rPr lang="en-US" altLang="ko-KR" dirty="0"/>
              <a:t>(non-preemptive scheduling)</a:t>
            </a:r>
          </a:p>
          <a:p>
            <a:pPr lvl="2"/>
            <a:r>
              <a:rPr lang="ko-KR" altLang="en-US" dirty="0"/>
              <a:t>현재 실행중인 </a:t>
            </a:r>
            <a:r>
              <a:rPr lang="ko-KR" altLang="en-US" dirty="0" smtClean="0"/>
              <a:t>스레드를 강제로 </a:t>
            </a:r>
            <a:r>
              <a:rPr lang="ko-KR" altLang="en-US" dirty="0"/>
              <a:t>중단시키지 않는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일단 스레드가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실행을 시작하면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완료되거나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더 이상 사용할 수 없는 상황이 될 때까지 스레드 강제 중단시키지 않고 스케줄링도 하지 않는 방식</a:t>
            </a:r>
            <a:endParaRPr lang="en-US" altLang="ko-KR" dirty="0"/>
          </a:p>
          <a:p>
            <a:pPr lvl="2"/>
            <a:r>
              <a:rPr lang="ko-KR" altLang="en-US" dirty="0"/>
              <a:t>스케줄링 시점</a:t>
            </a:r>
            <a:endParaRPr lang="en-US" altLang="ko-KR" dirty="0"/>
          </a:p>
          <a:p>
            <a:pPr lvl="3"/>
            <a:r>
              <a:rPr lang="en-US" altLang="ko-KR" dirty="0" smtClean="0"/>
              <a:t>CPU</a:t>
            </a:r>
            <a:r>
              <a:rPr lang="ko-KR" altLang="en-US" dirty="0"/>
              <a:t>를  더 이상 사용할 수 없게 된 경우 </a:t>
            </a:r>
            <a:r>
              <a:rPr lang="en-US" altLang="ko-KR" dirty="0"/>
              <a:t>: I/O</a:t>
            </a:r>
            <a:r>
              <a:rPr lang="ko-KR" altLang="en-US" dirty="0"/>
              <a:t>로 인한 </a:t>
            </a:r>
            <a:r>
              <a:rPr lang="ko-KR" altLang="en-US" dirty="0" smtClean="0"/>
              <a:t>블록 상태</a:t>
            </a:r>
            <a:r>
              <a:rPr lang="en-US" altLang="ko-KR" dirty="0" smtClean="0"/>
              <a:t>, </a:t>
            </a:r>
            <a:r>
              <a:rPr lang="en-US" altLang="ko-KR" dirty="0"/>
              <a:t>sleep </a:t>
            </a:r>
            <a:r>
              <a:rPr lang="ko-KR" altLang="en-US" dirty="0"/>
              <a:t>등</a:t>
            </a:r>
            <a:endParaRPr lang="en-US" altLang="ko-KR" dirty="0"/>
          </a:p>
          <a:p>
            <a:pPr lvl="3"/>
            <a:r>
              <a:rPr lang="ko-KR" altLang="en-US" dirty="0" smtClean="0"/>
              <a:t>자발적으로 </a:t>
            </a:r>
            <a:r>
              <a:rPr lang="en-US" altLang="ko-KR" dirty="0"/>
              <a:t>CPU </a:t>
            </a:r>
            <a:r>
              <a:rPr lang="ko-KR" altLang="en-US" dirty="0"/>
              <a:t>양보할 때</a:t>
            </a:r>
            <a:endParaRPr lang="en-US" altLang="ko-KR" dirty="0"/>
          </a:p>
          <a:p>
            <a:pPr lvl="3"/>
            <a:r>
              <a:rPr lang="ko-KR" altLang="en-US" dirty="0" smtClean="0"/>
              <a:t>실행 중 </a:t>
            </a:r>
            <a:r>
              <a:rPr lang="ko-KR" altLang="en-US" dirty="0"/>
              <a:t>종료할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선점 스케줄링</a:t>
            </a:r>
            <a:r>
              <a:rPr lang="en-US" altLang="ko-KR" dirty="0" smtClean="0"/>
              <a:t>(preemptive</a:t>
            </a:r>
            <a:r>
              <a:rPr lang="ko-KR" altLang="en-US" dirty="0"/>
              <a:t> </a:t>
            </a:r>
            <a:r>
              <a:rPr lang="en-US" altLang="ko-KR" dirty="0" smtClean="0"/>
              <a:t>scheduling)</a:t>
            </a:r>
          </a:p>
          <a:p>
            <a:pPr lvl="2"/>
            <a:r>
              <a:rPr lang="ko-KR" altLang="en-US" dirty="0" smtClean="0"/>
              <a:t>현재 실행중인 스레드 강제 중단시키고 다른 스레드 선택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/>
              <a:t>스케줄링 시점</a:t>
            </a:r>
            <a:endParaRPr lang="en-US" altLang="ko-KR" dirty="0"/>
          </a:p>
          <a:p>
            <a:pPr lvl="3"/>
            <a:r>
              <a:rPr lang="ko-KR" altLang="en-US" dirty="0" smtClean="0"/>
              <a:t>타임슬라이스가 소진되어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타이머 인터럽트가 발생될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인터럽트나 시스템 호출 종료 시점에서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더 높은 순위의 스레드가 준비 상태일 때</a:t>
            </a:r>
            <a:endParaRPr lang="en-US" altLang="ko-KR" dirty="0" smtClean="0"/>
          </a:p>
          <a:p>
            <a:r>
              <a:rPr lang="ko-KR" altLang="en-US" dirty="0" smtClean="0"/>
              <a:t>오늘날 범용 운영체제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선점 스케줄링 타입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04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비선점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스케줄링과  선점 스케줄링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6134" y="529553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(b) </a:t>
            </a:r>
            <a:r>
              <a:rPr lang="ko-KR" altLang="en-US" sz="1200" b="1" dirty="0" smtClean="0"/>
              <a:t>선점 스케줄링</a:t>
            </a:r>
            <a:endParaRPr lang="en-US" altLang="ko-KR" sz="1200" b="1" dirty="0" smtClean="0"/>
          </a:p>
          <a:p>
            <a:r>
              <a:rPr lang="en-US" altLang="ko-KR" sz="1200" b="1" dirty="0"/>
              <a:t> </a:t>
            </a:r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사례</a:t>
            </a:r>
            <a:endParaRPr lang="ko-KR" altLang="en-US" sz="12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890" y="2337893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lphaLcParenBoth"/>
            </a:pPr>
            <a:r>
              <a:rPr lang="ko-KR" altLang="en-US" sz="1200" b="1" dirty="0" err="1" smtClean="0"/>
              <a:t>비선점</a:t>
            </a:r>
            <a:r>
              <a:rPr lang="ko-KR" altLang="en-US" sz="1200" b="1" dirty="0" smtClean="0"/>
              <a:t> 스케줄링 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    </a:t>
            </a:r>
            <a:r>
              <a:rPr lang="ko-KR" altLang="en-US" sz="1200" b="1" dirty="0" smtClean="0"/>
              <a:t>사례</a:t>
            </a:r>
            <a:endParaRPr lang="ko-KR" altLang="en-US" sz="12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1799166" y="1309848"/>
            <a:ext cx="6735290" cy="2452638"/>
            <a:chOff x="1799166" y="1309848"/>
            <a:chExt cx="6735290" cy="2452638"/>
          </a:xfrm>
        </p:grpSpPr>
        <p:cxnSp>
          <p:nvCxnSpPr>
            <p:cNvPr id="175" name="직선 연결선 174"/>
            <p:cNvCxnSpPr/>
            <p:nvPr/>
          </p:nvCxnSpPr>
          <p:spPr>
            <a:xfrm>
              <a:off x="2637330" y="2974250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직사각형 175"/>
            <p:cNvSpPr/>
            <p:nvPr/>
          </p:nvSpPr>
          <p:spPr>
            <a:xfrm>
              <a:off x="5225189" y="2873134"/>
              <a:ext cx="1343016" cy="2281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1" name="직선 연결선 180"/>
            <p:cNvCxnSpPr/>
            <p:nvPr/>
          </p:nvCxnSpPr>
          <p:spPr>
            <a:xfrm>
              <a:off x="2637331" y="2478118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/>
            <p:nvPr/>
          </p:nvCxnSpPr>
          <p:spPr>
            <a:xfrm>
              <a:off x="2637332" y="2003352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직사각형 186"/>
            <p:cNvSpPr/>
            <p:nvPr/>
          </p:nvSpPr>
          <p:spPr>
            <a:xfrm>
              <a:off x="2657620" y="1901311"/>
              <a:ext cx="2070539" cy="2200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>
            <a:xfrm>
              <a:off x="2657620" y="182930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/>
            <p:cNvCxnSpPr/>
            <p:nvPr/>
          </p:nvCxnSpPr>
          <p:spPr>
            <a:xfrm>
              <a:off x="4732703" y="182930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/>
            <p:cNvCxnSpPr/>
            <p:nvPr/>
          </p:nvCxnSpPr>
          <p:spPr>
            <a:xfrm>
              <a:off x="5222902" y="182930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/>
            <p:cNvCxnSpPr/>
            <p:nvPr/>
          </p:nvCxnSpPr>
          <p:spPr>
            <a:xfrm>
              <a:off x="6572858" y="182930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/>
            <p:cNvCxnSpPr/>
            <p:nvPr/>
          </p:nvCxnSpPr>
          <p:spPr>
            <a:xfrm>
              <a:off x="7099190" y="182930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/>
            <p:cNvSpPr txBox="1"/>
            <p:nvPr/>
          </p:nvSpPr>
          <p:spPr>
            <a:xfrm>
              <a:off x="2163898" y="182930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1</a:t>
              </a:r>
              <a:endParaRPr lang="ko-KR" altLang="en-US" sz="1200" dirty="0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163898" y="233486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2162788" y="280545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4601836" y="346922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</a:t>
              </a:r>
              <a:endParaRPr lang="ko-KR" altLang="en-US" sz="1000" i="1" dirty="0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066718" y="346922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2</a:t>
              </a:r>
              <a:endParaRPr lang="ko-KR" altLang="en-US" sz="1000" i="1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405514" y="346292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/>
                <a:t>3</a:t>
              </a:r>
              <a:endParaRPr lang="ko-KR" altLang="en-US" sz="1000" i="1" dirty="0"/>
            </a:p>
          </p:txBody>
        </p:sp>
        <p:cxnSp>
          <p:nvCxnSpPr>
            <p:cNvPr id="200" name="직선 연결선 199"/>
            <p:cNvCxnSpPr/>
            <p:nvPr/>
          </p:nvCxnSpPr>
          <p:spPr>
            <a:xfrm>
              <a:off x="2441596" y="3485487"/>
              <a:ext cx="597666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직사각형 200"/>
            <p:cNvSpPr/>
            <p:nvPr/>
          </p:nvSpPr>
          <p:spPr>
            <a:xfrm>
              <a:off x="4737502" y="2383506"/>
              <a:ext cx="484225" cy="228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직선 화살표 연결선 201"/>
            <p:cNvCxnSpPr>
              <a:stCxn id="203" idx="2"/>
              <a:endCxn id="210" idx="1"/>
            </p:cNvCxnSpPr>
            <p:nvPr/>
          </p:nvCxnSpPr>
          <p:spPr>
            <a:xfrm flipH="1">
              <a:off x="5220749" y="1560081"/>
              <a:ext cx="269693" cy="91631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/>
            <p:cNvSpPr txBox="1"/>
            <p:nvPr/>
          </p:nvSpPr>
          <p:spPr>
            <a:xfrm>
              <a:off x="5154452" y="1313860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I/O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발생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204" name="직선 화살표 연결선 203"/>
            <p:cNvCxnSpPr>
              <a:stCxn id="205" idx="2"/>
              <a:endCxn id="210" idx="3"/>
            </p:cNvCxnSpPr>
            <p:nvPr/>
          </p:nvCxnSpPr>
          <p:spPr>
            <a:xfrm>
              <a:off x="6152759" y="1591009"/>
              <a:ext cx="23577" cy="88538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5816769" y="1344788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I/O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완료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206" name="직선 화살표 연결선 205"/>
            <p:cNvCxnSpPr>
              <a:stCxn id="207" idx="2"/>
              <a:endCxn id="176" idx="3"/>
            </p:cNvCxnSpPr>
            <p:nvPr/>
          </p:nvCxnSpPr>
          <p:spPr>
            <a:xfrm flipH="1">
              <a:off x="6568205" y="1556069"/>
              <a:ext cx="355485" cy="143116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6505947" y="1309848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yield()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 호출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164264" y="230151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799166" y="3478535"/>
              <a:ext cx="998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i="1" dirty="0" smtClean="0"/>
                <a:t>스케줄링 번호</a:t>
              </a:r>
              <a:endParaRPr lang="ko-KR" altLang="en-US" sz="1000" i="1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5220749" y="2453534"/>
              <a:ext cx="955587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5294387" y="2301516"/>
              <a:ext cx="7922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I/O blocked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6565855" y="2366930"/>
              <a:ext cx="533335" cy="241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563129" y="2807053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7091034" y="2873684"/>
              <a:ext cx="240549" cy="227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444282" y="230151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457088" y="2807053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217" name="직선 연결선 216"/>
            <p:cNvCxnSpPr/>
            <p:nvPr/>
          </p:nvCxnSpPr>
          <p:spPr>
            <a:xfrm>
              <a:off x="7338140" y="1834352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/>
            <p:cNvSpPr txBox="1"/>
            <p:nvPr/>
          </p:nvSpPr>
          <p:spPr>
            <a:xfrm>
              <a:off x="6932116" y="346828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/>
                <a:t>4</a:t>
              </a:r>
              <a:endParaRPr lang="ko-KR" altLang="en-US" sz="1000" i="1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7203984" y="347853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/>
                <a:t>5</a:t>
              </a:r>
              <a:endParaRPr lang="ko-KR" altLang="en-US" sz="1000" i="1" dirty="0"/>
            </a:p>
          </p:txBody>
        </p:sp>
        <p:cxnSp>
          <p:nvCxnSpPr>
            <p:cNvPr id="227" name="직선 연결선 226"/>
            <p:cNvCxnSpPr/>
            <p:nvPr/>
          </p:nvCxnSpPr>
          <p:spPr>
            <a:xfrm>
              <a:off x="4737502" y="1883053"/>
              <a:ext cx="0" cy="25652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108796" y="2357350"/>
              <a:ext cx="0" cy="2611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>
              <a:off x="7348474" y="2858967"/>
              <a:ext cx="0" cy="25652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/>
            <p:cNvSpPr txBox="1"/>
            <p:nvPr/>
          </p:nvSpPr>
          <p:spPr>
            <a:xfrm>
              <a:off x="4687214" y="1795424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34523" y="2265835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7286509" y="2781686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8042013" y="348548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시간</a:t>
              </a:r>
              <a:endParaRPr lang="ko-KR" altLang="en-US"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33536" y="4045236"/>
            <a:ext cx="6700919" cy="2434668"/>
            <a:chOff x="1833536" y="4045236"/>
            <a:chExt cx="6700919" cy="2434668"/>
          </a:xfrm>
        </p:grpSpPr>
        <p:cxnSp>
          <p:nvCxnSpPr>
            <p:cNvPr id="156" name="직선 연결선 155"/>
            <p:cNvCxnSpPr/>
            <p:nvPr/>
          </p:nvCxnSpPr>
          <p:spPr>
            <a:xfrm>
              <a:off x="2671700" y="5702830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>
              <a:off x="2671701" y="5206698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2671702" y="4731932"/>
              <a:ext cx="5204801" cy="55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2691990" y="4629891"/>
              <a:ext cx="356969" cy="1897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>
              <a:off x="2691990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3412070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3052030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3772110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4132150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426880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462884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498888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534892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>
              <a:off x="606900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570896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634772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>
              <a:off x="6707766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>
              <a:off x="6878788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/>
            <p:nvPr/>
          </p:nvCxnSpPr>
          <p:spPr>
            <a:xfrm>
              <a:off x="7108459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>
              <a:off x="7373641" y="4557883"/>
              <a:ext cx="0" cy="1656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2198268" y="4557883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T1</a:t>
              </a:r>
              <a:endParaRPr lang="ko-KR" altLang="en-US" sz="12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198268" y="5063449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2</a:t>
              </a:r>
              <a:endParaRPr lang="ko-KR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197158" y="5534037"/>
              <a:ext cx="351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T</a:t>
              </a:r>
              <a:r>
                <a:rPr lang="en-US" altLang="ko-KR" sz="1200" dirty="0" smtClean="0"/>
                <a:t>3</a:t>
              </a:r>
              <a:endParaRPr lang="ko-KR" altLang="en-US" sz="12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908014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</a:t>
              </a:r>
              <a:endParaRPr lang="ko-KR" altLang="en-US" sz="1000" i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77257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2</a:t>
              </a:r>
              <a:endParaRPr lang="ko-KR" altLang="en-US" sz="1000" i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643433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3</a:t>
              </a:r>
              <a:endParaRPr lang="ko-KR" altLang="en-US" sz="1000" i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88134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4</a:t>
              </a:r>
              <a:endParaRPr lang="ko-KR" altLang="en-US" sz="1000" i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133993" y="6197806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5</a:t>
              </a:r>
              <a:endParaRPr lang="ko-KR" altLang="en-US" sz="1000" i="1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493430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6</a:t>
              </a:r>
              <a:endParaRPr lang="ko-KR" altLang="en-US" sz="1000" i="1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862673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/>
                <a:t>7</a:t>
              </a:r>
              <a:endParaRPr lang="ko-KR" altLang="en-US" sz="1000" i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31916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/>
                <a:t>8</a:t>
              </a:r>
              <a:endParaRPr lang="ko-KR" altLang="en-US" sz="1000" i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598092" y="619780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9</a:t>
              </a:r>
              <a:endParaRPr lang="ko-KR" altLang="en-US" sz="1000" i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942793" y="619780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10</a:t>
              </a:r>
              <a:endParaRPr lang="ko-KR" altLang="en-US" sz="1000" i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158708" y="6197806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11</a:t>
              </a:r>
              <a:endParaRPr lang="ko-KR" altLang="en-US" sz="1000" i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518748" y="619780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12</a:t>
              </a:r>
              <a:endParaRPr lang="ko-KR" altLang="en-US" sz="1000" i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07369" y="6197806"/>
              <a:ext cx="3601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i="1" dirty="0" smtClean="0"/>
                <a:t>13</a:t>
              </a:r>
              <a:endParaRPr lang="ko-KR" altLang="en-US" sz="1000" i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92435" y="619780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14</a:t>
              </a:r>
              <a:endParaRPr lang="ko-KR" altLang="en-US" sz="1000" i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7166820" y="619780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/>
                <a:t>15</a:t>
              </a:r>
              <a:endParaRPr lang="ko-KR" altLang="en-US" sz="1000" i="1" dirty="0"/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2475966" y="6214067"/>
              <a:ext cx="5976664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/>
            <p:cNvSpPr/>
            <p:nvPr/>
          </p:nvSpPr>
          <p:spPr>
            <a:xfrm>
              <a:off x="3050726" y="5097943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772885" y="4631868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137203" y="5102609"/>
              <a:ext cx="135650" cy="2113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273501" y="5589738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630098" y="4635198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4989133" y="5588506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48926" y="4629891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5710788" y="5095195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163851" y="456056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543674" y="5030097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780025" y="553754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8539" y="5030097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276329" y="5179713"/>
              <a:ext cx="955587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316508" y="5030097"/>
              <a:ext cx="7922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I/O blocked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122947" y="456056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915083" y="456056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554754" y="553754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073690" y="5589778"/>
              <a:ext cx="274035" cy="2212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430641" y="553754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347725" y="4631868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6702467" y="5097942"/>
              <a:ext cx="178492" cy="2190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6884086" y="5583942"/>
              <a:ext cx="224673" cy="227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7103162" y="4639599"/>
              <a:ext cx="279682" cy="2341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7" name="직선 화살표 연결선 176"/>
            <p:cNvCxnSpPr>
              <a:stCxn id="178" idx="2"/>
              <a:endCxn id="149" idx="3"/>
            </p:cNvCxnSpPr>
            <p:nvPr/>
          </p:nvCxnSpPr>
          <p:spPr>
            <a:xfrm flipH="1">
              <a:off x="4272853" y="4305022"/>
              <a:ext cx="264638" cy="90326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4201501" y="4058801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I/O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발생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179" name="직선 화살표 연결선 178"/>
            <p:cNvCxnSpPr>
              <a:stCxn id="180" idx="2"/>
              <a:endCxn id="164" idx="3"/>
            </p:cNvCxnSpPr>
            <p:nvPr/>
          </p:nvCxnSpPr>
          <p:spPr>
            <a:xfrm>
              <a:off x="5156712" y="4306057"/>
              <a:ext cx="75204" cy="89651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820722" y="405983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I/O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완료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188" idx="2"/>
              <a:endCxn id="169" idx="3"/>
            </p:cNvCxnSpPr>
            <p:nvPr/>
          </p:nvCxnSpPr>
          <p:spPr>
            <a:xfrm>
              <a:off x="6210707" y="4291457"/>
              <a:ext cx="137018" cy="140895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5775933" y="456056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126251" y="5030097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69383" y="553754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792964" y="4045236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yield()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 호출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646058" y="4560566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833536" y="6207115"/>
              <a:ext cx="9989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i="1" dirty="0" smtClean="0"/>
                <a:t>스케줄링 번호</a:t>
              </a:r>
              <a:endParaRPr lang="ko-KR" altLang="en-US" sz="1000" i="1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3417368" y="5597838"/>
              <a:ext cx="354742" cy="2160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613272" y="5017853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2783383" y="5522050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>
                  <a:latin typeface="MV Boli" panose="02000500030200090000" pitchFamily="2" charset="0"/>
                  <a:cs typeface="MV Boli" panose="02000500030200090000" pitchFamily="2" charset="0"/>
                </a:rPr>
                <a:t>ready</a:t>
              </a:r>
              <a:endParaRPr lang="ko-KR" altLang="en-US" sz="900" dirty="0"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cxnSp>
          <p:nvCxnSpPr>
            <p:cNvPr id="341" name="직선 연결선 340"/>
            <p:cNvCxnSpPr/>
            <p:nvPr/>
          </p:nvCxnSpPr>
          <p:spPr>
            <a:xfrm>
              <a:off x="7382844" y="4629891"/>
              <a:ext cx="0" cy="25652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/>
            <p:cNvCxnSpPr/>
            <p:nvPr/>
          </p:nvCxnSpPr>
          <p:spPr>
            <a:xfrm>
              <a:off x="6882288" y="5079327"/>
              <a:ext cx="0" cy="26112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/>
            <p:nvPr/>
          </p:nvCxnSpPr>
          <p:spPr>
            <a:xfrm>
              <a:off x="7113758" y="5565995"/>
              <a:ext cx="0" cy="25652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화살표 연결선 352"/>
            <p:cNvCxnSpPr/>
            <p:nvPr/>
          </p:nvCxnSpPr>
          <p:spPr>
            <a:xfrm>
              <a:off x="2691990" y="4523849"/>
              <a:ext cx="343623" cy="0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/>
            <p:cNvSpPr txBox="1"/>
            <p:nvPr/>
          </p:nvSpPr>
          <p:spPr>
            <a:xfrm>
              <a:off x="2415081" y="4233812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C00000"/>
                  </a:solidFill>
                </a:rPr>
                <a:t>타임슬라이스</a:t>
              </a:r>
              <a:endParaRPr lang="ko-KR" alt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817678" y="5025377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7329060" y="4523849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7033885" y="5499432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종료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8042012" y="6202905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mtClean="0"/>
                <a:t>시간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826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기아와 </a:t>
            </a:r>
            <a:r>
              <a:rPr lang="ko-KR" altLang="en-US" dirty="0" err="1" smtClean="0"/>
              <a:t>에이징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기아</a:t>
            </a:r>
            <a:r>
              <a:rPr lang="en-US" altLang="ko-KR" dirty="0" smtClean="0"/>
              <a:t>(</a:t>
            </a:r>
            <a:r>
              <a:rPr lang="en-US" altLang="ko-KR" dirty="0"/>
              <a:t>starvation)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</a:t>
            </a:r>
            <a:r>
              <a:rPr lang="ko-KR" altLang="en-US" dirty="0"/>
              <a:t>스케줄링에서 선택되지 못한 채 오랜 동안 준비 리스트에 </a:t>
            </a:r>
            <a:r>
              <a:rPr lang="ko-KR" altLang="en-US" dirty="0" smtClean="0"/>
              <a:t>있는 </a:t>
            </a:r>
            <a:r>
              <a:rPr lang="ko-KR" altLang="en-US" dirty="0"/>
              <a:t>상황</a:t>
            </a:r>
          </a:p>
          <a:p>
            <a:pPr lvl="1"/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2"/>
            <a:r>
              <a:rPr lang="ko-KR" altLang="en-US" dirty="0"/>
              <a:t>우선순위를 기반으로 하는 </a:t>
            </a:r>
            <a:r>
              <a:rPr lang="ko-KR" altLang="en-US" dirty="0" smtClean="0"/>
              <a:t>시스템에서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</a:t>
            </a:r>
            <a:r>
              <a:rPr lang="ko-KR" altLang="en-US" dirty="0"/>
              <a:t>높은 순위의 </a:t>
            </a:r>
            <a:r>
              <a:rPr lang="ko-KR" altLang="en-US" dirty="0" smtClean="0"/>
              <a:t>스레드가 </a:t>
            </a:r>
            <a:r>
              <a:rPr lang="ko-KR" altLang="en-US" dirty="0"/>
              <a:t>계속 </a:t>
            </a:r>
            <a:r>
              <a:rPr lang="ko-KR" altLang="en-US" dirty="0" smtClean="0"/>
              <a:t>시스템에 들어오는 경우</a:t>
            </a:r>
            <a:endParaRPr lang="en-US" altLang="ko-KR" dirty="0" smtClean="0"/>
          </a:p>
          <a:p>
            <a:pPr lvl="2"/>
            <a:r>
              <a:rPr lang="ko-KR" altLang="en-US" dirty="0"/>
              <a:t>짧은 </a:t>
            </a:r>
            <a:r>
              <a:rPr lang="ko-KR" altLang="en-US" dirty="0" smtClean="0"/>
              <a:t>스레드를 </a:t>
            </a:r>
            <a:r>
              <a:rPr lang="ko-KR" altLang="en-US" dirty="0"/>
              <a:t>우선 실행시키는 </a:t>
            </a:r>
            <a:r>
              <a:rPr lang="ko-KR" altLang="en-US" dirty="0" smtClean="0"/>
              <a:t>시스템에서</a:t>
            </a:r>
            <a:r>
              <a:rPr lang="en-US" altLang="ko-KR" dirty="0" smtClean="0"/>
              <a:t>, </a:t>
            </a:r>
            <a:r>
              <a:rPr lang="ko-KR" altLang="en-US" dirty="0"/>
              <a:t>자신보다 짧은 </a:t>
            </a:r>
            <a:r>
              <a:rPr lang="ko-KR" altLang="en-US" dirty="0" smtClean="0"/>
              <a:t>스레드가 </a:t>
            </a:r>
            <a:r>
              <a:rPr lang="ko-KR" altLang="en-US" dirty="0"/>
              <a:t>계속 </a:t>
            </a:r>
            <a:r>
              <a:rPr lang="ko-KR" altLang="en-US" dirty="0" smtClean="0"/>
              <a:t>도착하는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스케줄링 알고리즘 설계 시 기아 발생을 면밀히 평가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기아가 발생하지 않도록 설계하는 것이 바람직함</a:t>
            </a:r>
            <a:endParaRPr lang="en-US" altLang="ko-KR" dirty="0" smtClean="0"/>
          </a:p>
          <a:p>
            <a:r>
              <a:rPr lang="ko-KR" altLang="en-US" dirty="0" err="1" smtClean="0"/>
              <a:t>에이징</a:t>
            </a:r>
            <a:r>
              <a:rPr lang="en-US" altLang="ko-KR" dirty="0" smtClean="0"/>
              <a:t>(aging)</a:t>
            </a:r>
          </a:p>
          <a:p>
            <a:pPr lvl="1"/>
            <a:r>
              <a:rPr lang="ko-KR" altLang="en-US" dirty="0"/>
              <a:t>기아의 해결책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스레드가 준비 </a:t>
            </a:r>
            <a:r>
              <a:rPr lang="ko-KR" altLang="en-US" dirty="0"/>
              <a:t>리스트에 머무르는 시간에 비례하여 </a:t>
            </a:r>
            <a:r>
              <a:rPr lang="ko-KR" altLang="en-US" dirty="0" smtClean="0"/>
              <a:t>스케줄링 순위를 </a:t>
            </a:r>
            <a:r>
              <a:rPr lang="ko-KR" altLang="en-US" dirty="0"/>
              <a:t>높이는 기법</a:t>
            </a:r>
            <a:endParaRPr lang="en-US" altLang="ko-KR" dirty="0"/>
          </a:p>
          <a:p>
            <a:pPr lvl="2" fontAlgn="base"/>
            <a:r>
              <a:rPr lang="ko-KR" altLang="en-US" dirty="0" smtClean="0"/>
              <a:t>오래 기다릴 수는 있지만 언젠가는 가장 높은 순위에 도달하는 것 보장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1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 알고리즘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6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 알고리즘들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FCFS(First Come First Served)(</a:t>
            </a:r>
            <a:r>
              <a:rPr lang="en-US" altLang="ko-KR" dirty="0" smtClean="0">
                <a:solidFill>
                  <a:srgbClr val="0070C0"/>
                </a:solidFill>
              </a:rPr>
              <a:t>non-preemptive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도착한 순서대로 스레드를 준비 </a:t>
            </a:r>
            <a:r>
              <a:rPr lang="ko-KR" altLang="en-US" dirty="0"/>
              <a:t>큐에는 </a:t>
            </a:r>
            <a:r>
              <a:rPr lang="ko-KR" altLang="en-US" dirty="0" smtClean="0"/>
              <a:t>넣고 도착한 순서대로 처리</a:t>
            </a:r>
            <a:endParaRPr lang="en-US" altLang="ko-KR" dirty="0" smtClean="0"/>
          </a:p>
          <a:p>
            <a:r>
              <a:rPr lang="en-US" altLang="ko-KR" dirty="0" smtClean="0"/>
              <a:t>Shortest Job First(</a:t>
            </a:r>
            <a:r>
              <a:rPr lang="en-US" altLang="ko-KR" dirty="0" smtClean="0">
                <a:solidFill>
                  <a:srgbClr val="0070C0"/>
                </a:solidFill>
              </a:rPr>
              <a:t>non-preemptive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짧은 </a:t>
            </a:r>
            <a:r>
              <a:rPr lang="ko-KR" altLang="en-US" dirty="0"/>
              <a:t>스레드 </a:t>
            </a:r>
            <a:r>
              <a:rPr lang="ko-KR" altLang="en-US" dirty="0" smtClean="0"/>
              <a:t>우선 처리</a:t>
            </a:r>
            <a:endParaRPr lang="en-US" altLang="ko-KR" dirty="0" smtClean="0"/>
          </a:p>
          <a:p>
            <a:r>
              <a:rPr lang="en-US" altLang="ko-KR" dirty="0" smtClean="0"/>
              <a:t>Shortest remaining time first(</a:t>
            </a:r>
            <a:r>
              <a:rPr lang="en-US" altLang="ko-KR" dirty="0" smtClean="0">
                <a:solidFill>
                  <a:srgbClr val="0070C0"/>
                </a:solidFill>
              </a:rPr>
              <a:t>preemptive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남은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시간이 짧은 </a:t>
            </a:r>
            <a:r>
              <a:rPr lang="ko-KR" altLang="en-US" dirty="0"/>
              <a:t>스레드가 </a:t>
            </a:r>
            <a:r>
              <a:rPr lang="ko-KR" altLang="en-US" dirty="0" smtClean="0"/>
              <a:t>준비 큐에 들어오면 이를 우선 처리</a:t>
            </a:r>
            <a:endParaRPr lang="en-US" altLang="ko-KR" dirty="0" smtClean="0"/>
          </a:p>
          <a:p>
            <a:r>
              <a:rPr lang="en-US" altLang="ko-KR" dirty="0"/>
              <a:t>Round-robin(</a:t>
            </a:r>
            <a:r>
              <a:rPr lang="en-US" altLang="ko-KR" dirty="0">
                <a:solidFill>
                  <a:srgbClr val="0070C0"/>
                </a:solidFill>
              </a:rPr>
              <a:t>preemptive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스레드들을 </a:t>
            </a:r>
            <a:r>
              <a:rPr lang="ko-KR" altLang="en-US" dirty="0"/>
              <a:t>돌아가면서 할당된 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 슬라이스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만큼 실행</a:t>
            </a:r>
            <a:endParaRPr lang="en-US" altLang="ko-KR" dirty="0"/>
          </a:p>
          <a:p>
            <a:r>
              <a:rPr lang="en-US" altLang="ko-KR" dirty="0" smtClean="0"/>
              <a:t>Priority Scheduling(</a:t>
            </a:r>
            <a:r>
              <a:rPr lang="en-US" altLang="ko-KR" dirty="0" smtClean="0">
                <a:solidFill>
                  <a:srgbClr val="0070C0"/>
                </a:solidFill>
              </a:rPr>
              <a:t>preemptive/non-preemptive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우선 순위를 기반으로 하는 스케줄링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가장 높은 순위의 스레드 먼저 실행</a:t>
            </a:r>
            <a:endParaRPr lang="en-US" altLang="ko-KR" dirty="0" smtClean="0"/>
          </a:p>
          <a:p>
            <a:r>
              <a:rPr lang="en-US" altLang="ko-KR" dirty="0" smtClean="0"/>
              <a:t>Multilevel queue scheduling(</a:t>
            </a:r>
            <a:r>
              <a:rPr lang="en-US" altLang="ko-KR" dirty="0" smtClean="0">
                <a:solidFill>
                  <a:srgbClr val="0070C0"/>
                </a:solidFill>
              </a:rPr>
              <a:t>preemptive/non-preemptive </a:t>
            </a:r>
            <a:r>
              <a:rPr lang="ko-KR" altLang="en-US" dirty="0" smtClean="0">
                <a:solidFill>
                  <a:srgbClr val="0070C0"/>
                </a:solidFill>
              </a:rPr>
              <a:t>둘다 구현 가능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스레드와 큐 모두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우선순위 레벨로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스레드는 자신의 레벨과 동일한 큐에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순위의 큐에서 스레드 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순위의 큐가 빌 때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아래 순위의 큐에서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스레드는 다른 큐로 이동하지 못함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background process, Foreground process</a:t>
            </a:r>
          </a:p>
          <a:p>
            <a:r>
              <a:rPr lang="en-US" altLang="ko-KR" dirty="0" smtClean="0"/>
              <a:t>Multilevel feedback queue </a:t>
            </a:r>
            <a:r>
              <a:rPr lang="en-US" altLang="ko-KR" dirty="0"/>
              <a:t>scheduling(</a:t>
            </a:r>
            <a:r>
              <a:rPr lang="en-US" altLang="ko-KR" dirty="0">
                <a:solidFill>
                  <a:srgbClr val="0070C0"/>
                </a:solidFill>
              </a:rPr>
              <a:t>preemptive/non-preemptive </a:t>
            </a:r>
            <a:r>
              <a:rPr lang="ko-KR" altLang="en-US" dirty="0">
                <a:solidFill>
                  <a:srgbClr val="0070C0"/>
                </a:solidFill>
              </a:rPr>
              <a:t>둘다 구현 가능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큐만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우선순위 레벨을 둠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스레드는 레벨이 없이 동일한 우선순위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스레드는 제일 높은 순위의 큐에 진입하고 큐시간할당량이 다하면 아래 레벨의 큐로 이동</a:t>
            </a:r>
            <a:endParaRPr lang="en-US" altLang="ko-KR" dirty="0"/>
          </a:p>
          <a:p>
            <a:pPr lvl="1"/>
            <a:r>
              <a:rPr lang="ko-KR" altLang="en-US" dirty="0" smtClean="0"/>
              <a:t>낮은 레벨의 큐에 오래 있으면 높은 레벨의 큐로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19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설계 의도</a:t>
            </a:r>
            <a:endParaRPr lang="en-US" altLang="ko-KR" dirty="0" smtClean="0"/>
          </a:p>
          <a:p>
            <a:pPr lvl="1"/>
            <a:r>
              <a:rPr lang="ko-KR" altLang="en-US" dirty="0"/>
              <a:t>큐에 도착한 순서대로 </a:t>
            </a:r>
            <a:r>
              <a:rPr lang="ko-KR" altLang="en-US" dirty="0" smtClean="0"/>
              <a:t>스레드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단순하고 구현 용이</a:t>
            </a:r>
            <a:endParaRPr lang="en-US" altLang="ko-KR" dirty="0" smtClean="0"/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리스트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도착한</a:t>
            </a:r>
            <a:r>
              <a:rPr lang="en-US" altLang="ko-KR" dirty="0" smtClean="0"/>
              <a:t>(</a:t>
            </a:r>
            <a:r>
              <a:rPr lang="ko-KR" altLang="en-US" dirty="0"/>
              <a:t>큐의 맨 앞에 있는</a:t>
            </a:r>
            <a:r>
              <a:rPr lang="en-US" altLang="ko-KR" dirty="0"/>
              <a:t>)</a:t>
            </a:r>
            <a:r>
              <a:rPr lang="ko-KR" altLang="en-US" dirty="0" smtClean="0"/>
              <a:t> 스레드 먼저 스케줄링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 별 도착 시간</a:t>
            </a:r>
            <a:endParaRPr lang="en-US" altLang="ko-KR" dirty="0" smtClean="0"/>
          </a:p>
          <a:p>
            <a:r>
              <a:rPr lang="ko-KR" altLang="en-US" dirty="0" smtClean="0"/>
              <a:t>스케줄링 타입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r>
              <a:rPr lang="ko-KR" altLang="en-US" dirty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/>
              <a:t>순위 </a:t>
            </a:r>
            <a:r>
              <a:rPr lang="en-US" altLang="ko-KR" dirty="0"/>
              <a:t>: </a:t>
            </a:r>
            <a:r>
              <a:rPr lang="ko-KR" altLang="en-US" dirty="0"/>
              <a:t>없음</a:t>
            </a:r>
            <a:endParaRPr lang="en-US" altLang="ko-KR" dirty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발생하지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스레드가 오류로 인해 무한 루프를 실행한다면 뒤 스레드의 기아 발생</a:t>
            </a:r>
            <a:endParaRPr lang="en-US" altLang="ko-KR" dirty="0" smtClean="0"/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처리율 낮음</a:t>
            </a:r>
            <a:endParaRPr lang="en-US" altLang="ko-KR" dirty="0" smtClean="0"/>
          </a:p>
          <a:p>
            <a:pPr lvl="1"/>
            <a:r>
              <a:rPr lang="ko-KR" altLang="en-US" dirty="0"/>
              <a:t>긴 </a:t>
            </a:r>
            <a:r>
              <a:rPr lang="ko-KR" altLang="en-US" dirty="0" smtClean="0"/>
              <a:t>스레드가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오래 사용하면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늦게 도착하면 짧은 스레드는 오래 대기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호위효과</a:t>
            </a:r>
            <a:r>
              <a:rPr lang="en-US" altLang="ko-KR" dirty="0" smtClean="0"/>
              <a:t>(convoy effect)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1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FCFS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35240"/>
              </p:ext>
            </p:extLst>
          </p:nvPr>
        </p:nvGraphicFramePr>
        <p:xfrm>
          <a:off x="2590046" y="1450577"/>
          <a:ext cx="32403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84093509"/>
                    </a:ext>
                  </a:extLst>
                </a:gridCol>
                <a:gridCol w="973842">
                  <a:extLst>
                    <a:ext uri="{9D8B030D-6E8A-4147-A177-3AD203B41FA5}">
                      <a16:colId xmlns:a16="http://schemas.microsoft.com/office/drawing/2014/main" val="650329840"/>
                    </a:ext>
                  </a:extLst>
                </a:gridCol>
                <a:gridCol w="1186398">
                  <a:extLst>
                    <a:ext uri="{9D8B030D-6E8A-4147-A177-3AD203B41FA5}">
                      <a16:colId xmlns:a16="http://schemas.microsoft.com/office/drawing/2014/main" val="790231855"/>
                    </a:ext>
                  </a:extLst>
                </a:gridCol>
              </a:tblGrid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스레드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도착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실행 시간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730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1036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9907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007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8744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168134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0142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04138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76146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2150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48154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84158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0162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56166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28174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2170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4178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0182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36186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2190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081946" y="328498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87624" y="328498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187624" y="373151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187624" y="417648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T3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187624" y="4520153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T4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525353" y="493516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</a:t>
            </a:r>
            <a:endParaRPr lang="ko-KR" altLang="en-US" sz="10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897370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</a:t>
            </a:r>
            <a:endParaRPr lang="ko-KR" altLang="en-US" sz="10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2266613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2</a:t>
            </a:r>
            <a:endParaRPr lang="ko-KR" altLang="en-US" sz="10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632789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3</a:t>
            </a:r>
            <a:endParaRPr lang="ko-KR" altLang="en-US" sz="1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00887" y="4952201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00" i="1" dirty="0" smtClean="0"/>
              <a:t>4</a:t>
            </a:r>
            <a:endParaRPr lang="ko-KR" altLang="en-US" sz="10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3346733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5</a:t>
            </a:r>
            <a:endParaRPr lang="ko-KR" altLang="en-US" sz="10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3706170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6</a:t>
            </a:r>
            <a:endParaRPr lang="ko-KR" altLang="en-US" sz="10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98810" y="4952201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7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468053" y="4952201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10832" y="49522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9</a:t>
            </a:r>
            <a:endParaRPr lang="ko-KR" altLang="en-US" sz="10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155533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10</a:t>
            </a:r>
            <a:endParaRPr lang="ko-KR" altLang="en-US" sz="10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524776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11</a:t>
            </a:r>
            <a:endParaRPr lang="ko-KR" altLang="en-US" sz="10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880960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12</a:t>
            </a:r>
            <a:endParaRPr lang="ko-KR" altLang="en-US" sz="10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47136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13</a:t>
            </a:r>
            <a:endParaRPr lang="ko-KR" altLang="en-US" sz="10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591837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14</a:t>
            </a:r>
            <a:endParaRPr lang="ko-KR" altLang="en-US" sz="10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61080" y="495220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15</a:t>
            </a:r>
            <a:endParaRPr lang="ko-KR" altLang="en-US" sz="1000" i="1" dirty="0"/>
          </a:p>
        </p:txBody>
      </p:sp>
      <p:cxnSp>
        <p:nvCxnSpPr>
          <p:cNvPr id="59" name="직선 연결선 58"/>
          <p:cNvCxnSpPr>
            <a:endCxn id="68" idx="1"/>
          </p:cNvCxnSpPr>
          <p:nvPr/>
        </p:nvCxnSpPr>
        <p:spPr>
          <a:xfrm>
            <a:off x="1681346" y="4931142"/>
            <a:ext cx="5576338" cy="18757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344865" y="5908817"/>
            <a:ext cx="4423006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대기 시간 </a:t>
            </a:r>
            <a:r>
              <a:rPr lang="en-US" altLang="ko-KR" sz="1400" dirty="0" smtClean="0"/>
              <a:t>: (0 + 3 + 5 + 3)/4 = 11/4 = 2.75ms</a:t>
            </a:r>
          </a:p>
          <a:p>
            <a:r>
              <a:rPr lang="ko-KR" altLang="en-US" sz="1400" dirty="0" smtClean="0"/>
              <a:t>처리율 </a:t>
            </a:r>
            <a:r>
              <a:rPr lang="en-US" altLang="ko-KR" sz="1400" dirty="0" smtClean="0"/>
              <a:t>: 4/11 = 0.36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ms</a:t>
            </a:r>
            <a:endParaRPr lang="en-US" altLang="ko-KR" sz="1400" dirty="0" smtClean="0"/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1681346" y="3140968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2038315" y="3615353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2396510" y="4077072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477130" y="4427083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439593" y="292351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도착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>
            <a:endCxn id="35" idx="1"/>
          </p:cNvCxnSpPr>
          <p:nvPr/>
        </p:nvCxnSpPr>
        <p:spPr>
          <a:xfrm>
            <a:off x="2038315" y="3839525"/>
            <a:ext cx="1081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endCxn id="38" idx="1"/>
          </p:cNvCxnSpPr>
          <p:nvPr/>
        </p:nvCxnSpPr>
        <p:spPr>
          <a:xfrm flipV="1">
            <a:off x="2396510" y="4284494"/>
            <a:ext cx="1805116" cy="13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endCxn id="41" idx="1"/>
          </p:cNvCxnSpPr>
          <p:nvPr/>
        </p:nvCxnSpPr>
        <p:spPr>
          <a:xfrm flipV="1">
            <a:off x="3477130" y="4628165"/>
            <a:ext cx="1089834" cy="23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120182" y="3731513"/>
            <a:ext cx="10814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201626" y="4176482"/>
            <a:ext cx="35474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566964" y="4520153"/>
            <a:ext cx="107482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81346" y="3356992"/>
            <a:ext cx="1440160" cy="2049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2051720" y="364390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953565" y="4081058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=5)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91880" y="445159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57684" y="4826788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시간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ms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564298" y="5279484"/>
            <a:ext cx="31021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빨간 원은 스케줄링이 일어나는 시점을 나타낸다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0595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SJF(Shortest Job First)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ko-KR" altLang="en-US" dirty="0"/>
              <a:t>설계 </a:t>
            </a:r>
            <a:r>
              <a:rPr lang="ko-KR" altLang="en-US" dirty="0" smtClean="0"/>
              <a:t>의도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예상 실행 시간이 </a:t>
            </a:r>
            <a:r>
              <a:rPr lang="ko-KR" altLang="en-US" dirty="0"/>
              <a:t>가장 짧은 </a:t>
            </a:r>
            <a:r>
              <a:rPr lang="ko-KR" altLang="en-US" dirty="0" smtClean="0"/>
              <a:t>스레드 먼저 실행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스레드들의 평균대기시간 최소화</a:t>
            </a:r>
            <a:endParaRPr lang="ko-KR" altLang="en-US" dirty="0"/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리스트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큐에서 예상 실행 시간이 가장 짧은 </a:t>
            </a:r>
            <a:r>
              <a:rPr lang="ko-KR" altLang="en-US" dirty="0"/>
              <a:t>스레드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스레드가 도착할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예상 실행 시간이 </a:t>
            </a:r>
            <a:r>
              <a:rPr lang="ko-KR" altLang="en-US" dirty="0"/>
              <a:t>짧은 순으로 </a:t>
            </a:r>
            <a:r>
              <a:rPr lang="ko-KR" altLang="en-US" dirty="0" smtClean="0"/>
              <a:t>큐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큐의 맨 앞에 있는 </a:t>
            </a:r>
            <a:r>
              <a:rPr lang="ko-KR" altLang="en-US" dirty="0"/>
              <a:t>스레드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 별 예상 실행 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시간을 아는 것은 불가능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비현실적</a:t>
            </a:r>
            <a:endParaRPr lang="en-US" altLang="ko-KR" dirty="0" smtClean="0"/>
          </a:p>
          <a:p>
            <a:r>
              <a:rPr lang="ko-KR" altLang="en-US" dirty="0" smtClean="0"/>
              <a:t>스케줄링 타입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r>
              <a:rPr lang="ko-KR" altLang="en-US" dirty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지속적으로 짧은 </a:t>
            </a:r>
            <a:r>
              <a:rPr lang="ko-KR" altLang="en-US" dirty="0"/>
              <a:t>스레드가 </a:t>
            </a:r>
            <a:r>
              <a:rPr lang="ko-KR" altLang="en-US" dirty="0" smtClean="0"/>
              <a:t>도착하면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스레드는 언제 실행 기회를 얻을 지 예측할 수 없음</a:t>
            </a:r>
            <a:endParaRPr lang="en-US" altLang="ko-KR" dirty="0" smtClean="0"/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짧은 </a:t>
            </a:r>
            <a:r>
              <a:rPr lang="ko-KR" altLang="en-US" dirty="0"/>
              <a:t>스레드가 </a:t>
            </a:r>
            <a:r>
              <a:rPr lang="ko-KR" altLang="en-US" dirty="0" smtClean="0"/>
              <a:t>먼저 실행되므로 평균 대기 시간 최소화</a:t>
            </a:r>
            <a:endParaRPr lang="en-US" altLang="ko-KR" dirty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시간의 예측이 불가능하므로 현실에서는 거의 </a:t>
            </a:r>
            <a:r>
              <a:rPr lang="ko-KR" altLang="en-US" dirty="0"/>
              <a:t>사용되지 않음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9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운영체제에서 일어나는 다양한 스케줄링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자원에 대한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자원에 대한 경쟁이 있는 곳에는 경쟁자 중 하나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시스템 여러 곳에서 발생</a:t>
            </a:r>
            <a:endParaRPr lang="en-US" altLang="ko-KR" dirty="0" smtClean="0"/>
          </a:p>
          <a:p>
            <a:r>
              <a:rPr lang="ko-KR" altLang="en-US" dirty="0" smtClean="0"/>
              <a:t>컴퓨터 시스템 내 다양한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</a:t>
            </a:r>
            <a:r>
              <a:rPr lang="en-US" altLang="ko-KR" dirty="0" smtClean="0"/>
              <a:t>(job)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배치시스템에서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대기중인 배치 작업</a:t>
            </a:r>
            <a:r>
              <a:rPr lang="en-US" altLang="ko-KR" dirty="0" smtClean="0"/>
              <a:t>(Job)</a:t>
            </a:r>
            <a:r>
              <a:rPr lang="ko-KR" altLang="en-US" dirty="0" smtClean="0"/>
              <a:t> 중 메모리에 적재할 작업 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</a:t>
            </a:r>
            <a:r>
              <a:rPr lang="en-US" altLang="ko-KR" dirty="0" smtClean="0"/>
              <a:t>/</a:t>
            </a:r>
            <a:r>
              <a:rPr lang="ko-KR" altLang="en-US" dirty="0" smtClean="0"/>
              <a:t>스레드 중에 하나를 선택하여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오늘날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스케줄링은 스레드 중 한 선택하는 스레드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디스크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</a:t>
            </a:r>
            <a:r>
              <a:rPr lang="en-US" altLang="ko-KR" dirty="0" smtClean="0"/>
              <a:t> </a:t>
            </a:r>
            <a:r>
              <a:rPr lang="ko-KR" altLang="en-US" dirty="0" smtClean="0"/>
              <a:t>장치 내에서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디스크 입출력 요청 중 하나 선택</a:t>
            </a:r>
            <a:endParaRPr lang="en-US" altLang="ko-KR" dirty="0" smtClean="0"/>
          </a:p>
          <a:p>
            <a:pPr lvl="1"/>
            <a:r>
              <a:rPr lang="en-US" altLang="ko-KR" dirty="0"/>
              <a:t>Printer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프린팅 작업 중 하나 선택하여 </a:t>
            </a:r>
            <a:r>
              <a:rPr lang="en-US" altLang="ko-KR" dirty="0" smtClean="0"/>
              <a:t>Printer </a:t>
            </a:r>
            <a:r>
              <a:rPr lang="ko-KR" altLang="en-US" dirty="0" smtClean="0"/>
              <a:t>할당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2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546933" y="3539705"/>
            <a:ext cx="10814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196653" y="3978188"/>
            <a:ext cx="35474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638972" y="4376137"/>
            <a:ext cx="107482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53354" y="3212976"/>
            <a:ext cx="1440160" cy="20499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7533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24734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133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8334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935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5535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3137893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2736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6336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3537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9937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137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0738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4338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7939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539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59632" y="314096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249037" y="3570152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1266795" y="39672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T3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1259632" y="43761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1600135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</a:t>
            </a:r>
            <a:endParaRPr lang="ko-KR" altLang="en-US" sz="1000" i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693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</a:t>
            </a:r>
            <a:endParaRPr lang="ko-KR" altLang="en-US" sz="1000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2338621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2</a:t>
            </a:r>
            <a:endParaRPr lang="ko-KR" altLang="en-US" sz="10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04797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3</a:t>
            </a:r>
            <a:endParaRPr lang="ko-KR" altLang="en-US" sz="1000" i="1" dirty="0"/>
          </a:p>
        </p:txBody>
      </p:sp>
      <p:sp>
        <p:nvSpPr>
          <p:cNvPr id="46" name="TextBox 45"/>
          <p:cNvSpPr txBox="1"/>
          <p:nvPr/>
        </p:nvSpPr>
        <p:spPr>
          <a:xfrm>
            <a:off x="3072895" y="4808185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442138" y="4808185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7781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6</a:t>
            </a:r>
            <a:endParaRPr lang="ko-KR" altLang="en-US" sz="10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47421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7</a:t>
            </a:r>
            <a:endParaRPr lang="ko-KR" altLang="en-US" sz="10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4540061" y="4808185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82840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9</a:t>
            </a:r>
            <a:endParaRPr lang="ko-KR" altLang="en-US" sz="1000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5227541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10</a:t>
            </a:r>
            <a:endParaRPr lang="ko-KR" altLang="en-US" sz="1000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559678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11</a:t>
            </a:r>
            <a:endParaRPr lang="ko-KR" altLang="en-US" sz="1000" i="1" dirty="0"/>
          </a:p>
        </p:txBody>
      </p:sp>
      <p:sp>
        <p:nvSpPr>
          <p:cNvPr id="54" name="TextBox 53"/>
          <p:cNvSpPr txBox="1"/>
          <p:nvPr/>
        </p:nvSpPr>
        <p:spPr>
          <a:xfrm>
            <a:off x="595296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12</a:t>
            </a:r>
            <a:endParaRPr lang="ko-KR" altLang="en-US" sz="1000" i="1" dirty="0"/>
          </a:p>
        </p:txBody>
      </p:sp>
      <p:sp>
        <p:nvSpPr>
          <p:cNvPr id="55" name="TextBox 54"/>
          <p:cNvSpPr txBox="1"/>
          <p:nvPr/>
        </p:nvSpPr>
        <p:spPr>
          <a:xfrm>
            <a:off x="631914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13</a:t>
            </a:r>
            <a:endParaRPr lang="ko-KR" altLang="en-US" sz="10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663845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14</a:t>
            </a:r>
            <a:endParaRPr lang="ko-KR" altLang="en-US" sz="10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3308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15</a:t>
            </a:r>
            <a:endParaRPr lang="ko-KR" altLang="en-US" sz="1000" i="1" dirty="0"/>
          </a:p>
        </p:txBody>
      </p:sp>
      <p:cxnSp>
        <p:nvCxnSpPr>
          <p:cNvPr id="59" name="직선 연결선 58"/>
          <p:cNvCxnSpPr/>
          <p:nvPr/>
        </p:nvCxnSpPr>
        <p:spPr>
          <a:xfrm flipV="1">
            <a:off x="1754590" y="4794077"/>
            <a:ext cx="5697730" cy="3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SJF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73743" y="5620111"/>
            <a:ext cx="432362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대기 시간 </a:t>
            </a:r>
            <a:r>
              <a:rPr lang="en-US" altLang="ko-KR" sz="1400" dirty="0" smtClean="0"/>
              <a:t>: (0 + 4 + 2 + 3)/4 = 9/4 = 2.25ms</a:t>
            </a:r>
          </a:p>
          <a:p>
            <a:r>
              <a:rPr lang="ko-KR" altLang="en-US" sz="1400" dirty="0" smtClean="0"/>
              <a:t>처리율 </a:t>
            </a:r>
            <a:r>
              <a:rPr lang="en-US" altLang="ko-KR" sz="1400" dirty="0" smtClean="0"/>
              <a:t>: 4/11 = 0.36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ms</a:t>
            </a:r>
            <a:endParaRPr lang="en-US" altLang="ko-KR" sz="1400" dirty="0" smtClean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1750216" y="2988804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2108097" y="3451696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2471875" y="3861048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3547123" y="4264051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14374" y="278864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도착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cxnSp>
        <p:nvCxnSpPr>
          <p:cNvPr id="6" name="직선 연결선 5"/>
          <p:cNvCxnSpPr>
            <a:endCxn id="35" idx="1"/>
          </p:cNvCxnSpPr>
          <p:nvPr/>
        </p:nvCxnSpPr>
        <p:spPr>
          <a:xfrm>
            <a:off x="2104191" y="3647717"/>
            <a:ext cx="14427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38" idx="1"/>
          </p:cNvCxnSpPr>
          <p:nvPr/>
        </p:nvCxnSpPr>
        <p:spPr>
          <a:xfrm>
            <a:off x="2471875" y="4085220"/>
            <a:ext cx="724778" cy="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endCxn id="41" idx="1"/>
          </p:cNvCxnSpPr>
          <p:nvPr/>
        </p:nvCxnSpPr>
        <p:spPr>
          <a:xfrm>
            <a:off x="3553554" y="4484149"/>
            <a:ext cx="1085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80414" y="3467817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=4)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0308" y="3906342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652135" y="4286814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80312" y="467016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시간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ms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202078"/>
              </p:ext>
            </p:extLst>
          </p:nvPr>
        </p:nvGraphicFramePr>
        <p:xfrm>
          <a:off x="2590046" y="1450577"/>
          <a:ext cx="34221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842">
                  <a:extLst>
                    <a:ext uri="{9D8B030D-6E8A-4147-A177-3AD203B41FA5}">
                      <a16:colId xmlns:a16="http://schemas.microsoft.com/office/drawing/2014/main" val="13840935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5032984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90231855"/>
                    </a:ext>
                  </a:extLst>
                </a:gridCol>
              </a:tblGrid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스레드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도착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예상 실행 시간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730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1036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9907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007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2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SRTF</a:t>
            </a:r>
            <a:r>
              <a:rPr lang="en-US" altLang="ko-KR" dirty="0" smtClean="0"/>
              <a:t>(Shortest Remaining Time First)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 fontAlgn="base"/>
            <a:r>
              <a:rPr lang="ko-KR" altLang="en-US" dirty="0" smtClean="0"/>
              <a:t>설계 의도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짧은 스레드 </a:t>
            </a:r>
            <a:r>
              <a:rPr lang="ko-KR" altLang="en-US" dirty="0"/>
              <a:t>먼저 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스레드들의 평균대기시간 줄이기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SJF</a:t>
            </a:r>
            <a:r>
              <a:rPr lang="ko-KR" altLang="en-US" dirty="0" smtClean="0"/>
              <a:t>의 선점 스케줄링 버전</a:t>
            </a:r>
            <a:endParaRPr lang="en-US" altLang="ko-KR" dirty="0" smtClean="0"/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준비 리스트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남은 실행 시간이 가장 짧은 </a:t>
            </a:r>
            <a:r>
              <a:rPr lang="ko-KR" altLang="en-US" dirty="0"/>
              <a:t>스레드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err="1" smtClean="0"/>
              <a:t>SJF</a:t>
            </a:r>
            <a:r>
              <a:rPr lang="ko-KR" altLang="en-US" dirty="0" smtClean="0"/>
              <a:t>의 선점 스케줄링 </a:t>
            </a:r>
            <a:r>
              <a:rPr lang="ko-KR" altLang="en-US" dirty="0" err="1" smtClean="0"/>
              <a:t>버전임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시간에 짧은 </a:t>
            </a:r>
            <a:r>
              <a:rPr lang="ko-KR" altLang="en-US" dirty="0"/>
              <a:t>순으로 스레드들을 </a:t>
            </a:r>
            <a:r>
              <a:rPr lang="ko-KR" altLang="en-US" dirty="0" smtClean="0"/>
              <a:t>큐에 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/>
              <a:t>스레드가 </a:t>
            </a:r>
            <a:r>
              <a:rPr lang="ko-KR" altLang="en-US" dirty="0" smtClean="0"/>
              <a:t>끝나거나 실행 시간이 더 짧은 </a:t>
            </a:r>
            <a:r>
              <a:rPr lang="ko-KR" altLang="en-US" dirty="0"/>
              <a:t>스레드가 </a:t>
            </a:r>
            <a:r>
              <a:rPr lang="ko-KR" altLang="en-US" dirty="0" smtClean="0"/>
              <a:t>도착할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짧은 스레드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큐의 맨 앞에 있는 스레드 선택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 별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예상 실행 시간과 남은 실행 시간 값</a:t>
            </a:r>
            <a:endParaRPr lang="en-US" altLang="ko-KR" dirty="0" smtClean="0"/>
          </a:p>
          <a:p>
            <a:pPr lvl="2"/>
            <a:r>
              <a:rPr lang="ko-KR" altLang="en-US" dirty="0"/>
              <a:t>이 시간을 아는 것은 불가능</a:t>
            </a:r>
            <a:r>
              <a:rPr lang="en-US" altLang="ko-KR" dirty="0"/>
              <a:t>. </a:t>
            </a:r>
            <a:r>
              <a:rPr lang="ko-KR" altLang="en-US" dirty="0"/>
              <a:t>비현실적</a:t>
            </a:r>
            <a:endParaRPr lang="en-US" altLang="ko-KR" dirty="0"/>
          </a:p>
          <a:p>
            <a:r>
              <a:rPr lang="ko-KR" altLang="en-US" dirty="0" smtClean="0"/>
              <a:t>스케줄링 </a:t>
            </a:r>
            <a:r>
              <a:rPr lang="ko-KR" altLang="en-US" dirty="0"/>
              <a:t>타입 </a:t>
            </a:r>
            <a:r>
              <a:rPr lang="en-US" altLang="ko-KR" dirty="0"/>
              <a:t>: </a:t>
            </a:r>
            <a:r>
              <a:rPr lang="ko-KR" altLang="en-US" dirty="0" smtClean="0"/>
              <a:t>선점 스케줄링</a:t>
            </a:r>
            <a:endParaRPr lang="en-US" altLang="ko-KR" dirty="0" smtClean="0"/>
          </a:p>
          <a:p>
            <a:r>
              <a:rPr lang="ko-KR" altLang="en-US" dirty="0" smtClean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지속적으로 짧은 </a:t>
            </a:r>
            <a:r>
              <a:rPr lang="ko-KR" altLang="en-US" dirty="0"/>
              <a:t>스레드가 </a:t>
            </a:r>
            <a:r>
              <a:rPr lang="ko-KR" altLang="en-US" dirty="0" smtClean="0"/>
              <a:t>도착하는 경우 긴 스레드는 언제 실행 기회를 얻을 수 예상할 수 없음</a:t>
            </a:r>
            <a:endParaRPr lang="en-US" altLang="ko-KR" dirty="0" smtClean="0"/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시간이 짧은 프로세스가 먼저 실행되므로 평균 대기 시간 최소화</a:t>
            </a:r>
            <a:endParaRPr lang="en-US" altLang="ko-KR" dirty="0"/>
          </a:p>
          <a:p>
            <a:r>
              <a:rPr lang="ko-KR" altLang="en-US" dirty="0" smtClean="0"/>
              <a:t>문제점</a:t>
            </a:r>
            <a:endParaRPr lang="en-US" altLang="ko-KR" dirty="0" smtClean="0"/>
          </a:p>
          <a:p>
            <a:pPr lvl="1"/>
            <a:r>
              <a:rPr lang="ko-KR" altLang="en-US" dirty="0"/>
              <a:t>실행 </a:t>
            </a:r>
            <a:r>
              <a:rPr lang="ko-KR" altLang="en-US" dirty="0" smtClean="0"/>
              <a:t>시간 예측이 </a:t>
            </a:r>
            <a:r>
              <a:rPr lang="ko-KR" altLang="en-US" dirty="0"/>
              <a:t>불가능하므로 현실에서는 거의 사용되지 </a:t>
            </a:r>
            <a:r>
              <a:rPr lang="ko-KR" altLang="en-US" dirty="0" smtClean="0"/>
              <a:t>않음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2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/>
        </p:nvSpPr>
        <p:spPr>
          <a:xfrm>
            <a:off x="2827857" y="3215361"/>
            <a:ext cx="726702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SRTF 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397236" y="5615961"/>
            <a:ext cx="4084773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대기 시간 </a:t>
            </a:r>
            <a:r>
              <a:rPr lang="en-US" altLang="ko-KR" sz="1400" dirty="0" smtClean="0"/>
              <a:t>: (1 + 4 + 0 + 3)/4 = 8/4 = 2ms</a:t>
            </a:r>
          </a:p>
          <a:p>
            <a:r>
              <a:rPr lang="ko-KR" altLang="en-US" sz="1400" dirty="0" smtClean="0"/>
              <a:t>처리율 </a:t>
            </a:r>
            <a:r>
              <a:rPr lang="en-US" altLang="ko-KR" sz="1400" dirty="0" smtClean="0"/>
              <a:t>: 4/11 = 0.36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ms</a:t>
            </a:r>
            <a:endParaRPr lang="en-US" altLang="ko-KR" sz="1400" dirty="0" smtClean="0"/>
          </a:p>
        </p:txBody>
      </p:sp>
      <p:sp>
        <p:nvSpPr>
          <p:cNvPr id="60" name="직사각형 59"/>
          <p:cNvSpPr/>
          <p:nvPr/>
        </p:nvSpPr>
        <p:spPr>
          <a:xfrm>
            <a:off x="3546933" y="3602588"/>
            <a:ext cx="1081444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483900" y="4096614"/>
            <a:ext cx="35474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638972" y="4448145"/>
            <a:ext cx="107482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53354" y="3212976"/>
            <a:ext cx="726702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7533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4734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133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8334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1935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535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923928" y="3137893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2736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6336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3537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9937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37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0738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4338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7939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539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59632" y="314096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249037" y="3623937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266795" y="4073509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259632" y="4448145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600135" y="47971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</a:t>
            </a:r>
            <a:endParaRPr lang="ko-KR" alt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693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</a:t>
            </a:r>
            <a:endParaRPr lang="ko-KR" altLang="en-US" sz="1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2354804" y="4808185"/>
            <a:ext cx="222832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726943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304949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4</a:t>
            </a:r>
            <a:endParaRPr lang="ko-KR" altLang="en-US" sz="1000" i="1" dirty="0"/>
          </a:p>
        </p:txBody>
      </p:sp>
      <p:sp>
        <p:nvSpPr>
          <p:cNvPr id="93" name="TextBox 92"/>
          <p:cNvSpPr txBox="1"/>
          <p:nvPr/>
        </p:nvSpPr>
        <p:spPr>
          <a:xfrm>
            <a:off x="344088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7781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6</a:t>
            </a:r>
            <a:endParaRPr lang="ko-KR" altLang="en-US" sz="10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4147421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/>
              <a:t>7</a:t>
            </a:r>
            <a:endParaRPr lang="ko-KR" altLang="en-US" sz="1000" i="1" dirty="0"/>
          </a:p>
        </p:txBody>
      </p:sp>
      <p:sp>
        <p:nvSpPr>
          <p:cNvPr id="96" name="TextBox 95"/>
          <p:cNvSpPr txBox="1"/>
          <p:nvPr/>
        </p:nvSpPr>
        <p:spPr>
          <a:xfrm>
            <a:off x="4538810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i="1"/>
            </a:lvl1pPr>
          </a:lstStyle>
          <a:p>
            <a:r>
              <a:rPr lang="en-US" altLang="ko-KR" sz="1000" dirty="0"/>
              <a:t>8</a:t>
            </a:r>
            <a:endParaRPr lang="ko-KR" alt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4882840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9</a:t>
            </a:r>
            <a:endParaRPr lang="ko-KR" altLang="en-US" sz="10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227541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10</a:t>
            </a:r>
            <a:endParaRPr lang="ko-KR" altLang="en-US" sz="1000" i="1" dirty="0"/>
          </a:p>
        </p:txBody>
      </p:sp>
      <p:sp>
        <p:nvSpPr>
          <p:cNvPr id="99" name="TextBox 98"/>
          <p:cNvSpPr txBox="1"/>
          <p:nvPr/>
        </p:nvSpPr>
        <p:spPr>
          <a:xfrm>
            <a:off x="559678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11</a:t>
            </a:r>
            <a:endParaRPr lang="ko-KR" altLang="en-US" sz="10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5296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12</a:t>
            </a:r>
            <a:endParaRPr lang="ko-KR" altLang="en-US" sz="10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31914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13</a:t>
            </a:r>
            <a:endParaRPr lang="ko-KR" altLang="en-US" sz="1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3845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14</a:t>
            </a:r>
            <a:endParaRPr lang="ko-KR" altLang="en-US" sz="1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3308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15</a:t>
            </a:r>
            <a:endParaRPr lang="ko-KR" altLang="en-US" sz="1000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1750216" y="4794077"/>
            <a:ext cx="5763778" cy="3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750216" y="2988804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103940" y="3491910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475517" y="3864528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556954" y="4339125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64" idx="3"/>
            <a:endCxn id="105" idx="1"/>
          </p:cNvCxnSpPr>
          <p:nvPr/>
        </p:nvCxnSpPr>
        <p:spPr>
          <a:xfrm>
            <a:off x="2480056" y="3322859"/>
            <a:ext cx="347801" cy="2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14374" y="278864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도착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413986" y="467016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시간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ms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7" name="직선 연결선 16"/>
          <p:cNvCxnSpPr>
            <a:endCxn id="60" idx="1"/>
          </p:cNvCxnSpPr>
          <p:nvPr/>
        </p:nvCxnSpPr>
        <p:spPr>
          <a:xfrm flipV="1">
            <a:off x="2103940" y="3710600"/>
            <a:ext cx="1442993" cy="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endCxn id="63" idx="1"/>
          </p:cNvCxnSpPr>
          <p:nvPr/>
        </p:nvCxnSpPr>
        <p:spPr>
          <a:xfrm flipV="1">
            <a:off x="3546933" y="4556157"/>
            <a:ext cx="1092039" cy="7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341982" y="2996905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</a:t>
            </a:r>
          </a:p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=1)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01436" y="3533397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=4)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635896" y="4385872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62783"/>
              </p:ext>
            </p:extLst>
          </p:nvPr>
        </p:nvGraphicFramePr>
        <p:xfrm>
          <a:off x="2590046" y="1450577"/>
          <a:ext cx="342211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842">
                  <a:extLst>
                    <a:ext uri="{9D8B030D-6E8A-4147-A177-3AD203B41FA5}">
                      <a16:colId xmlns:a16="http://schemas.microsoft.com/office/drawing/2014/main" val="138409350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65032984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790231855"/>
                    </a:ext>
                  </a:extLst>
                </a:gridCol>
              </a:tblGrid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스레드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도착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예상 실행 시간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730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1036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9907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007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04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RR(Round-robin)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ko-KR" altLang="en-US" dirty="0"/>
              <a:t>설계 </a:t>
            </a:r>
            <a:r>
              <a:rPr lang="ko-KR" altLang="en-US" dirty="0" smtClean="0"/>
              <a:t>의도</a:t>
            </a:r>
            <a:endParaRPr lang="ko-KR" altLang="en-US" dirty="0"/>
          </a:p>
          <a:p>
            <a:pPr lvl="1" fontAlgn="base"/>
            <a:r>
              <a:rPr lang="ko-KR" altLang="en-US" dirty="0" err="1" smtClean="0"/>
              <a:t>스레드들에게</a:t>
            </a:r>
            <a:r>
              <a:rPr lang="ko-KR" altLang="en-US" dirty="0" smtClean="0"/>
              <a:t> </a:t>
            </a:r>
            <a:r>
              <a:rPr lang="ko-KR" altLang="en-US" dirty="0"/>
              <a:t>공평한 실행 기회를 주기 위해 </a:t>
            </a:r>
            <a:r>
              <a:rPr lang="ko-KR" altLang="en-US" dirty="0" smtClean="0"/>
              <a:t>일정 시간 간격으로 번갈아 </a:t>
            </a:r>
            <a:r>
              <a:rPr lang="ko-KR" altLang="en-US" dirty="0"/>
              <a:t>실행</a:t>
            </a:r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준비 리스트를 원형 큐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모양으로 구축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큐에 대기중인 스레드들을 타임 슬라이스 주기로 돌아가면서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도착하는 순서대로 스레드들을 큐에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 슬라이스가 지나면 큐 끝으로 이동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타임 슬라이스</a:t>
            </a:r>
            <a:endParaRPr lang="en-US" altLang="ko-KR" dirty="0"/>
          </a:p>
          <a:p>
            <a:r>
              <a:rPr lang="ko-KR" altLang="en-US" dirty="0"/>
              <a:t>스케줄링 타입 </a:t>
            </a:r>
            <a:r>
              <a:rPr lang="en-US" altLang="ko-KR" dirty="0"/>
              <a:t>: </a:t>
            </a:r>
            <a:r>
              <a:rPr lang="ko-KR" altLang="en-US" dirty="0" smtClean="0"/>
              <a:t>선점 스케줄링</a:t>
            </a:r>
            <a:endParaRPr lang="en-US" altLang="ko-KR" dirty="0" smtClean="0"/>
          </a:p>
          <a:p>
            <a:r>
              <a:rPr lang="ko-KR" altLang="en-US" dirty="0" smtClean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우선순위가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 슬라이스가 정해져 있어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일정 시간 후에 스레드는 반드시 실행</a:t>
            </a:r>
            <a:endParaRPr lang="en-US" altLang="ko-KR" dirty="0" smtClean="0"/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공평하고</a:t>
            </a:r>
            <a:r>
              <a:rPr lang="en-US" altLang="ko-KR" dirty="0"/>
              <a:t>, </a:t>
            </a:r>
            <a:r>
              <a:rPr lang="ko-KR" altLang="en-US" dirty="0"/>
              <a:t>기아 현상 없고</a:t>
            </a:r>
            <a:r>
              <a:rPr lang="en-US" altLang="ko-KR" dirty="0"/>
              <a:t>, </a:t>
            </a:r>
            <a:r>
              <a:rPr lang="ko-KR" altLang="en-US" dirty="0"/>
              <a:t>구현이 쉬움</a:t>
            </a:r>
            <a:endParaRPr lang="en-US" altLang="ko-KR" dirty="0"/>
          </a:p>
          <a:p>
            <a:pPr lvl="1"/>
            <a:r>
              <a:rPr lang="ko-KR" altLang="en-US" dirty="0" smtClean="0"/>
              <a:t>잦은 스케줄링으로 전체 </a:t>
            </a:r>
            <a:r>
              <a:rPr lang="ko-KR" altLang="en-US" dirty="0"/>
              <a:t>스케줄링 오버헤드 큼</a:t>
            </a:r>
            <a:r>
              <a:rPr lang="en-US" altLang="ko-KR" dirty="0"/>
              <a:t>. </a:t>
            </a:r>
            <a:r>
              <a:rPr lang="ko-KR" altLang="en-US" dirty="0"/>
              <a:t>특히 </a:t>
            </a:r>
            <a:r>
              <a:rPr lang="ko-KR" altLang="en-US" dirty="0" smtClean="0"/>
              <a:t>타임 슬라이스가 작을 </a:t>
            </a:r>
            <a:r>
              <a:rPr lang="ko-KR" altLang="en-US" dirty="0"/>
              <a:t>때 더욱 </a:t>
            </a:r>
            <a:r>
              <a:rPr lang="ko-KR" altLang="en-US" dirty="0" smtClean="0"/>
              <a:t>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균형된 처리율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타임슬라이스가 크면 </a:t>
            </a:r>
            <a:r>
              <a:rPr lang="en-US" altLang="ko-KR" dirty="0" err="1" smtClean="0"/>
              <a:t>FCFS</a:t>
            </a:r>
            <a:r>
              <a:rPr lang="ko-KR" altLang="en-US" dirty="0" smtClean="0"/>
              <a:t>에 가까움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적으면 </a:t>
            </a:r>
            <a:r>
              <a:rPr lang="en-US" altLang="ko-KR" dirty="0" smtClean="0"/>
              <a:t>SJF/SRTF</a:t>
            </a:r>
            <a:r>
              <a:rPr lang="ko-KR" altLang="en-US" dirty="0" smtClean="0"/>
              <a:t>에 가까움</a:t>
            </a:r>
            <a:endParaRPr lang="en-US" altLang="ko-KR" dirty="0" smtClean="0"/>
          </a:p>
          <a:p>
            <a:pPr marL="685800" lvl="2" indent="0">
              <a:buNone/>
            </a:pPr>
            <a:r>
              <a:rPr lang="ko-KR" altLang="en-US" dirty="0" smtClean="0"/>
              <a:t>늦게 도착한 짧은 프로세스는 </a:t>
            </a:r>
            <a:r>
              <a:rPr lang="en-US" altLang="ko-KR" dirty="0" err="1" smtClean="0"/>
              <a:t>FCFS</a:t>
            </a:r>
            <a:r>
              <a:rPr lang="ko-KR" altLang="en-US" dirty="0" smtClean="0"/>
              <a:t>보다 빨리 완료되고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긴 프로세스는 </a:t>
            </a:r>
            <a:r>
              <a:rPr lang="en-US" altLang="ko-KR" dirty="0" smtClean="0"/>
              <a:t>SJF</a:t>
            </a:r>
            <a:r>
              <a:rPr lang="ko-KR" altLang="en-US" dirty="0" smtClean="0"/>
              <a:t>보다 빨리 완료됨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1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RR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 smtClean="0"/>
              <a:t>slice=</a:t>
            </a:r>
            <a:r>
              <a:rPr lang="en-US" altLang="ko-KR" dirty="0" err="1" smtClean="0"/>
              <a:t>2ms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77618" y="5474586"/>
            <a:ext cx="4184159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대기 시간 </a:t>
            </a:r>
            <a:r>
              <a:rPr lang="en-US" altLang="ko-KR" sz="1400" dirty="0" smtClean="0"/>
              <a:t>: (3 + 4 + 2 + 3)/4 = 12/4 = 3ms</a:t>
            </a:r>
          </a:p>
          <a:p>
            <a:r>
              <a:rPr lang="ko-KR" altLang="en-US" sz="1400" dirty="0" smtClean="0"/>
              <a:t>처리율 </a:t>
            </a:r>
            <a:r>
              <a:rPr lang="en-US" altLang="ko-KR" sz="1400" dirty="0" smtClean="0"/>
              <a:t>: 4/11 = 0.36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ms</a:t>
            </a:r>
            <a:endParaRPr lang="en-US" altLang="ko-KR" sz="1400" dirty="0" smtClean="0"/>
          </a:p>
          <a:p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 6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(2, 4, 5, 7, 8, 10ms</a:t>
            </a:r>
            <a:r>
              <a:rPr lang="ko-KR" altLang="en-US" sz="1400" dirty="0" smtClean="0"/>
              <a:t> 때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컨텍스트 스위칭 </a:t>
            </a:r>
            <a:r>
              <a:rPr lang="en-US" altLang="ko-KR" sz="1400" dirty="0" smtClean="0"/>
              <a:t>: 5</a:t>
            </a:r>
            <a:r>
              <a:rPr lang="ko-KR" altLang="en-US" sz="1400" dirty="0" smtClean="0"/>
              <a:t>번 발생</a:t>
            </a:r>
            <a:r>
              <a:rPr lang="en-US" altLang="ko-KR" sz="1400" dirty="0" smtClean="0"/>
              <a:t>(2, 4, 5, 7, 8ms </a:t>
            </a:r>
            <a:r>
              <a:rPr lang="ko-KR" altLang="en-US" sz="1400" dirty="0" smtClean="0"/>
              <a:t>때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358030" y="4444535"/>
            <a:ext cx="351488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273375" y="3585427"/>
            <a:ext cx="362258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4637058" y="4445611"/>
            <a:ext cx="71242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3556954" y="3198201"/>
            <a:ext cx="705727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473434" y="3605242"/>
            <a:ext cx="720080" cy="1949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94852" y="4031901"/>
            <a:ext cx="35474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53354" y="3212976"/>
            <a:ext cx="726603" cy="202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7533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47343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133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8334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19351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5355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923928" y="3137893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27363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63367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35375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9937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37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0738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4338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7939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539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259632" y="314096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1249037" y="35701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T2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1266795" y="40735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T3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259632" y="4448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T4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1599643" y="47971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</a:t>
            </a:r>
            <a:endParaRPr lang="ko-KR" alt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693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</a:t>
            </a:r>
            <a:endParaRPr lang="ko-KR" altLang="en-US" sz="1000" i="1" dirty="0"/>
          </a:p>
        </p:txBody>
      </p:sp>
      <p:sp>
        <p:nvSpPr>
          <p:cNvPr id="90" name="TextBox 89"/>
          <p:cNvSpPr txBox="1"/>
          <p:nvPr/>
        </p:nvSpPr>
        <p:spPr>
          <a:xfrm>
            <a:off x="236076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704797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3</a:t>
            </a:r>
            <a:endParaRPr lang="ko-KR" altLang="en-US" sz="1000" i="1" dirty="0"/>
          </a:p>
        </p:txBody>
      </p:sp>
      <p:sp>
        <p:nvSpPr>
          <p:cNvPr id="92" name="TextBox 91"/>
          <p:cNvSpPr txBox="1"/>
          <p:nvPr/>
        </p:nvSpPr>
        <p:spPr>
          <a:xfrm>
            <a:off x="3071644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4088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778178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6</a:t>
            </a:r>
            <a:endParaRPr lang="ko-KR" altLang="en-US" sz="1000" i="1" dirty="0"/>
          </a:p>
        </p:txBody>
      </p:sp>
      <p:sp>
        <p:nvSpPr>
          <p:cNvPr id="95" name="TextBox 94"/>
          <p:cNvSpPr txBox="1"/>
          <p:nvPr/>
        </p:nvSpPr>
        <p:spPr>
          <a:xfrm>
            <a:off x="416956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538810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882840" y="480818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9</a:t>
            </a:r>
            <a:endParaRPr lang="ko-KR" altLang="en-US" sz="1000" i="1" dirty="0"/>
          </a:p>
        </p:txBody>
      </p:sp>
      <p:sp>
        <p:nvSpPr>
          <p:cNvPr id="98" name="TextBox 97"/>
          <p:cNvSpPr txBox="1"/>
          <p:nvPr/>
        </p:nvSpPr>
        <p:spPr>
          <a:xfrm>
            <a:off x="5268044" y="4808185"/>
            <a:ext cx="244725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9678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11</a:t>
            </a:r>
            <a:endParaRPr lang="ko-KR" altLang="en-US" sz="10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5296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12</a:t>
            </a:r>
            <a:endParaRPr lang="ko-KR" altLang="en-US" sz="10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31914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13</a:t>
            </a:r>
            <a:endParaRPr lang="ko-KR" altLang="en-US" sz="1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3845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14</a:t>
            </a:r>
            <a:endParaRPr lang="ko-KR" altLang="en-US" sz="1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3308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15</a:t>
            </a:r>
            <a:endParaRPr lang="ko-KR" altLang="en-US" sz="1000" i="1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1750216" y="4794077"/>
            <a:ext cx="5763778" cy="3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750216" y="2988804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103940" y="3492860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475517" y="3919116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556954" y="4348223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stCxn id="64" idx="3"/>
            <a:endCxn id="105" idx="1"/>
          </p:cNvCxnSpPr>
          <p:nvPr/>
        </p:nvCxnSpPr>
        <p:spPr>
          <a:xfrm flipV="1">
            <a:off x="2479957" y="3308084"/>
            <a:ext cx="1076997" cy="6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endCxn id="60" idx="1"/>
          </p:cNvCxnSpPr>
          <p:nvPr/>
        </p:nvCxnSpPr>
        <p:spPr>
          <a:xfrm>
            <a:off x="2100541" y="3702722"/>
            <a:ext cx="372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endCxn id="61" idx="1"/>
          </p:cNvCxnSpPr>
          <p:nvPr/>
        </p:nvCxnSpPr>
        <p:spPr>
          <a:xfrm flipV="1">
            <a:off x="2487081" y="4139913"/>
            <a:ext cx="707771" cy="3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0" idx="3"/>
            <a:endCxn id="55" idx="1"/>
          </p:cNvCxnSpPr>
          <p:nvPr/>
        </p:nvCxnSpPr>
        <p:spPr>
          <a:xfrm flipV="1">
            <a:off x="3193514" y="3695310"/>
            <a:ext cx="1079861" cy="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endCxn id="115" idx="1"/>
          </p:cNvCxnSpPr>
          <p:nvPr/>
        </p:nvCxnSpPr>
        <p:spPr>
          <a:xfrm flipV="1">
            <a:off x="3554891" y="4553623"/>
            <a:ext cx="1082167" cy="14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31384" y="309613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999461" y="3384396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</a:t>
            </a:r>
          </a:p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=1)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288710" y="351450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610396" y="4381895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=3)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406922" y="3961643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14374" y="278864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도착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13986" y="467016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시간</a:t>
            </a:r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en-US" altLang="ko-KR" sz="1000" dirty="0" err="1" smtClean="0">
                <a:solidFill>
                  <a:srgbClr val="0070C0"/>
                </a:solidFill>
              </a:rPr>
              <a:t>ms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27294"/>
              </p:ext>
            </p:extLst>
          </p:nvPr>
        </p:nvGraphicFramePr>
        <p:xfrm>
          <a:off x="2590046" y="1450577"/>
          <a:ext cx="32403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84093509"/>
                    </a:ext>
                  </a:extLst>
                </a:gridCol>
                <a:gridCol w="973842">
                  <a:extLst>
                    <a:ext uri="{9D8B030D-6E8A-4147-A177-3AD203B41FA5}">
                      <a16:colId xmlns:a16="http://schemas.microsoft.com/office/drawing/2014/main" val="650329840"/>
                    </a:ext>
                  </a:extLst>
                </a:gridCol>
                <a:gridCol w="1186398">
                  <a:extLst>
                    <a:ext uri="{9D8B030D-6E8A-4147-A177-3AD203B41FA5}">
                      <a16:colId xmlns:a16="http://schemas.microsoft.com/office/drawing/2014/main" val="790231855"/>
                    </a:ext>
                  </a:extLst>
                </a:gridCol>
              </a:tblGrid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스레드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도착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실행 시간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730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1036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9907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007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017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RR 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(</a:t>
            </a:r>
            <a:r>
              <a:rPr lang="en-US" altLang="ko-KR" dirty="0"/>
              <a:t>time</a:t>
            </a:r>
            <a:r>
              <a:rPr lang="ko-KR" altLang="en-US" dirty="0"/>
              <a:t> </a:t>
            </a:r>
            <a:r>
              <a:rPr lang="en-US" altLang="ko-KR" dirty="0" smtClean="0"/>
              <a:t>slice=</a:t>
            </a:r>
            <a:r>
              <a:rPr lang="en-US" altLang="ko-KR" dirty="0" err="1" smtClean="0"/>
              <a:t>1ms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874276" y="5825484"/>
            <a:ext cx="4493538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평균 대기 시간 </a:t>
            </a:r>
            <a:r>
              <a:rPr lang="en-US" altLang="ko-KR" sz="1400" dirty="0" smtClean="0"/>
              <a:t>: (5 + 4 + 1 + 3)/4 = 13/4 = 3.25ms</a:t>
            </a:r>
          </a:p>
          <a:p>
            <a:r>
              <a:rPr lang="ko-KR" altLang="en-US" sz="1400" dirty="0" smtClean="0"/>
              <a:t>처리율 </a:t>
            </a:r>
            <a:r>
              <a:rPr lang="en-US" altLang="ko-KR" sz="1400" dirty="0" smtClean="0"/>
              <a:t>: 4/11 = 0.36</a:t>
            </a:r>
            <a:r>
              <a:rPr lang="ko-KR" altLang="en-US" sz="1400" dirty="0" smtClean="0"/>
              <a:t>개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ms</a:t>
            </a:r>
            <a:endParaRPr lang="en-US" altLang="ko-KR" sz="1400" dirty="0" smtClean="0"/>
          </a:p>
          <a:p>
            <a:r>
              <a:rPr lang="ko-KR" altLang="en-US" sz="1400" dirty="0" smtClean="0"/>
              <a:t>스케줄링 </a:t>
            </a:r>
            <a:r>
              <a:rPr lang="en-US" altLang="ko-KR" sz="1400" dirty="0" smtClean="0"/>
              <a:t>: 10</a:t>
            </a:r>
            <a:r>
              <a:rPr lang="ko-KR" altLang="en-US" sz="1400" dirty="0" smtClean="0"/>
              <a:t>번</a:t>
            </a:r>
            <a:r>
              <a:rPr lang="en-US" altLang="ko-KR" sz="1400" dirty="0" smtClean="0"/>
              <a:t>(1, 2, 3, 4, 5, 6, 7, 8, 9, </a:t>
            </a:r>
            <a:r>
              <a:rPr lang="en-US" altLang="ko-KR" sz="1400" dirty="0" err="1" smtClean="0"/>
              <a:t>10m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시점</a:t>
            </a:r>
            <a:r>
              <a:rPr lang="en-US" altLang="ko-KR" sz="1400" dirty="0" smtClean="0"/>
              <a:t>)</a:t>
            </a:r>
          </a:p>
          <a:p>
            <a:r>
              <a:rPr lang="ko-KR" altLang="en-US" sz="1400" dirty="0" smtClean="0"/>
              <a:t>컨텍스트 스위칭 </a:t>
            </a:r>
            <a:r>
              <a:rPr lang="en-US" altLang="ko-KR" sz="1400" dirty="0" smtClean="0"/>
              <a:t>: 9</a:t>
            </a:r>
            <a:r>
              <a:rPr lang="ko-KR" altLang="en-US" sz="1400" dirty="0" smtClean="0"/>
              <a:t>번</a:t>
            </a:r>
            <a:r>
              <a:rPr lang="en-US" altLang="ko-KR" sz="1400" dirty="0"/>
              <a:t>(1, 2, 3, 4, 5, 6, 7, 8, </a:t>
            </a:r>
            <a:r>
              <a:rPr lang="en-US" altLang="ko-KR" sz="1400" dirty="0" err="1" smtClean="0"/>
              <a:t>9ms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시점</a:t>
            </a:r>
            <a:r>
              <a:rPr lang="en-US" altLang="ko-KR" sz="1400" dirty="0" smtClean="0"/>
              <a:t>)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4995577" y="4464525"/>
            <a:ext cx="371079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179962" y="3588916"/>
            <a:ext cx="369138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3914098" y="4459161"/>
            <a:ext cx="361837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2463418" y="3199378"/>
            <a:ext cx="360959" cy="2197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119180" y="3610262"/>
            <a:ext cx="360039" cy="1946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38015" y="4069219"/>
            <a:ext cx="354742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1748992" y="3203294"/>
            <a:ext cx="365315" cy="2115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7533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47343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21133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8334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319351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55355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923928" y="3137893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27363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63367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5353754" y="3140968"/>
            <a:ext cx="0" cy="165618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49937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571379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07383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643387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679391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153954" y="314096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599643" y="47971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0</a:t>
            </a:r>
            <a:endParaRPr lang="ko-KR" altLang="en-US" sz="1000" i="1" dirty="0"/>
          </a:p>
        </p:txBody>
      </p:sp>
      <p:sp>
        <p:nvSpPr>
          <p:cNvPr id="89" name="TextBox 88"/>
          <p:cNvSpPr txBox="1"/>
          <p:nvPr/>
        </p:nvSpPr>
        <p:spPr>
          <a:xfrm>
            <a:off x="1991524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36076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726943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071644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44088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00324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4169567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4538810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904986" y="4808185"/>
            <a:ext cx="210907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255807" y="4808185"/>
            <a:ext cx="269198" cy="2163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9678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11</a:t>
            </a:r>
            <a:endParaRPr lang="ko-KR" altLang="en-US" sz="1000" i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95296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12</a:t>
            </a:r>
            <a:endParaRPr lang="ko-KR" altLang="en-US" sz="1000" i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319144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13</a:t>
            </a:r>
            <a:endParaRPr lang="ko-KR" altLang="en-US" sz="1000" i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663845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14</a:t>
            </a:r>
            <a:endParaRPr lang="ko-KR" altLang="en-US" sz="1000" i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033088" y="480818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 smtClean="0"/>
              <a:t>15</a:t>
            </a:r>
            <a:endParaRPr lang="ko-KR" altLang="en-US" sz="1000" i="1" dirty="0"/>
          </a:p>
        </p:txBody>
      </p:sp>
      <p:cxnSp>
        <p:nvCxnSpPr>
          <p:cNvPr id="104" name="직선 연결선 103"/>
          <p:cNvCxnSpPr/>
          <p:nvPr/>
        </p:nvCxnSpPr>
        <p:spPr>
          <a:xfrm>
            <a:off x="1750216" y="4794077"/>
            <a:ext cx="5763778" cy="30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>
            <a:off x="1750216" y="2988804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2119365" y="3411752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>
            <a:off x="2475517" y="3830155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3556954" y="4239284"/>
            <a:ext cx="3535" cy="2241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endCxn id="105" idx="1"/>
          </p:cNvCxnSpPr>
          <p:nvPr/>
        </p:nvCxnSpPr>
        <p:spPr>
          <a:xfrm flipV="1">
            <a:off x="2101455" y="3309261"/>
            <a:ext cx="361963" cy="4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0" idx="3"/>
            <a:endCxn id="55" idx="1"/>
          </p:cNvCxnSpPr>
          <p:nvPr/>
        </p:nvCxnSpPr>
        <p:spPr>
          <a:xfrm flipV="1">
            <a:off x="2479219" y="3698799"/>
            <a:ext cx="700743" cy="8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225845" y="511816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MV Boli" panose="02000500030200090000" pitchFamily="2" charset="0"/>
                <a:cs typeface="MV Boli" panose="02000500030200090000" pitchFamily="2" charset="0"/>
              </a:rPr>
              <a:t>큐</a:t>
            </a:r>
            <a:endParaRPr lang="ko-KR" altLang="en-US" sz="1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384192" y="3522491"/>
            <a:ext cx="8803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514374" y="2788640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도착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09118" y="4670162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시간</a:t>
            </a:r>
            <a:endParaRPr lang="en-US" altLang="ko-KR" sz="1000" dirty="0" smtClean="0">
              <a:solidFill>
                <a:srgbClr val="0070C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561329" y="3207442"/>
            <a:ext cx="370374" cy="203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4274467" y="3577883"/>
            <a:ext cx="358804" cy="2327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5364310" y="4466157"/>
            <a:ext cx="349483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637361" y="3201039"/>
            <a:ext cx="347256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105" idx="3"/>
            <a:endCxn id="83" idx="1"/>
          </p:cNvCxnSpPr>
          <p:nvPr/>
        </p:nvCxnSpPr>
        <p:spPr>
          <a:xfrm flipV="1">
            <a:off x="2824377" y="3309051"/>
            <a:ext cx="736952" cy="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83" idx="3"/>
            <a:endCxn id="125" idx="1"/>
          </p:cNvCxnSpPr>
          <p:nvPr/>
        </p:nvCxnSpPr>
        <p:spPr>
          <a:xfrm>
            <a:off x="3931703" y="3309051"/>
            <a:ext cx="705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851962" y="3138827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31" name="직선 연결선 130"/>
          <p:cNvCxnSpPr>
            <a:stCxn id="55" idx="3"/>
            <a:endCxn id="112" idx="1"/>
          </p:cNvCxnSpPr>
          <p:nvPr/>
        </p:nvCxnSpPr>
        <p:spPr>
          <a:xfrm flipV="1">
            <a:off x="3549100" y="3694256"/>
            <a:ext cx="725367" cy="4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473913" y="3502540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33" name="직선 연결선 132"/>
          <p:cNvCxnSpPr>
            <a:stCxn id="115" idx="3"/>
            <a:endCxn id="116" idx="1"/>
          </p:cNvCxnSpPr>
          <p:nvPr/>
        </p:nvCxnSpPr>
        <p:spPr>
          <a:xfrm>
            <a:off x="4275935" y="4567173"/>
            <a:ext cx="719642" cy="5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58214"/>
              </p:ext>
            </p:extLst>
          </p:nvPr>
        </p:nvGraphicFramePr>
        <p:xfrm>
          <a:off x="2590046" y="1450577"/>
          <a:ext cx="324036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384093509"/>
                    </a:ext>
                  </a:extLst>
                </a:gridCol>
                <a:gridCol w="973842">
                  <a:extLst>
                    <a:ext uri="{9D8B030D-6E8A-4147-A177-3AD203B41FA5}">
                      <a16:colId xmlns:a16="http://schemas.microsoft.com/office/drawing/2014/main" val="650329840"/>
                    </a:ext>
                  </a:extLst>
                </a:gridCol>
                <a:gridCol w="1186398">
                  <a:extLst>
                    <a:ext uri="{9D8B030D-6E8A-4147-A177-3AD203B41FA5}">
                      <a16:colId xmlns:a16="http://schemas.microsoft.com/office/drawing/2014/main" val="790231855"/>
                    </a:ext>
                  </a:extLst>
                </a:gridCol>
              </a:tblGrid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스레드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도착 시간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실행 시간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ms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7730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411036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9907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0079"/>
                  </a:ext>
                </a:extLst>
              </a:tr>
              <a:tr h="194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28744"/>
                  </a:ext>
                </a:extLst>
              </a:tr>
            </a:tbl>
          </a:graphicData>
        </a:graphic>
      </p:graphicFrame>
      <p:sp>
        <p:nvSpPr>
          <p:cNvPr id="126" name="TextBox 125"/>
          <p:cNvSpPr txBox="1"/>
          <p:nvPr/>
        </p:nvSpPr>
        <p:spPr>
          <a:xfrm>
            <a:off x="1259632" y="3140968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</a:t>
            </a:r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249037" y="357015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T2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266795" y="407350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T3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259632" y="4448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T4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441408" y="4263309"/>
            <a:ext cx="598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</a:t>
            </a:r>
          </a:p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=1)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39" name="직선 연결선 138"/>
          <p:cNvCxnSpPr>
            <a:endCxn id="115" idx="1"/>
          </p:cNvCxnSpPr>
          <p:nvPr/>
        </p:nvCxnSpPr>
        <p:spPr>
          <a:xfrm>
            <a:off x="3570087" y="4567173"/>
            <a:ext cx="3440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95257" y="4386419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986152" y="300132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</a:t>
            </a:r>
          </a:p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=1)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357357" y="3890045"/>
            <a:ext cx="625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</a:t>
            </a:r>
          </a:p>
          <a:p>
            <a:pPr algn="ctr"/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=1)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143" name="직선 연결선 142"/>
          <p:cNvCxnSpPr>
            <a:endCxn id="61" idx="1"/>
          </p:cNvCxnSpPr>
          <p:nvPr/>
        </p:nvCxnSpPr>
        <p:spPr>
          <a:xfrm flipV="1">
            <a:off x="2470102" y="4177231"/>
            <a:ext cx="367913" cy="5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761105" y="312215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ready(</a:t>
            </a:r>
            <a:r>
              <a:rPr lang="ko-KR" altLang="en-US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대기</a:t>
            </a:r>
            <a:r>
              <a:rPr lang="en-US" altLang="ko-KR" sz="800" dirty="0" smtClean="0">
                <a:latin typeface="MV Boli" panose="02000500030200090000" pitchFamily="2" charset="0"/>
                <a:cs typeface="MV Boli" panose="02000500030200090000" pitchFamily="2" charset="0"/>
              </a:rPr>
              <a:t>=2)</a:t>
            </a:r>
            <a:endParaRPr lang="ko-KR" altLang="en-US" sz="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624111" y="5145417"/>
            <a:ext cx="3892871" cy="664286"/>
            <a:chOff x="1624111" y="5145417"/>
            <a:chExt cx="3892871" cy="664286"/>
          </a:xfrm>
        </p:grpSpPr>
        <p:sp>
          <p:nvSpPr>
            <p:cNvPr id="145" name="TextBox 144"/>
            <p:cNvSpPr txBox="1"/>
            <p:nvPr/>
          </p:nvSpPr>
          <p:spPr>
            <a:xfrm>
              <a:off x="1648330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50924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T2</a:t>
              </a:r>
              <a:endParaRPr lang="ko-KR" altLang="en-US" sz="8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391419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/>
                <a:t>T</a:t>
              </a:r>
              <a:r>
                <a:rPr lang="en-US" altLang="ko-KR" sz="800" dirty="0" smtClean="0"/>
                <a:t>1</a:t>
              </a:r>
              <a:endParaRPr lang="ko-KR" altLang="en-US" sz="8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393782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T3</a:t>
              </a:r>
              <a:endParaRPr lang="ko-KR" altLang="en-US" sz="8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764992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T3</a:t>
              </a:r>
              <a:endParaRPr lang="ko-KR" altLang="en-US" sz="8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67355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T2</a:t>
              </a:r>
              <a:endParaRPr lang="ko-KR" altLang="en-US" sz="8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122114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T2</a:t>
              </a:r>
              <a:endParaRPr lang="ko-KR" altLang="en-US" sz="8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128916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T1</a:t>
              </a:r>
              <a:endParaRPr lang="ko-KR" altLang="en-US" sz="8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479236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T1</a:t>
              </a:r>
              <a:endParaRPr lang="ko-KR" altLang="en-US" sz="8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481599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T4</a:t>
              </a:r>
              <a:endParaRPr lang="ko-KR" altLang="en-US" sz="8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868389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T4</a:t>
              </a:r>
              <a:endParaRPr lang="ko-KR" altLang="en-US" sz="8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870752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T2</a:t>
              </a:r>
              <a:endParaRPr lang="ko-KR" altLang="en-US" sz="8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243462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T2</a:t>
              </a:r>
              <a:endParaRPr lang="ko-KR" altLang="en-US" sz="8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245825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T1</a:t>
              </a:r>
              <a:endParaRPr lang="ko-KR" altLang="en-US" sz="8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242558" y="5445224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T4</a:t>
              </a:r>
              <a:endParaRPr lang="ko-KR" altLang="en-US" sz="8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606527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T1</a:t>
              </a:r>
              <a:endParaRPr lang="ko-KR" altLang="en-US" sz="8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608890" y="5299122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T4</a:t>
              </a:r>
              <a:endParaRPr lang="ko-KR" altLang="en-US" sz="8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966970" y="5145417"/>
              <a:ext cx="133835" cy="14896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altLang="ko-KR" sz="800" dirty="0" smtClean="0"/>
                <a:t>T4</a:t>
              </a:r>
              <a:endParaRPr lang="ko-KR" altLang="en-US" sz="8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2371207" y="5445224"/>
              <a:ext cx="195889" cy="216024"/>
              <a:chOff x="2299199" y="5445224"/>
              <a:chExt cx="195889" cy="216024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8" name="그룹 167"/>
            <p:cNvGrpSpPr/>
            <p:nvPr/>
          </p:nvGrpSpPr>
          <p:grpSpPr>
            <a:xfrm>
              <a:off x="2742122" y="5445224"/>
              <a:ext cx="195889" cy="216024"/>
              <a:chOff x="2299199" y="5445224"/>
              <a:chExt cx="195889" cy="216024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1" name="그룹 170"/>
            <p:cNvGrpSpPr/>
            <p:nvPr/>
          </p:nvGrpSpPr>
          <p:grpSpPr>
            <a:xfrm>
              <a:off x="3106601" y="5445224"/>
              <a:ext cx="195889" cy="216024"/>
              <a:chOff x="2299199" y="5445224"/>
              <a:chExt cx="195889" cy="216024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3457763" y="5445224"/>
              <a:ext cx="195889" cy="216024"/>
              <a:chOff x="2299199" y="5445224"/>
              <a:chExt cx="195889" cy="216024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그룹 176"/>
            <p:cNvGrpSpPr/>
            <p:nvPr/>
          </p:nvGrpSpPr>
          <p:grpSpPr>
            <a:xfrm>
              <a:off x="3847481" y="5445224"/>
              <a:ext cx="195889" cy="216024"/>
              <a:chOff x="2299199" y="5445224"/>
              <a:chExt cx="195889" cy="216024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0" name="그룹 179"/>
            <p:cNvGrpSpPr/>
            <p:nvPr/>
          </p:nvGrpSpPr>
          <p:grpSpPr>
            <a:xfrm>
              <a:off x="4220838" y="5593679"/>
              <a:ext cx="195889" cy="216024"/>
              <a:chOff x="2299199" y="5445224"/>
              <a:chExt cx="195889" cy="216024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6" name="그룹 185"/>
            <p:cNvGrpSpPr/>
            <p:nvPr/>
          </p:nvGrpSpPr>
          <p:grpSpPr>
            <a:xfrm>
              <a:off x="4945357" y="5301208"/>
              <a:ext cx="195889" cy="216024"/>
              <a:chOff x="2299199" y="5445224"/>
              <a:chExt cx="195889" cy="216024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585317" y="5445224"/>
              <a:ext cx="195889" cy="216024"/>
              <a:chOff x="2299199" y="5445224"/>
              <a:chExt cx="195889" cy="216024"/>
            </a:xfrm>
          </p:grpSpPr>
          <p:sp>
            <p:nvSpPr>
              <p:cNvPr id="190" name="TextBox 189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5321093" y="5157192"/>
              <a:ext cx="195889" cy="216024"/>
              <a:chOff x="2299199" y="5445224"/>
              <a:chExt cx="195889" cy="216024"/>
            </a:xfrm>
          </p:grpSpPr>
          <p:sp>
            <p:nvSpPr>
              <p:cNvPr id="193" name="TextBox 192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TextBox 193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5" name="그룹 194"/>
            <p:cNvGrpSpPr/>
            <p:nvPr/>
          </p:nvGrpSpPr>
          <p:grpSpPr>
            <a:xfrm>
              <a:off x="1624111" y="5301208"/>
              <a:ext cx="195889" cy="216024"/>
              <a:chOff x="2299199" y="5445224"/>
              <a:chExt cx="195889" cy="216024"/>
            </a:xfrm>
          </p:grpSpPr>
          <p:sp>
            <p:nvSpPr>
              <p:cNvPr id="196" name="TextBox 195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029525" y="5301208"/>
              <a:ext cx="195889" cy="216024"/>
              <a:chOff x="2299199" y="5445224"/>
              <a:chExt cx="195889" cy="216024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2322500" y="5445224"/>
                <a:ext cx="131804" cy="16817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2299199" y="5538137"/>
                <a:ext cx="195889" cy="1231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800" dirty="0" smtClean="0">
                    <a:solidFill>
                      <a:schemeClr val="bg1"/>
                    </a:solidFill>
                  </a:rPr>
                  <a:t>.......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6293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Priority scheduling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 fontAlgn="base"/>
            <a:r>
              <a:rPr lang="ko-KR" altLang="en-US" dirty="0"/>
              <a:t>설계 </a:t>
            </a:r>
            <a:r>
              <a:rPr lang="ko-KR" altLang="en-US" dirty="0" smtClean="0"/>
              <a:t>의도</a:t>
            </a:r>
          </a:p>
          <a:p>
            <a:pPr lvl="1" fontAlgn="base"/>
            <a:r>
              <a:rPr lang="ko-KR" altLang="en-US" dirty="0" smtClean="0"/>
              <a:t>철저한 우선순위에 따라 스레드를 실행시키기 위한 목적</a:t>
            </a:r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준비 리스트를 원형 규 모양으로 구축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높은 순위의 스레드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스레드가 종료되거나 더 높은 순위의 스레드가 도착할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높은 순위의 스레드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스레드에 고정 우선 순위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 때까지 바뀌지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도착하는 스레드는 우선 순위 순으로 큐에 삽입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스레드 </a:t>
            </a:r>
            <a:r>
              <a:rPr lang="ko-KR" altLang="en-US" dirty="0" smtClean="0"/>
              <a:t>별 고정 우선 순위</a:t>
            </a:r>
            <a:endParaRPr lang="en-US" altLang="ko-KR" dirty="0" smtClean="0"/>
          </a:p>
          <a:p>
            <a:r>
              <a:rPr lang="ko-KR" altLang="en-US" dirty="0"/>
              <a:t>스케줄링 타입 </a:t>
            </a:r>
            <a:r>
              <a:rPr lang="en-US" altLang="ko-KR" dirty="0"/>
              <a:t>: </a:t>
            </a:r>
            <a:r>
              <a:rPr lang="ko-KR" altLang="en-US" dirty="0" smtClean="0"/>
              <a:t>선점 스케줄링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</a:t>
            </a:r>
            <a:endParaRPr lang="en-US" altLang="ko-KR" dirty="0" smtClean="0"/>
          </a:p>
          <a:p>
            <a:r>
              <a:rPr lang="ko-KR" altLang="en-US" dirty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지속적으로 높은 순위의 스레드가 도착하는 경우 언제 실행 기회를 얻을 수 예상할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 대기 시간에 비례하여 일시적으로 우선순위를 높이는 </a:t>
            </a:r>
            <a:r>
              <a:rPr lang="ko-KR" altLang="en-US" dirty="0" err="1" smtClean="0"/>
              <a:t>에이징</a:t>
            </a:r>
            <a:r>
              <a:rPr lang="ko-KR" altLang="en-US" dirty="0" smtClean="0"/>
              <a:t> 방법으로 해결 가능</a:t>
            </a:r>
            <a:endParaRPr lang="en-US" altLang="ko-KR" dirty="0" smtClean="0"/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/>
              <a:t>높은 우선순위의 </a:t>
            </a:r>
            <a:r>
              <a:rPr lang="ko-KR" altLang="en-US" dirty="0" smtClean="0"/>
              <a:t>스레드일수록 대기 혹은 응답시간 짧음</a:t>
            </a:r>
            <a:endParaRPr lang="en-US" altLang="ko-KR" dirty="0"/>
          </a:p>
          <a:p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스레드별</a:t>
            </a:r>
            <a:r>
              <a:rPr lang="ko-KR" altLang="en-US" dirty="0" smtClean="0"/>
              <a:t> 고정 우선 순위를 가지는 실시간 시스템에서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059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MLQ(Multi-level Queue scheduling)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 fontAlgn="base"/>
            <a:r>
              <a:rPr lang="ko-KR" altLang="en-US" dirty="0"/>
              <a:t>설계 </a:t>
            </a:r>
            <a:r>
              <a:rPr lang="ko-KR" altLang="en-US" dirty="0" smtClean="0"/>
              <a:t>의도</a:t>
            </a:r>
            <a:endParaRPr lang="ko-KR" altLang="en-US" dirty="0"/>
          </a:p>
          <a:p>
            <a:pPr lvl="1" fontAlgn="base"/>
            <a:r>
              <a:rPr lang="ko-KR" altLang="en-US" dirty="0" smtClean="0"/>
              <a:t>스레드들을 </a:t>
            </a:r>
            <a:r>
              <a:rPr lang="en-US" altLang="ko-KR" dirty="0"/>
              <a:t>n</a:t>
            </a:r>
            <a:r>
              <a:rPr lang="ko-KR" altLang="en-US" dirty="0"/>
              <a:t>개의 우선순위 레벨로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레벨이 </a:t>
            </a:r>
            <a:r>
              <a:rPr lang="ko-KR" altLang="en-US" dirty="0"/>
              <a:t>높은 </a:t>
            </a:r>
            <a:r>
              <a:rPr lang="ko-KR" altLang="en-US" dirty="0" smtClean="0"/>
              <a:t>스레드들을 </a:t>
            </a:r>
            <a:r>
              <a:rPr lang="ko-KR" altLang="en-US" dirty="0"/>
              <a:t>우선적으로 </a:t>
            </a:r>
            <a:r>
              <a:rPr lang="ko-KR" altLang="en-US" dirty="0" smtClean="0"/>
              <a:t>처리하는 목적</a:t>
            </a:r>
            <a:endParaRPr lang="en-US" altLang="ko-KR" dirty="0" smtClean="0"/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고정된 </a:t>
            </a:r>
            <a:r>
              <a:rPr lang="en-US" altLang="ko-KR" dirty="0" smtClean="0"/>
              <a:t>n </a:t>
            </a:r>
            <a:r>
              <a:rPr lang="ko-KR" altLang="en-US" dirty="0"/>
              <a:t>개의 큐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큐에 고정 </a:t>
            </a:r>
            <a:r>
              <a:rPr lang="ko-KR" altLang="en-US" dirty="0"/>
              <a:t>우선순위 할당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스레드들이 처음부터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레벨로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큐는 나름대로의 기법으로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스레드는 도착 시 우선 순위에 따라 해당 레벨의 큐에 삽입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다른 </a:t>
            </a:r>
            <a:r>
              <a:rPr lang="ko-KR" altLang="en-US" dirty="0"/>
              <a:t>큐로 이동할 수 없음</a:t>
            </a:r>
          </a:p>
          <a:p>
            <a:pPr lvl="1"/>
            <a:r>
              <a:rPr lang="ko-KR" altLang="en-US" dirty="0" smtClean="0"/>
              <a:t>가장 높은 </a:t>
            </a:r>
            <a:r>
              <a:rPr lang="ko-KR" altLang="en-US" dirty="0"/>
              <a:t>순위의 큐가 빌 때</a:t>
            </a:r>
            <a:r>
              <a:rPr lang="en-US" altLang="ko-KR" dirty="0"/>
              <a:t>, </a:t>
            </a:r>
            <a:r>
              <a:rPr lang="ko-KR" altLang="en-US" dirty="0"/>
              <a:t>그 다음 순위의 큐에서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비선점</a:t>
            </a:r>
            <a:r>
              <a:rPr lang="ko-KR" altLang="en-US" dirty="0" smtClean="0"/>
              <a:t> 스케줄링 </a:t>
            </a:r>
            <a:r>
              <a:rPr lang="en-US" altLang="ko-KR" dirty="0" smtClean="0"/>
              <a:t>: </a:t>
            </a:r>
            <a:r>
              <a:rPr lang="ko-KR" altLang="en-US" dirty="0"/>
              <a:t>현재 </a:t>
            </a:r>
            <a:r>
              <a:rPr lang="ko-KR" altLang="en-US" dirty="0" smtClean="0"/>
              <a:t>스레드가 종료한 후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선점 스케줄링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높은 레벨의 큐에 스레드가 도착하면 중단하고 높은 순위의 레벨 큐에서 스케줄링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스레드의 고정 우선 순위</a:t>
            </a:r>
            <a:endParaRPr lang="en-US" altLang="ko-KR" dirty="0" smtClean="0"/>
          </a:p>
          <a:p>
            <a:r>
              <a:rPr lang="ko-KR" altLang="en-US" dirty="0"/>
              <a:t>스케줄링 타입 </a:t>
            </a:r>
            <a:r>
              <a:rPr lang="en-US" altLang="ko-KR" dirty="0"/>
              <a:t>: </a:t>
            </a:r>
            <a:r>
              <a:rPr lang="ko-KR" altLang="en-US" dirty="0" err="1" smtClean="0"/>
              <a:t>비선점</a:t>
            </a:r>
            <a:r>
              <a:rPr lang="en-US" altLang="ko-KR" dirty="0" smtClean="0"/>
              <a:t>/</a:t>
            </a:r>
            <a:r>
              <a:rPr lang="ko-KR" altLang="en-US" dirty="0" smtClean="0"/>
              <a:t>선점 모두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지속적으로 높은 순위의 스레드가 도착하는 경우 언제 실행 기회를 얻을 수 예상할 수 없음</a:t>
            </a:r>
            <a:endParaRPr lang="en-US" altLang="ko-KR" dirty="0" smtClean="0"/>
          </a:p>
          <a:p>
            <a:r>
              <a:rPr lang="ko-KR" altLang="en-US" dirty="0" smtClean="0"/>
              <a:t>성능 이슈와 활용 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스레드의 고정 순위를 가진 시스템에서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전체 스레드를 백그라운드 스레드와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포그라운드</a:t>
            </a:r>
            <a:r>
              <a:rPr lang="ko-KR" altLang="en-US" dirty="0" smtClean="0"/>
              <a:t> 스레드의 </a:t>
            </a:r>
            <a:r>
              <a:rPr lang="en-US" altLang="ko-KR" dirty="0"/>
              <a:t>2</a:t>
            </a:r>
            <a:r>
              <a:rPr lang="ko-KR" altLang="en-US" dirty="0"/>
              <a:t>개의 그룹으로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시스템 스레드</a:t>
            </a:r>
            <a:r>
              <a:rPr lang="en-US" altLang="ko-KR" dirty="0"/>
              <a:t>, </a:t>
            </a:r>
            <a:r>
              <a:rPr lang="ko-KR" altLang="en-US" dirty="0"/>
              <a:t>대화식 스레드</a:t>
            </a:r>
            <a:r>
              <a:rPr lang="en-US" altLang="ko-KR" dirty="0"/>
              <a:t>, </a:t>
            </a:r>
            <a:r>
              <a:rPr lang="ko-KR" altLang="en-US" dirty="0"/>
              <a:t>배치 스레드 등 </a:t>
            </a:r>
            <a:r>
              <a:rPr lang="en-US" altLang="ko-KR" dirty="0"/>
              <a:t>3</a:t>
            </a:r>
            <a:r>
              <a:rPr lang="ko-KR" altLang="en-US" dirty="0"/>
              <a:t>개의 레벨로 나누고 시스템 스레드를 우선적으로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대학에서 교수</a:t>
            </a:r>
            <a:r>
              <a:rPr lang="en-US" altLang="ko-KR" dirty="0"/>
              <a:t>, </a:t>
            </a:r>
            <a:r>
              <a:rPr lang="ko-KR" altLang="en-US" dirty="0"/>
              <a:t>교직원</a:t>
            </a:r>
            <a:r>
              <a:rPr lang="en-US" altLang="ko-KR" dirty="0"/>
              <a:t>, </a:t>
            </a:r>
            <a:r>
              <a:rPr lang="ko-KR" altLang="en-US" dirty="0"/>
              <a:t>대학원생</a:t>
            </a:r>
            <a:r>
              <a:rPr lang="en-US" altLang="ko-KR" dirty="0"/>
              <a:t>, </a:t>
            </a:r>
            <a:r>
              <a:rPr lang="ko-KR" altLang="en-US" dirty="0" err="1"/>
              <a:t>학부생</a:t>
            </a:r>
            <a:r>
              <a:rPr lang="ko-KR" altLang="en-US" dirty="0"/>
              <a:t> 등 사용자를 </a:t>
            </a:r>
            <a:r>
              <a:rPr lang="en-US" altLang="ko-KR" dirty="0"/>
              <a:t>4</a:t>
            </a:r>
            <a:r>
              <a:rPr lang="ko-KR" altLang="en-US" dirty="0"/>
              <a:t>개의 레벨로 </a:t>
            </a:r>
            <a:r>
              <a:rPr lang="ko-KR" altLang="en-US" dirty="0" smtClean="0"/>
              <a:t>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사용자에 </a:t>
            </a:r>
            <a:r>
              <a:rPr lang="ko-KR" altLang="en-US" dirty="0"/>
              <a:t>따라 실행시킨 </a:t>
            </a:r>
            <a:r>
              <a:rPr lang="ko-KR" altLang="en-US" dirty="0" smtClean="0"/>
              <a:t>스레드 레벨로 스케줄링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906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개의 우선순위 레벨을 가진 시스템에서 </a:t>
            </a:r>
            <a:r>
              <a:rPr lang="en-US" altLang="ko-KR" dirty="0" err="1" smtClean="0"/>
              <a:t>MLQ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93344"/>
              </p:ext>
            </p:extLst>
          </p:nvPr>
        </p:nvGraphicFramePr>
        <p:xfrm>
          <a:off x="3563888" y="2276872"/>
          <a:ext cx="1728192" cy="3715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90952319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97336519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715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26700"/>
              </p:ext>
            </p:extLst>
          </p:nvPr>
        </p:nvGraphicFramePr>
        <p:xfrm>
          <a:off x="3563888" y="2984199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1373831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2622045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6780"/>
              </p:ext>
            </p:extLst>
          </p:nvPr>
        </p:nvGraphicFramePr>
        <p:xfrm>
          <a:off x="3563888" y="3717032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2693156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31777478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087414"/>
              </p:ext>
            </p:extLst>
          </p:nvPr>
        </p:nvGraphicFramePr>
        <p:xfrm>
          <a:off x="3563888" y="4430531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0366247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253318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5988687" y="3160813"/>
            <a:ext cx="792088" cy="733660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MLQ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스케줄러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9136" y="3748718"/>
            <a:ext cx="13142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1~4 </a:t>
            </a:r>
            <a:r>
              <a:rPr lang="ko-KR" altLang="en-US" sz="1000" dirty="0" smtClean="0"/>
              <a:t>스레드</a:t>
            </a:r>
            <a:endParaRPr lang="ko-KR" altLang="en-US" sz="1000" dirty="0"/>
          </a:p>
        </p:txBody>
      </p:sp>
      <p:cxnSp>
        <p:nvCxnSpPr>
          <p:cNvPr id="54" name="구부러진 연결선 53"/>
          <p:cNvCxnSpPr>
            <a:endCxn id="34" idx="2"/>
          </p:cNvCxnSpPr>
          <p:nvPr/>
        </p:nvCxnSpPr>
        <p:spPr>
          <a:xfrm flipV="1">
            <a:off x="1763688" y="2465431"/>
            <a:ext cx="936104" cy="10749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구부러진 연결선 55"/>
          <p:cNvCxnSpPr>
            <a:endCxn id="35" idx="2"/>
          </p:cNvCxnSpPr>
          <p:nvPr/>
        </p:nvCxnSpPr>
        <p:spPr>
          <a:xfrm flipV="1">
            <a:off x="1763688" y="3171235"/>
            <a:ext cx="936104" cy="3691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36" idx="2"/>
          </p:cNvCxnSpPr>
          <p:nvPr/>
        </p:nvCxnSpPr>
        <p:spPr>
          <a:xfrm>
            <a:off x="1763688" y="3540349"/>
            <a:ext cx="936104" cy="3603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37" idx="2"/>
          </p:cNvCxnSpPr>
          <p:nvPr/>
        </p:nvCxnSpPr>
        <p:spPr>
          <a:xfrm>
            <a:off x="1763688" y="3540349"/>
            <a:ext cx="936104" cy="10738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58337" y="2035157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4 </a:t>
            </a:r>
            <a:r>
              <a:rPr lang="ko-KR" altLang="en-US" sz="1000" dirty="0" smtClean="0"/>
              <a:t>큐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058336" y="2769410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3 </a:t>
            </a:r>
            <a:r>
              <a:rPr lang="ko-KR" altLang="en-US" sz="1000" dirty="0"/>
              <a:t>큐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52673" y="3502715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2 </a:t>
            </a:r>
            <a:r>
              <a:rPr lang="ko-KR" altLang="en-US" sz="1000" dirty="0"/>
              <a:t>큐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52672" y="4215175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 </a:t>
            </a:r>
            <a:r>
              <a:rPr lang="en-US" altLang="ko-KR" sz="1000" dirty="0" smtClean="0"/>
              <a:t>1 </a:t>
            </a:r>
            <a:r>
              <a:rPr lang="ko-KR" altLang="en-US" sz="1000" dirty="0"/>
              <a:t>큐</a:t>
            </a:r>
          </a:p>
        </p:txBody>
      </p:sp>
      <p:cxnSp>
        <p:nvCxnSpPr>
          <p:cNvPr id="68" name="구부러진 연결선 67"/>
          <p:cNvCxnSpPr>
            <a:stCxn id="14" idx="2"/>
            <a:endCxn id="6" idx="3"/>
          </p:cNvCxnSpPr>
          <p:nvPr/>
        </p:nvCxnSpPr>
        <p:spPr>
          <a:xfrm rot="10800000">
            <a:off x="5292081" y="3167509"/>
            <a:ext cx="696607" cy="360134"/>
          </a:xfrm>
          <a:prstGeom prst="curvedConnector3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구부러진 연결선 70"/>
          <p:cNvCxnSpPr>
            <a:stCxn id="14" idx="2"/>
            <a:endCxn id="7" idx="3"/>
          </p:cNvCxnSpPr>
          <p:nvPr/>
        </p:nvCxnSpPr>
        <p:spPr>
          <a:xfrm rot="10800000" flipV="1">
            <a:off x="5292081" y="3527642"/>
            <a:ext cx="696607" cy="372699"/>
          </a:xfrm>
          <a:prstGeom prst="curvedConnector3">
            <a:avLst/>
          </a:prstGeom>
          <a:ln w="190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4" idx="2"/>
            <a:endCxn id="8" idx="3"/>
          </p:cNvCxnSpPr>
          <p:nvPr/>
        </p:nvCxnSpPr>
        <p:spPr>
          <a:xfrm rot="10800000" flipV="1">
            <a:off x="5292081" y="3527643"/>
            <a:ext cx="696607" cy="1086198"/>
          </a:xfrm>
          <a:prstGeom prst="curvedConnector3">
            <a:avLst/>
          </a:prstGeom>
          <a:ln w="63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23209" y="3763198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선택된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스레드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>
            <a:stCxn id="14" idx="6"/>
          </p:cNvCxnSpPr>
          <p:nvPr/>
        </p:nvCxnSpPr>
        <p:spPr>
          <a:xfrm>
            <a:off x="6744771" y="3527644"/>
            <a:ext cx="408290" cy="3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2699792" y="2279673"/>
            <a:ext cx="576064" cy="37151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699792" y="2985477"/>
            <a:ext cx="576064" cy="37151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699792" y="3714939"/>
            <a:ext cx="576064" cy="37151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699792" y="4428438"/>
            <a:ext cx="576064" cy="37151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34" idx="6"/>
            <a:endCxn id="5" idx="1"/>
          </p:cNvCxnSpPr>
          <p:nvPr/>
        </p:nvCxnSpPr>
        <p:spPr>
          <a:xfrm flipV="1">
            <a:off x="3275856" y="2462629"/>
            <a:ext cx="288032" cy="280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5" idx="6"/>
            <a:endCxn id="6" idx="1"/>
          </p:cNvCxnSpPr>
          <p:nvPr/>
        </p:nvCxnSpPr>
        <p:spPr>
          <a:xfrm flipV="1">
            <a:off x="3275856" y="3167509"/>
            <a:ext cx="288032" cy="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6" idx="6"/>
            <a:endCxn id="7" idx="1"/>
          </p:cNvCxnSpPr>
          <p:nvPr/>
        </p:nvCxnSpPr>
        <p:spPr>
          <a:xfrm flipV="1">
            <a:off x="3275856" y="3900342"/>
            <a:ext cx="288032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7" idx="6"/>
            <a:endCxn id="8" idx="1"/>
          </p:cNvCxnSpPr>
          <p:nvPr/>
        </p:nvCxnSpPr>
        <p:spPr>
          <a:xfrm flipV="1">
            <a:off x="3275856" y="4613841"/>
            <a:ext cx="288032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08253" y="3379604"/>
            <a:ext cx="267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...</a:t>
            </a:r>
            <a:endParaRPr lang="ko-KR" alt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5049388" y="2365085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79428" y="3058761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79630" y="3058761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765151" y="3057083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034942" y="3052615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48094" y="3782477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65151" y="4531198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34942" y="4526730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163741" y="3419444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67234" y="3409429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538147" y="3409429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475539" y="2365022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61060" y="2363344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cxnSp>
        <p:nvCxnSpPr>
          <p:cNvPr id="66" name="구부러진 연결선 65"/>
          <p:cNvCxnSpPr>
            <a:stCxn id="14" idx="2"/>
            <a:endCxn id="5" idx="3"/>
          </p:cNvCxnSpPr>
          <p:nvPr/>
        </p:nvCxnSpPr>
        <p:spPr>
          <a:xfrm rot="10800000">
            <a:off x="5292081" y="2462629"/>
            <a:ext cx="696607" cy="106501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340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MLFQ(Multi-level feedback queue scheduling) 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ko-KR" altLang="en-US" dirty="0"/>
              <a:t>설계 </a:t>
            </a:r>
            <a:r>
              <a:rPr lang="ko-KR" altLang="en-US" dirty="0" smtClean="0"/>
              <a:t>의도</a:t>
            </a:r>
            <a:endParaRPr lang="ko-KR" altLang="en-US" dirty="0"/>
          </a:p>
          <a:p>
            <a:pPr lvl="1"/>
            <a:r>
              <a:rPr lang="en-US" altLang="ko-KR" dirty="0" smtClean="0"/>
              <a:t>1962</a:t>
            </a:r>
            <a:r>
              <a:rPr lang="ko-KR" altLang="en-US" dirty="0" smtClean="0"/>
              <a:t>년에 개발된 알고리즘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기아를 없애기 위해 여러 레벨의 큐 사이에 </a:t>
            </a:r>
            <a:r>
              <a:rPr lang="ko-KR" altLang="en-US" dirty="0"/>
              <a:t>스레드 </a:t>
            </a:r>
            <a:r>
              <a:rPr lang="ko-KR" altLang="en-US" dirty="0" smtClean="0"/>
              <a:t>이동 가능하도록 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짧은 </a:t>
            </a:r>
            <a:r>
              <a:rPr lang="ko-KR" altLang="en-US" dirty="0"/>
              <a:t>스레드와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가 많은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대화식 스레드의 </a:t>
            </a:r>
            <a:r>
              <a:rPr lang="ko-KR" altLang="en-US" dirty="0" smtClean="0"/>
              <a:t>우선 처리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스레드 평균대기시간 줄임</a:t>
            </a:r>
            <a:endParaRPr lang="en-US" altLang="ko-KR" dirty="0" smtClean="0"/>
          </a:p>
          <a:p>
            <a:r>
              <a:rPr lang="ko-KR" altLang="en-US" dirty="0" smtClean="0"/>
              <a:t>큐 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고정 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큐마다</a:t>
            </a:r>
            <a:r>
              <a:rPr lang="ko-KR" altLang="en-US" dirty="0" smtClean="0"/>
              <a:t> 서로 다른 스케줄링 알고리즘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큐마다</a:t>
            </a:r>
            <a:r>
              <a:rPr lang="en-US" altLang="ko-KR" dirty="0" smtClean="0"/>
              <a:t> </a:t>
            </a:r>
            <a:r>
              <a:rPr lang="ko-KR" altLang="en-US" dirty="0"/>
              <a:t>스레드가 </a:t>
            </a:r>
            <a:r>
              <a:rPr lang="ko-KR" altLang="en-US" dirty="0" smtClean="0"/>
              <a:t>머무</a:t>
            </a:r>
            <a:r>
              <a:rPr lang="ko-KR" altLang="en-US" dirty="0"/>
              <a:t>를</a:t>
            </a:r>
            <a:r>
              <a:rPr lang="ko-KR" altLang="en-US" dirty="0" smtClean="0"/>
              <a:t> 수 있는 </a:t>
            </a:r>
            <a:r>
              <a:rPr lang="ko-KR" altLang="en-US" dirty="0" err="1" smtClean="0"/>
              <a:t>큐제한시간</a:t>
            </a:r>
            <a:r>
              <a:rPr lang="en-US" altLang="ko-KR" dirty="0" smtClean="0"/>
              <a:t>(queue quantum). </a:t>
            </a:r>
            <a:r>
              <a:rPr lang="ko-KR" altLang="en-US" dirty="0" smtClean="0"/>
              <a:t>낮은 레벨의 큐일수록 더 큰 큐시간할당량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I/O </a:t>
            </a:r>
            <a:r>
              <a:rPr lang="ko-KR" altLang="en-US" dirty="0" smtClean="0"/>
              <a:t>집중 스레드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대화식 스레드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높은 순위의 큐에 있을 가능성 높음</a:t>
            </a:r>
            <a:endParaRPr lang="en-US" altLang="ko-KR" dirty="0" smtClean="0"/>
          </a:p>
          <a:p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스레드는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도착 시 최상위 레벨의 큐에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높은 레벨의 에서 스레드 선택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비어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있으며 그 아래의 큐에서 </a:t>
            </a:r>
            <a:r>
              <a:rPr lang="ko-KR" altLang="en-US" dirty="0"/>
              <a:t>스레드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/>
              <a:t>스레드가 </a:t>
            </a:r>
            <a:r>
              <a:rPr lang="ko-KR" altLang="en-US" dirty="0" smtClean="0"/>
              <a:t>큐시간할당량을 초과하면 아래 큐로 이동시킴</a:t>
            </a:r>
            <a:endParaRPr lang="en-US" altLang="ko-KR" dirty="0" smtClean="0"/>
          </a:p>
          <a:p>
            <a:pPr lvl="1"/>
            <a:r>
              <a:rPr lang="ko-KR" altLang="en-US" dirty="0"/>
              <a:t>스레드가 </a:t>
            </a:r>
            <a:r>
              <a:rPr lang="ko-KR" altLang="en-US" dirty="0" smtClean="0"/>
              <a:t>자발적으로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중단한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큐 끝에 삽입</a:t>
            </a:r>
            <a:endParaRPr lang="en-US" altLang="ko-KR" dirty="0"/>
          </a:p>
          <a:p>
            <a:pPr lvl="1"/>
            <a:r>
              <a:rPr lang="ko-KR" altLang="en-US" dirty="0"/>
              <a:t>스레드가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로 실행이 중단된 경우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 I/O</a:t>
            </a:r>
            <a:r>
              <a:rPr lang="ko-KR" altLang="en-US" dirty="0" smtClean="0"/>
              <a:t>가 끝나면 하나 높은 레벨의 큐 끝에 삽입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큐에 있는 시간이 오래되면 기아를 막기 위해 하나 위 레벨의 큐로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아래 단계의 큐에서는 </a:t>
            </a:r>
            <a:r>
              <a:rPr lang="en-US" altLang="ko-KR" dirty="0" smtClean="0"/>
              <a:t>RR</a:t>
            </a:r>
            <a:r>
              <a:rPr lang="ko-KR" altLang="en-US" dirty="0" smtClean="0"/>
              <a:t>로 스케줄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여기에 있는 </a:t>
            </a:r>
            <a:r>
              <a:rPr lang="ko-KR" altLang="en-US" dirty="0"/>
              <a:t>스레드들은 </a:t>
            </a:r>
            <a:r>
              <a:rPr lang="ko-KR" altLang="en-US" dirty="0" smtClean="0"/>
              <a:t>다른 큐로 이동 못함</a:t>
            </a:r>
            <a:endParaRPr lang="en-US" altLang="ko-KR" dirty="0" smtClean="0"/>
          </a:p>
          <a:p>
            <a:r>
              <a:rPr lang="ko-KR" altLang="en-US" dirty="0" smtClean="0"/>
              <a:t>스케줄링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큐의 큐시간할당량</a:t>
            </a:r>
            <a:endParaRPr lang="en-US" altLang="ko-KR" dirty="0" smtClean="0"/>
          </a:p>
          <a:p>
            <a:r>
              <a:rPr lang="ko-KR" altLang="en-US" dirty="0"/>
              <a:t>스케줄링 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선점 스케줄링</a:t>
            </a:r>
            <a:endParaRPr lang="en-US" altLang="ko-KR" dirty="0" smtClean="0"/>
          </a:p>
          <a:p>
            <a:r>
              <a:rPr lang="ko-KR" altLang="en-US" dirty="0" smtClean="0"/>
              <a:t>스레드 우선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 smtClean="0"/>
              <a:t>기아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발생하지 않음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큐에 대기하는 시간에 오래되면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높은 레벨의 큐로 이동시킴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에이징</a:t>
            </a:r>
            <a:r>
              <a:rPr lang="ko-KR" altLang="en-US" dirty="0" smtClean="0"/>
              <a:t> 기법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성능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짧거나 입출력이 빈번한 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대화식 </a:t>
            </a:r>
            <a:r>
              <a:rPr lang="ko-KR" altLang="en-US" dirty="0" smtClean="0"/>
              <a:t>스레드</a:t>
            </a:r>
            <a:r>
              <a:rPr lang="ko-KR" altLang="en-US" dirty="0" smtClean="0"/>
              <a:t>를 </a:t>
            </a:r>
            <a:r>
              <a:rPr lang="ko-KR" altLang="en-US" dirty="0"/>
              <a:t>높은 레벨의 큐에서 빨리 </a:t>
            </a:r>
            <a:r>
              <a:rPr lang="ko-KR" altLang="en-US" dirty="0" smtClean="0"/>
              <a:t>실행 </a:t>
            </a:r>
            <a:r>
              <a:rPr lang="en-US" altLang="ko-KR" dirty="0" smtClean="0"/>
              <a:t>-&gt; CPU </a:t>
            </a:r>
            <a:r>
              <a:rPr lang="ko-KR" altLang="en-US" dirty="0" smtClean="0"/>
              <a:t>활용률이 높음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92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다중프로그래밍과 스케줄링</a:t>
            </a:r>
            <a:endParaRPr lang="ko-KR" altLang="en-US" dirty="0"/>
          </a:p>
        </p:txBody>
      </p:sp>
      <p:sp>
        <p:nvSpPr>
          <p:cNvPr id="106" name="내용 개체 틀 10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774227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다중프로그래밍의 도입 목적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유휴 시간 </a:t>
            </a:r>
            <a:r>
              <a:rPr lang="ko-KR" altLang="en-US" dirty="0" smtClean="0"/>
              <a:t>줄이기 </a:t>
            </a:r>
            <a:r>
              <a:rPr lang="en-US" altLang="ko-KR" dirty="0" smtClean="0"/>
              <a:t>–&gt; CPU </a:t>
            </a:r>
            <a:r>
              <a:rPr lang="ko-KR" altLang="en-US" dirty="0" smtClean="0"/>
              <a:t>활용률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프로세스가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를 요청하면 다른 프로세스에게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할당</a:t>
            </a:r>
            <a:endParaRPr lang="en-US" altLang="ko-KR" dirty="0" smtClean="0"/>
          </a:p>
          <a:p>
            <a:r>
              <a:rPr lang="ko-KR" altLang="en-US" dirty="0" smtClean="0"/>
              <a:t>다중프로그래밍과 함께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스케줄링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스케줄링</a:t>
            </a:r>
            <a:r>
              <a:rPr lang="en-US" altLang="ko-KR" dirty="0" smtClean="0"/>
              <a:t>(job scheduling)</a:t>
            </a:r>
          </a:p>
          <a:p>
            <a:pPr lvl="2"/>
            <a:r>
              <a:rPr lang="ko-KR" altLang="en-US" dirty="0" smtClean="0"/>
              <a:t>디스크 장치로부터 메모리에 올릴 작업 선택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초기에는 배치시스템과 유사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처음에</a:t>
            </a:r>
            <a:r>
              <a:rPr lang="en-US" altLang="ko-KR" dirty="0"/>
              <a:t> </a:t>
            </a:r>
            <a:r>
              <a:rPr lang="ko-KR" altLang="en-US" dirty="0" smtClean="0"/>
              <a:t>혹은 프로세스가 종료할 때마다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(CPU scheduling)</a:t>
            </a:r>
          </a:p>
          <a:p>
            <a:pPr lvl="2"/>
            <a:r>
              <a:rPr lang="ko-KR" altLang="en-US" dirty="0" smtClean="0"/>
              <a:t>메모리에 적재된 작업 중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에 실행시킬 프로세스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323528" y="4312171"/>
            <a:ext cx="8305878" cy="1974589"/>
            <a:chOff x="179513" y="1373683"/>
            <a:chExt cx="8305878" cy="1974589"/>
          </a:xfrm>
        </p:grpSpPr>
        <p:sp>
          <p:nvSpPr>
            <p:cNvPr id="5" name="직사각형 4"/>
            <p:cNvSpPr/>
            <p:nvPr/>
          </p:nvSpPr>
          <p:spPr>
            <a:xfrm>
              <a:off x="179513" y="1623752"/>
              <a:ext cx="3816808" cy="17245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09061" y="2329782"/>
              <a:ext cx="1485952" cy="51435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50843" y="1373683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 smtClean="0"/>
                <a:t>컴퓨터</a:t>
              </a:r>
              <a:endParaRPr lang="ko-KR" altLang="en-US" sz="1200" dirty="0"/>
            </a:p>
          </p:txBody>
        </p:sp>
        <p:sp>
          <p:nvSpPr>
            <p:cNvPr id="8" name="타원 7"/>
            <p:cNvSpPr/>
            <p:nvPr/>
          </p:nvSpPr>
          <p:spPr>
            <a:xfrm>
              <a:off x="1058484" y="1746431"/>
              <a:ext cx="602283" cy="472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프로세스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220192" y="2939386"/>
              <a:ext cx="87075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000" dirty="0" smtClean="0"/>
                <a:t>디스크 장치</a:t>
              </a:r>
              <a:endParaRPr lang="ko-KR" altLang="en-US" sz="10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59715" y="2241306"/>
              <a:ext cx="701509" cy="4727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입력</a:t>
              </a:r>
              <a:endParaRPr lang="en-US" altLang="ko-KR" sz="105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컴퓨터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10" idx="1"/>
            </p:cNvCxnSpPr>
            <p:nvPr/>
          </p:nvCxnSpPr>
          <p:spPr>
            <a:xfrm flipH="1" flipV="1">
              <a:off x="5027727" y="2468262"/>
              <a:ext cx="431988" cy="9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4" idx="1"/>
              <a:endCxn id="60" idx="3"/>
            </p:cNvCxnSpPr>
            <p:nvPr/>
          </p:nvCxnSpPr>
          <p:spPr>
            <a:xfrm flipH="1">
              <a:off x="3842590" y="2482845"/>
              <a:ext cx="633276" cy="10429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/>
            <p:cNvGrpSpPr/>
            <p:nvPr/>
          </p:nvGrpSpPr>
          <p:grpSpPr>
            <a:xfrm>
              <a:off x="6682574" y="2247331"/>
              <a:ext cx="1208972" cy="494647"/>
              <a:chOff x="7020628" y="1868968"/>
              <a:chExt cx="1208972" cy="494647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7020628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296789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7572950" y="1915728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7849111" y="1915727"/>
                <a:ext cx="276161" cy="36106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8074239" y="1868968"/>
                <a:ext cx="155361" cy="4946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/>
            <p:cNvSpPr/>
            <p:nvPr/>
          </p:nvSpPr>
          <p:spPr>
            <a:xfrm>
              <a:off x="6697899" y="2744612"/>
              <a:ext cx="8002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smtClean="0"/>
                <a:t>입력데크</a:t>
              </a:r>
              <a:endParaRPr lang="ko-KR" altLang="en-US" sz="1200" dirty="0"/>
            </a:p>
          </p:txBody>
        </p:sp>
        <p:cxnSp>
          <p:nvCxnSpPr>
            <p:cNvPr id="20" name="직선 화살표 연결선 19"/>
            <p:cNvCxnSpPr>
              <a:stCxn id="14" idx="1"/>
              <a:endCxn id="10" idx="3"/>
            </p:cNvCxnSpPr>
            <p:nvPr/>
          </p:nvCxnSpPr>
          <p:spPr>
            <a:xfrm flipH="1">
              <a:off x="6161224" y="2474625"/>
              <a:ext cx="521350" cy="3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다중 문서 20"/>
            <p:cNvSpPr/>
            <p:nvPr/>
          </p:nvSpPr>
          <p:spPr>
            <a:xfrm>
              <a:off x="6656144" y="2389670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다중 문서 21"/>
            <p:cNvSpPr/>
            <p:nvPr/>
          </p:nvSpPr>
          <p:spPr>
            <a:xfrm>
              <a:off x="7912083" y="2379726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다중 문서 22"/>
            <p:cNvSpPr/>
            <p:nvPr/>
          </p:nvSpPr>
          <p:spPr>
            <a:xfrm>
              <a:off x="6957921" y="2396480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다중 문서 23"/>
            <p:cNvSpPr/>
            <p:nvPr/>
          </p:nvSpPr>
          <p:spPr>
            <a:xfrm>
              <a:off x="7247197" y="2389670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8215228" y="2223728"/>
              <a:ext cx="270163" cy="472786"/>
              <a:chOff x="5346123" y="477982"/>
              <a:chExt cx="270163" cy="472786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5413664" y="477982"/>
                <a:ext cx="129886" cy="140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/>
              <p:nvPr/>
            </p:nvCxnSpPr>
            <p:spPr>
              <a:xfrm flipV="1">
                <a:off x="5346123" y="727364"/>
                <a:ext cx="270163" cy="51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26" idx="4"/>
              </p:cNvCxnSpPr>
              <p:nvPr/>
            </p:nvCxnSpPr>
            <p:spPr>
              <a:xfrm>
                <a:off x="5478607" y="618259"/>
                <a:ext cx="23379" cy="20781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H="1">
                <a:off x="5413664" y="846859"/>
                <a:ext cx="93518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501986" y="846859"/>
                <a:ext cx="114300" cy="1039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타원 76"/>
            <p:cNvSpPr/>
            <p:nvPr/>
          </p:nvSpPr>
          <p:spPr>
            <a:xfrm>
              <a:off x="1739429" y="1751746"/>
              <a:ext cx="602283" cy="472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프로세스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410412" y="1752810"/>
              <a:ext cx="602283" cy="472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6B85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</a:rPr>
                <a:t>프로세스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순서도: 자기 디스크 80"/>
            <p:cNvSpPr/>
            <p:nvPr/>
          </p:nvSpPr>
          <p:spPr>
            <a:xfrm>
              <a:off x="4227502" y="1977552"/>
              <a:ext cx="909906" cy="947392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순서도: 다중 문서 83"/>
            <p:cNvSpPr/>
            <p:nvPr/>
          </p:nvSpPr>
          <p:spPr>
            <a:xfrm>
              <a:off x="4475866" y="2397892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다중 문서 84"/>
            <p:cNvSpPr/>
            <p:nvPr/>
          </p:nvSpPr>
          <p:spPr>
            <a:xfrm>
              <a:off x="4810984" y="2529621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93427" y="2848919"/>
              <a:ext cx="1637126" cy="345384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CPU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직선 화살표 연결선 96"/>
            <p:cNvCxnSpPr>
              <a:stCxn id="47" idx="1"/>
              <a:endCxn id="8" idx="4"/>
            </p:cNvCxnSpPr>
            <p:nvPr/>
          </p:nvCxnSpPr>
          <p:spPr>
            <a:xfrm flipH="1" flipV="1">
              <a:off x="1359626" y="2219216"/>
              <a:ext cx="1124142" cy="36974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자유형 2"/>
            <p:cNvSpPr/>
            <p:nvPr/>
          </p:nvSpPr>
          <p:spPr>
            <a:xfrm>
              <a:off x="1086736" y="2223312"/>
              <a:ext cx="320098" cy="633663"/>
            </a:xfrm>
            <a:custGeom>
              <a:avLst/>
              <a:gdLst>
                <a:gd name="connsiteX0" fmla="*/ 20053 w 265623"/>
                <a:gd name="connsiteY0" fmla="*/ 633663 h 633663"/>
                <a:gd name="connsiteX1" fmla="*/ 28074 w 265623"/>
                <a:gd name="connsiteY1" fmla="*/ 517358 h 633663"/>
                <a:gd name="connsiteX2" fmla="*/ 40106 w 265623"/>
                <a:gd name="connsiteY2" fmla="*/ 493295 h 633663"/>
                <a:gd name="connsiteX3" fmla="*/ 68179 w 265623"/>
                <a:gd name="connsiteY3" fmla="*/ 457200 h 633663"/>
                <a:gd name="connsiteX4" fmla="*/ 72190 w 265623"/>
                <a:gd name="connsiteY4" fmla="*/ 445169 h 633663"/>
                <a:gd name="connsiteX5" fmla="*/ 40106 w 265623"/>
                <a:gd name="connsiteY5" fmla="*/ 425116 h 633663"/>
                <a:gd name="connsiteX6" fmla="*/ 4011 w 265623"/>
                <a:gd name="connsiteY6" fmla="*/ 385011 h 633663"/>
                <a:gd name="connsiteX7" fmla="*/ 0 w 265623"/>
                <a:gd name="connsiteY7" fmla="*/ 372979 h 633663"/>
                <a:gd name="connsiteX8" fmla="*/ 20053 w 265623"/>
                <a:gd name="connsiteY8" fmla="*/ 332874 h 633663"/>
                <a:gd name="connsiteX9" fmla="*/ 64169 w 265623"/>
                <a:gd name="connsiteY9" fmla="*/ 300790 h 633663"/>
                <a:gd name="connsiteX10" fmla="*/ 72190 w 265623"/>
                <a:gd name="connsiteY10" fmla="*/ 276727 h 633663"/>
                <a:gd name="connsiteX11" fmla="*/ 76200 w 265623"/>
                <a:gd name="connsiteY11" fmla="*/ 264695 h 633663"/>
                <a:gd name="connsiteX12" fmla="*/ 84221 w 265623"/>
                <a:gd name="connsiteY12" fmla="*/ 192506 h 633663"/>
                <a:gd name="connsiteX13" fmla="*/ 92242 w 265623"/>
                <a:gd name="connsiteY13" fmla="*/ 180474 h 633663"/>
                <a:gd name="connsiteX14" fmla="*/ 104274 w 265623"/>
                <a:gd name="connsiteY14" fmla="*/ 156411 h 633663"/>
                <a:gd name="connsiteX15" fmla="*/ 116306 w 265623"/>
                <a:gd name="connsiteY15" fmla="*/ 148390 h 633663"/>
                <a:gd name="connsiteX16" fmla="*/ 124327 w 265623"/>
                <a:gd name="connsiteY16" fmla="*/ 96253 h 633663"/>
                <a:gd name="connsiteX17" fmla="*/ 140369 w 265623"/>
                <a:gd name="connsiteY17" fmla="*/ 72190 h 633663"/>
                <a:gd name="connsiteX18" fmla="*/ 148390 w 265623"/>
                <a:gd name="connsiteY18" fmla="*/ 60158 h 633663"/>
                <a:gd name="connsiteX19" fmla="*/ 172453 w 265623"/>
                <a:gd name="connsiteY19" fmla="*/ 32084 h 633663"/>
                <a:gd name="connsiteX20" fmla="*/ 212558 w 265623"/>
                <a:gd name="connsiteY20" fmla="*/ 8021 h 633663"/>
                <a:gd name="connsiteX21" fmla="*/ 236621 w 265623"/>
                <a:gd name="connsiteY21" fmla="*/ 0 h 633663"/>
                <a:gd name="connsiteX22" fmla="*/ 264695 w 265623"/>
                <a:gd name="connsiteY22" fmla="*/ 4011 h 633663"/>
                <a:gd name="connsiteX23" fmla="*/ 256674 w 265623"/>
                <a:gd name="connsiteY23" fmla="*/ 16042 h 633663"/>
                <a:gd name="connsiteX24" fmla="*/ 244642 w 265623"/>
                <a:gd name="connsiteY24" fmla="*/ 28074 h 633663"/>
                <a:gd name="connsiteX25" fmla="*/ 228600 w 265623"/>
                <a:gd name="connsiteY25" fmla="*/ 52137 h 633663"/>
                <a:gd name="connsiteX26" fmla="*/ 224590 w 265623"/>
                <a:gd name="connsiteY26" fmla="*/ 64169 h 633663"/>
                <a:gd name="connsiteX27" fmla="*/ 236621 w 265623"/>
                <a:gd name="connsiteY27" fmla="*/ 68179 h 633663"/>
                <a:gd name="connsiteX28" fmla="*/ 240632 w 265623"/>
                <a:gd name="connsiteY28" fmla="*/ 80211 h 633663"/>
                <a:gd name="connsiteX29" fmla="*/ 244642 w 265623"/>
                <a:gd name="connsiteY29" fmla="*/ 100263 h 633663"/>
                <a:gd name="connsiteX30" fmla="*/ 240632 w 265623"/>
                <a:gd name="connsiteY30" fmla="*/ 172453 h 633663"/>
                <a:gd name="connsiteX31" fmla="*/ 220579 w 265623"/>
                <a:gd name="connsiteY31" fmla="*/ 192506 h 633663"/>
                <a:gd name="connsiteX32" fmla="*/ 200527 w 265623"/>
                <a:gd name="connsiteY32" fmla="*/ 220579 h 633663"/>
                <a:gd name="connsiteX33" fmla="*/ 204537 w 265623"/>
                <a:gd name="connsiteY33" fmla="*/ 232611 h 633663"/>
                <a:gd name="connsiteX34" fmla="*/ 228600 w 265623"/>
                <a:gd name="connsiteY34" fmla="*/ 260684 h 633663"/>
                <a:gd name="connsiteX35" fmla="*/ 224590 w 265623"/>
                <a:gd name="connsiteY35" fmla="*/ 272716 h 633663"/>
                <a:gd name="connsiteX36" fmla="*/ 208548 w 265623"/>
                <a:gd name="connsiteY36" fmla="*/ 296779 h 633663"/>
                <a:gd name="connsiteX37" fmla="*/ 212558 w 265623"/>
                <a:gd name="connsiteY37" fmla="*/ 316832 h 633663"/>
                <a:gd name="connsiteX38" fmla="*/ 216569 w 265623"/>
                <a:gd name="connsiteY38" fmla="*/ 328863 h 633663"/>
                <a:gd name="connsiteX39" fmla="*/ 208548 w 265623"/>
                <a:gd name="connsiteY39" fmla="*/ 352927 h 633663"/>
                <a:gd name="connsiteX40" fmla="*/ 204537 w 265623"/>
                <a:gd name="connsiteY40" fmla="*/ 364958 h 633663"/>
                <a:gd name="connsiteX41" fmla="*/ 192506 w 265623"/>
                <a:gd name="connsiteY41" fmla="*/ 429127 h 633663"/>
                <a:gd name="connsiteX42" fmla="*/ 172453 w 265623"/>
                <a:gd name="connsiteY42" fmla="*/ 461211 h 633663"/>
                <a:gd name="connsiteX43" fmla="*/ 164432 w 265623"/>
                <a:gd name="connsiteY43" fmla="*/ 485274 h 633663"/>
                <a:gd name="connsiteX44" fmla="*/ 160421 w 265623"/>
                <a:gd name="connsiteY44" fmla="*/ 537411 h 633663"/>
                <a:gd name="connsiteX45" fmla="*/ 156411 w 265623"/>
                <a:gd name="connsiteY45" fmla="*/ 557463 h 633663"/>
                <a:gd name="connsiteX46" fmla="*/ 152400 w 265623"/>
                <a:gd name="connsiteY46" fmla="*/ 573506 h 633663"/>
                <a:gd name="connsiteX47" fmla="*/ 152400 w 265623"/>
                <a:gd name="connsiteY47" fmla="*/ 625642 h 63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65623" h="633663">
                  <a:moveTo>
                    <a:pt x="20053" y="633663"/>
                  </a:moveTo>
                  <a:cubicBezTo>
                    <a:pt x="22727" y="594895"/>
                    <a:pt x="22578" y="555828"/>
                    <a:pt x="28074" y="517358"/>
                  </a:cubicBezTo>
                  <a:cubicBezTo>
                    <a:pt x="29342" y="508480"/>
                    <a:pt x="35587" y="501041"/>
                    <a:pt x="40106" y="493295"/>
                  </a:cubicBezTo>
                  <a:cubicBezTo>
                    <a:pt x="53538" y="470270"/>
                    <a:pt x="52719" y="472662"/>
                    <a:pt x="68179" y="457200"/>
                  </a:cubicBezTo>
                  <a:cubicBezTo>
                    <a:pt x="69516" y="453190"/>
                    <a:pt x="74974" y="448350"/>
                    <a:pt x="72190" y="445169"/>
                  </a:cubicBezTo>
                  <a:cubicBezTo>
                    <a:pt x="63885" y="435678"/>
                    <a:pt x="49024" y="434034"/>
                    <a:pt x="40106" y="425116"/>
                  </a:cubicBezTo>
                  <a:cubicBezTo>
                    <a:pt x="11316" y="396327"/>
                    <a:pt x="22848" y="410128"/>
                    <a:pt x="4011" y="385011"/>
                  </a:cubicBezTo>
                  <a:cubicBezTo>
                    <a:pt x="2674" y="381000"/>
                    <a:pt x="0" y="377207"/>
                    <a:pt x="0" y="372979"/>
                  </a:cubicBezTo>
                  <a:cubicBezTo>
                    <a:pt x="0" y="355662"/>
                    <a:pt x="6898" y="344275"/>
                    <a:pt x="20053" y="332874"/>
                  </a:cubicBezTo>
                  <a:cubicBezTo>
                    <a:pt x="33794" y="320965"/>
                    <a:pt x="64169" y="300790"/>
                    <a:pt x="64169" y="300790"/>
                  </a:cubicBezTo>
                  <a:lnTo>
                    <a:pt x="72190" y="276727"/>
                  </a:lnTo>
                  <a:lnTo>
                    <a:pt x="76200" y="264695"/>
                  </a:lnTo>
                  <a:cubicBezTo>
                    <a:pt x="76439" y="261346"/>
                    <a:pt x="76884" y="209626"/>
                    <a:pt x="84221" y="192506"/>
                  </a:cubicBezTo>
                  <a:cubicBezTo>
                    <a:pt x="86120" y="188076"/>
                    <a:pt x="90086" y="184785"/>
                    <a:pt x="92242" y="180474"/>
                  </a:cubicBezTo>
                  <a:cubicBezTo>
                    <a:pt x="98765" y="167428"/>
                    <a:pt x="92782" y="167903"/>
                    <a:pt x="104274" y="156411"/>
                  </a:cubicBezTo>
                  <a:cubicBezTo>
                    <a:pt x="107682" y="153003"/>
                    <a:pt x="112295" y="151064"/>
                    <a:pt x="116306" y="148390"/>
                  </a:cubicBezTo>
                  <a:cubicBezTo>
                    <a:pt x="116405" y="147698"/>
                    <a:pt x="123115" y="99161"/>
                    <a:pt x="124327" y="96253"/>
                  </a:cubicBezTo>
                  <a:cubicBezTo>
                    <a:pt x="128035" y="87355"/>
                    <a:pt x="135022" y="80211"/>
                    <a:pt x="140369" y="72190"/>
                  </a:cubicBezTo>
                  <a:lnTo>
                    <a:pt x="148390" y="60158"/>
                  </a:lnTo>
                  <a:cubicBezTo>
                    <a:pt x="156097" y="48598"/>
                    <a:pt x="160078" y="40923"/>
                    <a:pt x="172453" y="32084"/>
                  </a:cubicBezTo>
                  <a:cubicBezTo>
                    <a:pt x="185139" y="23022"/>
                    <a:pt x="197768" y="12951"/>
                    <a:pt x="212558" y="8021"/>
                  </a:cubicBezTo>
                  <a:lnTo>
                    <a:pt x="236621" y="0"/>
                  </a:lnTo>
                  <a:cubicBezTo>
                    <a:pt x="245979" y="1337"/>
                    <a:pt x="257313" y="-1894"/>
                    <a:pt x="264695" y="4011"/>
                  </a:cubicBezTo>
                  <a:cubicBezTo>
                    <a:pt x="268459" y="7022"/>
                    <a:pt x="259760" y="12339"/>
                    <a:pt x="256674" y="16042"/>
                  </a:cubicBezTo>
                  <a:cubicBezTo>
                    <a:pt x="253043" y="20399"/>
                    <a:pt x="248124" y="23597"/>
                    <a:pt x="244642" y="28074"/>
                  </a:cubicBezTo>
                  <a:cubicBezTo>
                    <a:pt x="238724" y="35683"/>
                    <a:pt x="228600" y="52137"/>
                    <a:pt x="228600" y="52137"/>
                  </a:cubicBezTo>
                  <a:cubicBezTo>
                    <a:pt x="227263" y="56148"/>
                    <a:pt x="222699" y="60388"/>
                    <a:pt x="224590" y="64169"/>
                  </a:cubicBezTo>
                  <a:cubicBezTo>
                    <a:pt x="226480" y="67950"/>
                    <a:pt x="233632" y="65190"/>
                    <a:pt x="236621" y="68179"/>
                  </a:cubicBezTo>
                  <a:cubicBezTo>
                    <a:pt x="239610" y="71168"/>
                    <a:pt x="239607" y="76110"/>
                    <a:pt x="240632" y="80211"/>
                  </a:cubicBezTo>
                  <a:cubicBezTo>
                    <a:pt x="242285" y="86824"/>
                    <a:pt x="243305" y="93579"/>
                    <a:pt x="244642" y="100263"/>
                  </a:cubicBezTo>
                  <a:cubicBezTo>
                    <a:pt x="243305" y="124326"/>
                    <a:pt x="244040" y="148595"/>
                    <a:pt x="240632" y="172453"/>
                  </a:cubicBezTo>
                  <a:cubicBezTo>
                    <a:pt x="238850" y="184928"/>
                    <a:pt x="227708" y="185377"/>
                    <a:pt x="220579" y="192506"/>
                  </a:cubicBezTo>
                  <a:cubicBezTo>
                    <a:pt x="215607" y="197478"/>
                    <a:pt x="205080" y="213750"/>
                    <a:pt x="200527" y="220579"/>
                  </a:cubicBezTo>
                  <a:cubicBezTo>
                    <a:pt x="201864" y="224590"/>
                    <a:pt x="202440" y="228940"/>
                    <a:pt x="204537" y="232611"/>
                  </a:cubicBezTo>
                  <a:cubicBezTo>
                    <a:pt x="211396" y="244614"/>
                    <a:pt x="219119" y="251203"/>
                    <a:pt x="228600" y="260684"/>
                  </a:cubicBezTo>
                  <a:cubicBezTo>
                    <a:pt x="227263" y="264695"/>
                    <a:pt x="226935" y="269198"/>
                    <a:pt x="224590" y="272716"/>
                  </a:cubicBezTo>
                  <a:cubicBezTo>
                    <a:pt x="204562" y="302759"/>
                    <a:pt x="218083" y="268171"/>
                    <a:pt x="208548" y="296779"/>
                  </a:cubicBezTo>
                  <a:cubicBezTo>
                    <a:pt x="209885" y="303463"/>
                    <a:pt x="210905" y="310219"/>
                    <a:pt x="212558" y="316832"/>
                  </a:cubicBezTo>
                  <a:cubicBezTo>
                    <a:pt x="213583" y="320933"/>
                    <a:pt x="217036" y="324662"/>
                    <a:pt x="216569" y="328863"/>
                  </a:cubicBezTo>
                  <a:cubicBezTo>
                    <a:pt x="215635" y="337266"/>
                    <a:pt x="211222" y="344906"/>
                    <a:pt x="208548" y="352927"/>
                  </a:cubicBezTo>
                  <a:lnTo>
                    <a:pt x="204537" y="364958"/>
                  </a:lnTo>
                  <a:cubicBezTo>
                    <a:pt x="201823" y="394818"/>
                    <a:pt x="205061" y="405810"/>
                    <a:pt x="192506" y="429127"/>
                  </a:cubicBezTo>
                  <a:cubicBezTo>
                    <a:pt x="186527" y="440231"/>
                    <a:pt x="176441" y="449246"/>
                    <a:pt x="172453" y="461211"/>
                  </a:cubicBezTo>
                  <a:lnTo>
                    <a:pt x="164432" y="485274"/>
                  </a:lnTo>
                  <a:cubicBezTo>
                    <a:pt x="163095" y="502653"/>
                    <a:pt x="162346" y="520087"/>
                    <a:pt x="160421" y="537411"/>
                  </a:cubicBezTo>
                  <a:cubicBezTo>
                    <a:pt x="159668" y="544186"/>
                    <a:pt x="157890" y="550809"/>
                    <a:pt x="156411" y="557463"/>
                  </a:cubicBezTo>
                  <a:cubicBezTo>
                    <a:pt x="155215" y="562844"/>
                    <a:pt x="152724" y="568003"/>
                    <a:pt x="152400" y="573506"/>
                  </a:cubicBezTo>
                  <a:cubicBezTo>
                    <a:pt x="151379" y="590855"/>
                    <a:pt x="152400" y="608263"/>
                    <a:pt x="152400" y="625642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순서도: 다중 문서 40"/>
            <p:cNvSpPr/>
            <p:nvPr/>
          </p:nvSpPr>
          <p:spPr>
            <a:xfrm>
              <a:off x="4403335" y="2659623"/>
              <a:ext cx="277989" cy="169905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86043" y="2056058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작업들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323528" y="1700808"/>
              <a:ext cx="2128499" cy="604072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03320" y="1798301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메모리</a:t>
              </a:r>
              <a:endParaRPr lang="ko-KR" altLang="en-US" sz="1100" dirty="0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558104" y="2893723"/>
              <a:ext cx="122180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100" dirty="0" smtClean="0"/>
                <a:t>다중프로그래밍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운영체제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483768" y="2427381"/>
              <a:ext cx="560788" cy="32316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C00000"/>
                  </a:solidFill>
                </a:rPr>
                <a:t>CPU </a:t>
              </a:r>
            </a:p>
            <a:p>
              <a:pPr algn="ctr"/>
              <a:r>
                <a:rPr lang="ko-KR" altLang="en-US" sz="1050" b="1" dirty="0" smtClean="0">
                  <a:solidFill>
                    <a:srgbClr val="C00000"/>
                  </a:solidFill>
                </a:rPr>
                <a:t>스케줄링</a:t>
              </a:r>
              <a:endParaRPr lang="en-US" altLang="ko-KR" sz="1050" b="1" dirty="0">
                <a:solidFill>
                  <a:srgbClr val="C00000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3252906" y="2425553"/>
              <a:ext cx="589684" cy="323165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ko-KR" altLang="en-US" sz="1050" b="1" dirty="0" smtClean="0">
                  <a:solidFill>
                    <a:srgbClr val="C00000"/>
                  </a:solidFill>
                </a:rPr>
                <a:t>작업</a:t>
              </a:r>
              <a:r>
                <a:rPr lang="en-US" altLang="ko-KR" sz="1050" b="1" dirty="0" smtClean="0">
                  <a:solidFill>
                    <a:srgbClr val="C00000"/>
                  </a:solidFill>
                </a:rPr>
                <a:t> </a:t>
              </a:r>
              <a:endParaRPr lang="en-US" altLang="ko-KR" sz="1050" b="1" dirty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050" b="1" dirty="0" smtClean="0">
                  <a:solidFill>
                    <a:srgbClr val="C00000"/>
                  </a:solidFill>
                </a:rPr>
                <a:t>스케줄링</a:t>
              </a:r>
              <a:endParaRPr lang="en-US" altLang="ko-KR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60" idx="1"/>
              <a:endCxn id="47" idx="3"/>
            </p:cNvCxnSpPr>
            <p:nvPr/>
          </p:nvCxnSpPr>
          <p:spPr>
            <a:xfrm flipH="1">
              <a:off x="3044556" y="2587136"/>
              <a:ext cx="208350" cy="182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960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우선순위 레벨을 가진 </a:t>
            </a:r>
            <a:r>
              <a:rPr lang="en-US" altLang="ko-KR" dirty="0" err="1" smtClean="0"/>
              <a:t>MLFQ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905112"/>
              </p:ext>
            </p:extLst>
          </p:nvPr>
        </p:nvGraphicFramePr>
        <p:xfrm>
          <a:off x="2847392" y="2507696"/>
          <a:ext cx="1728192" cy="3715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909523195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97336519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7151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840228"/>
              </p:ext>
            </p:extLst>
          </p:nvPr>
        </p:nvGraphicFramePr>
        <p:xfrm>
          <a:off x="2847392" y="3349657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13738310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26220459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09970"/>
              </p:ext>
            </p:extLst>
          </p:nvPr>
        </p:nvGraphicFramePr>
        <p:xfrm>
          <a:off x="2847392" y="4226506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2693156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31777478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73616"/>
              </p:ext>
            </p:extLst>
          </p:nvPr>
        </p:nvGraphicFramePr>
        <p:xfrm>
          <a:off x="2847392" y="5084021"/>
          <a:ext cx="1728192" cy="366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420346833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003662478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3253318366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4035898084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901180927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381035990"/>
                    </a:ext>
                  </a:extLst>
                </a:gridCol>
              </a:tblGrid>
              <a:tr h="36662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851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5379378" y="3634351"/>
            <a:ext cx="792088" cy="666964"/>
          </a:xfrm>
          <a:prstGeom prst="ellipse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MLFQ </a:t>
            </a: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스케줄러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75384" y="2265981"/>
            <a:ext cx="16081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레벨</a:t>
            </a:r>
            <a:r>
              <a:rPr lang="en-US" altLang="ko-KR" sz="1000" dirty="0" smtClean="0"/>
              <a:t> 4 </a:t>
            </a:r>
            <a:r>
              <a:rPr lang="ko-KR" altLang="en-US" sz="1000" dirty="0"/>
              <a:t>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큐제한시간</a:t>
            </a:r>
            <a:r>
              <a:rPr lang="en-US" altLang="ko-KR" sz="1000" dirty="0" smtClean="0"/>
              <a:t>=4)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775383" y="3134868"/>
            <a:ext cx="1653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레벨</a:t>
            </a:r>
            <a:r>
              <a:rPr lang="en-US" altLang="ko-KR" sz="1000" dirty="0" smtClean="0"/>
              <a:t> 3 </a:t>
            </a:r>
            <a:r>
              <a:rPr lang="ko-KR" altLang="en-US" sz="1000" dirty="0"/>
              <a:t>큐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큐제한시간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=8)</a:t>
            </a:r>
            <a:endParaRPr lang="ko-KR" alt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769720" y="401218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레벨</a:t>
            </a:r>
            <a:r>
              <a:rPr lang="en-US" altLang="ko-KR" sz="1000" dirty="0" smtClean="0"/>
              <a:t> 2 </a:t>
            </a:r>
            <a:r>
              <a:rPr lang="ko-KR" altLang="en-US" sz="1000" dirty="0"/>
              <a:t>큐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큐제한시간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=16)</a:t>
            </a:r>
            <a:endParaRPr lang="ko-KR" alt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769719" y="4868665"/>
            <a:ext cx="15295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레벨</a:t>
            </a:r>
            <a:r>
              <a:rPr lang="en-US" altLang="ko-KR" sz="1000" dirty="0" smtClean="0"/>
              <a:t> 1 </a:t>
            </a:r>
            <a:r>
              <a:rPr lang="ko-KR" altLang="en-US" sz="1000" dirty="0" smtClean="0"/>
              <a:t>큐</a:t>
            </a:r>
            <a:r>
              <a:rPr lang="en-US" altLang="ko-KR" sz="1000" dirty="0" smtClean="0"/>
              <a:t>(RR </a:t>
            </a:r>
            <a:r>
              <a:rPr lang="ko-KR" altLang="en-US" sz="1000" dirty="0" smtClean="0"/>
              <a:t>스케줄링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77" name="직선 화살표 연결선 76"/>
          <p:cNvCxnSpPr>
            <a:stCxn id="14" idx="6"/>
            <a:endCxn id="53" idx="2"/>
          </p:cNvCxnSpPr>
          <p:nvPr/>
        </p:nvCxnSpPr>
        <p:spPr>
          <a:xfrm flipV="1">
            <a:off x="6171466" y="3964450"/>
            <a:ext cx="454867" cy="3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1983296" y="2510497"/>
            <a:ext cx="576064" cy="371515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983296" y="3350935"/>
            <a:ext cx="576064" cy="371515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83296" y="4224413"/>
            <a:ext cx="576064" cy="371515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큐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스케줄러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983296" y="5081928"/>
            <a:ext cx="576064" cy="371515"/>
          </a:xfrm>
          <a:prstGeom prst="ellipse">
            <a:avLst/>
          </a:prstGeom>
          <a:noFill/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FCFS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>
            <a:stCxn id="34" idx="6"/>
            <a:endCxn id="5" idx="1"/>
          </p:cNvCxnSpPr>
          <p:nvPr/>
        </p:nvCxnSpPr>
        <p:spPr>
          <a:xfrm flipV="1">
            <a:off x="2559360" y="2693453"/>
            <a:ext cx="288032" cy="280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5" idx="6"/>
            <a:endCxn id="6" idx="1"/>
          </p:cNvCxnSpPr>
          <p:nvPr/>
        </p:nvCxnSpPr>
        <p:spPr>
          <a:xfrm flipV="1">
            <a:off x="2559360" y="3532967"/>
            <a:ext cx="288032" cy="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36" idx="6"/>
            <a:endCxn id="7" idx="1"/>
          </p:cNvCxnSpPr>
          <p:nvPr/>
        </p:nvCxnSpPr>
        <p:spPr>
          <a:xfrm flipV="1">
            <a:off x="2559360" y="4409816"/>
            <a:ext cx="288032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7" idx="6"/>
            <a:endCxn id="8" idx="1"/>
          </p:cNvCxnSpPr>
          <p:nvPr/>
        </p:nvCxnSpPr>
        <p:spPr>
          <a:xfrm flipV="1">
            <a:off x="2559360" y="5267331"/>
            <a:ext cx="288032" cy="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323594" y="3767155"/>
            <a:ext cx="595107" cy="416575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CPU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endCxn id="13" idx="1"/>
          </p:cNvCxnSpPr>
          <p:nvPr/>
        </p:nvCxnSpPr>
        <p:spPr>
          <a:xfrm>
            <a:off x="6864290" y="3969445"/>
            <a:ext cx="459304" cy="5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6116" y="2107586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처음 도착한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스레드</a:t>
            </a:r>
            <a:endParaRPr lang="ko-KR" alt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810618" y="2685300"/>
            <a:ext cx="141705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 dirty="0" smtClean="0"/>
              <a:t>스레드가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큐제한시간을 </a:t>
            </a:r>
            <a:endParaRPr lang="en-US" altLang="ko-KR" sz="1000" dirty="0" smtClean="0"/>
          </a:p>
          <a:p>
            <a:r>
              <a:rPr lang="ko-KR" altLang="en-US" sz="1000" dirty="0" smtClean="0"/>
              <a:t>모두 소모하였을 때</a:t>
            </a:r>
            <a:endParaRPr lang="ko-KR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5774013" y="1664727"/>
            <a:ext cx="205772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스레드가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자발적으로 양보하거나</a:t>
            </a:r>
            <a:endParaRPr lang="en-US" altLang="ko-KR" sz="1000" dirty="0" smtClean="0"/>
          </a:p>
          <a:p>
            <a:r>
              <a:rPr lang="en-US" altLang="ko-KR" sz="1000" dirty="0" smtClean="0"/>
              <a:t>CPU </a:t>
            </a:r>
            <a:r>
              <a:rPr lang="ko-KR" altLang="en-US" sz="1000" dirty="0" smtClean="0"/>
              <a:t>사용 총 시간이 큐제한시간을 다 소모하지 않았을 때</a:t>
            </a:r>
            <a:endParaRPr lang="ko-KR" altLang="en-US" sz="1000" dirty="0"/>
          </a:p>
        </p:txBody>
      </p:sp>
      <p:cxnSp>
        <p:nvCxnSpPr>
          <p:cNvPr id="91" name="직선 화살표 연결선 90"/>
          <p:cNvCxnSpPr>
            <a:endCxn id="34" idx="2"/>
          </p:cNvCxnSpPr>
          <p:nvPr/>
        </p:nvCxnSpPr>
        <p:spPr>
          <a:xfrm flipV="1">
            <a:off x="1187138" y="2696255"/>
            <a:ext cx="796158" cy="3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302427" y="4062401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선택된 스레드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3456113" y="3440753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56315" y="3440753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041836" y="3439075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311627" y="3434607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41836" y="5159133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311627" y="5154665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07880" y="4299388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92191" y="2583279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030269" y="2578340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25023" y="2572954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626333" y="3856252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414225" y="1999388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63741" y="2890375"/>
            <a:ext cx="210907" cy="2163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cxnSp>
        <p:nvCxnSpPr>
          <p:cNvPr id="11" name="구부러진 연결선 10"/>
          <p:cNvCxnSpPr>
            <a:stCxn id="13" idx="3"/>
            <a:endCxn id="34" idx="1"/>
          </p:cNvCxnSpPr>
          <p:nvPr/>
        </p:nvCxnSpPr>
        <p:spPr>
          <a:xfrm flipH="1" flipV="1">
            <a:off x="2067659" y="2564904"/>
            <a:ext cx="5851042" cy="1410539"/>
          </a:xfrm>
          <a:prstGeom prst="curvedConnector4">
            <a:avLst>
              <a:gd name="adj1" fmla="val -3907"/>
              <a:gd name="adj2" fmla="val 133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3" idx="3"/>
            <a:endCxn id="35" idx="1"/>
          </p:cNvCxnSpPr>
          <p:nvPr/>
        </p:nvCxnSpPr>
        <p:spPr>
          <a:xfrm flipH="1" flipV="1">
            <a:off x="2067659" y="3405342"/>
            <a:ext cx="5851042" cy="570101"/>
          </a:xfrm>
          <a:prstGeom prst="curvedConnector4">
            <a:avLst>
              <a:gd name="adj1" fmla="val -1218"/>
              <a:gd name="adj2" fmla="val 175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endCxn id="14" idx="2"/>
          </p:cNvCxnSpPr>
          <p:nvPr/>
        </p:nvCxnSpPr>
        <p:spPr>
          <a:xfrm>
            <a:off x="4575583" y="3532967"/>
            <a:ext cx="803795" cy="434866"/>
          </a:xfrm>
          <a:prstGeom prst="curvedConnector3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endCxn id="14" idx="2"/>
          </p:cNvCxnSpPr>
          <p:nvPr/>
        </p:nvCxnSpPr>
        <p:spPr>
          <a:xfrm flipV="1">
            <a:off x="4575583" y="3967833"/>
            <a:ext cx="803795" cy="437217"/>
          </a:xfrm>
          <a:prstGeom prst="curvedConnector3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8" idx="3"/>
            <a:endCxn id="14" idx="2"/>
          </p:cNvCxnSpPr>
          <p:nvPr/>
        </p:nvCxnSpPr>
        <p:spPr>
          <a:xfrm flipV="1">
            <a:off x="4575584" y="3967833"/>
            <a:ext cx="803794" cy="1299498"/>
          </a:xfrm>
          <a:prstGeom prst="curvedConnector3">
            <a:avLst>
              <a:gd name="adj1" fmla="val 50000"/>
            </a:avLst>
          </a:prstGeom>
          <a:ln w="952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구부러진 연결선 65"/>
          <p:cNvCxnSpPr>
            <a:stCxn id="14" idx="2"/>
            <a:endCxn id="5" idx="3"/>
          </p:cNvCxnSpPr>
          <p:nvPr/>
        </p:nvCxnSpPr>
        <p:spPr>
          <a:xfrm rot="10800000">
            <a:off x="4575584" y="2693453"/>
            <a:ext cx="803794" cy="127438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88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멀티 코어 </a:t>
            </a:r>
            <a:r>
              <a:rPr lang="en-US" altLang="ko-KR" dirty="0"/>
              <a:t>CPU</a:t>
            </a:r>
            <a:r>
              <a:rPr lang="ko-KR" altLang="en-US" dirty="0"/>
              <a:t>에서의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472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/>
          <p:cNvSpPr/>
          <p:nvPr/>
        </p:nvSpPr>
        <p:spPr>
          <a:xfrm>
            <a:off x="1789635" y="1449828"/>
            <a:ext cx="2016224" cy="1582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코어 시스템의 구조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89" name="그룹 88"/>
          <p:cNvGrpSpPr/>
          <p:nvPr/>
        </p:nvGrpSpPr>
        <p:grpSpPr>
          <a:xfrm>
            <a:off x="1789635" y="3118971"/>
            <a:ext cx="6480720" cy="2398261"/>
            <a:chOff x="1789635" y="3118971"/>
            <a:chExt cx="6480720" cy="2398261"/>
          </a:xfrm>
        </p:grpSpPr>
        <p:sp>
          <p:nvSpPr>
            <p:cNvPr id="47" name="직사각형 46"/>
            <p:cNvSpPr/>
            <p:nvPr/>
          </p:nvSpPr>
          <p:spPr>
            <a:xfrm>
              <a:off x="1789635" y="3429000"/>
              <a:ext cx="6480720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293691" y="3573685"/>
              <a:ext cx="1152128" cy="1150790"/>
              <a:chOff x="1619672" y="1701477"/>
              <a:chExt cx="1152128" cy="115079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619672" y="1701477"/>
                <a:ext cx="1152128" cy="115079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619672" y="1701477"/>
                <a:ext cx="1152128" cy="4320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코어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619672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2195736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619672" y="2562897"/>
                <a:ext cx="1152128" cy="2893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L2 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1838350" y="4061320"/>
              <a:ext cx="432048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75000"/>
                    </a:schemeClr>
                  </a:solidFill>
                </a:rPr>
                <a:t>32KB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38350" y="4436443"/>
              <a:ext cx="432048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75000"/>
                    </a:schemeClr>
                  </a:solidFill>
                </a:rPr>
                <a:t>256KB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270398" y="4983909"/>
              <a:ext cx="432048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accent1">
                      <a:lumMod val="75000"/>
                    </a:schemeClr>
                  </a:solidFill>
                </a:rPr>
                <a:t>8MB</a:t>
              </a:r>
              <a:endParaRPr lang="ko-KR" altLang="en-US" sz="1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3733851" y="3573685"/>
              <a:ext cx="1152128" cy="1150790"/>
              <a:chOff x="1619672" y="1701477"/>
              <a:chExt cx="1152128" cy="1150790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1619672" y="1701477"/>
                <a:ext cx="1152128" cy="115079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619672" y="1701477"/>
                <a:ext cx="1152128" cy="4320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코어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619672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195736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1619672" y="2562897"/>
                <a:ext cx="1152128" cy="2893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L2 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5174011" y="3587200"/>
              <a:ext cx="1152128" cy="1150790"/>
              <a:chOff x="1619672" y="1701477"/>
              <a:chExt cx="1152128" cy="1150790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1619672" y="1701477"/>
                <a:ext cx="1152128" cy="115079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619672" y="1701477"/>
                <a:ext cx="1152128" cy="4320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코어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1619672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2195736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619672" y="2562897"/>
                <a:ext cx="1152128" cy="2893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L2 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6614171" y="3573685"/>
              <a:ext cx="1152128" cy="1150790"/>
              <a:chOff x="1619672" y="1701477"/>
              <a:chExt cx="1152128" cy="115079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1619672" y="1701477"/>
                <a:ext cx="1152128" cy="1150790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1619672" y="1701477"/>
                <a:ext cx="1152128" cy="43204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200" b="1" dirty="0" smtClean="0">
                    <a:solidFill>
                      <a:schemeClr val="tx1"/>
                    </a:solidFill>
                  </a:rPr>
                  <a:t>코어</a:t>
                </a: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 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1619672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I-cache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2195736" y="2204864"/>
                <a:ext cx="576064" cy="288032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D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-cache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1619672" y="2562897"/>
                <a:ext cx="1152128" cy="2893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L2 cache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2653731" y="5013176"/>
              <a:ext cx="4752528" cy="289370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L3 cache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>
              <a:stCxn id="9" idx="2"/>
            </p:cNvCxnSpPr>
            <p:nvPr/>
          </p:nvCxnSpPr>
          <p:spPr>
            <a:xfrm>
              <a:off x="2869755" y="4724475"/>
              <a:ext cx="0" cy="273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21" idx="2"/>
            </p:cNvCxnSpPr>
            <p:nvPr/>
          </p:nvCxnSpPr>
          <p:spPr>
            <a:xfrm>
              <a:off x="4309915" y="4724475"/>
              <a:ext cx="0" cy="273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3" idx="2"/>
            </p:cNvCxnSpPr>
            <p:nvPr/>
          </p:nvCxnSpPr>
          <p:spPr>
            <a:xfrm>
              <a:off x="5750075" y="4737990"/>
              <a:ext cx="0" cy="260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33" idx="2"/>
            </p:cNvCxnSpPr>
            <p:nvPr/>
          </p:nvCxnSpPr>
          <p:spPr>
            <a:xfrm flipH="1">
              <a:off x="7190234" y="4724475"/>
              <a:ext cx="1" cy="288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3661843" y="3118971"/>
              <a:ext cx="2736304" cy="30087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4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개의 코어를 </a:t>
              </a:r>
              <a:r>
                <a:rPr lang="ko-KR" altLang="en-US" sz="1200" smtClean="0">
                  <a:solidFill>
                    <a:schemeClr val="tx1"/>
                  </a:solidFill>
                </a:rPr>
                <a:t>가진 인텔</a:t>
              </a:r>
              <a:r>
                <a:rPr lang="en-US" altLang="ko-KR" sz="120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Core-i7 CPU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2653731" y="5906498"/>
            <a:ext cx="4752527" cy="69085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Main Memory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직선 연결선 51"/>
          <p:cNvCxnSpPr>
            <a:stCxn id="47" idx="2"/>
            <a:endCxn id="50" idx="0"/>
          </p:cNvCxnSpPr>
          <p:nvPr/>
        </p:nvCxnSpPr>
        <p:spPr>
          <a:xfrm>
            <a:off x="5029995" y="5517232"/>
            <a:ext cx="0" cy="389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869217" y="1531249"/>
            <a:ext cx="792088" cy="78482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ALU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942568" y="1696065"/>
            <a:ext cx="725363" cy="620003"/>
            <a:chOff x="1931541" y="1401386"/>
            <a:chExt cx="725363" cy="620003"/>
          </a:xfrm>
        </p:grpSpPr>
        <p:sp>
          <p:nvSpPr>
            <p:cNvPr id="58" name="직사각형 57"/>
            <p:cNvSpPr/>
            <p:nvPr/>
          </p:nvSpPr>
          <p:spPr>
            <a:xfrm>
              <a:off x="1931543" y="1401386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931543" y="1527515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31543" y="1649287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1931542" y="1782069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931541" y="1887358"/>
              <a:ext cx="725361" cy="13403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1931252" y="143554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registers</a:t>
            </a:r>
            <a:endParaRPr lang="ko-KR" altLang="en-US" sz="1100" dirty="0"/>
          </a:p>
        </p:txBody>
      </p:sp>
      <p:sp>
        <p:nvSpPr>
          <p:cNvPr id="69" name="직사각형 68"/>
          <p:cNvSpPr/>
          <p:nvPr/>
        </p:nvSpPr>
        <p:spPr>
          <a:xfrm>
            <a:off x="1942567" y="2514577"/>
            <a:ext cx="1718737" cy="38926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Control Unit/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Bus Interface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endCxn id="57" idx="2"/>
          </p:cNvCxnSpPr>
          <p:nvPr/>
        </p:nvCxnSpPr>
        <p:spPr>
          <a:xfrm flipV="1">
            <a:off x="3229795" y="2316069"/>
            <a:ext cx="35466" cy="19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</p:cNvCxnSpPr>
          <p:nvPr/>
        </p:nvCxnSpPr>
        <p:spPr>
          <a:xfrm flipH="1">
            <a:off x="2293691" y="2316068"/>
            <a:ext cx="11558" cy="198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89152" y="1978118"/>
            <a:ext cx="1152128" cy="3008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내부 구조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23171" y="14355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최초의 멀티 </a:t>
            </a:r>
            <a:r>
              <a:rPr lang="ko-KR" altLang="en-US" dirty="0">
                <a:solidFill>
                  <a:srgbClr val="0070C0"/>
                </a:solidFill>
              </a:rPr>
              <a:t>코어 </a:t>
            </a:r>
            <a:r>
              <a:rPr lang="en-US" altLang="ko-KR" dirty="0" smtClean="0">
                <a:solidFill>
                  <a:srgbClr val="0070C0"/>
                </a:solidFill>
              </a:rPr>
              <a:t>CPU -  2001</a:t>
            </a:r>
            <a:r>
              <a:rPr lang="ko-KR" altLang="en-US" dirty="0">
                <a:solidFill>
                  <a:srgbClr val="0070C0"/>
                </a:solidFill>
              </a:rPr>
              <a:t>년 </a:t>
            </a:r>
            <a:r>
              <a:rPr lang="en-US" altLang="ko-KR" dirty="0" smtClean="0">
                <a:solidFill>
                  <a:srgbClr val="0070C0"/>
                </a:solidFill>
              </a:rPr>
              <a:t>IBM</a:t>
            </a:r>
            <a:r>
              <a:rPr lang="ko-KR" altLang="en-US" dirty="0" smtClean="0">
                <a:solidFill>
                  <a:srgbClr val="0070C0"/>
                </a:solidFill>
              </a:rPr>
              <a:t>에 의해 개발된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ko-KR" altLang="en-US" dirty="0">
                <a:solidFill>
                  <a:srgbClr val="0070C0"/>
                </a:solidFill>
              </a:rPr>
              <a:t>개의 코어를 가진 </a:t>
            </a:r>
            <a:r>
              <a:rPr lang="en-US" altLang="ko-KR" dirty="0">
                <a:solidFill>
                  <a:srgbClr val="0070C0"/>
                </a:solidFill>
              </a:rPr>
              <a:t>PowerPC </a:t>
            </a:r>
            <a:r>
              <a:rPr lang="ko-KR" altLang="en-US" dirty="0">
                <a:solidFill>
                  <a:srgbClr val="0070C0"/>
                </a:solidFill>
              </a:rPr>
              <a:t>칩</a:t>
            </a:r>
            <a:r>
              <a:rPr lang="en-US" altLang="ko-KR" dirty="0">
                <a:solidFill>
                  <a:srgbClr val="0070C0"/>
                </a:solidFill>
              </a:rPr>
              <a:t>(CPU</a:t>
            </a:r>
            <a:r>
              <a:rPr lang="en-US" altLang="ko-KR" dirty="0" smtClean="0">
                <a:solidFill>
                  <a:srgbClr val="0070C0"/>
                </a:solidFill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3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멀티 코어 시스템에서의 </a:t>
            </a:r>
            <a:r>
              <a:rPr lang="ko-KR" altLang="en-US" dirty="0" err="1" smtClean="0"/>
              <a:t>멀티스레딩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5656" y="1604739"/>
            <a:ext cx="6480720" cy="20882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79712" y="1749424"/>
            <a:ext cx="1152128" cy="11507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79712" y="1749424"/>
            <a:ext cx="1152128" cy="4320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979712" y="2252811"/>
            <a:ext cx="57606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55776" y="2252811"/>
            <a:ext cx="57606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979712" y="2610844"/>
            <a:ext cx="1152128" cy="2893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L2 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19872" y="1749424"/>
            <a:ext cx="1152128" cy="11507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1749424"/>
            <a:ext cx="1152128" cy="4320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19872" y="2252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995936" y="2252811"/>
            <a:ext cx="576064" cy="288032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19872" y="2610844"/>
            <a:ext cx="1152128" cy="289370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L2 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60032" y="1762939"/>
            <a:ext cx="1152128" cy="11507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60032" y="1762939"/>
            <a:ext cx="1152128" cy="4320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860032" y="2266326"/>
            <a:ext cx="576064" cy="288032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36096" y="2266326"/>
            <a:ext cx="576064" cy="288032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0032" y="2624359"/>
            <a:ext cx="1152128" cy="289370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L2 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00192" y="1749424"/>
            <a:ext cx="1152128" cy="115079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00192" y="1749424"/>
            <a:ext cx="1152128" cy="43204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코어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00192" y="2252811"/>
            <a:ext cx="576064" cy="288032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76256" y="2252811"/>
            <a:ext cx="576064" cy="288032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</a:t>
            </a:r>
            <a:r>
              <a:rPr lang="en-US" altLang="ko-KR" sz="1200" dirty="0" smtClean="0">
                <a:solidFill>
                  <a:schemeClr val="tx1"/>
                </a:solidFill>
              </a:rPr>
              <a:t>-cache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300192" y="2610844"/>
            <a:ext cx="1152128" cy="289370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L2 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39752" y="3188915"/>
            <a:ext cx="4752528" cy="28937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L3 cache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/>
          <p:cNvCxnSpPr>
            <a:stCxn id="41" idx="2"/>
          </p:cNvCxnSpPr>
          <p:nvPr/>
        </p:nvCxnSpPr>
        <p:spPr>
          <a:xfrm>
            <a:off x="2555776" y="2900214"/>
            <a:ext cx="0" cy="27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36" idx="2"/>
          </p:cNvCxnSpPr>
          <p:nvPr/>
        </p:nvCxnSpPr>
        <p:spPr>
          <a:xfrm>
            <a:off x="3995936" y="2900214"/>
            <a:ext cx="0" cy="273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27" idx="2"/>
          </p:cNvCxnSpPr>
          <p:nvPr/>
        </p:nvCxnSpPr>
        <p:spPr>
          <a:xfrm>
            <a:off x="5436096" y="2913729"/>
            <a:ext cx="0" cy="2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26" idx="2"/>
          </p:cNvCxnSpPr>
          <p:nvPr/>
        </p:nvCxnSpPr>
        <p:spPr>
          <a:xfrm flipH="1">
            <a:off x="6876255" y="2900214"/>
            <a:ext cx="1" cy="28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347864" y="1294710"/>
            <a:ext cx="2736304" cy="3008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4</a:t>
            </a:r>
            <a:r>
              <a:rPr lang="ko-KR" altLang="en-US" sz="1200" dirty="0" smtClean="0">
                <a:solidFill>
                  <a:schemeClr val="tx1"/>
                </a:solidFill>
              </a:rPr>
              <a:t>개의 코어를 가진 </a:t>
            </a:r>
            <a:r>
              <a:rPr lang="en-US" altLang="ko-KR" sz="1200" dirty="0" smtClean="0">
                <a:solidFill>
                  <a:schemeClr val="tx1"/>
                </a:solidFill>
              </a:rPr>
              <a:t>Intel Core-i7 CPU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39752" y="5156787"/>
            <a:ext cx="4752527" cy="690854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직선 연결선 20"/>
          <p:cNvCxnSpPr>
            <a:stCxn id="6" idx="2"/>
            <a:endCxn id="20" idx="0"/>
          </p:cNvCxnSpPr>
          <p:nvPr/>
        </p:nvCxnSpPr>
        <p:spPr>
          <a:xfrm>
            <a:off x="4716016" y="3692971"/>
            <a:ext cx="0" cy="1463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2483768" y="5367883"/>
            <a:ext cx="576064" cy="30841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3347864" y="5360544"/>
            <a:ext cx="535596" cy="323090"/>
          </a:xfrm>
          <a:prstGeom prst="round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4139952" y="5357019"/>
            <a:ext cx="535596" cy="330140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932040" y="5357019"/>
            <a:ext cx="535596" cy="330141"/>
          </a:xfrm>
          <a:prstGeom prst="round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303647" y="6212943"/>
            <a:ext cx="936305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프로세스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8" idx="0"/>
            <a:endCxn id="42" idx="2"/>
          </p:cNvCxnSpPr>
          <p:nvPr/>
        </p:nvCxnSpPr>
        <p:spPr>
          <a:xfrm flipV="1">
            <a:off x="2771800" y="5676295"/>
            <a:ext cx="0" cy="536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/>
          <p:cNvSpPr/>
          <p:nvPr/>
        </p:nvSpPr>
        <p:spPr>
          <a:xfrm>
            <a:off x="3546527" y="6237312"/>
            <a:ext cx="94290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프로세스 </a:t>
            </a:r>
            <a:r>
              <a:rPr lang="en-US" altLang="ko-KR" sz="1050" dirty="0" smtClean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61" idx="0"/>
            <a:endCxn id="44" idx="2"/>
          </p:cNvCxnSpPr>
          <p:nvPr/>
        </p:nvCxnSpPr>
        <p:spPr>
          <a:xfrm flipH="1" flipV="1">
            <a:off x="3615662" y="5683634"/>
            <a:ext cx="402319" cy="55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1" idx="0"/>
            <a:endCxn id="45" idx="2"/>
          </p:cNvCxnSpPr>
          <p:nvPr/>
        </p:nvCxnSpPr>
        <p:spPr>
          <a:xfrm flipV="1">
            <a:off x="4017981" y="5687159"/>
            <a:ext cx="389769" cy="55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5738991" y="5357019"/>
            <a:ext cx="535596" cy="330141"/>
          </a:xfrm>
          <a:prstGeom prst="round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484676" y="5357019"/>
            <a:ext cx="535596" cy="33014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TCB5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548557" y="6237312"/>
            <a:ext cx="916465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프로세스</a:t>
            </a:r>
            <a:r>
              <a:rPr lang="en-US" altLang="ko-KR" sz="1050" smtClean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9" idx="1"/>
            <a:endCxn id="46" idx="2"/>
          </p:cNvCxnSpPr>
          <p:nvPr/>
        </p:nvCxnSpPr>
        <p:spPr>
          <a:xfrm flipH="1" flipV="1">
            <a:off x="5199838" y="5687160"/>
            <a:ext cx="482932" cy="6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79" idx="0"/>
            <a:endCxn id="72" idx="2"/>
          </p:cNvCxnSpPr>
          <p:nvPr/>
        </p:nvCxnSpPr>
        <p:spPr>
          <a:xfrm flipH="1" flipV="1">
            <a:off x="6006789" y="5687160"/>
            <a:ext cx="1" cy="55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7"/>
            <a:endCxn id="78" idx="2"/>
          </p:cNvCxnSpPr>
          <p:nvPr/>
        </p:nvCxnSpPr>
        <p:spPr>
          <a:xfrm flipV="1">
            <a:off x="6330809" y="5687160"/>
            <a:ext cx="421665" cy="6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2525252" y="4149080"/>
            <a:ext cx="4495020" cy="5040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커널 스케줄러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2525252" y="2076073"/>
            <a:ext cx="270905" cy="3271889"/>
          </a:xfrm>
          <a:custGeom>
            <a:avLst/>
            <a:gdLst>
              <a:gd name="connsiteX0" fmla="*/ 58242 w 507371"/>
              <a:gd name="connsiteY0" fmla="*/ 0 h 2120011"/>
              <a:gd name="connsiteX1" fmla="*/ 40770 w 507371"/>
              <a:gd name="connsiteY1" fmla="*/ 34946 h 2120011"/>
              <a:gd name="connsiteX2" fmla="*/ 29121 w 507371"/>
              <a:gd name="connsiteY2" fmla="*/ 52418 h 2120011"/>
              <a:gd name="connsiteX3" fmla="*/ 23297 w 507371"/>
              <a:gd name="connsiteY3" fmla="*/ 81539 h 2120011"/>
              <a:gd name="connsiteX4" fmla="*/ 11649 w 507371"/>
              <a:gd name="connsiteY4" fmla="*/ 133957 h 2120011"/>
              <a:gd name="connsiteX5" fmla="*/ 5825 w 507371"/>
              <a:gd name="connsiteY5" fmla="*/ 227144 h 2120011"/>
              <a:gd name="connsiteX6" fmla="*/ 0 w 507371"/>
              <a:gd name="connsiteY6" fmla="*/ 273738 h 2120011"/>
              <a:gd name="connsiteX7" fmla="*/ 5825 w 507371"/>
              <a:gd name="connsiteY7" fmla="*/ 553300 h 2120011"/>
              <a:gd name="connsiteX8" fmla="*/ 11649 w 507371"/>
              <a:gd name="connsiteY8" fmla="*/ 594069 h 2120011"/>
              <a:gd name="connsiteX9" fmla="*/ 17473 w 507371"/>
              <a:gd name="connsiteY9" fmla="*/ 663960 h 2120011"/>
              <a:gd name="connsiteX10" fmla="*/ 23297 w 507371"/>
              <a:gd name="connsiteY10" fmla="*/ 681432 h 2120011"/>
              <a:gd name="connsiteX11" fmla="*/ 40770 w 507371"/>
              <a:gd name="connsiteY11" fmla="*/ 733850 h 2120011"/>
              <a:gd name="connsiteX12" fmla="*/ 52418 w 507371"/>
              <a:gd name="connsiteY12" fmla="*/ 780444 h 2120011"/>
              <a:gd name="connsiteX13" fmla="*/ 58242 w 507371"/>
              <a:gd name="connsiteY13" fmla="*/ 803741 h 2120011"/>
              <a:gd name="connsiteX14" fmla="*/ 87363 w 507371"/>
              <a:gd name="connsiteY14" fmla="*/ 861983 h 2120011"/>
              <a:gd name="connsiteX15" fmla="*/ 122309 w 507371"/>
              <a:gd name="connsiteY15" fmla="*/ 926049 h 2120011"/>
              <a:gd name="connsiteX16" fmla="*/ 157254 w 507371"/>
              <a:gd name="connsiteY16" fmla="*/ 960994 h 2120011"/>
              <a:gd name="connsiteX17" fmla="*/ 180551 w 507371"/>
              <a:gd name="connsiteY17" fmla="*/ 1013412 h 2120011"/>
              <a:gd name="connsiteX18" fmla="*/ 198023 w 507371"/>
              <a:gd name="connsiteY18" fmla="*/ 1048357 h 2120011"/>
              <a:gd name="connsiteX19" fmla="*/ 244617 w 507371"/>
              <a:gd name="connsiteY19" fmla="*/ 1124072 h 2120011"/>
              <a:gd name="connsiteX20" fmla="*/ 256265 w 507371"/>
              <a:gd name="connsiteY20" fmla="*/ 1147369 h 2120011"/>
              <a:gd name="connsiteX21" fmla="*/ 314507 w 507371"/>
              <a:gd name="connsiteY21" fmla="*/ 1234732 h 2120011"/>
              <a:gd name="connsiteX22" fmla="*/ 331980 w 507371"/>
              <a:gd name="connsiteY22" fmla="*/ 1281325 h 2120011"/>
              <a:gd name="connsiteX23" fmla="*/ 349453 w 507371"/>
              <a:gd name="connsiteY23" fmla="*/ 1327919 h 2120011"/>
              <a:gd name="connsiteX24" fmla="*/ 361101 w 507371"/>
              <a:gd name="connsiteY24" fmla="*/ 1380337 h 2120011"/>
              <a:gd name="connsiteX25" fmla="*/ 384398 w 507371"/>
              <a:gd name="connsiteY25" fmla="*/ 1409458 h 2120011"/>
              <a:gd name="connsiteX26" fmla="*/ 396046 w 507371"/>
              <a:gd name="connsiteY26" fmla="*/ 1450227 h 2120011"/>
              <a:gd name="connsiteX27" fmla="*/ 436816 w 507371"/>
              <a:gd name="connsiteY27" fmla="*/ 1584184 h 2120011"/>
              <a:gd name="connsiteX28" fmla="*/ 442640 w 507371"/>
              <a:gd name="connsiteY28" fmla="*/ 1619129 h 2120011"/>
              <a:gd name="connsiteX29" fmla="*/ 448464 w 507371"/>
              <a:gd name="connsiteY29" fmla="*/ 1642426 h 2120011"/>
              <a:gd name="connsiteX30" fmla="*/ 454288 w 507371"/>
              <a:gd name="connsiteY30" fmla="*/ 1689020 h 2120011"/>
              <a:gd name="connsiteX31" fmla="*/ 460113 w 507371"/>
              <a:gd name="connsiteY31" fmla="*/ 1706492 h 2120011"/>
              <a:gd name="connsiteX32" fmla="*/ 465937 w 507371"/>
              <a:gd name="connsiteY32" fmla="*/ 1729789 h 2120011"/>
              <a:gd name="connsiteX33" fmla="*/ 477585 w 507371"/>
              <a:gd name="connsiteY33" fmla="*/ 1788031 h 2120011"/>
              <a:gd name="connsiteX34" fmla="*/ 483409 w 507371"/>
              <a:gd name="connsiteY34" fmla="*/ 1904515 h 2120011"/>
              <a:gd name="connsiteX35" fmla="*/ 495058 w 507371"/>
              <a:gd name="connsiteY35" fmla="*/ 1939460 h 2120011"/>
              <a:gd name="connsiteX36" fmla="*/ 500882 w 507371"/>
              <a:gd name="connsiteY36" fmla="*/ 2003527 h 2120011"/>
              <a:gd name="connsiteX37" fmla="*/ 506706 w 507371"/>
              <a:gd name="connsiteY37" fmla="*/ 2120011 h 21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7371" h="2120011">
                <a:moveTo>
                  <a:pt x="58242" y="0"/>
                </a:moveTo>
                <a:cubicBezTo>
                  <a:pt x="52418" y="11649"/>
                  <a:pt x="47095" y="23561"/>
                  <a:pt x="40770" y="34946"/>
                </a:cubicBezTo>
                <a:cubicBezTo>
                  <a:pt x="37371" y="41065"/>
                  <a:pt x="31579" y="45864"/>
                  <a:pt x="29121" y="52418"/>
                </a:cubicBezTo>
                <a:cubicBezTo>
                  <a:pt x="25645" y="61687"/>
                  <a:pt x="25444" y="71875"/>
                  <a:pt x="23297" y="81539"/>
                </a:cubicBezTo>
                <a:cubicBezTo>
                  <a:pt x="6847" y="155565"/>
                  <a:pt x="29214" y="46128"/>
                  <a:pt x="11649" y="133957"/>
                </a:cubicBezTo>
                <a:cubicBezTo>
                  <a:pt x="9708" y="165019"/>
                  <a:pt x="8410" y="196129"/>
                  <a:pt x="5825" y="227144"/>
                </a:cubicBezTo>
                <a:cubicBezTo>
                  <a:pt x="4525" y="242742"/>
                  <a:pt x="0" y="258086"/>
                  <a:pt x="0" y="273738"/>
                </a:cubicBezTo>
                <a:cubicBezTo>
                  <a:pt x="0" y="366946"/>
                  <a:pt x="2438" y="460154"/>
                  <a:pt x="5825" y="553300"/>
                </a:cubicBezTo>
                <a:cubicBezTo>
                  <a:pt x="6324" y="567019"/>
                  <a:pt x="10212" y="580417"/>
                  <a:pt x="11649" y="594069"/>
                </a:cubicBezTo>
                <a:cubicBezTo>
                  <a:pt x="14096" y="617318"/>
                  <a:pt x="14383" y="640787"/>
                  <a:pt x="17473" y="663960"/>
                </a:cubicBezTo>
                <a:cubicBezTo>
                  <a:pt x="18284" y="670045"/>
                  <a:pt x="21808" y="675476"/>
                  <a:pt x="23297" y="681432"/>
                </a:cubicBezTo>
                <a:cubicBezTo>
                  <a:pt x="34587" y="726593"/>
                  <a:pt x="21393" y="695098"/>
                  <a:pt x="40770" y="733850"/>
                </a:cubicBezTo>
                <a:lnTo>
                  <a:pt x="52418" y="780444"/>
                </a:lnTo>
                <a:cubicBezTo>
                  <a:pt x="54359" y="788210"/>
                  <a:pt x="54662" y="796581"/>
                  <a:pt x="58242" y="803741"/>
                </a:cubicBezTo>
                <a:cubicBezTo>
                  <a:pt x="67949" y="823155"/>
                  <a:pt x="79301" y="841830"/>
                  <a:pt x="87363" y="861983"/>
                </a:cubicBezTo>
                <a:cubicBezTo>
                  <a:pt x="99197" y="891566"/>
                  <a:pt x="99927" y="899191"/>
                  <a:pt x="122309" y="926049"/>
                </a:cubicBezTo>
                <a:cubicBezTo>
                  <a:pt x="132855" y="938704"/>
                  <a:pt x="147370" y="947815"/>
                  <a:pt x="157254" y="960994"/>
                </a:cubicBezTo>
                <a:cubicBezTo>
                  <a:pt x="180026" y="991357"/>
                  <a:pt x="169405" y="988333"/>
                  <a:pt x="180551" y="1013412"/>
                </a:cubicBezTo>
                <a:cubicBezTo>
                  <a:pt x="185840" y="1025313"/>
                  <a:pt x="191498" y="1037086"/>
                  <a:pt x="198023" y="1048357"/>
                </a:cubicBezTo>
                <a:cubicBezTo>
                  <a:pt x="212871" y="1074003"/>
                  <a:pt x="231365" y="1097566"/>
                  <a:pt x="244617" y="1124072"/>
                </a:cubicBezTo>
                <a:cubicBezTo>
                  <a:pt x="248500" y="1131838"/>
                  <a:pt x="251286" y="1140256"/>
                  <a:pt x="256265" y="1147369"/>
                </a:cubicBezTo>
                <a:cubicBezTo>
                  <a:pt x="305265" y="1217370"/>
                  <a:pt x="268685" y="1143089"/>
                  <a:pt x="314507" y="1234732"/>
                </a:cubicBezTo>
                <a:cubicBezTo>
                  <a:pt x="324335" y="1254389"/>
                  <a:pt x="325258" y="1262839"/>
                  <a:pt x="331980" y="1281325"/>
                </a:cubicBezTo>
                <a:cubicBezTo>
                  <a:pt x="337649" y="1296914"/>
                  <a:pt x="343629" y="1312388"/>
                  <a:pt x="349453" y="1327919"/>
                </a:cubicBezTo>
                <a:cubicBezTo>
                  <a:pt x="350436" y="1333817"/>
                  <a:pt x="354584" y="1369910"/>
                  <a:pt x="361101" y="1380337"/>
                </a:cubicBezTo>
                <a:cubicBezTo>
                  <a:pt x="367689" y="1390879"/>
                  <a:pt x="376632" y="1399751"/>
                  <a:pt x="384398" y="1409458"/>
                </a:cubicBezTo>
                <a:cubicBezTo>
                  <a:pt x="388281" y="1423048"/>
                  <a:pt x="391790" y="1436750"/>
                  <a:pt x="396046" y="1450227"/>
                </a:cubicBezTo>
                <a:cubicBezTo>
                  <a:pt x="416705" y="1515647"/>
                  <a:pt x="421569" y="1519384"/>
                  <a:pt x="436816" y="1584184"/>
                </a:cubicBezTo>
                <a:cubicBezTo>
                  <a:pt x="439521" y="1595679"/>
                  <a:pt x="440324" y="1607549"/>
                  <a:pt x="442640" y="1619129"/>
                </a:cubicBezTo>
                <a:cubicBezTo>
                  <a:pt x="444210" y="1626978"/>
                  <a:pt x="447148" y="1634530"/>
                  <a:pt x="448464" y="1642426"/>
                </a:cubicBezTo>
                <a:cubicBezTo>
                  <a:pt x="451037" y="1657865"/>
                  <a:pt x="451488" y="1673620"/>
                  <a:pt x="454288" y="1689020"/>
                </a:cubicBezTo>
                <a:cubicBezTo>
                  <a:pt x="455386" y="1695060"/>
                  <a:pt x="458426" y="1700589"/>
                  <a:pt x="460113" y="1706492"/>
                </a:cubicBezTo>
                <a:cubicBezTo>
                  <a:pt x="462312" y="1714189"/>
                  <a:pt x="464505" y="1721913"/>
                  <a:pt x="465937" y="1729789"/>
                </a:cubicBezTo>
                <a:cubicBezTo>
                  <a:pt x="476645" y="1788682"/>
                  <a:pt x="465624" y="1752147"/>
                  <a:pt x="477585" y="1788031"/>
                </a:cubicBezTo>
                <a:cubicBezTo>
                  <a:pt x="479526" y="1826859"/>
                  <a:pt x="478953" y="1865895"/>
                  <a:pt x="483409" y="1904515"/>
                </a:cubicBezTo>
                <a:cubicBezTo>
                  <a:pt x="484816" y="1916713"/>
                  <a:pt x="492924" y="1927368"/>
                  <a:pt x="495058" y="1939460"/>
                </a:cubicBezTo>
                <a:cubicBezTo>
                  <a:pt x="498785" y="1960577"/>
                  <a:pt x="498514" y="1982214"/>
                  <a:pt x="500882" y="2003527"/>
                </a:cubicBezTo>
                <a:cubicBezTo>
                  <a:pt x="510275" y="2088069"/>
                  <a:pt x="506706" y="1996027"/>
                  <a:pt x="506706" y="2120011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 51"/>
          <p:cNvSpPr/>
          <p:nvPr/>
        </p:nvSpPr>
        <p:spPr>
          <a:xfrm flipH="1">
            <a:off x="3600627" y="2081898"/>
            <a:ext cx="351554" cy="3275121"/>
          </a:xfrm>
          <a:custGeom>
            <a:avLst/>
            <a:gdLst>
              <a:gd name="connsiteX0" fmla="*/ 17473 w 157254"/>
              <a:gd name="connsiteY0" fmla="*/ 0 h 2096713"/>
              <a:gd name="connsiteX1" fmla="*/ 5825 w 157254"/>
              <a:gd name="connsiteY1" fmla="*/ 209671 h 2096713"/>
              <a:gd name="connsiteX2" fmla="*/ 0 w 157254"/>
              <a:gd name="connsiteY2" fmla="*/ 337803 h 2096713"/>
              <a:gd name="connsiteX3" fmla="*/ 5825 w 157254"/>
              <a:gd name="connsiteY3" fmla="*/ 704728 h 2096713"/>
              <a:gd name="connsiteX4" fmla="*/ 17473 w 157254"/>
              <a:gd name="connsiteY4" fmla="*/ 745498 h 2096713"/>
              <a:gd name="connsiteX5" fmla="*/ 58242 w 157254"/>
              <a:gd name="connsiteY5" fmla="*/ 838685 h 2096713"/>
              <a:gd name="connsiteX6" fmla="*/ 75715 w 157254"/>
              <a:gd name="connsiteY6" fmla="*/ 885279 h 2096713"/>
              <a:gd name="connsiteX7" fmla="*/ 93188 w 157254"/>
              <a:gd name="connsiteY7" fmla="*/ 914400 h 2096713"/>
              <a:gd name="connsiteX8" fmla="*/ 110660 w 157254"/>
              <a:gd name="connsiteY8" fmla="*/ 966818 h 2096713"/>
              <a:gd name="connsiteX9" fmla="*/ 116484 w 157254"/>
              <a:gd name="connsiteY9" fmla="*/ 1001763 h 2096713"/>
              <a:gd name="connsiteX10" fmla="*/ 133957 w 157254"/>
              <a:gd name="connsiteY10" fmla="*/ 1071653 h 2096713"/>
              <a:gd name="connsiteX11" fmla="*/ 145605 w 157254"/>
              <a:gd name="connsiteY11" fmla="*/ 1153192 h 2096713"/>
              <a:gd name="connsiteX12" fmla="*/ 151430 w 157254"/>
              <a:gd name="connsiteY12" fmla="*/ 1624953 h 2096713"/>
              <a:gd name="connsiteX13" fmla="*/ 157254 w 157254"/>
              <a:gd name="connsiteY13" fmla="*/ 1654074 h 2096713"/>
              <a:gd name="connsiteX14" fmla="*/ 151430 w 157254"/>
              <a:gd name="connsiteY14" fmla="*/ 2096713 h 209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54" h="2096713">
                <a:moveTo>
                  <a:pt x="17473" y="0"/>
                </a:moveTo>
                <a:cubicBezTo>
                  <a:pt x="13590" y="69890"/>
                  <a:pt x="9441" y="139766"/>
                  <a:pt x="5825" y="209671"/>
                </a:cubicBezTo>
                <a:cubicBezTo>
                  <a:pt x="3616" y="252369"/>
                  <a:pt x="0" y="295048"/>
                  <a:pt x="0" y="337803"/>
                </a:cubicBezTo>
                <a:cubicBezTo>
                  <a:pt x="0" y="460127"/>
                  <a:pt x="587" y="582516"/>
                  <a:pt x="5825" y="704728"/>
                </a:cubicBezTo>
                <a:cubicBezTo>
                  <a:pt x="6430" y="718849"/>
                  <a:pt x="12587" y="732236"/>
                  <a:pt x="17473" y="745498"/>
                </a:cubicBezTo>
                <a:cubicBezTo>
                  <a:pt x="102302" y="975751"/>
                  <a:pt x="17292" y="740404"/>
                  <a:pt x="58242" y="838685"/>
                </a:cubicBezTo>
                <a:cubicBezTo>
                  <a:pt x="64622" y="853997"/>
                  <a:pt x="68764" y="870218"/>
                  <a:pt x="75715" y="885279"/>
                </a:cubicBezTo>
                <a:cubicBezTo>
                  <a:pt x="80459" y="895557"/>
                  <a:pt x="88125" y="904275"/>
                  <a:pt x="93188" y="914400"/>
                </a:cubicBezTo>
                <a:cubicBezTo>
                  <a:pt x="101732" y="931489"/>
                  <a:pt x="106953" y="948281"/>
                  <a:pt x="110660" y="966818"/>
                </a:cubicBezTo>
                <a:cubicBezTo>
                  <a:pt x="112976" y="978398"/>
                  <a:pt x="113829" y="990256"/>
                  <a:pt x="116484" y="1001763"/>
                </a:cubicBezTo>
                <a:cubicBezTo>
                  <a:pt x="127883" y="1051159"/>
                  <a:pt x="127441" y="1029297"/>
                  <a:pt x="133957" y="1071653"/>
                </a:cubicBezTo>
                <a:cubicBezTo>
                  <a:pt x="163109" y="1261150"/>
                  <a:pt x="120713" y="1003834"/>
                  <a:pt x="145605" y="1153192"/>
                </a:cubicBezTo>
                <a:cubicBezTo>
                  <a:pt x="147547" y="1310446"/>
                  <a:pt x="147773" y="1467730"/>
                  <a:pt x="151430" y="1624953"/>
                </a:cubicBezTo>
                <a:cubicBezTo>
                  <a:pt x="151660" y="1634850"/>
                  <a:pt x="157254" y="1644175"/>
                  <a:pt x="157254" y="1654074"/>
                </a:cubicBezTo>
                <a:cubicBezTo>
                  <a:pt x="157254" y="1801633"/>
                  <a:pt x="151430" y="1949154"/>
                  <a:pt x="151430" y="2096713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 52"/>
          <p:cNvSpPr/>
          <p:nvPr/>
        </p:nvSpPr>
        <p:spPr>
          <a:xfrm>
            <a:off x="5292081" y="2157612"/>
            <a:ext cx="133624" cy="3208463"/>
          </a:xfrm>
          <a:custGeom>
            <a:avLst/>
            <a:gdLst>
              <a:gd name="connsiteX0" fmla="*/ 209671 w 209671"/>
              <a:gd name="connsiteY0" fmla="*/ 0 h 2009351"/>
              <a:gd name="connsiteX1" fmla="*/ 192198 w 209671"/>
              <a:gd name="connsiteY1" fmla="*/ 366925 h 2009351"/>
              <a:gd name="connsiteX2" fmla="*/ 174726 w 209671"/>
              <a:gd name="connsiteY2" fmla="*/ 448464 h 2009351"/>
              <a:gd name="connsiteX3" fmla="*/ 168902 w 209671"/>
              <a:gd name="connsiteY3" fmla="*/ 500882 h 2009351"/>
              <a:gd name="connsiteX4" fmla="*/ 163077 w 209671"/>
              <a:gd name="connsiteY4" fmla="*/ 559124 h 2009351"/>
              <a:gd name="connsiteX5" fmla="*/ 157253 w 209671"/>
              <a:gd name="connsiteY5" fmla="*/ 588245 h 2009351"/>
              <a:gd name="connsiteX6" fmla="*/ 133956 w 209671"/>
              <a:gd name="connsiteY6" fmla="*/ 733850 h 2009351"/>
              <a:gd name="connsiteX7" fmla="*/ 128132 w 209671"/>
              <a:gd name="connsiteY7" fmla="*/ 762971 h 2009351"/>
              <a:gd name="connsiteX8" fmla="*/ 122308 w 209671"/>
              <a:gd name="connsiteY8" fmla="*/ 809565 h 2009351"/>
              <a:gd name="connsiteX9" fmla="*/ 116484 w 209671"/>
              <a:gd name="connsiteY9" fmla="*/ 832861 h 2009351"/>
              <a:gd name="connsiteX10" fmla="*/ 104835 w 209671"/>
              <a:gd name="connsiteY10" fmla="*/ 902752 h 2009351"/>
              <a:gd name="connsiteX11" fmla="*/ 93187 w 209671"/>
              <a:gd name="connsiteY11" fmla="*/ 937697 h 2009351"/>
              <a:gd name="connsiteX12" fmla="*/ 87363 w 209671"/>
              <a:gd name="connsiteY12" fmla="*/ 984291 h 2009351"/>
              <a:gd name="connsiteX13" fmla="*/ 81538 w 209671"/>
              <a:gd name="connsiteY13" fmla="*/ 1001763 h 2009351"/>
              <a:gd name="connsiteX14" fmla="*/ 52417 w 209671"/>
              <a:gd name="connsiteY14" fmla="*/ 1065830 h 2009351"/>
              <a:gd name="connsiteX15" fmla="*/ 29121 w 209671"/>
              <a:gd name="connsiteY15" fmla="*/ 1159017 h 2009351"/>
              <a:gd name="connsiteX16" fmla="*/ 17472 w 209671"/>
              <a:gd name="connsiteY16" fmla="*/ 1258028 h 2009351"/>
              <a:gd name="connsiteX17" fmla="*/ 5824 w 209671"/>
              <a:gd name="connsiteY17" fmla="*/ 1403633 h 2009351"/>
              <a:gd name="connsiteX18" fmla="*/ 0 w 209671"/>
              <a:gd name="connsiteY18" fmla="*/ 1601656 h 2009351"/>
              <a:gd name="connsiteX19" fmla="*/ 11648 w 209671"/>
              <a:gd name="connsiteY19" fmla="*/ 1904515 h 2009351"/>
              <a:gd name="connsiteX20" fmla="*/ 11648 w 209671"/>
              <a:gd name="connsiteY20" fmla="*/ 2009351 h 200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09671" h="2009351">
                <a:moveTo>
                  <a:pt x="209671" y="0"/>
                </a:moveTo>
                <a:cubicBezTo>
                  <a:pt x="155708" y="134913"/>
                  <a:pt x="203495" y="5438"/>
                  <a:pt x="192198" y="366925"/>
                </a:cubicBezTo>
                <a:cubicBezTo>
                  <a:pt x="191594" y="386253"/>
                  <a:pt x="178593" y="432994"/>
                  <a:pt x="174726" y="448464"/>
                </a:cubicBezTo>
                <a:cubicBezTo>
                  <a:pt x="172785" y="465937"/>
                  <a:pt x="170742" y="483398"/>
                  <a:pt x="168902" y="500882"/>
                </a:cubicBezTo>
                <a:cubicBezTo>
                  <a:pt x="166859" y="520286"/>
                  <a:pt x="165656" y="539784"/>
                  <a:pt x="163077" y="559124"/>
                </a:cubicBezTo>
                <a:cubicBezTo>
                  <a:pt x="161769" y="568936"/>
                  <a:pt x="158880" y="578480"/>
                  <a:pt x="157253" y="588245"/>
                </a:cubicBezTo>
                <a:cubicBezTo>
                  <a:pt x="149172" y="636729"/>
                  <a:pt x="143595" y="685652"/>
                  <a:pt x="133956" y="733850"/>
                </a:cubicBezTo>
                <a:cubicBezTo>
                  <a:pt x="132015" y="743557"/>
                  <a:pt x="129637" y="753187"/>
                  <a:pt x="128132" y="762971"/>
                </a:cubicBezTo>
                <a:cubicBezTo>
                  <a:pt x="125752" y="778441"/>
                  <a:pt x="124881" y="794126"/>
                  <a:pt x="122308" y="809565"/>
                </a:cubicBezTo>
                <a:cubicBezTo>
                  <a:pt x="120992" y="817460"/>
                  <a:pt x="117959" y="824994"/>
                  <a:pt x="116484" y="832861"/>
                </a:cubicBezTo>
                <a:cubicBezTo>
                  <a:pt x="112131" y="856075"/>
                  <a:pt x="112304" y="880346"/>
                  <a:pt x="104835" y="902752"/>
                </a:cubicBezTo>
                <a:lnTo>
                  <a:pt x="93187" y="937697"/>
                </a:lnTo>
                <a:cubicBezTo>
                  <a:pt x="91246" y="953228"/>
                  <a:pt x="90163" y="968891"/>
                  <a:pt x="87363" y="984291"/>
                </a:cubicBezTo>
                <a:cubicBezTo>
                  <a:pt x="86265" y="990331"/>
                  <a:pt x="83694" y="996015"/>
                  <a:pt x="81538" y="1001763"/>
                </a:cubicBezTo>
                <a:cubicBezTo>
                  <a:pt x="69171" y="1034742"/>
                  <a:pt x="69437" y="1031791"/>
                  <a:pt x="52417" y="1065830"/>
                </a:cubicBezTo>
                <a:cubicBezTo>
                  <a:pt x="44652" y="1096892"/>
                  <a:pt x="33650" y="1127321"/>
                  <a:pt x="29121" y="1159017"/>
                </a:cubicBezTo>
                <a:cubicBezTo>
                  <a:pt x="23260" y="1200039"/>
                  <a:pt x="20791" y="1213218"/>
                  <a:pt x="17472" y="1258028"/>
                </a:cubicBezTo>
                <a:cubicBezTo>
                  <a:pt x="6438" y="1406993"/>
                  <a:pt x="17780" y="1307982"/>
                  <a:pt x="5824" y="1403633"/>
                </a:cubicBezTo>
                <a:cubicBezTo>
                  <a:pt x="3883" y="1469641"/>
                  <a:pt x="0" y="1535620"/>
                  <a:pt x="0" y="1601656"/>
                </a:cubicBezTo>
                <a:cubicBezTo>
                  <a:pt x="0" y="1775258"/>
                  <a:pt x="7800" y="1754422"/>
                  <a:pt x="11648" y="1904515"/>
                </a:cubicBezTo>
                <a:cubicBezTo>
                  <a:pt x="12544" y="1939449"/>
                  <a:pt x="11648" y="1974406"/>
                  <a:pt x="11648" y="2009351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자유형 53"/>
          <p:cNvSpPr/>
          <p:nvPr/>
        </p:nvSpPr>
        <p:spPr>
          <a:xfrm>
            <a:off x="6032395" y="2140140"/>
            <a:ext cx="808592" cy="3207822"/>
          </a:xfrm>
          <a:custGeom>
            <a:avLst/>
            <a:gdLst>
              <a:gd name="connsiteX0" fmla="*/ 430991 w 430991"/>
              <a:gd name="connsiteY0" fmla="*/ 0 h 2050119"/>
              <a:gd name="connsiteX1" fmla="*/ 401870 w 430991"/>
              <a:gd name="connsiteY1" fmla="*/ 506705 h 2050119"/>
              <a:gd name="connsiteX2" fmla="*/ 396046 w 430991"/>
              <a:gd name="connsiteY2" fmla="*/ 547475 h 2050119"/>
              <a:gd name="connsiteX3" fmla="*/ 390222 w 430991"/>
              <a:gd name="connsiteY3" fmla="*/ 605717 h 2050119"/>
              <a:gd name="connsiteX4" fmla="*/ 384398 w 430991"/>
              <a:gd name="connsiteY4" fmla="*/ 768795 h 2050119"/>
              <a:gd name="connsiteX5" fmla="*/ 349453 w 430991"/>
              <a:gd name="connsiteY5" fmla="*/ 879454 h 2050119"/>
              <a:gd name="connsiteX6" fmla="*/ 326156 w 430991"/>
              <a:gd name="connsiteY6" fmla="*/ 955169 h 2050119"/>
              <a:gd name="connsiteX7" fmla="*/ 320332 w 430991"/>
              <a:gd name="connsiteY7" fmla="*/ 978466 h 2050119"/>
              <a:gd name="connsiteX8" fmla="*/ 308683 w 430991"/>
              <a:gd name="connsiteY8" fmla="*/ 995939 h 2050119"/>
              <a:gd name="connsiteX9" fmla="*/ 297035 w 430991"/>
              <a:gd name="connsiteY9" fmla="*/ 1025060 h 2050119"/>
              <a:gd name="connsiteX10" fmla="*/ 291211 w 430991"/>
              <a:gd name="connsiteY10" fmla="*/ 1048356 h 2050119"/>
              <a:gd name="connsiteX11" fmla="*/ 256265 w 430991"/>
              <a:gd name="connsiteY11" fmla="*/ 1100774 h 2050119"/>
              <a:gd name="connsiteX12" fmla="*/ 221320 w 430991"/>
              <a:gd name="connsiteY12" fmla="*/ 1159016 h 2050119"/>
              <a:gd name="connsiteX13" fmla="*/ 186375 w 430991"/>
              <a:gd name="connsiteY13" fmla="*/ 1211434 h 2050119"/>
              <a:gd name="connsiteX14" fmla="*/ 168902 w 430991"/>
              <a:gd name="connsiteY14" fmla="*/ 1246379 h 2050119"/>
              <a:gd name="connsiteX15" fmla="*/ 157254 w 430991"/>
              <a:gd name="connsiteY15" fmla="*/ 1281325 h 2050119"/>
              <a:gd name="connsiteX16" fmla="*/ 139781 w 430991"/>
              <a:gd name="connsiteY16" fmla="*/ 1316270 h 2050119"/>
              <a:gd name="connsiteX17" fmla="*/ 128133 w 430991"/>
              <a:gd name="connsiteY17" fmla="*/ 1345391 h 2050119"/>
              <a:gd name="connsiteX18" fmla="*/ 99012 w 430991"/>
              <a:gd name="connsiteY18" fmla="*/ 1391984 h 2050119"/>
              <a:gd name="connsiteX19" fmla="*/ 46594 w 430991"/>
              <a:gd name="connsiteY19" fmla="*/ 1531765 h 2050119"/>
              <a:gd name="connsiteX20" fmla="*/ 34946 w 430991"/>
              <a:gd name="connsiteY20" fmla="*/ 1572535 h 2050119"/>
              <a:gd name="connsiteX21" fmla="*/ 29121 w 430991"/>
              <a:gd name="connsiteY21" fmla="*/ 1613304 h 2050119"/>
              <a:gd name="connsiteX22" fmla="*/ 23297 w 430991"/>
              <a:gd name="connsiteY22" fmla="*/ 1630777 h 2050119"/>
              <a:gd name="connsiteX23" fmla="*/ 17473 w 430991"/>
              <a:gd name="connsiteY23" fmla="*/ 1654074 h 2050119"/>
              <a:gd name="connsiteX24" fmla="*/ 11649 w 430991"/>
              <a:gd name="connsiteY24" fmla="*/ 2032647 h 2050119"/>
              <a:gd name="connsiteX25" fmla="*/ 0 w 430991"/>
              <a:gd name="connsiteY25" fmla="*/ 2050119 h 20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30991" h="2050119">
                <a:moveTo>
                  <a:pt x="430991" y="0"/>
                </a:moveTo>
                <a:cubicBezTo>
                  <a:pt x="421284" y="168902"/>
                  <a:pt x="412647" y="337868"/>
                  <a:pt x="401870" y="506705"/>
                </a:cubicBezTo>
                <a:cubicBezTo>
                  <a:pt x="400996" y="520405"/>
                  <a:pt x="397650" y="533841"/>
                  <a:pt x="396046" y="547475"/>
                </a:cubicBezTo>
                <a:cubicBezTo>
                  <a:pt x="393766" y="566852"/>
                  <a:pt x="392163" y="586303"/>
                  <a:pt x="390222" y="605717"/>
                </a:cubicBezTo>
                <a:cubicBezTo>
                  <a:pt x="388281" y="660076"/>
                  <a:pt x="392411" y="714994"/>
                  <a:pt x="384398" y="768795"/>
                </a:cubicBezTo>
                <a:cubicBezTo>
                  <a:pt x="378700" y="807055"/>
                  <a:pt x="361242" y="842613"/>
                  <a:pt x="349453" y="879454"/>
                </a:cubicBezTo>
                <a:cubicBezTo>
                  <a:pt x="333629" y="928903"/>
                  <a:pt x="340838" y="901333"/>
                  <a:pt x="326156" y="955169"/>
                </a:cubicBezTo>
                <a:cubicBezTo>
                  <a:pt x="324050" y="962892"/>
                  <a:pt x="323485" y="971109"/>
                  <a:pt x="320332" y="978466"/>
                </a:cubicBezTo>
                <a:cubicBezTo>
                  <a:pt x="317575" y="984900"/>
                  <a:pt x="311814" y="989678"/>
                  <a:pt x="308683" y="995939"/>
                </a:cubicBezTo>
                <a:cubicBezTo>
                  <a:pt x="304008" y="1005290"/>
                  <a:pt x="300341" y="1015142"/>
                  <a:pt x="297035" y="1025060"/>
                </a:cubicBezTo>
                <a:cubicBezTo>
                  <a:pt x="294504" y="1032654"/>
                  <a:pt x="295006" y="1041308"/>
                  <a:pt x="291211" y="1048356"/>
                </a:cubicBezTo>
                <a:cubicBezTo>
                  <a:pt x="281255" y="1066845"/>
                  <a:pt x="267479" y="1083019"/>
                  <a:pt x="256265" y="1100774"/>
                </a:cubicBezTo>
                <a:cubicBezTo>
                  <a:pt x="244175" y="1119916"/>
                  <a:pt x="233410" y="1139874"/>
                  <a:pt x="221320" y="1159016"/>
                </a:cubicBezTo>
                <a:cubicBezTo>
                  <a:pt x="210106" y="1176771"/>
                  <a:pt x="186375" y="1211434"/>
                  <a:pt x="186375" y="1211434"/>
                </a:cubicBezTo>
                <a:cubicBezTo>
                  <a:pt x="166603" y="1290525"/>
                  <a:pt x="194866" y="1194451"/>
                  <a:pt x="168902" y="1246379"/>
                </a:cubicBezTo>
                <a:cubicBezTo>
                  <a:pt x="163411" y="1257361"/>
                  <a:pt x="161977" y="1269991"/>
                  <a:pt x="157254" y="1281325"/>
                </a:cubicBezTo>
                <a:cubicBezTo>
                  <a:pt x="152245" y="1293347"/>
                  <a:pt x="145170" y="1304414"/>
                  <a:pt x="139781" y="1316270"/>
                </a:cubicBezTo>
                <a:cubicBezTo>
                  <a:pt x="135455" y="1325788"/>
                  <a:pt x="133090" y="1336186"/>
                  <a:pt x="128133" y="1345391"/>
                </a:cubicBezTo>
                <a:cubicBezTo>
                  <a:pt x="119450" y="1361517"/>
                  <a:pt x="106886" y="1375448"/>
                  <a:pt x="99012" y="1391984"/>
                </a:cubicBezTo>
                <a:cubicBezTo>
                  <a:pt x="97019" y="1396170"/>
                  <a:pt x="49481" y="1520218"/>
                  <a:pt x="46594" y="1531765"/>
                </a:cubicBezTo>
                <a:cubicBezTo>
                  <a:pt x="39281" y="1561018"/>
                  <a:pt x="43301" y="1547468"/>
                  <a:pt x="34946" y="1572535"/>
                </a:cubicBezTo>
                <a:cubicBezTo>
                  <a:pt x="33004" y="1586125"/>
                  <a:pt x="31813" y="1599843"/>
                  <a:pt x="29121" y="1613304"/>
                </a:cubicBezTo>
                <a:cubicBezTo>
                  <a:pt x="27917" y="1619324"/>
                  <a:pt x="24984" y="1624874"/>
                  <a:pt x="23297" y="1630777"/>
                </a:cubicBezTo>
                <a:cubicBezTo>
                  <a:pt x="21098" y="1638474"/>
                  <a:pt x="19414" y="1646308"/>
                  <a:pt x="17473" y="1654074"/>
                </a:cubicBezTo>
                <a:cubicBezTo>
                  <a:pt x="15532" y="1780265"/>
                  <a:pt x="17212" y="1906564"/>
                  <a:pt x="11649" y="2032647"/>
                </a:cubicBezTo>
                <a:cubicBezTo>
                  <a:pt x="11340" y="2039640"/>
                  <a:pt x="0" y="2050119"/>
                  <a:pt x="0" y="205011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169167" y="5347962"/>
            <a:ext cx="706941" cy="2893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TCB 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2" idx="3"/>
            <a:endCxn id="44" idx="1"/>
          </p:cNvCxnSpPr>
          <p:nvPr/>
        </p:nvCxnSpPr>
        <p:spPr>
          <a:xfrm>
            <a:off x="3059832" y="5522089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4" idx="3"/>
            <a:endCxn id="45" idx="1"/>
          </p:cNvCxnSpPr>
          <p:nvPr/>
        </p:nvCxnSpPr>
        <p:spPr>
          <a:xfrm>
            <a:off x="3883460" y="5522089"/>
            <a:ext cx="2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45" idx="3"/>
            <a:endCxn id="46" idx="1"/>
          </p:cNvCxnSpPr>
          <p:nvPr/>
        </p:nvCxnSpPr>
        <p:spPr>
          <a:xfrm>
            <a:off x="4675548" y="5522089"/>
            <a:ext cx="2564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6" idx="3"/>
            <a:endCxn id="72" idx="1"/>
          </p:cNvCxnSpPr>
          <p:nvPr/>
        </p:nvCxnSpPr>
        <p:spPr>
          <a:xfrm>
            <a:off x="5467636" y="5522090"/>
            <a:ext cx="27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2" idx="3"/>
            <a:endCxn id="78" idx="1"/>
          </p:cNvCxnSpPr>
          <p:nvPr/>
        </p:nvCxnSpPr>
        <p:spPr>
          <a:xfrm>
            <a:off x="6274587" y="5522090"/>
            <a:ext cx="210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1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멀티코어 </a:t>
            </a:r>
            <a:r>
              <a:rPr lang="ko-KR" altLang="en-US" dirty="0" smtClean="0"/>
              <a:t>시스템에서의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멀티코어 </a:t>
            </a:r>
            <a:r>
              <a:rPr lang="ko-KR" altLang="en-US" dirty="0" smtClean="0"/>
              <a:t>시스템에서 </a:t>
            </a:r>
            <a:r>
              <a:rPr lang="en-US" altLang="ko-KR" dirty="0"/>
              <a:t>CPU </a:t>
            </a:r>
            <a:r>
              <a:rPr lang="ko-KR" altLang="en-US" dirty="0" smtClean="0"/>
              <a:t>스케줄링 이슈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코어 시스템의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스케줄링을 그대로 사용할 때 문제점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문제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컨텍스트 스위칭 오버헤드 증가 문제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이전에 실행된 </a:t>
            </a:r>
            <a:r>
              <a:rPr lang="ko-KR" altLang="en-US" dirty="0"/>
              <a:t>적이 없는 </a:t>
            </a:r>
            <a:r>
              <a:rPr lang="ko-KR" altLang="en-US" dirty="0" smtClean="0"/>
              <a:t>코어에 스레드가 배치될 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캐시에 새로운 </a:t>
            </a:r>
            <a:r>
              <a:rPr lang="ko-KR" altLang="en-US" dirty="0"/>
              <a:t>스레드의 코드와 데이터로 </a:t>
            </a:r>
            <a:r>
              <a:rPr lang="ko-KR" altLang="en-US" dirty="0" smtClean="0"/>
              <a:t>채워지는 긴 경과 시간</a:t>
            </a:r>
            <a:endParaRPr lang="en-US" altLang="ko-KR" dirty="0"/>
          </a:p>
          <a:p>
            <a:pPr lvl="2"/>
            <a:r>
              <a:rPr lang="ko-KR" altLang="en-US" dirty="0" smtClean="0"/>
              <a:t>문제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코어별</a:t>
            </a:r>
            <a:r>
              <a:rPr lang="ko-KR" altLang="en-US" dirty="0" smtClean="0"/>
              <a:t> 부하 불균형 문제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스레드를 무작위로 코어에 할당하면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코어마다</a:t>
            </a:r>
            <a:r>
              <a:rPr lang="ko-KR" altLang="en-US" dirty="0" smtClean="0"/>
              <a:t> 처리할  스레드 수의 불균형 발생</a:t>
            </a:r>
            <a:endParaRPr lang="en-US" altLang="ko-KR" dirty="0" smtClean="0"/>
          </a:p>
          <a:p>
            <a:pPr lvl="1"/>
            <a:r>
              <a:rPr lang="ko-KR" altLang="en-US" dirty="0"/>
              <a:t>컨텍스트 스위칭 오버헤드 </a:t>
            </a:r>
            <a:r>
              <a:rPr lang="ko-KR" altLang="en-US" dirty="0" smtClean="0"/>
              <a:t>증가 문제 해결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친화성</a:t>
            </a:r>
            <a:r>
              <a:rPr lang="en-US" altLang="ko-KR" dirty="0" smtClean="0"/>
              <a:t>(CPU affinity)</a:t>
            </a:r>
            <a:r>
              <a:rPr lang="ko-KR" altLang="en-US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스레드를 동일한 코어에서만 실행하도록 스케줄링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코어 친화성</a:t>
            </a:r>
            <a:r>
              <a:rPr lang="en-US" altLang="ko-KR" dirty="0" smtClean="0"/>
              <a:t>(Core affinity),</a:t>
            </a:r>
            <a:r>
              <a:rPr lang="ko-KR" altLang="en-US" dirty="0" smtClean="0"/>
              <a:t> </a:t>
            </a:r>
            <a:r>
              <a:rPr lang="en-US" altLang="ko-KR" dirty="0" smtClean="0"/>
              <a:t>CPU </a:t>
            </a:r>
            <a:r>
              <a:rPr lang="ko-KR" altLang="en-US" dirty="0" err="1" smtClean="0"/>
              <a:t>피닝</a:t>
            </a:r>
            <a:r>
              <a:rPr lang="en-US" altLang="ko-KR" dirty="0" smtClean="0"/>
              <a:t>(pinning), </a:t>
            </a:r>
            <a:r>
              <a:rPr lang="ko-KR" altLang="en-US" dirty="0" smtClean="0"/>
              <a:t>캐시 친화성</a:t>
            </a:r>
            <a:r>
              <a:rPr lang="en-US" altLang="ko-KR" dirty="0" smtClean="0"/>
              <a:t>(cache affinity)</a:t>
            </a:r>
            <a:r>
              <a:rPr lang="ko-KR" altLang="en-US" dirty="0" smtClean="0"/>
              <a:t>라고도 부름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코어 당 스레드 큐 사용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코어별</a:t>
            </a:r>
            <a:r>
              <a:rPr lang="ko-KR" altLang="en-US" dirty="0" smtClean="0"/>
              <a:t> 부하 불균형 문제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부하 균등화 기법으로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푸시 </a:t>
            </a:r>
            <a:r>
              <a:rPr lang="ko-KR" altLang="en-US" dirty="0" err="1" smtClean="0"/>
              <a:t>마이그레인션</a:t>
            </a:r>
            <a:r>
              <a:rPr lang="en-US" altLang="ko-KR" dirty="0" smtClean="0"/>
              <a:t>(push migration)</a:t>
            </a:r>
          </a:p>
          <a:p>
            <a:pPr lvl="3"/>
            <a:r>
              <a:rPr lang="ko-KR" altLang="en-US" dirty="0" smtClean="0"/>
              <a:t>감시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스레드가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짧거나 빈 큐를 가진 코어에 다른 큐의 스레드를 옮겨놓는 기법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풀 마이그레이션</a:t>
            </a:r>
            <a:r>
              <a:rPr lang="en-US" altLang="ko-KR" dirty="0"/>
              <a:t>(</a:t>
            </a:r>
            <a:r>
              <a:rPr lang="en-US" altLang="ko-KR" dirty="0" smtClean="0"/>
              <a:t>pull </a:t>
            </a:r>
            <a:r>
              <a:rPr lang="en-US" altLang="ko-KR" dirty="0"/>
              <a:t>migration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/>
              <a:t>코어가 처리할 스레드가 없게 되면</a:t>
            </a:r>
            <a:r>
              <a:rPr lang="en-US" altLang="ko-KR" dirty="0"/>
              <a:t>, </a:t>
            </a:r>
            <a:r>
              <a:rPr lang="ko-KR" altLang="en-US" dirty="0"/>
              <a:t>다른 코어의 스레드 큐에서 </a:t>
            </a:r>
            <a:r>
              <a:rPr lang="ko-KR" altLang="en-US" dirty="0" smtClean="0"/>
              <a:t>자신이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큐에 가져와 실행시키는 </a:t>
            </a:r>
            <a:r>
              <a:rPr lang="ko-KR" altLang="en-US" dirty="0"/>
              <a:t>기법</a:t>
            </a:r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2423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당 스레드 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182973" y="2882696"/>
            <a:ext cx="814464" cy="3375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코어</a:t>
            </a:r>
            <a:r>
              <a:rPr lang="en-US" altLang="ko-KR" sz="1000" dirty="0" smtClean="0">
                <a:solidFill>
                  <a:schemeClr val="tx1"/>
                </a:solidFill>
              </a:rPr>
              <a:t> 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82973" y="3324109"/>
            <a:ext cx="814464" cy="3375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코어</a:t>
            </a:r>
            <a:r>
              <a:rPr lang="en-US" altLang="ko-KR" sz="1000" dirty="0" smtClean="0">
                <a:solidFill>
                  <a:schemeClr val="tx1"/>
                </a:solidFill>
              </a:rPr>
              <a:t> 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82973" y="3754158"/>
            <a:ext cx="814464" cy="3375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코어</a:t>
            </a:r>
            <a:r>
              <a:rPr lang="en-US" altLang="ko-KR" sz="1000" dirty="0" smtClean="0">
                <a:solidFill>
                  <a:schemeClr val="tx1"/>
                </a:solidFill>
              </a:rPr>
              <a:t> 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82973" y="4173782"/>
            <a:ext cx="814464" cy="33752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코어</a:t>
            </a:r>
            <a:r>
              <a:rPr lang="en-US" altLang="ko-KR" sz="1000" dirty="0" smtClean="0">
                <a:solidFill>
                  <a:schemeClr val="tx1"/>
                </a:solidFill>
              </a:rPr>
              <a:t> 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3491880" y="288488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3491880" y="321803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804375" y="2911684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 smtClean="0">
                <a:solidFill>
                  <a:schemeClr val="accent1">
                    <a:lumMod val="75000"/>
                  </a:schemeClr>
                </a:solidFill>
              </a:rPr>
              <a:t>스레드 큐</a:t>
            </a:r>
            <a:endParaRPr lang="ko-KR" altLang="en-US" sz="10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3491880" y="375634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3491880" y="408949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788025" y="381822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chemeClr val="accent1">
                    <a:lumMod val="75000"/>
                  </a:schemeClr>
                </a:solidFill>
              </a:rPr>
              <a:t>스레드 큐</a:t>
            </a:r>
          </a:p>
        </p:txBody>
      </p:sp>
      <p:cxnSp>
        <p:nvCxnSpPr>
          <p:cNvPr id="80" name="직선 연결선 79"/>
          <p:cNvCxnSpPr/>
          <p:nvPr/>
        </p:nvCxnSpPr>
        <p:spPr>
          <a:xfrm>
            <a:off x="3491880" y="3326299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491880" y="3659447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805536" y="336631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chemeClr val="accent1">
                    <a:lumMod val="75000"/>
                  </a:schemeClr>
                </a:solidFill>
              </a:rPr>
              <a:t>스레드 큐</a:t>
            </a:r>
          </a:p>
        </p:txBody>
      </p:sp>
      <p:cxnSp>
        <p:nvCxnSpPr>
          <p:cNvPr id="92" name="직선 연결선 91"/>
          <p:cNvCxnSpPr/>
          <p:nvPr/>
        </p:nvCxnSpPr>
        <p:spPr>
          <a:xfrm>
            <a:off x="3491880" y="41759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3491880" y="450912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788024" y="422960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chemeClr val="accent1">
                    <a:lumMod val="75000"/>
                  </a:schemeClr>
                </a:solidFill>
              </a:rPr>
              <a:t>스레드 큐</a:t>
            </a:r>
          </a:p>
        </p:txBody>
      </p:sp>
      <p:cxnSp>
        <p:nvCxnSpPr>
          <p:cNvPr id="99" name="직선 화살표 연결선 98"/>
          <p:cNvCxnSpPr>
            <a:stCxn id="6" idx="3"/>
          </p:cNvCxnSpPr>
          <p:nvPr/>
        </p:nvCxnSpPr>
        <p:spPr>
          <a:xfrm flipV="1">
            <a:off x="2997437" y="3048942"/>
            <a:ext cx="710467" cy="25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11" idx="3"/>
          </p:cNvCxnSpPr>
          <p:nvPr/>
        </p:nvCxnSpPr>
        <p:spPr>
          <a:xfrm flipV="1">
            <a:off x="2997437" y="3490355"/>
            <a:ext cx="710467" cy="25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21" idx="3"/>
          </p:cNvCxnSpPr>
          <p:nvPr/>
        </p:nvCxnSpPr>
        <p:spPr>
          <a:xfrm flipV="1">
            <a:off x="2997437" y="4340028"/>
            <a:ext cx="710467" cy="251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6" idx="0"/>
          </p:cNvCxnSpPr>
          <p:nvPr/>
        </p:nvCxnSpPr>
        <p:spPr>
          <a:xfrm rot="5400000" flipH="1" flipV="1">
            <a:off x="2539394" y="2643065"/>
            <a:ext cx="290442" cy="188821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endCxn id="94" idx="3"/>
          </p:cNvCxnSpPr>
          <p:nvPr/>
        </p:nvCxnSpPr>
        <p:spPr>
          <a:xfrm>
            <a:off x="2976023" y="2592254"/>
            <a:ext cx="2612541" cy="442541"/>
          </a:xfrm>
          <a:prstGeom prst="bentConnector3">
            <a:avLst>
              <a:gd name="adj1" fmla="val 10875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909022" y="2368928"/>
            <a:ext cx="18400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 smtClean="0"/>
              <a:t>동일한 코어의 스레드 큐로 이동</a:t>
            </a:r>
            <a:endParaRPr lang="ko-KR" altLang="en-US" sz="9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1760" y="2158453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i="1" dirty="0" smtClean="0">
                <a:solidFill>
                  <a:schemeClr val="accent1">
                    <a:lumMod val="75000"/>
                  </a:schemeClr>
                </a:solidFill>
              </a:rPr>
              <a:t>실행이 중단된 </a:t>
            </a:r>
            <a:endParaRPr lang="en-US" altLang="ko-KR" sz="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sz="800" i="1" dirty="0" smtClean="0">
                <a:solidFill>
                  <a:schemeClr val="accent1">
                    <a:lumMod val="75000"/>
                  </a:schemeClr>
                </a:solidFill>
              </a:rPr>
              <a:t>스레드</a:t>
            </a:r>
            <a:endParaRPr lang="ko-KR" altLang="en-US" sz="8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54034" y="2953414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030102" y="4244105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312917" y="4242299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723049" y="4236605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700948" y="3381172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3698115" y="2954627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2760923" y="2477563"/>
            <a:ext cx="210907" cy="216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000" i="1"/>
            </a:lvl1pPr>
          </a:lstStyle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3491880" y="2882696"/>
            <a:ext cx="0" cy="337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491880" y="3324109"/>
            <a:ext cx="0" cy="33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91880" y="3754158"/>
            <a:ext cx="0" cy="33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1880" y="4168733"/>
            <a:ext cx="0" cy="340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63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관리자에서 프로세스에게 코어 친화성 지정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66" y="1349773"/>
            <a:ext cx="6565504" cy="36269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068960"/>
            <a:ext cx="2886354" cy="3422797"/>
          </a:xfrm>
          <a:prstGeom prst="rect">
            <a:avLst/>
          </a:prstGeom>
        </p:spPr>
      </p:pic>
      <p:cxnSp>
        <p:nvCxnSpPr>
          <p:cNvPr id="8" name="구부러진 연결선 7"/>
          <p:cNvCxnSpPr/>
          <p:nvPr/>
        </p:nvCxnSpPr>
        <p:spPr>
          <a:xfrm>
            <a:off x="3167844" y="3401236"/>
            <a:ext cx="1188132" cy="819852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8036" y="5035092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100" dirty="0" smtClean="0"/>
              <a:t>작업  관리자에서 </a:t>
            </a:r>
            <a:r>
              <a:rPr lang="en-US" altLang="ko-KR" sz="1100" dirty="0" smtClean="0"/>
              <a:t>chrome </a:t>
            </a:r>
            <a:r>
              <a:rPr lang="ko-KR" altLang="en-US" sz="1100" dirty="0" smtClean="0"/>
              <a:t>프로세스에게 </a:t>
            </a:r>
            <a:endParaRPr lang="en-US" altLang="ko-KR" sz="1100" dirty="0" smtClean="0"/>
          </a:p>
          <a:p>
            <a:pPr algn="just"/>
            <a:r>
              <a:rPr lang="ko-KR" altLang="en-US" sz="1100" dirty="0" smtClean="0"/>
              <a:t>선호 </a:t>
            </a:r>
            <a:r>
              <a:rPr lang="en-US" altLang="ko-KR" sz="1100" dirty="0" smtClean="0"/>
              <a:t>CPU </a:t>
            </a:r>
            <a:r>
              <a:rPr lang="ko-KR" altLang="en-US" sz="1100" dirty="0" smtClean="0"/>
              <a:t>코어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지정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4598134" y="6491757"/>
            <a:ext cx="2676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100" smtClean="0"/>
              <a:t>chrome </a:t>
            </a:r>
            <a:r>
              <a:rPr lang="ko-KR" altLang="en-US" sz="1100" smtClean="0"/>
              <a:t>프로세스를 </a:t>
            </a:r>
            <a:r>
              <a:rPr lang="ko-KR" altLang="en-US" sz="1100" dirty="0" smtClean="0"/>
              <a:t>코어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에 할당</a:t>
            </a:r>
            <a:endParaRPr lang="en-US" altLang="ko-KR" sz="11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220072" y="4094130"/>
            <a:ext cx="1662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rgbClr val="0070C0"/>
                </a:solidFill>
              </a:rPr>
              <a:t>여기서 각 </a:t>
            </a:r>
            <a:r>
              <a:rPr lang="en-US" altLang="ko-KR" sz="1050" dirty="0" smtClean="0">
                <a:solidFill>
                  <a:srgbClr val="0070C0"/>
                </a:solidFill>
              </a:rPr>
              <a:t>CPU</a:t>
            </a:r>
            <a:r>
              <a:rPr lang="ko-KR" altLang="en-US" sz="1050" dirty="0" smtClean="0">
                <a:solidFill>
                  <a:srgbClr val="0070C0"/>
                </a:solidFill>
              </a:rPr>
              <a:t>는 코어임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83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심화 학습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리눅스 </a:t>
            </a:r>
            <a:r>
              <a:rPr lang="en-US" altLang="ko-KR" dirty="0" smtClean="0"/>
              <a:t>CFS </a:t>
            </a:r>
            <a:r>
              <a:rPr lang="ko-KR" altLang="en-US" dirty="0" smtClean="0"/>
              <a:t>스케줄링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10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CFS(Completely Fair Scheduling) </a:t>
            </a:r>
            <a:r>
              <a:rPr lang="ko-KR" altLang="en-US" dirty="0" smtClean="0"/>
              <a:t>알고리즘 특징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데스크톱에서 대화식 애플리케이션에 적합한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프로세스들이 공평하게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할당 받도록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기아가 발생하지 않도록 스케줄</a:t>
            </a:r>
            <a:endParaRPr lang="en-US" altLang="ko-KR" dirty="0" smtClean="0"/>
          </a:p>
          <a:p>
            <a:r>
              <a:rPr lang="ko-KR" altLang="en-US" dirty="0" smtClean="0"/>
              <a:t>프로세스 사이의 </a:t>
            </a:r>
            <a:r>
              <a:rPr lang="ko-KR" altLang="en-US" dirty="0" err="1" smtClean="0"/>
              <a:t>공평성</a:t>
            </a:r>
            <a:r>
              <a:rPr lang="en-US" altLang="ko-KR" dirty="0" smtClean="0"/>
              <a:t>(fair)</a:t>
            </a:r>
            <a:r>
              <a:rPr lang="ko-KR" altLang="en-US" dirty="0" smtClean="0"/>
              <a:t>을 실현하기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실행 시간</a:t>
            </a:r>
            <a:r>
              <a:rPr lang="en-US" altLang="ko-KR" dirty="0"/>
              <a:t>(virtual runtime</a:t>
            </a:r>
            <a:r>
              <a:rPr lang="en-US" altLang="ko-KR" dirty="0" smtClean="0"/>
              <a:t>) </a:t>
            </a:r>
            <a:r>
              <a:rPr lang="ko-KR" altLang="en-US" dirty="0" smtClean="0"/>
              <a:t>도입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프로세스의 실제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 사용 시간과 가중치를 고려하여 계산된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시간이 작을 수록 더 높은 스케줄링 순위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 큐</a:t>
            </a:r>
            <a:r>
              <a:rPr lang="en-US" altLang="ko-KR" dirty="0" smtClean="0"/>
              <a:t>(run</a:t>
            </a:r>
            <a:r>
              <a:rPr lang="ko-KR" altLang="en-US" dirty="0" smtClean="0"/>
              <a:t> </a:t>
            </a:r>
            <a:r>
              <a:rPr lang="en-US" altLang="ko-KR" dirty="0" smtClean="0"/>
              <a:t>queue)</a:t>
            </a:r>
          </a:p>
          <a:p>
            <a:pPr lvl="2"/>
            <a:r>
              <a:rPr lang="ko-KR" altLang="en-US" dirty="0" smtClean="0"/>
              <a:t>실행 대기 중인 프로세스들이 들어 있는 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트리로 구성됨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누적 가상실행시간이 적은 </a:t>
            </a:r>
            <a:r>
              <a:rPr lang="ko-KR" altLang="en-US" dirty="0"/>
              <a:t>순으로 </a:t>
            </a:r>
            <a:r>
              <a:rPr lang="ko-KR" altLang="en-US" dirty="0" smtClean="0"/>
              <a:t>정렬된 트리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 슬라이스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번 </a:t>
            </a:r>
            <a:r>
              <a:rPr lang="ko-KR" altLang="en-US" dirty="0" err="1" smtClean="0"/>
              <a:t>스케줄되어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강제 중단</a:t>
            </a:r>
            <a:r>
              <a:rPr lang="en-US" altLang="ko-KR" dirty="0" smtClean="0"/>
              <a:t>(preemption)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실행을 보장받는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스케줄링시마다 선택된 프로세스의 타임슬라이스 새로 계산</a:t>
            </a:r>
            <a:endParaRPr lang="en-US" altLang="ko-KR" dirty="0"/>
          </a:p>
          <a:p>
            <a:pPr lvl="2"/>
            <a:r>
              <a:rPr lang="ko-KR" altLang="en-US" dirty="0" smtClean="0"/>
              <a:t>준비 큐에서 대기 중인 프로세스의 개수에 반비례</a:t>
            </a:r>
            <a:endParaRPr lang="en-US" altLang="ko-KR" dirty="0"/>
          </a:p>
          <a:p>
            <a:pPr lvl="1"/>
            <a:r>
              <a:rPr lang="ko-KR" altLang="en-US" dirty="0" smtClean="0"/>
              <a:t>가중치</a:t>
            </a:r>
            <a:r>
              <a:rPr lang="en-US" altLang="ko-KR" dirty="0" smtClean="0"/>
              <a:t>(weight)</a:t>
            </a:r>
          </a:p>
          <a:p>
            <a:pPr lvl="2"/>
            <a:r>
              <a:rPr lang="ko-KR" altLang="en-US" dirty="0" smtClean="0"/>
              <a:t>프로세스의 스케줄링 우선순위에 영향을 미치는 값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weight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nice </a:t>
            </a:r>
            <a:r>
              <a:rPr lang="ko-KR" altLang="en-US" dirty="0" smtClean="0"/>
              <a:t>값에 따라 결정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weight</a:t>
            </a:r>
            <a:r>
              <a:rPr lang="ko-KR" altLang="en-US" dirty="0" smtClean="0"/>
              <a:t>가 클수록 가상실행시간 작게 계산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타임슬라이스는 크게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프로세스마다 가중치 별도 유지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75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 </a:t>
            </a:r>
            <a:r>
              <a:rPr lang="ko-KR" altLang="en-US" dirty="0" smtClean="0"/>
              <a:t>알고리즘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 smtClean="0"/>
              <a:t>CFS</a:t>
            </a:r>
            <a:r>
              <a:rPr lang="ko-KR" altLang="en-US" sz="2000" dirty="0" smtClean="0"/>
              <a:t>는 준비 상태에 있는 프로세스 중 </a:t>
            </a:r>
            <a:r>
              <a:rPr lang="en-US" altLang="ko-KR" sz="2000" dirty="0" smtClean="0"/>
              <a:t>CPU </a:t>
            </a:r>
            <a:r>
              <a:rPr lang="ko-KR" altLang="en-US" sz="2000" dirty="0" smtClean="0"/>
              <a:t>사용 시간이 가장 짧은 프로세스를 우선 선택</a:t>
            </a:r>
          </a:p>
          <a:p>
            <a:pPr lvl="0"/>
            <a:r>
              <a:rPr lang="en-US" altLang="ko-KR" sz="2000" dirty="0" smtClean="0"/>
              <a:t>CFS</a:t>
            </a:r>
            <a:r>
              <a:rPr lang="ko-KR" altLang="en-US" sz="2000" dirty="0" smtClean="0"/>
              <a:t>는 프로세스가 선택되면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프로세스에게 </a:t>
            </a:r>
            <a:r>
              <a:rPr lang="en-US" altLang="ko-KR" sz="2000" dirty="0" smtClean="0"/>
              <a:t>CPU</a:t>
            </a:r>
            <a:r>
              <a:rPr lang="ko-KR" altLang="en-US" sz="2000" dirty="0" smtClean="0"/>
              <a:t>를 할당할 타임 슬라이스를 계산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설정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프로세스마다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실행될 때마다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타임 슬라이스가 달라짐</a:t>
            </a:r>
          </a:p>
          <a:p>
            <a:pPr lvl="0"/>
            <a:r>
              <a:rPr lang="ko-KR" altLang="en-US" sz="2000" dirty="0" smtClean="0"/>
              <a:t>프로세스가 일단 </a:t>
            </a:r>
            <a:r>
              <a:rPr lang="ko-KR" altLang="en-US" sz="2000" dirty="0" err="1" smtClean="0"/>
              <a:t>스케줄되면</a:t>
            </a:r>
            <a:r>
              <a:rPr lang="ko-KR" altLang="en-US" sz="2000" dirty="0" smtClean="0"/>
              <a:t> 타임슬라이스동안 강제 중단되지 않음</a:t>
            </a:r>
          </a:p>
          <a:p>
            <a:pPr lvl="0"/>
            <a:r>
              <a:rPr lang="en-US" altLang="ko-KR" sz="2000" dirty="0" smtClean="0"/>
              <a:t>CPU</a:t>
            </a:r>
            <a:r>
              <a:rPr lang="ko-KR" altLang="en-US" sz="2000" dirty="0" smtClean="0"/>
              <a:t>를 덜 </a:t>
            </a:r>
            <a:r>
              <a:rPr lang="ko-KR" altLang="en-US" sz="2000" dirty="0" err="1" smtClean="0"/>
              <a:t>할당받은</a:t>
            </a:r>
            <a:r>
              <a:rPr lang="ko-KR" altLang="en-US" sz="2000" dirty="0" smtClean="0"/>
              <a:t> 프로세스는 시간이 지날수록 우선순위가 올라가서 가까운 시간 내에 </a:t>
            </a:r>
            <a:r>
              <a:rPr lang="ko-KR" altLang="en-US" sz="2000" dirty="0" err="1" smtClean="0"/>
              <a:t>스케줄되므로</a:t>
            </a:r>
            <a:r>
              <a:rPr lang="ko-KR" altLang="en-US" sz="2000" dirty="0" smtClean="0"/>
              <a:t> 기아 발생 않음</a:t>
            </a:r>
          </a:p>
          <a:p>
            <a:pPr lvl="0"/>
            <a:r>
              <a:rPr lang="en-US" altLang="ko-KR" sz="2000" dirty="0" smtClean="0"/>
              <a:t>CFS</a:t>
            </a:r>
            <a:r>
              <a:rPr lang="ko-KR" altLang="en-US" sz="2000" dirty="0" smtClean="0"/>
              <a:t>는 기본적으로 시분할과 선점</a:t>
            </a:r>
            <a:r>
              <a:rPr lang="en-US" altLang="ko-KR" sz="2000" dirty="0" smtClean="0"/>
              <a:t>(preemptive)</a:t>
            </a:r>
            <a:r>
              <a:rPr lang="ko-KR" altLang="en-US" sz="2000" dirty="0" smtClean="0"/>
              <a:t>의 성격을 둘 다 가짐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2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burst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I/O burst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697033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프로그램의 일반적 실행 특성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연산 작업과 화면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입출력 등 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작업 섞여 있음</a:t>
            </a:r>
            <a:endParaRPr lang="en-US" altLang="ko-KR" dirty="0" smtClean="0"/>
          </a:p>
          <a:p>
            <a:r>
              <a:rPr lang="en-US" altLang="ko-KR" dirty="0" smtClean="0"/>
              <a:t>CPU burst</a:t>
            </a:r>
          </a:p>
          <a:p>
            <a:pPr lvl="1"/>
            <a:r>
              <a:rPr lang="ko-KR" altLang="en-US" dirty="0" smtClean="0"/>
              <a:t>프로그램 실행 중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연산</a:t>
            </a:r>
            <a:r>
              <a:rPr lang="en-US" altLang="ko-KR" dirty="0" smtClean="0"/>
              <a:t>(</a:t>
            </a:r>
            <a:r>
              <a:rPr lang="ko-KR" altLang="en-US" dirty="0" smtClean="0"/>
              <a:t>계산 작업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연속적으로 실행하는 상황</a:t>
            </a:r>
            <a:endParaRPr lang="en-US" altLang="ko-KR" dirty="0" smtClean="0"/>
          </a:p>
          <a:p>
            <a:r>
              <a:rPr lang="en-US" altLang="ko-KR" dirty="0" smtClean="0"/>
              <a:t>I/O burst</a:t>
            </a:r>
          </a:p>
          <a:p>
            <a:pPr lvl="1"/>
            <a:r>
              <a:rPr lang="ko-KR" altLang="en-US" dirty="0"/>
              <a:t>프로그램 실행 중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장치의 입출력이 이루어지는 상황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83568" y="3074131"/>
            <a:ext cx="7241101" cy="1626045"/>
            <a:chOff x="683568" y="3074131"/>
            <a:chExt cx="7241101" cy="1626045"/>
          </a:xfrm>
        </p:grpSpPr>
        <p:cxnSp>
          <p:nvCxnSpPr>
            <p:cNvPr id="47" name="직선 화살표 연결선 46"/>
            <p:cNvCxnSpPr/>
            <p:nvPr/>
          </p:nvCxnSpPr>
          <p:spPr>
            <a:xfrm>
              <a:off x="683568" y="4419677"/>
              <a:ext cx="72008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/>
            <p:cNvSpPr/>
            <p:nvPr/>
          </p:nvSpPr>
          <p:spPr>
            <a:xfrm>
              <a:off x="2181757" y="307413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537" y="3306481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17728" y="4205008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I/O </a:t>
              </a:r>
              <a:r>
                <a:rPr lang="ko-KR" altLang="en-US" sz="1200" dirty="0" smtClean="0"/>
                <a:t>장치</a:t>
              </a:r>
              <a:endParaRPr lang="ko-KR" altLang="en-US" sz="1200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 flipV="1">
              <a:off x="1691680" y="3335008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3844777" y="3323592"/>
              <a:ext cx="3" cy="109801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844777" y="4413636"/>
              <a:ext cx="356088" cy="394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4185701" y="3331680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6372200" y="3335007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372200" y="4407071"/>
              <a:ext cx="360040" cy="5074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932040" y="307413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51936" y="307413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35896" y="4412144"/>
              <a:ext cx="79390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I/O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097484" y="4398669"/>
              <a:ext cx="79390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I/O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 flipV="1">
              <a:off x="6732240" y="3323611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7490538" y="3823361"/>
              <a:ext cx="413641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57875" y="4425091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시간</a:t>
              </a:r>
              <a:endParaRPr lang="ko-KR" altLang="en-US" sz="1100" dirty="0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1691680" y="3331680"/>
              <a:ext cx="2153097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185701" y="3331680"/>
              <a:ext cx="2186499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6732240" y="3331680"/>
              <a:ext cx="86400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544364" y="4635826"/>
            <a:ext cx="425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(a) CPU </a:t>
            </a:r>
            <a:r>
              <a:rPr lang="ko-KR" altLang="en-US" sz="1200" smtClean="0"/>
              <a:t>집중</a:t>
            </a:r>
            <a:r>
              <a:rPr lang="en-US" altLang="ko-KR" sz="1200" smtClean="0"/>
              <a:t> </a:t>
            </a:r>
            <a:r>
              <a:rPr lang="ko-KR" altLang="en-US" sz="1200" smtClean="0"/>
              <a:t>프로세스</a:t>
            </a:r>
            <a:r>
              <a:rPr lang="en-US" altLang="ko-KR" sz="1200" smtClean="0"/>
              <a:t>(</a:t>
            </a:r>
            <a:r>
              <a:rPr lang="en-US" altLang="ko-KR" sz="1200" dirty="0" smtClean="0"/>
              <a:t>CPU intensive process)</a:t>
            </a:r>
            <a:r>
              <a:rPr lang="ko-KR" altLang="en-US" sz="1200" dirty="0" smtClean="0"/>
              <a:t>의 실행 특성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7489582" y="643392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시간</a:t>
            </a:r>
            <a:endParaRPr lang="ko-KR" altLang="en-US" sz="1100"/>
          </a:p>
        </p:txBody>
      </p:sp>
      <p:grpSp>
        <p:nvGrpSpPr>
          <p:cNvPr id="10" name="그룹 9"/>
          <p:cNvGrpSpPr/>
          <p:nvPr/>
        </p:nvGrpSpPr>
        <p:grpSpPr>
          <a:xfrm>
            <a:off x="683568" y="4965941"/>
            <a:ext cx="7241293" cy="1654347"/>
            <a:chOff x="683568" y="4965941"/>
            <a:chExt cx="7241293" cy="1654347"/>
          </a:xfrm>
        </p:grpSpPr>
        <p:sp>
          <p:nvSpPr>
            <p:cNvPr id="80" name="직사각형 79"/>
            <p:cNvSpPr/>
            <p:nvPr/>
          </p:nvSpPr>
          <p:spPr>
            <a:xfrm>
              <a:off x="7469856" y="5819929"/>
              <a:ext cx="455005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....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>
              <a:off x="683568" y="6350058"/>
              <a:ext cx="720080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456828" y="496594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35537" y="5236862"/>
              <a:ext cx="478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CPU</a:t>
              </a:r>
              <a:endParaRPr lang="ko-KR" altLang="en-US" sz="12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7728" y="6135389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I/O </a:t>
              </a:r>
              <a:r>
                <a:rPr lang="ko-KR" altLang="en-US" sz="1200" dirty="0" smtClean="0"/>
                <a:t>장치</a:t>
              </a:r>
              <a:endParaRPr lang="ko-KR" altLang="en-US" sz="1200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35319" y="6332256"/>
              <a:ext cx="79390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I/O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 flipV="1">
              <a:off x="1691680" y="5265389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flipV="1">
              <a:off x="1952247" y="5269123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1945926" y="6345509"/>
              <a:ext cx="1366372" cy="648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3312298" y="5265388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3539650" y="5268455"/>
              <a:ext cx="15163" cy="10892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3529141" y="6337452"/>
              <a:ext cx="1454505" cy="10505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직사각형 68"/>
            <p:cNvSpPr/>
            <p:nvPr/>
          </p:nvSpPr>
          <p:spPr>
            <a:xfrm>
              <a:off x="3057666" y="496594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4968482" y="5262061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5220074" y="5256160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5220074" y="6342526"/>
              <a:ext cx="1512166" cy="21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727829" y="496594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444208" y="4965941"/>
              <a:ext cx="80606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CPU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64694" y="6332256"/>
              <a:ext cx="79390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I/O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5684081" y="6332256"/>
              <a:ext cx="793907" cy="28803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I/O burst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>
            <a:xfrm flipV="1">
              <a:off x="6732240" y="5253992"/>
              <a:ext cx="0" cy="108853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V="1">
              <a:off x="6941994" y="6344627"/>
              <a:ext cx="687134" cy="7362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 flipV="1">
              <a:off x="6951936" y="5249742"/>
              <a:ext cx="0" cy="110791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/>
            <p:nvPr/>
          </p:nvCxnSpPr>
          <p:spPr>
            <a:xfrm>
              <a:off x="1691680" y="5267384"/>
              <a:ext cx="254246" cy="1739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3303134" y="5262061"/>
              <a:ext cx="260756" cy="7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4959318" y="5259382"/>
              <a:ext cx="260756" cy="7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6740610" y="5249742"/>
              <a:ext cx="211326" cy="382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555776" y="6569255"/>
            <a:ext cx="4128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(b) I/O </a:t>
            </a:r>
            <a:r>
              <a:rPr lang="ko-KR" altLang="en-US" sz="1200" smtClean="0"/>
              <a:t>집중</a:t>
            </a:r>
            <a:r>
              <a:rPr lang="en-US" altLang="ko-KR" sz="1200" smtClean="0"/>
              <a:t> </a:t>
            </a:r>
            <a:r>
              <a:rPr lang="ko-KR" altLang="en-US" sz="1200" smtClean="0"/>
              <a:t>프로세스</a:t>
            </a:r>
            <a:r>
              <a:rPr lang="en-US" altLang="ko-KR" sz="1200" smtClean="0"/>
              <a:t>(</a:t>
            </a:r>
            <a:r>
              <a:rPr lang="en-US" altLang="ko-KR" sz="1200" dirty="0" smtClean="0"/>
              <a:t>I/O intensive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process)</a:t>
            </a:r>
            <a:r>
              <a:rPr lang="ko-KR" altLang="en-US" sz="1200" dirty="0" smtClean="0"/>
              <a:t>의 실행 특성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105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</a:t>
            </a:r>
            <a:r>
              <a:rPr lang="ko-KR" altLang="en-US" dirty="0" smtClean="0"/>
              <a:t>의 작동 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 smtClean="0"/>
              <a:t>1) </a:t>
            </a:r>
            <a:r>
              <a:rPr lang="ko-KR" altLang="en-US" dirty="0"/>
              <a:t>프로세스가 </a:t>
            </a:r>
            <a:r>
              <a:rPr lang="ko-KR" altLang="en-US" dirty="0" smtClean="0"/>
              <a:t>생성되면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준비 </a:t>
            </a:r>
            <a:r>
              <a:rPr lang="ko-KR" altLang="en-US" dirty="0"/>
              <a:t>큐에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가상실행시간은 현재 </a:t>
            </a:r>
            <a:r>
              <a:rPr lang="en-US" altLang="ko-KR" dirty="0"/>
              <a:t>run queue</a:t>
            </a:r>
            <a:r>
              <a:rPr lang="ko-KR" altLang="en-US" dirty="0"/>
              <a:t>에 들어 있는 가장 작은 시간으로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 fontAlgn="base"/>
            <a:r>
              <a:rPr lang="en-US" altLang="ko-KR" dirty="0"/>
              <a:t>run queue</a:t>
            </a:r>
            <a:r>
              <a:rPr lang="ko-KR" altLang="en-US" dirty="0"/>
              <a:t>에서 원은 </a:t>
            </a:r>
            <a:r>
              <a:rPr lang="ko-KR" altLang="en-US" dirty="0" smtClean="0"/>
              <a:t>준비 상태의 프로세스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원 </a:t>
            </a:r>
            <a:r>
              <a:rPr lang="ko-KR" altLang="en-US" dirty="0"/>
              <a:t>안에 적힌 숫자는 누적가상실행시간</a:t>
            </a:r>
          </a:p>
          <a:p>
            <a:pPr fontAlgn="base"/>
            <a:r>
              <a:rPr lang="en-US" altLang="ko-KR" dirty="0" smtClean="0"/>
              <a:t>2)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 fontAlgn="base"/>
            <a:r>
              <a:rPr lang="en-US" altLang="ko-KR" dirty="0" smtClean="0"/>
              <a:t>run </a:t>
            </a:r>
            <a:r>
              <a:rPr lang="en-US" altLang="ko-KR" dirty="0"/>
              <a:t>queue</a:t>
            </a:r>
            <a:r>
              <a:rPr lang="ko-KR" altLang="en-US" dirty="0"/>
              <a:t>에서 가장 짧은 누적가상실행시간</a:t>
            </a:r>
            <a:r>
              <a:rPr lang="en-US" altLang="ko-KR" dirty="0"/>
              <a:t>(3)</a:t>
            </a:r>
            <a:r>
              <a:rPr lang="ko-KR" altLang="en-US" dirty="0"/>
              <a:t>을 가진 </a:t>
            </a:r>
            <a:r>
              <a:rPr lang="ko-KR" altLang="en-US" dirty="0" smtClean="0"/>
              <a:t>프로세스 선택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프로세스의 </a:t>
            </a:r>
            <a:r>
              <a:rPr lang="ko-KR" altLang="en-US" dirty="0"/>
              <a:t>타임 슬라이스를 </a:t>
            </a:r>
            <a:r>
              <a:rPr lang="ko-KR" altLang="en-US" dirty="0" smtClean="0"/>
              <a:t>결정한 후 실행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3)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4) </a:t>
            </a:r>
            <a:r>
              <a:rPr lang="ko-KR" altLang="en-US" dirty="0" smtClean="0"/>
              <a:t>실행 도중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프로세스가 </a:t>
            </a:r>
            <a:r>
              <a:rPr lang="ko-KR" altLang="en-US" dirty="0"/>
              <a:t>타임 슬라이스를 다 소진하면 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가상실행시간을 </a:t>
            </a:r>
            <a:r>
              <a:rPr lang="ko-KR" altLang="en-US" dirty="0"/>
              <a:t>계산하고 누적가상실행시간을 계산한 다음 </a:t>
            </a:r>
            <a:r>
              <a:rPr lang="en-US" altLang="ko-KR" dirty="0"/>
              <a:t>run queue</a:t>
            </a:r>
            <a:r>
              <a:rPr lang="ko-KR" altLang="en-US" dirty="0"/>
              <a:t>에 </a:t>
            </a:r>
            <a:r>
              <a:rPr lang="ko-KR" altLang="en-US" dirty="0" smtClean="0"/>
              <a:t>삽입</a:t>
            </a:r>
            <a:endParaRPr lang="en-US" altLang="ko-KR" dirty="0" smtClean="0"/>
          </a:p>
          <a:p>
            <a:pPr lvl="1" fontAlgn="base"/>
            <a:r>
              <a:rPr lang="ko-KR" altLang="en-US" dirty="0"/>
              <a:t>프로세스의 실행 중 </a:t>
            </a:r>
            <a:r>
              <a:rPr lang="en-US" altLang="ko-KR" dirty="0"/>
              <a:t>I/O</a:t>
            </a:r>
            <a:r>
              <a:rPr lang="ko-KR" altLang="en-US" dirty="0"/>
              <a:t>가 </a:t>
            </a:r>
            <a:r>
              <a:rPr lang="ko-KR" altLang="en-US" dirty="0" smtClean="0"/>
              <a:t>발생하면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대기 큐에 삽입</a:t>
            </a:r>
          </a:p>
          <a:p>
            <a:pPr lvl="1" fontAlgn="base"/>
            <a:r>
              <a:rPr lang="ko-KR" altLang="en-US" dirty="0"/>
              <a:t>입출력이 완료되면 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깨어나 가상실행시간과 누적가상실행시간을 계산한 후 </a:t>
            </a:r>
            <a:r>
              <a:rPr lang="en-US" altLang="ko-KR" dirty="0"/>
              <a:t>run queue</a:t>
            </a:r>
            <a:r>
              <a:rPr lang="ko-KR" altLang="en-US" dirty="0"/>
              <a:t>에 삽입</a:t>
            </a:r>
          </a:p>
          <a:p>
            <a:pPr lvl="2" fontAlgn="base"/>
            <a:endParaRPr lang="ko-KR" altLang="en-US" dirty="0"/>
          </a:p>
          <a:p>
            <a:pPr lvl="2" fontAlgn="base"/>
            <a:endParaRPr lang="ko-KR" altLang="en-US" dirty="0"/>
          </a:p>
          <a:p>
            <a:pPr lvl="2" fontAlgn="base"/>
            <a:endParaRPr lang="en-US" altLang="ko-KR" dirty="0" smtClean="0"/>
          </a:p>
          <a:p>
            <a:pPr lvl="2"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141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CFS </a:t>
            </a:r>
            <a:r>
              <a:rPr lang="ko-KR" altLang="en-US" dirty="0" smtClean="0"/>
              <a:t>알고리즘 구성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6096" y="2980080"/>
            <a:ext cx="2448272" cy="151216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14492" y="3117935"/>
            <a:ext cx="288032" cy="288032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965645" y="3556144"/>
            <a:ext cx="288032" cy="288032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17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077562" y="3556144"/>
            <a:ext cx="288032" cy="288032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609161" y="4054480"/>
            <a:ext cx="288032" cy="288032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253677" y="4054480"/>
            <a:ext cx="288032" cy="288032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19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863640" y="4055295"/>
            <a:ext cx="288032" cy="288032"/>
          </a:xfrm>
          <a:prstGeom prst="ellipse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36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391757" y="4058743"/>
            <a:ext cx="288032" cy="288032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43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8" idx="3"/>
            <a:endCxn id="9" idx="7"/>
          </p:cNvCxnSpPr>
          <p:nvPr/>
        </p:nvCxnSpPr>
        <p:spPr>
          <a:xfrm flipH="1">
            <a:off x="6211496" y="3363786"/>
            <a:ext cx="345177" cy="23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8" idx="5"/>
            <a:endCxn id="10" idx="1"/>
          </p:cNvCxnSpPr>
          <p:nvPr/>
        </p:nvCxnSpPr>
        <p:spPr>
          <a:xfrm>
            <a:off x="6760343" y="3363786"/>
            <a:ext cx="359400" cy="234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3"/>
            <a:endCxn id="11" idx="0"/>
          </p:cNvCxnSpPr>
          <p:nvPr/>
        </p:nvCxnSpPr>
        <p:spPr>
          <a:xfrm flipH="1">
            <a:off x="5753177" y="3801995"/>
            <a:ext cx="254649" cy="25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5"/>
            <a:endCxn id="12" idx="0"/>
          </p:cNvCxnSpPr>
          <p:nvPr/>
        </p:nvCxnSpPr>
        <p:spPr>
          <a:xfrm>
            <a:off x="6211496" y="3801995"/>
            <a:ext cx="186197" cy="25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0" idx="3"/>
            <a:endCxn id="13" idx="0"/>
          </p:cNvCxnSpPr>
          <p:nvPr/>
        </p:nvCxnSpPr>
        <p:spPr>
          <a:xfrm flipH="1">
            <a:off x="7007656" y="3801995"/>
            <a:ext cx="112087" cy="25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5"/>
            <a:endCxn id="14" idx="0"/>
          </p:cNvCxnSpPr>
          <p:nvPr/>
        </p:nvCxnSpPr>
        <p:spPr>
          <a:xfrm>
            <a:off x="7323413" y="3801995"/>
            <a:ext cx="212360" cy="256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2411" y="2545930"/>
            <a:ext cx="1563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run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queue(</a:t>
            </a:r>
            <a:r>
              <a:rPr lang="ko-KR" altLang="en-US" sz="1200" b="1" dirty="0" smtClean="0"/>
              <a:t>준비 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5609161" y="4636264"/>
            <a:ext cx="21311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48064" y="4666959"/>
            <a:ext cx="14183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 smtClean="0"/>
              <a:t>vr_total</a:t>
            </a:r>
            <a:r>
              <a:rPr lang="en-US" altLang="ko-KR" sz="900" b="1" baseline="-25000" dirty="0" err="1" smtClean="0"/>
              <a:t>p</a:t>
            </a:r>
            <a:r>
              <a:rPr lang="ko-KR" altLang="en-US" sz="900" dirty="0" smtClean="0"/>
              <a:t>이 가장 작은 </a:t>
            </a:r>
            <a:endParaRPr lang="en-US" altLang="ko-KR" sz="900" dirty="0" smtClean="0"/>
          </a:p>
          <a:p>
            <a:r>
              <a:rPr lang="ko-KR" altLang="en-US" sz="900" dirty="0" smtClean="0"/>
              <a:t>프로세스</a:t>
            </a:r>
            <a:r>
              <a:rPr lang="en-US" altLang="ko-KR" sz="900" dirty="0" smtClean="0"/>
              <a:t>(CPU</a:t>
            </a:r>
            <a:r>
              <a:rPr lang="ko-KR" altLang="en-US" sz="900" dirty="0" smtClean="0"/>
              <a:t>가 가장 </a:t>
            </a:r>
            <a:endParaRPr lang="en-US" altLang="ko-KR" sz="900" dirty="0" smtClean="0"/>
          </a:p>
          <a:p>
            <a:r>
              <a:rPr lang="ko-KR" altLang="en-US" sz="900" smtClean="0"/>
              <a:t>적게 사용한 프로세스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7221577" y="4657445"/>
            <a:ext cx="13765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err="1"/>
              <a:t>vr_total</a:t>
            </a:r>
            <a:r>
              <a:rPr lang="en-US" altLang="ko-KR" sz="900" b="1" baseline="-25000" dirty="0" err="1"/>
              <a:t>p</a:t>
            </a:r>
            <a:r>
              <a:rPr lang="en-US" altLang="ko-KR" sz="900" b="1" baseline="-25000" dirty="0"/>
              <a:t> </a:t>
            </a:r>
            <a:r>
              <a:rPr lang="ko-KR" altLang="en-US" sz="900" dirty="0" smtClean="0"/>
              <a:t>이 가장 큰 </a:t>
            </a:r>
            <a:endParaRPr lang="en-US" altLang="ko-KR" sz="900" dirty="0" smtClean="0"/>
          </a:p>
          <a:p>
            <a:r>
              <a:rPr lang="ko-KR" altLang="en-US" sz="900" dirty="0" smtClean="0"/>
              <a:t>프로세스</a:t>
            </a:r>
            <a:r>
              <a:rPr lang="en-US" altLang="ko-KR" sz="900" dirty="0" smtClean="0"/>
              <a:t>(</a:t>
            </a:r>
            <a:r>
              <a:rPr lang="en-US" altLang="ko-KR" sz="900" dirty="0" smtClean="0"/>
              <a:t>CPU</a:t>
            </a:r>
            <a:r>
              <a:rPr lang="ko-KR" altLang="en-US" sz="900" dirty="0"/>
              <a:t>를</a:t>
            </a:r>
            <a:r>
              <a:rPr lang="ko-KR" altLang="en-US" sz="900" dirty="0" smtClean="0"/>
              <a:t> </a:t>
            </a:r>
            <a:r>
              <a:rPr lang="ko-KR" altLang="en-US" sz="900" dirty="0"/>
              <a:t>가장 </a:t>
            </a:r>
            <a:r>
              <a:rPr lang="ko-KR" altLang="en-US" sz="900" dirty="0" smtClean="0"/>
              <a:t>많이 사용한 프로세스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4" name="TextBox 53"/>
          <p:cNvSpPr txBox="1"/>
          <p:nvPr/>
        </p:nvSpPr>
        <p:spPr>
          <a:xfrm>
            <a:off x="1765174" y="2000798"/>
            <a:ext cx="1266947" cy="430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현재 </a:t>
            </a:r>
            <a:r>
              <a:rPr lang="en-US" altLang="ko-KR" sz="1100" b="1" dirty="0" err="1" smtClean="0"/>
              <a:t>vr</a:t>
            </a:r>
            <a:r>
              <a:rPr lang="en-US" altLang="ko-KR" sz="1100" b="1" baseline="-25000" dirty="0" err="1" smtClean="0"/>
              <a:t>p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가상실행시간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계산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3334580" y="2874662"/>
            <a:ext cx="1447609" cy="60016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run queue</a:t>
            </a:r>
            <a:r>
              <a:rPr lang="ko-KR" altLang="en-US" sz="1100" dirty="0" smtClean="0"/>
              <a:t>에 삽입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smtClean="0"/>
              <a:t>누적가상실행시간 순으로 정렬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70" name="직선 화살표 연결선 69"/>
          <p:cNvCxnSpPr>
            <a:stCxn id="54" idx="2"/>
            <a:endCxn id="61" idx="0"/>
          </p:cNvCxnSpPr>
          <p:nvPr/>
        </p:nvCxnSpPr>
        <p:spPr>
          <a:xfrm flipH="1">
            <a:off x="2397162" y="2431685"/>
            <a:ext cx="1486" cy="35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자유형 72"/>
          <p:cNvSpPr/>
          <p:nvPr/>
        </p:nvSpPr>
        <p:spPr>
          <a:xfrm>
            <a:off x="4782188" y="3174745"/>
            <a:ext cx="581899" cy="198094"/>
          </a:xfrm>
          <a:custGeom>
            <a:avLst/>
            <a:gdLst>
              <a:gd name="connsiteX0" fmla="*/ 0 w 897466"/>
              <a:gd name="connsiteY0" fmla="*/ 12289 h 173155"/>
              <a:gd name="connsiteX1" fmla="*/ 440266 w 897466"/>
              <a:gd name="connsiteY1" fmla="*/ 16522 h 173155"/>
              <a:gd name="connsiteX2" fmla="*/ 897466 w 897466"/>
              <a:gd name="connsiteY2" fmla="*/ 173155 h 1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466" h="173155">
                <a:moveTo>
                  <a:pt x="0" y="12289"/>
                </a:moveTo>
                <a:cubicBezTo>
                  <a:pt x="145344" y="1000"/>
                  <a:pt x="290688" y="-10289"/>
                  <a:pt x="440266" y="16522"/>
                </a:cubicBezTo>
                <a:cubicBezTo>
                  <a:pt x="589844" y="43333"/>
                  <a:pt x="787399" y="148461"/>
                  <a:pt x="897466" y="173155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5321129" y="3282226"/>
            <a:ext cx="288032" cy="288032"/>
          </a:xfrm>
          <a:prstGeom prst="ellipse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i="1" dirty="0" smtClean="0">
                <a:solidFill>
                  <a:schemeClr val="tx1"/>
                </a:solidFill>
              </a:rPr>
              <a:t>27</a:t>
            </a:r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37793" y="4114536"/>
            <a:ext cx="1444396" cy="430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run queue</a:t>
            </a:r>
            <a:r>
              <a:rPr lang="ko-KR" altLang="en-US" sz="1100" dirty="0" smtClean="0"/>
              <a:t>의 맨 </a:t>
            </a:r>
            <a:r>
              <a:rPr lang="ko-KR" altLang="en-US" sz="1100" smtClean="0"/>
              <a:t>왼쪽 프로세스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78" name="자유형 77"/>
          <p:cNvSpPr/>
          <p:nvPr/>
        </p:nvSpPr>
        <p:spPr>
          <a:xfrm flipV="1">
            <a:off x="4788704" y="4212434"/>
            <a:ext cx="813941" cy="146108"/>
          </a:xfrm>
          <a:custGeom>
            <a:avLst/>
            <a:gdLst>
              <a:gd name="connsiteX0" fmla="*/ 0 w 897466"/>
              <a:gd name="connsiteY0" fmla="*/ 12289 h 173155"/>
              <a:gd name="connsiteX1" fmla="*/ 440266 w 897466"/>
              <a:gd name="connsiteY1" fmla="*/ 16522 h 173155"/>
              <a:gd name="connsiteX2" fmla="*/ 897466 w 897466"/>
              <a:gd name="connsiteY2" fmla="*/ 173155 h 1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7466" h="173155">
                <a:moveTo>
                  <a:pt x="0" y="12289"/>
                </a:moveTo>
                <a:cubicBezTo>
                  <a:pt x="145344" y="1000"/>
                  <a:pt x="290688" y="-10289"/>
                  <a:pt x="440266" y="16522"/>
                </a:cubicBezTo>
                <a:cubicBezTo>
                  <a:pt x="589844" y="43333"/>
                  <a:pt x="787399" y="148461"/>
                  <a:pt x="897466" y="173155"/>
                </a:cubicBezTo>
              </a:path>
            </a:pathLst>
          </a:custGeom>
          <a:noFill/>
          <a:ln w="9525"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1747960" y="4114537"/>
            <a:ext cx="1266947" cy="4308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Time Slice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타임 슬라이스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 계산</a:t>
            </a:r>
            <a:endParaRPr lang="ko-KR" altLang="en-US" sz="1100" dirty="0"/>
          </a:p>
        </p:txBody>
      </p:sp>
      <p:cxnSp>
        <p:nvCxnSpPr>
          <p:cNvPr id="84" name="직선 화살표 연결선 83"/>
          <p:cNvCxnSpPr>
            <a:stCxn id="77" idx="1"/>
            <a:endCxn id="82" idx="3"/>
          </p:cNvCxnSpPr>
          <p:nvPr/>
        </p:nvCxnSpPr>
        <p:spPr>
          <a:xfrm flipH="1">
            <a:off x="3014907" y="4329980"/>
            <a:ext cx="322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/>
          <p:cNvSpPr/>
          <p:nvPr/>
        </p:nvSpPr>
        <p:spPr>
          <a:xfrm>
            <a:off x="865228" y="4186044"/>
            <a:ext cx="288032" cy="288032"/>
          </a:xfrm>
          <a:prstGeom prst="ellipse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/>
          <p:cNvCxnSpPr>
            <a:stCxn id="82" idx="1"/>
            <a:endCxn id="86" idx="6"/>
          </p:cNvCxnSpPr>
          <p:nvPr/>
        </p:nvCxnSpPr>
        <p:spPr>
          <a:xfrm flipH="1">
            <a:off x="1153260" y="4329981"/>
            <a:ext cx="594700" cy="79"/>
          </a:xfrm>
          <a:prstGeom prst="straightConnector1">
            <a:avLst/>
          </a:prstGeom>
          <a:ln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920614" y="4082683"/>
            <a:ext cx="10355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프로세스 </a:t>
            </a:r>
            <a:r>
              <a:rPr lang="ko-KR" altLang="en-US" sz="900" dirty="0" smtClean="0"/>
              <a:t>실행</a:t>
            </a:r>
            <a:endParaRPr lang="ko-KR" altLang="en-US" sz="900" dirty="0"/>
          </a:p>
        </p:txBody>
      </p:sp>
      <p:cxnSp>
        <p:nvCxnSpPr>
          <p:cNvPr id="102" name="직선 화살표 연결선 101"/>
          <p:cNvCxnSpPr>
            <a:stCxn id="74" idx="6"/>
          </p:cNvCxnSpPr>
          <p:nvPr/>
        </p:nvCxnSpPr>
        <p:spPr>
          <a:xfrm>
            <a:off x="5609161" y="3426242"/>
            <a:ext cx="296416" cy="51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364088" y="5705881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5364088" y="5993913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652120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5804520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5940152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6084168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6228184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372200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7092280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7236296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7380312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524328" y="5705881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566461" y="5695265"/>
            <a:ext cx="3818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....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789738" y="6058480"/>
            <a:ext cx="17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wait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queue</a:t>
            </a:r>
          </a:p>
          <a:p>
            <a:pPr algn="ctr"/>
            <a:r>
              <a:rPr lang="en-US" altLang="ko-KR" sz="1200" b="1" dirty="0" smtClean="0"/>
              <a:t>(I/O</a:t>
            </a:r>
            <a:r>
              <a:rPr lang="ko-KR" altLang="en-US" sz="1200" b="1" dirty="0" smtClean="0"/>
              <a:t>나 이벤트 대기 큐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126" name="타원 125"/>
          <p:cNvSpPr/>
          <p:nvPr/>
        </p:nvSpPr>
        <p:spPr>
          <a:xfrm>
            <a:off x="4074186" y="5716498"/>
            <a:ext cx="288032" cy="28803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28" name="직선 화살표 연결선 127"/>
          <p:cNvCxnSpPr>
            <a:stCxn id="126" idx="6"/>
          </p:cNvCxnSpPr>
          <p:nvPr/>
        </p:nvCxnSpPr>
        <p:spPr>
          <a:xfrm flipV="1">
            <a:off x="4362218" y="5850358"/>
            <a:ext cx="1046570" cy="1015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/>
          <p:cNvSpPr/>
          <p:nvPr/>
        </p:nvSpPr>
        <p:spPr>
          <a:xfrm>
            <a:off x="8078628" y="5705881"/>
            <a:ext cx="288032" cy="28803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화살표 연결선 140"/>
          <p:cNvCxnSpPr>
            <a:endCxn id="131" idx="2"/>
          </p:cNvCxnSpPr>
          <p:nvPr/>
        </p:nvCxnSpPr>
        <p:spPr>
          <a:xfrm>
            <a:off x="7850332" y="5844891"/>
            <a:ext cx="228296" cy="500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763688" y="2791610"/>
            <a:ext cx="1266947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누적가상실행시간 </a:t>
            </a:r>
            <a:r>
              <a:rPr lang="en-US" altLang="ko-KR" sz="1100" b="1" dirty="0" err="1" smtClean="0"/>
              <a:t>vr_total</a:t>
            </a:r>
            <a:r>
              <a:rPr lang="en-US" altLang="ko-KR" sz="1100" b="1" baseline="-25000" dirty="0" err="1" smtClean="0"/>
              <a:t>p</a:t>
            </a:r>
            <a:r>
              <a:rPr lang="ko-KR" altLang="en-US" sz="1100" dirty="0" smtClean="0"/>
              <a:t>계산</a:t>
            </a:r>
            <a:endParaRPr lang="en-US" altLang="ko-KR" sz="1100" dirty="0" smtClean="0"/>
          </a:p>
          <a:p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vr_total</a:t>
            </a:r>
            <a:r>
              <a:rPr lang="en-US" altLang="ko-KR" sz="1100" baseline="-25000" dirty="0" err="1" smtClean="0"/>
              <a:t>p</a:t>
            </a:r>
            <a:r>
              <a:rPr lang="en-US" altLang="ko-KR" sz="1100" dirty="0" smtClean="0"/>
              <a:t> = </a:t>
            </a:r>
            <a:r>
              <a:rPr lang="en-US" altLang="ko-KR" sz="1100" dirty="0" err="1"/>
              <a:t>vr_total</a:t>
            </a:r>
            <a:r>
              <a:rPr lang="en-US" altLang="ko-KR" sz="1100" baseline="-25000" dirty="0" err="1"/>
              <a:t>p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+ </a:t>
            </a:r>
            <a:r>
              <a:rPr lang="en-US" altLang="ko-KR" sz="1100" dirty="0" err="1" smtClean="0"/>
              <a:t>vr</a:t>
            </a:r>
            <a:r>
              <a:rPr lang="en-US" altLang="ko-KR" sz="1100" baseline="-25000" dirty="0" err="1" smtClean="0"/>
              <a:t>p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65" name="직선 화살표 연결선 64"/>
          <p:cNvCxnSpPr>
            <a:stCxn id="61" idx="3"/>
            <a:endCxn id="68" idx="1"/>
          </p:cNvCxnSpPr>
          <p:nvPr/>
        </p:nvCxnSpPr>
        <p:spPr>
          <a:xfrm flipV="1">
            <a:off x="3030635" y="3174744"/>
            <a:ext cx="303945" cy="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stCxn id="131" idx="6"/>
            <a:endCxn id="54" idx="0"/>
          </p:cNvCxnSpPr>
          <p:nvPr/>
        </p:nvCxnSpPr>
        <p:spPr>
          <a:xfrm flipH="1" flipV="1">
            <a:off x="2398648" y="2000798"/>
            <a:ext cx="5968012" cy="3849099"/>
          </a:xfrm>
          <a:prstGeom prst="curvedConnector4">
            <a:avLst>
              <a:gd name="adj1" fmla="val -3830"/>
              <a:gd name="adj2" fmla="val 10593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/>
          <p:cNvSpPr/>
          <p:nvPr/>
        </p:nvSpPr>
        <p:spPr>
          <a:xfrm>
            <a:off x="649204" y="2073701"/>
            <a:ext cx="288032" cy="288032"/>
          </a:xfrm>
          <a:prstGeom prst="ellipse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000" i="1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472" y="166224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새로 </a:t>
            </a:r>
            <a:r>
              <a:rPr lang="ko-KR" altLang="en-US" sz="900" dirty="0"/>
              <a:t>생</a:t>
            </a:r>
            <a:r>
              <a:rPr lang="ko-KR" altLang="en-US" sz="900" dirty="0" smtClean="0"/>
              <a:t>성된 </a:t>
            </a:r>
            <a:endParaRPr lang="en-US" altLang="ko-KR" sz="900" dirty="0" smtClean="0"/>
          </a:p>
          <a:p>
            <a:r>
              <a:rPr lang="ko-KR" altLang="en-US" sz="900" smtClean="0"/>
              <a:t>프로세스</a:t>
            </a:r>
            <a:endParaRPr lang="ko-KR" altLang="en-US" sz="900" dirty="0"/>
          </a:p>
        </p:txBody>
      </p:sp>
      <p:cxnSp>
        <p:nvCxnSpPr>
          <p:cNvPr id="66" name="직선 화살표 연결선 65"/>
          <p:cNvCxnSpPr>
            <a:stCxn id="62" idx="6"/>
            <a:endCxn id="54" idx="1"/>
          </p:cNvCxnSpPr>
          <p:nvPr/>
        </p:nvCxnSpPr>
        <p:spPr>
          <a:xfrm flipV="1">
            <a:off x="937236" y="2216242"/>
            <a:ext cx="827938" cy="14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86" idx="0"/>
            <a:endCxn id="54" idx="1"/>
          </p:cNvCxnSpPr>
          <p:nvPr/>
        </p:nvCxnSpPr>
        <p:spPr>
          <a:xfrm rot="5400000" flipH="1" flipV="1">
            <a:off x="402308" y="2823178"/>
            <a:ext cx="1969802" cy="755930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71331" y="2751528"/>
            <a:ext cx="717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타임 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슬라이스</a:t>
            </a:r>
            <a:endParaRPr lang="en-US" altLang="ko-KR" sz="9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소진</a:t>
            </a:r>
            <a:endParaRPr lang="ko-KR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구부러진 연결선 25"/>
          <p:cNvCxnSpPr>
            <a:stCxn id="86" idx="4"/>
            <a:endCxn id="126" idx="2"/>
          </p:cNvCxnSpPr>
          <p:nvPr/>
        </p:nvCxnSpPr>
        <p:spPr>
          <a:xfrm rot="16200000" flipH="1">
            <a:off x="1848496" y="3634824"/>
            <a:ext cx="1386438" cy="3064942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774925" y="5383833"/>
            <a:ext cx="12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accent1">
                    <a:lumMod val="75000"/>
                  </a:schemeClr>
                </a:solidFill>
              </a:rPr>
              <a:t>I/O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실행</a:t>
            </a:r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smtClean="0">
                <a:solidFill>
                  <a:schemeClr val="accent1">
                    <a:lumMod val="75000"/>
                  </a:schemeClr>
                </a:solidFill>
              </a:rPr>
              <a:t>혹은 이벤트 대기 상황 발생</a:t>
            </a:r>
            <a:endParaRPr lang="ko-KR" alt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538896" y="2819143"/>
            <a:ext cx="228172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원안에 적힌 숫자는 </a:t>
            </a:r>
            <a:r>
              <a:rPr lang="en-US" altLang="ko-KR" sz="800" b="1" dirty="0" err="1">
                <a:solidFill>
                  <a:schemeClr val="accent1">
                    <a:lumMod val="75000"/>
                  </a:schemeClr>
                </a:solidFill>
              </a:rPr>
              <a:t>vr_total</a:t>
            </a:r>
            <a:r>
              <a:rPr lang="en-US" altLang="ko-KR" sz="800" b="1" baseline="-25000" dirty="0" err="1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accent1">
                    <a:lumMod val="75000"/>
                  </a:schemeClr>
                </a:solidFill>
              </a:rPr>
              <a:t>누적가상실행시간</a:t>
            </a:r>
            <a:r>
              <a:rPr lang="en-US" altLang="ko-KR" sz="800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자유형 92"/>
          <p:cNvSpPr/>
          <p:nvPr/>
        </p:nvSpPr>
        <p:spPr>
          <a:xfrm>
            <a:off x="864002" y="2258122"/>
            <a:ext cx="5196686" cy="2152185"/>
          </a:xfrm>
          <a:custGeom>
            <a:avLst/>
            <a:gdLst>
              <a:gd name="connsiteX0" fmla="*/ 16944 w 5196686"/>
              <a:gd name="connsiteY0" fmla="*/ 0 h 2152185"/>
              <a:gd name="connsiteX1" fmla="*/ 646988 w 5196686"/>
              <a:gd name="connsiteY1" fmla="*/ 5576 h 2152185"/>
              <a:gd name="connsiteX2" fmla="*/ 669291 w 5196686"/>
              <a:gd name="connsiteY2" fmla="*/ 11151 h 2152185"/>
              <a:gd name="connsiteX3" fmla="*/ 741774 w 5196686"/>
              <a:gd name="connsiteY3" fmla="*/ 22302 h 2152185"/>
              <a:gd name="connsiteX4" fmla="*/ 803105 w 5196686"/>
              <a:gd name="connsiteY4" fmla="*/ 39029 h 2152185"/>
              <a:gd name="connsiteX5" fmla="*/ 881164 w 5196686"/>
              <a:gd name="connsiteY5" fmla="*/ 50180 h 2152185"/>
              <a:gd name="connsiteX6" fmla="*/ 920193 w 5196686"/>
              <a:gd name="connsiteY6" fmla="*/ 55756 h 2152185"/>
              <a:gd name="connsiteX7" fmla="*/ 987100 w 5196686"/>
              <a:gd name="connsiteY7" fmla="*/ 66907 h 2152185"/>
              <a:gd name="connsiteX8" fmla="*/ 1031705 w 5196686"/>
              <a:gd name="connsiteY8" fmla="*/ 72483 h 2152185"/>
              <a:gd name="connsiteX9" fmla="*/ 1104188 w 5196686"/>
              <a:gd name="connsiteY9" fmla="*/ 94785 h 2152185"/>
              <a:gd name="connsiteX10" fmla="*/ 1148793 w 5196686"/>
              <a:gd name="connsiteY10" fmla="*/ 105937 h 2152185"/>
              <a:gd name="connsiteX11" fmla="*/ 1171096 w 5196686"/>
              <a:gd name="connsiteY11" fmla="*/ 111512 h 2152185"/>
              <a:gd name="connsiteX12" fmla="*/ 1210125 w 5196686"/>
              <a:gd name="connsiteY12" fmla="*/ 122663 h 2152185"/>
              <a:gd name="connsiteX13" fmla="*/ 1265881 w 5196686"/>
              <a:gd name="connsiteY13" fmla="*/ 133815 h 2152185"/>
              <a:gd name="connsiteX14" fmla="*/ 1304910 w 5196686"/>
              <a:gd name="connsiteY14" fmla="*/ 156117 h 2152185"/>
              <a:gd name="connsiteX15" fmla="*/ 1343939 w 5196686"/>
              <a:gd name="connsiteY15" fmla="*/ 167268 h 2152185"/>
              <a:gd name="connsiteX16" fmla="*/ 1377393 w 5196686"/>
              <a:gd name="connsiteY16" fmla="*/ 178419 h 2152185"/>
              <a:gd name="connsiteX17" fmla="*/ 1438725 w 5196686"/>
              <a:gd name="connsiteY17" fmla="*/ 223024 h 2152185"/>
              <a:gd name="connsiteX18" fmla="*/ 1477754 w 5196686"/>
              <a:gd name="connsiteY18" fmla="*/ 250902 h 2152185"/>
              <a:gd name="connsiteX19" fmla="*/ 1500057 w 5196686"/>
              <a:gd name="connsiteY19" fmla="*/ 273205 h 2152185"/>
              <a:gd name="connsiteX20" fmla="*/ 1516783 w 5196686"/>
              <a:gd name="connsiteY20" fmla="*/ 306658 h 2152185"/>
              <a:gd name="connsiteX21" fmla="*/ 1527935 w 5196686"/>
              <a:gd name="connsiteY21" fmla="*/ 323385 h 2152185"/>
              <a:gd name="connsiteX22" fmla="*/ 1533510 w 5196686"/>
              <a:gd name="connsiteY22" fmla="*/ 345688 h 2152185"/>
              <a:gd name="connsiteX23" fmla="*/ 1544661 w 5196686"/>
              <a:gd name="connsiteY23" fmla="*/ 390293 h 2152185"/>
              <a:gd name="connsiteX24" fmla="*/ 1550237 w 5196686"/>
              <a:gd name="connsiteY24" fmla="*/ 485078 h 2152185"/>
              <a:gd name="connsiteX25" fmla="*/ 1555813 w 5196686"/>
              <a:gd name="connsiteY25" fmla="*/ 596590 h 2152185"/>
              <a:gd name="connsiteX26" fmla="*/ 1561388 w 5196686"/>
              <a:gd name="connsiteY26" fmla="*/ 635619 h 2152185"/>
              <a:gd name="connsiteX27" fmla="*/ 1566964 w 5196686"/>
              <a:gd name="connsiteY27" fmla="*/ 702527 h 2152185"/>
              <a:gd name="connsiteX28" fmla="*/ 1578115 w 5196686"/>
              <a:gd name="connsiteY28" fmla="*/ 735980 h 2152185"/>
              <a:gd name="connsiteX29" fmla="*/ 1600418 w 5196686"/>
              <a:gd name="connsiteY29" fmla="*/ 825190 h 2152185"/>
              <a:gd name="connsiteX30" fmla="*/ 1611569 w 5196686"/>
              <a:gd name="connsiteY30" fmla="*/ 864219 h 2152185"/>
              <a:gd name="connsiteX31" fmla="*/ 1661749 w 5196686"/>
              <a:gd name="connsiteY31" fmla="*/ 936702 h 2152185"/>
              <a:gd name="connsiteX32" fmla="*/ 1700778 w 5196686"/>
              <a:gd name="connsiteY32" fmla="*/ 970156 h 2152185"/>
              <a:gd name="connsiteX33" fmla="*/ 1756535 w 5196686"/>
              <a:gd name="connsiteY33" fmla="*/ 998034 h 2152185"/>
              <a:gd name="connsiteX34" fmla="*/ 1834593 w 5196686"/>
              <a:gd name="connsiteY34" fmla="*/ 1014761 h 2152185"/>
              <a:gd name="connsiteX35" fmla="*/ 2124525 w 5196686"/>
              <a:gd name="connsiteY35" fmla="*/ 1020337 h 2152185"/>
              <a:gd name="connsiteX36" fmla="*/ 2219310 w 5196686"/>
              <a:gd name="connsiteY36" fmla="*/ 1037063 h 2152185"/>
              <a:gd name="connsiteX37" fmla="*/ 2236037 w 5196686"/>
              <a:gd name="connsiteY37" fmla="*/ 1048215 h 2152185"/>
              <a:gd name="connsiteX38" fmla="*/ 2336398 w 5196686"/>
              <a:gd name="connsiteY38" fmla="*/ 1053790 h 2152185"/>
              <a:gd name="connsiteX39" fmla="*/ 3128135 w 5196686"/>
              <a:gd name="connsiteY39" fmla="*/ 1059366 h 2152185"/>
              <a:gd name="connsiteX40" fmla="*/ 3373461 w 5196686"/>
              <a:gd name="connsiteY40" fmla="*/ 1064941 h 2152185"/>
              <a:gd name="connsiteX41" fmla="*/ 3445944 w 5196686"/>
              <a:gd name="connsiteY41" fmla="*/ 1076093 h 2152185"/>
              <a:gd name="connsiteX42" fmla="*/ 4081564 w 5196686"/>
              <a:gd name="connsiteY42" fmla="*/ 1081668 h 2152185"/>
              <a:gd name="connsiteX43" fmla="*/ 4198652 w 5196686"/>
              <a:gd name="connsiteY43" fmla="*/ 1098395 h 2152185"/>
              <a:gd name="connsiteX44" fmla="*/ 4243257 w 5196686"/>
              <a:gd name="connsiteY44" fmla="*/ 1109546 h 2152185"/>
              <a:gd name="connsiteX45" fmla="*/ 4293437 w 5196686"/>
              <a:gd name="connsiteY45" fmla="*/ 1115122 h 2152185"/>
              <a:gd name="connsiteX46" fmla="*/ 4326891 w 5196686"/>
              <a:gd name="connsiteY46" fmla="*/ 1120698 h 2152185"/>
              <a:gd name="connsiteX47" fmla="*/ 4377071 w 5196686"/>
              <a:gd name="connsiteY47" fmla="*/ 1143000 h 2152185"/>
              <a:gd name="connsiteX48" fmla="*/ 4438403 w 5196686"/>
              <a:gd name="connsiteY48" fmla="*/ 1159727 h 2152185"/>
              <a:gd name="connsiteX49" fmla="*/ 4477432 w 5196686"/>
              <a:gd name="connsiteY49" fmla="*/ 1170878 h 2152185"/>
              <a:gd name="connsiteX50" fmla="*/ 4505310 w 5196686"/>
              <a:gd name="connsiteY50" fmla="*/ 1182029 h 2152185"/>
              <a:gd name="connsiteX51" fmla="*/ 4577793 w 5196686"/>
              <a:gd name="connsiteY51" fmla="*/ 1198756 h 2152185"/>
              <a:gd name="connsiteX52" fmla="*/ 4594520 w 5196686"/>
              <a:gd name="connsiteY52" fmla="*/ 1204332 h 2152185"/>
              <a:gd name="connsiteX53" fmla="*/ 4650276 w 5196686"/>
              <a:gd name="connsiteY53" fmla="*/ 1221058 h 2152185"/>
              <a:gd name="connsiteX54" fmla="*/ 4683730 w 5196686"/>
              <a:gd name="connsiteY54" fmla="*/ 1232210 h 2152185"/>
              <a:gd name="connsiteX55" fmla="*/ 4839847 w 5196686"/>
              <a:gd name="connsiteY55" fmla="*/ 1276815 h 2152185"/>
              <a:gd name="connsiteX56" fmla="*/ 4884452 w 5196686"/>
              <a:gd name="connsiteY56" fmla="*/ 1287966 h 2152185"/>
              <a:gd name="connsiteX57" fmla="*/ 4940208 w 5196686"/>
              <a:gd name="connsiteY57" fmla="*/ 1304693 h 2152185"/>
              <a:gd name="connsiteX58" fmla="*/ 5051720 w 5196686"/>
              <a:gd name="connsiteY58" fmla="*/ 1371600 h 2152185"/>
              <a:gd name="connsiteX59" fmla="*/ 5140930 w 5196686"/>
              <a:gd name="connsiteY59" fmla="*/ 1455234 h 2152185"/>
              <a:gd name="connsiteX60" fmla="*/ 5191110 w 5196686"/>
              <a:gd name="connsiteY60" fmla="*/ 1544444 h 2152185"/>
              <a:gd name="connsiteX61" fmla="*/ 5196686 w 5196686"/>
              <a:gd name="connsiteY61" fmla="*/ 1566746 h 2152185"/>
              <a:gd name="connsiteX62" fmla="*/ 5185535 w 5196686"/>
              <a:gd name="connsiteY62" fmla="*/ 1711712 h 2152185"/>
              <a:gd name="connsiteX63" fmla="*/ 5129778 w 5196686"/>
              <a:gd name="connsiteY63" fmla="*/ 1817649 h 2152185"/>
              <a:gd name="connsiteX64" fmla="*/ 5101900 w 5196686"/>
              <a:gd name="connsiteY64" fmla="*/ 1856678 h 2152185"/>
              <a:gd name="connsiteX65" fmla="*/ 5046144 w 5196686"/>
              <a:gd name="connsiteY65" fmla="*/ 1923585 h 2152185"/>
              <a:gd name="connsiteX66" fmla="*/ 4968086 w 5196686"/>
              <a:gd name="connsiteY66" fmla="*/ 1979341 h 2152185"/>
              <a:gd name="connsiteX67" fmla="*/ 4901178 w 5196686"/>
              <a:gd name="connsiteY67" fmla="*/ 2001644 h 2152185"/>
              <a:gd name="connsiteX68" fmla="*/ 4867725 w 5196686"/>
              <a:gd name="connsiteY68" fmla="*/ 2018371 h 2152185"/>
              <a:gd name="connsiteX69" fmla="*/ 4806393 w 5196686"/>
              <a:gd name="connsiteY69" fmla="*/ 2023946 h 2152185"/>
              <a:gd name="connsiteX70" fmla="*/ 4711608 w 5196686"/>
              <a:gd name="connsiteY70" fmla="*/ 2029522 h 2152185"/>
              <a:gd name="connsiteX71" fmla="*/ 4650276 w 5196686"/>
              <a:gd name="connsiteY71" fmla="*/ 2035098 h 2152185"/>
              <a:gd name="connsiteX72" fmla="*/ 4583369 w 5196686"/>
              <a:gd name="connsiteY72" fmla="*/ 2046249 h 2152185"/>
              <a:gd name="connsiteX73" fmla="*/ 4304588 w 5196686"/>
              <a:gd name="connsiteY73" fmla="*/ 2057400 h 2152185"/>
              <a:gd name="connsiteX74" fmla="*/ 4198652 w 5196686"/>
              <a:gd name="connsiteY74" fmla="*/ 2068551 h 2152185"/>
              <a:gd name="connsiteX75" fmla="*/ 4176349 w 5196686"/>
              <a:gd name="connsiteY75" fmla="*/ 2079702 h 2152185"/>
              <a:gd name="connsiteX76" fmla="*/ 4087139 w 5196686"/>
              <a:gd name="connsiteY76" fmla="*/ 2090854 h 2152185"/>
              <a:gd name="connsiteX77" fmla="*/ 4020232 w 5196686"/>
              <a:gd name="connsiteY77" fmla="*/ 2102005 h 2152185"/>
              <a:gd name="connsiteX78" fmla="*/ 3903144 w 5196686"/>
              <a:gd name="connsiteY78" fmla="*/ 2113156 h 2152185"/>
              <a:gd name="connsiteX79" fmla="*/ 3864115 w 5196686"/>
              <a:gd name="connsiteY79" fmla="*/ 2124307 h 2152185"/>
              <a:gd name="connsiteX80" fmla="*/ 3780481 w 5196686"/>
              <a:gd name="connsiteY80" fmla="*/ 2135458 h 2152185"/>
              <a:gd name="connsiteX81" fmla="*/ 3685696 w 5196686"/>
              <a:gd name="connsiteY81" fmla="*/ 2152185 h 2152185"/>
              <a:gd name="connsiteX82" fmla="*/ 3050076 w 5196686"/>
              <a:gd name="connsiteY82" fmla="*/ 2141034 h 2152185"/>
              <a:gd name="connsiteX83" fmla="*/ 2910686 w 5196686"/>
              <a:gd name="connsiteY83" fmla="*/ 2135458 h 2152185"/>
              <a:gd name="connsiteX84" fmla="*/ 2849354 w 5196686"/>
              <a:gd name="connsiteY84" fmla="*/ 2129883 h 2152185"/>
              <a:gd name="connsiteX85" fmla="*/ 2815900 w 5196686"/>
              <a:gd name="connsiteY85" fmla="*/ 2118732 h 2152185"/>
              <a:gd name="connsiteX86" fmla="*/ 2704388 w 5196686"/>
              <a:gd name="connsiteY86" fmla="*/ 2107580 h 2152185"/>
              <a:gd name="connsiteX87" fmla="*/ 2659783 w 5196686"/>
              <a:gd name="connsiteY87" fmla="*/ 2102005 h 2152185"/>
              <a:gd name="connsiteX88" fmla="*/ 2626330 w 5196686"/>
              <a:gd name="connsiteY88" fmla="*/ 2090854 h 2152185"/>
              <a:gd name="connsiteX89" fmla="*/ 2592876 w 5196686"/>
              <a:gd name="connsiteY89" fmla="*/ 2085278 h 2152185"/>
              <a:gd name="connsiteX90" fmla="*/ 2492515 w 5196686"/>
              <a:gd name="connsiteY90" fmla="*/ 2074127 h 2152185"/>
              <a:gd name="connsiteX91" fmla="*/ 2314096 w 5196686"/>
              <a:gd name="connsiteY91" fmla="*/ 2051824 h 2152185"/>
              <a:gd name="connsiteX92" fmla="*/ 2286218 w 5196686"/>
              <a:gd name="connsiteY92" fmla="*/ 2046249 h 2152185"/>
              <a:gd name="connsiteX93" fmla="*/ 2247188 w 5196686"/>
              <a:gd name="connsiteY93" fmla="*/ 2035098 h 2152185"/>
              <a:gd name="connsiteX94" fmla="*/ 2169130 w 5196686"/>
              <a:gd name="connsiteY94" fmla="*/ 2029522 h 2152185"/>
              <a:gd name="connsiteX95" fmla="*/ 1656174 w 5196686"/>
              <a:gd name="connsiteY95" fmla="*/ 2035098 h 2152185"/>
              <a:gd name="connsiteX96" fmla="*/ 1182247 w 5196686"/>
              <a:gd name="connsiteY96" fmla="*/ 2062976 h 2152185"/>
              <a:gd name="connsiteX97" fmla="*/ 1003827 w 5196686"/>
              <a:gd name="connsiteY97" fmla="*/ 2079702 h 2152185"/>
              <a:gd name="connsiteX98" fmla="*/ 624686 w 5196686"/>
              <a:gd name="connsiteY98" fmla="*/ 2090854 h 2152185"/>
              <a:gd name="connsiteX99" fmla="*/ 134032 w 5196686"/>
              <a:gd name="connsiteY99" fmla="*/ 2079702 h 2152185"/>
              <a:gd name="connsiteX100" fmla="*/ 117305 w 5196686"/>
              <a:gd name="connsiteY100" fmla="*/ 2062976 h 2152185"/>
              <a:gd name="connsiteX101" fmla="*/ 89427 w 5196686"/>
              <a:gd name="connsiteY101" fmla="*/ 2051824 h 2152185"/>
              <a:gd name="connsiteX102" fmla="*/ 50398 w 5196686"/>
              <a:gd name="connsiteY102" fmla="*/ 2012795 h 2152185"/>
              <a:gd name="connsiteX103" fmla="*/ 22520 w 5196686"/>
              <a:gd name="connsiteY103" fmla="*/ 1979341 h 2152185"/>
              <a:gd name="connsiteX104" fmla="*/ 5793 w 5196686"/>
              <a:gd name="connsiteY104" fmla="*/ 1918010 h 2152185"/>
              <a:gd name="connsiteX105" fmla="*/ 218 w 5196686"/>
              <a:gd name="connsiteY105" fmla="*/ 1862254 h 2152185"/>
              <a:gd name="connsiteX106" fmla="*/ 11369 w 5196686"/>
              <a:gd name="connsiteY106" fmla="*/ 1655956 h 2152185"/>
              <a:gd name="connsiteX107" fmla="*/ 16944 w 5196686"/>
              <a:gd name="connsiteY107" fmla="*/ 1611351 h 2152185"/>
              <a:gd name="connsiteX108" fmla="*/ 33671 w 5196686"/>
              <a:gd name="connsiteY108" fmla="*/ 1550019 h 2152185"/>
              <a:gd name="connsiteX109" fmla="*/ 55974 w 5196686"/>
              <a:gd name="connsiteY109" fmla="*/ 1494263 h 2152185"/>
              <a:gd name="connsiteX110" fmla="*/ 72700 w 5196686"/>
              <a:gd name="connsiteY110" fmla="*/ 1444083 h 2152185"/>
              <a:gd name="connsiteX111" fmla="*/ 78276 w 5196686"/>
              <a:gd name="connsiteY111" fmla="*/ 1427356 h 2152185"/>
              <a:gd name="connsiteX112" fmla="*/ 95003 w 5196686"/>
              <a:gd name="connsiteY112" fmla="*/ 1388327 h 2152185"/>
              <a:gd name="connsiteX113" fmla="*/ 117305 w 5196686"/>
              <a:gd name="connsiteY113" fmla="*/ 1332571 h 2152185"/>
              <a:gd name="connsiteX114" fmla="*/ 139608 w 5196686"/>
              <a:gd name="connsiteY114" fmla="*/ 1260088 h 2152185"/>
              <a:gd name="connsiteX115" fmla="*/ 150759 w 5196686"/>
              <a:gd name="connsiteY115" fmla="*/ 1221058 h 2152185"/>
              <a:gd name="connsiteX116" fmla="*/ 156335 w 5196686"/>
              <a:gd name="connsiteY116" fmla="*/ 1198756 h 2152185"/>
              <a:gd name="connsiteX117" fmla="*/ 167486 w 5196686"/>
              <a:gd name="connsiteY117" fmla="*/ 1159727 h 2152185"/>
              <a:gd name="connsiteX118" fmla="*/ 173061 w 5196686"/>
              <a:gd name="connsiteY118" fmla="*/ 1131849 h 215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5196686" h="2152185">
                <a:moveTo>
                  <a:pt x="16944" y="0"/>
                </a:moveTo>
                <a:lnTo>
                  <a:pt x="646988" y="5576"/>
                </a:lnTo>
                <a:cubicBezTo>
                  <a:pt x="654650" y="5707"/>
                  <a:pt x="661745" y="9819"/>
                  <a:pt x="669291" y="11151"/>
                </a:cubicBezTo>
                <a:cubicBezTo>
                  <a:pt x="693364" y="15399"/>
                  <a:pt x="717701" y="18054"/>
                  <a:pt x="741774" y="22302"/>
                </a:cubicBezTo>
                <a:cubicBezTo>
                  <a:pt x="769834" y="27254"/>
                  <a:pt x="769718" y="32670"/>
                  <a:pt x="803105" y="39029"/>
                </a:cubicBezTo>
                <a:cubicBezTo>
                  <a:pt x="828925" y="43947"/>
                  <a:pt x="855144" y="46463"/>
                  <a:pt x="881164" y="50180"/>
                </a:cubicBezTo>
                <a:cubicBezTo>
                  <a:pt x="894174" y="52039"/>
                  <a:pt x="907230" y="53596"/>
                  <a:pt x="920193" y="55756"/>
                </a:cubicBezTo>
                <a:cubicBezTo>
                  <a:pt x="942495" y="59473"/>
                  <a:pt x="964665" y="64102"/>
                  <a:pt x="987100" y="66907"/>
                </a:cubicBezTo>
                <a:cubicBezTo>
                  <a:pt x="1001968" y="68766"/>
                  <a:pt x="1016925" y="70020"/>
                  <a:pt x="1031705" y="72483"/>
                </a:cubicBezTo>
                <a:cubicBezTo>
                  <a:pt x="1053039" y="76039"/>
                  <a:pt x="1088323" y="90119"/>
                  <a:pt x="1104188" y="94785"/>
                </a:cubicBezTo>
                <a:cubicBezTo>
                  <a:pt x="1118891" y="99110"/>
                  <a:pt x="1133925" y="102220"/>
                  <a:pt x="1148793" y="105937"/>
                </a:cubicBezTo>
                <a:cubicBezTo>
                  <a:pt x="1156227" y="107796"/>
                  <a:pt x="1163826" y="109088"/>
                  <a:pt x="1171096" y="111512"/>
                </a:cubicBezTo>
                <a:cubicBezTo>
                  <a:pt x="1188657" y="117366"/>
                  <a:pt x="1190511" y="118460"/>
                  <a:pt x="1210125" y="122663"/>
                </a:cubicBezTo>
                <a:cubicBezTo>
                  <a:pt x="1228658" y="126634"/>
                  <a:pt x="1265881" y="133815"/>
                  <a:pt x="1265881" y="133815"/>
                </a:cubicBezTo>
                <a:cubicBezTo>
                  <a:pt x="1278891" y="141249"/>
                  <a:pt x="1291138" y="150215"/>
                  <a:pt x="1304910" y="156117"/>
                </a:cubicBezTo>
                <a:cubicBezTo>
                  <a:pt x="1317346" y="161447"/>
                  <a:pt x="1331007" y="163289"/>
                  <a:pt x="1343939" y="167268"/>
                </a:cubicBezTo>
                <a:cubicBezTo>
                  <a:pt x="1355174" y="170725"/>
                  <a:pt x="1366242" y="174702"/>
                  <a:pt x="1377393" y="178419"/>
                </a:cubicBezTo>
                <a:cubicBezTo>
                  <a:pt x="1446657" y="224596"/>
                  <a:pt x="1377376" y="177013"/>
                  <a:pt x="1438725" y="223024"/>
                </a:cubicBezTo>
                <a:cubicBezTo>
                  <a:pt x="1451515" y="232617"/>
                  <a:pt x="1465380" y="240778"/>
                  <a:pt x="1477754" y="250902"/>
                </a:cubicBezTo>
                <a:cubicBezTo>
                  <a:pt x="1485891" y="257560"/>
                  <a:pt x="1500057" y="273205"/>
                  <a:pt x="1500057" y="273205"/>
                </a:cubicBezTo>
                <a:cubicBezTo>
                  <a:pt x="1505632" y="284356"/>
                  <a:pt x="1510728" y="295760"/>
                  <a:pt x="1516783" y="306658"/>
                </a:cubicBezTo>
                <a:cubicBezTo>
                  <a:pt x="1520037" y="312516"/>
                  <a:pt x="1525295" y="317226"/>
                  <a:pt x="1527935" y="323385"/>
                </a:cubicBezTo>
                <a:cubicBezTo>
                  <a:pt x="1530954" y="330428"/>
                  <a:pt x="1531405" y="338320"/>
                  <a:pt x="1533510" y="345688"/>
                </a:cubicBezTo>
                <a:cubicBezTo>
                  <a:pt x="1544942" y="385700"/>
                  <a:pt x="1533324" y="333602"/>
                  <a:pt x="1544661" y="390293"/>
                </a:cubicBezTo>
                <a:cubicBezTo>
                  <a:pt x="1546520" y="421888"/>
                  <a:pt x="1548529" y="453475"/>
                  <a:pt x="1550237" y="485078"/>
                </a:cubicBezTo>
                <a:cubicBezTo>
                  <a:pt x="1552246" y="522241"/>
                  <a:pt x="1553064" y="559475"/>
                  <a:pt x="1555813" y="596590"/>
                </a:cubicBezTo>
                <a:cubicBezTo>
                  <a:pt x="1556784" y="609696"/>
                  <a:pt x="1560012" y="622549"/>
                  <a:pt x="1561388" y="635619"/>
                </a:cubicBezTo>
                <a:cubicBezTo>
                  <a:pt x="1563731" y="657876"/>
                  <a:pt x="1563285" y="680452"/>
                  <a:pt x="1566964" y="702527"/>
                </a:cubicBezTo>
                <a:cubicBezTo>
                  <a:pt x="1568896" y="714121"/>
                  <a:pt x="1575022" y="724640"/>
                  <a:pt x="1578115" y="735980"/>
                </a:cubicBezTo>
                <a:cubicBezTo>
                  <a:pt x="1586180" y="765552"/>
                  <a:pt x="1591997" y="795717"/>
                  <a:pt x="1600418" y="825190"/>
                </a:cubicBezTo>
                <a:cubicBezTo>
                  <a:pt x="1604135" y="838200"/>
                  <a:pt x="1606712" y="851591"/>
                  <a:pt x="1611569" y="864219"/>
                </a:cubicBezTo>
                <a:cubicBezTo>
                  <a:pt x="1625001" y="899143"/>
                  <a:pt x="1635242" y="907249"/>
                  <a:pt x="1661749" y="936702"/>
                </a:cubicBezTo>
                <a:cubicBezTo>
                  <a:pt x="1673782" y="950072"/>
                  <a:pt x="1685444" y="960398"/>
                  <a:pt x="1700778" y="970156"/>
                </a:cubicBezTo>
                <a:cubicBezTo>
                  <a:pt x="1723877" y="984855"/>
                  <a:pt x="1733843" y="991845"/>
                  <a:pt x="1756535" y="998034"/>
                </a:cubicBezTo>
                <a:cubicBezTo>
                  <a:pt x="1770271" y="1001780"/>
                  <a:pt x="1816883" y="1014150"/>
                  <a:pt x="1834593" y="1014761"/>
                </a:cubicBezTo>
                <a:cubicBezTo>
                  <a:pt x="1931197" y="1018092"/>
                  <a:pt x="2027881" y="1018478"/>
                  <a:pt x="2124525" y="1020337"/>
                </a:cubicBezTo>
                <a:cubicBezTo>
                  <a:pt x="2156120" y="1025912"/>
                  <a:pt x="2188185" y="1029282"/>
                  <a:pt x="2219310" y="1037063"/>
                </a:cubicBezTo>
                <a:cubicBezTo>
                  <a:pt x="2225811" y="1038688"/>
                  <a:pt x="2229403" y="1047267"/>
                  <a:pt x="2236037" y="1048215"/>
                </a:cubicBezTo>
                <a:cubicBezTo>
                  <a:pt x="2269205" y="1052953"/>
                  <a:pt x="2302895" y="1053371"/>
                  <a:pt x="2336398" y="1053790"/>
                </a:cubicBezTo>
                <a:lnTo>
                  <a:pt x="3128135" y="1059366"/>
                </a:lnTo>
                <a:cubicBezTo>
                  <a:pt x="3209910" y="1061224"/>
                  <a:pt x="3291778" y="1060642"/>
                  <a:pt x="3373461" y="1064941"/>
                </a:cubicBezTo>
                <a:cubicBezTo>
                  <a:pt x="3397873" y="1066226"/>
                  <a:pt x="3421506" y="1075516"/>
                  <a:pt x="3445944" y="1076093"/>
                </a:cubicBezTo>
                <a:cubicBezTo>
                  <a:pt x="3657766" y="1081097"/>
                  <a:pt x="3869691" y="1079810"/>
                  <a:pt x="4081564" y="1081668"/>
                </a:cubicBezTo>
                <a:cubicBezTo>
                  <a:pt x="4120593" y="1087244"/>
                  <a:pt x="4159800" y="1091696"/>
                  <a:pt x="4198652" y="1098395"/>
                </a:cubicBezTo>
                <a:cubicBezTo>
                  <a:pt x="4213755" y="1100999"/>
                  <a:pt x="4228164" y="1106883"/>
                  <a:pt x="4243257" y="1109546"/>
                </a:cubicBezTo>
                <a:cubicBezTo>
                  <a:pt x="4259831" y="1112471"/>
                  <a:pt x="4276755" y="1112898"/>
                  <a:pt x="4293437" y="1115122"/>
                </a:cubicBezTo>
                <a:cubicBezTo>
                  <a:pt x="4304643" y="1116616"/>
                  <a:pt x="4315740" y="1118839"/>
                  <a:pt x="4326891" y="1120698"/>
                </a:cubicBezTo>
                <a:cubicBezTo>
                  <a:pt x="4343618" y="1128132"/>
                  <a:pt x="4360076" y="1136202"/>
                  <a:pt x="4377071" y="1143000"/>
                </a:cubicBezTo>
                <a:cubicBezTo>
                  <a:pt x="4416939" y="1158947"/>
                  <a:pt x="4401076" y="1150395"/>
                  <a:pt x="4438403" y="1159727"/>
                </a:cubicBezTo>
                <a:cubicBezTo>
                  <a:pt x="4451529" y="1163009"/>
                  <a:pt x="4464596" y="1166599"/>
                  <a:pt x="4477432" y="1170878"/>
                </a:cubicBezTo>
                <a:cubicBezTo>
                  <a:pt x="4486927" y="1174043"/>
                  <a:pt x="4495667" y="1179350"/>
                  <a:pt x="4505310" y="1182029"/>
                </a:cubicBezTo>
                <a:cubicBezTo>
                  <a:pt x="4529201" y="1188665"/>
                  <a:pt x="4553737" y="1192742"/>
                  <a:pt x="4577793" y="1198756"/>
                </a:cubicBezTo>
                <a:cubicBezTo>
                  <a:pt x="4583495" y="1200181"/>
                  <a:pt x="4588903" y="1202604"/>
                  <a:pt x="4594520" y="1204332"/>
                </a:cubicBezTo>
                <a:lnTo>
                  <a:pt x="4650276" y="1221058"/>
                </a:lnTo>
                <a:cubicBezTo>
                  <a:pt x="4661496" y="1224564"/>
                  <a:pt x="4672326" y="1229359"/>
                  <a:pt x="4683730" y="1232210"/>
                </a:cubicBezTo>
                <a:cubicBezTo>
                  <a:pt x="4879183" y="1281073"/>
                  <a:pt x="4679866" y="1228821"/>
                  <a:pt x="4839847" y="1276815"/>
                </a:cubicBezTo>
                <a:cubicBezTo>
                  <a:pt x="4854527" y="1281219"/>
                  <a:pt x="4869685" y="1283864"/>
                  <a:pt x="4884452" y="1287966"/>
                </a:cubicBezTo>
                <a:cubicBezTo>
                  <a:pt x="4903148" y="1293159"/>
                  <a:pt x="4921623" y="1299117"/>
                  <a:pt x="4940208" y="1304693"/>
                </a:cubicBezTo>
                <a:cubicBezTo>
                  <a:pt x="4977379" y="1326995"/>
                  <a:pt x="5020096" y="1341953"/>
                  <a:pt x="5051720" y="1371600"/>
                </a:cubicBezTo>
                <a:cubicBezTo>
                  <a:pt x="5081457" y="1399478"/>
                  <a:pt x="5113923" y="1424704"/>
                  <a:pt x="5140930" y="1455234"/>
                </a:cubicBezTo>
                <a:cubicBezTo>
                  <a:pt x="5161812" y="1478840"/>
                  <a:pt x="5180674" y="1513136"/>
                  <a:pt x="5191110" y="1544444"/>
                </a:cubicBezTo>
                <a:cubicBezTo>
                  <a:pt x="5193533" y="1551714"/>
                  <a:pt x="5194827" y="1559312"/>
                  <a:pt x="5196686" y="1566746"/>
                </a:cubicBezTo>
                <a:cubicBezTo>
                  <a:pt x="5192969" y="1615068"/>
                  <a:pt x="5198023" y="1664884"/>
                  <a:pt x="5185535" y="1711712"/>
                </a:cubicBezTo>
                <a:cubicBezTo>
                  <a:pt x="5175253" y="1750269"/>
                  <a:pt x="5142396" y="1779792"/>
                  <a:pt x="5129778" y="1817649"/>
                </a:cubicBezTo>
                <a:cubicBezTo>
                  <a:pt x="5119741" y="1847764"/>
                  <a:pt x="5130394" y="1824114"/>
                  <a:pt x="5101900" y="1856678"/>
                </a:cubicBezTo>
                <a:cubicBezTo>
                  <a:pt x="5082783" y="1878526"/>
                  <a:pt x="5069369" y="1906166"/>
                  <a:pt x="5046144" y="1923585"/>
                </a:cubicBezTo>
                <a:cubicBezTo>
                  <a:pt x="5031930" y="1934246"/>
                  <a:pt x="4987357" y="1968964"/>
                  <a:pt x="4968086" y="1979341"/>
                </a:cubicBezTo>
                <a:cubicBezTo>
                  <a:pt x="4935846" y="1996701"/>
                  <a:pt x="4932558" y="1995368"/>
                  <a:pt x="4901178" y="2001644"/>
                </a:cubicBezTo>
                <a:cubicBezTo>
                  <a:pt x="4890027" y="2007220"/>
                  <a:pt x="4879861" y="2015516"/>
                  <a:pt x="4867725" y="2018371"/>
                </a:cubicBezTo>
                <a:cubicBezTo>
                  <a:pt x="4847742" y="2023073"/>
                  <a:pt x="4826869" y="2022483"/>
                  <a:pt x="4806393" y="2023946"/>
                </a:cubicBezTo>
                <a:cubicBezTo>
                  <a:pt x="4774824" y="2026201"/>
                  <a:pt x="4743177" y="2027267"/>
                  <a:pt x="4711608" y="2029522"/>
                </a:cubicBezTo>
                <a:cubicBezTo>
                  <a:pt x="4691132" y="2030985"/>
                  <a:pt x="4670632" y="2032443"/>
                  <a:pt x="4650276" y="2035098"/>
                </a:cubicBezTo>
                <a:cubicBezTo>
                  <a:pt x="4627856" y="2038022"/>
                  <a:pt x="4605932" y="2044793"/>
                  <a:pt x="4583369" y="2046249"/>
                </a:cubicBezTo>
                <a:cubicBezTo>
                  <a:pt x="4490561" y="2052237"/>
                  <a:pt x="4397515" y="2053683"/>
                  <a:pt x="4304588" y="2057400"/>
                </a:cubicBezTo>
                <a:cubicBezTo>
                  <a:pt x="4269276" y="2061117"/>
                  <a:pt x="4233634" y="2062467"/>
                  <a:pt x="4198652" y="2068551"/>
                </a:cubicBezTo>
                <a:cubicBezTo>
                  <a:pt x="4190463" y="2069975"/>
                  <a:pt x="4184499" y="2078072"/>
                  <a:pt x="4176349" y="2079702"/>
                </a:cubicBezTo>
                <a:cubicBezTo>
                  <a:pt x="4146963" y="2085579"/>
                  <a:pt x="4116699" y="2085927"/>
                  <a:pt x="4087139" y="2090854"/>
                </a:cubicBezTo>
                <a:cubicBezTo>
                  <a:pt x="4064837" y="2094571"/>
                  <a:pt x="4042704" y="2099508"/>
                  <a:pt x="4020232" y="2102005"/>
                </a:cubicBezTo>
                <a:cubicBezTo>
                  <a:pt x="3947809" y="2110051"/>
                  <a:pt x="3986823" y="2106182"/>
                  <a:pt x="3903144" y="2113156"/>
                </a:cubicBezTo>
                <a:cubicBezTo>
                  <a:pt x="3890134" y="2116873"/>
                  <a:pt x="3877345" y="2121472"/>
                  <a:pt x="3864115" y="2124307"/>
                </a:cubicBezTo>
                <a:cubicBezTo>
                  <a:pt x="3848505" y="2127652"/>
                  <a:pt x="3794511" y="2133213"/>
                  <a:pt x="3780481" y="2135458"/>
                </a:cubicBezTo>
                <a:cubicBezTo>
                  <a:pt x="3748801" y="2140527"/>
                  <a:pt x="3717291" y="2146609"/>
                  <a:pt x="3685696" y="2152185"/>
                </a:cubicBezTo>
                <a:lnTo>
                  <a:pt x="3050076" y="2141034"/>
                </a:lnTo>
                <a:cubicBezTo>
                  <a:pt x="3003596" y="2139667"/>
                  <a:pt x="2957149" y="2137317"/>
                  <a:pt x="2910686" y="2135458"/>
                </a:cubicBezTo>
                <a:cubicBezTo>
                  <a:pt x="2890242" y="2133600"/>
                  <a:pt x="2869570" y="2133450"/>
                  <a:pt x="2849354" y="2129883"/>
                </a:cubicBezTo>
                <a:cubicBezTo>
                  <a:pt x="2837778" y="2127840"/>
                  <a:pt x="2827518" y="2120519"/>
                  <a:pt x="2815900" y="2118732"/>
                </a:cubicBezTo>
                <a:cubicBezTo>
                  <a:pt x="2778978" y="2113052"/>
                  <a:pt x="2741531" y="2111560"/>
                  <a:pt x="2704388" y="2107580"/>
                </a:cubicBezTo>
                <a:cubicBezTo>
                  <a:pt x="2689489" y="2105984"/>
                  <a:pt x="2674651" y="2103863"/>
                  <a:pt x="2659783" y="2102005"/>
                </a:cubicBezTo>
                <a:cubicBezTo>
                  <a:pt x="2648632" y="2098288"/>
                  <a:pt x="2637733" y="2093705"/>
                  <a:pt x="2626330" y="2090854"/>
                </a:cubicBezTo>
                <a:cubicBezTo>
                  <a:pt x="2615362" y="2088112"/>
                  <a:pt x="2604094" y="2086680"/>
                  <a:pt x="2592876" y="2085278"/>
                </a:cubicBezTo>
                <a:cubicBezTo>
                  <a:pt x="2559476" y="2081103"/>
                  <a:pt x="2525915" y="2078302"/>
                  <a:pt x="2492515" y="2074127"/>
                </a:cubicBezTo>
                <a:lnTo>
                  <a:pt x="2314096" y="2051824"/>
                </a:lnTo>
                <a:cubicBezTo>
                  <a:pt x="2304705" y="2050555"/>
                  <a:pt x="2295412" y="2048547"/>
                  <a:pt x="2286218" y="2046249"/>
                </a:cubicBezTo>
                <a:cubicBezTo>
                  <a:pt x="2273091" y="2042968"/>
                  <a:pt x="2260583" y="2037012"/>
                  <a:pt x="2247188" y="2035098"/>
                </a:cubicBezTo>
                <a:cubicBezTo>
                  <a:pt x="2221365" y="2031409"/>
                  <a:pt x="2195149" y="2031381"/>
                  <a:pt x="2169130" y="2029522"/>
                </a:cubicBezTo>
                <a:cubicBezTo>
                  <a:pt x="1963833" y="1988463"/>
                  <a:pt x="2132315" y="2017678"/>
                  <a:pt x="1656174" y="2035098"/>
                </a:cubicBezTo>
                <a:cubicBezTo>
                  <a:pt x="1451223" y="2093654"/>
                  <a:pt x="1605173" y="2057019"/>
                  <a:pt x="1182247" y="2062976"/>
                </a:cubicBezTo>
                <a:cubicBezTo>
                  <a:pt x="1122774" y="2068551"/>
                  <a:pt x="1063541" y="2078171"/>
                  <a:pt x="1003827" y="2079702"/>
                </a:cubicBezTo>
                <a:lnTo>
                  <a:pt x="624686" y="2090854"/>
                </a:lnTo>
                <a:cubicBezTo>
                  <a:pt x="461135" y="2087137"/>
                  <a:pt x="297379" y="2088677"/>
                  <a:pt x="134032" y="2079702"/>
                </a:cubicBezTo>
                <a:cubicBezTo>
                  <a:pt x="126159" y="2079269"/>
                  <a:pt x="123991" y="2067155"/>
                  <a:pt x="117305" y="2062976"/>
                </a:cubicBezTo>
                <a:cubicBezTo>
                  <a:pt x="108818" y="2057671"/>
                  <a:pt x="98720" y="2055541"/>
                  <a:pt x="89427" y="2051824"/>
                </a:cubicBezTo>
                <a:lnTo>
                  <a:pt x="50398" y="2012795"/>
                </a:lnTo>
                <a:cubicBezTo>
                  <a:pt x="39893" y="2002290"/>
                  <a:pt x="28730" y="1993314"/>
                  <a:pt x="22520" y="1979341"/>
                </a:cubicBezTo>
                <a:cubicBezTo>
                  <a:pt x="12231" y="1956191"/>
                  <a:pt x="10563" y="1941859"/>
                  <a:pt x="5793" y="1918010"/>
                </a:cubicBezTo>
                <a:cubicBezTo>
                  <a:pt x="3935" y="1899425"/>
                  <a:pt x="218" y="1880932"/>
                  <a:pt x="218" y="1862254"/>
                </a:cubicBezTo>
                <a:cubicBezTo>
                  <a:pt x="218" y="1642891"/>
                  <a:pt x="-2519" y="1753178"/>
                  <a:pt x="11369" y="1655956"/>
                </a:cubicBezTo>
                <a:cubicBezTo>
                  <a:pt x="13488" y="1641123"/>
                  <a:pt x="14666" y="1626161"/>
                  <a:pt x="16944" y="1611351"/>
                </a:cubicBezTo>
                <a:cubicBezTo>
                  <a:pt x="20443" y="1588608"/>
                  <a:pt x="24959" y="1571798"/>
                  <a:pt x="33671" y="1550019"/>
                </a:cubicBezTo>
                <a:cubicBezTo>
                  <a:pt x="41105" y="1531434"/>
                  <a:pt x="49054" y="1513046"/>
                  <a:pt x="55974" y="1494263"/>
                </a:cubicBezTo>
                <a:cubicBezTo>
                  <a:pt x="62069" y="1477719"/>
                  <a:pt x="67125" y="1460810"/>
                  <a:pt x="72700" y="1444083"/>
                </a:cubicBezTo>
                <a:cubicBezTo>
                  <a:pt x="74559" y="1438507"/>
                  <a:pt x="75648" y="1432613"/>
                  <a:pt x="78276" y="1427356"/>
                </a:cubicBezTo>
                <a:cubicBezTo>
                  <a:pt x="99787" y="1384335"/>
                  <a:pt x="81332" y="1423873"/>
                  <a:pt x="95003" y="1388327"/>
                </a:cubicBezTo>
                <a:cubicBezTo>
                  <a:pt x="102189" y="1369644"/>
                  <a:pt x="110975" y="1351561"/>
                  <a:pt x="117305" y="1332571"/>
                </a:cubicBezTo>
                <a:cubicBezTo>
                  <a:pt x="147779" y="1241148"/>
                  <a:pt x="124834" y="1314260"/>
                  <a:pt x="139608" y="1260088"/>
                </a:cubicBezTo>
                <a:cubicBezTo>
                  <a:pt x="143168" y="1247034"/>
                  <a:pt x="147199" y="1234112"/>
                  <a:pt x="150759" y="1221058"/>
                </a:cubicBezTo>
                <a:cubicBezTo>
                  <a:pt x="152775" y="1213665"/>
                  <a:pt x="154319" y="1206149"/>
                  <a:pt x="156335" y="1198756"/>
                </a:cubicBezTo>
                <a:cubicBezTo>
                  <a:pt x="159895" y="1185703"/>
                  <a:pt x="163926" y="1172781"/>
                  <a:pt x="167486" y="1159727"/>
                </a:cubicBezTo>
                <a:cubicBezTo>
                  <a:pt x="173512" y="1137632"/>
                  <a:pt x="173061" y="1144599"/>
                  <a:pt x="173061" y="1131849"/>
                </a:cubicBezTo>
              </a:path>
            </a:pathLst>
          </a:custGeom>
          <a:noFill/>
          <a:ln w="57150">
            <a:solidFill>
              <a:srgbClr val="404040">
                <a:alpha val="40000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938244" y="4342512"/>
            <a:ext cx="386527" cy="804670"/>
          </a:xfrm>
          <a:custGeom>
            <a:avLst/>
            <a:gdLst>
              <a:gd name="connsiteX0" fmla="*/ 103975 w 217586"/>
              <a:gd name="connsiteY0" fmla="*/ 0 h 604684"/>
              <a:gd name="connsiteX1" fmla="*/ 49898 w 217586"/>
              <a:gd name="connsiteY1" fmla="*/ 14749 h 604684"/>
              <a:gd name="connsiteX2" fmla="*/ 35150 w 217586"/>
              <a:gd name="connsiteY2" fmla="*/ 29497 h 604684"/>
              <a:gd name="connsiteX3" fmla="*/ 30233 w 217586"/>
              <a:gd name="connsiteY3" fmla="*/ 49162 h 604684"/>
              <a:gd name="connsiteX4" fmla="*/ 20401 w 217586"/>
              <a:gd name="connsiteY4" fmla="*/ 63910 h 604684"/>
              <a:gd name="connsiteX5" fmla="*/ 5653 w 217586"/>
              <a:gd name="connsiteY5" fmla="*/ 98323 h 604684"/>
              <a:gd name="connsiteX6" fmla="*/ 5653 w 217586"/>
              <a:gd name="connsiteY6" fmla="*/ 226142 h 604684"/>
              <a:gd name="connsiteX7" fmla="*/ 15485 w 217586"/>
              <a:gd name="connsiteY7" fmla="*/ 285136 h 604684"/>
              <a:gd name="connsiteX8" fmla="*/ 25317 w 217586"/>
              <a:gd name="connsiteY8" fmla="*/ 309717 h 604684"/>
              <a:gd name="connsiteX9" fmla="*/ 49898 w 217586"/>
              <a:gd name="connsiteY9" fmla="*/ 368710 h 604684"/>
              <a:gd name="connsiteX10" fmla="*/ 64646 w 217586"/>
              <a:gd name="connsiteY10" fmla="*/ 383459 h 604684"/>
              <a:gd name="connsiteX11" fmla="*/ 74479 w 217586"/>
              <a:gd name="connsiteY11" fmla="*/ 403123 h 604684"/>
              <a:gd name="connsiteX12" fmla="*/ 84311 w 217586"/>
              <a:gd name="connsiteY12" fmla="*/ 417871 h 604684"/>
              <a:gd name="connsiteX13" fmla="*/ 94143 w 217586"/>
              <a:gd name="connsiteY13" fmla="*/ 442452 h 604684"/>
              <a:gd name="connsiteX14" fmla="*/ 113808 w 217586"/>
              <a:gd name="connsiteY14" fmla="*/ 462117 h 604684"/>
              <a:gd name="connsiteX15" fmla="*/ 133472 w 217586"/>
              <a:gd name="connsiteY15" fmla="*/ 486697 h 604684"/>
              <a:gd name="connsiteX16" fmla="*/ 162969 w 217586"/>
              <a:gd name="connsiteY16" fmla="*/ 535859 h 604684"/>
              <a:gd name="connsiteX17" fmla="*/ 187550 w 217586"/>
              <a:gd name="connsiteY17" fmla="*/ 560439 h 604684"/>
              <a:gd name="connsiteX18" fmla="*/ 217046 w 217586"/>
              <a:gd name="connsiteY18" fmla="*/ 594852 h 604684"/>
              <a:gd name="connsiteX19" fmla="*/ 217046 w 217586"/>
              <a:gd name="connsiteY19" fmla="*/ 604684 h 60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7586" h="604684">
                <a:moveTo>
                  <a:pt x="103975" y="0"/>
                </a:moveTo>
                <a:cubicBezTo>
                  <a:pt x="80113" y="3409"/>
                  <a:pt x="68665" y="1344"/>
                  <a:pt x="49898" y="14749"/>
                </a:cubicBezTo>
                <a:cubicBezTo>
                  <a:pt x="44241" y="18790"/>
                  <a:pt x="40066" y="24581"/>
                  <a:pt x="35150" y="29497"/>
                </a:cubicBezTo>
                <a:cubicBezTo>
                  <a:pt x="33511" y="36052"/>
                  <a:pt x="32895" y="42952"/>
                  <a:pt x="30233" y="49162"/>
                </a:cubicBezTo>
                <a:cubicBezTo>
                  <a:pt x="27906" y="54593"/>
                  <a:pt x="23332" y="58780"/>
                  <a:pt x="20401" y="63910"/>
                </a:cubicBezTo>
                <a:cubicBezTo>
                  <a:pt x="10682" y="80919"/>
                  <a:pt x="11168" y="81778"/>
                  <a:pt x="5653" y="98323"/>
                </a:cubicBezTo>
                <a:cubicBezTo>
                  <a:pt x="-2249" y="161544"/>
                  <a:pt x="-1511" y="136585"/>
                  <a:pt x="5653" y="226142"/>
                </a:cubicBezTo>
                <a:cubicBezTo>
                  <a:pt x="6280" y="233975"/>
                  <a:pt x="12242" y="274325"/>
                  <a:pt x="15485" y="285136"/>
                </a:cubicBezTo>
                <a:cubicBezTo>
                  <a:pt x="18021" y="293589"/>
                  <a:pt x="22526" y="301345"/>
                  <a:pt x="25317" y="309717"/>
                </a:cubicBezTo>
                <a:cubicBezTo>
                  <a:pt x="32795" y="332151"/>
                  <a:pt x="29366" y="348176"/>
                  <a:pt x="49898" y="368710"/>
                </a:cubicBezTo>
                <a:cubicBezTo>
                  <a:pt x="54814" y="373626"/>
                  <a:pt x="60605" y="377802"/>
                  <a:pt x="64646" y="383459"/>
                </a:cubicBezTo>
                <a:cubicBezTo>
                  <a:pt x="68906" y="389422"/>
                  <a:pt x="70843" y="396760"/>
                  <a:pt x="74479" y="403123"/>
                </a:cubicBezTo>
                <a:cubicBezTo>
                  <a:pt x="77410" y="408253"/>
                  <a:pt x="81669" y="412586"/>
                  <a:pt x="84311" y="417871"/>
                </a:cubicBezTo>
                <a:cubicBezTo>
                  <a:pt x="88257" y="425764"/>
                  <a:pt x="89248" y="435109"/>
                  <a:pt x="94143" y="442452"/>
                </a:cubicBezTo>
                <a:cubicBezTo>
                  <a:pt x="99285" y="450165"/>
                  <a:pt x="107253" y="455562"/>
                  <a:pt x="113808" y="462117"/>
                </a:cubicBezTo>
                <a:cubicBezTo>
                  <a:pt x="126629" y="500579"/>
                  <a:pt x="107530" y="453343"/>
                  <a:pt x="133472" y="486697"/>
                </a:cubicBezTo>
                <a:cubicBezTo>
                  <a:pt x="133546" y="486792"/>
                  <a:pt x="155881" y="527759"/>
                  <a:pt x="162969" y="535859"/>
                </a:cubicBezTo>
                <a:cubicBezTo>
                  <a:pt x="170599" y="544579"/>
                  <a:pt x="179356" y="552245"/>
                  <a:pt x="187550" y="560439"/>
                </a:cubicBezTo>
                <a:cubicBezTo>
                  <a:pt x="195728" y="568617"/>
                  <a:pt x="212055" y="582375"/>
                  <a:pt x="217046" y="594852"/>
                </a:cubicBezTo>
                <a:cubicBezTo>
                  <a:pt x="218263" y="597895"/>
                  <a:pt x="217046" y="601407"/>
                  <a:pt x="217046" y="604684"/>
                </a:cubicBezTo>
              </a:path>
            </a:pathLst>
          </a:custGeom>
          <a:noFill/>
          <a:ln w="57150">
            <a:solidFill>
              <a:srgbClr val="404040">
                <a:alpha val="40000"/>
              </a:srgb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69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준비 큐</a:t>
            </a:r>
            <a:r>
              <a:rPr lang="en-US" altLang="ko-KR" dirty="0" smtClean="0"/>
              <a:t>(run queue)</a:t>
            </a:r>
            <a:r>
              <a:rPr lang="ko-KR" altLang="en-US" dirty="0" smtClean="0"/>
              <a:t>와 가상 실행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준비 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 상태의 프로세스들이 스케줄을 기다리는 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가상실행시간 순으로 정렬</a:t>
            </a:r>
            <a:endParaRPr lang="en-US" altLang="ko-KR" dirty="0" smtClean="0"/>
          </a:p>
          <a:p>
            <a:r>
              <a:rPr lang="ko-KR" altLang="en-US" dirty="0" smtClean="0"/>
              <a:t>가상실행시간</a:t>
            </a:r>
            <a:r>
              <a:rPr lang="en-US" altLang="ko-KR" dirty="0" smtClean="0"/>
              <a:t>(virtual runtime)</a:t>
            </a:r>
          </a:p>
          <a:p>
            <a:pPr lvl="1"/>
            <a:r>
              <a:rPr lang="ko-KR" altLang="en-US" dirty="0" smtClean="0"/>
              <a:t>할당된 타임슬라이스에서 프로세스가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실제 사용한 시간에 다른 프로세스에게 양보한 대가를 반영하여 계산한 값</a:t>
            </a:r>
            <a:endParaRPr lang="en-US" altLang="ko-KR" dirty="0" smtClean="0"/>
          </a:p>
          <a:p>
            <a:r>
              <a:rPr lang="ko-KR" altLang="en-US" dirty="0" smtClean="0"/>
              <a:t>누적 가상실행시간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지금까지 사용한 가상실행시간의 총합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누적가상실행시간이 </a:t>
            </a:r>
            <a:r>
              <a:rPr lang="ko-KR" altLang="en-US" dirty="0"/>
              <a:t>가장 짧은 </a:t>
            </a:r>
            <a:r>
              <a:rPr lang="ko-KR" altLang="en-US" dirty="0" smtClean="0"/>
              <a:t>프로세스를 </a:t>
            </a:r>
            <a:r>
              <a:rPr lang="ko-KR" altLang="en-US" dirty="0"/>
              <a:t>가장 높은 순위로 스케줄</a:t>
            </a:r>
            <a:endParaRPr lang="en-US" altLang="ko-KR" dirty="0"/>
          </a:p>
          <a:p>
            <a:pPr lvl="2"/>
            <a:r>
              <a:rPr lang="en-US" altLang="ko-KR" dirty="0"/>
              <a:t>Red-black</a:t>
            </a:r>
            <a:r>
              <a:rPr lang="ko-KR" altLang="en-US" dirty="0"/>
              <a:t>라고 부르는 이진 트리로 구성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6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nice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80831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nice</a:t>
            </a:r>
          </a:p>
          <a:p>
            <a:pPr lvl="1"/>
            <a:r>
              <a:rPr lang="ko-KR" altLang="en-US" dirty="0" smtClean="0"/>
              <a:t>양보 잘하는 사람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nice!!</a:t>
            </a:r>
          </a:p>
          <a:p>
            <a:pPr lvl="1"/>
            <a:r>
              <a:rPr lang="ko-KR" altLang="en-US" dirty="0" smtClean="0"/>
              <a:t>프로세스마다</a:t>
            </a:r>
            <a:r>
              <a:rPr lang="en-US" altLang="ko-KR" dirty="0" smtClean="0"/>
              <a:t> nice </a:t>
            </a:r>
            <a:r>
              <a:rPr lang="ko-KR" altLang="en-US" dirty="0" smtClean="0"/>
              <a:t>값 가짐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디폴트 </a:t>
            </a:r>
            <a:r>
              <a:rPr lang="en-US" altLang="ko-KR" dirty="0" smtClean="0"/>
              <a:t>nice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0(</a:t>
            </a:r>
            <a:r>
              <a:rPr lang="ko-KR" altLang="en-US" dirty="0" smtClean="0"/>
              <a:t>음수</a:t>
            </a:r>
            <a:r>
              <a:rPr lang="en-US" altLang="ko-KR" dirty="0" smtClean="0"/>
              <a:t>, 0, </a:t>
            </a:r>
            <a:r>
              <a:rPr lang="ko-KR" altLang="en-US" dirty="0" smtClean="0"/>
              <a:t>양수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nice </a:t>
            </a:r>
            <a:r>
              <a:rPr lang="ko-KR" altLang="en-US" dirty="0" smtClean="0"/>
              <a:t>값이 클수록 양보 잘함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스케줄링 우선순위 낮음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통해 </a:t>
            </a:r>
            <a:r>
              <a:rPr lang="en-US" altLang="ko-KR" dirty="0"/>
              <a:t>nice </a:t>
            </a:r>
            <a:r>
              <a:rPr lang="ko-KR" altLang="en-US" dirty="0"/>
              <a:t>값을 </a:t>
            </a:r>
            <a:r>
              <a:rPr lang="ko-KR" altLang="en-US" dirty="0" smtClean="0"/>
              <a:t>조절 가능</a:t>
            </a:r>
            <a:endParaRPr lang="en-US" altLang="ko-KR" dirty="0" smtClean="0"/>
          </a:p>
          <a:p>
            <a:r>
              <a:rPr lang="en-US" altLang="ko-KR" dirty="0" smtClean="0"/>
              <a:t>weight</a:t>
            </a:r>
          </a:p>
          <a:p>
            <a:pPr lvl="1"/>
            <a:r>
              <a:rPr lang="en-US" altLang="ko-KR" dirty="0" smtClean="0"/>
              <a:t>CFS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nice </a:t>
            </a:r>
            <a:r>
              <a:rPr lang="ko-KR" altLang="en-US" dirty="0" smtClean="0"/>
              <a:t>값을 가중치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로 바꾸어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클수록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높은 스케줄링 순위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가상실행시간이 작게 계산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더 오래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사용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타임슬라이스를 크게 할당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E7BB41B-4AC4-EA47-A852-425307C3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42932"/>
              </p:ext>
            </p:extLst>
          </p:nvPr>
        </p:nvGraphicFramePr>
        <p:xfrm>
          <a:off x="1475656" y="4221088"/>
          <a:ext cx="6657200" cy="195072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605200">
                  <a:extLst>
                    <a:ext uri="{9D8B030D-6E8A-4147-A177-3AD203B41FA5}">
                      <a16:colId xmlns:a16="http://schemas.microsoft.com/office/drawing/2014/main" val="1208042884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3867522927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2094271132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1849950908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281720783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994247087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2688838734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141831112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3860616096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429477910"/>
                    </a:ext>
                  </a:extLst>
                </a:gridCol>
                <a:gridCol w="605200">
                  <a:extLst>
                    <a:ext uri="{9D8B030D-6E8A-4147-A177-3AD203B41FA5}">
                      <a16:colId xmlns:a16="http://schemas.microsoft.com/office/drawing/2014/main" val="2814274219"/>
                    </a:ext>
                  </a:extLst>
                </a:gridCol>
              </a:tblGrid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97401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weight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88761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71755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56483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46273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36291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29154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23254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18705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14949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11916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05975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280463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weight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9548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7620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6100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4904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3906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3121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1991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1586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1277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0971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834484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weight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1024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820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526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00633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nice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555"/>
                  </a:ext>
                </a:extLst>
              </a:tr>
              <a:tr h="171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weight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4337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393004" y="6243816"/>
            <a:ext cx="4187108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출처</a:t>
            </a:r>
            <a:r>
              <a:rPr lang="en-US" altLang="ko-KR" sz="11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https://helix979.github.io/jkoo/post/os-scheduler/)</a:t>
            </a: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35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가상실행시간</a:t>
            </a:r>
            <a:r>
              <a:rPr lang="en-US" altLang="ko-KR" smtClean="0"/>
              <a:t> </a:t>
            </a:r>
            <a:r>
              <a:rPr lang="ko-KR" altLang="en-US" smtClean="0"/>
              <a:t>계산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dirty="0" smtClean="0"/>
                  <a:t>가상실행시간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𝑣𝑟</m:t>
                    </m:r>
                    <m:r>
                      <a:rPr lang="en-US" altLang="ko-KR" baseline="-25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과 누적 가상실행시간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𝑣𝑟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𝑡𝑜𝑡𝑎𝑙𝑝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계산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프로세스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가 준비 큐에 들어갈 때 계산</a:t>
                </a:r>
                <a:endParaRPr lang="en-US" altLang="ko-KR" dirty="0" smtClean="0"/>
              </a:p>
              <a:p>
                <a:pPr lvl="1"/>
                <a:r>
                  <a:rPr lang="en-US" altLang="ko-KR" dirty="0" err="1" smtClean="0"/>
                  <a:t>actual_run_time</a:t>
                </a:r>
                <a:r>
                  <a:rPr lang="ko-KR" altLang="en-US" dirty="0" smtClean="0"/>
                  <a:t>은 </a:t>
                </a:r>
                <a:r>
                  <a:rPr lang="ko-KR" altLang="en-US" dirty="0"/>
                  <a:t>실제 실행 시간</a:t>
                </a:r>
                <a:endParaRPr lang="en-US" altLang="ko-KR" dirty="0" smtClean="0"/>
              </a:p>
              <a:p>
                <a:r>
                  <a:rPr lang="en-US" altLang="ko-KR" dirty="0" smtClean="0"/>
                  <a:t>weight</a:t>
                </a:r>
                <a:r>
                  <a:rPr lang="ko-KR" altLang="en-US" dirty="0" smtClean="0"/>
                  <a:t>가 클수록 가상실행시간은 작고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스케줄링 우선순위는 높음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weight</a:t>
                </a:r>
                <a:r>
                  <a:rPr lang="ko-KR" altLang="en-US" dirty="0" smtClean="0"/>
                  <a:t>가 클수록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프로세스가 원했던 것보다 상대적으로 적은 시간 </a:t>
                </a:r>
                <a:r>
                  <a:rPr lang="en-US" altLang="ko-KR" dirty="0" smtClean="0"/>
                  <a:t>CPU</a:t>
                </a:r>
                <a:r>
                  <a:rPr lang="ko-KR" altLang="en-US" dirty="0" smtClean="0"/>
                  <a:t>를 사용하였음</a:t>
                </a:r>
                <a:endParaRPr lang="en-US" altLang="ko-KR" dirty="0"/>
              </a:p>
              <a:p>
                <a:pPr lvl="2"/>
                <a:r>
                  <a:rPr lang="ko-KR" altLang="en-US" dirty="0" smtClean="0"/>
                  <a:t>따라서 높은 순위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가상실행시간의 계산 시점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프로세스 생성되었을 때 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준비 큐의 가장 짧은 누적 가상실행시간으로 설정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프로세스가 자신의 타임슬라이스를 소진하거나</a:t>
                </a:r>
                <a:r>
                  <a:rPr lang="en-US" altLang="ko-KR" dirty="0" smtClean="0"/>
                  <a:t>, </a:t>
                </a:r>
                <a:r>
                  <a:rPr lang="ko-KR" altLang="en-US" dirty="0" err="1" smtClean="0"/>
                  <a:t>대기큐에서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준비큐로</a:t>
                </a:r>
                <a:r>
                  <a:rPr lang="ko-KR" altLang="en-US" dirty="0" smtClean="0"/>
                  <a:t> 이동할 때</a:t>
                </a:r>
                <a:endParaRPr lang="en-US" altLang="ko-KR" dirty="0" smtClean="0"/>
              </a:p>
              <a:p>
                <a:r>
                  <a:rPr lang="ko-KR" altLang="en-US" dirty="0" smtClean="0"/>
                  <a:t>가상실행시간의 의미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I/O </a:t>
                </a:r>
                <a:r>
                  <a:rPr lang="ko-KR" altLang="en-US" dirty="0" smtClean="0"/>
                  <a:t>집중 프로세스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자주  입출력을 수행하는</a:t>
                </a:r>
                <a:r>
                  <a:rPr lang="en-US" altLang="ko-KR" dirty="0" smtClean="0"/>
                  <a:t>)</a:t>
                </a:r>
                <a:r>
                  <a:rPr lang="ko-KR" altLang="en-US" dirty="0" smtClean="0"/>
                  <a:t>에게 더 높은 스케줄링 순위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대화식 응용프로그램이 주를 이루는 데스크톱에 적합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83768" y="1700808"/>
                <a:ext cx="3644716" cy="844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𝑣𝑟</m:t>
                      </m:r>
                      <m:r>
                        <a:rPr lang="en-US" altLang="ko-KR" sz="1600" b="0" i="1" baseline="-2500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𝑎𝑐𝑡𝑢𝑎𝑙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𝑟𝑢𝑛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𝑡𝑖𝑚𝑒𝑝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1024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ko-KR" sz="1600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ko-KR" sz="1600" dirty="0" smtClean="0"/>
              </a:p>
              <a:p>
                <a:r>
                  <a:rPr lang="en-US" altLang="ko-KR" sz="16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𝑣𝑟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𝑡𝑜𝑡𝑎𝑙𝑝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𝑣𝑟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𝑡𝑜𝑡𝑎𝑙𝑝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+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𝑣𝑟</m:t>
                    </m:r>
                    <m:r>
                      <a:rPr lang="en-US" altLang="ko-KR" sz="1600" i="1" baseline="-250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00808"/>
                <a:ext cx="3644716" cy="844398"/>
              </a:xfrm>
              <a:prstGeom prst="rect">
                <a:avLst/>
              </a:prstGeom>
              <a:blipFill>
                <a:blip r:embed="rId3"/>
                <a:stretch>
                  <a:fillRect b="-709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80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타임 슬라이스</a:t>
            </a:r>
            <a:r>
              <a:rPr lang="en-US" altLang="ko-KR" smtClean="0"/>
              <a:t>(Time Slice)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타임 슬라이스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프로세스에게 중단 없이 실행되도록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부여하는 시간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타임슬라이스가 </a:t>
            </a:r>
            <a:r>
              <a:rPr lang="en-US" altLang="ko-KR" dirty="0" err="1" smtClean="0"/>
              <a:t>5ms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프로세스는 </a:t>
            </a:r>
            <a:r>
              <a:rPr lang="en-US" altLang="ko-KR" dirty="0" err="1" smtClean="0"/>
              <a:t>5ms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동안 커널에 의해 강제 중단되지 않고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점유하고 실행됨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CFS</a:t>
            </a:r>
            <a:r>
              <a:rPr lang="ko-KR" altLang="en-US" dirty="0" smtClean="0"/>
              <a:t>는 프로세스마다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스케줄링시</a:t>
            </a:r>
            <a:r>
              <a:rPr lang="ko-KR" altLang="en-US" dirty="0" smtClean="0"/>
              <a:t> 타임슬라이스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새로 계산</a:t>
            </a:r>
            <a:endParaRPr lang="en-US" altLang="ko-KR" dirty="0" smtClean="0"/>
          </a:p>
          <a:p>
            <a:r>
              <a:rPr lang="en-US" altLang="ko-KR" dirty="0" err="1" smtClean="0"/>
              <a:t>Time_Slice</a:t>
            </a:r>
            <a:r>
              <a:rPr lang="en-US" altLang="ko-KR" baseline="-25000" dirty="0" err="1" smtClean="0"/>
              <a:t>p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계산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 smtClean="0"/>
              <a:t>scheduling_period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준비 큐에 있는 모든 프로세스를 한 번씩 실행시킬 수 있도록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CFS</a:t>
            </a:r>
            <a:r>
              <a:rPr lang="ko-KR" altLang="en-US" dirty="0" smtClean="0"/>
              <a:t>에서 계획한 주기 시간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CFS</a:t>
            </a:r>
            <a:r>
              <a:rPr lang="ko-KR" altLang="en-US" dirty="0" smtClean="0"/>
              <a:t>는 프로세스의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고려하여 </a:t>
            </a:r>
            <a:r>
              <a:rPr lang="en-US" altLang="ko-KR" dirty="0" smtClean="0"/>
              <a:t>Time Slice </a:t>
            </a:r>
            <a:r>
              <a:rPr lang="ko-KR" altLang="en-US" dirty="0" smtClean="0"/>
              <a:t>계산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379124" y="3068960"/>
                <a:ext cx="6433236" cy="552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𝑆𝑙𝑖𝑐𝑒𝑝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𝑠𝑐h𝑒𝑑𝑢𝑙𝑖𝑛𝑔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ko-KR" sz="1400" i="1" baseline="-2500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준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비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큐에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있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는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모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프로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세</m:t>
                          </m:r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합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124" y="3068960"/>
                <a:ext cx="6433236" cy="552011"/>
              </a:xfrm>
              <a:prstGeom prst="rect">
                <a:avLst/>
              </a:prstGeom>
              <a:blipFill>
                <a:blip r:embed="rId2"/>
                <a:stretch>
                  <a:fillRect b="-430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70791"/>
              </p:ext>
            </p:extLst>
          </p:nvPr>
        </p:nvGraphicFramePr>
        <p:xfrm>
          <a:off x="1763688" y="5039820"/>
          <a:ext cx="6096000" cy="288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5810649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142250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332936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929068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961896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183201"/>
                  </a:ext>
                </a:extLst>
              </a:tr>
            </a:tbl>
          </a:graphicData>
        </a:graphic>
      </p:graphicFrame>
      <p:sp>
        <p:nvSpPr>
          <p:cNvPr id="7" name="오른쪽 중괄호 6"/>
          <p:cNvSpPr/>
          <p:nvPr/>
        </p:nvSpPr>
        <p:spPr>
          <a:xfrm rot="16200000">
            <a:off x="4681980" y="1867792"/>
            <a:ext cx="216024" cy="6044736"/>
          </a:xfrm>
          <a:prstGeom prst="rightBrace">
            <a:avLst>
              <a:gd name="adj1" fmla="val 263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5925" y="4474370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20ms(</a:t>
            </a:r>
            <a:r>
              <a:rPr lang="en-US" altLang="ko-KR" sz="1400" dirty="0" err="1" smtClean="0"/>
              <a:t>scheduling_period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9" name="오른쪽 중괄호 8"/>
          <p:cNvSpPr/>
          <p:nvPr/>
        </p:nvSpPr>
        <p:spPr>
          <a:xfrm rot="16200000" flipH="1">
            <a:off x="2267744" y="4874536"/>
            <a:ext cx="216024" cy="1224136"/>
          </a:xfrm>
          <a:prstGeom prst="rightBrace">
            <a:avLst>
              <a:gd name="adj1" fmla="val 263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15107" y="5575632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4ms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3993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스케줄링 알고리즘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2643" y="1844573"/>
            <a:ext cx="50208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vr</a:t>
            </a:r>
            <a:r>
              <a:rPr lang="en-US" altLang="ko-KR" sz="1400" baseline="-25000" dirty="0" err="1"/>
              <a:t>p</a:t>
            </a:r>
            <a:r>
              <a:rPr lang="en-US" altLang="ko-KR" sz="1400" dirty="0"/>
              <a:t> = </a:t>
            </a:r>
            <a:r>
              <a:rPr lang="en-US" altLang="ko-KR" sz="1400" dirty="0" err="1" smtClean="0"/>
              <a:t>actual_run_time</a:t>
            </a:r>
            <a:r>
              <a:rPr lang="en-US" altLang="ko-KR" sz="1400" baseline="-25000" dirty="0" err="1" smtClean="0"/>
              <a:t>p</a:t>
            </a:r>
            <a:r>
              <a:rPr lang="en-US" altLang="ko-KR" sz="1400" dirty="0" smtClean="0"/>
              <a:t>*1024/</a:t>
            </a:r>
            <a:r>
              <a:rPr lang="en-US" altLang="ko-KR" sz="1400" dirty="0" err="1" smtClean="0"/>
              <a:t>weight</a:t>
            </a:r>
            <a:r>
              <a:rPr lang="en-US" altLang="ko-KR" sz="1400" baseline="-25000" dirty="0" err="1" smtClean="0"/>
              <a:t>p</a:t>
            </a:r>
            <a:endParaRPr lang="en-US" altLang="ko-KR" sz="1400" baseline="-25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73898" y="1825410"/>
            <a:ext cx="336662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None/>
            </a:pPr>
            <a:r>
              <a:rPr lang="en-US" altLang="ko-KR" sz="1400" dirty="0" smtClean="0"/>
              <a:t>(1) </a:t>
            </a:r>
            <a:r>
              <a:rPr lang="ko-KR" altLang="en-US" sz="1400" dirty="0" smtClean="0"/>
              <a:t>프로세스 </a:t>
            </a:r>
            <a:r>
              <a:rPr lang="en-US" altLang="ko-KR" sz="1400" dirty="0"/>
              <a:t>p</a:t>
            </a:r>
            <a:r>
              <a:rPr lang="ko-KR" altLang="en-US" sz="1400" dirty="0"/>
              <a:t>를 </a:t>
            </a:r>
            <a:r>
              <a:rPr lang="ko-KR" altLang="en-US" sz="1400" dirty="0" err="1" smtClean="0"/>
              <a:t>준비큐에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삽입하기 전</a:t>
            </a:r>
            <a:r>
              <a:rPr lang="en-US" altLang="ko-KR" sz="1400" dirty="0" smtClean="0"/>
              <a:t>,</a:t>
            </a:r>
          </a:p>
          <a:p>
            <a:pPr marL="0" lvl="1">
              <a:buNone/>
            </a:pPr>
            <a:r>
              <a:rPr lang="ko-KR" altLang="en-US" sz="1400" dirty="0" smtClean="0"/>
              <a:t>가상실행시간</a:t>
            </a:r>
            <a:r>
              <a:rPr lang="en-US" altLang="ko-KR" sz="1400" dirty="0"/>
              <a:t>(</a:t>
            </a:r>
            <a:r>
              <a:rPr lang="en-US" altLang="ko-KR" sz="1400" dirty="0" err="1" smtClean="0"/>
              <a:t>vr</a:t>
            </a:r>
            <a:r>
              <a:rPr lang="en-US" altLang="ko-KR" sz="1400" baseline="-25000" dirty="0" err="1" smtClean="0"/>
              <a:t>p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계산</a:t>
            </a:r>
            <a:endParaRPr lang="en-US" altLang="ko-KR" sz="1400" dirty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endParaRPr lang="en-US" altLang="ko-KR" sz="1400" dirty="0" smtClean="0"/>
          </a:p>
          <a:p>
            <a:pPr marL="0" lvl="1">
              <a:buNone/>
            </a:pPr>
            <a:r>
              <a:rPr lang="en-US" altLang="ko-KR" sz="1400" dirty="0" smtClean="0"/>
              <a:t>(2) </a:t>
            </a:r>
            <a:r>
              <a:rPr lang="ko-KR" altLang="en-US" sz="1400" dirty="0" smtClean="0"/>
              <a:t>누적 가상실행시간 </a:t>
            </a:r>
            <a:r>
              <a:rPr lang="en-US" altLang="ko-KR" sz="1400" dirty="0" err="1"/>
              <a:t>vr_total</a:t>
            </a:r>
            <a:r>
              <a:rPr lang="en-US" altLang="ko-KR" sz="1400" baseline="-25000" dirty="0" err="1"/>
              <a:t>p</a:t>
            </a:r>
            <a:r>
              <a:rPr lang="ko-KR" altLang="en-US" sz="1400" dirty="0" smtClean="0"/>
              <a:t> 계산</a:t>
            </a:r>
            <a:endParaRPr lang="en-US" altLang="ko-KR" sz="1400" dirty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endParaRPr lang="en-US" altLang="ko-KR" sz="1400" dirty="0" smtClean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r>
              <a:rPr lang="en-US" altLang="ko-KR" sz="1400" dirty="0" smtClean="0"/>
              <a:t>(3) </a:t>
            </a:r>
            <a:r>
              <a:rPr lang="ko-KR" altLang="en-US" sz="1400" dirty="0" smtClean="0"/>
              <a:t>스케줄러에 </a:t>
            </a:r>
            <a:r>
              <a:rPr lang="ko-KR" altLang="en-US" sz="1400" dirty="0"/>
              <a:t>의해 선택된 </a:t>
            </a:r>
            <a:endParaRPr lang="en-US" altLang="ko-KR" sz="1400" dirty="0" smtClean="0"/>
          </a:p>
          <a:p>
            <a:pPr marL="0" lvl="1">
              <a:buNone/>
            </a:pPr>
            <a:r>
              <a:rPr lang="ko-KR" altLang="en-US" sz="1400" dirty="0" smtClean="0"/>
              <a:t>프로세스 </a:t>
            </a:r>
            <a:r>
              <a:rPr lang="en-US" altLang="ko-KR" sz="1400" dirty="0"/>
              <a:t>q</a:t>
            </a:r>
            <a:r>
              <a:rPr lang="ko-KR" altLang="en-US" sz="1400" dirty="0"/>
              <a:t>의 타임 슬라이스 계산</a:t>
            </a:r>
            <a:endParaRPr lang="en-US" altLang="ko-KR" sz="1400" dirty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endParaRPr lang="en-US" altLang="ko-KR" sz="1400" dirty="0" smtClean="0"/>
          </a:p>
          <a:p>
            <a:pPr marL="0" lvl="1">
              <a:buNone/>
            </a:pPr>
            <a:endParaRPr lang="en-US" altLang="ko-KR" sz="1400" dirty="0"/>
          </a:p>
          <a:p>
            <a:pPr marL="0" lvl="1">
              <a:buNone/>
            </a:pPr>
            <a:r>
              <a:rPr lang="en-US" altLang="ko-KR" sz="1400" dirty="0" smtClean="0"/>
              <a:t>(4) p</a:t>
            </a:r>
            <a:r>
              <a:rPr lang="ko-KR" altLang="en-US" sz="1400" dirty="0"/>
              <a:t>와 </a:t>
            </a:r>
            <a:r>
              <a:rPr lang="en-US" altLang="ko-KR" sz="1400" dirty="0"/>
              <a:t>q</a:t>
            </a:r>
            <a:r>
              <a:rPr lang="ko-KR" altLang="en-US" sz="1400" dirty="0"/>
              <a:t>의 컨텍스트 </a:t>
            </a:r>
            <a:r>
              <a:rPr lang="ko-KR" altLang="en-US" sz="1400" dirty="0" smtClean="0"/>
              <a:t>스위칭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82643" y="3429000"/>
            <a:ext cx="502088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q</a:t>
            </a:r>
            <a:r>
              <a:rPr lang="ko-KR" altLang="en-US" sz="1400" dirty="0" smtClean="0"/>
              <a:t>의 타임슬라이스 </a:t>
            </a:r>
            <a:r>
              <a:rPr lang="en-US" altLang="ko-KR" sz="1400" dirty="0"/>
              <a:t>=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scheduling_period</a:t>
            </a:r>
            <a:r>
              <a:rPr lang="en-US" altLang="ko-KR" sz="1400" dirty="0" smtClean="0"/>
              <a:t> * </a:t>
            </a:r>
            <a:r>
              <a:rPr lang="en-US" altLang="ko-KR" sz="1400" dirty="0" err="1" smtClean="0"/>
              <a:t>weight</a:t>
            </a:r>
            <a:r>
              <a:rPr lang="en-US" altLang="ko-KR" sz="1400" baseline="-25000" dirty="0" err="1" smtClean="0"/>
              <a:t>q</a:t>
            </a:r>
            <a:r>
              <a:rPr lang="en-US" altLang="ko-KR" sz="1400" dirty="0" smtClean="0"/>
              <a:t> /(</a:t>
            </a:r>
            <a:r>
              <a:rPr lang="ko-KR" altLang="en-US" sz="1400" dirty="0" err="1" smtClean="0"/>
              <a:t>준비큐의</a:t>
            </a:r>
            <a:r>
              <a:rPr lang="ko-KR" altLang="en-US" sz="1400" dirty="0" smtClean="0"/>
              <a:t> </a:t>
            </a:r>
            <a:r>
              <a:rPr lang="ko-KR" altLang="en-US" sz="1400" smtClean="0"/>
              <a:t>모든 프로세스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weight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3782643" y="2617167"/>
            <a:ext cx="502088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vr_total</a:t>
            </a:r>
            <a:r>
              <a:rPr lang="en-US" altLang="ko-KR" sz="1400" baseline="-25000" dirty="0" err="1" smtClean="0"/>
              <a:t>p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+= </a:t>
            </a:r>
            <a:r>
              <a:rPr lang="en-US" altLang="ko-KR" sz="1400" dirty="0" err="1" smtClean="0"/>
              <a:t>vr</a:t>
            </a:r>
            <a:r>
              <a:rPr lang="en-US" altLang="ko-KR" sz="1400" baseline="-25000" dirty="0" err="1" smtClean="0"/>
              <a:t>p</a:t>
            </a:r>
            <a:endParaRPr lang="en-US" altLang="ko-KR" baseline="-25000" dirty="0"/>
          </a:p>
        </p:txBody>
      </p:sp>
      <p:cxnSp>
        <p:nvCxnSpPr>
          <p:cNvPr id="16" name="직선 화살표 연결선 15"/>
          <p:cNvCxnSpPr>
            <a:stCxn id="8" idx="2"/>
            <a:endCxn id="14" idx="0"/>
          </p:cNvCxnSpPr>
          <p:nvPr/>
        </p:nvCxnSpPr>
        <p:spPr>
          <a:xfrm>
            <a:off x="6293087" y="2152350"/>
            <a:ext cx="0" cy="46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2"/>
            <a:endCxn id="13" idx="0"/>
          </p:cNvCxnSpPr>
          <p:nvPr/>
        </p:nvCxnSpPr>
        <p:spPr>
          <a:xfrm>
            <a:off x="6293087" y="292494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스케줄링의 정의와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프로그램의 실행 특징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CPU-burst – I/O burst – CPU-burst – I/O burst</a:t>
            </a:r>
            <a:r>
              <a:rPr lang="ko-KR" altLang="en-US" dirty="0" smtClean="0"/>
              <a:t>의 반복 </a:t>
            </a:r>
            <a:r>
              <a:rPr lang="en-US" altLang="ko-KR" dirty="0" smtClean="0"/>
              <a:t>...</a:t>
            </a:r>
          </a:p>
          <a:p>
            <a:pPr lvl="1"/>
            <a:r>
              <a:rPr lang="ko-KR" altLang="en-US" dirty="0" smtClean="0"/>
              <a:t>계산 작업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입출력 작업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계산 작업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입출력 작업 </a:t>
            </a:r>
            <a:r>
              <a:rPr lang="en-US" altLang="ko-KR" dirty="0" smtClean="0"/>
              <a:t>...</a:t>
            </a:r>
          </a:p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 준비 상태의 스레드 중 하나를 선택하는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목표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활용률 극대화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컴퓨터 시스템 처리율 향상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4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스케줄링의 기준</a:t>
            </a:r>
            <a:r>
              <a:rPr lang="en-US" altLang="ko-KR" dirty="0" smtClean="0"/>
              <a:t>(criteria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컴퓨터 시스템들은 기본 목표 외에 서로 다른 스케줄링 목표를 가질 수 있음</a:t>
            </a:r>
            <a:endParaRPr lang="en-US" altLang="ko-KR" dirty="0" smtClean="0"/>
          </a:p>
          <a:p>
            <a:r>
              <a:rPr lang="ko-KR" altLang="en-US" dirty="0" smtClean="0"/>
              <a:t>스케줄링 알고리즘의 다양한 목표와 평가 기준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 </a:t>
            </a:r>
            <a:r>
              <a:rPr lang="ko-KR" altLang="en-US" dirty="0" smtClean="0"/>
              <a:t>활용률</a:t>
            </a:r>
            <a:r>
              <a:rPr lang="en-US" altLang="ko-KR" dirty="0" smtClean="0"/>
              <a:t>(CPU utilization)</a:t>
            </a:r>
          </a:p>
          <a:p>
            <a:pPr lvl="2"/>
            <a:r>
              <a:rPr lang="ko-KR" altLang="en-US" dirty="0" smtClean="0"/>
              <a:t>전체 시간 중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사용 시간 비율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처리율</a:t>
            </a:r>
            <a:r>
              <a:rPr lang="en-US" altLang="ko-KR" dirty="0" smtClean="0"/>
              <a:t>(throughput)</a:t>
            </a:r>
          </a:p>
          <a:p>
            <a:pPr lvl="2"/>
            <a:r>
              <a:rPr lang="ko-KR" altLang="en-US" dirty="0" smtClean="0"/>
              <a:t>단위시간당 처리하는 프로세스의 개수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응답시간</a:t>
            </a:r>
            <a:r>
              <a:rPr lang="en-US" altLang="ko-KR" dirty="0" smtClean="0"/>
              <a:t>(response time)</a:t>
            </a:r>
          </a:p>
          <a:p>
            <a:pPr lvl="2"/>
            <a:r>
              <a:rPr lang="ko-KR" altLang="en-US" dirty="0" smtClean="0"/>
              <a:t>대화식 사용자의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명령에 응답하는데 걸리는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대기시간</a:t>
            </a:r>
            <a:r>
              <a:rPr lang="en-US" altLang="ko-KR" dirty="0" smtClean="0"/>
              <a:t>(waiting time)</a:t>
            </a:r>
          </a:p>
          <a:p>
            <a:pPr lvl="2"/>
            <a:r>
              <a:rPr lang="ko-KR" altLang="en-US" dirty="0" smtClean="0"/>
              <a:t>스레드가 준비 큐에서 머무르는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운영체제와 사용자 입장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소요 시간</a:t>
            </a:r>
            <a:r>
              <a:rPr lang="en-US" altLang="ko-KR" dirty="0" smtClean="0"/>
              <a:t>(turnaround time)</a:t>
            </a:r>
          </a:p>
          <a:p>
            <a:pPr lvl="2"/>
            <a:r>
              <a:rPr lang="ko-KR" altLang="en-US" dirty="0" smtClean="0"/>
              <a:t>프로세스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스레드</a:t>
            </a:r>
            <a:r>
              <a:rPr lang="en-US" altLang="ko-KR" dirty="0"/>
              <a:t>) </a:t>
            </a:r>
            <a:r>
              <a:rPr lang="ko-KR" altLang="en-US" dirty="0" smtClean="0"/>
              <a:t>가 컴퓨터 시스템에 도착한 후 완료될 때까지 걸린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입장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배치 처리 시스템에서 주된 스케줄링의 기준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공평성</a:t>
            </a:r>
            <a:r>
              <a:rPr lang="en-US" altLang="ko-KR" dirty="0" smtClean="0"/>
              <a:t>(fairness)</a:t>
            </a:r>
          </a:p>
          <a:p>
            <a:pPr lvl="2"/>
            <a:r>
              <a:rPr lang="en-US" altLang="ko-KR" dirty="0" smtClean="0"/>
              <a:t>CPU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스레드들에게</a:t>
            </a:r>
            <a:r>
              <a:rPr lang="ko-KR" altLang="en-US" dirty="0" smtClean="0"/>
              <a:t> 공평하게 배분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입장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시분할로 스케줄링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무한정 대기하는 기아 스레드</a:t>
            </a:r>
            <a:r>
              <a:rPr lang="en-US" altLang="ko-KR" dirty="0" smtClean="0"/>
              <a:t>(starving thread)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생기지 않도록 스케줄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정책</a:t>
            </a:r>
            <a:r>
              <a:rPr lang="en-US" altLang="ko-KR" dirty="0" smtClean="0"/>
              <a:t>(policy enforcement)</a:t>
            </a:r>
          </a:p>
          <a:p>
            <a:pPr lvl="2"/>
            <a:r>
              <a:rPr lang="ko-KR" altLang="en-US" dirty="0" smtClean="0"/>
              <a:t>컴퓨터 시스템의 특별한 목적을 달성하기 위한 스케줄링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운영체제 입장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실시간 시스템에서는 스레드가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완료 시한</a:t>
            </a:r>
            <a:r>
              <a:rPr lang="en-US" altLang="ko-KR" dirty="0" smtClean="0"/>
              <a:t>(deadline)</a:t>
            </a:r>
            <a:r>
              <a:rPr lang="ko-KR" altLang="en-US" dirty="0" smtClean="0"/>
              <a:t> 내에 이루어지도록 하는  정책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급여 시스템에서는 안전을 관리하는 스레드 우선 정책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 </a:t>
            </a:r>
            <a:r>
              <a:rPr lang="ko-KR" altLang="en-US" dirty="0" smtClean="0"/>
              <a:t>활용률</a:t>
            </a:r>
            <a:r>
              <a:rPr lang="en-US" altLang="ko-KR" dirty="0" smtClean="0"/>
              <a:t>(</a:t>
            </a:r>
            <a:r>
              <a:rPr lang="en-US" altLang="ko-KR" dirty="0" smtClean="0"/>
              <a:t>resource efficiency)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43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슬라이스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대부분 운영체제에서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하나의 스레드가 너무 오래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를 사용하도록 허용하지 않음</a:t>
            </a:r>
            <a:endParaRPr lang="en-US" altLang="ko-KR" dirty="0" smtClean="0"/>
          </a:p>
          <a:p>
            <a:r>
              <a:rPr lang="ko-KR" altLang="en-US" dirty="0" smtClean="0"/>
              <a:t>타임 슬라이스와 스케줄링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타임 슬라이스</a:t>
            </a:r>
            <a:r>
              <a:rPr lang="en-US" altLang="ko-KR" dirty="0"/>
              <a:t>(time slice)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스케줄된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스레드에게</a:t>
            </a:r>
            <a:r>
              <a:rPr lang="ko-KR" altLang="en-US" dirty="0" smtClean="0"/>
              <a:t> 한 번 할당하는 </a:t>
            </a:r>
            <a:r>
              <a:rPr lang="en-US" altLang="ko-KR" dirty="0"/>
              <a:t>CPU </a:t>
            </a:r>
            <a:r>
              <a:rPr lang="ko-KR" altLang="en-US" dirty="0"/>
              <a:t>시간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커널이 스케줄을 단행하는 주기 시간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타이머 인터럽트의 도움을 받아 타임 슬라이스 단위로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스케줄</a:t>
            </a:r>
            <a:r>
              <a:rPr lang="ko-KR" altLang="en-US" dirty="0"/>
              <a:t>링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현재 실행중인 스레드 강제 중단</a:t>
            </a:r>
            <a:r>
              <a:rPr lang="en-US" altLang="ko-KR" dirty="0" smtClean="0"/>
              <a:t>(preemption), </a:t>
            </a:r>
            <a:r>
              <a:rPr lang="ko-KR" altLang="en-US" dirty="0" smtClean="0"/>
              <a:t>준비 리스트에 삽입</a:t>
            </a:r>
            <a:endParaRPr lang="en-US" altLang="ko-KR" dirty="0" smtClean="0"/>
          </a:p>
          <a:p>
            <a:pPr lvl="2"/>
            <a:r>
              <a:rPr lang="ko-KR" altLang="en-US" dirty="0"/>
              <a:t>타임</a:t>
            </a:r>
            <a:r>
              <a:rPr lang="en-US" altLang="ko-KR" dirty="0"/>
              <a:t> </a:t>
            </a:r>
            <a:r>
              <a:rPr lang="ko-KR" altLang="en-US" dirty="0" err="1"/>
              <a:t>퀀텀</a:t>
            </a:r>
            <a:r>
              <a:rPr lang="en-US" altLang="ko-KR" dirty="0"/>
              <a:t>(time quantum), </a:t>
            </a:r>
            <a:r>
              <a:rPr lang="ko-KR" altLang="en-US" dirty="0"/>
              <a:t>타임</a:t>
            </a:r>
            <a:r>
              <a:rPr lang="en-US" altLang="ko-KR" dirty="0"/>
              <a:t> </a:t>
            </a:r>
            <a:r>
              <a:rPr lang="ko-KR" altLang="en-US" dirty="0"/>
              <a:t>슬롯</a:t>
            </a:r>
            <a:r>
              <a:rPr lang="en-US" altLang="ko-KR" dirty="0"/>
              <a:t>(time slot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이라고도 함</a:t>
            </a:r>
            <a:endParaRPr lang="en-US" altLang="ko-KR" dirty="0"/>
          </a:p>
          <a:p>
            <a:pPr lvl="3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5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 기본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7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CPU </a:t>
            </a:r>
            <a:r>
              <a:rPr lang="ko-KR" altLang="en-US" dirty="0" smtClean="0"/>
              <a:t>스케줄링이 실행되는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상황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스레드가 시스템 호출 끝에 </a:t>
            </a:r>
            <a:r>
              <a:rPr lang="en-US" altLang="ko-KR" sz="1800" dirty="0" smtClean="0"/>
              <a:t>I/O</a:t>
            </a:r>
            <a:r>
              <a:rPr lang="ko-KR" altLang="en-US" sz="1800" dirty="0" smtClean="0"/>
              <a:t>를 요청하여 </a:t>
            </a:r>
            <a:r>
              <a:rPr lang="ko-KR" altLang="en-US" sz="1800" dirty="0" err="1" smtClean="0"/>
              <a:t>블록될</a:t>
            </a:r>
            <a:r>
              <a:rPr lang="ko-KR" altLang="en-US" sz="1800" dirty="0" smtClean="0"/>
              <a:t> 때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스레드</a:t>
            </a:r>
            <a:r>
              <a:rPr lang="ko-KR" altLang="en-US" sz="1600" dirty="0"/>
              <a:t>를</a:t>
            </a:r>
            <a:r>
              <a:rPr lang="ko-KR" altLang="en-US" sz="1600" dirty="0" smtClean="0"/>
              <a:t> 블록 상태로 만들고 스케줄링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(</a:t>
            </a:r>
            <a:r>
              <a:rPr lang="en-US" altLang="ko-KR" sz="1600" dirty="0" smtClean="0">
                <a:solidFill>
                  <a:srgbClr val="0070C0"/>
                </a:solidFill>
              </a:rPr>
              <a:t>CPU</a:t>
            </a:r>
            <a:r>
              <a:rPr lang="ko-KR" altLang="en-US" sz="1600" dirty="0" smtClean="0">
                <a:solidFill>
                  <a:srgbClr val="0070C0"/>
                </a:solidFill>
              </a:rPr>
              <a:t>의 활용률 향상 목적</a:t>
            </a:r>
            <a:r>
              <a:rPr lang="en-US" altLang="ko-KR" sz="1600" dirty="0" smtClean="0"/>
              <a:t>)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/>
              <a:t>스레드가 자발적으로 </a:t>
            </a:r>
            <a:r>
              <a:rPr lang="en-US" altLang="ko-KR" sz="1800" dirty="0"/>
              <a:t>CPU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반환할 때</a:t>
            </a:r>
            <a:endParaRPr lang="en-US" altLang="ko-KR" sz="1800" dirty="0"/>
          </a:p>
          <a:p>
            <a:pPr lvl="2"/>
            <a:r>
              <a:rPr lang="en-US" altLang="ko-KR" sz="1600" dirty="0"/>
              <a:t>yield() </a:t>
            </a:r>
            <a:r>
              <a:rPr lang="ko-KR" altLang="en-US" sz="1600" dirty="0"/>
              <a:t>시스템 호출 등을 통해 스레드가 자발적으로 </a:t>
            </a:r>
            <a:r>
              <a:rPr lang="en-US" altLang="ko-KR" sz="1600" dirty="0"/>
              <a:t>CPU </a:t>
            </a:r>
            <a:r>
              <a:rPr lang="ko-KR" altLang="en-US" sz="1600" dirty="0"/>
              <a:t>반환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커널은 </a:t>
            </a:r>
            <a:r>
              <a:rPr lang="ko-KR" altLang="en-US" sz="1600" dirty="0"/>
              <a:t>현재 스레드를 준비 리스트에 </a:t>
            </a:r>
            <a:r>
              <a:rPr lang="ko-KR" altLang="en-US" sz="1600" dirty="0" smtClean="0"/>
              <a:t>넣고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새로운 </a:t>
            </a:r>
            <a:r>
              <a:rPr lang="ko-KR" altLang="en-US" sz="1600" dirty="0"/>
              <a:t>스레드 선택</a:t>
            </a:r>
            <a:endParaRPr lang="en-US" altLang="ko-KR" sz="1600" dirty="0"/>
          </a:p>
          <a:p>
            <a:pPr lvl="2"/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0070C0"/>
                </a:solidFill>
              </a:rPr>
              <a:t>CPU</a:t>
            </a:r>
            <a:r>
              <a:rPr lang="ko-KR" altLang="en-US" sz="1600" dirty="0">
                <a:solidFill>
                  <a:srgbClr val="0070C0"/>
                </a:solidFill>
              </a:rPr>
              <a:t>의 자발적 </a:t>
            </a:r>
            <a:r>
              <a:rPr lang="ko-KR" altLang="en-US" sz="1600" dirty="0" smtClean="0">
                <a:solidFill>
                  <a:srgbClr val="0070C0"/>
                </a:solidFill>
              </a:rPr>
              <a:t>양보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pPr marL="365760" lvl="1" indent="0"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스레드의 타임 슬라이스가 소진되어 타이머 인터럽트 발생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균등한 </a:t>
            </a:r>
            <a:r>
              <a:rPr lang="en-US" altLang="ko-KR" sz="1600" dirty="0" smtClean="0">
                <a:solidFill>
                  <a:srgbClr val="0070C0"/>
                </a:solidFill>
              </a:rPr>
              <a:t>CPU</a:t>
            </a:r>
            <a:r>
              <a:rPr lang="ko-KR" altLang="en-US" sz="1600" dirty="0" smtClean="0">
                <a:solidFill>
                  <a:srgbClr val="0070C0"/>
                </a:solidFill>
              </a:rPr>
              <a:t> 분배 목적</a:t>
            </a:r>
            <a:r>
              <a:rPr lang="en-US" altLang="ko-KR" sz="1600" dirty="0" smtClean="0"/>
              <a:t>)</a:t>
            </a:r>
          </a:p>
          <a:p>
            <a:pPr marL="365760" lvl="1" indent="0"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더 높은 순위의 스레드가 요청한 입출력 작업 완료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인터럽트 발생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현재 스레드를 강제 중단시켜 준비 리스트에 넣고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높은 순위의 스레드를 깨워 스케줄링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(</a:t>
            </a:r>
            <a:r>
              <a:rPr lang="ko-KR" altLang="en-US" sz="1600" dirty="0" smtClean="0">
                <a:solidFill>
                  <a:srgbClr val="0070C0"/>
                </a:solidFill>
              </a:rPr>
              <a:t>우선순위를 지키기 위한 목적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29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37570</TotalTime>
  <Words>4469</Words>
  <Application>Microsoft Office PowerPoint</Application>
  <PresentationFormat>화면 슬라이드 쇼(4:3)</PresentationFormat>
  <Paragraphs>1155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5" baseType="lpstr">
      <vt:lpstr>HY나무L</vt:lpstr>
      <vt:lpstr>맑은 고딕</vt:lpstr>
      <vt:lpstr>함초롬바탕</vt:lpstr>
      <vt:lpstr>휴먼편지체</vt:lpstr>
      <vt:lpstr>Cambria Math</vt:lpstr>
      <vt:lpstr>MV Boli</vt:lpstr>
      <vt:lpstr>Wingdings</vt:lpstr>
      <vt:lpstr>Wingdings 2</vt:lpstr>
      <vt:lpstr>가을</vt:lpstr>
      <vt:lpstr>6장 CPU 스케줄링</vt:lpstr>
      <vt:lpstr>운영체제에서 일어나는 다양한 스케줄링</vt:lpstr>
      <vt:lpstr>다중프로그래밍과 스케줄링</vt:lpstr>
      <vt:lpstr>CPU burst와 I/O burst</vt:lpstr>
      <vt:lpstr>CPU 스케줄링의 정의와 목표</vt:lpstr>
      <vt:lpstr>CPU 스케줄링의 기준(criteria)</vt:lpstr>
      <vt:lpstr>타임 슬라이스</vt:lpstr>
      <vt:lpstr>CPU 스케줄링 기본</vt:lpstr>
      <vt:lpstr>CPU 스케줄링이 실행되는 4가지 상황</vt:lpstr>
      <vt:lpstr>CPU 스케줄링과 디스패치(dispatch)</vt:lpstr>
      <vt:lpstr>CPU 스케줄링과 디스패치(dispatch)</vt:lpstr>
      <vt:lpstr>선점 스케줄링과 비선점 스케줄링 타입</vt:lpstr>
      <vt:lpstr>비선점 스케줄링과  선점 스케줄링 비교</vt:lpstr>
      <vt:lpstr>기아와 에이징</vt:lpstr>
      <vt:lpstr>다양한 CPU 스케줄링 알고리즘</vt:lpstr>
      <vt:lpstr>기본적인 CPU 스케줄링 알고리즘들</vt:lpstr>
      <vt:lpstr>FCFS</vt:lpstr>
      <vt:lpstr>FCFS 사례</vt:lpstr>
      <vt:lpstr>SJF(Shortest Job First)</vt:lpstr>
      <vt:lpstr>SJF 사례</vt:lpstr>
      <vt:lpstr>SRTF(Shortest Remaining Time First)</vt:lpstr>
      <vt:lpstr>SRTF 사례</vt:lpstr>
      <vt:lpstr>RR(Round-robin)</vt:lpstr>
      <vt:lpstr>RR 사례(time slice=2ms일 때)</vt:lpstr>
      <vt:lpstr>RR 사례(time slice=1ms일 때)</vt:lpstr>
      <vt:lpstr>Priority scheduling</vt:lpstr>
      <vt:lpstr>MLQ(Multi-level Queue scheduling)</vt:lpstr>
      <vt:lpstr>4개의 우선순위 레벨을 가진 시스템에서 MLQ 스케줄링</vt:lpstr>
      <vt:lpstr>MLFQ(Multi-level feedback queue scheduling) </vt:lpstr>
      <vt:lpstr>4개의 우선순위 레벨을 가진 MLFQ 스케줄링</vt:lpstr>
      <vt:lpstr>멀티 코어 CPU에서의 스케줄링</vt:lpstr>
      <vt:lpstr>멀티 코어 시스템의 구조</vt:lpstr>
      <vt:lpstr>멀티 코어 시스템에서의 멀티스레딩</vt:lpstr>
      <vt:lpstr>멀티코어 시스템에서의 CPU 스케줄링</vt:lpstr>
      <vt:lpstr>코어 당 스레드 큐</vt:lpstr>
      <vt:lpstr>Windows 사례 : 작업 관리자에서 프로세스에게 코어 친화성 지정</vt:lpstr>
      <vt:lpstr>심화 학습 : 리눅스 CFS 스케줄링 알고리즘</vt:lpstr>
      <vt:lpstr>CFS(Completely Fair Scheduling) 알고리즘 특징</vt:lpstr>
      <vt:lpstr>CFS 알고리즘 개요</vt:lpstr>
      <vt:lpstr>CFS의 작동 과정</vt:lpstr>
      <vt:lpstr>CFS 알고리즘 구성</vt:lpstr>
      <vt:lpstr>준비 큐(run queue)와 가상 실행 시간</vt:lpstr>
      <vt:lpstr>nice와 weight </vt:lpstr>
      <vt:lpstr>가상실행시간 계산</vt:lpstr>
      <vt:lpstr>타임 슬라이스(Time Slice)</vt:lpstr>
      <vt:lpstr>스케줄링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615</cp:revision>
  <cp:lastPrinted>2013-07-12T10:01:15Z</cp:lastPrinted>
  <dcterms:created xsi:type="dcterms:W3CDTF">2011-08-27T14:53:28Z</dcterms:created>
  <dcterms:modified xsi:type="dcterms:W3CDTF">2021-03-26T08:39:02Z</dcterms:modified>
</cp:coreProperties>
</file>