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6" r:id="rId2"/>
    <p:sldId id="392" r:id="rId3"/>
    <p:sldId id="351" r:id="rId4"/>
    <p:sldId id="373" r:id="rId5"/>
    <p:sldId id="374" r:id="rId6"/>
    <p:sldId id="375" r:id="rId7"/>
    <p:sldId id="384" r:id="rId8"/>
    <p:sldId id="391" r:id="rId9"/>
    <p:sldId id="385" r:id="rId10"/>
    <p:sldId id="357" r:id="rId11"/>
    <p:sldId id="362" r:id="rId12"/>
    <p:sldId id="386" r:id="rId13"/>
    <p:sldId id="369" r:id="rId14"/>
    <p:sldId id="370" r:id="rId15"/>
    <p:sldId id="380" r:id="rId16"/>
    <p:sldId id="355" r:id="rId17"/>
    <p:sldId id="356" r:id="rId18"/>
    <p:sldId id="388" r:id="rId19"/>
    <p:sldId id="353" r:id="rId20"/>
    <p:sldId id="379" r:id="rId21"/>
    <p:sldId id="366" r:id="rId22"/>
    <p:sldId id="363" r:id="rId23"/>
    <p:sldId id="377" r:id="rId24"/>
    <p:sldId id="364" r:id="rId25"/>
    <p:sldId id="365" r:id="rId26"/>
    <p:sldId id="390" r:id="rId27"/>
    <p:sldId id="368" r:id="rId28"/>
    <p:sldId id="367" r:id="rId29"/>
    <p:sldId id="371" r:id="rId3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6B859A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5" autoAdjust="0"/>
    <p:restoredTop sz="94342" autoAdjust="0"/>
  </p:normalViewPr>
  <p:slideViewPr>
    <p:cSldViewPr>
      <p:cViewPr varScale="1">
        <p:scale>
          <a:sx n="124" d="100"/>
          <a:sy n="124" d="100"/>
        </p:scale>
        <p:origin x="65" y="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sger_Dijkstr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indhoven_University_of_Technology" TargetMode="External"/><Relationship Id="rId2" Type="http://schemas.openxmlformats.org/officeDocument/2006/relationships/hyperlink" Target="https://en.wikipedia.org/wiki/Edsger_W._Dijkstr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sger_W._Dijkstr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장 교착 상태</a:t>
            </a:r>
            <a:r>
              <a:rPr lang="en-US" altLang="ko-KR" dirty="0" smtClean="0"/>
              <a:t>(deadlock)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 시스템에서의 교착상태 정의</a:t>
            </a:r>
            <a:endParaRPr lang="ko-KR" altLang="en-US" dirty="0"/>
          </a:p>
        </p:txBody>
      </p:sp>
      <p:sp>
        <p:nvSpPr>
          <p:cNvPr id="108" name="내용 개체 틀 10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교착상태</a:t>
            </a:r>
            <a:r>
              <a:rPr lang="en-US" altLang="ko-KR" dirty="0" smtClean="0"/>
              <a:t>(deadlock)</a:t>
            </a:r>
          </a:p>
          <a:p>
            <a:pPr lvl="1"/>
            <a:r>
              <a:rPr lang="ko-KR" altLang="en-US" dirty="0" smtClean="0"/>
              <a:t>자원을 소유한 스레드들 사이에서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스레드는 다른 스레드가 소유한 자원을 요청하여 무한정 대기하고 있는 현상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deadly embrace : </a:t>
            </a:r>
            <a:r>
              <a:rPr lang="ko-KR" altLang="en-US" dirty="0" smtClean="0"/>
              <a:t>풀지못하는 포옹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교착상태 문제는 </a:t>
            </a:r>
            <a:r>
              <a:rPr lang="en-US" altLang="ko-KR" dirty="0" smtClean="0"/>
              <a:t>1965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Dijkstra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banker’s </a:t>
            </a:r>
            <a:r>
              <a:rPr lang="en-US" altLang="ko-KR" dirty="0"/>
              <a:t>algorithm </a:t>
            </a:r>
            <a:r>
              <a:rPr lang="en-US" altLang="ko-KR" dirty="0" smtClean="0"/>
              <a:t>research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 제기</a:t>
            </a:r>
            <a:endParaRPr lang="en-US" altLang="ko-KR" dirty="0" smtClean="0"/>
          </a:p>
          <a:p>
            <a:r>
              <a:rPr lang="ko-KR" altLang="en-US" dirty="0"/>
              <a:t>교착상태 </a:t>
            </a:r>
            <a:r>
              <a:rPr lang="ko-KR" altLang="en-US" dirty="0" smtClean="0"/>
              <a:t>발생 위치</a:t>
            </a:r>
            <a:endParaRPr lang="en-US" altLang="ko-KR" dirty="0"/>
          </a:p>
          <a:p>
            <a:pPr lvl="1"/>
            <a:r>
              <a:rPr lang="ko-KR" altLang="en-US" dirty="0" smtClean="0"/>
              <a:t>사용자가 작성한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응용프로그램에서 주로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정교하지 못한 코딩에서 비롯</a:t>
            </a:r>
            <a:endParaRPr lang="en-US" altLang="ko-KR" dirty="0"/>
          </a:p>
          <a:p>
            <a:pPr lvl="1"/>
            <a:r>
              <a:rPr lang="ko-KR" altLang="en-US" dirty="0"/>
              <a:t>커널 </a:t>
            </a:r>
            <a:r>
              <a:rPr lang="ko-KR" altLang="en-US" dirty="0" smtClean="0"/>
              <a:t>내에서도 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거의 발생하지 않음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매우 정교하게 작성되기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교착상태를 막도록 운영하는 컴퓨터 시스템은 거의 없는 실상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막는데 많은 시간과 공간의 비용이 들기 때문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그러면 어떻게 해결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교착상태가 발생하도록 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교착상태가 발생한 것 같으면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의심스러운 몇몇 프로그램 종료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36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전형적인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교착 상태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37713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교착상태의 전형적인 발생 상황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스레드가 각각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소유</a:t>
            </a:r>
            <a:r>
              <a:rPr lang="en-US" altLang="ko-KR" b="1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상대가 가진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</a:t>
            </a:r>
            <a:r>
              <a:rPr lang="ko-KR" altLang="en-US" dirty="0"/>
              <a:t>요청하고 </a:t>
            </a:r>
            <a:r>
              <a:rPr lang="ko-KR" altLang="en-US" b="1" dirty="0"/>
              <a:t>기다릴 때</a:t>
            </a:r>
            <a:endParaRPr lang="en-US" altLang="ko-KR" b="1" dirty="0"/>
          </a:p>
          <a:p>
            <a:pPr lvl="2"/>
            <a:r>
              <a:rPr lang="ko-KR" altLang="en-US" dirty="0" smtClean="0"/>
              <a:t>단일 </a:t>
            </a:r>
            <a:r>
              <a:rPr lang="en-US" altLang="ko-KR" dirty="0"/>
              <a:t>CPU/</a:t>
            </a:r>
            <a:r>
              <a:rPr lang="ko-KR" altLang="en-US" dirty="0"/>
              <a:t>다중 </a:t>
            </a:r>
            <a:r>
              <a:rPr lang="en-US" altLang="ko-KR" dirty="0"/>
              <a:t>CPU </a:t>
            </a:r>
            <a:r>
              <a:rPr lang="ko-KR" altLang="en-US" dirty="0"/>
              <a:t>모두에서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, T1</a:t>
            </a:r>
            <a:r>
              <a:rPr lang="ko-KR" altLang="en-US" dirty="0"/>
              <a:t>과 </a:t>
            </a:r>
            <a:r>
              <a:rPr lang="en-US" altLang="ko-KR" dirty="0"/>
              <a:t>T2</a:t>
            </a:r>
            <a:r>
              <a:rPr lang="ko-KR" altLang="en-US" dirty="0"/>
              <a:t>가 서로 다른 </a:t>
            </a:r>
            <a:r>
              <a:rPr lang="en-US" altLang="ko-KR" dirty="0"/>
              <a:t>CPU</a:t>
            </a:r>
            <a:r>
              <a:rPr lang="ko-KR" altLang="en-US" dirty="0"/>
              <a:t>에서 실행될 때도 발생</a:t>
            </a:r>
            <a:endParaRPr lang="en-US" altLang="ko-KR" dirty="0"/>
          </a:p>
          <a:p>
            <a:pPr lvl="1"/>
            <a:r>
              <a:rPr lang="ko-KR" altLang="en-US" dirty="0" err="1" smtClean="0"/>
              <a:t>락과</a:t>
            </a:r>
            <a:r>
              <a:rPr lang="ko-KR" altLang="en-US" dirty="0" smtClean="0"/>
              <a:t> </a:t>
            </a:r>
            <a:r>
              <a:rPr lang="ko-KR" altLang="en-US" dirty="0"/>
              <a:t>자원에 대한 경쟁이 있는 한 교착상태는 </a:t>
            </a:r>
            <a:r>
              <a:rPr lang="ko-KR" altLang="en-US" dirty="0" smtClean="0"/>
              <a:t>언제든 발생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15441" y="2826717"/>
            <a:ext cx="7769023" cy="4011925"/>
            <a:chOff x="815441" y="2085760"/>
            <a:chExt cx="7769023" cy="4011925"/>
          </a:xfrm>
        </p:grpSpPr>
        <p:sp>
          <p:nvSpPr>
            <p:cNvPr id="6" name="TextBox 5"/>
            <p:cNvSpPr txBox="1"/>
            <p:nvPr/>
          </p:nvSpPr>
          <p:spPr>
            <a:xfrm>
              <a:off x="901360" y="2827675"/>
              <a:ext cx="71654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err="1" smtClean="0">
                  <a:solidFill>
                    <a:srgbClr val="C00000"/>
                  </a:solidFill>
                </a:rPr>
                <a:t>LockA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소유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79494" y="3498267"/>
              <a:ext cx="705321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err="1" smtClean="0">
                  <a:solidFill>
                    <a:srgbClr val="C00000"/>
                  </a:solidFill>
                </a:rPr>
                <a:t>LockB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소유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550" y="4373673"/>
              <a:ext cx="901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 smtClean="0">
                  <a:solidFill>
                    <a:srgbClr val="00B0F0"/>
                  </a:solidFill>
                </a:rPr>
                <a:t>LockA</a:t>
              </a:r>
              <a:r>
                <a:rPr lang="en-US" altLang="ko-KR" sz="11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00B0F0"/>
                  </a:solidFill>
                </a:rPr>
                <a:t>요청</a:t>
              </a:r>
              <a:endParaRPr lang="en-US" altLang="ko-KR" sz="11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00B0F0"/>
                  </a:solidFill>
                </a:rPr>
                <a:t>대기</a:t>
              </a:r>
              <a:endParaRPr lang="ko-KR" altLang="en-US" sz="1100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441" y="5182104"/>
              <a:ext cx="8899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 smtClean="0">
                  <a:solidFill>
                    <a:srgbClr val="00B0F0"/>
                  </a:solidFill>
                </a:rPr>
                <a:t>LockB</a:t>
              </a:r>
              <a:r>
                <a:rPr lang="en-US" altLang="ko-KR" sz="11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100" dirty="0" smtClean="0">
                  <a:solidFill>
                    <a:srgbClr val="00B0F0"/>
                  </a:solidFill>
                </a:rPr>
                <a:t>요청</a:t>
              </a:r>
              <a:endParaRPr lang="en-US" altLang="ko-KR" sz="1100" dirty="0" smtClean="0">
                <a:solidFill>
                  <a:srgbClr val="00B0F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rgbClr val="00B0F0"/>
                  </a:solidFill>
                </a:rPr>
                <a:t>대기</a:t>
              </a:r>
              <a:endParaRPr lang="ko-KR" altLang="en-US" sz="1100" dirty="0">
                <a:solidFill>
                  <a:srgbClr val="00B0F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1818" y="2085760"/>
              <a:ext cx="786514" cy="4001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hread1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644507" y="2085760"/>
              <a:ext cx="786514" cy="4001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hread2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0" idx="4"/>
              <a:endCxn id="6" idx="0"/>
            </p:cNvCxnSpPr>
            <p:nvPr/>
          </p:nvCxnSpPr>
          <p:spPr>
            <a:xfrm flipH="1">
              <a:off x="1259632" y="2485938"/>
              <a:ext cx="5443" cy="3417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1" idx="4"/>
              <a:endCxn id="7" idx="0"/>
            </p:cNvCxnSpPr>
            <p:nvPr/>
          </p:nvCxnSpPr>
          <p:spPr>
            <a:xfrm flipH="1">
              <a:off x="4032155" y="2485938"/>
              <a:ext cx="5609" cy="10123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7" idx="2"/>
              <a:endCxn id="8" idx="0"/>
            </p:cNvCxnSpPr>
            <p:nvPr/>
          </p:nvCxnSpPr>
          <p:spPr>
            <a:xfrm>
              <a:off x="4032155" y="3667544"/>
              <a:ext cx="0" cy="7061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815237" y="2795736"/>
              <a:ext cx="444090" cy="23315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/>
                <a:t>LockA</a:t>
              </a:r>
              <a:endParaRPr lang="ko-KR" altLang="en-US" sz="1200" baseline="-25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44663" y="3458571"/>
              <a:ext cx="432048" cy="23315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/>
                <a:t>LockB</a:t>
              </a:r>
              <a:endParaRPr lang="ko-KR" altLang="en-US" sz="1200" baseline="-25000" dirty="0"/>
            </a:p>
          </p:txBody>
        </p:sp>
        <p:cxnSp>
          <p:nvCxnSpPr>
            <p:cNvPr id="17" name="직선 화살표 연결선 16"/>
            <p:cNvCxnSpPr>
              <a:stCxn id="6" idx="2"/>
              <a:endCxn id="9" idx="0"/>
            </p:cNvCxnSpPr>
            <p:nvPr/>
          </p:nvCxnSpPr>
          <p:spPr>
            <a:xfrm>
              <a:off x="1259632" y="2996952"/>
              <a:ext cx="803" cy="21851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15" idx="1"/>
            </p:cNvCxnSpPr>
            <p:nvPr/>
          </p:nvCxnSpPr>
          <p:spPr>
            <a:xfrm flipV="1">
              <a:off x="1617903" y="2912313"/>
              <a:ext cx="19733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7" idx="1"/>
              <a:endCxn id="16" idx="3"/>
            </p:cNvCxnSpPr>
            <p:nvPr/>
          </p:nvCxnSpPr>
          <p:spPr>
            <a:xfrm flipH="1" flipV="1">
              <a:off x="3476711" y="3575148"/>
              <a:ext cx="202783" cy="77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9" idx="3"/>
              <a:endCxn id="16" idx="1"/>
            </p:cNvCxnSpPr>
            <p:nvPr/>
          </p:nvCxnSpPr>
          <p:spPr>
            <a:xfrm flipV="1">
              <a:off x="1705428" y="3575148"/>
              <a:ext cx="1339235" cy="182240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1"/>
              <a:endCxn id="15" idx="2"/>
            </p:cNvCxnSpPr>
            <p:nvPr/>
          </p:nvCxnSpPr>
          <p:spPr>
            <a:xfrm flipH="1" flipV="1">
              <a:off x="2037282" y="3028890"/>
              <a:ext cx="1544268" cy="1560227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16541" y="552969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교착상태 발생</a:t>
              </a:r>
              <a:endParaRPr lang="ko-KR" altLang="en-US" sz="1200" dirty="0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931531" y="5447499"/>
              <a:ext cx="3384376" cy="218941"/>
            </a:xfrm>
            <a:custGeom>
              <a:avLst/>
              <a:gdLst>
                <a:gd name="connsiteX0" fmla="*/ 0 w 4735132"/>
                <a:gd name="connsiteY0" fmla="*/ 218941 h 218941"/>
                <a:gd name="connsiteX1" fmla="*/ 25758 w 4735132"/>
                <a:gd name="connsiteY1" fmla="*/ 210355 h 218941"/>
                <a:gd name="connsiteX2" fmla="*/ 55808 w 4735132"/>
                <a:gd name="connsiteY2" fmla="*/ 197476 h 218941"/>
                <a:gd name="connsiteX3" fmla="*/ 77273 w 4735132"/>
                <a:gd name="connsiteY3" fmla="*/ 193183 h 218941"/>
                <a:gd name="connsiteX4" fmla="*/ 133082 w 4735132"/>
                <a:gd name="connsiteY4" fmla="*/ 167425 h 218941"/>
                <a:gd name="connsiteX5" fmla="*/ 145961 w 4735132"/>
                <a:gd name="connsiteY5" fmla="*/ 158839 h 218941"/>
                <a:gd name="connsiteX6" fmla="*/ 176011 w 4735132"/>
                <a:gd name="connsiteY6" fmla="*/ 150254 h 218941"/>
                <a:gd name="connsiteX7" fmla="*/ 210355 w 4735132"/>
                <a:gd name="connsiteY7" fmla="*/ 137375 h 218941"/>
                <a:gd name="connsiteX8" fmla="*/ 253285 w 4735132"/>
                <a:gd name="connsiteY8" fmla="*/ 124496 h 218941"/>
                <a:gd name="connsiteX9" fmla="*/ 279042 w 4735132"/>
                <a:gd name="connsiteY9" fmla="*/ 128789 h 218941"/>
                <a:gd name="connsiteX10" fmla="*/ 317679 w 4735132"/>
                <a:gd name="connsiteY10" fmla="*/ 133082 h 218941"/>
                <a:gd name="connsiteX11" fmla="*/ 334851 w 4735132"/>
                <a:gd name="connsiteY11" fmla="*/ 137375 h 218941"/>
                <a:gd name="connsiteX12" fmla="*/ 364901 w 4735132"/>
                <a:gd name="connsiteY12" fmla="*/ 141668 h 218941"/>
                <a:gd name="connsiteX13" fmla="*/ 425003 w 4735132"/>
                <a:gd name="connsiteY13" fmla="*/ 167425 h 218941"/>
                <a:gd name="connsiteX14" fmla="*/ 459346 w 4735132"/>
                <a:gd name="connsiteY14" fmla="*/ 171718 h 218941"/>
                <a:gd name="connsiteX15" fmla="*/ 497983 w 4735132"/>
                <a:gd name="connsiteY15" fmla="*/ 180304 h 218941"/>
                <a:gd name="connsiteX16" fmla="*/ 558085 w 4735132"/>
                <a:gd name="connsiteY16" fmla="*/ 184597 h 218941"/>
                <a:gd name="connsiteX17" fmla="*/ 596721 w 4735132"/>
                <a:gd name="connsiteY17" fmla="*/ 193183 h 218941"/>
                <a:gd name="connsiteX18" fmla="*/ 875763 w 4735132"/>
                <a:gd name="connsiteY18" fmla="*/ 180304 h 218941"/>
                <a:gd name="connsiteX19" fmla="*/ 970208 w 4735132"/>
                <a:gd name="connsiteY19" fmla="*/ 154546 h 218941"/>
                <a:gd name="connsiteX20" fmla="*/ 991673 w 4735132"/>
                <a:gd name="connsiteY20" fmla="*/ 150254 h 218941"/>
                <a:gd name="connsiteX21" fmla="*/ 1017431 w 4735132"/>
                <a:gd name="connsiteY21" fmla="*/ 141668 h 218941"/>
                <a:gd name="connsiteX22" fmla="*/ 1047482 w 4735132"/>
                <a:gd name="connsiteY22" fmla="*/ 133082 h 218941"/>
                <a:gd name="connsiteX23" fmla="*/ 1098997 w 4735132"/>
                <a:gd name="connsiteY23" fmla="*/ 111617 h 218941"/>
                <a:gd name="connsiteX24" fmla="*/ 1133341 w 4735132"/>
                <a:gd name="connsiteY24" fmla="*/ 98738 h 218941"/>
                <a:gd name="connsiteX25" fmla="*/ 1163392 w 4735132"/>
                <a:gd name="connsiteY25" fmla="*/ 81566 h 218941"/>
                <a:gd name="connsiteX26" fmla="*/ 1236372 w 4735132"/>
                <a:gd name="connsiteY26" fmla="*/ 68687 h 218941"/>
                <a:gd name="connsiteX27" fmla="*/ 1287887 w 4735132"/>
                <a:gd name="connsiteY27" fmla="*/ 64394 h 218941"/>
                <a:gd name="connsiteX28" fmla="*/ 1442434 w 4735132"/>
                <a:gd name="connsiteY28" fmla="*/ 77273 h 218941"/>
                <a:gd name="connsiteX29" fmla="*/ 1463899 w 4735132"/>
                <a:gd name="connsiteY29" fmla="*/ 90152 h 218941"/>
                <a:gd name="connsiteX30" fmla="*/ 1493949 w 4735132"/>
                <a:gd name="connsiteY30" fmla="*/ 103031 h 218941"/>
                <a:gd name="connsiteX31" fmla="*/ 1579808 w 4735132"/>
                <a:gd name="connsiteY31" fmla="*/ 133082 h 218941"/>
                <a:gd name="connsiteX32" fmla="*/ 1601273 w 4735132"/>
                <a:gd name="connsiteY32" fmla="*/ 145961 h 218941"/>
                <a:gd name="connsiteX33" fmla="*/ 1631324 w 4735132"/>
                <a:gd name="connsiteY33" fmla="*/ 154546 h 218941"/>
                <a:gd name="connsiteX34" fmla="*/ 1661375 w 4735132"/>
                <a:gd name="connsiteY34" fmla="*/ 167425 h 218941"/>
                <a:gd name="connsiteX35" fmla="*/ 1704304 w 4735132"/>
                <a:gd name="connsiteY35" fmla="*/ 176011 h 218941"/>
                <a:gd name="connsiteX36" fmla="*/ 1820214 w 4735132"/>
                <a:gd name="connsiteY36" fmla="*/ 167425 h 218941"/>
                <a:gd name="connsiteX37" fmla="*/ 1845972 w 4735132"/>
                <a:gd name="connsiteY37" fmla="*/ 150254 h 218941"/>
                <a:gd name="connsiteX38" fmla="*/ 1876023 w 4735132"/>
                <a:gd name="connsiteY38" fmla="*/ 137375 h 218941"/>
                <a:gd name="connsiteX39" fmla="*/ 1961882 w 4735132"/>
                <a:gd name="connsiteY39" fmla="*/ 98738 h 218941"/>
                <a:gd name="connsiteX40" fmla="*/ 1983346 w 4735132"/>
                <a:gd name="connsiteY40" fmla="*/ 85859 h 218941"/>
                <a:gd name="connsiteX41" fmla="*/ 2069206 w 4735132"/>
                <a:gd name="connsiteY41" fmla="*/ 60101 h 218941"/>
                <a:gd name="connsiteX42" fmla="*/ 2082085 w 4735132"/>
                <a:gd name="connsiteY42" fmla="*/ 51515 h 218941"/>
                <a:gd name="connsiteX43" fmla="*/ 2103549 w 4735132"/>
                <a:gd name="connsiteY43" fmla="*/ 47223 h 218941"/>
                <a:gd name="connsiteX44" fmla="*/ 2309611 w 4735132"/>
                <a:gd name="connsiteY44" fmla="*/ 55808 h 218941"/>
                <a:gd name="connsiteX45" fmla="*/ 2378299 w 4735132"/>
                <a:gd name="connsiteY45" fmla="*/ 68687 h 218941"/>
                <a:gd name="connsiteX46" fmla="*/ 2404056 w 4735132"/>
                <a:gd name="connsiteY46" fmla="*/ 77273 h 218941"/>
                <a:gd name="connsiteX47" fmla="*/ 2455572 w 4735132"/>
                <a:gd name="connsiteY47" fmla="*/ 90152 h 218941"/>
                <a:gd name="connsiteX48" fmla="*/ 2502794 w 4735132"/>
                <a:gd name="connsiteY48" fmla="*/ 111617 h 218941"/>
                <a:gd name="connsiteX49" fmla="*/ 2528552 w 4735132"/>
                <a:gd name="connsiteY49" fmla="*/ 120203 h 218941"/>
                <a:gd name="connsiteX50" fmla="*/ 2554310 w 4735132"/>
                <a:gd name="connsiteY50" fmla="*/ 133082 h 218941"/>
                <a:gd name="connsiteX51" fmla="*/ 2618704 w 4735132"/>
                <a:gd name="connsiteY51" fmla="*/ 141668 h 218941"/>
                <a:gd name="connsiteX52" fmla="*/ 2841938 w 4735132"/>
                <a:gd name="connsiteY52" fmla="*/ 137375 h 218941"/>
                <a:gd name="connsiteX53" fmla="*/ 2863403 w 4735132"/>
                <a:gd name="connsiteY53" fmla="*/ 133082 h 218941"/>
                <a:gd name="connsiteX54" fmla="*/ 2880575 w 4735132"/>
                <a:gd name="connsiteY54" fmla="*/ 124496 h 218941"/>
                <a:gd name="connsiteX55" fmla="*/ 2944969 w 4735132"/>
                <a:gd name="connsiteY55" fmla="*/ 81566 h 218941"/>
                <a:gd name="connsiteX56" fmla="*/ 2979313 w 4735132"/>
                <a:gd name="connsiteY56" fmla="*/ 55808 h 218941"/>
                <a:gd name="connsiteX57" fmla="*/ 3000777 w 4735132"/>
                <a:gd name="connsiteY57" fmla="*/ 47223 h 218941"/>
                <a:gd name="connsiteX58" fmla="*/ 3039414 w 4735132"/>
                <a:gd name="connsiteY58" fmla="*/ 25758 h 218941"/>
                <a:gd name="connsiteX59" fmla="*/ 3052293 w 4735132"/>
                <a:gd name="connsiteY59" fmla="*/ 17172 h 218941"/>
                <a:gd name="connsiteX60" fmla="*/ 3073758 w 4735132"/>
                <a:gd name="connsiteY60" fmla="*/ 12879 h 218941"/>
                <a:gd name="connsiteX61" fmla="*/ 3086637 w 4735132"/>
                <a:gd name="connsiteY61" fmla="*/ 8586 h 218941"/>
                <a:gd name="connsiteX62" fmla="*/ 3125273 w 4735132"/>
                <a:gd name="connsiteY62" fmla="*/ 0 h 218941"/>
                <a:gd name="connsiteX63" fmla="*/ 3254062 w 4735132"/>
                <a:gd name="connsiteY63" fmla="*/ 4293 h 218941"/>
                <a:gd name="connsiteX64" fmla="*/ 3322749 w 4735132"/>
                <a:gd name="connsiteY64" fmla="*/ 30051 h 218941"/>
                <a:gd name="connsiteX65" fmla="*/ 3357093 w 4735132"/>
                <a:gd name="connsiteY65" fmla="*/ 38637 h 218941"/>
                <a:gd name="connsiteX66" fmla="*/ 3382851 w 4735132"/>
                <a:gd name="connsiteY66" fmla="*/ 51515 h 218941"/>
                <a:gd name="connsiteX67" fmla="*/ 3412901 w 4735132"/>
                <a:gd name="connsiteY67" fmla="*/ 68687 h 218941"/>
                <a:gd name="connsiteX68" fmla="*/ 3442952 w 4735132"/>
                <a:gd name="connsiteY68" fmla="*/ 72980 h 218941"/>
                <a:gd name="connsiteX69" fmla="*/ 3477296 w 4735132"/>
                <a:gd name="connsiteY69" fmla="*/ 90152 h 218941"/>
                <a:gd name="connsiteX70" fmla="*/ 3524518 w 4735132"/>
                <a:gd name="connsiteY70" fmla="*/ 111617 h 218941"/>
                <a:gd name="connsiteX71" fmla="*/ 3558862 w 4735132"/>
                <a:gd name="connsiteY71" fmla="*/ 120203 h 218941"/>
                <a:gd name="connsiteX72" fmla="*/ 3597499 w 4735132"/>
                <a:gd name="connsiteY72" fmla="*/ 133082 h 218941"/>
                <a:gd name="connsiteX73" fmla="*/ 3657600 w 4735132"/>
                <a:gd name="connsiteY73" fmla="*/ 137375 h 218941"/>
                <a:gd name="connsiteX74" fmla="*/ 3696237 w 4735132"/>
                <a:gd name="connsiteY74" fmla="*/ 141668 h 218941"/>
                <a:gd name="connsiteX75" fmla="*/ 3846490 w 4735132"/>
                <a:gd name="connsiteY75" fmla="*/ 124496 h 218941"/>
                <a:gd name="connsiteX76" fmla="*/ 3893713 w 4735132"/>
                <a:gd name="connsiteY76" fmla="*/ 90152 h 218941"/>
                <a:gd name="connsiteX77" fmla="*/ 3915177 w 4735132"/>
                <a:gd name="connsiteY77" fmla="*/ 85859 h 218941"/>
                <a:gd name="connsiteX78" fmla="*/ 3953814 w 4735132"/>
                <a:gd name="connsiteY78" fmla="*/ 64394 h 218941"/>
                <a:gd name="connsiteX79" fmla="*/ 3970986 w 4735132"/>
                <a:gd name="connsiteY79" fmla="*/ 55808 h 218941"/>
                <a:gd name="connsiteX80" fmla="*/ 3988158 w 4735132"/>
                <a:gd name="connsiteY80" fmla="*/ 38637 h 218941"/>
                <a:gd name="connsiteX81" fmla="*/ 4009623 w 4735132"/>
                <a:gd name="connsiteY81" fmla="*/ 30051 h 218941"/>
                <a:gd name="connsiteX82" fmla="*/ 4039673 w 4735132"/>
                <a:gd name="connsiteY82" fmla="*/ 8586 h 218941"/>
                <a:gd name="connsiteX83" fmla="*/ 4086896 w 4735132"/>
                <a:gd name="connsiteY83" fmla="*/ 0 h 218941"/>
                <a:gd name="connsiteX84" fmla="*/ 4327301 w 4735132"/>
                <a:gd name="connsiteY84" fmla="*/ 12879 h 218941"/>
                <a:gd name="connsiteX85" fmla="*/ 4395989 w 4735132"/>
                <a:gd name="connsiteY85" fmla="*/ 38637 h 218941"/>
                <a:gd name="connsiteX86" fmla="*/ 4426039 w 4735132"/>
                <a:gd name="connsiteY86" fmla="*/ 42930 h 218941"/>
                <a:gd name="connsiteX87" fmla="*/ 4481848 w 4735132"/>
                <a:gd name="connsiteY87" fmla="*/ 55808 h 218941"/>
                <a:gd name="connsiteX88" fmla="*/ 4520485 w 4735132"/>
                <a:gd name="connsiteY88" fmla="*/ 72980 h 218941"/>
                <a:gd name="connsiteX89" fmla="*/ 4550535 w 4735132"/>
                <a:gd name="connsiteY89" fmla="*/ 77273 h 218941"/>
                <a:gd name="connsiteX90" fmla="*/ 4627808 w 4735132"/>
                <a:gd name="connsiteY90" fmla="*/ 90152 h 218941"/>
                <a:gd name="connsiteX91" fmla="*/ 4735132 w 4735132"/>
                <a:gd name="connsiteY91" fmla="*/ 98738 h 21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735132" h="218941">
                  <a:moveTo>
                    <a:pt x="0" y="218941"/>
                  </a:moveTo>
                  <a:cubicBezTo>
                    <a:pt x="8586" y="216079"/>
                    <a:pt x="17311" y="213604"/>
                    <a:pt x="25758" y="210355"/>
                  </a:cubicBezTo>
                  <a:cubicBezTo>
                    <a:pt x="35929" y="206443"/>
                    <a:pt x="45469" y="200922"/>
                    <a:pt x="55808" y="197476"/>
                  </a:cubicBezTo>
                  <a:cubicBezTo>
                    <a:pt x="62730" y="195169"/>
                    <a:pt x="70118" y="194614"/>
                    <a:pt x="77273" y="193183"/>
                  </a:cubicBezTo>
                  <a:cubicBezTo>
                    <a:pt x="98512" y="184081"/>
                    <a:pt x="113110" y="178521"/>
                    <a:pt x="133082" y="167425"/>
                  </a:cubicBezTo>
                  <a:cubicBezTo>
                    <a:pt x="137592" y="164919"/>
                    <a:pt x="141170" y="160755"/>
                    <a:pt x="145961" y="158839"/>
                  </a:cubicBezTo>
                  <a:cubicBezTo>
                    <a:pt x="155633" y="154970"/>
                    <a:pt x="166128" y="153548"/>
                    <a:pt x="176011" y="150254"/>
                  </a:cubicBezTo>
                  <a:cubicBezTo>
                    <a:pt x="187831" y="146314"/>
                    <a:pt x="198296" y="140390"/>
                    <a:pt x="210355" y="137375"/>
                  </a:cubicBezTo>
                  <a:cubicBezTo>
                    <a:pt x="249050" y="127701"/>
                    <a:pt x="214828" y="139879"/>
                    <a:pt x="253285" y="124496"/>
                  </a:cubicBezTo>
                  <a:cubicBezTo>
                    <a:pt x="261871" y="125927"/>
                    <a:pt x="270414" y="127639"/>
                    <a:pt x="279042" y="128789"/>
                  </a:cubicBezTo>
                  <a:cubicBezTo>
                    <a:pt x="291887" y="130502"/>
                    <a:pt x="304871" y="131112"/>
                    <a:pt x="317679" y="133082"/>
                  </a:cubicBezTo>
                  <a:cubicBezTo>
                    <a:pt x="323511" y="133979"/>
                    <a:pt x="329046" y="136320"/>
                    <a:pt x="334851" y="137375"/>
                  </a:cubicBezTo>
                  <a:cubicBezTo>
                    <a:pt x="344806" y="139185"/>
                    <a:pt x="354946" y="139858"/>
                    <a:pt x="364901" y="141668"/>
                  </a:cubicBezTo>
                  <a:cubicBezTo>
                    <a:pt x="402438" y="148493"/>
                    <a:pt x="363662" y="146979"/>
                    <a:pt x="425003" y="167425"/>
                  </a:cubicBezTo>
                  <a:cubicBezTo>
                    <a:pt x="435948" y="171073"/>
                    <a:pt x="447966" y="169821"/>
                    <a:pt x="459346" y="171718"/>
                  </a:cubicBezTo>
                  <a:cubicBezTo>
                    <a:pt x="482511" y="175579"/>
                    <a:pt x="472076" y="177577"/>
                    <a:pt x="497983" y="180304"/>
                  </a:cubicBezTo>
                  <a:cubicBezTo>
                    <a:pt x="517958" y="182407"/>
                    <a:pt x="538051" y="183166"/>
                    <a:pt x="558085" y="184597"/>
                  </a:cubicBezTo>
                  <a:cubicBezTo>
                    <a:pt x="570964" y="187459"/>
                    <a:pt x="583528" y="193183"/>
                    <a:pt x="596721" y="193183"/>
                  </a:cubicBezTo>
                  <a:cubicBezTo>
                    <a:pt x="691179" y="193183"/>
                    <a:pt x="782487" y="186523"/>
                    <a:pt x="875763" y="180304"/>
                  </a:cubicBezTo>
                  <a:cubicBezTo>
                    <a:pt x="935235" y="171808"/>
                    <a:pt x="880512" y="181454"/>
                    <a:pt x="970208" y="154546"/>
                  </a:cubicBezTo>
                  <a:cubicBezTo>
                    <a:pt x="977197" y="152449"/>
                    <a:pt x="984633" y="152174"/>
                    <a:pt x="991673" y="150254"/>
                  </a:cubicBezTo>
                  <a:cubicBezTo>
                    <a:pt x="1000405" y="147873"/>
                    <a:pt x="1008781" y="144330"/>
                    <a:pt x="1017431" y="141668"/>
                  </a:cubicBezTo>
                  <a:cubicBezTo>
                    <a:pt x="1027388" y="138604"/>
                    <a:pt x="1037707" y="136684"/>
                    <a:pt x="1047482" y="133082"/>
                  </a:cubicBezTo>
                  <a:cubicBezTo>
                    <a:pt x="1064938" y="126651"/>
                    <a:pt x="1081725" y="118526"/>
                    <a:pt x="1098997" y="111617"/>
                  </a:cubicBezTo>
                  <a:cubicBezTo>
                    <a:pt x="1110349" y="107076"/>
                    <a:pt x="1123560" y="106074"/>
                    <a:pt x="1133341" y="98738"/>
                  </a:cubicBezTo>
                  <a:cubicBezTo>
                    <a:pt x="1148951" y="87031"/>
                    <a:pt x="1147003" y="85663"/>
                    <a:pt x="1163392" y="81566"/>
                  </a:cubicBezTo>
                  <a:cubicBezTo>
                    <a:pt x="1178312" y="77836"/>
                    <a:pt x="1234002" y="68983"/>
                    <a:pt x="1236372" y="68687"/>
                  </a:cubicBezTo>
                  <a:cubicBezTo>
                    <a:pt x="1253470" y="66550"/>
                    <a:pt x="1270715" y="65825"/>
                    <a:pt x="1287887" y="64394"/>
                  </a:cubicBezTo>
                  <a:cubicBezTo>
                    <a:pt x="1339403" y="68687"/>
                    <a:pt x="1391285" y="69788"/>
                    <a:pt x="1442434" y="77273"/>
                  </a:cubicBezTo>
                  <a:cubicBezTo>
                    <a:pt x="1450690" y="78481"/>
                    <a:pt x="1456436" y="86420"/>
                    <a:pt x="1463899" y="90152"/>
                  </a:cubicBezTo>
                  <a:cubicBezTo>
                    <a:pt x="1473646" y="95026"/>
                    <a:pt x="1483686" y="99366"/>
                    <a:pt x="1493949" y="103031"/>
                  </a:cubicBezTo>
                  <a:cubicBezTo>
                    <a:pt x="1559961" y="126607"/>
                    <a:pt x="1482141" y="89674"/>
                    <a:pt x="1579808" y="133082"/>
                  </a:cubicBezTo>
                  <a:cubicBezTo>
                    <a:pt x="1587433" y="136471"/>
                    <a:pt x="1593810" y="142229"/>
                    <a:pt x="1601273" y="145961"/>
                  </a:cubicBezTo>
                  <a:cubicBezTo>
                    <a:pt x="1610954" y="150802"/>
                    <a:pt x="1621229" y="150875"/>
                    <a:pt x="1631324" y="154546"/>
                  </a:cubicBezTo>
                  <a:cubicBezTo>
                    <a:pt x="1641566" y="158270"/>
                    <a:pt x="1651133" y="163701"/>
                    <a:pt x="1661375" y="167425"/>
                  </a:cubicBezTo>
                  <a:cubicBezTo>
                    <a:pt x="1672214" y="171366"/>
                    <a:pt x="1694528" y="174382"/>
                    <a:pt x="1704304" y="176011"/>
                  </a:cubicBezTo>
                  <a:cubicBezTo>
                    <a:pt x="1742941" y="173149"/>
                    <a:pt x="1782096" y="174355"/>
                    <a:pt x="1820214" y="167425"/>
                  </a:cubicBezTo>
                  <a:cubicBezTo>
                    <a:pt x="1830366" y="165579"/>
                    <a:pt x="1836886" y="155146"/>
                    <a:pt x="1845972" y="150254"/>
                  </a:cubicBezTo>
                  <a:cubicBezTo>
                    <a:pt x="1855568" y="145087"/>
                    <a:pt x="1866379" y="142451"/>
                    <a:pt x="1876023" y="137375"/>
                  </a:cubicBezTo>
                  <a:cubicBezTo>
                    <a:pt x="1950465" y="98195"/>
                    <a:pt x="1900693" y="114035"/>
                    <a:pt x="1961882" y="98738"/>
                  </a:cubicBezTo>
                  <a:cubicBezTo>
                    <a:pt x="1969037" y="94445"/>
                    <a:pt x="1975599" y="88958"/>
                    <a:pt x="1983346" y="85859"/>
                  </a:cubicBezTo>
                  <a:cubicBezTo>
                    <a:pt x="2030890" y="66841"/>
                    <a:pt x="2033221" y="67298"/>
                    <a:pt x="2069206" y="60101"/>
                  </a:cubicBezTo>
                  <a:cubicBezTo>
                    <a:pt x="2073499" y="57239"/>
                    <a:pt x="2077254" y="53327"/>
                    <a:pt x="2082085" y="51515"/>
                  </a:cubicBezTo>
                  <a:cubicBezTo>
                    <a:pt x="2088917" y="48953"/>
                    <a:pt x="2096254" y="47085"/>
                    <a:pt x="2103549" y="47223"/>
                  </a:cubicBezTo>
                  <a:cubicBezTo>
                    <a:pt x="2172284" y="48520"/>
                    <a:pt x="2240924" y="52946"/>
                    <a:pt x="2309611" y="55808"/>
                  </a:cubicBezTo>
                  <a:cubicBezTo>
                    <a:pt x="2332507" y="60101"/>
                    <a:pt x="2355583" y="63524"/>
                    <a:pt x="2378299" y="68687"/>
                  </a:cubicBezTo>
                  <a:cubicBezTo>
                    <a:pt x="2387124" y="70693"/>
                    <a:pt x="2395406" y="74611"/>
                    <a:pt x="2404056" y="77273"/>
                  </a:cubicBezTo>
                  <a:cubicBezTo>
                    <a:pt x="2433557" y="86350"/>
                    <a:pt x="2429191" y="84876"/>
                    <a:pt x="2455572" y="90152"/>
                  </a:cubicBezTo>
                  <a:cubicBezTo>
                    <a:pt x="2471313" y="97307"/>
                    <a:pt x="2486806" y="105034"/>
                    <a:pt x="2502794" y="111617"/>
                  </a:cubicBezTo>
                  <a:cubicBezTo>
                    <a:pt x="2511163" y="115063"/>
                    <a:pt x="2520198" y="116722"/>
                    <a:pt x="2528552" y="120203"/>
                  </a:cubicBezTo>
                  <a:cubicBezTo>
                    <a:pt x="2537413" y="123895"/>
                    <a:pt x="2545289" y="129801"/>
                    <a:pt x="2554310" y="133082"/>
                  </a:cubicBezTo>
                  <a:cubicBezTo>
                    <a:pt x="2567801" y="137988"/>
                    <a:pt x="2612024" y="141000"/>
                    <a:pt x="2618704" y="141668"/>
                  </a:cubicBezTo>
                  <a:lnTo>
                    <a:pt x="2841938" y="137375"/>
                  </a:lnTo>
                  <a:cubicBezTo>
                    <a:pt x="2849230" y="137119"/>
                    <a:pt x="2856481" y="135389"/>
                    <a:pt x="2863403" y="133082"/>
                  </a:cubicBezTo>
                  <a:cubicBezTo>
                    <a:pt x="2869474" y="131058"/>
                    <a:pt x="2874851" y="127358"/>
                    <a:pt x="2880575" y="124496"/>
                  </a:cubicBezTo>
                  <a:cubicBezTo>
                    <a:pt x="2915626" y="89443"/>
                    <a:pt x="2879117" y="122723"/>
                    <a:pt x="2944969" y="81566"/>
                  </a:cubicBezTo>
                  <a:cubicBezTo>
                    <a:pt x="2957603" y="73670"/>
                    <a:pt x="2966051" y="62439"/>
                    <a:pt x="2979313" y="55808"/>
                  </a:cubicBezTo>
                  <a:cubicBezTo>
                    <a:pt x="2986205" y="52362"/>
                    <a:pt x="2993885" y="50669"/>
                    <a:pt x="3000777" y="47223"/>
                  </a:cubicBezTo>
                  <a:cubicBezTo>
                    <a:pt x="3013955" y="40634"/>
                    <a:pt x="3026688" y="33182"/>
                    <a:pt x="3039414" y="25758"/>
                  </a:cubicBezTo>
                  <a:cubicBezTo>
                    <a:pt x="3043871" y="23158"/>
                    <a:pt x="3047462" y="18984"/>
                    <a:pt x="3052293" y="17172"/>
                  </a:cubicBezTo>
                  <a:cubicBezTo>
                    <a:pt x="3059125" y="14610"/>
                    <a:pt x="3066679" y="14649"/>
                    <a:pt x="3073758" y="12879"/>
                  </a:cubicBezTo>
                  <a:cubicBezTo>
                    <a:pt x="3078148" y="11781"/>
                    <a:pt x="3082247" y="9684"/>
                    <a:pt x="3086637" y="8586"/>
                  </a:cubicBezTo>
                  <a:cubicBezTo>
                    <a:pt x="3099436" y="5386"/>
                    <a:pt x="3112394" y="2862"/>
                    <a:pt x="3125273" y="0"/>
                  </a:cubicBezTo>
                  <a:lnTo>
                    <a:pt x="3254062" y="4293"/>
                  </a:lnTo>
                  <a:cubicBezTo>
                    <a:pt x="3278236" y="7972"/>
                    <a:pt x="3299551" y="22318"/>
                    <a:pt x="3322749" y="30051"/>
                  </a:cubicBezTo>
                  <a:cubicBezTo>
                    <a:pt x="3333944" y="33783"/>
                    <a:pt x="3345980" y="34668"/>
                    <a:pt x="3357093" y="38637"/>
                  </a:cubicBezTo>
                  <a:cubicBezTo>
                    <a:pt x="3366133" y="41865"/>
                    <a:pt x="3374399" y="46964"/>
                    <a:pt x="3382851" y="51515"/>
                  </a:cubicBezTo>
                  <a:cubicBezTo>
                    <a:pt x="3393009" y="56985"/>
                    <a:pt x="3402036" y="64807"/>
                    <a:pt x="3412901" y="68687"/>
                  </a:cubicBezTo>
                  <a:cubicBezTo>
                    <a:pt x="3422430" y="72090"/>
                    <a:pt x="3432935" y="71549"/>
                    <a:pt x="3442952" y="72980"/>
                  </a:cubicBezTo>
                  <a:cubicBezTo>
                    <a:pt x="3489602" y="100970"/>
                    <a:pt x="3444947" y="76288"/>
                    <a:pt x="3477296" y="90152"/>
                  </a:cubicBezTo>
                  <a:cubicBezTo>
                    <a:pt x="3493188" y="96963"/>
                    <a:pt x="3508294" y="105640"/>
                    <a:pt x="3524518" y="111617"/>
                  </a:cubicBezTo>
                  <a:cubicBezTo>
                    <a:pt x="3535591" y="115696"/>
                    <a:pt x="3547667" y="116471"/>
                    <a:pt x="3558862" y="120203"/>
                  </a:cubicBezTo>
                  <a:cubicBezTo>
                    <a:pt x="3571741" y="124496"/>
                    <a:pt x="3584124" y="130756"/>
                    <a:pt x="3597499" y="133082"/>
                  </a:cubicBezTo>
                  <a:cubicBezTo>
                    <a:pt x="3617287" y="136523"/>
                    <a:pt x="3637591" y="135635"/>
                    <a:pt x="3657600" y="137375"/>
                  </a:cubicBezTo>
                  <a:cubicBezTo>
                    <a:pt x="3670510" y="138498"/>
                    <a:pt x="3683358" y="140237"/>
                    <a:pt x="3696237" y="141668"/>
                  </a:cubicBezTo>
                  <a:cubicBezTo>
                    <a:pt x="3771929" y="138514"/>
                    <a:pt x="3786820" y="145556"/>
                    <a:pt x="3846490" y="124496"/>
                  </a:cubicBezTo>
                  <a:cubicBezTo>
                    <a:pt x="3903973" y="104208"/>
                    <a:pt x="3841559" y="121445"/>
                    <a:pt x="3893713" y="90152"/>
                  </a:cubicBezTo>
                  <a:cubicBezTo>
                    <a:pt x="3899970" y="86398"/>
                    <a:pt x="3908022" y="87290"/>
                    <a:pt x="3915177" y="85859"/>
                  </a:cubicBezTo>
                  <a:lnTo>
                    <a:pt x="3953814" y="64394"/>
                  </a:lnTo>
                  <a:cubicBezTo>
                    <a:pt x="3959449" y="61360"/>
                    <a:pt x="3965866" y="59648"/>
                    <a:pt x="3970986" y="55808"/>
                  </a:cubicBezTo>
                  <a:cubicBezTo>
                    <a:pt x="3977462" y="50951"/>
                    <a:pt x="3981423" y="43127"/>
                    <a:pt x="3988158" y="38637"/>
                  </a:cubicBezTo>
                  <a:cubicBezTo>
                    <a:pt x="3994570" y="34363"/>
                    <a:pt x="4002967" y="33934"/>
                    <a:pt x="4009623" y="30051"/>
                  </a:cubicBezTo>
                  <a:cubicBezTo>
                    <a:pt x="4020256" y="23848"/>
                    <a:pt x="4028663" y="14091"/>
                    <a:pt x="4039673" y="8586"/>
                  </a:cubicBezTo>
                  <a:cubicBezTo>
                    <a:pt x="4042673" y="7086"/>
                    <a:pt x="4086150" y="124"/>
                    <a:pt x="4086896" y="0"/>
                  </a:cubicBezTo>
                  <a:cubicBezTo>
                    <a:pt x="4167031" y="4293"/>
                    <a:pt x="4247486" y="4540"/>
                    <a:pt x="4327301" y="12879"/>
                  </a:cubicBezTo>
                  <a:cubicBezTo>
                    <a:pt x="4367699" y="17100"/>
                    <a:pt x="4365445" y="31001"/>
                    <a:pt x="4395989" y="38637"/>
                  </a:cubicBezTo>
                  <a:cubicBezTo>
                    <a:pt x="4405805" y="41091"/>
                    <a:pt x="4416022" y="41499"/>
                    <a:pt x="4426039" y="42930"/>
                  </a:cubicBezTo>
                  <a:cubicBezTo>
                    <a:pt x="4469620" y="64718"/>
                    <a:pt x="4406845" y="35807"/>
                    <a:pt x="4481848" y="55808"/>
                  </a:cubicBezTo>
                  <a:cubicBezTo>
                    <a:pt x="4522699" y="66702"/>
                    <a:pt x="4493292" y="67541"/>
                    <a:pt x="4520485" y="72980"/>
                  </a:cubicBezTo>
                  <a:cubicBezTo>
                    <a:pt x="4530407" y="74964"/>
                    <a:pt x="4540613" y="75289"/>
                    <a:pt x="4550535" y="77273"/>
                  </a:cubicBezTo>
                  <a:cubicBezTo>
                    <a:pt x="4622977" y="91762"/>
                    <a:pt x="4543710" y="81742"/>
                    <a:pt x="4627808" y="90152"/>
                  </a:cubicBezTo>
                  <a:cubicBezTo>
                    <a:pt x="4688795" y="103705"/>
                    <a:pt x="4653252" y="98738"/>
                    <a:pt x="4735132" y="987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8" idx="2"/>
            </p:cNvCxnSpPr>
            <p:nvPr/>
          </p:nvCxnSpPr>
          <p:spPr>
            <a:xfrm flipH="1">
              <a:off x="4032153" y="4804560"/>
              <a:ext cx="2" cy="12439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2"/>
            </p:cNvCxnSpPr>
            <p:nvPr/>
          </p:nvCxnSpPr>
          <p:spPr>
            <a:xfrm flipH="1">
              <a:off x="1254825" y="5612991"/>
              <a:ext cx="5610" cy="4594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4032153" y="4804560"/>
              <a:ext cx="1" cy="6168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4870709" y="2111979"/>
              <a:ext cx="2653620" cy="39857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100" dirty="0" smtClean="0"/>
                <a:t>void* thread1(void *a)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/>
                <a:t>{</a:t>
              </a:r>
              <a:br>
                <a:rPr lang="en-US" altLang="ko-KR" sz="1100" dirty="0"/>
              </a:br>
              <a:r>
                <a:rPr lang="en-US" altLang="ko-KR" sz="1100" dirty="0"/>
                <a:t>    . . .</a:t>
              </a:r>
              <a:br>
                <a:rPr lang="en-US" altLang="ko-KR" sz="1100" dirty="0"/>
              </a:br>
              <a:r>
                <a:rPr lang="en-US" altLang="ko-KR" sz="1100" dirty="0"/>
                <a:t>    </a:t>
              </a:r>
              <a:r>
                <a:rPr lang="en-US" altLang="ko-KR" sz="1100" b="1" dirty="0" err="1" smtClean="0"/>
                <a:t>pthread_mutex_lock</a:t>
              </a:r>
              <a:r>
                <a:rPr lang="en-US" altLang="ko-KR" sz="1100" b="1" dirty="0" smtClean="0"/>
                <a:t>(&amp;</a:t>
              </a:r>
              <a:r>
                <a:rPr lang="en-US" altLang="ko-KR" sz="1100" b="1" dirty="0" err="1" smtClean="0"/>
                <a:t>LockA</a:t>
              </a:r>
              <a:r>
                <a:rPr lang="en-US" altLang="ko-KR" sz="1100" b="1" dirty="0" smtClean="0"/>
                <a:t>);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 smtClean="0"/>
                <a:t>	. </a:t>
              </a:r>
              <a:r>
                <a:rPr lang="en-US" altLang="ko-KR" sz="1100" dirty="0"/>
                <a:t>. .</a:t>
              </a:r>
              <a:br>
                <a:rPr lang="en-US" altLang="ko-KR" sz="1100" dirty="0"/>
              </a:br>
              <a:r>
                <a:rPr lang="en-US" altLang="ko-KR" sz="1100" dirty="0"/>
                <a:t>    </a:t>
              </a:r>
              <a:r>
                <a:rPr lang="en-US" altLang="ko-KR" sz="1100" b="1" dirty="0" err="1" smtClean="0"/>
                <a:t>pthread_mutex_lock</a:t>
              </a:r>
              <a:r>
                <a:rPr lang="en-US" altLang="ko-KR" sz="1100" b="1" dirty="0" smtClean="0"/>
                <a:t>(&amp;</a:t>
              </a:r>
              <a:r>
                <a:rPr lang="en-US" altLang="ko-KR" sz="1100" b="1" dirty="0" err="1" smtClean="0"/>
                <a:t>LockB</a:t>
              </a:r>
              <a:r>
                <a:rPr lang="en-US" altLang="ko-KR" sz="1100" b="1" dirty="0" smtClean="0"/>
                <a:t>); 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/>
                <a:t>    . . </a:t>
              </a:r>
              <a:r>
                <a:rPr lang="en-US" altLang="ko-KR" sz="1100" dirty="0" smtClean="0"/>
                <a:t>.</a:t>
              </a:r>
            </a:p>
            <a:p>
              <a:pPr defTabSz="180000"/>
              <a:r>
                <a:rPr lang="en-US" altLang="ko-KR" sz="1100" dirty="0"/>
                <a:t>    </a:t>
              </a:r>
              <a:r>
                <a:rPr lang="en-US" altLang="ko-KR" sz="1100" dirty="0" err="1" smtClean="0"/>
                <a:t>pthread_mutex_unlock</a:t>
              </a:r>
              <a:r>
                <a:rPr lang="en-US" altLang="ko-KR" sz="1100" dirty="0"/>
                <a:t>(&amp;</a:t>
              </a:r>
              <a:r>
                <a:rPr lang="en-US" altLang="ko-KR" sz="1100" dirty="0" err="1"/>
                <a:t>LockB</a:t>
              </a:r>
              <a:r>
                <a:rPr lang="en-US" altLang="ko-KR" sz="1100" dirty="0"/>
                <a:t>); </a:t>
              </a:r>
              <a:endParaRPr lang="en-US" altLang="ko-KR" sz="1100" dirty="0" smtClean="0"/>
            </a:p>
            <a:p>
              <a:pPr defTabSz="180000"/>
              <a:r>
                <a:rPr lang="en-US" altLang="ko-KR" sz="1100" dirty="0"/>
                <a:t>    . . .</a:t>
              </a:r>
            </a:p>
            <a:p>
              <a:pPr defTabSz="180000"/>
              <a:r>
                <a:rPr lang="en-US" altLang="ko-KR" sz="1100" dirty="0"/>
                <a:t>    </a:t>
              </a:r>
              <a:r>
                <a:rPr lang="en-US" altLang="ko-KR" sz="1100" dirty="0" err="1" smtClean="0"/>
                <a:t>pthread_mutex_unlock</a:t>
              </a:r>
              <a:r>
                <a:rPr lang="en-US" altLang="ko-KR" sz="1100" dirty="0"/>
                <a:t>(&amp;</a:t>
              </a:r>
              <a:r>
                <a:rPr lang="en-US" altLang="ko-KR" sz="1100" dirty="0" err="1"/>
                <a:t>LockA</a:t>
              </a:r>
              <a:r>
                <a:rPr lang="en-US" altLang="ko-KR" sz="1100" dirty="0"/>
                <a:t>);</a:t>
              </a:r>
              <a:br>
                <a:rPr lang="en-US" altLang="ko-KR" sz="1100" dirty="0"/>
              </a:br>
              <a:r>
                <a:rPr lang="en-US" altLang="ko-KR" sz="1100" dirty="0" smtClean="0"/>
                <a:t>}</a:t>
              </a:r>
            </a:p>
            <a:p>
              <a:pPr defTabSz="180000"/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 smtClean="0"/>
                <a:t>void* thread2(void *a)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/>
                <a:t>{</a:t>
              </a:r>
              <a:br>
                <a:rPr lang="en-US" altLang="ko-KR" sz="1100" dirty="0"/>
              </a:br>
              <a:r>
                <a:rPr lang="en-US" altLang="ko-KR" sz="1100" dirty="0"/>
                <a:t>    . . .</a:t>
              </a:r>
              <a:br>
                <a:rPr lang="en-US" altLang="ko-KR" sz="1100" dirty="0"/>
              </a:br>
              <a:r>
                <a:rPr lang="en-US" altLang="ko-KR" sz="1100" dirty="0"/>
                <a:t>    </a:t>
              </a:r>
              <a:r>
                <a:rPr lang="en-US" altLang="ko-KR" sz="1100" b="1" dirty="0" err="1" smtClean="0"/>
                <a:t>pthread_mutex_lock</a:t>
              </a:r>
              <a:r>
                <a:rPr lang="en-US" altLang="ko-KR" sz="1100" b="1" dirty="0" smtClean="0"/>
                <a:t>(&amp;</a:t>
              </a:r>
              <a:r>
                <a:rPr lang="en-US" altLang="ko-KR" sz="1100" b="1" dirty="0" err="1" smtClean="0"/>
                <a:t>LockB</a:t>
              </a:r>
              <a:r>
                <a:rPr lang="en-US" altLang="ko-KR" sz="1100" b="1" dirty="0" smtClean="0"/>
                <a:t>);</a:t>
              </a:r>
              <a:r>
                <a:rPr lang="en-US" altLang="ko-KR" sz="1100" b="1" dirty="0"/>
                <a:t/>
              </a:r>
              <a:br>
                <a:rPr lang="en-US" altLang="ko-KR" sz="1100" b="1" dirty="0"/>
              </a:br>
              <a:r>
                <a:rPr lang="en-US" altLang="ko-KR" sz="1100" dirty="0"/>
                <a:t>    . . .</a:t>
              </a:r>
              <a:br>
                <a:rPr lang="en-US" altLang="ko-KR" sz="1100" dirty="0"/>
              </a:br>
              <a:r>
                <a:rPr lang="en-US" altLang="ko-KR" sz="1100" dirty="0"/>
                <a:t>    </a:t>
              </a:r>
              <a:r>
                <a:rPr lang="en-US" altLang="ko-KR" sz="1100" b="1" dirty="0" err="1" smtClean="0"/>
                <a:t>pthread</a:t>
              </a:r>
              <a:r>
                <a:rPr lang="en-US" altLang="ko-KR" sz="1100" b="1" dirty="0" smtClean="0"/>
                <a:t>_,</a:t>
              </a:r>
              <a:r>
                <a:rPr lang="en-US" altLang="ko-KR" sz="1100" b="1" dirty="0" err="1" smtClean="0"/>
                <a:t>mutex_lock</a:t>
              </a:r>
              <a:r>
                <a:rPr lang="en-US" altLang="ko-KR" sz="1100" b="1" dirty="0" smtClean="0"/>
                <a:t>(&amp;</a:t>
              </a:r>
              <a:r>
                <a:rPr lang="en-US" altLang="ko-KR" sz="1100" b="1" dirty="0" err="1" smtClean="0"/>
                <a:t>LockA</a:t>
              </a:r>
              <a:r>
                <a:rPr lang="en-US" altLang="ko-KR" sz="1100" b="1" dirty="0" smtClean="0"/>
                <a:t>);</a:t>
              </a:r>
              <a:r>
                <a:rPr lang="en-US" altLang="ko-KR" sz="1100" b="1" dirty="0"/>
                <a:t> 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/>
                <a:t>    . . </a:t>
              </a:r>
              <a:r>
                <a:rPr lang="en-US" altLang="ko-KR" sz="1100" dirty="0" smtClean="0"/>
                <a:t>.</a:t>
              </a:r>
            </a:p>
            <a:p>
              <a:pPr defTabSz="180000"/>
              <a:r>
                <a:rPr lang="en-US" altLang="ko-KR" sz="1100" dirty="0"/>
                <a:t>    </a:t>
              </a:r>
              <a:r>
                <a:rPr lang="en-US" altLang="ko-KR" sz="1100" dirty="0" err="1" smtClean="0"/>
                <a:t>pthread_mutex_unlock</a:t>
              </a:r>
              <a:r>
                <a:rPr lang="en-US" altLang="ko-KR" sz="1100" dirty="0"/>
                <a:t>(&amp;</a:t>
              </a:r>
              <a:r>
                <a:rPr lang="en-US" altLang="ko-KR" sz="1100" dirty="0" err="1" smtClean="0"/>
                <a:t>LockA</a:t>
              </a:r>
              <a:r>
                <a:rPr lang="en-US" altLang="ko-KR" sz="1100" dirty="0" smtClean="0"/>
                <a:t>); </a:t>
              </a:r>
              <a:endParaRPr lang="en-US" altLang="ko-KR" sz="1100" dirty="0"/>
            </a:p>
            <a:p>
              <a:pPr defTabSz="180000"/>
              <a:r>
                <a:rPr lang="en-US" altLang="ko-KR" sz="1100" dirty="0"/>
                <a:t>    . . .</a:t>
              </a:r>
            </a:p>
            <a:p>
              <a:pPr defTabSz="180000"/>
              <a:r>
                <a:rPr lang="en-US" altLang="ko-KR" sz="1100" dirty="0"/>
                <a:t>    </a:t>
              </a:r>
              <a:r>
                <a:rPr lang="en-US" altLang="ko-KR" sz="1100" dirty="0" err="1"/>
                <a:t>pthread_mutex_unlock</a:t>
              </a:r>
              <a:r>
                <a:rPr lang="en-US" altLang="ko-KR" sz="1100" dirty="0"/>
                <a:t>(&amp;</a:t>
              </a:r>
              <a:r>
                <a:rPr lang="en-US" altLang="ko-KR" sz="1100" dirty="0" err="1" smtClean="0"/>
                <a:t>LockB</a:t>
              </a:r>
              <a:r>
                <a:rPr lang="en-US" altLang="ko-KR" sz="1100" dirty="0" smtClean="0"/>
                <a:t>);</a:t>
              </a:r>
              <a:r>
                <a:rPr lang="en-US" altLang="ko-KR" sz="1100" dirty="0"/>
                <a:t/>
              </a:r>
              <a:br>
                <a:rPr lang="en-US" altLang="ko-KR" sz="1100" dirty="0"/>
              </a:br>
              <a:r>
                <a:rPr lang="en-US" altLang="ko-KR" sz="1100" dirty="0"/>
                <a:t>}</a:t>
              </a:r>
              <a:endParaRPr lang="ko-KR" altLang="en-US" sz="1100" dirty="0"/>
            </a:p>
          </p:txBody>
        </p:sp>
        <p:sp>
          <p:nvSpPr>
            <p:cNvPr id="3" name="모서리가 둥근 사각형 설명선 2"/>
            <p:cNvSpPr/>
            <p:nvPr/>
          </p:nvSpPr>
          <p:spPr>
            <a:xfrm>
              <a:off x="7457984" y="4942728"/>
              <a:ext cx="1126480" cy="170259"/>
            </a:xfrm>
            <a:prstGeom prst="wedgeRoundRectCallout">
              <a:avLst>
                <a:gd name="adj1" fmla="val -74912"/>
                <a:gd name="adj2" fmla="val 4531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/>
                <a:t>교착상태 </a:t>
              </a:r>
              <a:r>
                <a:rPr lang="ko-KR" altLang="en-US" sz="1000" dirty="0"/>
                <a:t>발생 가능</a:t>
              </a:r>
            </a:p>
          </p:txBody>
        </p:sp>
        <p:sp>
          <p:nvSpPr>
            <p:cNvPr id="27" name="모서리가 둥근 사각형 설명선 26"/>
            <p:cNvSpPr/>
            <p:nvPr/>
          </p:nvSpPr>
          <p:spPr>
            <a:xfrm>
              <a:off x="7457984" y="2928656"/>
              <a:ext cx="1126480" cy="170259"/>
            </a:xfrm>
            <a:prstGeom prst="wedgeRoundRectCallout">
              <a:avLst>
                <a:gd name="adj1" fmla="val -74429"/>
                <a:gd name="adj2" fmla="val 517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1000" dirty="0" smtClean="0"/>
                <a:t>교착상태 </a:t>
              </a:r>
              <a:r>
                <a:rPr lang="ko-KR" altLang="en-US" sz="1000" dirty="0"/>
                <a:t>발생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14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교착상태를 유발시킬 수 있는 컴퓨터 시스템의 잠재적 요인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자원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교착상태의 발생지</a:t>
            </a:r>
          </a:p>
          <a:p>
            <a:pPr lvl="2"/>
            <a:r>
              <a:rPr lang="ko-KR" altLang="en-US" dirty="0" smtClean="0"/>
              <a:t>교착상태는 멀티스레드가 자원을 동시에 사용하려는 충돌이 요인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시스템에는 많은 자원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자원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뮤텍스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스핀락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세마포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락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하드웨어 자원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자원과 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스레드가 </a:t>
            </a:r>
            <a:r>
              <a:rPr lang="ko-KR" altLang="en-US" dirty="0"/>
              <a:t>여러 자원을 동시에 필요로 </a:t>
            </a:r>
            <a:r>
              <a:rPr lang="ko-KR" altLang="en-US" dirty="0" smtClean="0"/>
              <a:t>하는 상황이 요인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자원과 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번에 하나씩 자원을 할당하는 운영체제 정책이 요인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만일 스레드가 필요한 자원을 한 번에 모두 요청하도록 한다면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교착상태가 발생하지 않게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자원 </a:t>
            </a:r>
            <a:r>
              <a:rPr lang="ko-KR" altLang="en-US" dirty="0" err="1" smtClean="0"/>
              <a:t>비선점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할당된 자원은 스레드가 자발적으로 내놓기 전에 강제로 뺐지 못하는 정책이 요인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스레드가 가진 자원을 강제로 뺏지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만일 강제로 빼앗을 수 있다면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교착상태가 발생하지 않게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indent="0">
              <a:buNone/>
            </a:pP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70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 할당 그래프</a:t>
            </a:r>
            <a:r>
              <a:rPr lang="en-US" altLang="ko-KR" dirty="0" smtClean="0"/>
              <a:t>(Resource Allocation Graph, RAG)</a:t>
            </a:r>
          </a:p>
          <a:p>
            <a:pPr lvl="1"/>
            <a:r>
              <a:rPr lang="ko-KR" altLang="en-US" dirty="0" smtClean="0"/>
              <a:t>그래프의요소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꼭지점</a:t>
            </a:r>
            <a:r>
              <a:rPr lang="en-US" altLang="ko-KR" dirty="0" smtClean="0"/>
              <a:t>(vertex) – 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간선</a:t>
            </a:r>
            <a:r>
              <a:rPr lang="en-US" altLang="ko-KR" dirty="0" smtClean="0"/>
              <a:t>(edge)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소유</a:t>
            </a:r>
            <a:r>
              <a:rPr lang="en-US" altLang="ko-KR" dirty="0" smtClean="0"/>
              <a:t>/</a:t>
            </a:r>
            <a:r>
              <a:rPr lang="ko-KR" altLang="en-US" dirty="0" smtClean="0"/>
              <a:t>요청 관계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할당 간선과 요청 간선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할당 간선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자원에서 스레드로 향하는 화살표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할당 받은 상태 표시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요청 간선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스레드에서 자원으로 향하는 화살표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자원에 대한 시스템의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상태를 나타내는 방향성 그래프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컴퓨터 시스템에 실행 중인 전체 스레드와 자원의 개수</a:t>
            </a:r>
          </a:p>
          <a:p>
            <a:pPr lvl="2" fontAlgn="base"/>
            <a:r>
              <a:rPr lang="ko-KR" altLang="en-US" dirty="0"/>
              <a:t>각 자원의 총 인스턴스 개수와 할당 가능한 인스턴스 개수</a:t>
            </a:r>
          </a:p>
          <a:p>
            <a:pPr lvl="2" fontAlgn="base"/>
            <a:r>
              <a:rPr lang="ko-KR" altLang="en-US" dirty="0"/>
              <a:t>각 스레드가 </a:t>
            </a:r>
            <a:r>
              <a:rPr lang="ko-KR" altLang="en-US" dirty="0" err="1"/>
              <a:t>할당받아</a:t>
            </a:r>
            <a:r>
              <a:rPr lang="ko-KR" altLang="en-US" dirty="0"/>
              <a:t> 소유하고 있는 자원의 인스턴스 개수</a:t>
            </a:r>
          </a:p>
          <a:p>
            <a:pPr lvl="2" fontAlgn="base"/>
            <a:r>
              <a:rPr lang="ko-KR" altLang="en-US" dirty="0"/>
              <a:t>각 스레드가 실행에 필요한 자원 유형과 인스턴스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r>
              <a:rPr lang="ko-KR" altLang="en-US" dirty="0" smtClean="0"/>
              <a:t>자원할당그래프를 통해 교착상태 판단</a:t>
            </a:r>
            <a:endParaRPr lang="en-US" altLang="ko-KR" dirty="0"/>
          </a:p>
          <a:p>
            <a:pPr lvl="1"/>
            <a:r>
              <a:rPr lang="ko-KR" altLang="en-US" dirty="0"/>
              <a:t>교착상태 예방</a:t>
            </a:r>
            <a:r>
              <a:rPr lang="en-US" altLang="ko-KR" dirty="0"/>
              <a:t>, </a:t>
            </a:r>
            <a:r>
              <a:rPr lang="ko-KR" altLang="en-US" dirty="0"/>
              <a:t>회피</a:t>
            </a:r>
            <a:r>
              <a:rPr lang="en-US" altLang="ko-KR" dirty="0"/>
              <a:t>, </a:t>
            </a:r>
            <a:r>
              <a:rPr lang="ko-KR" altLang="en-US" dirty="0"/>
              <a:t>감지를 위한 알고리즘 개발에 필요</a:t>
            </a:r>
          </a:p>
          <a:p>
            <a:pPr lvl="2" fontAlgn="base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49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 그래프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10873" y="3544701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2719" y="4571568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80083" y="4057738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788003" y="4057738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38472" y="3318076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827903" y="4965483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031799" y="36411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021230" y="46795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7" idx="4"/>
            <a:endCxn id="6" idx="1"/>
          </p:cNvCxnSpPr>
          <p:nvPr/>
        </p:nvCxnSpPr>
        <p:spPr>
          <a:xfrm>
            <a:off x="5196108" y="4448464"/>
            <a:ext cx="696611" cy="303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4" idx="6"/>
            <a:endCxn id="8" idx="4"/>
          </p:cNvCxnSpPr>
          <p:nvPr/>
        </p:nvCxnSpPr>
        <p:spPr>
          <a:xfrm flipV="1">
            <a:off x="6165246" y="4448464"/>
            <a:ext cx="838782" cy="3031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2"/>
            <a:endCxn id="7" idx="0"/>
          </p:cNvCxnSpPr>
          <p:nvPr/>
        </p:nvCxnSpPr>
        <p:spPr>
          <a:xfrm flipH="1">
            <a:off x="5196108" y="3713188"/>
            <a:ext cx="835691" cy="344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8" idx="0"/>
            <a:endCxn id="5" idx="3"/>
          </p:cNvCxnSpPr>
          <p:nvPr/>
        </p:nvCxnSpPr>
        <p:spPr>
          <a:xfrm flipH="1" flipV="1">
            <a:off x="6342921" y="3724721"/>
            <a:ext cx="661107" cy="3330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55576" y="4229210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902" y="4028693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프린터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72021" y="4264436"/>
            <a:ext cx="788432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992947" y="435860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2"/>
            <a:endCxn id="60" idx="6"/>
          </p:cNvCxnSpPr>
          <p:nvPr/>
        </p:nvCxnSpPr>
        <p:spPr>
          <a:xfrm flipH="1" flipV="1">
            <a:off x="1187625" y="4424573"/>
            <a:ext cx="805322" cy="60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2323521" y="435860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464265" y="1688790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716376" y="1487501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프린터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80710" y="1724016"/>
            <a:ext cx="788432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701636" y="1812145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2" idx="2"/>
            <a:endCxn id="77" idx="6"/>
          </p:cNvCxnSpPr>
          <p:nvPr/>
        </p:nvCxnSpPr>
        <p:spPr>
          <a:xfrm flipH="1">
            <a:off x="4896314" y="1884153"/>
            <a:ext cx="805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6032210" y="1812145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7069772" y="1688790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84" idx="6"/>
            <a:endCxn id="86" idx="2"/>
          </p:cNvCxnSpPr>
          <p:nvPr/>
        </p:nvCxnSpPr>
        <p:spPr>
          <a:xfrm>
            <a:off x="6176226" y="1884153"/>
            <a:ext cx="8935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52766" y="4844010"/>
            <a:ext cx="2596893" cy="38519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(c) </a:t>
            </a:r>
            <a:r>
              <a:rPr lang="ko-KR" altLang="en-US" sz="900" dirty="0" smtClean="0">
                <a:solidFill>
                  <a:schemeClr val="tx1"/>
                </a:solidFill>
              </a:rPr>
              <a:t>시스템에는 </a:t>
            </a:r>
            <a:r>
              <a:rPr lang="en-US" altLang="ko-KR" sz="900" dirty="0" smtClean="0">
                <a:solidFill>
                  <a:schemeClr val="tx1"/>
                </a:solidFill>
              </a:rPr>
              <a:t>T1 </a:t>
            </a:r>
            <a:r>
              <a:rPr lang="ko-KR" altLang="en-US" sz="900" dirty="0" smtClean="0">
                <a:solidFill>
                  <a:schemeClr val="tx1"/>
                </a:solidFill>
              </a:rPr>
              <a:t>스레드와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프린터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</a:rPr>
              <a:t>인스턴스가 있음</a:t>
            </a:r>
            <a:r>
              <a:rPr lang="en-US" altLang="ko-KR" sz="900" dirty="0" smtClean="0">
                <a:solidFill>
                  <a:schemeClr val="tx1"/>
                </a:solidFill>
              </a:rPr>
              <a:t>. T1</a:t>
            </a:r>
            <a:r>
              <a:rPr lang="ko-KR" altLang="en-US" sz="900" dirty="0" smtClean="0">
                <a:solidFill>
                  <a:schemeClr val="tx1"/>
                </a:solidFill>
              </a:rPr>
              <a:t>이 프린터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개 소유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99992" y="2488443"/>
            <a:ext cx="3096344" cy="548036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(b) </a:t>
            </a:r>
            <a:r>
              <a:rPr lang="ko-KR" altLang="en-US" sz="900" dirty="0" smtClean="0">
                <a:solidFill>
                  <a:schemeClr val="tx1"/>
                </a:solidFill>
              </a:rPr>
              <a:t>시스템에는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스레드 </a:t>
            </a:r>
            <a:r>
              <a:rPr lang="en-US" altLang="ko-KR" sz="900" dirty="0" smtClean="0">
                <a:solidFill>
                  <a:schemeClr val="tx1"/>
                </a:solidFill>
              </a:rPr>
              <a:t>T1</a:t>
            </a:r>
            <a:r>
              <a:rPr lang="ko-KR" altLang="en-US" sz="900" dirty="0">
                <a:solidFill>
                  <a:schemeClr val="tx1"/>
                </a:solidFill>
              </a:rPr>
              <a:t>과</a:t>
            </a:r>
            <a:r>
              <a:rPr lang="en-US" altLang="ko-KR" sz="900" dirty="0" smtClean="0">
                <a:solidFill>
                  <a:schemeClr val="tx1"/>
                </a:solidFill>
              </a:rPr>
              <a:t> T2 </a:t>
            </a:r>
            <a:r>
              <a:rPr lang="ko-KR" altLang="en-US" sz="9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r>
              <a:rPr lang="ko-KR" altLang="en-US" sz="900" dirty="0">
                <a:solidFill>
                  <a:schemeClr val="tx1"/>
                </a:solidFill>
              </a:rPr>
              <a:t>개의 </a:t>
            </a:r>
            <a:r>
              <a:rPr lang="ko-KR" altLang="en-US" sz="900" dirty="0" smtClean="0">
                <a:solidFill>
                  <a:schemeClr val="tx1"/>
                </a:solidFill>
              </a:rPr>
              <a:t>프린터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</a:rPr>
              <a:t>인스턴스가 있음</a:t>
            </a:r>
            <a:r>
              <a:rPr lang="en-US" altLang="ko-KR" sz="900" dirty="0" smtClean="0">
                <a:solidFill>
                  <a:schemeClr val="tx1"/>
                </a:solidFill>
              </a:rPr>
              <a:t>. T1</a:t>
            </a:r>
            <a:r>
              <a:rPr lang="ko-KR" altLang="en-US" sz="900" dirty="0" smtClean="0">
                <a:solidFill>
                  <a:schemeClr val="tx1"/>
                </a:solidFill>
              </a:rPr>
              <a:t>과 </a:t>
            </a:r>
            <a:r>
              <a:rPr lang="en-US" altLang="ko-KR" sz="900" dirty="0" smtClean="0">
                <a:solidFill>
                  <a:schemeClr val="tx1"/>
                </a:solidFill>
              </a:rPr>
              <a:t>T2</a:t>
            </a:r>
            <a:r>
              <a:rPr lang="ko-KR" altLang="en-US" sz="900" dirty="0" smtClean="0">
                <a:solidFill>
                  <a:schemeClr val="tx1"/>
                </a:solidFill>
              </a:rPr>
              <a:t> 각각 프린터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개씩 소유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27642" y="5292607"/>
            <a:ext cx="3328733" cy="687869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(d) </a:t>
            </a:r>
            <a:r>
              <a:rPr lang="ko-KR" altLang="en-US" sz="900" dirty="0" smtClean="0">
                <a:solidFill>
                  <a:schemeClr val="tx1"/>
                </a:solidFill>
              </a:rPr>
              <a:t>시스템에는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스레드 </a:t>
            </a:r>
            <a:r>
              <a:rPr lang="en-US" altLang="ko-KR" sz="900" dirty="0" smtClean="0">
                <a:solidFill>
                  <a:schemeClr val="tx1"/>
                </a:solidFill>
              </a:rPr>
              <a:t>T1</a:t>
            </a:r>
            <a:r>
              <a:rPr lang="ko-KR" altLang="en-US" sz="900" dirty="0" smtClean="0">
                <a:solidFill>
                  <a:schemeClr val="tx1"/>
                </a:solidFill>
              </a:rPr>
              <a:t>과</a:t>
            </a:r>
            <a:r>
              <a:rPr lang="en-US" altLang="ko-KR" sz="900" dirty="0" smtClean="0">
                <a:solidFill>
                  <a:schemeClr val="tx1"/>
                </a:solidFill>
              </a:rPr>
              <a:t> T2 </a:t>
            </a:r>
            <a:r>
              <a:rPr lang="ko-KR" altLang="en-US" sz="9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r>
              <a:rPr lang="ko-KR" altLang="en-US" sz="900" dirty="0" smtClean="0">
                <a:solidFill>
                  <a:schemeClr val="tx1"/>
                </a:solidFill>
              </a:rPr>
              <a:t>과</a:t>
            </a:r>
            <a:r>
              <a:rPr lang="en-US" altLang="ko-KR" sz="900" dirty="0" smtClean="0">
                <a:solidFill>
                  <a:schemeClr val="tx1"/>
                </a:solidFill>
              </a:rPr>
              <a:t> Lock2</a:t>
            </a:r>
            <a:r>
              <a:rPr lang="ko-KR" altLang="en-US" sz="900" dirty="0" smtClean="0">
                <a:solidFill>
                  <a:schemeClr val="tx1"/>
                </a:solidFill>
              </a:rPr>
              <a:t>의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</a:t>
            </a:r>
            <a:r>
              <a:rPr lang="ko-KR" altLang="en-US" sz="900" dirty="0" smtClean="0">
                <a:solidFill>
                  <a:schemeClr val="tx1"/>
                </a:solidFill>
              </a:rPr>
              <a:t>두 자원이 있음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 T1</a:t>
            </a:r>
            <a:r>
              <a:rPr lang="ko-KR" altLang="en-US" sz="900" dirty="0" smtClean="0">
                <a:solidFill>
                  <a:schemeClr val="tx1"/>
                </a:solidFill>
              </a:rPr>
              <a:t>은 </a:t>
            </a:r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r>
              <a:rPr lang="ko-KR" altLang="en-US" sz="900" dirty="0" smtClean="0">
                <a:solidFill>
                  <a:schemeClr val="tx1"/>
                </a:solidFill>
              </a:rPr>
              <a:t>를 소유하고</a:t>
            </a:r>
            <a:r>
              <a:rPr lang="en-US" altLang="ko-KR" sz="900" dirty="0" smtClean="0">
                <a:solidFill>
                  <a:schemeClr val="tx1"/>
                </a:solidFill>
              </a:rPr>
              <a:t> Lock2</a:t>
            </a:r>
            <a:r>
              <a:rPr lang="ko-KR" altLang="en-US" sz="900" dirty="0" smtClean="0">
                <a:solidFill>
                  <a:schemeClr val="tx1"/>
                </a:solidFill>
              </a:rPr>
              <a:t>를 요청하고 있으며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T2</a:t>
            </a:r>
            <a:r>
              <a:rPr lang="ko-KR" altLang="en-US" sz="900" dirty="0" smtClean="0">
                <a:solidFill>
                  <a:schemeClr val="tx1"/>
                </a:solidFill>
              </a:rPr>
              <a:t>는 </a:t>
            </a:r>
            <a:r>
              <a:rPr lang="en-US" altLang="ko-KR" sz="900" dirty="0" smtClean="0">
                <a:solidFill>
                  <a:schemeClr val="tx1"/>
                </a:solidFill>
              </a:rPr>
              <a:t>Lock2</a:t>
            </a:r>
            <a:r>
              <a:rPr lang="ko-KR" altLang="en-US" sz="900" dirty="0" smtClean="0">
                <a:solidFill>
                  <a:schemeClr val="tx1"/>
                </a:solidFill>
              </a:rPr>
              <a:t>를 소유하고 </a:t>
            </a:r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r>
              <a:rPr lang="ko-KR" altLang="en-US" sz="900" dirty="0" smtClean="0">
                <a:solidFill>
                  <a:schemeClr val="tx1"/>
                </a:solidFill>
              </a:rPr>
              <a:t>을 요청하고 있음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72503" y="1715677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37074" y="1493368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프린터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88948" y="1729883"/>
            <a:ext cx="408847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909874" y="18337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2"/>
            <a:endCxn id="40" idx="6"/>
          </p:cNvCxnSpPr>
          <p:nvPr/>
        </p:nvCxnSpPr>
        <p:spPr>
          <a:xfrm flipH="1">
            <a:off x="1104552" y="1905785"/>
            <a:ext cx="805322" cy="5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994123" y="1715677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43" idx="3"/>
            <a:endCxn id="48" idx="2"/>
          </p:cNvCxnSpPr>
          <p:nvPr/>
        </p:nvCxnSpPr>
        <p:spPr>
          <a:xfrm>
            <a:off x="2197795" y="1909903"/>
            <a:ext cx="796328" cy="11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778937" y="2494310"/>
            <a:ext cx="2784952" cy="646658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(a) </a:t>
            </a:r>
            <a:r>
              <a:rPr lang="ko-KR" altLang="en-US" sz="900" dirty="0" smtClean="0">
                <a:solidFill>
                  <a:schemeClr val="tx1"/>
                </a:solidFill>
              </a:rPr>
              <a:t>시스템에는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개의 스레드 </a:t>
            </a:r>
            <a:r>
              <a:rPr lang="en-US" altLang="ko-KR" sz="900" dirty="0" smtClean="0">
                <a:solidFill>
                  <a:schemeClr val="tx1"/>
                </a:solidFill>
              </a:rPr>
              <a:t>T1</a:t>
            </a:r>
            <a:r>
              <a:rPr lang="ko-KR" altLang="en-US" sz="900" dirty="0" smtClean="0">
                <a:solidFill>
                  <a:schemeClr val="tx1"/>
                </a:solidFill>
              </a:rPr>
              <a:t>과 </a:t>
            </a:r>
            <a:r>
              <a:rPr lang="en-US" altLang="ko-KR" sz="900" dirty="0" smtClean="0">
                <a:solidFill>
                  <a:schemeClr val="tx1"/>
                </a:solidFill>
              </a:rPr>
              <a:t>T2 </a:t>
            </a:r>
            <a:r>
              <a:rPr lang="ko-KR" altLang="en-US" sz="900" dirty="0" smtClean="0">
                <a:solidFill>
                  <a:schemeClr val="tx1"/>
                </a:solidFill>
              </a:rPr>
              <a:t>그리고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프린터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</a:t>
            </a:r>
            <a:r>
              <a:rPr lang="ko-KR" altLang="en-US" sz="900" dirty="0" smtClean="0">
                <a:solidFill>
                  <a:schemeClr val="tx1"/>
                </a:solidFill>
              </a:rPr>
              <a:t>인스턴스가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개 있음</a:t>
            </a:r>
            <a:r>
              <a:rPr lang="en-US" altLang="ko-KR" sz="900" dirty="0" smtClean="0">
                <a:solidFill>
                  <a:schemeClr val="tx1"/>
                </a:solidFill>
              </a:rPr>
              <a:t>.  T1</a:t>
            </a:r>
            <a:r>
              <a:rPr lang="ko-KR" altLang="en-US" sz="900" dirty="0" smtClean="0">
                <a:solidFill>
                  <a:schemeClr val="tx1"/>
                </a:solidFill>
              </a:rPr>
              <a:t>은 프린터 인스턴스를  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</a:t>
            </a:r>
            <a:r>
              <a:rPr lang="ko-KR" altLang="en-US" sz="900" dirty="0" smtClean="0">
                <a:solidFill>
                  <a:schemeClr val="tx1"/>
                </a:solidFill>
              </a:rPr>
              <a:t>소유하고 있고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T2</a:t>
            </a:r>
            <a:r>
              <a:rPr lang="ko-KR" altLang="en-US" sz="900" dirty="0" smtClean="0">
                <a:solidFill>
                  <a:schemeClr val="tx1"/>
                </a:solidFill>
              </a:rPr>
              <a:t>는 프린터를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요청하여 대기하고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    </a:t>
            </a:r>
            <a:r>
              <a:rPr lang="ko-KR" altLang="en-US" sz="900" dirty="0" smtClean="0">
                <a:solidFill>
                  <a:schemeClr val="tx1"/>
                </a:solidFill>
              </a:rPr>
              <a:t>있음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9994" y="1670198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할당 간선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55357" y="164895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요청 간선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9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교착상태가 발생한 자원 할당 그래프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3736" y="1505787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5582" y="2532654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02946" y="2018824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410866" y="2018824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61335" y="1279162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50766" y="2926569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654662" y="16022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644093" y="26406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7" idx="4"/>
            <a:endCxn id="6" idx="1"/>
          </p:cNvCxnSpPr>
          <p:nvPr/>
        </p:nvCxnSpPr>
        <p:spPr>
          <a:xfrm>
            <a:off x="818971" y="2409550"/>
            <a:ext cx="696611" cy="303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2" idx="6"/>
            <a:endCxn id="8" idx="4"/>
          </p:cNvCxnSpPr>
          <p:nvPr/>
        </p:nvCxnSpPr>
        <p:spPr>
          <a:xfrm flipV="1">
            <a:off x="1788109" y="2409550"/>
            <a:ext cx="838782" cy="3031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7" idx="0"/>
          </p:cNvCxnSpPr>
          <p:nvPr/>
        </p:nvCxnSpPr>
        <p:spPr>
          <a:xfrm flipH="1">
            <a:off x="818971" y="1674274"/>
            <a:ext cx="835691" cy="344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0"/>
            <a:endCxn id="5" idx="3"/>
          </p:cNvCxnSpPr>
          <p:nvPr/>
        </p:nvCxnSpPr>
        <p:spPr>
          <a:xfrm flipH="1" flipV="1">
            <a:off x="1965784" y="1685807"/>
            <a:ext cx="661107" cy="3330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53731" y="1433779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35577" y="2460646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22941" y="1946816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124348" y="2069920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81330" y="1207154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70761" y="2854561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74657" y="153025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364088" y="256865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9" idx="4"/>
            <a:endCxn id="18" idx="1"/>
          </p:cNvCxnSpPr>
          <p:nvPr/>
        </p:nvCxnSpPr>
        <p:spPr>
          <a:xfrm>
            <a:off x="4538966" y="2337542"/>
            <a:ext cx="696611" cy="303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6"/>
            <a:endCxn id="20" idx="2"/>
          </p:cNvCxnSpPr>
          <p:nvPr/>
        </p:nvCxnSpPr>
        <p:spPr>
          <a:xfrm flipV="1">
            <a:off x="5508104" y="2265283"/>
            <a:ext cx="616244" cy="375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2"/>
            <a:endCxn id="19" idx="0"/>
          </p:cNvCxnSpPr>
          <p:nvPr/>
        </p:nvCxnSpPr>
        <p:spPr>
          <a:xfrm flipH="1">
            <a:off x="4538966" y="1602266"/>
            <a:ext cx="835691" cy="344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7"/>
            <a:endCxn id="30" idx="1"/>
          </p:cNvCxnSpPr>
          <p:nvPr/>
        </p:nvCxnSpPr>
        <p:spPr>
          <a:xfrm flipV="1">
            <a:off x="6493125" y="1602266"/>
            <a:ext cx="383130" cy="5248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09149" y="2942976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76255" y="1422246"/>
            <a:ext cx="6727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47306" y="1196752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프린터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997182" y="1518725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162859" y="1406903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11445" y="2204864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46629" y="2598779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739956" y="231287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62677" y="1655361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할당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2834" y="258879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F0"/>
                </a:solidFill>
              </a:rPr>
              <a:t>요청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236296" y="153025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32" idx="4"/>
            <a:endCxn id="29" idx="0"/>
          </p:cNvCxnSpPr>
          <p:nvPr/>
        </p:nvCxnSpPr>
        <p:spPr>
          <a:xfrm flipH="1">
            <a:off x="6925174" y="1662741"/>
            <a:ext cx="144016" cy="12802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stCxn id="29" idx="3"/>
            <a:endCxn id="17" idx="0"/>
          </p:cNvCxnSpPr>
          <p:nvPr/>
        </p:nvCxnSpPr>
        <p:spPr>
          <a:xfrm rot="5400000" flipH="1">
            <a:off x="5199736" y="1703798"/>
            <a:ext cx="1842703" cy="1302666"/>
          </a:xfrm>
          <a:prstGeom prst="curvedConnector5">
            <a:avLst>
              <a:gd name="adj1" fmla="val -1431"/>
              <a:gd name="adj2" fmla="val 219286"/>
              <a:gd name="adj3" fmla="val 10644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5" idx="6"/>
            <a:endCxn id="33" idx="2"/>
          </p:cNvCxnSpPr>
          <p:nvPr/>
        </p:nvCxnSpPr>
        <p:spPr>
          <a:xfrm>
            <a:off x="7380312" y="1602266"/>
            <a:ext cx="782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3" idx="3"/>
            <a:endCxn id="34" idx="0"/>
          </p:cNvCxnSpPr>
          <p:nvPr/>
        </p:nvCxnSpPr>
        <p:spPr>
          <a:xfrm flipH="1">
            <a:off x="7827469" y="1740409"/>
            <a:ext cx="398662" cy="4644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0917" y="3445894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T1, T2</a:t>
            </a:r>
            <a:r>
              <a:rPr lang="ko-KR" altLang="en-US" sz="1200" dirty="0" smtClean="0"/>
              <a:t>의 교착 상태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77437" y="3545221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T1, T2, T3</a:t>
            </a:r>
            <a:r>
              <a:rPr lang="ko-KR" altLang="en-US" sz="1200" dirty="0" smtClean="0"/>
              <a:t>의 교착 상태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542350" y="4400755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524196" y="5427622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11560" y="4913792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19480" y="4913792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469949" y="4174130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59380" y="5821537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663276" y="449723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652707" y="553563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54" idx="4"/>
            <a:endCxn id="53" idx="1"/>
          </p:cNvCxnSpPr>
          <p:nvPr/>
        </p:nvCxnSpPr>
        <p:spPr>
          <a:xfrm>
            <a:off x="827585" y="5304518"/>
            <a:ext cx="696611" cy="303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0" idx="6"/>
            <a:endCxn id="55" idx="4"/>
          </p:cNvCxnSpPr>
          <p:nvPr/>
        </p:nvCxnSpPr>
        <p:spPr>
          <a:xfrm flipV="1">
            <a:off x="1796723" y="5304518"/>
            <a:ext cx="838782" cy="3031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9" idx="2"/>
            <a:endCxn id="54" idx="0"/>
          </p:cNvCxnSpPr>
          <p:nvPr/>
        </p:nvCxnSpPr>
        <p:spPr>
          <a:xfrm flipH="1">
            <a:off x="827585" y="4569242"/>
            <a:ext cx="835691" cy="344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5" idx="0"/>
            <a:endCxn id="52" idx="3"/>
          </p:cNvCxnSpPr>
          <p:nvPr/>
        </p:nvCxnSpPr>
        <p:spPr>
          <a:xfrm flipH="1" flipV="1">
            <a:off x="1974398" y="4580775"/>
            <a:ext cx="661107" cy="3330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62345" y="4328747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44191" y="5355614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31555" y="4841784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132962" y="4964888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89944" y="4102122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179375" y="5749529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383271" y="442522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372702" y="546362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68" idx="4"/>
            <a:endCxn id="67" idx="1"/>
          </p:cNvCxnSpPr>
          <p:nvPr/>
        </p:nvCxnSpPr>
        <p:spPr>
          <a:xfrm>
            <a:off x="4547580" y="5232510"/>
            <a:ext cx="696611" cy="3031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74" idx="6"/>
            <a:endCxn id="70" idx="2"/>
          </p:cNvCxnSpPr>
          <p:nvPr/>
        </p:nvCxnSpPr>
        <p:spPr>
          <a:xfrm flipV="1">
            <a:off x="5516718" y="5160251"/>
            <a:ext cx="616244" cy="375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3" idx="2"/>
            <a:endCxn id="68" idx="0"/>
          </p:cNvCxnSpPr>
          <p:nvPr/>
        </p:nvCxnSpPr>
        <p:spPr>
          <a:xfrm flipH="1">
            <a:off x="4547580" y="4497234"/>
            <a:ext cx="835691" cy="344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0" idx="7"/>
            <a:endCxn id="82" idx="4"/>
          </p:cNvCxnSpPr>
          <p:nvPr/>
        </p:nvCxnSpPr>
        <p:spPr>
          <a:xfrm flipV="1">
            <a:off x="6501739" y="4557709"/>
            <a:ext cx="576065" cy="4643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717763" y="5837944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884869" y="4317214"/>
            <a:ext cx="6727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955920" y="4091720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프린터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05796" y="441369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171473" y="4301871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71291" y="4550329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할당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1448" y="548375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F0"/>
                </a:solidFill>
              </a:rPr>
              <a:t>요청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244910" y="442522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>
            <a:stCxn id="82" idx="4"/>
            <a:endCxn id="79" idx="0"/>
          </p:cNvCxnSpPr>
          <p:nvPr/>
        </p:nvCxnSpPr>
        <p:spPr>
          <a:xfrm flipH="1">
            <a:off x="6933788" y="4557709"/>
            <a:ext cx="144016" cy="12802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>
            <a:stCxn id="79" idx="3"/>
            <a:endCxn id="73" idx="1"/>
          </p:cNvCxnSpPr>
          <p:nvPr/>
        </p:nvCxnSpPr>
        <p:spPr>
          <a:xfrm rot="5400000" flipH="1">
            <a:off x="5230132" y="4620548"/>
            <a:ext cx="1725133" cy="1376673"/>
          </a:xfrm>
          <a:prstGeom prst="curvedConnector5">
            <a:avLst>
              <a:gd name="adj1" fmla="val -13251"/>
              <a:gd name="adj2" fmla="val 202815"/>
              <a:gd name="adj3" fmla="val 11325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9" idx="6"/>
            <a:endCxn id="83" idx="2"/>
          </p:cNvCxnSpPr>
          <p:nvPr/>
        </p:nvCxnSpPr>
        <p:spPr>
          <a:xfrm>
            <a:off x="7388926" y="4497234"/>
            <a:ext cx="7825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3" idx="3"/>
            <a:endCxn id="107" idx="0"/>
          </p:cNvCxnSpPr>
          <p:nvPr/>
        </p:nvCxnSpPr>
        <p:spPr>
          <a:xfrm flipH="1">
            <a:off x="7843956" y="4635377"/>
            <a:ext cx="390789" cy="4434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9531" y="6340862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T1, T2</a:t>
            </a:r>
            <a:r>
              <a:rPr lang="ko-KR" altLang="en-US" sz="1200" dirty="0" smtClean="0"/>
              <a:t>의 교착 상태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5001081" y="6438345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T1, T2, T3</a:t>
            </a:r>
            <a:r>
              <a:rPr lang="ko-KR" altLang="en-US" sz="1200" dirty="0" smtClean="0"/>
              <a:t>의 교착 상태</a:t>
            </a:r>
            <a:endParaRPr lang="ko-KR" altLang="en-US" sz="1200" dirty="0"/>
          </a:p>
        </p:txBody>
      </p:sp>
      <p:sp>
        <p:nvSpPr>
          <p:cNvPr id="96" name="자유형 95"/>
          <p:cNvSpPr/>
          <p:nvPr/>
        </p:nvSpPr>
        <p:spPr>
          <a:xfrm>
            <a:off x="892230" y="4685897"/>
            <a:ext cx="1622192" cy="764931"/>
          </a:xfrm>
          <a:custGeom>
            <a:avLst/>
            <a:gdLst>
              <a:gd name="connsiteX0" fmla="*/ 13199 w 1622192"/>
              <a:gd name="connsiteY0" fmla="*/ 584688 h 764931"/>
              <a:gd name="connsiteX1" fmla="*/ 79142 w 1622192"/>
              <a:gd name="connsiteY1" fmla="*/ 589084 h 764931"/>
              <a:gd name="connsiteX2" fmla="*/ 92330 w 1622192"/>
              <a:gd name="connsiteY2" fmla="*/ 593481 h 764931"/>
              <a:gd name="connsiteX3" fmla="*/ 109915 w 1622192"/>
              <a:gd name="connsiteY3" fmla="*/ 597877 h 764931"/>
              <a:gd name="connsiteX4" fmla="*/ 123103 w 1622192"/>
              <a:gd name="connsiteY4" fmla="*/ 602273 h 764931"/>
              <a:gd name="connsiteX5" fmla="*/ 140688 w 1622192"/>
              <a:gd name="connsiteY5" fmla="*/ 606669 h 764931"/>
              <a:gd name="connsiteX6" fmla="*/ 167065 w 1622192"/>
              <a:gd name="connsiteY6" fmla="*/ 615461 h 764931"/>
              <a:gd name="connsiteX7" fmla="*/ 211026 w 1622192"/>
              <a:gd name="connsiteY7" fmla="*/ 628650 h 764931"/>
              <a:gd name="connsiteX8" fmla="*/ 224215 w 1622192"/>
              <a:gd name="connsiteY8" fmla="*/ 633046 h 764931"/>
              <a:gd name="connsiteX9" fmla="*/ 237403 w 1622192"/>
              <a:gd name="connsiteY9" fmla="*/ 637442 h 764931"/>
              <a:gd name="connsiteX10" fmla="*/ 254988 w 1622192"/>
              <a:gd name="connsiteY10" fmla="*/ 650631 h 764931"/>
              <a:gd name="connsiteX11" fmla="*/ 303346 w 1622192"/>
              <a:gd name="connsiteY11" fmla="*/ 672611 h 764931"/>
              <a:gd name="connsiteX12" fmla="*/ 320930 w 1622192"/>
              <a:gd name="connsiteY12" fmla="*/ 681404 h 764931"/>
              <a:gd name="connsiteX13" fmla="*/ 382476 w 1622192"/>
              <a:gd name="connsiteY13" fmla="*/ 698988 h 764931"/>
              <a:gd name="connsiteX14" fmla="*/ 395665 w 1622192"/>
              <a:gd name="connsiteY14" fmla="*/ 703384 h 764931"/>
              <a:gd name="connsiteX15" fmla="*/ 435230 w 1622192"/>
              <a:gd name="connsiteY15" fmla="*/ 712177 h 764931"/>
              <a:gd name="connsiteX16" fmla="*/ 448419 w 1622192"/>
              <a:gd name="connsiteY16" fmla="*/ 716573 h 764931"/>
              <a:gd name="connsiteX17" fmla="*/ 461607 w 1622192"/>
              <a:gd name="connsiteY17" fmla="*/ 725365 h 764931"/>
              <a:gd name="connsiteX18" fmla="*/ 483588 w 1622192"/>
              <a:gd name="connsiteY18" fmla="*/ 729761 h 764931"/>
              <a:gd name="connsiteX19" fmla="*/ 496776 w 1622192"/>
              <a:gd name="connsiteY19" fmla="*/ 734157 h 764931"/>
              <a:gd name="connsiteX20" fmla="*/ 514361 w 1622192"/>
              <a:gd name="connsiteY20" fmla="*/ 738554 h 764931"/>
              <a:gd name="connsiteX21" fmla="*/ 540738 w 1622192"/>
              <a:gd name="connsiteY21" fmla="*/ 747346 h 764931"/>
              <a:gd name="connsiteX22" fmla="*/ 584699 w 1622192"/>
              <a:gd name="connsiteY22" fmla="*/ 756138 h 764931"/>
              <a:gd name="connsiteX23" fmla="*/ 597888 w 1622192"/>
              <a:gd name="connsiteY23" fmla="*/ 760534 h 764931"/>
              <a:gd name="connsiteX24" fmla="*/ 659434 w 1622192"/>
              <a:gd name="connsiteY24" fmla="*/ 764931 h 764931"/>
              <a:gd name="connsiteX25" fmla="*/ 1011126 w 1622192"/>
              <a:gd name="connsiteY25" fmla="*/ 760534 h 764931"/>
              <a:gd name="connsiteX26" fmla="*/ 1063880 w 1622192"/>
              <a:gd name="connsiteY26" fmla="*/ 747346 h 764931"/>
              <a:gd name="connsiteX27" fmla="*/ 1077069 w 1622192"/>
              <a:gd name="connsiteY27" fmla="*/ 742950 h 764931"/>
              <a:gd name="connsiteX28" fmla="*/ 1085861 w 1622192"/>
              <a:gd name="connsiteY28" fmla="*/ 734157 h 764931"/>
              <a:gd name="connsiteX29" fmla="*/ 1107842 w 1622192"/>
              <a:gd name="connsiteY29" fmla="*/ 729761 h 764931"/>
              <a:gd name="connsiteX30" fmla="*/ 1121030 w 1622192"/>
              <a:gd name="connsiteY30" fmla="*/ 725365 h 764931"/>
              <a:gd name="connsiteX31" fmla="*/ 1156199 w 1622192"/>
              <a:gd name="connsiteY31" fmla="*/ 716573 h 764931"/>
              <a:gd name="connsiteX32" fmla="*/ 1173784 w 1622192"/>
              <a:gd name="connsiteY32" fmla="*/ 712177 h 764931"/>
              <a:gd name="connsiteX33" fmla="*/ 1186972 w 1622192"/>
              <a:gd name="connsiteY33" fmla="*/ 703384 h 764931"/>
              <a:gd name="connsiteX34" fmla="*/ 1204557 w 1622192"/>
              <a:gd name="connsiteY34" fmla="*/ 698988 h 764931"/>
              <a:gd name="connsiteX35" fmla="*/ 1252915 w 1622192"/>
              <a:gd name="connsiteY35" fmla="*/ 690196 h 764931"/>
              <a:gd name="connsiteX36" fmla="*/ 1279292 w 1622192"/>
              <a:gd name="connsiteY36" fmla="*/ 681404 h 764931"/>
              <a:gd name="connsiteX37" fmla="*/ 1314461 w 1622192"/>
              <a:gd name="connsiteY37" fmla="*/ 672611 h 764931"/>
              <a:gd name="connsiteX38" fmla="*/ 1340838 w 1622192"/>
              <a:gd name="connsiteY38" fmla="*/ 663819 h 764931"/>
              <a:gd name="connsiteX39" fmla="*/ 1354026 w 1622192"/>
              <a:gd name="connsiteY39" fmla="*/ 655027 h 764931"/>
              <a:gd name="connsiteX40" fmla="*/ 1371611 w 1622192"/>
              <a:gd name="connsiteY40" fmla="*/ 650631 h 764931"/>
              <a:gd name="connsiteX41" fmla="*/ 1397988 w 1622192"/>
              <a:gd name="connsiteY41" fmla="*/ 641838 h 764931"/>
              <a:gd name="connsiteX42" fmla="*/ 1411176 w 1622192"/>
              <a:gd name="connsiteY42" fmla="*/ 637442 h 764931"/>
              <a:gd name="connsiteX43" fmla="*/ 1424365 w 1622192"/>
              <a:gd name="connsiteY43" fmla="*/ 633046 h 764931"/>
              <a:gd name="connsiteX44" fmla="*/ 1450742 w 1622192"/>
              <a:gd name="connsiteY44" fmla="*/ 615461 h 764931"/>
              <a:gd name="connsiteX45" fmla="*/ 1463930 w 1622192"/>
              <a:gd name="connsiteY45" fmla="*/ 606669 h 764931"/>
              <a:gd name="connsiteX46" fmla="*/ 1477119 w 1622192"/>
              <a:gd name="connsiteY46" fmla="*/ 593481 h 764931"/>
              <a:gd name="connsiteX47" fmla="*/ 1521080 w 1622192"/>
              <a:gd name="connsiteY47" fmla="*/ 567104 h 764931"/>
              <a:gd name="connsiteX48" fmla="*/ 1529872 w 1622192"/>
              <a:gd name="connsiteY48" fmla="*/ 558311 h 764931"/>
              <a:gd name="connsiteX49" fmla="*/ 1556249 w 1622192"/>
              <a:gd name="connsiteY49" fmla="*/ 540727 h 764931"/>
              <a:gd name="connsiteX50" fmla="*/ 1578230 w 1622192"/>
              <a:gd name="connsiteY50" fmla="*/ 514350 h 764931"/>
              <a:gd name="connsiteX51" fmla="*/ 1604607 w 1622192"/>
              <a:gd name="connsiteY51" fmla="*/ 483577 h 764931"/>
              <a:gd name="connsiteX52" fmla="*/ 1617796 w 1622192"/>
              <a:gd name="connsiteY52" fmla="*/ 444011 h 764931"/>
              <a:gd name="connsiteX53" fmla="*/ 1622192 w 1622192"/>
              <a:gd name="connsiteY53" fmla="*/ 430823 h 764931"/>
              <a:gd name="connsiteX54" fmla="*/ 1617796 w 1622192"/>
              <a:gd name="connsiteY54" fmla="*/ 276957 h 764931"/>
              <a:gd name="connsiteX55" fmla="*/ 1595815 w 1622192"/>
              <a:gd name="connsiteY55" fmla="*/ 259373 h 764931"/>
              <a:gd name="connsiteX56" fmla="*/ 1573834 w 1622192"/>
              <a:gd name="connsiteY56" fmla="*/ 241788 h 764931"/>
              <a:gd name="connsiteX57" fmla="*/ 1556249 w 1622192"/>
              <a:gd name="connsiteY57" fmla="*/ 237392 h 764931"/>
              <a:gd name="connsiteX58" fmla="*/ 1538665 w 1622192"/>
              <a:gd name="connsiteY58" fmla="*/ 228600 h 764931"/>
              <a:gd name="connsiteX59" fmla="*/ 1525476 w 1622192"/>
              <a:gd name="connsiteY59" fmla="*/ 224204 h 764931"/>
              <a:gd name="connsiteX60" fmla="*/ 1516684 w 1622192"/>
              <a:gd name="connsiteY60" fmla="*/ 215411 h 764931"/>
              <a:gd name="connsiteX61" fmla="*/ 1490307 w 1622192"/>
              <a:gd name="connsiteY61" fmla="*/ 206619 h 764931"/>
              <a:gd name="connsiteX62" fmla="*/ 1477119 w 1622192"/>
              <a:gd name="connsiteY62" fmla="*/ 197827 h 764931"/>
              <a:gd name="connsiteX63" fmla="*/ 1459534 w 1622192"/>
              <a:gd name="connsiteY63" fmla="*/ 193431 h 764931"/>
              <a:gd name="connsiteX64" fmla="*/ 1433157 w 1622192"/>
              <a:gd name="connsiteY64" fmla="*/ 184638 h 764931"/>
              <a:gd name="connsiteX65" fmla="*/ 1419969 w 1622192"/>
              <a:gd name="connsiteY65" fmla="*/ 180242 h 764931"/>
              <a:gd name="connsiteX66" fmla="*/ 1411176 w 1622192"/>
              <a:gd name="connsiteY66" fmla="*/ 171450 h 764931"/>
              <a:gd name="connsiteX67" fmla="*/ 1397988 w 1622192"/>
              <a:gd name="connsiteY67" fmla="*/ 167054 h 764931"/>
              <a:gd name="connsiteX68" fmla="*/ 1380403 w 1622192"/>
              <a:gd name="connsiteY68" fmla="*/ 158261 h 764931"/>
              <a:gd name="connsiteX69" fmla="*/ 1367215 w 1622192"/>
              <a:gd name="connsiteY69" fmla="*/ 149469 h 764931"/>
              <a:gd name="connsiteX70" fmla="*/ 1336442 w 1622192"/>
              <a:gd name="connsiteY70" fmla="*/ 140677 h 764931"/>
              <a:gd name="connsiteX71" fmla="*/ 1310065 w 1622192"/>
              <a:gd name="connsiteY71" fmla="*/ 127488 h 764931"/>
              <a:gd name="connsiteX72" fmla="*/ 1279292 w 1622192"/>
              <a:gd name="connsiteY72" fmla="*/ 109904 h 764931"/>
              <a:gd name="connsiteX73" fmla="*/ 1266103 w 1622192"/>
              <a:gd name="connsiteY73" fmla="*/ 105507 h 764931"/>
              <a:gd name="connsiteX74" fmla="*/ 1248519 w 1622192"/>
              <a:gd name="connsiteY74" fmla="*/ 96715 h 764931"/>
              <a:gd name="connsiteX75" fmla="*/ 1235330 w 1622192"/>
              <a:gd name="connsiteY75" fmla="*/ 87923 h 764931"/>
              <a:gd name="connsiteX76" fmla="*/ 1208953 w 1622192"/>
              <a:gd name="connsiteY76" fmla="*/ 79131 h 764931"/>
              <a:gd name="connsiteX77" fmla="*/ 1195765 w 1622192"/>
              <a:gd name="connsiteY77" fmla="*/ 74734 h 764931"/>
              <a:gd name="connsiteX78" fmla="*/ 1160596 w 1622192"/>
              <a:gd name="connsiteY78" fmla="*/ 57150 h 764931"/>
              <a:gd name="connsiteX79" fmla="*/ 1143011 w 1622192"/>
              <a:gd name="connsiteY79" fmla="*/ 52754 h 764931"/>
              <a:gd name="connsiteX80" fmla="*/ 1116634 w 1622192"/>
              <a:gd name="connsiteY80" fmla="*/ 43961 h 764931"/>
              <a:gd name="connsiteX81" fmla="*/ 1068276 w 1622192"/>
              <a:gd name="connsiteY81" fmla="*/ 30773 h 764931"/>
              <a:gd name="connsiteX82" fmla="*/ 1050692 w 1622192"/>
              <a:gd name="connsiteY82" fmla="*/ 21981 h 764931"/>
              <a:gd name="connsiteX83" fmla="*/ 1028711 w 1622192"/>
              <a:gd name="connsiteY83" fmla="*/ 17584 h 764931"/>
              <a:gd name="connsiteX84" fmla="*/ 989146 w 1622192"/>
              <a:gd name="connsiteY84" fmla="*/ 8792 h 764931"/>
              <a:gd name="connsiteX85" fmla="*/ 949580 w 1622192"/>
              <a:gd name="connsiteY85" fmla="*/ 0 h 764931"/>
              <a:gd name="connsiteX86" fmla="*/ 703396 w 1622192"/>
              <a:gd name="connsiteY86" fmla="*/ 4396 h 764931"/>
              <a:gd name="connsiteX87" fmla="*/ 663830 w 1622192"/>
              <a:gd name="connsiteY87" fmla="*/ 8792 h 764931"/>
              <a:gd name="connsiteX88" fmla="*/ 615472 w 1622192"/>
              <a:gd name="connsiteY88" fmla="*/ 13188 h 764931"/>
              <a:gd name="connsiteX89" fmla="*/ 597888 w 1622192"/>
              <a:gd name="connsiteY89" fmla="*/ 17584 h 764931"/>
              <a:gd name="connsiteX90" fmla="*/ 571511 w 1622192"/>
              <a:gd name="connsiteY90" fmla="*/ 26377 h 764931"/>
              <a:gd name="connsiteX91" fmla="*/ 545134 w 1622192"/>
              <a:gd name="connsiteY91" fmla="*/ 30773 h 764931"/>
              <a:gd name="connsiteX92" fmla="*/ 518757 w 1622192"/>
              <a:gd name="connsiteY92" fmla="*/ 39565 h 764931"/>
              <a:gd name="connsiteX93" fmla="*/ 505569 w 1622192"/>
              <a:gd name="connsiteY93" fmla="*/ 43961 h 764931"/>
              <a:gd name="connsiteX94" fmla="*/ 474796 w 1622192"/>
              <a:gd name="connsiteY94" fmla="*/ 57150 h 764931"/>
              <a:gd name="connsiteX95" fmla="*/ 430834 w 1622192"/>
              <a:gd name="connsiteY95" fmla="*/ 70338 h 764931"/>
              <a:gd name="connsiteX96" fmla="*/ 413249 w 1622192"/>
              <a:gd name="connsiteY96" fmla="*/ 79131 h 764931"/>
              <a:gd name="connsiteX97" fmla="*/ 400061 w 1622192"/>
              <a:gd name="connsiteY97" fmla="*/ 83527 h 764931"/>
              <a:gd name="connsiteX98" fmla="*/ 386872 w 1622192"/>
              <a:gd name="connsiteY98" fmla="*/ 92319 h 764931"/>
              <a:gd name="connsiteX99" fmla="*/ 369288 w 1622192"/>
              <a:gd name="connsiteY99" fmla="*/ 101111 h 764931"/>
              <a:gd name="connsiteX100" fmla="*/ 342911 w 1622192"/>
              <a:gd name="connsiteY100" fmla="*/ 114300 h 764931"/>
              <a:gd name="connsiteX101" fmla="*/ 325326 w 1622192"/>
              <a:gd name="connsiteY101" fmla="*/ 127488 h 764931"/>
              <a:gd name="connsiteX102" fmla="*/ 312138 w 1622192"/>
              <a:gd name="connsiteY102" fmla="*/ 131884 h 764931"/>
              <a:gd name="connsiteX103" fmla="*/ 294553 w 1622192"/>
              <a:gd name="connsiteY103" fmla="*/ 140677 h 764931"/>
              <a:gd name="connsiteX104" fmla="*/ 263780 w 1622192"/>
              <a:gd name="connsiteY104" fmla="*/ 158261 h 764931"/>
              <a:gd name="connsiteX105" fmla="*/ 237403 w 1622192"/>
              <a:gd name="connsiteY105" fmla="*/ 171450 h 764931"/>
              <a:gd name="connsiteX106" fmla="*/ 197838 w 1622192"/>
              <a:gd name="connsiteY106" fmla="*/ 189034 h 764931"/>
              <a:gd name="connsiteX107" fmla="*/ 171461 w 1622192"/>
              <a:gd name="connsiteY107" fmla="*/ 197827 h 764931"/>
              <a:gd name="connsiteX108" fmla="*/ 145084 w 1622192"/>
              <a:gd name="connsiteY108" fmla="*/ 215411 h 764931"/>
              <a:gd name="connsiteX109" fmla="*/ 118707 w 1622192"/>
              <a:gd name="connsiteY109" fmla="*/ 224204 h 764931"/>
              <a:gd name="connsiteX110" fmla="*/ 105519 w 1622192"/>
              <a:gd name="connsiteY110" fmla="*/ 232996 h 764931"/>
              <a:gd name="connsiteX111" fmla="*/ 96726 w 1622192"/>
              <a:gd name="connsiteY111" fmla="*/ 241788 h 764931"/>
              <a:gd name="connsiteX112" fmla="*/ 83538 w 1622192"/>
              <a:gd name="connsiteY112" fmla="*/ 246184 h 764931"/>
              <a:gd name="connsiteX113" fmla="*/ 57161 w 1622192"/>
              <a:gd name="connsiteY113" fmla="*/ 268165 h 764931"/>
              <a:gd name="connsiteX114" fmla="*/ 43972 w 1622192"/>
              <a:gd name="connsiteY114" fmla="*/ 276957 h 764931"/>
              <a:gd name="connsiteX115" fmla="*/ 21992 w 1622192"/>
              <a:gd name="connsiteY115" fmla="*/ 294542 h 764931"/>
              <a:gd name="connsiteX116" fmla="*/ 17596 w 1622192"/>
              <a:gd name="connsiteY116" fmla="*/ 320919 h 764931"/>
              <a:gd name="connsiteX117" fmla="*/ 13199 w 1622192"/>
              <a:gd name="connsiteY117" fmla="*/ 334107 h 764931"/>
              <a:gd name="connsiteX118" fmla="*/ 8803 w 1622192"/>
              <a:gd name="connsiteY118" fmla="*/ 356088 h 764931"/>
              <a:gd name="connsiteX119" fmla="*/ 4407 w 1622192"/>
              <a:gd name="connsiteY119" fmla="*/ 386861 h 764931"/>
              <a:gd name="connsiteX120" fmla="*/ 11 w 1622192"/>
              <a:gd name="connsiteY120" fmla="*/ 404446 h 7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622192" h="764931">
                <a:moveTo>
                  <a:pt x="13199" y="584688"/>
                </a:moveTo>
                <a:cubicBezTo>
                  <a:pt x="35180" y="586153"/>
                  <a:pt x="57247" y="586651"/>
                  <a:pt x="79142" y="589084"/>
                </a:cubicBezTo>
                <a:cubicBezTo>
                  <a:pt x="83748" y="589596"/>
                  <a:pt x="87874" y="592208"/>
                  <a:pt x="92330" y="593481"/>
                </a:cubicBezTo>
                <a:cubicBezTo>
                  <a:pt x="98140" y="595141"/>
                  <a:pt x="104105" y="596217"/>
                  <a:pt x="109915" y="597877"/>
                </a:cubicBezTo>
                <a:cubicBezTo>
                  <a:pt x="114371" y="599150"/>
                  <a:pt x="118647" y="601000"/>
                  <a:pt x="123103" y="602273"/>
                </a:cubicBezTo>
                <a:cubicBezTo>
                  <a:pt x="128913" y="603933"/>
                  <a:pt x="134901" y="604933"/>
                  <a:pt x="140688" y="606669"/>
                </a:cubicBezTo>
                <a:cubicBezTo>
                  <a:pt x="149565" y="609332"/>
                  <a:pt x="158074" y="613213"/>
                  <a:pt x="167065" y="615461"/>
                </a:cubicBezTo>
                <a:cubicBezTo>
                  <a:pt x="193645" y="622106"/>
                  <a:pt x="178911" y="617945"/>
                  <a:pt x="211026" y="628650"/>
                </a:cubicBezTo>
                <a:lnTo>
                  <a:pt x="224215" y="633046"/>
                </a:lnTo>
                <a:lnTo>
                  <a:pt x="237403" y="637442"/>
                </a:lnTo>
                <a:cubicBezTo>
                  <a:pt x="243265" y="641838"/>
                  <a:pt x="248659" y="646939"/>
                  <a:pt x="254988" y="650631"/>
                </a:cubicBezTo>
                <a:cubicBezTo>
                  <a:pt x="317751" y="687242"/>
                  <a:pt x="269432" y="658076"/>
                  <a:pt x="303346" y="672611"/>
                </a:cubicBezTo>
                <a:cubicBezTo>
                  <a:pt x="309369" y="675193"/>
                  <a:pt x="314845" y="678970"/>
                  <a:pt x="320930" y="681404"/>
                </a:cubicBezTo>
                <a:cubicBezTo>
                  <a:pt x="363240" y="698329"/>
                  <a:pt x="332488" y="682327"/>
                  <a:pt x="382476" y="698988"/>
                </a:cubicBezTo>
                <a:cubicBezTo>
                  <a:pt x="386872" y="700453"/>
                  <a:pt x="391209" y="702111"/>
                  <a:pt x="395665" y="703384"/>
                </a:cubicBezTo>
                <a:cubicBezTo>
                  <a:pt x="427268" y="712414"/>
                  <a:pt x="398952" y="703108"/>
                  <a:pt x="435230" y="712177"/>
                </a:cubicBezTo>
                <a:cubicBezTo>
                  <a:pt x="439726" y="713301"/>
                  <a:pt x="444023" y="715108"/>
                  <a:pt x="448419" y="716573"/>
                </a:cubicBezTo>
                <a:cubicBezTo>
                  <a:pt x="452815" y="719504"/>
                  <a:pt x="456660" y="723510"/>
                  <a:pt x="461607" y="725365"/>
                </a:cubicBezTo>
                <a:cubicBezTo>
                  <a:pt x="468603" y="727989"/>
                  <a:pt x="476339" y="727949"/>
                  <a:pt x="483588" y="729761"/>
                </a:cubicBezTo>
                <a:cubicBezTo>
                  <a:pt x="488083" y="730885"/>
                  <a:pt x="492321" y="732884"/>
                  <a:pt x="496776" y="734157"/>
                </a:cubicBezTo>
                <a:cubicBezTo>
                  <a:pt x="502586" y="735817"/>
                  <a:pt x="508574" y="736818"/>
                  <a:pt x="514361" y="738554"/>
                </a:cubicBezTo>
                <a:cubicBezTo>
                  <a:pt x="523238" y="741217"/>
                  <a:pt x="531650" y="745528"/>
                  <a:pt x="540738" y="747346"/>
                </a:cubicBezTo>
                <a:cubicBezTo>
                  <a:pt x="555392" y="750277"/>
                  <a:pt x="570522" y="751413"/>
                  <a:pt x="584699" y="756138"/>
                </a:cubicBezTo>
                <a:cubicBezTo>
                  <a:pt x="589095" y="757603"/>
                  <a:pt x="593286" y="759993"/>
                  <a:pt x="597888" y="760534"/>
                </a:cubicBezTo>
                <a:cubicBezTo>
                  <a:pt x="618315" y="762937"/>
                  <a:pt x="638919" y="763465"/>
                  <a:pt x="659434" y="764931"/>
                </a:cubicBezTo>
                <a:lnTo>
                  <a:pt x="1011126" y="760534"/>
                </a:lnTo>
                <a:cubicBezTo>
                  <a:pt x="1030218" y="760090"/>
                  <a:pt x="1046127" y="753263"/>
                  <a:pt x="1063880" y="747346"/>
                </a:cubicBezTo>
                <a:lnTo>
                  <a:pt x="1077069" y="742950"/>
                </a:lnTo>
                <a:cubicBezTo>
                  <a:pt x="1080000" y="740019"/>
                  <a:pt x="1082051" y="735790"/>
                  <a:pt x="1085861" y="734157"/>
                </a:cubicBezTo>
                <a:cubicBezTo>
                  <a:pt x="1092729" y="731213"/>
                  <a:pt x="1100593" y="731573"/>
                  <a:pt x="1107842" y="729761"/>
                </a:cubicBezTo>
                <a:cubicBezTo>
                  <a:pt x="1112337" y="728637"/>
                  <a:pt x="1116559" y="726584"/>
                  <a:pt x="1121030" y="725365"/>
                </a:cubicBezTo>
                <a:cubicBezTo>
                  <a:pt x="1132688" y="722186"/>
                  <a:pt x="1144476" y="719504"/>
                  <a:pt x="1156199" y="716573"/>
                </a:cubicBezTo>
                <a:lnTo>
                  <a:pt x="1173784" y="712177"/>
                </a:lnTo>
                <a:cubicBezTo>
                  <a:pt x="1178180" y="709246"/>
                  <a:pt x="1182116" y="705465"/>
                  <a:pt x="1186972" y="703384"/>
                </a:cubicBezTo>
                <a:cubicBezTo>
                  <a:pt x="1192525" y="701004"/>
                  <a:pt x="1198659" y="700299"/>
                  <a:pt x="1204557" y="698988"/>
                </a:cubicBezTo>
                <a:cubicBezTo>
                  <a:pt x="1222990" y="694892"/>
                  <a:pt x="1233827" y="693377"/>
                  <a:pt x="1252915" y="690196"/>
                </a:cubicBezTo>
                <a:cubicBezTo>
                  <a:pt x="1261707" y="687265"/>
                  <a:pt x="1270301" y="683652"/>
                  <a:pt x="1279292" y="681404"/>
                </a:cubicBezTo>
                <a:cubicBezTo>
                  <a:pt x="1291015" y="678473"/>
                  <a:pt x="1302997" y="676432"/>
                  <a:pt x="1314461" y="672611"/>
                </a:cubicBezTo>
                <a:lnTo>
                  <a:pt x="1340838" y="663819"/>
                </a:lnTo>
                <a:cubicBezTo>
                  <a:pt x="1345234" y="660888"/>
                  <a:pt x="1349170" y="657108"/>
                  <a:pt x="1354026" y="655027"/>
                </a:cubicBezTo>
                <a:cubicBezTo>
                  <a:pt x="1359580" y="652647"/>
                  <a:pt x="1365824" y="652367"/>
                  <a:pt x="1371611" y="650631"/>
                </a:cubicBezTo>
                <a:cubicBezTo>
                  <a:pt x="1380488" y="647968"/>
                  <a:pt x="1389196" y="644769"/>
                  <a:pt x="1397988" y="641838"/>
                </a:cubicBezTo>
                <a:lnTo>
                  <a:pt x="1411176" y="637442"/>
                </a:lnTo>
                <a:lnTo>
                  <a:pt x="1424365" y="633046"/>
                </a:lnTo>
                <a:lnTo>
                  <a:pt x="1450742" y="615461"/>
                </a:lnTo>
                <a:cubicBezTo>
                  <a:pt x="1455138" y="612530"/>
                  <a:pt x="1460194" y="610405"/>
                  <a:pt x="1463930" y="606669"/>
                </a:cubicBezTo>
                <a:cubicBezTo>
                  <a:pt x="1468326" y="602273"/>
                  <a:pt x="1472211" y="597298"/>
                  <a:pt x="1477119" y="593481"/>
                </a:cubicBezTo>
                <a:cubicBezTo>
                  <a:pt x="1496219" y="578626"/>
                  <a:pt x="1501939" y="576675"/>
                  <a:pt x="1521080" y="567104"/>
                </a:cubicBezTo>
                <a:cubicBezTo>
                  <a:pt x="1524011" y="564173"/>
                  <a:pt x="1526556" y="560798"/>
                  <a:pt x="1529872" y="558311"/>
                </a:cubicBezTo>
                <a:cubicBezTo>
                  <a:pt x="1538326" y="551971"/>
                  <a:pt x="1548777" y="548199"/>
                  <a:pt x="1556249" y="540727"/>
                </a:cubicBezTo>
                <a:cubicBezTo>
                  <a:pt x="1601985" y="494991"/>
                  <a:pt x="1541506" y="557194"/>
                  <a:pt x="1578230" y="514350"/>
                </a:cubicBezTo>
                <a:cubicBezTo>
                  <a:pt x="1610211" y="477039"/>
                  <a:pt x="1584423" y="513853"/>
                  <a:pt x="1604607" y="483577"/>
                </a:cubicBezTo>
                <a:lnTo>
                  <a:pt x="1617796" y="444011"/>
                </a:lnTo>
                <a:lnTo>
                  <a:pt x="1622192" y="430823"/>
                </a:lnTo>
                <a:cubicBezTo>
                  <a:pt x="1620727" y="379534"/>
                  <a:pt x="1621943" y="328099"/>
                  <a:pt x="1617796" y="276957"/>
                </a:cubicBezTo>
                <a:cubicBezTo>
                  <a:pt x="1617428" y="272418"/>
                  <a:pt x="1596950" y="260281"/>
                  <a:pt x="1595815" y="259373"/>
                </a:cubicBezTo>
                <a:cubicBezTo>
                  <a:pt x="1584910" y="250650"/>
                  <a:pt x="1588400" y="248031"/>
                  <a:pt x="1573834" y="241788"/>
                </a:cubicBezTo>
                <a:cubicBezTo>
                  <a:pt x="1568281" y="239408"/>
                  <a:pt x="1562111" y="238857"/>
                  <a:pt x="1556249" y="237392"/>
                </a:cubicBezTo>
                <a:cubicBezTo>
                  <a:pt x="1550388" y="234461"/>
                  <a:pt x="1544688" y="231181"/>
                  <a:pt x="1538665" y="228600"/>
                </a:cubicBezTo>
                <a:cubicBezTo>
                  <a:pt x="1534406" y="226775"/>
                  <a:pt x="1529450" y="226588"/>
                  <a:pt x="1525476" y="224204"/>
                </a:cubicBezTo>
                <a:cubicBezTo>
                  <a:pt x="1521922" y="222071"/>
                  <a:pt x="1520391" y="217265"/>
                  <a:pt x="1516684" y="215411"/>
                </a:cubicBezTo>
                <a:cubicBezTo>
                  <a:pt x="1508395" y="211266"/>
                  <a:pt x="1490307" y="206619"/>
                  <a:pt x="1490307" y="206619"/>
                </a:cubicBezTo>
                <a:cubicBezTo>
                  <a:pt x="1485911" y="203688"/>
                  <a:pt x="1481975" y="199908"/>
                  <a:pt x="1477119" y="197827"/>
                </a:cubicBezTo>
                <a:cubicBezTo>
                  <a:pt x="1471565" y="195447"/>
                  <a:pt x="1465321" y="195167"/>
                  <a:pt x="1459534" y="193431"/>
                </a:cubicBezTo>
                <a:cubicBezTo>
                  <a:pt x="1450657" y="190768"/>
                  <a:pt x="1441949" y="187569"/>
                  <a:pt x="1433157" y="184638"/>
                </a:cubicBezTo>
                <a:lnTo>
                  <a:pt x="1419969" y="180242"/>
                </a:lnTo>
                <a:cubicBezTo>
                  <a:pt x="1417038" y="177311"/>
                  <a:pt x="1414730" y="173582"/>
                  <a:pt x="1411176" y="171450"/>
                </a:cubicBezTo>
                <a:cubicBezTo>
                  <a:pt x="1407203" y="169066"/>
                  <a:pt x="1402247" y="168879"/>
                  <a:pt x="1397988" y="167054"/>
                </a:cubicBezTo>
                <a:cubicBezTo>
                  <a:pt x="1391964" y="164472"/>
                  <a:pt x="1386093" y="161513"/>
                  <a:pt x="1380403" y="158261"/>
                </a:cubicBezTo>
                <a:cubicBezTo>
                  <a:pt x="1375816" y="155640"/>
                  <a:pt x="1371941" y="151832"/>
                  <a:pt x="1367215" y="149469"/>
                </a:cubicBezTo>
                <a:cubicBezTo>
                  <a:pt x="1360910" y="146316"/>
                  <a:pt x="1342075" y="142085"/>
                  <a:pt x="1336442" y="140677"/>
                </a:cubicBezTo>
                <a:cubicBezTo>
                  <a:pt x="1311099" y="123781"/>
                  <a:pt x="1335544" y="138407"/>
                  <a:pt x="1310065" y="127488"/>
                </a:cubicBezTo>
                <a:cubicBezTo>
                  <a:pt x="1256130" y="104374"/>
                  <a:pt x="1323428" y="131973"/>
                  <a:pt x="1279292" y="109904"/>
                </a:cubicBezTo>
                <a:cubicBezTo>
                  <a:pt x="1275147" y="107831"/>
                  <a:pt x="1270362" y="107333"/>
                  <a:pt x="1266103" y="105507"/>
                </a:cubicBezTo>
                <a:cubicBezTo>
                  <a:pt x="1260080" y="102925"/>
                  <a:pt x="1254209" y="99966"/>
                  <a:pt x="1248519" y="96715"/>
                </a:cubicBezTo>
                <a:cubicBezTo>
                  <a:pt x="1243932" y="94094"/>
                  <a:pt x="1240158" y="90069"/>
                  <a:pt x="1235330" y="87923"/>
                </a:cubicBezTo>
                <a:cubicBezTo>
                  <a:pt x="1226861" y="84159"/>
                  <a:pt x="1217745" y="82062"/>
                  <a:pt x="1208953" y="79131"/>
                </a:cubicBezTo>
                <a:cubicBezTo>
                  <a:pt x="1204557" y="77666"/>
                  <a:pt x="1199910" y="76806"/>
                  <a:pt x="1195765" y="74734"/>
                </a:cubicBezTo>
                <a:cubicBezTo>
                  <a:pt x="1184042" y="68873"/>
                  <a:pt x="1173311" y="60329"/>
                  <a:pt x="1160596" y="57150"/>
                </a:cubicBezTo>
                <a:cubicBezTo>
                  <a:pt x="1154734" y="55685"/>
                  <a:pt x="1148798" y="54490"/>
                  <a:pt x="1143011" y="52754"/>
                </a:cubicBezTo>
                <a:cubicBezTo>
                  <a:pt x="1134134" y="50091"/>
                  <a:pt x="1125625" y="46209"/>
                  <a:pt x="1116634" y="43961"/>
                </a:cubicBezTo>
                <a:cubicBezTo>
                  <a:pt x="1111259" y="42617"/>
                  <a:pt x="1079779" y="35703"/>
                  <a:pt x="1068276" y="30773"/>
                </a:cubicBezTo>
                <a:cubicBezTo>
                  <a:pt x="1062253" y="28192"/>
                  <a:pt x="1056909" y="24053"/>
                  <a:pt x="1050692" y="21981"/>
                </a:cubicBezTo>
                <a:cubicBezTo>
                  <a:pt x="1043603" y="19618"/>
                  <a:pt x="1036005" y="19205"/>
                  <a:pt x="1028711" y="17584"/>
                </a:cubicBezTo>
                <a:cubicBezTo>
                  <a:pt x="996981" y="10532"/>
                  <a:pt x="1025579" y="15416"/>
                  <a:pt x="989146" y="8792"/>
                </a:cubicBezTo>
                <a:cubicBezTo>
                  <a:pt x="955102" y="2602"/>
                  <a:pt x="972835" y="7751"/>
                  <a:pt x="949580" y="0"/>
                </a:cubicBezTo>
                <a:lnTo>
                  <a:pt x="703396" y="4396"/>
                </a:lnTo>
                <a:cubicBezTo>
                  <a:pt x="690132" y="4804"/>
                  <a:pt x="677034" y="7472"/>
                  <a:pt x="663830" y="8792"/>
                </a:cubicBezTo>
                <a:lnTo>
                  <a:pt x="615472" y="13188"/>
                </a:lnTo>
                <a:cubicBezTo>
                  <a:pt x="609611" y="14653"/>
                  <a:pt x="603675" y="15848"/>
                  <a:pt x="597888" y="17584"/>
                </a:cubicBezTo>
                <a:cubicBezTo>
                  <a:pt x="589011" y="20247"/>
                  <a:pt x="580653" y="24853"/>
                  <a:pt x="571511" y="26377"/>
                </a:cubicBezTo>
                <a:lnTo>
                  <a:pt x="545134" y="30773"/>
                </a:lnTo>
                <a:lnTo>
                  <a:pt x="518757" y="39565"/>
                </a:lnTo>
                <a:lnTo>
                  <a:pt x="505569" y="43961"/>
                </a:lnTo>
                <a:cubicBezTo>
                  <a:pt x="484645" y="57911"/>
                  <a:pt x="500602" y="49408"/>
                  <a:pt x="474796" y="57150"/>
                </a:cubicBezTo>
                <a:cubicBezTo>
                  <a:pt x="421288" y="73202"/>
                  <a:pt x="471361" y="60207"/>
                  <a:pt x="430834" y="70338"/>
                </a:cubicBezTo>
                <a:cubicBezTo>
                  <a:pt x="424972" y="73269"/>
                  <a:pt x="419273" y="76549"/>
                  <a:pt x="413249" y="79131"/>
                </a:cubicBezTo>
                <a:cubicBezTo>
                  <a:pt x="408990" y="80956"/>
                  <a:pt x="404206" y="81455"/>
                  <a:pt x="400061" y="83527"/>
                </a:cubicBezTo>
                <a:cubicBezTo>
                  <a:pt x="395335" y="85890"/>
                  <a:pt x="391459" y="89698"/>
                  <a:pt x="386872" y="92319"/>
                </a:cubicBezTo>
                <a:cubicBezTo>
                  <a:pt x="381182" y="95570"/>
                  <a:pt x="374978" y="97860"/>
                  <a:pt x="369288" y="101111"/>
                </a:cubicBezTo>
                <a:cubicBezTo>
                  <a:pt x="345425" y="114747"/>
                  <a:pt x="367091" y="106240"/>
                  <a:pt x="342911" y="114300"/>
                </a:cubicBezTo>
                <a:cubicBezTo>
                  <a:pt x="337049" y="118696"/>
                  <a:pt x="331688" y="123853"/>
                  <a:pt x="325326" y="127488"/>
                </a:cubicBezTo>
                <a:cubicBezTo>
                  <a:pt x="321303" y="129787"/>
                  <a:pt x="316397" y="130059"/>
                  <a:pt x="312138" y="131884"/>
                </a:cubicBezTo>
                <a:cubicBezTo>
                  <a:pt x="306114" y="134466"/>
                  <a:pt x="300243" y="137425"/>
                  <a:pt x="294553" y="140677"/>
                </a:cubicBezTo>
                <a:cubicBezTo>
                  <a:pt x="251076" y="165522"/>
                  <a:pt x="316897" y="131704"/>
                  <a:pt x="263780" y="158261"/>
                </a:cubicBezTo>
                <a:cubicBezTo>
                  <a:pt x="248864" y="173179"/>
                  <a:pt x="261709" y="163348"/>
                  <a:pt x="237403" y="171450"/>
                </a:cubicBezTo>
                <a:cubicBezTo>
                  <a:pt x="192904" y="186282"/>
                  <a:pt x="236127" y="173718"/>
                  <a:pt x="197838" y="189034"/>
                </a:cubicBezTo>
                <a:cubicBezTo>
                  <a:pt x="189233" y="192476"/>
                  <a:pt x="179173" y="192686"/>
                  <a:pt x="171461" y="197827"/>
                </a:cubicBezTo>
                <a:cubicBezTo>
                  <a:pt x="162669" y="203688"/>
                  <a:pt x="155109" y="212069"/>
                  <a:pt x="145084" y="215411"/>
                </a:cubicBezTo>
                <a:cubicBezTo>
                  <a:pt x="136292" y="218342"/>
                  <a:pt x="126418" y="219063"/>
                  <a:pt x="118707" y="224204"/>
                </a:cubicBezTo>
                <a:cubicBezTo>
                  <a:pt x="114311" y="227135"/>
                  <a:pt x="109645" y="229696"/>
                  <a:pt x="105519" y="232996"/>
                </a:cubicBezTo>
                <a:cubicBezTo>
                  <a:pt x="102282" y="235585"/>
                  <a:pt x="100280" y="239656"/>
                  <a:pt x="96726" y="241788"/>
                </a:cubicBezTo>
                <a:cubicBezTo>
                  <a:pt x="92753" y="244172"/>
                  <a:pt x="87934" y="244719"/>
                  <a:pt x="83538" y="246184"/>
                </a:cubicBezTo>
                <a:cubicBezTo>
                  <a:pt x="50785" y="268020"/>
                  <a:pt x="91018" y="239952"/>
                  <a:pt x="57161" y="268165"/>
                </a:cubicBezTo>
                <a:cubicBezTo>
                  <a:pt x="53102" y="271547"/>
                  <a:pt x="48098" y="273656"/>
                  <a:pt x="43972" y="276957"/>
                </a:cubicBezTo>
                <a:cubicBezTo>
                  <a:pt x="12644" y="302019"/>
                  <a:pt x="62593" y="267475"/>
                  <a:pt x="21992" y="294542"/>
                </a:cubicBezTo>
                <a:cubicBezTo>
                  <a:pt x="20527" y="303334"/>
                  <a:pt x="19530" y="312218"/>
                  <a:pt x="17596" y="320919"/>
                </a:cubicBezTo>
                <a:cubicBezTo>
                  <a:pt x="16591" y="325443"/>
                  <a:pt x="14323" y="329611"/>
                  <a:pt x="13199" y="334107"/>
                </a:cubicBezTo>
                <a:cubicBezTo>
                  <a:pt x="11387" y="341356"/>
                  <a:pt x="10031" y="348718"/>
                  <a:pt x="8803" y="356088"/>
                </a:cubicBezTo>
                <a:cubicBezTo>
                  <a:pt x="7100" y="366309"/>
                  <a:pt x="6439" y="376700"/>
                  <a:pt x="4407" y="386861"/>
                </a:cubicBezTo>
                <a:cubicBezTo>
                  <a:pt x="-452" y="411159"/>
                  <a:pt x="11" y="392343"/>
                  <a:pt x="11" y="404446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96"/>
          <p:cNvSpPr/>
          <p:nvPr/>
        </p:nvSpPr>
        <p:spPr>
          <a:xfrm>
            <a:off x="4119018" y="4351789"/>
            <a:ext cx="2892670" cy="1953042"/>
          </a:xfrm>
          <a:custGeom>
            <a:avLst/>
            <a:gdLst>
              <a:gd name="connsiteX0" fmla="*/ 364881 w 2892670"/>
              <a:gd name="connsiteY0" fmla="*/ 923192 h 1953042"/>
              <a:gd name="connsiteX1" fmla="*/ 378069 w 2892670"/>
              <a:gd name="connsiteY1" fmla="*/ 949569 h 1953042"/>
              <a:gd name="connsiteX2" fmla="*/ 391258 w 2892670"/>
              <a:gd name="connsiteY2" fmla="*/ 962758 h 1953042"/>
              <a:gd name="connsiteX3" fmla="*/ 400050 w 2892670"/>
              <a:gd name="connsiteY3" fmla="*/ 989135 h 1953042"/>
              <a:gd name="connsiteX4" fmla="*/ 422031 w 2892670"/>
              <a:gd name="connsiteY4" fmla="*/ 1011115 h 1953042"/>
              <a:gd name="connsiteX5" fmla="*/ 439615 w 2892670"/>
              <a:gd name="connsiteY5" fmla="*/ 1037492 h 1953042"/>
              <a:gd name="connsiteX6" fmla="*/ 470388 w 2892670"/>
              <a:gd name="connsiteY6" fmla="*/ 1050681 h 1953042"/>
              <a:gd name="connsiteX7" fmla="*/ 496765 w 2892670"/>
              <a:gd name="connsiteY7" fmla="*/ 1063869 h 1953042"/>
              <a:gd name="connsiteX8" fmla="*/ 518746 w 2892670"/>
              <a:gd name="connsiteY8" fmla="*/ 1077058 h 1953042"/>
              <a:gd name="connsiteX9" fmla="*/ 545123 w 2892670"/>
              <a:gd name="connsiteY9" fmla="*/ 1094642 h 1953042"/>
              <a:gd name="connsiteX10" fmla="*/ 558311 w 2892670"/>
              <a:gd name="connsiteY10" fmla="*/ 1103435 h 1953042"/>
              <a:gd name="connsiteX11" fmla="*/ 567104 w 2892670"/>
              <a:gd name="connsiteY11" fmla="*/ 1112227 h 1953042"/>
              <a:gd name="connsiteX12" fmla="*/ 580292 w 2892670"/>
              <a:gd name="connsiteY12" fmla="*/ 1116623 h 1953042"/>
              <a:gd name="connsiteX13" fmla="*/ 602273 w 2892670"/>
              <a:gd name="connsiteY13" fmla="*/ 1143000 h 1953042"/>
              <a:gd name="connsiteX14" fmla="*/ 619858 w 2892670"/>
              <a:gd name="connsiteY14" fmla="*/ 1151792 h 1953042"/>
              <a:gd name="connsiteX15" fmla="*/ 628650 w 2892670"/>
              <a:gd name="connsiteY15" fmla="*/ 1160585 h 1953042"/>
              <a:gd name="connsiteX16" fmla="*/ 672611 w 2892670"/>
              <a:gd name="connsiteY16" fmla="*/ 1186962 h 1953042"/>
              <a:gd name="connsiteX17" fmla="*/ 685800 w 2892670"/>
              <a:gd name="connsiteY17" fmla="*/ 1191358 h 1953042"/>
              <a:gd name="connsiteX18" fmla="*/ 698988 w 2892670"/>
              <a:gd name="connsiteY18" fmla="*/ 1200150 h 1953042"/>
              <a:gd name="connsiteX19" fmla="*/ 729761 w 2892670"/>
              <a:gd name="connsiteY19" fmla="*/ 1208942 h 1953042"/>
              <a:gd name="connsiteX20" fmla="*/ 764931 w 2892670"/>
              <a:gd name="connsiteY20" fmla="*/ 1217735 h 1953042"/>
              <a:gd name="connsiteX21" fmla="*/ 782515 w 2892670"/>
              <a:gd name="connsiteY21" fmla="*/ 1222131 h 1953042"/>
              <a:gd name="connsiteX22" fmla="*/ 835269 w 2892670"/>
              <a:gd name="connsiteY22" fmla="*/ 1230923 h 1953042"/>
              <a:gd name="connsiteX23" fmla="*/ 910004 w 2892670"/>
              <a:gd name="connsiteY23" fmla="*/ 1235319 h 1953042"/>
              <a:gd name="connsiteX24" fmla="*/ 949569 w 2892670"/>
              <a:gd name="connsiteY24" fmla="*/ 1239715 h 1953042"/>
              <a:gd name="connsiteX25" fmla="*/ 967154 w 2892670"/>
              <a:gd name="connsiteY25" fmla="*/ 1244112 h 1953042"/>
              <a:gd name="connsiteX26" fmla="*/ 989134 w 2892670"/>
              <a:gd name="connsiteY26" fmla="*/ 1248508 h 1953042"/>
              <a:gd name="connsiteX27" fmla="*/ 1002323 w 2892670"/>
              <a:gd name="connsiteY27" fmla="*/ 1252904 h 1953042"/>
              <a:gd name="connsiteX28" fmla="*/ 1019908 w 2892670"/>
              <a:gd name="connsiteY28" fmla="*/ 1257300 h 1953042"/>
              <a:gd name="connsiteX29" fmla="*/ 1033096 w 2892670"/>
              <a:gd name="connsiteY29" fmla="*/ 1266092 h 1953042"/>
              <a:gd name="connsiteX30" fmla="*/ 1059473 w 2892670"/>
              <a:gd name="connsiteY30" fmla="*/ 1274885 h 1953042"/>
              <a:gd name="connsiteX31" fmla="*/ 1072661 w 2892670"/>
              <a:gd name="connsiteY31" fmla="*/ 1279281 h 1953042"/>
              <a:gd name="connsiteX32" fmla="*/ 1090246 w 2892670"/>
              <a:gd name="connsiteY32" fmla="*/ 1283677 h 1953042"/>
              <a:gd name="connsiteX33" fmla="*/ 1107831 w 2892670"/>
              <a:gd name="connsiteY33" fmla="*/ 1292469 h 1953042"/>
              <a:gd name="connsiteX34" fmla="*/ 1178169 w 2892670"/>
              <a:gd name="connsiteY34" fmla="*/ 1301262 h 1953042"/>
              <a:gd name="connsiteX35" fmla="*/ 1534258 w 2892670"/>
              <a:gd name="connsiteY35" fmla="*/ 1296865 h 1953042"/>
              <a:gd name="connsiteX36" fmla="*/ 1560634 w 2892670"/>
              <a:gd name="connsiteY36" fmla="*/ 1288073 h 1953042"/>
              <a:gd name="connsiteX37" fmla="*/ 1595804 w 2892670"/>
              <a:gd name="connsiteY37" fmla="*/ 1279281 h 1953042"/>
              <a:gd name="connsiteX38" fmla="*/ 1613388 w 2892670"/>
              <a:gd name="connsiteY38" fmla="*/ 1270489 h 1953042"/>
              <a:gd name="connsiteX39" fmla="*/ 1630973 w 2892670"/>
              <a:gd name="connsiteY39" fmla="*/ 1266092 h 1953042"/>
              <a:gd name="connsiteX40" fmla="*/ 1661746 w 2892670"/>
              <a:gd name="connsiteY40" fmla="*/ 1252904 h 1953042"/>
              <a:gd name="connsiteX41" fmla="*/ 1674934 w 2892670"/>
              <a:gd name="connsiteY41" fmla="*/ 1244112 h 1953042"/>
              <a:gd name="connsiteX42" fmla="*/ 1688123 w 2892670"/>
              <a:gd name="connsiteY42" fmla="*/ 1239715 h 1953042"/>
              <a:gd name="connsiteX43" fmla="*/ 1732084 w 2892670"/>
              <a:gd name="connsiteY43" fmla="*/ 1222131 h 1953042"/>
              <a:gd name="connsiteX44" fmla="*/ 1745273 w 2892670"/>
              <a:gd name="connsiteY44" fmla="*/ 1217735 h 1953042"/>
              <a:gd name="connsiteX45" fmla="*/ 1776046 w 2892670"/>
              <a:gd name="connsiteY45" fmla="*/ 1200150 h 1953042"/>
              <a:gd name="connsiteX46" fmla="*/ 1789234 w 2892670"/>
              <a:gd name="connsiteY46" fmla="*/ 1195754 h 1953042"/>
              <a:gd name="connsiteX47" fmla="*/ 1802423 w 2892670"/>
              <a:gd name="connsiteY47" fmla="*/ 1186962 h 1953042"/>
              <a:gd name="connsiteX48" fmla="*/ 1815611 w 2892670"/>
              <a:gd name="connsiteY48" fmla="*/ 1182565 h 1953042"/>
              <a:gd name="connsiteX49" fmla="*/ 1859573 w 2892670"/>
              <a:gd name="connsiteY49" fmla="*/ 1164981 h 1953042"/>
              <a:gd name="connsiteX50" fmla="*/ 1872761 w 2892670"/>
              <a:gd name="connsiteY50" fmla="*/ 1160585 h 1953042"/>
              <a:gd name="connsiteX51" fmla="*/ 1899138 w 2892670"/>
              <a:gd name="connsiteY51" fmla="*/ 1143000 h 1953042"/>
              <a:gd name="connsiteX52" fmla="*/ 1912327 w 2892670"/>
              <a:gd name="connsiteY52" fmla="*/ 1134208 h 1953042"/>
              <a:gd name="connsiteX53" fmla="*/ 1938704 w 2892670"/>
              <a:gd name="connsiteY53" fmla="*/ 1125415 h 1953042"/>
              <a:gd name="connsiteX54" fmla="*/ 1951892 w 2892670"/>
              <a:gd name="connsiteY54" fmla="*/ 1121019 h 1953042"/>
              <a:gd name="connsiteX55" fmla="*/ 1969477 w 2892670"/>
              <a:gd name="connsiteY55" fmla="*/ 1116623 h 1953042"/>
              <a:gd name="connsiteX56" fmla="*/ 1995854 w 2892670"/>
              <a:gd name="connsiteY56" fmla="*/ 1107831 h 1953042"/>
              <a:gd name="connsiteX57" fmla="*/ 2009042 w 2892670"/>
              <a:gd name="connsiteY57" fmla="*/ 1099039 h 1953042"/>
              <a:gd name="connsiteX58" fmla="*/ 2022231 w 2892670"/>
              <a:gd name="connsiteY58" fmla="*/ 1094642 h 1953042"/>
              <a:gd name="connsiteX59" fmla="*/ 2035419 w 2892670"/>
              <a:gd name="connsiteY59" fmla="*/ 1081454 h 1953042"/>
              <a:gd name="connsiteX60" fmla="*/ 2061796 w 2892670"/>
              <a:gd name="connsiteY60" fmla="*/ 1072662 h 1953042"/>
              <a:gd name="connsiteX61" fmla="*/ 2079381 w 2892670"/>
              <a:gd name="connsiteY61" fmla="*/ 1063869 h 1953042"/>
              <a:gd name="connsiteX62" fmla="*/ 2105758 w 2892670"/>
              <a:gd name="connsiteY62" fmla="*/ 1046285 h 1953042"/>
              <a:gd name="connsiteX63" fmla="*/ 2132134 w 2892670"/>
              <a:gd name="connsiteY63" fmla="*/ 1037492 h 1953042"/>
              <a:gd name="connsiteX64" fmla="*/ 2154115 w 2892670"/>
              <a:gd name="connsiteY64" fmla="*/ 1024304 h 1953042"/>
              <a:gd name="connsiteX65" fmla="*/ 2162908 w 2892670"/>
              <a:gd name="connsiteY65" fmla="*/ 1015512 h 1953042"/>
              <a:gd name="connsiteX66" fmla="*/ 2189284 w 2892670"/>
              <a:gd name="connsiteY66" fmla="*/ 997927 h 1953042"/>
              <a:gd name="connsiteX67" fmla="*/ 2198077 w 2892670"/>
              <a:gd name="connsiteY67" fmla="*/ 989135 h 1953042"/>
              <a:gd name="connsiteX68" fmla="*/ 2237642 w 2892670"/>
              <a:gd name="connsiteY68" fmla="*/ 958362 h 1953042"/>
              <a:gd name="connsiteX69" fmla="*/ 2255227 w 2892670"/>
              <a:gd name="connsiteY69" fmla="*/ 931985 h 1953042"/>
              <a:gd name="connsiteX70" fmla="*/ 2264019 w 2892670"/>
              <a:gd name="connsiteY70" fmla="*/ 923192 h 1953042"/>
              <a:gd name="connsiteX71" fmla="*/ 2281604 w 2892670"/>
              <a:gd name="connsiteY71" fmla="*/ 896815 h 1953042"/>
              <a:gd name="connsiteX72" fmla="*/ 2307981 w 2892670"/>
              <a:gd name="connsiteY72" fmla="*/ 866042 h 1953042"/>
              <a:gd name="connsiteX73" fmla="*/ 2321169 w 2892670"/>
              <a:gd name="connsiteY73" fmla="*/ 852854 h 1953042"/>
              <a:gd name="connsiteX74" fmla="*/ 2334358 w 2892670"/>
              <a:gd name="connsiteY74" fmla="*/ 826477 h 1953042"/>
              <a:gd name="connsiteX75" fmla="*/ 2351942 w 2892670"/>
              <a:gd name="connsiteY75" fmla="*/ 804496 h 1953042"/>
              <a:gd name="connsiteX76" fmla="*/ 2373923 w 2892670"/>
              <a:gd name="connsiteY76" fmla="*/ 778119 h 1953042"/>
              <a:gd name="connsiteX77" fmla="*/ 2391508 w 2892670"/>
              <a:gd name="connsiteY77" fmla="*/ 756139 h 1953042"/>
              <a:gd name="connsiteX78" fmla="*/ 2395904 w 2892670"/>
              <a:gd name="connsiteY78" fmla="*/ 742950 h 1953042"/>
              <a:gd name="connsiteX79" fmla="*/ 2404696 w 2892670"/>
              <a:gd name="connsiteY79" fmla="*/ 729762 h 1953042"/>
              <a:gd name="connsiteX80" fmla="*/ 2409092 w 2892670"/>
              <a:gd name="connsiteY80" fmla="*/ 716573 h 1953042"/>
              <a:gd name="connsiteX81" fmla="*/ 2417884 w 2892670"/>
              <a:gd name="connsiteY81" fmla="*/ 703385 h 1953042"/>
              <a:gd name="connsiteX82" fmla="*/ 2439865 w 2892670"/>
              <a:gd name="connsiteY82" fmla="*/ 672612 h 1953042"/>
              <a:gd name="connsiteX83" fmla="*/ 2453054 w 2892670"/>
              <a:gd name="connsiteY83" fmla="*/ 650631 h 1953042"/>
              <a:gd name="connsiteX84" fmla="*/ 2461846 w 2892670"/>
              <a:gd name="connsiteY84" fmla="*/ 637442 h 1953042"/>
              <a:gd name="connsiteX85" fmla="*/ 2492619 w 2892670"/>
              <a:gd name="connsiteY85" fmla="*/ 611065 h 1953042"/>
              <a:gd name="connsiteX86" fmla="*/ 2505808 w 2892670"/>
              <a:gd name="connsiteY86" fmla="*/ 593481 h 1953042"/>
              <a:gd name="connsiteX87" fmla="*/ 2532184 w 2892670"/>
              <a:gd name="connsiteY87" fmla="*/ 567104 h 1953042"/>
              <a:gd name="connsiteX88" fmla="*/ 2540977 w 2892670"/>
              <a:gd name="connsiteY88" fmla="*/ 558312 h 1953042"/>
              <a:gd name="connsiteX89" fmla="*/ 2567354 w 2892670"/>
              <a:gd name="connsiteY89" fmla="*/ 531935 h 1953042"/>
              <a:gd name="connsiteX90" fmla="*/ 2593731 w 2892670"/>
              <a:gd name="connsiteY90" fmla="*/ 496765 h 1953042"/>
              <a:gd name="connsiteX91" fmla="*/ 2598127 w 2892670"/>
              <a:gd name="connsiteY91" fmla="*/ 483577 h 1953042"/>
              <a:gd name="connsiteX92" fmla="*/ 2611315 w 2892670"/>
              <a:gd name="connsiteY92" fmla="*/ 479181 h 1953042"/>
              <a:gd name="connsiteX93" fmla="*/ 2620108 w 2892670"/>
              <a:gd name="connsiteY93" fmla="*/ 470389 h 1953042"/>
              <a:gd name="connsiteX94" fmla="*/ 2646484 w 2892670"/>
              <a:gd name="connsiteY94" fmla="*/ 448408 h 1953042"/>
              <a:gd name="connsiteX95" fmla="*/ 2650881 w 2892670"/>
              <a:gd name="connsiteY95" fmla="*/ 430823 h 1953042"/>
              <a:gd name="connsiteX96" fmla="*/ 2664069 w 2892670"/>
              <a:gd name="connsiteY96" fmla="*/ 422031 h 1953042"/>
              <a:gd name="connsiteX97" fmla="*/ 2686050 w 2892670"/>
              <a:gd name="connsiteY97" fmla="*/ 391258 h 1953042"/>
              <a:gd name="connsiteX98" fmla="*/ 2708031 w 2892670"/>
              <a:gd name="connsiteY98" fmla="*/ 373673 h 1953042"/>
              <a:gd name="connsiteX99" fmla="*/ 2721219 w 2892670"/>
              <a:gd name="connsiteY99" fmla="*/ 369277 h 1953042"/>
              <a:gd name="connsiteX100" fmla="*/ 2839915 w 2892670"/>
              <a:gd name="connsiteY100" fmla="*/ 373673 h 1953042"/>
              <a:gd name="connsiteX101" fmla="*/ 2848708 w 2892670"/>
              <a:gd name="connsiteY101" fmla="*/ 382465 h 1953042"/>
              <a:gd name="connsiteX102" fmla="*/ 2866292 w 2892670"/>
              <a:gd name="connsiteY102" fmla="*/ 408842 h 1953042"/>
              <a:gd name="connsiteX103" fmla="*/ 2875084 w 2892670"/>
              <a:gd name="connsiteY103" fmla="*/ 435219 h 1953042"/>
              <a:gd name="connsiteX104" fmla="*/ 2883877 w 2892670"/>
              <a:gd name="connsiteY104" fmla="*/ 509954 h 1953042"/>
              <a:gd name="connsiteX105" fmla="*/ 2892669 w 2892670"/>
              <a:gd name="connsiteY105" fmla="*/ 615462 h 1953042"/>
              <a:gd name="connsiteX106" fmla="*/ 2883877 w 2892670"/>
              <a:gd name="connsiteY106" fmla="*/ 931985 h 1953042"/>
              <a:gd name="connsiteX107" fmla="*/ 2879481 w 2892670"/>
              <a:gd name="connsiteY107" fmla="*/ 980342 h 1953042"/>
              <a:gd name="connsiteX108" fmla="*/ 2870688 w 2892670"/>
              <a:gd name="connsiteY108" fmla="*/ 1024304 h 1953042"/>
              <a:gd name="connsiteX109" fmla="*/ 2861896 w 2892670"/>
              <a:gd name="connsiteY109" fmla="*/ 1112227 h 1953042"/>
              <a:gd name="connsiteX110" fmla="*/ 2857500 w 2892670"/>
              <a:gd name="connsiteY110" fmla="*/ 1266092 h 1953042"/>
              <a:gd name="connsiteX111" fmla="*/ 2848708 w 2892670"/>
              <a:gd name="connsiteY111" fmla="*/ 1292469 h 1953042"/>
              <a:gd name="connsiteX112" fmla="*/ 2844311 w 2892670"/>
              <a:gd name="connsiteY112" fmla="*/ 1345223 h 1953042"/>
              <a:gd name="connsiteX113" fmla="*/ 2839915 w 2892670"/>
              <a:gd name="connsiteY113" fmla="*/ 1362808 h 1953042"/>
              <a:gd name="connsiteX114" fmla="*/ 2831123 w 2892670"/>
              <a:gd name="connsiteY114" fmla="*/ 1419958 h 1953042"/>
              <a:gd name="connsiteX115" fmla="*/ 2809142 w 2892670"/>
              <a:gd name="connsiteY115" fmla="*/ 1499089 h 1953042"/>
              <a:gd name="connsiteX116" fmla="*/ 2800350 w 2892670"/>
              <a:gd name="connsiteY116" fmla="*/ 1512277 h 1953042"/>
              <a:gd name="connsiteX117" fmla="*/ 2791558 w 2892670"/>
              <a:gd name="connsiteY117" fmla="*/ 1529862 h 1953042"/>
              <a:gd name="connsiteX118" fmla="*/ 2782765 w 2892670"/>
              <a:gd name="connsiteY118" fmla="*/ 1569427 h 1953042"/>
              <a:gd name="connsiteX119" fmla="*/ 2773973 w 2892670"/>
              <a:gd name="connsiteY119" fmla="*/ 1582615 h 1953042"/>
              <a:gd name="connsiteX120" fmla="*/ 2765181 w 2892670"/>
              <a:gd name="connsiteY120" fmla="*/ 1608992 h 1953042"/>
              <a:gd name="connsiteX121" fmla="*/ 2743200 w 2892670"/>
              <a:gd name="connsiteY121" fmla="*/ 1644162 h 1953042"/>
              <a:gd name="connsiteX122" fmla="*/ 2734408 w 2892670"/>
              <a:gd name="connsiteY122" fmla="*/ 1657350 h 1953042"/>
              <a:gd name="connsiteX123" fmla="*/ 2725615 w 2892670"/>
              <a:gd name="connsiteY123" fmla="*/ 1674935 h 1953042"/>
              <a:gd name="connsiteX124" fmla="*/ 2721219 w 2892670"/>
              <a:gd name="connsiteY124" fmla="*/ 1688123 h 1953042"/>
              <a:gd name="connsiteX125" fmla="*/ 2708031 w 2892670"/>
              <a:gd name="connsiteY125" fmla="*/ 1696915 h 1953042"/>
              <a:gd name="connsiteX126" fmla="*/ 2703634 w 2892670"/>
              <a:gd name="connsiteY126" fmla="*/ 1710104 h 1953042"/>
              <a:gd name="connsiteX127" fmla="*/ 2686050 w 2892670"/>
              <a:gd name="connsiteY127" fmla="*/ 1732085 h 1953042"/>
              <a:gd name="connsiteX128" fmla="*/ 2659673 w 2892670"/>
              <a:gd name="connsiteY128" fmla="*/ 1749669 h 1953042"/>
              <a:gd name="connsiteX129" fmla="*/ 2602523 w 2892670"/>
              <a:gd name="connsiteY129" fmla="*/ 1798027 h 1953042"/>
              <a:gd name="connsiteX130" fmla="*/ 2589334 w 2892670"/>
              <a:gd name="connsiteY130" fmla="*/ 1802423 h 1953042"/>
              <a:gd name="connsiteX131" fmla="*/ 2576146 w 2892670"/>
              <a:gd name="connsiteY131" fmla="*/ 1811215 h 1953042"/>
              <a:gd name="connsiteX132" fmla="*/ 2567354 w 2892670"/>
              <a:gd name="connsiteY132" fmla="*/ 1820008 h 1953042"/>
              <a:gd name="connsiteX133" fmla="*/ 2549769 w 2892670"/>
              <a:gd name="connsiteY133" fmla="*/ 1824404 h 1953042"/>
              <a:gd name="connsiteX134" fmla="*/ 2536581 w 2892670"/>
              <a:gd name="connsiteY134" fmla="*/ 1837592 h 1953042"/>
              <a:gd name="connsiteX135" fmla="*/ 2510204 w 2892670"/>
              <a:gd name="connsiteY135" fmla="*/ 1846385 h 1953042"/>
              <a:gd name="connsiteX136" fmla="*/ 2483827 w 2892670"/>
              <a:gd name="connsiteY136" fmla="*/ 1855177 h 1953042"/>
              <a:gd name="connsiteX137" fmla="*/ 2470638 w 2892670"/>
              <a:gd name="connsiteY137" fmla="*/ 1859573 h 1953042"/>
              <a:gd name="connsiteX138" fmla="*/ 2453054 w 2892670"/>
              <a:gd name="connsiteY138" fmla="*/ 1863969 h 1953042"/>
              <a:gd name="connsiteX139" fmla="*/ 2439865 w 2892670"/>
              <a:gd name="connsiteY139" fmla="*/ 1868365 h 1953042"/>
              <a:gd name="connsiteX140" fmla="*/ 2338754 w 2892670"/>
              <a:gd name="connsiteY140" fmla="*/ 1877158 h 1953042"/>
              <a:gd name="connsiteX141" fmla="*/ 2281604 w 2892670"/>
              <a:gd name="connsiteY141" fmla="*/ 1885950 h 1953042"/>
              <a:gd name="connsiteX142" fmla="*/ 2220058 w 2892670"/>
              <a:gd name="connsiteY142" fmla="*/ 1890346 h 1953042"/>
              <a:gd name="connsiteX143" fmla="*/ 2127738 w 2892670"/>
              <a:gd name="connsiteY143" fmla="*/ 1899139 h 1953042"/>
              <a:gd name="connsiteX144" fmla="*/ 2074984 w 2892670"/>
              <a:gd name="connsiteY144" fmla="*/ 1903535 h 1953042"/>
              <a:gd name="connsiteX145" fmla="*/ 2057400 w 2892670"/>
              <a:gd name="connsiteY145" fmla="*/ 1907931 h 1953042"/>
              <a:gd name="connsiteX146" fmla="*/ 1776046 w 2892670"/>
              <a:gd name="connsiteY146" fmla="*/ 1916723 h 1953042"/>
              <a:gd name="connsiteX147" fmla="*/ 1652954 w 2892670"/>
              <a:gd name="connsiteY147" fmla="*/ 1925515 h 1953042"/>
              <a:gd name="connsiteX148" fmla="*/ 1560634 w 2892670"/>
              <a:gd name="connsiteY148" fmla="*/ 1929912 h 1953042"/>
              <a:gd name="connsiteX149" fmla="*/ 1129811 w 2892670"/>
              <a:gd name="connsiteY149" fmla="*/ 1929912 h 1953042"/>
              <a:gd name="connsiteX150" fmla="*/ 971550 w 2892670"/>
              <a:gd name="connsiteY150" fmla="*/ 1921119 h 1953042"/>
              <a:gd name="connsiteX151" fmla="*/ 931984 w 2892670"/>
              <a:gd name="connsiteY151" fmla="*/ 1912327 h 1953042"/>
              <a:gd name="connsiteX152" fmla="*/ 879231 w 2892670"/>
              <a:gd name="connsiteY152" fmla="*/ 1903535 h 1953042"/>
              <a:gd name="connsiteX153" fmla="*/ 844061 w 2892670"/>
              <a:gd name="connsiteY153" fmla="*/ 1890346 h 1953042"/>
              <a:gd name="connsiteX154" fmla="*/ 817684 w 2892670"/>
              <a:gd name="connsiteY154" fmla="*/ 1881554 h 1953042"/>
              <a:gd name="connsiteX155" fmla="*/ 804496 w 2892670"/>
              <a:gd name="connsiteY155" fmla="*/ 1877158 h 1953042"/>
              <a:gd name="connsiteX156" fmla="*/ 786911 w 2892670"/>
              <a:gd name="connsiteY156" fmla="*/ 1872762 h 1953042"/>
              <a:gd name="connsiteX157" fmla="*/ 756138 w 2892670"/>
              <a:gd name="connsiteY157" fmla="*/ 1859573 h 1953042"/>
              <a:gd name="connsiteX158" fmla="*/ 712177 w 2892670"/>
              <a:gd name="connsiteY158" fmla="*/ 1846385 h 1953042"/>
              <a:gd name="connsiteX159" fmla="*/ 694592 w 2892670"/>
              <a:gd name="connsiteY159" fmla="*/ 1841989 h 1953042"/>
              <a:gd name="connsiteX160" fmla="*/ 668215 w 2892670"/>
              <a:gd name="connsiteY160" fmla="*/ 1833196 h 1953042"/>
              <a:gd name="connsiteX161" fmla="*/ 628650 w 2892670"/>
              <a:gd name="connsiteY161" fmla="*/ 1820008 h 1953042"/>
              <a:gd name="connsiteX162" fmla="*/ 615461 w 2892670"/>
              <a:gd name="connsiteY162" fmla="*/ 1811215 h 1953042"/>
              <a:gd name="connsiteX163" fmla="*/ 589084 w 2892670"/>
              <a:gd name="connsiteY163" fmla="*/ 1806819 h 1953042"/>
              <a:gd name="connsiteX164" fmla="*/ 558311 w 2892670"/>
              <a:gd name="connsiteY164" fmla="*/ 1798027 h 1953042"/>
              <a:gd name="connsiteX165" fmla="*/ 531934 w 2892670"/>
              <a:gd name="connsiteY165" fmla="*/ 1793631 h 1953042"/>
              <a:gd name="connsiteX166" fmla="*/ 505558 w 2892670"/>
              <a:gd name="connsiteY166" fmla="*/ 1780442 h 1953042"/>
              <a:gd name="connsiteX167" fmla="*/ 465992 w 2892670"/>
              <a:gd name="connsiteY167" fmla="*/ 1767254 h 1953042"/>
              <a:gd name="connsiteX168" fmla="*/ 439615 w 2892670"/>
              <a:gd name="connsiteY168" fmla="*/ 1758462 h 1953042"/>
              <a:gd name="connsiteX169" fmla="*/ 417634 w 2892670"/>
              <a:gd name="connsiteY169" fmla="*/ 1740877 h 1953042"/>
              <a:gd name="connsiteX170" fmla="*/ 395654 w 2892670"/>
              <a:gd name="connsiteY170" fmla="*/ 1718896 h 1953042"/>
              <a:gd name="connsiteX171" fmla="*/ 382465 w 2892670"/>
              <a:gd name="connsiteY171" fmla="*/ 1696915 h 1953042"/>
              <a:gd name="connsiteX172" fmla="*/ 373673 w 2892670"/>
              <a:gd name="connsiteY172" fmla="*/ 1683727 h 1953042"/>
              <a:gd name="connsiteX173" fmla="*/ 360484 w 2892670"/>
              <a:gd name="connsiteY173" fmla="*/ 1674935 h 1953042"/>
              <a:gd name="connsiteX174" fmla="*/ 351692 w 2892670"/>
              <a:gd name="connsiteY174" fmla="*/ 1666142 h 1953042"/>
              <a:gd name="connsiteX175" fmla="*/ 347296 w 2892670"/>
              <a:gd name="connsiteY175" fmla="*/ 1652954 h 1953042"/>
              <a:gd name="connsiteX176" fmla="*/ 329711 w 2892670"/>
              <a:gd name="connsiteY176" fmla="*/ 1630973 h 1953042"/>
              <a:gd name="connsiteX177" fmla="*/ 316523 w 2892670"/>
              <a:gd name="connsiteY177" fmla="*/ 1608992 h 1953042"/>
              <a:gd name="connsiteX178" fmla="*/ 298938 w 2892670"/>
              <a:gd name="connsiteY178" fmla="*/ 1582615 h 1953042"/>
              <a:gd name="connsiteX179" fmla="*/ 290146 w 2892670"/>
              <a:gd name="connsiteY179" fmla="*/ 1569427 h 1953042"/>
              <a:gd name="connsiteX180" fmla="*/ 276958 w 2892670"/>
              <a:gd name="connsiteY180" fmla="*/ 1560635 h 1953042"/>
              <a:gd name="connsiteX181" fmla="*/ 259373 w 2892670"/>
              <a:gd name="connsiteY181" fmla="*/ 1547446 h 1953042"/>
              <a:gd name="connsiteX182" fmla="*/ 241788 w 2892670"/>
              <a:gd name="connsiteY182" fmla="*/ 1538654 h 1953042"/>
              <a:gd name="connsiteX183" fmla="*/ 224204 w 2892670"/>
              <a:gd name="connsiteY183" fmla="*/ 1525465 h 1953042"/>
              <a:gd name="connsiteX184" fmla="*/ 211015 w 2892670"/>
              <a:gd name="connsiteY184" fmla="*/ 1516673 h 1953042"/>
              <a:gd name="connsiteX185" fmla="*/ 197827 w 2892670"/>
              <a:gd name="connsiteY185" fmla="*/ 1503485 h 1953042"/>
              <a:gd name="connsiteX186" fmla="*/ 167054 w 2892670"/>
              <a:gd name="connsiteY186" fmla="*/ 1490296 h 1953042"/>
              <a:gd name="connsiteX187" fmla="*/ 149469 w 2892670"/>
              <a:gd name="connsiteY187" fmla="*/ 1468315 h 1953042"/>
              <a:gd name="connsiteX188" fmla="*/ 127488 w 2892670"/>
              <a:gd name="connsiteY188" fmla="*/ 1446335 h 1953042"/>
              <a:gd name="connsiteX189" fmla="*/ 123092 w 2892670"/>
              <a:gd name="connsiteY189" fmla="*/ 1433146 h 1953042"/>
              <a:gd name="connsiteX190" fmla="*/ 105508 w 2892670"/>
              <a:gd name="connsiteY190" fmla="*/ 1406769 h 1953042"/>
              <a:gd name="connsiteX191" fmla="*/ 92319 w 2892670"/>
              <a:gd name="connsiteY191" fmla="*/ 1380392 h 1953042"/>
              <a:gd name="connsiteX192" fmla="*/ 74734 w 2892670"/>
              <a:gd name="connsiteY192" fmla="*/ 1318846 h 1953042"/>
              <a:gd name="connsiteX193" fmla="*/ 65942 w 2892670"/>
              <a:gd name="connsiteY193" fmla="*/ 1292469 h 1953042"/>
              <a:gd name="connsiteX194" fmla="*/ 57150 w 2892670"/>
              <a:gd name="connsiteY194" fmla="*/ 1244112 h 1953042"/>
              <a:gd name="connsiteX195" fmla="*/ 48358 w 2892670"/>
              <a:gd name="connsiteY195" fmla="*/ 1200150 h 1953042"/>
              <a:gd name="connsiteX196" fmla="*/ 39565 w 2892670"/>
              <a:gd name="connsiteY196" fmla="*/ 1173773 h 1953042"/>
              <a:gd name="connsiteX197" fmla="*/ 35169 w 2892670"/>
              <a:gd name="connsiteY197" fmla="*/ 1160585 h 1953042"/>
              <a:gd name="connsiteX198" fmla="*/ 26377 w 2892670"/>
              <a:gd name="connsiteY198" fmla="*/ 1125415 h 1953042"/>
              <a:gd name="connsiteX199" fmla="*/ 21981 w 2892670"/>
              <a:gd name="connsiteY199" fmla="*/ 1112227 h 1953042"/>
              <a:gd name="connsiteX200" fmla="*/ 17584 w 2892670"/>
              <a:gd name="connsiteY200" fmla="*/ 1094642 h 1953042"/>
              <a:gd name="connsiteX201" fmla="*/ 13188 w 2892670"/>
              <a:gd name="connsiteY201" fmla="*/ 1081454 h 1953042"/>
              <a:gd name="connsiteX202" fmla="*/ 8792 w 2892670"/>
              <a:gd name="connsiteY202" fmla="*/ 1059473 h 1953042"/>
              <a:gd name="connsiteX203" fmla="*/ 0 w 2892670"/>
              <a:gd name="connsiteY203" fmla="*/ 1019908 h 1953042"/>
              <a:gd name="connsiteX204" fmla="*/ 4396 w 2892670"/>
              <a:gd name="connsiteY204" fmla="*/ 707781 h 1953042"/>
              <a:gd name="connsiteX205" fmla="*/ 8792 w 2892670"/>
              <a:gd name="connsiteY205" fmla="*/ 694592 h 1953042"/>
              <a:gd name="connsiteX206" fmla="*/ 13188 w 2892670"/>
              <a:gd name="connsiteY206" fmla="*/ 655027 h 1953042"/>
              <a:gd name="connsiteX207" fmla="*/ 17584 w 2892670"/>
              <a:gd name="connsiteY207" fmla="*/ 619858 h 1953042"/>
              <a:gd name="connsiteX208" fmla="*/ 26377 w 2892670"/>
              <a:gd name="connsiteY208" fmla="*/ 567104 h 1953042"/>
              <a:gd name="connsiteX209" fmla="*/ 35169 w 2892670"/>
              <a:gd name="connsiteY209" fmla="*/ 540727 h 1953042"/>
              <a:gd name="connsiteX210" fmla="*/ 43961 w 2892670"/>
              <a:gd name="connsiteY210" fmla="*/ 509954 h 1953042"/>
              <a:gd name="connsiteX211" fmla="*/ 48358 w 2892670"/>
              <a:gd name="connsiteY211" fmla="*/ 496765 h 1953042"/>
              <a:gd name="connsiteX212" fmla="*/ 57150 w 2892670"/>
              <a:gd name="connsiteY212" fmla="*/ 465992 h 1953042"/>
              <a:gd name="connsiteX213" fmla="*/ 65942 w 2892670"/>
              <a:gd name="connsiteY213" fmla="*/ 452804 h 1953042"/>
              <a:gd name="connsiteX214" fmla="*/ 83527 w 2892670"/>
              <a:gd name="connsiteY214" fmla="*/ 413239 h 1953042"/>
              <a:gd name="connsiteX215" fmla="*/ 101111 w 2892670"/>
              <a:gd name="connsiteY215" fmla="*/ 391258 h 1953042"/>
              <a:gd name="connsiteX216" fmla="*/ 109904 w 2892670"/>
              <a:gd name="connsiteY216" fmla="*/ 364881 h 1953042"/>
              <a:gd name="connsiteX217" fmla="*/ 136281 w 2892670"/>
              <a:gd name="connsiteY217" fmla="*/ 342900 h 1953042"/>
              <a:gd name="connsiteX218" fmla="*/ 162658 w 2892670"/>
              <a:gd name="connsiteY218" fmla="*/ 312127 h 1953042"/>
              <a:gd name="connsiteX219" fmla="*/ 175846 w 2892670"/>
              <a:gd name="connsiteY219" fmla="*/ 298939 h 1953042"/>
              <a:gd name="connsiteX220" fmla="*/ 193431 w 2892670"/>
              <a:gd name="connsiteY220" fmla="*/ 276958 h 1953042"/>
              <a:gd name="connsiteX221" fmla="*/ 206619 w 2892670"/>
              <a:gd name="connsiteY221" fmla="*/ 268165 h 1953042"/>
              <a:gd name="connsiteX222" fmla="*/ 232996 w 2892670"/>
              <a:gd name="connsiteY222" fmla="*/ 241789 h 1953042"/>
              <a:gd name="connsiteX223" fmla="*/ 237392 w 2892670"/>
              <a:gd name="connsiteY223" fmla="*/ 228600 h 1953042"/>
              <a:gd name="connsiteX224" fmla="*/ 272561 w 2892670"/>
              <a:gd name="connsiteY224" fmla="*/ 197827 h 1953042"/>
              <a:gd name="connsiteX225" fmla="*/ 294542 w 2892670"/>
              <a:gd name="connsiteY225" fmla="*/ 171450 h 1953042"/>
              <a:gd name="connsiteX226" fmla="*/ 303334 w 2892670"/>
              <a:gd name="connsiteY226" fmla="*/ 158262 h 1953042"/>
              <a:gd name="connsiteX227" fmla="*/ 312127 w 2892670"/>
              <a:gd name="connsiteY227" fmla="*/ 149469 h 1953042"/>
              <a:gd name="connsiteX228" fmla="*/ 338504 w 2892670"/>
              <a:gd name="connsiteY228" fmla="*/ 114300 h 1953042"/>
              <a:gd name="connsiteX229" fmla="*/ 364881 w 2892670"/>
              <a:gd name="connsiteY229" fmla="*/ 105508 h 1953042"/>
              <a:gd name="connsiteX230" fmla="*/ 400050 w 2892670"/>
              <a:gd name="connsiteY230" fmla="*/ 87923 h 1953042"/>
              <a:gd name="connsiteX231" fmla="*/ 413238 w 2892670"/>
              <a:gd name="connsiteY231" fmla="*/ 83527 h 1953042"/>
              <a:gd name="connsiteX232" fmla="*/ 426427 w 2892670"/>
              <a:gd name="connsiteY232" fmla="*/ 79131 h 1953042"/>
              <a:gd name="connsiteX233" fmla="*/ 457200 w 2892670"/>
              <a:gd name="connsiteY233" fmla="*/ 65942 h 1953042"/>
              <a:gd name="connsiteX234" fmla="*/ 474784 w 2892670"/>
              <a:gd name="connsiteY234" fmla="*/ 57150 h 1953042"/>
              <a:gd name="connsiteX235" fmla="*/ 501161 w 2892670"/>
              <a:gd name="connsiteY235" fmla="*/ 48358 h 1953042"/>
              <a:gd name="connsiteX236" fmla="*/ 514350 w 2892670"/>
              <a:gd name="connsiteY236" fmla="*/ 43962 h 1953042"/>
              <a:gd name="connsiteX237" fmla="*/ 545123 w 2892670"/>
              <a:gd name="connsiteY237" fmla="*/ 39565 h 1953042"/>
              <a:gd name="connsiteX238" fmla="*/ 593481 w 2892670"/>
              <a:gd name="connsiteY238" fmla="*/ 26377 h 1953042"/>
              <a:gd name="connsiteX239" fmla="*/ 606669 w 2892670"/>
              <a:gd name="connsiteY239" fmla="*/ 21981 h 1953042"/>
              <a:gd name="connsiteX240" fmla="*/ 637442 w 2892670"/>
              <a:gd name="connsiteY240" fmla="*/ 17585 h 1953042"/>
              <a:gd name="connsiteX241" fmla="*/ 694592 w 2892670"/>
              <a:gd name="connsiteY241" fmla="*/ 8792 h 1953042"/>
              <a:gd name="connsiteX242" fmla="*/ 707781 w 2892670"/>
              <a:gd name="connsiteY242" fmla="*/ 4396 h 1953042"/>
              <a:gd name="connsiteX243" fmla="*/ 756138 w 2892670"/>
              <a:gd name="connsiteY243" fmla="*/ 0 h 1953042"/>
              <a:gd name="connsiteX244" fmla="*/ 936381 w 2892670"/>
              <a:gd name="connsiteY244" fmla="*/ 4396 h 1953042"/>
              <a:gd name="connsiteX245" fmla="*/ 980342 w 2892670"/>
              <a:gd name="connsiteY245" fmla="*/ 13189 h 1953042"/>
              <a:gd name="connsiteX246" fmla="*/ 1006719 w 2892670"/>
              <a:gd name="connsiteY246" fmla="*/ 17585 h 1953042"/>
              <a:gd name="connsiteX247" fmla="*/ 1019908 w 2892670"/>
              <a:gd name="connsiteY247" fmla="*/ 21981 h 1953042"/>
              <a:gd name="connsiteX248" fmla="*/ 1077058 w 2892670"/>
              <a:gd name="connsiteY248" fmla="*/ 35169 h 1953042"/>
              <a:gd name="connsiteX249" fmla="*/ 1085850 w 2892670"/>
              <a:gd name="connsiteY249" fmla="*/ 43962 h 1953042"/>
              <a:gd name="connsiteX250" fmla="*/ 1099038 w 2892670"/>
              <a:gd name="connsiteY250" fmla="*/ 48358 h 1953042"/>
              <a:gd name="connsiteX251" fmla="*/ 1103434 w 2892670"/>
              <a:gd name="connsiteY251" fmla="*/ 70339 h 1953042"/>
              <a:gd name="connsiteX252" fmla="*/ 1112227 w 2892670"/>
              <a:gd name="connsiteY252" fmla="*/ 87923 h 1953042"/>
              <a:gd name="connsiteX253" fmla="*/ 1121019 w 2892670"/>
              <a:gd name="connsiteY253" fmla="*/ 114300 h 1953042"/>
              <a:gd name="connsiteX254" fmla="*/ 1129811 w 2892670"/>
              <a:gd name="connsiteY254" fmla="*/ 127489 h 1953042"/>
              <a:gd name="connsiteX255" fmla="*/ 1138604 w 2892670"/>
              <a:gd name="connsiteY255" fmla="*/ 158262 h 1953042"/>
              <a:gd name="connsiteX256" fmla="*/ 1143000 w 2892670"/>
              <a:gd name="connsiteY256" fmla="*/ 171450 h 1953042"/>
              <a:gd name="connsiteX257" fmla="*/ 1138604 w 2892670"/>
              <a:gd name="connsiteY257" fmla="*/ 224204 h 1953042"/>
              <a:gd name="connsiteX258" fmla="*/ 1116623 w 2892670"/>
              <a:gd name="connsiteY258" fmla="*/ 241789 h 1953042"/>
              <a:gd name="connsiteX259" fmla="*/ 1094642 w 2892670"/>
              <a:gd name="connsiteY259" fmla="*/ 268165 h 1953042"/>
              <a:gd name="connsiteX260" fmla="*/ 1081454 w 2892670"/>
              <a:gd name="connsiteY260" fmla="*/ 276958 h 1953042"/>
              <a:gd name="connsiteX261" fmla="*/ 1059473 w 2892670"/>
              <a:gd name="connsiteY261" fmla="*/ 294542 h 1953042"/>
              <a:gd name="connsiteX262" fmla="*/ 1050681 w 2892670"/>
              <a:gd name="connsiteY262" fmla="*/ 307731 h 1953042"/>
              <a:gd name="connsiteX263" fmla="*/ 1024304 w 2892670"/>
              <a:gd name="connsiteY263" fmla="*/ 325315 h 1953042"/>
              <a:gd name="connsiteX264" fmla="*/ 1011115 w 2892670"/>
              <a:gd name="connsiteY264" fmla="*/ 334108 h 1953042"/>
              <a:gd name="connsiteX265" fmla="*/ 993531 w 2892670"/>
              <a:gd name="connsiteY265" fmla="*/ 338504 h 1953042"/>
              <a:gd name="connsiteX266" fmla="*/ 958361 w 2892670"/>
              <a:gd name="connsiteY266" fmla="*/ 356089 h 1953042"/>
              <a:gd name="connsiteX267" fmla="*/ 940777 w 2892670"/>
              <a:gd name="connsiteY267" fmla="*/ 369277 h 1953042"/>
              <a:gd name="connsiteX268" fmla="*/ 927588 w 2892670"/>
              <a:gd name="connsiteY268" fmla="*/ 378069 h 1953042"/>
              <a:gd name="connsiteX269" fmla="*/ 914400 w 2892670"/>
              <a:gd name="connsiteY269" fmla="*/ 382465 h 1953042"/>
              <a:gd name="connsiteX270" fmla="*/ 883627 w 2892670"/>
              <a:gd name="connsiteY270" fmla="*/ 395654 h 1953042"/>
              <a:gd name="connsiteX271" fmla="*/ 866042 w 2892670"/>
              <a:gd name="connsiteY271" fmla="*/ 404446 h 1953042"/>
              <a:gd name="connsiteX272" fmla="*/ 852854 w 2892670"/>
              <a:gd name="connsiteY272" fmla="*/ 408842 h 1953042"/>
              <a:gd name="connsiteX273" fmla="*/ 826477 w 2892670"/>
              <a:gd name="connsiteY273" fmla="*/ 422031 h 1953042"/>
              <a:gd name="connsiteX274" fmla="*/ 813288 w 2892670"/>
              <a:gd name="connsiteY274" fmla="*/ 430823 h 1953042"/>
              <a:gd name="connsiteX275" fmla="*/ 782515 w 2892670"/>
              <a:gd name="connsiteY275" fmla="*/ 435219 h 1953042"/>
              <a:gd name="connsiteX276" fmla="*/ 751742 w 2892670"/>
              <a:gd name="connsiteY276" fmla="*/ 444012 h 1953042"/>
              <a:gd name="connsiteX277" fmla="*/ 734158 w 2892670"/>
              <a:gd name="connsiteY277" fmla="*/ 448408 h 1953042"/>
              <a:gd name="connsiteX278" fmla="*/ 707781 w 2892670"/>
              <a:gd name="connsiteY278" fmla="*/ 457200 h 1953042"/>
              <a:gd name="connsiteX279" fmla="*/ 668215 w 2892670"/>
              <a:gd name="connsiteY279" fmla="*/ 470389 h 1953042"/>
              <a:gd name="connsiteX280" fmla="*/ 641838 w 2892670"/>
              <a:gd name="connsiteY280" fmla="*/ 479181 h 1953042"/>
              <a:gd name="connsiteX281" fmla="*/ 624254 w 2892670"/>
              <a:gd name="connsiteY281" fmla="*/ 483577 h 1953042"/>
              <a:gd name="connsiteX282" fmla="*/ 597877 w 2892670"/>
              <a:gd name="connsiteY282" fmla="*/ 492369 h 1953042"/>
              <a:gd name="connsiteX283" fmla="*/ 584688 w 2892670"/>
              <a:gd name="connsiteY283" fmla="*/ 496765 h 1953042"/>
              <a:gd name="connsiteX284" fmla="*/ 567104 w 2892670"/>
              <a:gd name="connsiteY284" fmla="*/ 501162 h 1953042"/>
              <a:gd name="connsiteX285" fmla="*/ 509954 w 2892670"/>
              <a:gd name="connsiteY285" fmla="*/ 509954 h 1953042"/>
              <a:gd name="connsiteX286" fmla="*/ 483577 w 2892670"/>
              <a:gd name="connsiteY286" fmla="*/ 518746 h 1953042"/>
              <a:gd name="connsiteX287" fmla="*/ 448408 w 2892670"/>
              <a:gd name="connsiteY287" fmla="*/ 527539 h 1953042"/>
              <a:gd name="connsiteX288" fmla="*/ 382465 w 2892670"/>
              <a:gd name="connsiteY288" fmla="*/ 549519 h 1953042"/>
              <a:gd name="connsiteX289" fmla="*/ 351692 w 2892670"/>
              <a:gd name="connsiteY289" fmla="*/ 562708 h 1953042"/>
              <a:gd name="connsiteX290" fmla="*/ 325315 w 2892670"/>
              <a:gd name="connsiteY290" fmla="*/ 571500 h 1953042"/>
              <a:gd name="connsiteX291" fmla="*/ 312127 w 2892670"/>
              <a:gd name="connsiteY291" fmla="*/ 580292 h 1953042"/>
              <a:gd name="connsiteX292" fmla="*/ 290146 w 2892670"/>
              <a:gd name="connsiteY292" fmla="*/ 597877 h 1953042"/>
              <a:gd name="connsiteX293" fmla="*/ 272561 w 2892670"/>
              <a:gd name="connsiteY293" fmla="*/ 628650 h 1953042"/>
              <a:gd name="connsiteX294" fmla="*/ 263769 w 2892670"/>
              <a:gd name="connsiteY294" fmla="*/ 655027 h 1953042"/>
              <a:gd name="connsiteX295" fmla="*/ 259373 w 2892670"/>
              <a:gd name="connsiteY295" fmla="*/ 681404 h 1953042"/>
              <a:gd name="connsiteX296" fmla="*/ 254977 w 2892670"/>
              <a:gd name="connsiteY296" fmla="*/ 694592 h 1953042"/>
              <a:gd name="connsiteX297" fmla="*/ 250581 w 2892670"/>
              <a:gd name="connsiteY297" fmla="*/ 712177 h 1953042"/>
              <a:gd name="connsiteX298" fmla="*/ 254977 w 2892670"/>
              <a:gd name="connsiteY298" fmla="*/ 830873 h 1953042"/>
              <a:gd name="connsiteX299" fmla="*/ 272561 w 2892670"/>
              <a:gd name="connsiteY299" fmla="*/ 857250 h 1953042"/>
              <a:gd name="connsiteX300" fmla="*/ 290146 w 2892670"/>
              <a:gd name="connsiteY300" fmla="*/ 866042 h 195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2892670" h="1953042">
                <a:moveTo>
                  <a:pt x="364881" y="923192"/>
                </a:moveTo>
                <a:cubicBezTo>
                  <a:pt x="369277" y="931984"/>
                  <a:pt x="372616" y="941390"/>
                  <a:pt x="378069" y="949569"/>
                </a:cubicBezTo>
                <a:cubicBezTo>
                  <a:pt x="381518" y="954742"/>
                  <a:pt x="388239" y="957323"/>
                  <a:pt x="391258" y="962758"/>
                </a:cubicBezTo>
                <a:cubicBezTo>
                  <a:pt x="395759" y="970860"/>
                  <a:pt x="393496" y="982582"/>
                  <a:pt x="400050" y="989135"/>
                </a:cubicBezTo>
                <a:cubicBezTo>
                  <a:pt x="407377" y="996462"/>
                  <a:pt x="416284" y="1002493"/>
                  <a:pt x="422031" y="1011115"/>
                </a:cubicBezTo>
                <a:cubicBezTo>
                  <a:pt x="427892" y="1019907"/>
                  <a:pt x="429590" y="1034150"/>
                  <a:pt x="439615" y="1037492"/>
                </a:cubicBezTo>
                <a:cubicBezTo>
                  <a:pt x="454411" y="1042425"/>
                  <a:pt x="455178" y="1041990"/>
                  <a:pt x="470388" y="1050681"/>
                </a:cubicBezTo>
                <a:cubicBezTo>
                  <a:pt x="494249" y="1064315"/>
                  <a:pt x="472587" y="1055810"/>
                  <a:pt x="496765" y="1063869"/>
                </a:cubicBezTo>
                <a:cubicBezTo>
                  <a:pt x="516491" y="1083595"/>
                  <a:pt x="493066" y="1062792"/>
                  <a:pt x="518746" y="1077058"/>
                </a:cubicBezTo>
                <a:cubicBezTo>
                  <a:pt x="527983" y="1082190"/>
                  <a:pt x="536331" y="1088780"/>
                  <a:pt x="545123" y="1094642"/>
                </a:cubicBezTo>
                <a:cubicBezTo>
                  <a:pt x="549519" y="1097573"/>
                  <a:pt x="554575" y="1099699"/>
                  <a:pt x="558311" y="1103435"/>
                </a:cubicBezTo>
                <a:cubicBezTo>
                  <a:pt x="561242" y="1106366"/>
                  <a:pt x="563550" y="1110095"/>
                  <a:pt x="567104" y="1112227"/>
                </a:cubicBezTo>
                <a:cubicBezTo>
                  <a:pt x="571077" y="1114611"/>
                  <a:pt x="575896" y="1115158"/>
                  <a:pt x="580292" y="1116623"/>
                </a:cubicBezTo>
                <a:cubicBezTo>
                  <a:pt x="587304" y="1127141"/>
                  <a:pt x="591501" y="1135306"/>
                  <a:pt x="602273" y="1143000"/>
                </a:cubicBezTo>
                <a:cubicBezTo>
                  <a:pt x="607606" y="1146809"/>
                  <a:pt x="613996" y="1148861"/>
                  <a:pt x="619858" y="1151792"/>
                </a:cubicBezTo>
                <a:cubicBezTo>
                  <a:pt x="622789" y="1154723"/>
                  <a:pt x="625334" y="1158098"/>
                  <a:pt x="628650" y="1160585"/>
                </a:cubicBezTo>
                <a:cubicBezTo>
                  <a:pt x="642531" y="1170996"/>
                  <a:pt x="656707" y="1180146"/>
                  <a:pt x="672611" y="1186962"/>
                </a:cubicBezTo>
                <a:cubicBezTo>
                  <a:pt x="676870" y="1188788"/>
                  <a:pt x="681404" y="1189893"/>
                  <a:pt x="685800" y="1191358"/>
                </a:cubicBezTo>
                <a:cubicBezTo>
                  <a:pt x="690196" y="1194289"/>
                  <a:pt x="694262" y="1197787"/>
                  <a:pt x="698988" y="1200150"/>
                </a:cubicBezTo>
                <a:cubicBezTo>
                  <a:pt x="706014" y="1203663"/>
                  <a:pt x="723189" y="1207064"/>
                  <a:pt x="729761" y="1208942"/>
                </a:cubicBezTo>
                <a:cubicBezTo>
                  <a:pt x="771005" y="1220727"/>
                  <a:pt x="704601" y="1204329"/>
                  <a:pt x="764931" y="1217735"/>
                </a:cubicBezTo>
                <a:cubicBezTo>
                  <a:pt x="770829" y="1219046"/>
                  <a:pt x="776617" y="1220820"/>
                  <a:pt x="782515" y="1222131"/>
                </a:cubicBezTo>
                <a:cubicBezTo>
                  <a:pt x="797717" y="1225509"/>
                  <a:pt x="820590" y="1229700"/>
                  <a:pt x="835269" y="1230923"/>
                </a:cubicBezTo>
                <a:cubicBezTo>
                  <a:pt x="860138" y="1232995"/>
                  <a:pt x="885123" y="1233405"/>
                  <a:pt x="910004" y="1235319"/>
                </a:cubicBezTo>
                <a:cubicBezTo>
                  <a:pt x="923234" y="1236337"/>
                  <a:pt x="936381" y="1238250"/>
                  <a:pt x="949569" y="1239715"/>
                </a:cubicBezTo>
                <a:cubicBezTo>
                  <a:pt x="955431" y="1241181"/>
                  <a:pt x="961256" y="1242801"/>
                  <a:pt x="967154" y="1244112"/>
                </a:cubicBezTo>
                <a:cubicBezTo>
                  <a:pt x="974448" y="1245733"/>
                  <a:pt x="981885" y="1246696"/>
                  <a:pt x="989134" y="1248508"/>
                </a:cubicBezTo>
                <a:cubicBezTo>
                  <a:pt x="993630" y="1249632"/>
                  <a:pt x="997867" y="1251631"/>
                  <a:pt x="1002323" y="1252904"/>
                </a:cubicBezTo>
                <a:cubicBezTo>
                  <a:pt x="1008133" y="1254564"/>
                  <a:pt x="1014046" y="1255835"/>
                  <a:pt x="1019908" y="1257300"/>
                </a:cubicBezTo>
                <a:cubicBezTo>
                  <a:pt x="1024304" y="1260231"/>
                  <a:pt x="1028268" y="1263946"/>
                  <a:pt x="1033096" y="1266092"/>
                </a:cubicBezTo>
                <a:cubicBezTo>
                  <a:pt x="1041565" y="1269856"/>
                  <a:pt x="1050681" y="1271954"/>
                  <a:pt x="1059473" y="1274885"/>
                </a:cubicBezTo>
                <a:cubicBezTo>
                  <a:pt x="1063869" y="1276350"/>
                  <a:pt x="1068166" y="1278157"/>
                  <a:pt x="1072661" y="1279281"/>
                </a:cubicBezTo>
                <a:cubicBezTo>
                  <a:pt x="1078523" y="1280746"/>
                  <a:pt x="1084589" y="1281556"/>
                  <a:pt x="1090246" y="1283677"/>
                </a:cubicBezTo>
                <a:cubicBezTo>
                  <a:pt x="1096382" y="1285978"/>
                  <a:pt x="1101508" y="1290745"/>
                  <a:pt x="1107831" y="1292469"/>
                </a:cubicBezTo>
                <a:cubicBezTo>
                  <a:pt x="1116450" y="1294820"/>
                  <a:pt x="1173498" y="1300743"/>
                  <a:pt x="1178169" y="1301262"/>
                </a:cubicBezTo>
                <a:cubicBezTo>
                  <a:pt x="1296865" y="1299796"/>
                  <a:pt x="1415623" y="1300956"/>
                  <a:pt x="1534258" y="1296865"/>
                </a:cubicBezTo>
                <a:cubicBezTo>
                  <a:pt x="1543520" y="1296546"/>
                  <a:pt x="1551842" y="1291004"/>
                  <a:pt x="1560634" y="1288073"/>
                </a:cubicBezTo>
                <a:cubicBezTo>
                  <a:pt x="1580909" y="1281315"/>
                  <a:pt x="1569283" y="1284585"/>
                  <a:pt x="1595804" y="1279281"/>
                </a:cubicBezTo>
                <a:cubicBezTo>
                  <a:pt x="1601665" y="1276350"/>
                  <a:pt x="1607252" y="1272790"/>
                  <a:pt x="1613388" y="1270489"/>
                </a:cubicBezTo>
                <a:cubicBezTo>
                  <a:pt x="1619045" y="1268367"/>
                  <a:pt x="1625419" y="1268472"/>
                  <a:pt x="1630973" y="1266092"/>
                </a:cubicBezTo>
                <a:cubicBezTo>
                  <a:pt x="1673469" y="1247879"/>
                  <a:pt x="1611268" y="1265523"/>
                  <a:pt x="1661746" y="1252904"/>
                </a:cubicBezTo>
                <a:cubicBezTo>
                  <a:pt x="1666142" y="1249973"/>
                  <a:pt x="1670208" y="1246475"/>
                  <a:pt x="1674934" y="1244112"/>
                </a:cubicBezTo>
                <a:cubicBezTo>
                  <a:pt x="1679079" y="1242039"/>
                  <a:pt x="1683798" y="1241379"/>
                  <a:pt x="1688123" y="1239715"/>
                </a:cubicBezTo>
                <a:cubicBezTo>
                  <a:pt x="1702853" y="1234049"/>
                  <a:pt x="1717111" y="1227122"/>
                  <a:pt x="1732084" y="1222131"/>
                </a:cubicBezTo>
                <a:cubicBezTo>
                  <a:pt x="1736480" y="1220666"/>
                  <a:pt x="1741014" y="1219560"/>
                  <a:pt x="1745273" y="1217735"/>
                </a:cubicBezTo>
                <a:cubicBezTo>
                  <a:pt x="1799221" y="1194614"/>
                  <a:pt x="1731900" y="1222223"/>
                  <a:pt x="1776046" y="1200150"/>
                </a:cubicBezTo>
                <a:cubicBezTo>
                  <a:pt x="1780191" y="1198078"/>
                  <a:pt x="1785089" y="1197826"/>
                  <a:pt x="1789234" y="1195754"/>
                </a:cubicBezTo>
                <a:cubicBezTo>
                  <a:pt x="1793960" y="1193391"/>
                  <a:pt x="1797697" y="1189325"/>
                  <a:pt x="1802423" y="1186962"/>
                </a:cubicBezTo>
                <a:cubicBezTo>
                  <a:pt x="1806568" y="1184890"/>
                  <a:pt x="1811352" y="1184390"/>
                  <a:pt x="1815611" y="1182565"/>
                </a:cubicBezTo>
                <a:cubicBezTo>
                  <a:pt x="1860874" y="1163166"/>
                  <a:pt x="1799559" y="1184985"/>
                  <a:pt x="1859573" y="1164981"/>
                </a:cubicBezTo>
                <a:lnTo>
                  <a:pt x="1872761" y="1160585"/>
                </a:lnTo>
                <a:cubicBezTo>
                  <a:pt x="1888432" y="1144914"/>
                  <a:pt x="1874299" y="1157193"/>
                  <a:pt x="1899138" y="1143000"/>
                </a:cubicBezTo>
                <a:cubicBezTo>
                  <a:pt x="1903725" y="1140379"/>
                  <a:pt x="1907499" y="1136354"/>
                  <a:pt x="1912327" y="1134208"/>
                </a:cubicBezTo>
                <a:cubicBezTo>
                  <a:pt x="1920796" y="1130444"/>
                  <a:pt x="1929912" y="1128346"/>
                  <a:pt x="1938704" y="1125415"/>
                </a:cubicBezTo>
                <a:cubicBezTo>
                  <a:pt x="1943100" y="1123950"/>
                  <a:pt x="1947397" y="1122143"/>
                  <a:pt x="1951892" y="1121019"/>
                </a:cubicBezTo>
                <a:cubicBezTo>
                  <a:pt x="1957754" y="1119554"/>
                  <a:pt x="1963690" y="1118359"/>
                  <a:pt x="1969477" y="1116623"/>
                </a:cubicBezTo>
                <a:cubicBezTo>
                  <a:pt x="1978354" y="1113960"/>
                  <a:pt x="1995854" y="1107831"/>
                  <a:pt x="1995854" y="1107831"/>
                </a:cubicBezTo>
                <a:cubicBezTo>
                  <a:pt x="2000250" y="1104900"/>
                  <a:pt x="2004316" y="1101402"/>
                  <a:pt x="2009042" y="1099039"/>
                </a:cubicBezTo>
                <a:cubicBezTo>
                  <a:pt x="2013187" y="1096966"/>
                  <a:pt x="2018375" y="1097213"/>
                  <a:pt x="2022231" y="1094642"/>
                </a:cubicBezTo>
                <a:cubicBezTo>
                  <a:pt x="2027404" y="1091193"/>
                  <a:pt x="2029984" y="1084473"/>
                  <a:pt x="2035419" y="1081454"/>
                </a:cubicBezTo>
                <a:cubicBezTo>
                  <a:pt x="2043521" y="1076953"/>
                  <a:pt x="2053507" y="1076807"/>
                  <a:pt x="2061796" y="1072662"/>
                </a:cubicBezTo>
                <a:cubicBezTo>
                  <a:pt x="2067658" y="1069731"/>
                  <a:pt x="2073761" y="1067241"/>
                  <a:pt x="2079381" y="1063869"/>
                </a:cubicBezTo>
                <a:cubicBezTo>
                  <a:pt x="2088442" y="1058432"/>
                  <a:pt x="2095733" y="1049627"/>
                  <a:pt x="2105758" y="1046285"/>
                </a:cubicBezTo>
                <a:lnTo>
                  <a:pt x="2132134" y="1037492"/>
                </a:lnTo>
                <a:cubicBezTo>
                  <a:pt x="2154414" y="1015215"/>
                  <a:pt x="2125580" y="1041424"/>
                  <a:pt x="2154115" y="1024304"/>
                </a:cubicBezTo>
                <a:cubicBezTo>
                  <a:pt x="2157669" y="1022172"/>
                  <a:pt x="2159592" y="1017999"/>
                  <a:pt x="2162908" y="1015512"/>
                </a:cubicBezTo>
                <a:cubicBezTo>
                  <a:pt x="2171361" y="1009172"/>
                  <a:pt x="2181812" y="1005398"/>
                  <a:pt x="2189284" y="997927"/>
                </a:cubicBezTo>
                <a:cubicBezTo>
                  <a:pt x="2192215" y="994996"/>
                  <a:pt x="2194761" y="991622"/>
                  <a:pt x="2198077" y="989135"/>
                </a:cubicBezTo>
                <a:cubicBezTo>
                  <a:pt x="2215805" y="975840"/>
                  <a:pt x="2225114" y="974470"/>
                  <a:pt x="2237642" y="958362"/>
                </a:cubicBezTo>
                <a:cubicBezTo>
                  <a:pt x="2244130" y="950021"/>
                  <a:pt x="2247755" y="939458"/>
                  <a:pt x="2255227" y="931985"/>
                </a:cubicBezTo>
                <a:cubicBezTo>
                  <a:pt x="2258158" y="929054"/>
                  <a:pt x="2261532" y="926508"/>
                  <a:pt x="2264019" y="923192"/>
                </a:cubicBezTo>
                <a:cubicBezTo>
                  <a:pt x="2270359" y="914738"/>
                  <a:pt x="2274132" y="904287"/>
                  <a:pt x="2281604" y="896815"/>
                </a:cubicBezTo>
                <a:cubicBezTo>
                  <a:pt x="2314327" y="864092"/>
                  <a:pt x="2274144" y="905518"/>
                  <a:pt x="2307981" y="866042"/>
                </a:cubicBezTo>
                <a:cubicBezTo>
                  <a:pt x="2312027" y="861322"/>
                  <a:pt x="2317189" y="857630"/>
                  <a:pt x="2321169" y="852854"/>
                </a:cubicBezTo>
                <a:cubicBezTo>
                  <a:pt x="2336915" y="833958"/>
                  <a:pt x="2324445" y="846301"/>
                  <a:pt x="2334358" y="826477"/>
                </a:cubicBezTo>
                <a:cubicBezTo>
                  <a:pt x="2343378" y="808437"/>
                  <a:pt x="2341039" y="818126"/>
                  <a:pt x="2351942" y="804496"/>
                </a:cubicBezTo>
                <a:cubicBezTo>
                  <a:pt x="2376418" y="773900"/>
                  <a:pt x="2342600" y="809442"/>
                  <a:pt x="2373923" y="778119"/>
                </a:cubicBezTo>
                <a:cubicBezTo>
                  <a:pt x="2384973" y="744969"/>
                  <a:pt x="2368782" y="784547"/>
                  <a:pt x="2391508" y="756139"/>
                </a:cubicBezTo>
                <a:cubicBezTo>
                  <a:pt x="2394403" y="752520"/>
                  <a:pt x="2393832" y="747095"/>
                  <a:pt x="2395904" y="742950"/>
                </a:cubicBezTo>
                <a:cubicBezTo>
                  <a:pt x="2398267" y="738224"/>
                  <a:pt x="2401765" y="734158"/>
                  <a:pt x="2404696" y="729762"/>
                </a:cubicBezTo>
                <a:cubicBezTo>
                  <a:pt x="2406161" y="725366"/>
                  <a:pt x="2407020" y="720718"/>
                  <a:pt x="2409092" y="716573"/>
                </a:cubicBezTo>
                <a:cubicBezTo>
                  <a:pt x="2411455" y="711847"/>
                  <a:pt x="2415738" y="708213"/>
                  <a:pt x="2417884" y="703385"/>
                </a:cubicBezTo>
                <a:cubicBezTo>
                  <a:pt x="2432156" y="671274"/>
                  <a:pt x="2415878" y="680608"/>
                  <a:pt x="2439865" y="672612"/>
                </a:cubicBezTo>
                <a:cubicBezTo>
                  <a:pt x="2447500" y="649705"/>
                  <a:pt x="2439259" y="667874"/>
                  <a:pt x="2453054" y="650631"/>
                </a:cubicBezTo>
                <a:cubicBezTo>
                  <a:pt x="2456355" y="646505"/>
                  <a:pt x="2458110" y="641178"/>
                  <a:pt x="2461846" y="637442"/>
                </a:cubicBezTo>
                <a:cubicBezTo>
                  <a:pt x="2488438" y="610849"/>
                  <a:pt x="2461089" y="653101"/>
                  <a:pt x="2492619" y="611065"/>
                </a:cubicBezTo>
                <a:cubicBezTo>
                  <a:pt x="2497015" y="605204"/>
                  <a:pt x="2500907" y="598927"/>
                  <a:pt x="2505808" y="593481"/>
                </a:cubicBezTo>
                <a:cubicBezTo>
                  <a:pt x="2514126" y="584239"/>
                  <a:pt x="2523392" y="575896"/>
                  <a:pt x="2532184" y="567104"/>
                </a:cubicBezTo>
                <a:cubicBezTo>
                  <a:pt x="2535115" y="564173"/>
                  <a:pt x="2538678" y="561761"/>
                  <a:pt x="2540977" y="558312"/>
                </a:cubicBezTo>
                <a:cubicBezTo>
                  <a:pt x="2553833" y="539026"/>
                  <a:pt x="2545542" y="548293"/>
                  <a:pt x="2567354" y="531935"/>
                </a:cubicBezTo>
                <a:cubicBezTo>
                  <a:pt x="2587237" y="502109"/>
                  <a:pt x="2577466" y="513030"/>
                  <a:pt x="2593731" y="496765"/>
                </a:cubicBezTo>
                <a:cubicBezTo>
                  <a:pt x="2595196" y="492369"/>
                  <a:pt x="2594850" y="486854"/>
                  <a:pt x="2598127" y="483577"/>
                </a:cubicBezTo>
                <a:cubicBezTo>
                  <a:pt x="2601404" y="480300"/>
                  <a:pt x="2607342" y="481565"/>
                  <a:pt x="2611315" y="479181"/>
                </a:cubicBezTo>
                <a:cubicBezTo>
                  <a:pt x="2614869" y="477049"/>
                  <a:pt x="2616871" y="472978"/>
                  <a:pt x="2620108" y="470389"/>
                </a:cubicBezTo>
                <a:cubicBezTo>
                  <a:pt x="2650703" y="445912"/>
                  <a:pt x="2615164" y="479728"/>
                  <a:pt x="2646484" y="448408"/>
                </a:cubicBezTo>
                <a:cubicBezTo>
                  <a:pt x="2647950" y="442546"/>
                  <a:pt x="2647529" y="435850"/>
                  <a:pt x="2650881" y="430823"/>
                </a:cubicBezTo>
                <a:cubicBezTo>
                  <a:pt x="2653812" y="426427"/>
                  <a:pt x="2661269" y="426511"/>
                  <a:pt x="2664069" y="422031"/>
                </a:cubicBezTo>
                <a:cubicBezTo>
                  <a:pt x="2685663" y="387479"/>
                  <a:pt x="2658400" y="400474"/>
                  <a:pt x="2686050" y="391258"/>
                </a:cubicBezTo>
                <a:cubicBezTo>
                  <a:pt x="2694229" y="383078"/>
                  <a:pt x="2696937" y="379220"/>
                  <a:pt x="2708031" y="373673"/>
                </a:cubicBezTo>
                <a:cubicBezTo>
                  <a:pt x="2712176" y="371601"/>
                  <a:pt x="2716823" y="370742"/>
                  <a:pt x="2721219" y="369277"/>
                </a:cubicBezTo>
                <a:cubicBezTo>
                  <a:pt x="2760784" y="370742"/>
                  <a:pt x="2800533" y="369599"/>
                  <a:pt x="2839915" y="373673"/>
                </a:cubicBezTo>
                <a:cubicBezTo>
                  <a:pt x="2844038" y="374099"/>
                  <a:pt x="2846221" y="379149"/>
                  <a:pt x="2848708" y="382465"/>
                </a:cubicBezTo>
                <a:cubicBezTo>
                  <a:pt x="2855048" y="390919"/>
                  <a:pt x="2866292" y="408842"/>
                  <a:pt x="2866292" y="408842"/>
                </a:cubicBezTo>
                <a:cubicBezTo>
                  <a:pt x="2869223" y="417634"/>
                  <a:pt x="2874424" y="425975"/>
                  <a:pt x="2875084" y="435219"/>
                </a:cubicBezTo>
                <a:cubicBezTo>
                  <a:pt x="2879811" y="501387"/>
                  <a:pt x="2872977" y="477253"/>
                  <a:pt x="2883877" y="509954"/>
                </a:cubicBezTo>
                <a:cubicBezTo>
                  <a:pt x="2885128" y="523711"/>
                  <a:pt x="2892786" y="605479"/>
                  <a:pt x="2892669" y="615462"/>
                </a:cubicBezTo>
                <a:cubicBezTo>
                  <a:pt x="2891427" y="721003"/>
                  <a:pt x="2887689" y="826506"/>
                  <a:pt x="2883877" y="931985"/>
                </a:cubicBezTo>
                <a:cubicBezTo>
                  <a:pt x="2883292" y="948160"/>
                  <a:pt x="2881269" y="964256"/>
                  <a:pt x="2879481" y="980342"/>
                </a:cubicBezTo>
                <a:cubicBezTo>
                  <a:pt x="2876113" y="1010647"/>
                  <a:pt x="2877607" y="1003546"/>
                  <a:pt x="2870688" y="1024304"/>
                </a:cubicBezTo>
                <a:cubicBezTo>
                  <a:pt x="2866774" y="1055614"/>
                  <a:pt x="2863284" y="1079616"/>
                  <a:pt x="2861896" y="1112227"/>
                </a:cubicBezTo>
                <a:cubicBezTo>
                  <a:pt x="2859715" y="1163490"/>
                  <a:pt x="2861244" y="1214920"/>
                  <a:pt x="2857500" y="1266092"/>
                </a:cubicBezTo>
                <a:cubicBezTo>
                  <a:pt x="2856824" y="1275335"/>
                  <a:pt x="2848708" y="1292469"/>
                  <a:pt x="2848708" y="1292469"/>
                </a:cubicBezTo>
                <a:cubicBezTo>
                  <a:pt x="2847242" y="1310054"/>
                  <a:pt x="2846500" y="1327714"/>
                  <a:pt x="2844311" y="1345223"/>
                </a:cubicBezTo>
                <a:cubicBezTo>
                  <a:pt x="2843562" y="1351218"/>
                  <a:pt x="2840996" y="1356863"/>
                  <a:pt x="2839915" y="1362808"/>
                </a:cubicBezTo>
                <a:cubicBezTo>
                  <a:pt x="2835422" y="1387521"/>
                  <a:pt x="2836222" y="1396164"/>
                  <a:pt x="2831123" y="1419958"/>
                </a:cubicBezTo>
                <a:cubicBezTo>
                  <a:pt x="2827322" y="1437696"/>
                  <a:pt x="2814786" y="1484414"/>
                  <a:pt x="2809142" y="1499089"/>
                </a:cubicBezTo>
                <a:cubicBezTo>
                  <a:pt x="2807245" y="1504020"/>
                  <a:pt x="2802971" y="1507690"/>
                  <a:pt x="2800350" y="1512277"/>
                </a:cubicBezTo>
                <a:cubicBezTo>
                  <a:pt x="2797099" y="1517967"/>
                  <a:pt x="2794489" y="1524000"/>
                  <a:pt x="2791558" y="1529862"/>
                </a:cubicBezTo>
                <a:cubicBezTo>
                  <a:pt x="2790777" y="1533768"/>
                  <a:pt x="2785091" y="1564000"/>
                  <a:pt x="2782765" y="1569427"/>
                </a:cubicBezTo>
                <a:cubicBezTo>
                  <a:pt x="2780684" y="1574283"/>
                  <a:pt x="2776904" y="1578219"/>
                  <a:pt x="2773973" y="1582615"/>
                </a:cubicBezTo>
                <a:cubicBezTo>
                  <a:pt x="2771042" y="1591407"/>
                  <a:pt x="2770742" y="1601578"/>
                  <a:pt x="2765181" y="1608992"/>
                </a:cubicBezTo>
                <a:cubicBezTo>
                  <a:pt x="2739964" y="1642615"/>
                  <a:pt x="2762510" y="1610368"/>
                  <a:pt x="2743200" y="1644162"/>
                </a:cubicBezTo>
                <a:cubicBezTo>
                  <a:pt x="2740579" y="1648749"/>
                  <a:pt x="2737029" y="1652763"/>
                  <a:pt x="2734408" y="1657350"/>
                </a:cubicBezTo>
                <a:cubicBezTo>
                  <a:pt x="2731156" y="1663040"/>
                  <a:pt x="2728197" y="1668911"/>
                  <a:pt x="2725615" y="1674935"/>
                </a:cubicBezTo>
                <a:cubicBezTo>
                  <a:pt x="2723790" y="1679194"/>
                  <a:pt x="2724114" y="1684505"/>
                  <a:pt x="2721219" y="1688123"/>
                </a:cubicBezTo>
                <a:cubicBezTo>
                  <a:pt x="2717919" y="1692249"/>
                  <a:pt x="2712427" y="1693984"/>
                  <a:pt x="2708031" y="1696915"/>
                </a:cubicBezTo>
                <a:cubicBezTo>
                  <a:pt x="2706565" y="1701311"/>
                  <a:pt x="2705707" y="1705959"/>
                  <a:pt x="2703634" y="1710104"/>
                </a:cubicBezTo>
                <a:cubicBezTo>
                  <a:pt x="2700174" y="1717023"/>
                  <a:pt x="2692591" y="1727179"/>
                  <a:pt x="2686050" y="1732085"/>
                </a:cubicBezTo>
                <a:cubicBezTo>
                  <a:pt x="2677596" y="1738425"/>
                  <a:pt x="2667145" y="1742197"/>
                  <a:pt x="2659673" y="1749669"/>
                </a:cubicBezTo>
                <a:cubicBezTo>
                  <a:pt x="2645525" y="1763817"/>
                  <a:pt x="2617892" y="1792905"/>
                  <a:pt x="2602523" y="1798027"/>
                </a:cubicBezTo>
                <a:lnTo>
                  <a:pt x="2589334" y="1802423"/>
                </a:lnTo>
                <a:cubicBezTo>
                  <a:pt x="2584938" y="1805354"/>
                  <a:pt x="2580271" y="1807914"/>
                  <a:pt x="2576146" y="1811215"/>
                </a:cubicBezTo>
                <a:cubicBezTo>
                  <a:pt x="2572910" y="1813804"/>
                  <a:pt x="2571061" y="1818154"/>
                  <a:pt x="2567354" y="1820008"/>
                </a:cubicBezTo>
                <a:cubicBezTo>
                  <a:pt x="2561950" y="1822710"/>
                  <a:pt x="2555631" y="1822939"/>
                  <a:pt x="2549769" y="1824404"/>
                </a:cubicBezTo>
                <a:cubicBezTo>
                  <a:pt x="2545373" y="1828800"/>
                  <a:pt x="2542016" y="1834573"/>
                  <a:pt x="2536581" y="1837592"/>
                </a:cubicBezTo>
                <a:cubicBezTo>
                  <a:pt x="2528479" y="1842093"/>
                  <a:pt x="2518996" y="1843454"/>
                  <a:pt x="2510204" y="1846385"/>
                </a:cubicBezTo>
                <a:lnTo>
                  <a:pt x="2483827" y="1855177"/>
                </a:lnTo>
                <a:cubicBezTo>
                  <a:pt x="2479431" y="1856642"/>
                  <a:pt x="2475134" y="1858449"/>
                  <a:pt x="2470638" y="1859573"/>
                </a:cubicBezTo>
                <a:cubicBezTo>
                  <a:pt x="2464777" y="1861038"/>
                  <a:pt x="2458863" y="1862309"/>
                  <a:pt x="2453054" y="1863969"/>
                </a:cubicBezTo>
                <a:cubicBezTo>
                  <a:pt x="2448598" y="1865242"/>
                  <a:pt x="2444469" y="1867834"/>
                  <a:pt x="2439865" y="1868365"/>
                </a:cubicBezTo>
                <a:cubicBezTo>
                  <a:pt x="2406257" y="1872243"/>
                  <a:pt x="2338754" y="1877158"/>
                  <a:pt x="2338754" y="1877158"/>
                </a:cubicBezTo>
                <a:cubicBezTo>
                  <a:pt x="2312613" y="1885871"/>
                  <a:pt x="2326938" y="1882172"/>
                  <a:pt x="2281604" y="1885950"/>
                </a:cubicBezTo>
                <a:cubicBezTo>
                  <a:pt x="2261107" y="1887658"/>
                  <a:pt x="2240573" y="1888881"/>
                  <a:pt x="2220058" y="1890346"/>
                </a:cubicBezTo>
                <a:cubicBezTo>
                  <a:pt x="2181195" y="1903299"/>
                  <a:pt x="2214985" y="1893322"/>
                  <a:pt x="2127738" y="1899139"/>
                </a:cubicBezTo>
                <a:cubicBezTo>
                  <a:pt x="2110131" y="1900313"/>
                  <a:pt x="2092569" y="1902070"/>
                  <a:pt x="2074984" y="1903535"/>
                </a:cubicBezTo>
                <a:cubicBezTo>
                  <a:pt x="2069123" y="1905000"/>
                  <a:pt x="2063436" y="1907665"/>
                  <a:pt x="2057400" y="1907931"/>
                </a:cubicBezTo>
                <a:cubicBezTo>
                  <a:pt x="1963661" y="1912066"/>
                  <a:pt x="1776046" y="1916723"/>
                  <a:pt x="1776046" y="1916723"/>
                </a:cubicBezTo>
                <a:cubicBezTo>
                  <a:pt x="1727902" y="1932771"/>
                  <a:pt x="1768864" y="1920475"/>
                  <a:pt x="1652954" y="1925515"/>
                </a:cubicBezTo>
                <a:lnTo>
                  <a:pt x="1560634" y="1929912"/>
                </a:lnTo>
                <a:cubicBezTo>
                  <a:pt x="1415629" y="1978247"/>
                  <a:pt x="1544335" y="1936938"/>
                  <a:pt x="1129811" y="1929912"/>
                </a:cubicBezTo>
                <a:cubicBezTo>
                  <a:pt x="1062799" y="1928776"/>
                  <a:pt x="1032213" y="1925785"/>
                  <a:pt x="971550" y="1921119"/>
                </a:cubicBezTo>
                <a:cubicBezTo>
                  <a:pt x="955742" y="1917167"/>
                  <a:pt x="948727" y="1915117"/>
                  <a:pt x="931984" y="1912327"/>
                </a:cubicBezTo>
                <a:cubicBezTo>
                  <a:pt x="866557" y="1901423"/>
                  <a:pt x="931026" y="1913894"/>
                  <a:pt x="879231" y="1903535"/>
                </a:cubicBezTo>
                <a:cubicBezTo>
                  <a:pt x="849751" y="1888794"/>
                  <a:pt x="873989" y="1899324"/>
                  <a:pt x="844061" y="1890346"/>
                </a:cubicBezTo>
                <a:cubicBezTo>
                  <a:pt x="835184" y="1887683"/>
                  <a:pt x="826476" y="1884485"/>
                  <a:pt x="817684" y="1881554"/>
                </a:cubicBezTo>
                <a:cubicBezTo>
                  <a:pt x="813288" y="1880089"/>
                  <a:pt x="808991" y="1878282"/>
                  <a:pt x="804496" y="1877158"/>
                </a:cubicBezTo>
                <a:lnTo>
                  <a:pt x="786911" y="1872762"/>
                </a:lnTo>
                <a:cubicBezTo>
                  <a:pt x="763732" y="1857308"/>
                  <a:pt x="784525" y="1869035"/>
                  <a:pt x="756138" y="1859573"/>
                </a:cubicBezTo>
                <a:cubicBezTo>
                  <a:pt x="703592" y="1842058"/>
                  <a:pt x="764270" y="1857961"/>
                  <a:pt x="712177" y="1846385"/>
                </a:cubicBezTo>
                <a:cubicBezTo>
                  <a:pt x="706279" y="1845074"/>
                  <a:pt x="700379" y="1843725"/>
                  <a:pt x="694592" y="1841989"/>
                </a:cubicBezTo>
                <a:cubicBezTo>
                  <a:pt x="685715" y="1839326"/>
                  <a:pt x="668215" y="1833196"/>
                  <a:pt x="668215" y="1833196"/>
                </a:cubicBezTo>
                <a:cubicBezTo>
                  <a:pt x="638248" y="1813218"/>
                  <a:pt x="676034" y="1835803"/>
                  <a:pt x="628650" y="1820008"/>
                </a:cubicBezTo>
                <a:cubicBezTo>
                  <a:pt x="623637" y="1818337"/>
                  <a:pt x="620474" y="1812886"/>
                  <a:pt x="615461" y="1811215"/>
                </a:cubicBezTo>
                <a:cubicBezTo>
                  <a:pt x="607005" y="1808396"/>
                  <a:pt x="597876" y="1808284"/>
                  <a:pt x="589084" y="1806819"/>
                </a:cubicBezTo>
                <a:cubicBezTo>
                  <a:pt x="576513" y="1802629"/>
                  <a:pt x="572113" y="1800787"/>
                  <a:pt x="558311" y="1798027"/>
                </a:cubicBezTo>
                <a:cubicBezTo>
                  <a:pt x="549570" y="1796279"/>
                  <a:pt x="540726" y="1795096"/>
                  <a:pt x="531934" y="1793631"/>
                </a:cubicBezTo>
                <a:cubicBezTo>
                  <a:pt x="498782" y="1782580"/>
                  <a:pt x="539650" y="1797488"/>
                  <a:pt x="505558" y="1780442"/>
                </a:cubicBezTo>
                <a:cubicBezTo>
                  <a:pt x="483525" y="1769425"/>
                  <a:pt x="486978" y="1773549"/>
                  <a:pt x="465992" y="1767254"/>
                </a:cubicBezTo>
                <a:cubicBezTo>
                  <a:pt x="457115" y="1764591"/>
                  <a:pt x="439615" y="1758462"/>
                  <a:pt x="439615" y="1758462"/>
                </a:cubicBezTo>
                <a:cubicBezTo>
                  <a:pt x="405348" y="1724191"/>
                  <a:pt x="461984" y="1779684"/>
                  <a:pt x="417634" y="1740877"/>
                </a:cubicBezTo>
                <a:cubicBezTo>
                  <a:pt x="409836" y="1734054"/>
                  <a:pt x="395654" y="1718896"/>
                  <a:pt x="395654" y="1718896"/>
                </a:cubicBezTo>
                <a:cubicBezTo>
                  <a:pt x="388020" y="1695993"/>
                  <a:pt x="396259" y="1714157"/>
                  <a:pt x="382465" y="1696915"/>
                </a:cubicBezTo>
                <a:cubicBezTo>
                  <a:pt x="379165" y="1692789"/>
                  <a:pt x="377409" y="1687463"/>
                  <a:pt x="373673" y="1683727"/>
                </a:cubicBezTo>
                <a:cubicBezTo>
                  <a:pt x="369937" y="1679991"/>
                  <a:pt x="364610" y="1678236"/>
                  <a:pt x="360484" y="1674935"/>
                </a:cubicBezTo>
                <a:cubicBezTo>
                  <a:pt x="357247" y="1672346"/>
                  <a:pt x="354623" y="1669073"/>
                  <a:pt x="351692" y="1666142"/>
                </a:cubicBezTo>
                <a:cubicBezTo>
                  <a:pt x="350227" y="1661746"/>
                  <a:pt x="349368" y="1657099"/>
                  <a:pt x="347296" y="1652954"/>
                </a:cubicBezTo>
                <a:cubicBezTo>
                  <a:pt x="341749" y="1641860"/>
                  <a:pt x="337891" y="1639152"/>
                  <a:pt x="329711" y="1630973"/>
                </a:cubicBezTo>
                <a:cubicBezTo>
                  <a:pt x="321307" y="1605760"/>
                  <a:pt x="331004" y="1628301"/>
                  <a:pt x="316523" y="1608992"/>
                </a:cubicBezTo>
                <a:cubicBezTo>
                  <a:pt x="310183" y="1600538"/>
                  <a:pt x="304800" y="1591407"/>
                  <a:pt x="298938" y="1582615"/>
                </a:cubicBezTo>
                <a:cubicBezTo>
                  <a:pt x="296007" y="1578219"/>
                  <a:pt x="294542" y="1572358"/>
                  <a:pt x="290146" y="1569427"/>
                </a:cubicBezTo>
                <a:cubicBezTo>
                  <a:pt x="285750" y="1566496"/>
                  <a:pt x="281257" y="1563706"/>
                  <a:pt x="276958" y="1560635"/>
                </a:cubicBezTo>
                <a:cubicBezTo>
                  <a:pt x="270996" y="1556376"/>
                  <a:pt x="265586" y="1551329"/>
                  <a:pt x="259373" y="1547446"/>
                </a:cubicBezTo>
                <a:cubicBezTo>
                  <a:pt x="253816" y="1543973"/>
                  <a:pt x="247345" y="1542127"/>
                  <a:pt x="241788" y="1538654"/>
                </a:cubicBezTo>
                <a:cubicBezTo>
                  <a:pt x="235575" y="1534771"/>
                  <a:pt x="230166" y="1529724"/>
                  <a:pt x="224204" y="1525465"/>
                </a:cubicBezTo>
                <a:cubicBezTo>
                  <a:pt x="219905" y="1522394"/>
                  <a:pt x="215074" y="1520055"/>
                  <a:pt x="211015" y="1516673"/>
                </a:cubicBezTo>
                <a:cubicBezTo>
                  <a:pt x="206239" y="1512693"/>
                  <a:pt x="202886" y="1507099"/>
                  <a:pt x="197827" y="1503485"/>
                </a:cubicBezTo>
                <a:cubicBezTo>
                  <a:pt x="188319" y="1496693"/>
                  <a:pt x="177818" y="1493884"/>
                  <a:pt x="167054" y="1490296"/>
                </a:cubicBezTo>
                <a:cubicBezTo>
                  <a:pt x="132783" y="1456029"/>
                  <a:pt x="188276" y="1512665"/>
                  <a:pt x="149469" y="1468315"/>
                </a:cubicBezTo>
                <a:cubicBezTo>
                  <a:pt x="142646" y="1460517"/>
                  <a:pt x="127488" y="1446335"/>
                  <a:pt x="127488" y="1446335"/>
                </a:cubicBezTo>
                <a:cubicBezTo>
                  <a:pt x="126023" y="1441939"/>
                  <a:pt x="125342" y="1437197"/>
                  <a:pt x="123092" y="1433146"/>
                </a:cubicBezTo>
                <a:cubicBezTo>
                  <a:pt x="117960" y="1423909"/>
                  <a:pt x="108850" y="1416793"/>
                  <a:pt x="105508" y="1406769"/>
                </a:cubicBezTo>
                <a:cubicBezTo>
                  <a:pt x="99440" y="1388569"/>
                  <a:pt x="103681" y="1397437"/>
                  <a:pt x="92319" y="1380392"/>
                </a:cubicBezTo>
                <a:cubicBezTo>
                  <a:pt x="81278" y="1336227"/>
                  <a:pt x="87349" y="1356690"/>
                  <a:pt x="74734" y="1318846"/>
                </a:cubicBezTo>
                <a:lnTo>
                  <a:pt x="65942" y="1292469"/>
                </a:lnTo>
                <a:cubicBezTo>
                  <a:pt x="52988" y="1214742"/>
                  <a:pt x="69438" y="1311699"/>
                  <a:pt x="57150" y="1244112"/>
                </a:cubicBezTo>
                <a:cubicBezTo>
                  <a:pt x="53495" y="1224008"/>
                  <a:pt x="53740" y="1218091"/>
                  <a:pt x="48358" y="1200150"/>
                </a:cubicBezTo>
                <a:cubicBezTo>
                  <a:pt x="45695" y="1191273"/>
                  <a:pt x="42496" y="1182565"/>
                  <a:pt x="39565" y="1173773"/>
                </a:cubicBezTo>
                <a:cubicBezTo>
                  <a:pt x="38100" y="1169377"/>
                  <a:pt x="36293" y="1165080"/>
                  <a:pt x="35169" y="1160585"/>
                </a:cubicBezTo>
                <a:cubicBezTo>
                  <a:pt x="32238" y="1148862"/>
                  <a:pt x="30198" y="1136879"/>
                  <a:pt x="26377" y="1125415"/>
                </a:cubicBezTo>
                <a:cubicBezTo>
                  <a:pt x="24912" y="1121019"/>
                  <a:pt x="23254" y="1116682"/>
                  <a:pt x="21981" y="1112227"/>
                </a:cubicBezTo>
                <a:cubicBezTo>
                  <a:pt x="20321" y="1106417"/>
                  <a:pt x="19244" y="1100452"/>
                  <a:pt x="17584" y="1094642"/>
                </a:cubicBezTo>
                <a:cubicBezTo>
                  <a:pt x="16311" y="1090187"/>
                  <a:pt x="14312" y="1085949"/>
                  <a:pt x="13188" y="1081454"/>
                </a:cubicBezTo>
                <a:cubicBezTo>
                  <a:pt x="11376" y="1074205"/>
                  <a:pt x="10413" y="1066767"/>
                  <a:pt x="8792" y="1059473"/>
                </a:cubicBezTo>
                <a:cubicBezTo>
                  <a:pt x="-3624" y="1003597"/>
                  <a:pt x="13259" y="1086205"/>
                  <a:pt x="0" y="1019908"/>
                </a:cubicBezTo>
                <a:cubicBezTo>
                  <a:pt x="1465" y="915866"/>
                  <a:pt x="1585" y="811796"/>
                  <a:pt x="4396" y="707781"/>
                </a:cubicBezTo>
                <a:cubicBezTo>
                  <a:pt x="4521" y="703149"/>
                  <a:pt x="8030" y="699163"/>
                  <a:pt x="8792" y="694592"/>
                </a:cubicBezTo>
                <a:cubicBezTo>
                  <a:pt x="10973" y="681503"/>
                  <a:pt x="11638" y="668206"/>
                  <a:pt x="13188" y="655027"/>
                </a:cubicBezTo>
                <a:cubicBezTo>
                  <a:pt x="14568" y="643294"/>
                  <a:pt x="16022" y="631569"/>
                  <a:pt x="17584" y="619858"/>
                </a:cubicBezTo>
                <a:cubicBezTo>
                  <a:pt x="19224" y="607559"/>
                  <a:pt x="22699" y="580590"/>
                  <a:pt x="26377" y="567104"/>
                </a:cubicBezTo>
                <a:cubicBezTo>
                  <a:pt x="28815" y="558163"/>
                  <a:pt x="32238" y="549519"/>
                  <a:pt x="35169" y="540727"/>
                </a:cubicBezTo>
                <a:cubicBezTo>
                  <a:pt x="45715" y="509087"/>
                  <a:pt x="32913" y="548620"/>
                  <a:pt x="43961" y="509954"/>
                </a:cubicBezTo>
                <a:cubicBezTo>
                  <a:pt x="45234" y="505498"/>
                  <a:pt x="47085" y="501221"/>
                  <a:pt x="48358" y="496765"/>
                </a:cubicBezTo>
                <a:cubicBezTo>
                  <a:pt x="50236" y="490193"/>
                  <a:pt x="53637" y="473018"/>
                  <a:pt x="57150" y="465992"/>
                </a:cubicBezTo>
                <a:cubicBezTo>
                  <a:pt x="59513" y="461266"/>
                  <a:pt x="63011" y="457200"/>
                  <a:pt x="65942" y="452804"/>
                </a:cubicBezTo>
                <a:cubicBezTo>
                  <a:pt x="76405" y="421415"/>
                  <a:pt x="69593" y="434138"/>
                  <a:pt x="83527" y="413239"/>
                </a:cubicBezTo>
                <a:cubicBezTo>
                  <a:pt x="99558" y="365143"/>
                  <a:pt x="72707" y="436704"/>
                  <a:pt x="101111" y="391258"/>
                </a:cubicBezTo>
                <a:cubicBezTo>
                  <a:pt x="106023" y="383399"/>
                  <a:pt x="103351" y="371435"/>
                  <a:pt x="109904" y="364881"/>
                </a:cubicBezTo>
                <a:cubicBezTo>
                  <a:pt x="126828" y="347956"/>
                  <a:pt x="117919" y="355140"/>
                  <a:pt x="136281" y="342900"/>
                </a:cubicBezTo>
                <a:cubicBezTo>
                  <a:pt x="149671" y="322815"/>
                  <a:pt x="141337" y="333448"/>
                  <a:pt x="162658" y="312127"/>
                </a:cubicBezTo>
                <a:cubicBezTo>
                  <a:pt x="167054" y="307731"/>
                  <a:pt x="172398" y="304112"/>
                  <a:pt x="175846" y="298939"/>
                </a:cubicBezTo>
                <a:cubicBezTo>
                  <a:pt x="182377" y="289142"/>
                  <a:pt x="184479" y="284120"/>
                  <a:pt x="193431" y="276958"/>
                </a:cubicBezTo>
                <a:cubicBezTo>
                  <a:pt x="197557" y="273657"/>
                  <a:pt x="202883" y="271901"/>
                  <a:pt x="206619" y="268165"/>
                </a:cubicBezTo>
                <a:cubicBezTo>
                  <a:pt x="239332" y="235452"/>
                  <a:pt x="201919" y="262507"/>
                  <a:pt x="232996" y="241789"/>
                </a:cubicBezTo>
                <a:cubicBezTo>
                  <a:pt x="234461" y="237393"/>
                  <a:pt x="234612" y="232307"/>
                  <a:pt x="237392" y="228600"/>
                </a:cubicBezTo>
                <a:cubicBezTo>
                  <a:pt x="250250" y="211456"/>
                  <a:pt x="257308" y="207996"/>
                  <a:pt x="272561" y="197827"/>
                </a:cubicBezTo>
                <a:cubicBezTo>
                  <a:pt x="291425" y="160100"/>
                  <a:pt x="269687" y="196305"/>
                  <a:pt x="294542" y="171450"/>
                </a:cubicBezTo>
                <a:cubicBezTo>
                  <a:pt x="298278" y="167714"/>
                  <a:pt x="300034" y="162388"/>
                  <a:pt x="303334" y="158262"/>
                </a:cubicBezTo>
                <a:cubicBezTo>
                  <a:pt x="305923" y="155025"/>
                  <a:pt x="309196" y="152400"/>
                  <a:pt x="312127" y="149469"/>
                </a:cubicBezTo>
                <a:cubicBezTo>
                  <a:pt x="316976" y="134922"/>
                  <a:pt x="319561" y="120614"/>
                  <a:pt x="338504" y="114300"/>
                </a:cubicBezTo>
                <a:lnTo>
                  <a:pt x="364881" y="105508"/>
                </a:lnTo>
                <a:cubicBezTo>
                  <a:pt x="380226" y="90161"/>
                  <a:pt x="369741" y="98026"/>
                  <a:pt x="400050" y="87923"/>
                </a:cubicBezTo>
                <a:lnTo>
                  <a:pt x="413238" y="83527"/>
                </a:lnTo>
                <a:lnTo>
                  <a:pt x="426427" y="79131"/>
                </a:lnTo>
                <a:cubicBezTo>
                  <a:pt x="453152" y="61314"/>
                  <a:pt x="424758" y="78108"/>
                  <a:pt x="457200" y="65942"/>
                </a:cubicBezTo>
                <a:cubicBezTo>
                  <a:pt x="463336" y="63641"/>
                  <a:pt x="468700" y="59584"/>
                  <a:pt x="474784" y="57150"/>
                </a:cubicBezTo>
                <a:cubicBezTo>
                  <a:pt x="483389" y="53708"/>
                  <a:pt x="492369" y="51289"/>
                  <a:pt x="501161" y="48358"/>
                </a:cubicBezTo>
                <a:cubicBezTo>
                  <a:pt x="505557" y="46893"/>
                  <a:pt x="509762" y="44617"/>
                  <a:pt x="514350" y="43962"/>
                </a:cubicBezTo>
                <a:lnTo>
                  <a:pt x="545123" y="39565"/>
                </a:lnTo>
                <a:cubicBezTo>
                  <a:pt x="601713" y="20702"/>
                  <a:pt x="543769" y="38805"/>
                  <a:pt x="593481" y="26377"/>
                </a:cubicBezTo>
                <a:cubicBezTo>
                  <a:pt x="597976" y="25253"/>
                  <a:pt x="602125" y="22890"/>
                  <a:pt x="606669" y="21981"/>
                </a:cubicBezTo>
                <a:cubicBezTo>
                  <a:pt x="616830" y="19949"/>
                  <a:pt x="627184" y="19050"/>
                  <a:pt x="637442" y="17585"/>
                </a:cubicBezTo>
                <a:cubicBezTo>
                  <a:pt x="669188" y="7004"/>
                  <a:pt x="631447" y="18507"/>
                  <a:pt x="694592" y="8792"/>
                </a:cubicBezTo>
                <a:cubicBezTo>
                  <a:pt x="699172" y="8087"/>
                  <a:pt x="703193" y="5051"/>
                  <a:pt x="707781" y="4396"/>
                </a:cubicBezTo>
                <a:cubicBezTo>
                  <a:pt x="723804" y="2107"/>
                  <a:pt x="740019" y="1465"/>
                  <a:pt x="756138" y="0"/>
                </a:cubicBezTo>
                <a:lnTo>
                  <a:pt x="936381" y="4396"/>
                </a:lnTo>
                <a:cubicBezTo>
                  <a:pt x="983613" y="6364"/>
                  <a:pt x="952015" y="6894"/>
                  <a:pt x="980342" y="13189"/>
                </a:cubicBezTo>
                <a:cubicBezTo>
                  <a:pt x="989043" y="15123"/>
                  <a:pt x="998018" y="15651"/>
                  <a:pt x="1006719" y="17585"/>
                </a:cubicBezTo>
                <a:cubicBezTo>
                  <a:pt x="1011243" y="18590"/>
                  <a:pt x="1015393" y="20939"/>
                  <a:pt x="1019908" y="21981"/>
                </a:cubicBezTo>
                <a:cubicBezTo>
                  <a:pt x="1082965" y="36532"/>
                  <a:pt x="1045179" y="24544"/>
                  <a:pt x="1077058" y="35169"/>
                </a:cubicBezTo>
                <a:cubicBezTo>
                  <a:pt x="1079989" y="38100"/>
                  <a:pt x="1082296" y="41829"/>
                  <a:pt x="1085850" y="43962"/>
                </a:cubicBezTo>
                <a:cubicBezTo>
                  <a:pt x="1089823" y="46346"/>
                  <a:pt x="1096468" y="44502"/>
                  <a:pt x="1099038" y="48358"/>
                </a:cubicBezTo>
                <a:cubicBezTo>
                  <a:pt x="1103183" y="54575"/>
                  <a:pt x="1101071" y="63250"/>
                  <a:pt x="1103434" y="70339"/>
                </a:cubicBezTo>
                <a:cubicBezTo>
                  <a:pt x="1105506" y="76556"/>
                  <a:pt x="1109793" y="81838"/>
                  <a:pt x="1112227" y="87923"/>
                </a:cubicBezTo>
                <a:cubicBezTo>
                  <a:pt x="1115669" y="96528"/>
                  <a:pt x="1115878" y="106588"/>
                  <a:pt x="1121019" y="114300"/>
                </a:cubicBezTo>
                <a:cubicBezTo>
                  <a:pt x="1123950" y="118696"/>
                  <a:pt x="1127448" y="122763"/>
                  <a:pt x="1129811" y="127489"/>
                </a:cubicBezTo>
                <a:cubicBezTo>
                  <a:pt x="1133328" y="134523"/>
                  <a:pt x="1136723" y="151679"/>
                  <a:pt x="1138604" y="158262"/>
                </a:cubicBezTo>
                <a:cubicBezTo>
                  <a:pt x="1139877" y="162718"/>
                  <a:pt x="1141535" y="167054"/>
                  <a:pt x="1143000" y="171450"/>
                </a:cubicBezTo>
                <a:cubicBezTo>
                  <a:pt x="1141535" y="189035"/>
                  <a:pt x="1142301" y="206950"/>
                  <a:pt x="1138604" y="224204"/>
                </a:cubicBezTo>
                <a:cubicBezTo>
                  <a:pt x="1137492" y="229391"/>
                  <a:pt x="1118705" y="240054"/>
                  <a:pt x="1116623" y="241789"/>
                </a:cubicBezTo>
                <a:cubicBezTo>
                  <a:pt x="1073413" y="277798"/>
                  <a:pt x="1129220" y="233585"/>
                  <a:pt x="1094642" y="268165"/>
                </a:cubicBezTo>
                <a:cubicBezTo>
                  <a:pt x="1090906" y="271901"/>
                  <a:pt x="1085580" y="273657"/>
                  <a:pt x="1081454" y="276958"/>
                </a:cubicBezTo>
                <a:cubicBezTo>
                  <a:pt x="1050144" y="302006"/>
                  <a:pt x="1100049" y="267491"/>
                  <a:pt x="1059473" y="294542"/>
                </a:cubicBezTo>
                <a:cubicBezTo>
                  <a:pt x="1056542" y="298938"/>
                  <a:pt x="1054657" y="304252"/>
                  <a:pt x="1050681" y="307731"/>
                </a:cubicBezTo>
                <a:cubicBezTo>
                  <a:pt x="1042729" y="314689"/>
                  <a:pt x="1033096" y="319454"/>
                  <a:pt x="1024304" y="325315"/>
                </a:cubicBezTo>
                <a:cubicBezTo>
                  <a:pt x="1019908" y="328246"/>
                  <a:pt x="1016241" y="332826"/>
                  <a:pt x="1011115" y="334108"/>
                </a:cubicBezTo>
                <a:lnTo>
                  <a:pt x="993531" y="338504"/>
                </a:lnTo>
                <a:cubicBezTo>
                  <a:pt x="941165" y="377776"/>
                  <a:pt x="1007750" y="331394"/>
                  <a:pt x="958361" y="356089"/>
                </a:cubicBezTo>
                <a:cubicBezTo>
                  <a:pt x="951808" y="359366"/>
                  <a:pt x="946739" y="365019"/>
                  <a:pt x="940777" y="369277"/>
                </a:cubicBezTo>
                <a:cubicBezTo>
                  <a:pt x="936478" y="372348"/>
                  <a:pt x="932314" y="375706"/>
                  <a:pt x="927588" y="378069"/>
                </a:cubicBezTo>
                <a:cubicBezTo>
                  <a:pt x="923443" y="380141"/>
                  <a:pt x="918796" y="381000"/>
                  <a:pt x="914400" y="382465"/>
                </a:cubicBezTo>
                <a:cubicBezTo>
                  <a:pt x="887674" y="400283"/>
                  <a:pt x="916068" y="383489"/>
                  <a:pt x="883627" y="395654"/>
                </a:cubicBezTo>
                <a:cubicBezTo>
                  <a:pt x="877491" y="397955"/>
                  <a:pt x="872066" y="401865"/>
                  <a:pt x="866042" y="404446"/>
                </a:cubicBezTo>
                <a:cubicBezTo>
                  <a:pt x="861783" y="406271"/>
                  <a:pt x="857250" y="407377"/>
                  <a:pt x="852854" y="408842"/>
                </a:cubicBezTo>
                <a:cubicBezTo>
                  <a:pt x="815064" y="434037"/>
                  <a:pt x="862871" y="403834"/>
                  <a:pt x="826477" y="422031"/>
                </a:cubicBezTo>
                <a:cubicBezTo>
                  <a:pt x="821751" y="424394"/>
                  <a:pt x="818349" y="429305"/>
                  <a:pt x="813288" y="430823"/>
                </a:cubicBezTo>
                <a:cubicBezTo>
                  <a:pt x="803363" y="433800"/>
                  <a:pt x="792710" y="433365"/>
                  <a:pt x="782515" y="435219"/>
                </a:cubicBezTo>
                <a:cubicBezTo>
                  <a:pt x="763613" y="438656"/>
                  <a:pt x="768225" y="439302"/>
                  <a:pt x="751742" y="444012"/>
                </a:cubicBezTo>
                <a:cubicBezTo>
                  <a:pt x="745933" y="445672"/>
                  <a:pt x="739945" y="446672"/>
                  <a:pt x="734158" y="448408"/>
                </a:cubicBezTo>
                <a:cubicBezTo>
                  <a:pt x="725281" y="451071"/>
                  <a:pt x="716573" y="454269"/>
                  <a:pt x="707781" y="457200"/>
                </a:cubicBezTo>
                <a:lnTo>
                  <a:pt x="668215" y="470389"/>
                </a:lnTo>
                <a:lnTo>
                  <a:pt x="641838" y="479181"/>
                </a:lnTo>
                <a:cubicBezTo>
                  <a:pt x="635977" y="480646"/>
                  <a:pt x="630041" y="481841"/>
                  <a:pt x="624254" y="483577"/>
                </a:cubicBezTo>
                <a:cubicBezTo>
                  <a:pt x="615377" y="486240"/>
                  <a:pt x="606669" y="489438"/>
                  <a:pt x="597877" y="492369"/>
                </a:cubicBezTo>
                <a:cubicBezTo>
                  <a:pt x="593481" y="493834"/>
                  <a:pt x="589184" y="495641"/>
                  <a:pt x="584688" y="496765"/>
                </a:cubicBezTo>
                <a:cubicBezTo>
                  <a:pt x="578827" y="498231"/>
                  <a:pt x="573064" y="500169"/>
                  <a:pt x="567104" y="501162"/>
                </a:cubicBezTo>
                <a:cubicBezTo>
                  <a:pt x="544177" y="504983"/>
                  <a:pt x="531088" y="504190"/>
                  <a:pt x="509954" y="509954"/>
                </a:cubicBezTo>
                <a:cubicBezTo>
                  <a:pt x="501013" y="512392"/>
                  <a:pt x="492568" y="516498"/>
                  <a:pt x="483577" y="518746"/>
                </a:cubicBezTo>
                <a:cubicBezTo>
                  <a:pt x="471854" y="521677"/>
                  <a:pt x="459872" y="523718"/>
                  <a:pt x="448408" y="527539"/>
                </a:cubicBezTo>
                <a:lnTo>
                  <a:pt x="382465" y="549519"/>
                </a:lnTo>
                <a:cubicBezTo>
                  <a:pt x="340018" y="563668"/>
                  <a:pt x="406010" y="540981"/>
                  <a:pt x="351692" y="562708"/>
                </a:cubicBezTo>
                <a:cubicBezTo>
                  <a:pt x="343087" y="566150"/>
                  <a:pt x="325315" y="571500"/>
                  <a:pt x="325315" y="571500"/>
                </a:cubicBezTo>
                <a:cubicBezTo>
                  <a:pt x="320919" y="574431"/>
                  <a:pt x="316253" y="576992"/>
                  <a:pt x="312127" y="580292"/>
                </a:cubicBezTo>
                <a:cubicBezTo>
                  <a:pt x="280807" y="605348"/>
                  <a:pt x="330734" y="570818"/>
                  <a:pt x="290146" y="597877"/>
                </a:cubicBezTo>
                <a:cubicBezTo>
                  <a:pt x="282216" y="609771"/>
                  <a:pt x="278138" y="614708"/>
                  <a:pt x="272561" y="628650"/>
                </a:cubicBezTo>
                <a:cubicBezTo>
                  <a:pt x="269119" y="637255"/>
                  <a:pt x="263769" y="655027"/>
                  <a:pt x="263769" y="655027"/>
                </a:cubicBezTo>
                <a:cubicBezTo>
                  <a:pt x="262304" y="663819"/>
                  <a:pt x="261307" y="672703"/>
                  <a:pt x="259373" y="681404"/>
                </a:cubicBezTo>
                <a:cubicBezTo>
                  <a:pt x="258368" y="685927"/>
                  <a:pt x="256250" y="690136"/>
                  <a:pt x="254977" y="694592"/>
                </a:cubicBezTo>
                <a:cubicBezTo>
                  <a:pt x="253317" y="700402"/>
                  <a:pt x="252046" y="706315"/>
                  <a:pt x="250581" y="712177"/>
                </a:cubicBezTo>
                <a:cubicBezTo>
                  <a:pt x="252046" y="751742"/>
                  <a:pt x="252343" y="791368"/>
                  <a:pt x="254977" y="830873"/>
                </a:cubicBezTo>
                <a:cubicBezTo>
                  <a:pt x="255749" y="842461"/>
                  <a:pt x="263595" y="850846"/>
                  <a:pt x="272561" y="857250"/>
                </a:cubicBezTo>
                <a:cubicBezTo>
                  <a:pt x="277894" y="861059"/>
                  <a:pt x="290146" y="866042"/>
                  <a:pt x="290146" y="866042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162859" y="2893528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>
            <a:stCxn id="36" idx="5"/>
            <a:endCxn id="98" idx="1"/>
          </p:cNvCxnSpPr>
          <p:nvPr/>
        </p:nvCxnSpPr>
        <p:spPr>
          <a:xfrm>
            <a:off x="7862881" y="2435801"/>
            <a:ext cx="363250" cy="514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627932" y="5078819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563116" y="5472734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756443" y="5186831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8179346" y="5767483"/>
            <a:ext cx="432049" cy="390726"/>
          </a:xfrm>
          <a:prstGeom prst="ellipse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109" idx="5"/>
            <a:endCxn id="110" idx="1"/>
          </p:cNvCxnSpPr>
          <p:nvPr/>
        </p:nvCxnSpPr>
        <p:spPr>
          <a:xfrm>
            <a:off x="7879368" y="5309756"/>
            <a:ext cx="363250" cy="514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3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7-1: </a:t>
            </a:r>
            <a:r>
              <a:rPr lang="ko-KR" altLang="en-US" dirty="0" smtClean="0"/>
              <a:t>교착상태가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발생하는 프로그램 만들기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980728"/>
            <a:ext cx="4818081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stdio.h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stdlib.h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pthread.h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#include 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b="1" dirty="0" err="1"/>
              <a:t>int</a:t>
            </a:r>
            <a:r>
              <a:rPr lang="en-US" altLang="ko-KR" sz="900" b="1" dirty="0"/>
              <a:t> x = 0; </a:t>
            </a:r>
            <a:r>
              <a:rPr lang="en-US" altLang="ko-KR" sz="900" dirty="0"/>
              <a:t>// </a:t>
            </a:r>
            <a:r>
              <a:rPr lang="ko-KR" altLang="en-US" sz="900" dirty="0" smtClean="0"/>
              <a:t>공유 변수</a:t>
            </a:r>
            <a:endParaRPr lang="ko-KR" altLang="en-US" sz="900" dirty="0"/>
          </a:p>
          <a:p>
            <a:pPr defTabSz="180000"/>
            <a:r>
              <a:rPr lang="en-US" altLang="ko-KR" sz="900" b="1" dirty="0" err="1"/>
              <a:t>int</a:t>
            </a:r>
            <a:r>
              <a:rPr lang="en-US" altLang="ko-KR" sz="900" b="1" dirty="0"/>
              <a:t> y = 0; </a:t>
            </a:r>
            <a:r>
              <a:rPr lang="en-US" altLang="ko-KR" sz="900" dirty="0"/>
              <a:t>// </a:t>
            </a:r>
            <a:r>
              <a:rPr lang="ko-KR" altLang="en-US" sz="900" dirty="0" smtClean="0"/>
              <a:t>공유 변수</a:t>
            </a:r>
            <a:endParaRPr lang="ko-KR" altLang="en-US" sz="900" dirty="0"/>
          </a:p>
          <a:p>
            <a:pPr defTabSz="180000"/>
            <a:r>
              <a:rPr lang="en-US" altLang="ko-KR" sz="900" b="1" dirty="0" err="1"/>
              <a:t>pthread_mutex_t</a:t>
            </a:r>
            <a:r>
              <a:rPr lang="en-US" altLang="ko-KR" sz="900" b="1" dirty="0"/>
              <a:t> lock1;  </a:t>
            </a:r>
            <a:r>
              <a:rPr lang="en-US" altLang="ko-KR" sz="900" dirty="0"/>
              <a:t>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변수</a:t>
            </a:r>
          </a:p>
          <a:p>
            <a:pPr defTabSz="180000"/>
            <a:r>
              <a:rPr lang="en-US" altLang="ko-KR" sz="900" b="1" dirty="0" err="1"/>
              <a:t>pthread_mutex_t</a:t>
            </a:r>
            <a:r>
              <a:rPr lang="en-US" altLang="ko-KR" sz="900" b="1" dirty="0"/>
              <a:t> lock2;  </a:t>
            </a:r>
            <a:r>
              <a:rPr lang="en-US" altLang="ko-KR" sz="900" dirty="0"/>
              <a:t>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변수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void* </a:t>
            </a:r>
            <a:r>
              <a:rPr lang="en-US" altLang="ko-KR" sz="900" b="1" dirty="0"/>
              <a:t>worker1</a:t>
            </a:r>
            <a:r>
              <a:rPr lang="en-US" altLang="ko-KR" sz="900" dirty="0"/>
              <a:t>(void* 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 { // </a:t>
            </a:r>
            <a:r>
              <a:rPr lang="ko-KR" altLang="en-US" sz="900" dirty="0"/>
              <a:t>스레드 코드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b="1" dirty="0" err="1"/>
              <a:t>pthread_mutex_lock</a:t>
            </a:r>
            <a:r>
              <a:rPr lang="en-US" altLang="ko-KR" sz="900" b="1" dirty="0"/>
              <a:t>(&amp;lock1); </a:t>
            </a:r>
            <a:r>
              <a:rPr lang="en-US" altLang="ko-KR" sz="900" dirty="0"/>
              <a:t>// </a:t>
            </a:r>
            <a:r>
              <a:rPr lang="en-US" altLang="ko-KR" sz="900" dirty="0" smtClean="0"/>
              <a:t>x</a:t>
            </a:r>
            <a:r>
              <a:rPr lang="ko-KR" altLang="en-US" sz="900" dirty="0"/>
              <a:t>를 </a:t>
            </a:r>
            <a:r>
              <a:rPr lang="ko-KR" altLang="en-US" sz="900" dirty="0" smtClean="0"/>
              <a:t>독점 사용하기 </a:t>
            </a:r>
            <a:r>
              <a:rPr lang="ko-KR" altLang="en-US" sz="900" dirty="0"/>
              <a:t>위해 </a:t>
            </a:r>
            <a:r>
              <a:rPr lang="en-US" altLang="ko-KR" sz="900" dirty="0"/>
              <a:t>lock1 </a:t>
            </a:r>
            <a:r>
              <a:rPr lang="ko-KR" altLang="en-US" sz="900" dirty="0"/>
              <a:t>잠그기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lock1 </a:t>
            </a:r>
            <a:r>
              <a:rPr lang="ko-KR" altLang="en-US" sz="900" dirty="0"/>
              <a:t>잠금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dirty="0"/>
              <a:t>x++;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dirty="0"/>
              <a:t>sleep(2); // 2</a:t>
            </a:r>
            <a:r>
              <a:rPr lang="ko-KR" altLang="en-US" sz="900" dirty="0"/>
              <a:t>초 잠자기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 smtClean="0"/>
              <a:t>        </a:t>
            </a:r>
            <a:r>
              <a:rPr lang="en-US" altLang="ko-KR" sz="900" b="1" dirty="0" err="1"/>
              <a:t>pthread_mutex_lock</a:t>
            </a:r>
            <a:r>
              <a:rPr lang="en-US" altLang="ko-KR" sz="900" b="1" dirty="0"/>
              <a:t>(&amp;lock2); </a:t>
            </a:r>
            <a:r>
              <a:rPr lang="en-US" altLang="ko-KR" sz="900" dirty="0"/>
              <a:t>// </a:t>
            </a:r>
            <a:r>
              <a:rPr lang="en-US" altLang="ko-KR" sz="900" dirty="0" smtClean="0"/>
              <a:t>y</a:t>
            </a:r>
            <a:r>
              <a:rPr lang="ko-KR" altLang="en-US" sz="900" dirty="0"/>
              <a:t>를 </a:t>
            </a:r>
            <a:r>
              <a:rPr lang="ko-KR" altLang="en-US" sz="900" dirty="0" smtClean="0"/>
              <a:t>독점 사용하기 </a:t>
            </a:r>
            <a:r>
              <a:rPr lang="ko-KR" altLang="en-US" sz="900" dirty="0"/>
              <a:t>위해 </a:t>
            </a:r>
            <a:r>
              <a:rPr lang="en-US" altLang="ko-KR" sz="900" dirty="0"/>
              <a:t>lock2 </a:t>
            </a:r>
            <a:r>
              <a:rPr lang="ko-KR" altLang="en-US" sz="900" dirty="0"/>
              <a:t>잠그기</a:t>
            </a:r>
          </a:p>
          <a:p>
            <a:pPr defTabSz="180000"/>
            <a:r>
              <a:rPr lang="ko-KR" altLang="en-US" sz="900" dirty="0" smtClean="0"/>
              <a:t>    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lock2 </a:t>
            </a:r>
            <a:r>
              <a:rPr lang="ko-KR" altLang="en-US" sz="900" dirty="0"/>
              <a:t>잠금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dirty="0"/>
              <a:t>y++;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b="1" dirty="0" err="1"/>
              <a:t>pthread_mutex_unlock</a:t>
            </a:r>
            <a:r>
              <a:rPr lang="en-US" altLang="ko-KR" sz="900" b="1" dirty="0"/>
              <a:t>(&amp;lock2); </a:t>
            </a:r>
            <a:r>
              <a:rPr lang="en-US" altLang="ko-KR" sz="900" dirty="0"/>
              <a:t>// lock2 </a:t>
            </a:r>
            <a:r>
              <a:rPr lang="ko-KR" altLang="en-US" sz="900" dirty="0"/>
              <a:t>풀기</a:t>
            </a:r>
          </a:p>
          <a:p>
            <a:pPr defTabSz="180000"/>
            <a:r>
              <a:rPr lang="ko-KR" altLang="en-US" sz="900" dirty="0" smtClean="0"/>
              <a:t>    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lock2 </a:t>
            </a:r>
            <a:r>
              <a:rPr lang="ko-KR" altLang="en-US" sz="900" dirty="0"/>
              <a:t>해제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b="1" dirty="0" err="1"/>
              <a:t>pthread_mutex_unlock</a:t>
            </a:r>
            <a:r>
              <a:rPr lang="en-US" altLang="ko-KR" sz="900" b="1" dirty="0"/>
              <a:t>(&amp;lock1);</a:t>
            </a:r>
            <a:r>
              <a:rPr lang="en-US" altLang="ko-KR" sz="900" dirty="0"/>
              <a:t> // lock1 </a:t>
            </a:r>
            <a:r>
              <a:rPr lang="ko-KR" altLang="en-US" sz="900" dirty="0"/>
              <a:t>풀기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lock1 </a:t>
            </a:r>
            <a:r>
              <a:rPr lang="ko-KR" altLang="en-US" sz="900" dirty="0"/>
              <a:t>해제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void* </a:t>
            </a:r>
            <a:r>
              <a:rPr lang="en-US" altLang="ko-KR" sz="900" b="1" dirty="0"/>
              <a:t>worker2</a:t>
            </a:r>
            <a:r>
              <a:rPr lang="en-US" altLang="ko-KR" sz="900" dirty="0"/>
              <a:t>(void* 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 { // </a:t>
            </a:r>
            <a:r>
              <a:rPr lang="ko-KR" altLang="en-US" sz="900" dirty="0"/>
              <a:t>스레드 코드</a:t>
            </a:r>
          </a:p>
          <a:p>
            <a:pPr defTabSz="180000"/>
            <a:r>
              <a:rPr lang="ko-KR" altLang="en-US" sz="900" b="1" dirty="0" smtClean="0"/>
              <a:t>    </a:t>
            </a:r>
            <a:r>
              <a:rPr lang="en-US" altLang="ko-KR" sz="900" b="1" dirty="0" err="1"/>
              <a:t>pthread_mutex_lock</a:t>
            </a:r>
            <a:r>
              <a:rPr lang="en-US" altLang="ko-KR" sz="900" b="1" dirty="0"/>
              <a:t>(&amp;lock2); </a:t>
            </a:r>
            <a:r>
              <a:rPr lang="en-US" altLang="ko-KR" sz="900" dirty="0"/>
              <a:t>// </a:t>
            </a:r>
            <a:r>
              <a:rPr lang="en-US" altLang="ko-KR" sz="900" dirty="0" smtClean="0"/>
              <a:t>y</a:t>
            </a:r>
            <a:r>
              <a:rPr lang="ko-KR" altLang="en-US" sz="900" dirty="0"/>
              <a:t>를 </a:t>
            </a:r>
            <a:r>
              <a:rPr lang="ko-KR" altLang="en-US" sz="900" dirty="0" smtClean="0"/>
              <a:t>독점 사용하기 </a:t>
            </a:r>
            <a:r>
              <a:rPr lang="ko-KR" altLang="en-US" sz="900" dirty="0"/>
              <a:t>위해 </a:t>
            </a:r>
            <a:r>
              <a:rPr lang="en-US" altLang="ko-KR" sz="900" dirty="0"/>
              <a:t>lock2 </a:t>
            </a:r>
            <a:r>
              <a:rPr lang="ko-KR" altLang="en-US" sz="900" dirty="0"/>
              <a:t>잠그기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lock2 </a:t>
            </a:r>
            <a:r>
              <a:rPr lang="ko-KR" altLang="en-US" sz="900" dirty="0"/>
              <a:t>잠금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dirty="0"/>
              <a:t>y++;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dirty="0"/>
              <a:t>sleep(2); // 2</a:t>
            </a:r>
            <a:r>
              <a:rPr lang="ko-KR" altLang="en-US" sz="900" dirty="0"/>
              <a:t>초 잠자기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b="1" dirty="0" smtClean="0"/>
              <a:t>        </a:t>
            </a:r>
            <a:r>
              <a:rPr lang="en-US" altLang="ko-KR" sz="900" b="1" dirty="0" err="1"/>
              <a:t>pthread_mutex_lock</a:t>
            </a:r>
            <a:r>
              <a:rPr lang="en-US" altLang="ko-KR" sz="900" b="1" dirty="0"/>
              <a:t>(&amp;lock1); </a:t>
            </a:r>
            <a:r>
              <a:rPr lang="en-US" altLang="ko-KR" sz="900" dirty="0"/>
              <a:t>// </a:t>
            </a:r>
            <a:r>
              <a:rPr lang="en-US" altLang="ko-KR" sz="900" dirty="0" smtClean="0"/>
              <a:t>x</a:t>
            </a:r>
            <a:r>
              <a:rPr lang="ko-KR" altLang="en-US" sz="900" dirty="0"/>
              <a:t>를 </a:t>
            </a:r>
            <a:r>
              <a:rPr lang="ko-KR" altLang="en-US" sz="900" dirty="0" smtClean="0"/>
              <a:t>독점 사용하기 </a:t>
            </a:r>
            <a:r>
              <a:rPr lang="ko-KR" altLang="en-US" sz="900" dirty="0"/>
              <a:t>위해 </a:t>
            </a:r>
            <a:r>
              <a:rPr lang="en-US" altLang="ko-KR" sz="900" dirty="0"/>
              <a:t>lock1 </a:t>
            </a:r>
            <a:r>
              <a:rPr lang="ko-KR" altLang="en-US" sz="900" dirty="0"/>
              <a:t>잠그기</a:t>
            </a:r>
          </a:p>
          <a:p>
            <a:pPr defTabSz="180000"/>
            <a:r>
              <a:rPr lang="ko-KR" altLang="en-US" sz="900" dirty="0" smtClean="0"/>
              <a:t>    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lock1 </a:t>
            </a:r>
            <a:r>
              <a:rPr lang="ko-KR" altLang="en-US" sz="900" dirty="0"/>
              <a:t>잠금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 smtClean="0"/>
              <a:t>        </a:t>
            </a:r>
            <a:r>
              <a:rPr lang="en-US" altLang="ko-KR" sz="900" dirty="0"/>
              <a:t>x++;</a:t>
            </a:r>
          </a:p>
          <a:p>
            <a:pPr defTabSz="180000"/>
            <a:r>
              <a:rPr lang="en-US" altLang="ko-KR" sz="900" b="1" dirty="0" smtClean="0"/>
              <a:t>        </a:t>
            </a:r>
            <a:r>
              <a:rPr lang="en-US" altLang="ko-KR" sz="900" b="1" dirty="0" err="1"/>
              <a:t>pthread_mutex_unlock</a:t>
            </a:r>
            <a:r>
              <a:rPr lang="en-US" altLang="ko-KR" sz="900" b="1" dirty="0"/>
              <a:t>(&amp;lock1); </a:t>
            </a:r>
            <a:r>
              <a:rPr lang="en-US" altLang="ko-KR" sz="900" dirty="0"/>
              <a:t>// lock1 </a:t>
            </a:r>
            <a:r>
              <a:rPr lang="ko-KR" altLang="en-US" sz="900" dirty="0"/>
              <a:t>풀기</a:t>
            </a:r>
          </a:p>
          <a:p>
            <a:pPr defTabSz="180000"/>
            <a:r>
              <a:rPr lang="ko-KR" altLang="en-US" sz="900" dirty="0" smtClean="0"/>
              <a:t>    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lock1 </a:t>
            </a:r>
            <a:r>
              <a:rPr lang="ko-KR" altLang="en-US" sz="900" dirty="0"/>
              <a:t>해제 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pthread_mutex_unlock</a:t>
            </a:r>
            <a:r>
              <a:rPr lang="en-US" altLang="ko-KR" sz="900" dirty="0"/>
              <a:t>(&amp;lock2); // lock2 </a:t>
            </a:r>
            <a:r>
              <a:rPr lang="ko-KR" altLang="en-US" sz="900" dirty="0"/>
              <a:t>풀기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("%s lock2 </a:t>
            </a:r>
            <a:r>
              <a:rPr lang="ko-KR" altLang="en-US" sz="900" dirty="0"/>
              <a:t>해제</a:t>
            </a:r>
            <a:r>
              <a:rPr lang="en-US" altLang="ko-KR" sz="900" dirty="0"/>
              <a:t>\n", (char*)</a:t>
            </a:r>
            <a:r>
              <a:rPr lang="en-US" altLang="ko-KR" sz="900" dirty="0" err="1"/>
              <a:t>arg</a:t>
            </a:r>
            <a:r>
              <a:rPr lang="en-US" altLang="ko-KR" sz="900" dirty="0"/>
              <a:t>);</a:t>
            </a:r>
          </a:p>
          <a:p>
            <a:pPr defTabSz="180000"/>
            <a:r>
              <a:rPr lang="en-US" altLang="ko-KR" sz="9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8992" y="2071019"/>
            <a:ext cx="439171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 err="1"/>
              <a:t>int</a:t>
            </a:r>
            <a:r>
              <a:rPr lang="en-US" altLang="ko-KR" sz="900" dirty="0"/>
              <a:t> main() {</a:t>
            </a:r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/>
              <a:t>char *name[] = { </a:t>
            </a:r>
            <a:r>
              <a:rPr lang="en-US" altLang="ko-KR" sz="900" dirty="0" smtClean="0"/>
              <a:t>＂</a:t>
            </a:r>
            <a:r>
              <a:rPr lang="ko-KR" altLang="en-US" sz="900" dirty="0" err="1" smtClean="0"/>
              <a:t>황기태</a:t>
            </a:r>
            <a:r>
              <a:rPr lang="en-US" altLang="ko-KR" sz="900" dirty="0" smtClean="0"/>
              <a:t>＂, ＂</a:t>
            </a:r>
            <a:r>
              <a:rPr lang="ko-KR" altLang="en-US" sz="900" dirty="0" smtClean="0"/>
              <a:t>이찬수</a:t>
            </a:r>
            <a:r>
              <a:rPr lang="en-US" altLang="ko-KR" sz="900" dirty="0" smtClean="0"/>
              <a:t>"};</a:t>
            </a:r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pthread_t</a:t>
            </a:r>
            <a:r>
              <a:rPr lang="en-US" altLang="ko-KR" sz="900" dirty="0"/>
              <a:t> </a:t>
            </a:r>
            <a:r>
              <a:rPr lang="en-US" altLang="ko-KR" sz="900" dirty="0" err="1"/>
              <a:t>tid</a:t>
            </a:r>
            <a:r>
              <a:rPr lang="en-US" altLang="ko-KR" sz="900" dirty="0"/>
              <a:t>[2];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pthread_mutex_init</a:t>
            </a:r>
            <a:r>
              <a:rPr lang="en-US" altLang="ko-KR" sz="900" dirty="0"/>
              <a:t>(&amp;lock1, NULL); 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변수 </a:t>
            </a:r>
            <a:r>
              <a:rPr lang="en-US" altLang="ko-KR" sz="900" dirty="0" smtClean="0"/>
              <a:t>lock1 </a:t>
            </a:r>
            <a:r>
              <a:rPr lang="ko-KR" altLang="en-US" sz="900" dirty="0"/>
              <a:t>초기화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pthread_mutex_init</a:t>
            </a:r>
            <a:r>
              <a:rPr lang="en-US" altLang="ko-KR" sz="900" dirty="0"/>
              <a:t>(&amp;lock2, NULL); // </a:t>
            </a:r>
            <a:r>
              <a:rPr lang="ko-KR" altLang="en-US" sz="900" dirty="0" err="1" smtClean="0"/>
              <a:t>뮤텍스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락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변수 </a:t>
            </a:r>
            <a:r>
              <a:rPr lang="en-US" altLang="ko-KR" sz="900" dirty="0" smtClean="0"/>
              <a:t>lock2 </a:t>
            </a:r>
            <a:r>
              <a:rPr lang="ko-KR" altLang="en-US" sz="900" dirty="0"/>
              <a:t>초기화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b="1" dirty="0" err="1"/>
              <a:t>pthread_create</a:t>
            </a:r>
            <a:r>
              <a:rPr lang="en-US" altLang="ko-KR" sz="900" b="1" dirty="0"/>
              <a:t>(&amp;</a:t>
            </a:r>
            <a:r>
              <a:rPr lang="en-US" altLang="ko-KR" sz="900" b="1" dirty="0" err="1"/>
              <a:t>tid</a:t>
            </a:r>
            <a:r>
              <a:rPr lang="en-US" altLang="ko-KR" sz="900" b="1" dirty="0"/>
              <a:t>[0], NULL, worker1, name[0]);  </a:t>
            </a:r>
            <a:r>
              <a:rPr lang="en-US" altLang="ko-KR" sz="900" dirty="0"/>
              <a:t>// worker1 </a:t>
            </a:r>
            <a:r>
              <a:rPr lang="ko-KR" altLang="en-US" sz="900" dirty="0"/>
              <a:t>스레드 생성</a:t>
            </a:r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b="1" dirty="0" err="1"/>
              <a:t>pthread_create</a:t>
            </a:r>
            <a:r>
              <a:rPr lang="en-US" altLang="ko-KR" sz="900" b="1" dirty="0"/>
              <a:t>(&amp;</a:t>
            </a:r>
            <a:r>
              <a:rPr lang="en-US" altLang="ko-KR" sz="900" b="1" dirty="0" err="1"/>
              <a:t>tid</a:t>
            </a:r>
            <a:r>
              <a:rPr lang="en-US" altLang="ko-KR" sz="900" b="1" dirty="0"/>
              <a:t>[1], NULL, worker2, name[1]); </a:t>
            </a:r>
            <a:r>
              <a:rPr lang="en-US" altLang="ko-KR" sz="900" dirty="0"/>
              <a:t>// worker2 </a:t>
            </a:r>
            <a:r>
              <a:rPr lang="ko-KR" altLang="en-US" sz="900" dirty="0"/>
              <a:t>스레드 생성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ko-KR" altLang="en-US" sz="900" dirty="0" smtClean="0"/>
              <a:t>    </a:t>
            </a:r>
            <a:r>
              <a:rPr lang="en-US" altLang="ko-KR" sz="900" dirty="0" err="1"/>
              <a:t>pthread_join</a:t>
            </a:r>
            <a:r>
              <a:rPr lang="en-US" altLang="ko-KR" sz="900" dirty="0"/>
              <a:t>(</a:t>
            </a:r>
            <a:r>
              <a:rPr lang="en-US" altLang="ko-KR" sz="900" dirty="0" err="1"/>
              <a:t>tid</a:t>
            </a:r>
            <a:r>
              <a:rPr lang="en-US" altLang="ko-KR" sz="900" dirty="0"/>
              <a:t>[0], NULL);</a:t>
            </a:r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pthread_join</a:t>
            </a:r>
            <a:r>
              <a:rPr lang="en-US" altLang="ko-KR" sz="900" dirty="0"/>
              <a:t>(</a:t>
            </a:r>
            <a:r>
              <a:rPr lang="en-US" altLang="ko-KR" sz="900" dirty="0" err="1"/>
              <a:t>tid</a:t>
            </a:r>
            <a:r>
              <a:rPr lang="en-US" altLang="ko-KR" sz="900" dirty="0"/>
              <a:t>[1], NULL);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pthread_mutex_destroy</a:t>
            </a:r>
            <a:r>
              <a:rPr lang="en-US" altLang="ko-KR" sz="900" dirty="0"/>
              <a:t>(&amp;lock2);</a:t>
            </a:r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pthread_mutex_destroy</a:t>
            </a:r>
            <a:r>
              <a:rPr lang="en-US" altLang="ko-KR" sz="900" dirty="0"/>
              <a:t>(&amp;lock1);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 err="1"/>
              <a:t>printf</a:t>
            </a:r>
            <a:r>
              <a:rPr lang="en-US" altLang="ko-KR" sz="900" dirty="0"/>
              <a:t>("x = %d, y = %d\n", x, y);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pPr defTabSz="180000"/>
            <a:r>
              <a:rPr lang="en-US" altLang="ko-KR" sz="9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66537" y="5114546"/>
            <a:ext cx="4394172" cy="1446550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gcc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-o deadlock </a:t>
            </a:r>
            <a:r>
              <a:rPr lang="en-US" altLang="ko-KR" sz="1100" dirty="0" err="1"/>
              <a:t>deadlock.c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–</a:t>
            </a:r>
            <a:r>
              <a:rPr lang="en-US" altLang="ko-KR" sz="1100" dirty="0" err="1" smtClean="0"/>
              <a:t>lpthread</a:t>
            </a:r>
            <a:endParaRPr lang="en-US" altLang="ko-KR" sz="1100" dirty="0" smtClean="0"/>
          </a:p>
          <a:p>
            <a:r>
              <a:rPr lang="en-US" altLang="ko-KR" sz="1100" dirty="0" smtClean="0"/>
              <a:t>$ ./deadlock</a:t>
            </a:r>
          </a:p>
          <a:p>
            <a:r>
              <a:rPr lang="ko-KR" altLang="en-US" sz="1100" dirty="0" err="1" smtClean="0"/>
              <a:t>황기태</a:t>
            </a:r>
            <a:r>
              <a:rPr lang="en-US" altLang="ko-KR" sz="1100" dirty="0" smtClean="0"/>
              <a:t> lock1 </a:t>
            </a:r>
            <a:r>
              <a:rPr lang="ko-KR" altLang="en-US" sz="1100" dirty="0" smtClean="0"/>
              <a:t>잠금</a:t>
            </a:r>
            <a:endParaRPr lang="en-US" altLang="ko-KR" sz="1100" dirty="0" smtClean="0"/>
          </a:p>
          <a:p>
            <a:r>
              <a:rPr lang="ko-KR" altLang="en-US" sz="1100" dirty="0" smtClean="0"/>
              <a:t>이찬수</a:t>
            </a:r>
            <a:r>
              <a:rPr lang="en-US" altLang="ko-KR" sz="1100" dirty="0" smtClean="0"/>
              <a:t> lock2 </a:t>
            </a:r>
            <a:r>
              <a:rPr lang="ko-KR" altLang="en-US" sz="1100" dirty="0" smtClean="0"/>
              <a:t>잠금</a:t>
            </a:r>
            <a:endParaRPr lang="en-US" altLang="ko-KR" sz="1100" dirty="0" smtClean="0"/>
          </a:p>
          <a:p>
            <a:endParaRPr lang="en-US" altLang="ko-K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무한정 대기 상태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100" dirty="0" smtClean="0"/>
              <a:t>^C</a:t>
            </a:r>
          </a:p>
          <a:p>
            <a:r>
              <a:rPr lang="en-US" altLang="ko-KR" sz="1100" dirty="0" smtClean="0"/>
              <a:t>$</a:t>
            </a:r>
            <a:endParaRPr lang="en-US" altLang="ko-KR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025253"/>
            <a:ext cx="1050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deadlock.c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7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44450"/>
            <a:ext cx="8153400" cy="681038"/>
          </a:xfrm>
        </p:spPr>
        <p:txBody>
          <a:bodyPr/>
          <a:lstStyle/>
          <a:p>
            <a:r>
              <a:rPr lang="ko-KR" altLang="en-US" dirty="0" smtClean="0"/>
              <a:t>탐구</a:t>
            </a:r>
            <a:r>
              <a:rPr lang="en-US" altLang="ko-KR" dirty="0" smtClean="0"/>
              <a:t> 7-1 </a:t>
            </a:r>
            <a:r>
              <a:rPr lang="ko-KR" altLang="en-US" dirty="0" smtClean="0"/>
              <a:t>코드의 교착 상태 설명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09138"/>
              </p:ext>
            </p:extLst>
          </p:nvPr>
        </p:nvGraphicFramePr>
        <p:xfrm>
          <a:off x="467544" y="796752"/>
          <a:ext cx="662473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6720883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45998305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51970946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637485185"/>
                    </a:ext>
                  </a:extLst>
                </a:gridCol>
              </a:tblGrid>
              <a:tr h="143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worker1 </a:t>
                      </a:r>
                      <a:r>
                        <a:rPr lang="ko-KR" altLang="en-US" sz="1000" baseline="0" dirty="0" smtClean="0"/>
                        <a:t>스레드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y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worker2 </a:t>
                      </a:r>
                      <a:r>
                        <a:rPr lang="ko-KR" altLang="en-US" sz="1000" baseline="0" dirty="0" smtClean="0"/>
                        <a:t>스레드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081190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 smtClean="0"/>
                        <a:t>pthread_mutex_lock</a:t>
                      </a:r>
                      <a:r>
                        <a:rPr lang="en-US" altLang="ko-KR" sz="1000" b="1" dirty="0" smtClean="0"/>
                        <a:t>(&amp;lock1);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lock1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소유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22254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cs typeface="Courier New" panose="02070309020205020404" pitchFamily="49" charset="0"/>
                        </a:rPr>
                        <a:t>x++;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x </a:t>
                      </a:r>
                      <a:r>
                        <a:rPr lang="ko-KR" altLang="en-US" sz="1000" b="0" baseline="0" dirty="0" smtClean="0"/>
                        <a:t>독점사용가능</a:t>
                      </a:r>
                      <a:endParaRPr lang="ko-KR" altLang="en-US" sz="1000" b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16731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sleep(2); 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11371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lock2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소유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pthread_mutex_lock</a:t>
                      </a:r>
                      <a:r>
                        <a:rPr lang="en-US" altLang="ko-KR" sz="1000" b="1" dirty="0" smtClean="0"/>
                        <a:t>(&amp;lock2);</a:t>
                      </a:r>
                      <a:endParaRPr lang="en-US" altLang="ko-KR" sz="1000" b="1" dirty="0" smtClean="0"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77201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y </a:t>
                      </a:r>
                      <a:r>
                        <a:rPr lang="ko-KR" altLang="en-US" sz="1000" b="0" dirty="0" smtClean="0"/>
                        <a:t>독점사용가능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cs typeface="Courier New" panose="02070309020205020404" pitchFamily="49" charset="0"/>
                        </a:rPr>
                        <a:t>y++;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948358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/>
                        <a:t>sleep(2);</a:t>
                      </a:r>
                      <a:endParaRPr lang="ko-KR" altLang="en-US" sz="10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1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1579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5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  <a:endParaRPr lang="ko-KR" altLang="en-US" sz="1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7007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/>
                        <a:t>pthread_mutex_lock</a:t>
                      </a:r>
                      <a:r>
                        <a:rPr lang="en-US" altLang="ko-KR" sz="1000" b="1" dirty="0" smtClean="0"/>
                        <a:t>(&amp;lock2); </a:t>
                      </a:r>
                      <a:endParaRPr lang="ko-KR" altLang="en-US" sz="1000" b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/>
                        <a:t>lock2 </a:t>
                      </a:r>
                      <a:r>
                        <a:rPr lang="ko-KR" altLang="en-US" sz="1000" b="1" baseline="0" dirty="0" smtClean="0"/>
                        <a:t>요청</a:t>
                      </a:r>
                      <a:r>
                        <a:rPr lang="en-US" altLang="ko-KR" sz="1000" b="1" baseline="0" dirty="0" smtClean="0"/>
                        <a:t>/</a:t>
                      </a:r>
                      <a:r>
                        <a:rPr lang="ko-KR" altLang="en-US" sz="1000" b="1" baseline="0" dirty="0" smtClean="0"/>
                        <a:t>대기</a:t>
                      </a:r>
                      <a:endParaRPr lang="ko-KR" altLang="en-US" sz="1000" b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[blocked]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59609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/>
                        <a:t>[waiting lock2]</a:t>
                      </a:r>
                      <a:endParaRPr lang="ko-KR" altLang="en-US" sz="1000" b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lock1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요청</a:t>
                      </a:r>
                      <a:r>
                        <a:rPr lang="en-US" altLang="ko-KR" sz="1000" b="1" baseline="0" dirty="0" smtClean="0"/>
                        <a:t>/</a:t>
                      </a:r>
                      <a:r>
                        <a:rPr lang="ko-KR" altLang="en-US" sz="1000" b="1" baseline="0" dirty="0" smtClean="0"/>
                        <a:t>대기</a:t>
                      </a:r>
                      <a:endParaRPr lang="ko-KR" altLang="en-US" sz="1000" b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 smtClean="0"/>
                        <a:t>pthread_mutex_lock</a:t>
                      </a:r>
                      <a:r>
                        <a:rPr lang="en-US" altLang="ko-KR" sz="1000" b="1" dirty="0" smtClean="0"/>
                        <a:t>(&amp;lock1); 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60746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lock2]</a:t>
                      </a: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lock1]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75197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lock2]</a:t>
                      </a: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lock1]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06640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lock2]</a:t>
                      </a: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lock1]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63312"/>
                  </a:ext>
                </a:extLst>
              </a:tr>
              <a:tr h="143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lock2]</a:t>
                      </a: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[waiting lock1]</a:t>
                      </a:r>
                      <a:endParaRPr lang="ko-KR" alt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7446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70608" y="397094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교착상태 발생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25031" y="3200072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점유하면서 대기</a:t>
            </a:r>
            <a:endParaRPr lang="ko-KR" altLang="en-US" sz="1050" dirty="0"/>
          </a:p>
        </p:txBody>
      </p:sp>
      <p:sp>
        <p:nvSpPr>
          <p:cNvPr id="91" name="TextBox 90"/>
          <p:cNvSpPr txBox="1"/>
          <p:nvPr/>
        </p:nvSpPr>
        <p:spPr>
          <a:xfrm>
            <a:off x="7025031" y="3433535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원형 대기 시작</a:t>
            </a:r>
            <a:endParaRPr lang="ko-KR" alt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7002149" y="1036117"/>
            <a:ext cx="13019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1. x</a:t>
            </a:r>
            <a:r>
              <a:rPr lang="ko-KR" altLang="en-US" sz="1050" dirty="0" smtClean="0"/>
              <a:t>는 배타적 자원</a:t>
            </a:r>
            <a:endParaRPr lang="ko-KR" altLang="en-US" sz="1050" dirty="0"/>
          </a:p>
        </p:txBody>
      </p:sp>
      <p:sp>
        <p:nvSpPr>
          <p:cNvPr id="93" name="TextBox 92"/>
          <p:cNvSpPr txBox="1"/>
          <p:nvPr/>
        </p:nvSpPr>
        <p:spPr>
          <a:xfrm>
            <a:off x="7029089" y="3717032"/>
            <a:ext cx="2079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강제로 </a:t>
            </a:r>
            <a:r>
              <a:rPr lang="en-US" altLang="ko-KR" sz="1050" dirty="0" smtClean="0"/>
              <a:t>x,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y</a:t>
            </a:r>
            <a:r>
              <a:rPr lang="ko-KR" altLang="en-US" sz="1050" dirty="0" smtClean="0"/>
              <a:t>를 빼앗을 수 없음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4221605" y="5477087"/>
            <a:ext cx="22044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교착 상태 발생 조건을 모두 보여줌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상호 배제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소유와 대기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선점 없이 대기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원형 대기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398725" y="5086187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88291" y="6386647"/>
            <a:ext cx="432048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475655" y="5736187"/>
            <a:ext cx="432049" cy="390726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283575" y="5736187"/>
            <a:ext cx="432049" cy="390726"/>
          </a:xfrm>
          <a:prstGeom prst="ellipse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26324" y="4859562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23475" y="6780562"/>
            <a:ext cx="530670" cy="176830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Lock2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19651" y="518266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16802" y="6494659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28" idx="4"/>
            <a:endCxn id="27" idx="1"/>
          </p:cNvCxnSpPr>
          <p:nvPr/>
        </p:nvCxnSpPr>
        <p:spPr>
          <a:xfrm>
            <a:off x="1691680" y="6126913"/>
            <a:ext cx="696611" cy="4397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3" idx="6"/>
            <a:endCxn id="29" idx="4"/>
          </p:cNvCxnSpPr>
          <p:nvPr/>
        </p:nvCxnSpPr>
        <p:spPr>
          <a:xfrm flipV="1">
            <a:off x="2660818" y="6126913"/>
            <a:ext cx="838782" cy="4397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2" idx="2"/>
            <a:endCxn id="28" idx="0"/>
          </p:cNvCxnSpPr>
          <p:nvPr/>
        </p:nvCxnSpPr>
        <p:spPr>
          <a:xfrm flipH="1">
            <a:off x="1691680" y="5254674"/>
            <a:ext cx="827971" cy="4815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0"/>
            <a:endCxn id="25" idx="3"/>
          </p:cNvCxnSpPr>
          <p:nvPr/>
        </p:nvCxnSpPr>
        <p:spPr>
          <a:xfrm flipH="1" flipV="1">
            <a:off x="2830773" y="5266207"/>
            <a:ext cx="668827" cy="4699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15715" y="2902643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solidFill>
                  <a:srgbClr val="FF0000"/>
                </a:solidFill>
              </a:rPr>
              <a:t>2</a:t>
            </a:r>
            <a:r>
              <a:rPr lang="ko-KR" altLang="en-US" sz="1050" dirty="0" smtClean="0">
                <a:solidFill>
                  <a:srgbClr val="FF0000"/>
                </a:solidFill>
              </a:rPr>
              <a:t>초 경과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4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해결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2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교착상태가 발생하는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필요충분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코프만</a:t>
            </a:r>
            <a:r>
              <a:rPr lang="ko-KR" altLang="en-US" dirty="0" smtClean="0"/>
              <a:t> 조건</a:t>
            </a:r>
            <a:r>
              <a:rPr lang="en-US" altLang="ko-KR" dirty="0" smtClean="0"/>
              <a:t>(Coffman condition)</a:t>
            </a:r>
          </a:p>
          <a:p>
            <a:pPr lvl="1"/>
            <a:r>
              <a:rPr lang="ko-KR" altLang="en-US" dirty="0" smtClean="0"/>
              <a:t>교착상태가 발생하는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필요충분 조건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Computing Survey, Vol. 3, </a:t>
            </a:r>
            <a:r>
              <a:rPr lang="ko-KR" altLang="en-US" dirty="0" smtClean="0"/>
              <a:t> </a:t>
            </a:r>
            <a:r>
              <a:rPr lang="en-US" altLang="ko-KR" dirty="0" smtClean="0"/>
              <a:t>No. 2, June, 1971</a:t>
            </a:r>
            <a:r>
              <a:rPr lang="ko-KR" altLang="en-US" dirty="0" smtClean="0"/>
              <a:t>에 실린 논문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상황이 허용되는 시스템은 언제든 교착상태 발생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상호 배제</a:t>
            </a:r>
            <a:r>
              <a:rPr lang="en-US" altLang="ko-KR" dirty="0" smtClean="0"/>
              <a:t>(Mutual Exclusion)</a:t>
            </a:r>
          </a:p>
          <a:p>
            <a:pPr lvl="3"/>
            <a:r>
              <a:rPr lang="ko-KR" altLang="en-US" dirty="0" smtClean="0"/>
              <a:t>각 자원은 한 번에 하나의 </a:t>
            </a:r>
            <a:r>
              <a:rPr lang="ko-KR" altLang="en-US" dirty="0" err="1" smtClean="0"/>
              <a:t>스레드에게만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자원이 한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할당되면 다른 </a:t>
            </a:r>
            <a:r>
              <a:rPr lang="ko-KR" altLang="en-US" dirty="0" err="1" smtClean="0"/>
              <a:t>스레드에게는</a:t>
            </a:r>
            <a:r>
              <a:rPr lang="ko-KR" altLang="en-US" dirty="0" smtClean="0"/>
              <a:t> 할당될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소유하면서 대기</a:t>
            </a:r>
            <a:r>
              <a:rPr lang="en-US" altLang="ko-KR" dirty="0" smtClean="0"/>
              <a:t>(Hold &amp; Wait)</a:t>
            </a:r>
          </a:p>
          <a:p>
            <a:pPr lvl="3"/>
            <a:r>
              <a:rPr lang="ko-KR" altLang="en-US" dirty="0" smtClean="0"/>
              <a:t> 스레드가 한 자원을 소유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하면서 다른 자원을 기다리기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강제 자원 반환 불가</a:t>
            </a:r>
            <a:r>
              <a:rPr lang="en-US" altLang="ko-KR" dirty="0" smtClean="0"/>
              <a:t>(No Preemption)</a:t>
            </a:r>
          </a:p>
          <a:p>
            <a:pPr lvl="3"/>
            <a:r>
              <a:rPr lang="ko-KR" altLang="en-US" dirty="0" err="1" smtClean="0"/>
              <a:t>스레드에게</a:t>
            </a:r>
            <a:r>
              <a:rPr lang="ko-KR" altLang="en-US" dirty="0" smtClean="0"/>
              <a:t> 할당된 자원을 강제로 </a:t>
            </a:r>
            <a:r>
              <a:rPr lang="ko-KR" altLang="en-US" dirty="0" err="1" smtClean="0"/>
              <a:t>째앗지</a:t>
            </a:r>
            <a:r>
              <a:rPr lang="ko-KR" altLang="en-US" dirty="0" smtClean="0"/>
              <a:t>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환형 대기</a:t>
            </a:r>
            <a:r>
              <a:rPr lang="en-US" altLang="ko-KR" dirty="0" smtClean="0"/>
              <a:t>(Circular Wait)</a:t>
            </a:r>
          </a:p>
          <a:p>
            <a:pPr lvl="3"/>
            <a:r>
              <a:rPr lang="ko-KR" altLang="en-US" dirty="0" smtClean="0"/>
              <a:t>한 그룹의 스레드들에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스레드는 다른 스레드가 요청하는 자원을 소유하는 원형 고리 형성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가지 조건 중 한 가지라도 성립되지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 </a:t>
            </a:r>
            <a:r>
              <a:rPr lang="ko-KR" altLang="en-US" dirty="0" err="1" smtClean="0"/>
              <a:t>발생않음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2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문제 제기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87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교착상태를 </a:t>
            </a:r>
            <a:r>
              <a:rPr lang="ko-KR" altLang="en-US" dirty="0"/>
              <a:t>유발할 수 </a:t>
            </a:r>
            <a:r>
              <a:rPr lang="ko-KR" altLang="en-US" dirty="0" smtClean="0"/>
              <a:t>있는</a:t>
            </a:r>
            <a:r>
              <a:rPr lang="ko-KR" altLang="en-US" dirty="0"/>
              <a:t> </a:t>
            </a:r>
            <a:r>
              <a:rPr lang="ko-KR" altLang="en-US" dirty="0" err="1"/>
              <a:t>코프만의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ko-KR" altLang="en-US" dirty="0" smtClean="0"/>
              <a:t>필요충분조건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641328" y="3761532"/>
            <a:ext cx="427437" cy="38788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871206" y="3755929"/>
            <a:ext cx="427437" cy="39348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11348" y="3761533"/>
            <a:ext cx="427437" cy="38788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81368" y="3761533"/>
            <a:ext cx="427437" cy="387881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219" y="2834874"/>
            <a:ext cx="169113" cy="1856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/>
        </p:nvSpPr>
        <p:spPr>
          <a:xfrm>
            <a:off x="5462659" y="2812062"/>
            <a:ext cx="169113" cy="18562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직사각형 10"/>
          <p:cNvSpPr/>
          <p:nvPr/>
        </p:nvSpPr>
        <p:spPr>
          <a:xfrm>
            <a:off x="3302977" y="2812062"/>
            <a:ext cx="169113" cy="185627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직사각형 11"/>
          <p:cNvSpPr/>
          <p:nvPr/>
        </p:nvSpPr>
        <p:spPr>
          <a:xfrm>
            <a:off x="4351317" y="2812062"/>
            <a:ext cx="169113" cy="185627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3" name="직선 화살표 연결선 12"/>
          <p:cNvCxnSpPr>
            <a:stCxn id="10" idx="2"/>
            <a:endCxn id="6" idx="1"/>
          </p:cNvCxnSpPr>
          <p:nvPr/>
        </p:nvCxnSpPr>
        <p:spPr>
          <a:xfrm>
            <a:off x="5547216" y="2997689"/>
            <a:ext cx="386587" cy="8158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5" idx="1"/>
          </p:cNvCxnSpPr>
          <p:nvPr/>
        </p:nvCxnSpPr>
        <p:spPr>
          <a:xfrm>
            <a:off x="2555776" y="3020501"/>
            <a:ext cx="148149" cy="797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2"/>
            <a:endCxn id="7" idx="1"/>
          </p:cNvCxnSpPr>
          <p:nvPr/>
        </p:nvCxnSpPr>
        <p:spPr>
          <a:xfrm>
            <a:off x="3387534" y="2997689"/>
            <a:ext cx="386411" cy="820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2"/>
            <a:endCxn id="8" idx="1"/>
          </p:cNvCxnSpPr>
          <p:nvPr/>
        </p:nvCxnSpPr>
        <p:spPr>
          <a:xfrm>
            <a:off x="4435874" y="2997689"/>
            <a:ext cx="408091" cy="8206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63267" y="36460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소유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4562" y="3084701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F0"/>
                </a:solidFill>
              </a:rPr>
              <a:t>요청</a:t>
            </a:r>
            <a:r>
              <a:rPr lang="en-US" altLang="ko-KR" sz="900" dirty="0" smtClean="0">
                <a:solidFill>
                  <a:srgbClr val="00B0F0"/>
                </a:solidFill>
              </a:rPr>
              <a:t>/</a:t>
            </a:r>
            <a:r>
              <a:rPr lang="ko-KR" altLang="en-US" sz="900" dirty="0" smtClean="0">
                <a:solidFill>
                  <a:srgbClr val="00B0F0"/>
                </a:solidFill>
              </a:rPr>
              <a:t>대기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3464" y="36460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소유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9767" y="36460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소유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8036" y="36460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소유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" name="구부러진 연결선 24"/>
          <p:cNvCxnSpPr>
            <a:stCxn id="6" idx="7"/>
            <a:endCxn id="9" idx="0"/>
          </p:cNvCxnSpPr>
          <p:nvPr/>
        </p:nvCxnSpPr>
        <p:spPr>
          <a:xfrm rot="16200000" flipV="1">
            <a:off x="3906571" y="1484079"/>
            <a:ext cx="978680" cy="3680270"/>
          </a:xfrm>
          <a:prstGeom prst="curvedConnector3">
            <a:avLst>
              <a:gd name="adj1" fmla="val 187257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stCxn id="7" idx="7"/>
            <a:endCxn id="12" idx="2"/>
          </p:cNvCxnSpPr>
          <p:nvPr/>
        </p:nvCxnSpPr>
        <p:spPr>
          <a:xfrm rot="5400000" flipH="1" flipV="1">
            <a:off x="3845707" y="3228170"/>
            <a:ext cx="820648" cy="35968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5" idx="7"/>
            <a:endCxn id="11" idx="2"/>
          </p:cNvCxnSpPr>
          <p:nvPr/>
        </p:nvCxnSpPr>
        <p:spPr>
          <a:xfrm rot="5400000" flipH="1" flipV="1">
            <a:off x="2786528" y="3217330"/>
            <a:ext cx="820647" cy="3813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8" idx="7"/>
            <a:endCxn id="10" idx="2"/>
          </p:cNvCxnSpPr>
          <p:nvPr/>
        </p:nvCxnSpPr>
        <p:spPr>
          <a:xfrm rot="5400000" flipH="1" flipV="1">
            <a:off x="4936388" y="3207509"/>
            <a:ext cx="820648" cy="401008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366873" y="2708920"/>
            <a:ext cx="3384376" cy="414951"/>
          </a:xfrm>
          <a:prstGeom prst="round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82337" y="277407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자원들</a:t>
            </a:r>
            <a:endParaRPr lang="ko-KR" alt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1331640" y="3577157"/>
            <a:ext cx="737855" cy="178772"/>
          </a:xfrm>
          <a:prstGeom prst="wedgeRoundRectCallout">
            <a:avLst>
              <a:gd name="adj1" fmla="val 127199"/>
              <a:gd name="adj2" fmla="val -1373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dirty="0">
                <a:sym typeface="Wingdings" panose="05000000000000000000" pitchFamily="2" charset="2"/>
              </a:rPr>
              <a:t></a:t>
            </a:r>
            <a:r>
              <a:rPr lang="ko-KR" altLang="en-US" sz="1050" dirty="0" err="1" smtClean="0"/>
              <a:t>상호배제</a:t>
            </a:r>
            <a:endParaRPr lang="ko-KR" alt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2557134" y="4486420"/>
            <a:ext cx="880245" cy="357545"/>
          </a:xfrm>
          <a:prstGeom prst="wedgeRoundRectCallout">
            <a:avLst>
              <a:gd name="adj1" fmla="val -14221"/>
              <a:gd name="adj2" fmla="val -135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>
                <a:sym typeface="Wingdings" panose="05000000000000000000" pitchFamily="2" charset="2"/>
              </a:rPr>
              <a:t></a:t>
            </a:r>
            <a:r>
              <a:rPr lang="ko-KR" altLang="en-US" sz="1050" dirty="0" smtClean="0"/>
              <a:t>소유하면서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대기</a:t>
            </a:r>
            <a:endParaRPr lang="ko-KR" alt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3765475" y="3096381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F0"/>
                </a:solidFill>
              </a:rPr>
              <a:t>요청</a:t>
            </a:r>
            <a:r>
              <a:rPr lang="en-US" altLang="ko-KR" sz="900" dirty="0" smtClean="0">
                <a:solidFill>
                  <a:srgbClr val="00B0F0"/>
                </a:solidFill>
              </a:rPr>
              <a:t>/</a:t>
            </a:r>
            <a:r>
              <a:rPr lang="ko-KR" altLang="en-US" sz="900" dirty="0" smtClean="0">
                <a:solidFill>
                  <a:srgbClr val="00B0F0"/>
                </a:solidFill>
              </a:rPr>
              <a:t>대기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929" y="3098116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F0"/>
                </a:solidFill>
              </a:rPr>
              <a:t>요청</a:t>
            </a:r>
            <a:r>
              <a:rPr lang="en-US" altLang="ko-KR" sz="900" dirty="0" smtClean="0">
                <a:solidFill>
                  <a:srgbClr val="00B0F0"/>
                </a:solidFill>
              </a:rPr>
              <a:t>/</a:t>
            </a:r>
            <a:r>
              <a:rPr lang="ko-KR" altLang="en-US" sz="900" dirty="0" smtClean="0">
                <a:solidFill>
                  <a:srgbClr val="00B0F0"/>
                </a:solidFill>
              </a:rPr>
              <a:t>대기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59061" y="1640965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B0F0"/>
                </a:solidFill>
              </a:rPr>
              <a:t>요청</a:t>
            </a:r>
            <a:r>
              <a:rPr lang="en-US" altLang="ko-KR" sz="900" dirty="0" smtClean="0">
                <a:solidFill>
                  <a:srgbClr val="00B0F0"/>
                </a:solidFill>
              </a:rPr>
              <a:t>/</a:t>
            </a:r>
            <a:r>
              <a:rPr lang="ko-KR" altLang="en-US" sz="900" dirty="0" smtClean="0">
                <a:solidFill>
                  <a:srgbClr val="00B0F0"/>
                </a:solidFill>
              </a:rPr>
              <a:t>대기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63562" y="4632358"/>
            <a:ext cx="1000526" cy="178772"/>
          </a:xfrm>
          <a:prstGeom prst="wedgeRoundRectCallout">
            <a:avLst>
              <a:gd name="adj1" fmla="val -21502"/>
              <a:gd name="adj2" fmla="val -1476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>
                <a:sym typeface="Wingdings" panose="05000000000000000000" pitchFamily="2" charset="2"/>
              </a:rPr>
              <a:t></a:t>
            </a:r>
            <a:r>
              <a:rPr lang="ko-KR" altLang="en-US" sz="1050" dirty="0" smtClean="0"/>
              <a:t>강제반환불가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6410352" y="2917608"/>
            <a:ext cx="825944" cy="178772"/>
          </a:xfrm>
          <a:prstGeom prst="wedgeRoundRectCallout">
            <a:avLst>
              <a:gd name="adj1" fmla="val -87280"/>
              <a:gd name="adj2" fmla="val 933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050" dirty="0" smtClean="0">
                <a:sym typeface="Wingdings" panose="05000000000000000000" pitchFamily="2" charset="2"/>
              </a:rPr>
              <a:t></a:t>
            </a:r>
            <a:r>
              <a:rPr lang="ko-KR" altLang="en-US" sz="1050" dirty="0" smtClean="0"/>
              <a:t>환형 대기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7596336" y="55892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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해결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교착상태 예방</a:t>
            </a:r>
            <a:r>
              <a:rPr lang="en-US" altLang="ko-KR" dirty="0" smtClean="0"/>
              <a:t>(prevention)</a:t>
            </a:r>
          </a:p>
          <a:p>
            <a:pPr lvl="1"/>
            <a:r>
              <a:rPr lang="ko-KR" altLang="en-US" dirty="0"/>
              <a:t>교착상태 발생 여지를 차단하여 예방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교착상태에 빠지는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조건 중 하나 이상의 조건이 성립되지 못하도록 시스템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교착상태 회피</a:t>
            </a:r>
            <a:r>
              <a:rPr lang="en-US" altLang="ko-KR" dirty="0" smtClean="0"/>
              <a:t>(avoidance)</a:t>
            </a:r>
          </a:p>
          <a:p>
            <a:pPr lvl="1"/>
            <a:r>
              <a:rPr lang="ko-KR" altLang="en-US" dirty="0" smtClean="0"/>
              <a:t>미래에 교착상태로 가지 않도록 회피</a:t>
            </a:r>
            <a:endParaRPr lang="en-US" altLang="ko-KR" dirty="0" smtClean="0"/>
          </a:p>
          <a:p>
            <a:pPr lvl="1"/>
            <a:r>
              <a:rPr lang="ko-KR" altLang="en-US" dirty="0"/>
              <a:t>자원 </a:t>
            </a:r>
            <a:r>
              <a:rPr lang="ko-KR" altLang="en-US" dirty="0" smtClean="0"/>
              <a:t>할당 시마다 미래의 교착 상태 가능성을 검사하여 교착 </a:t>
            </a:r>
            <a:r>
              <a:rPr lang="ko-KR" altLang="en-US" dirty="0"/>
              <a:t>상태가 발생하지 않을 것이라고 확신하는 경우에만 자원 할당</a:t>
            </a:r>
            <a:endParaRPr lang="en-US" altLang="ko-KR" dirty="0"/>
          </a:p>
          <a:p>
            <a:pPr lvl="2"/>
            <a:r>
              <a:rPr lang="ko-KR" altLang="en-US" dirty="0" smtClean="0"/>
              <a:t>안전한 상태와 불안전한 상태로 시스템 상태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안전한 상태인 경우에만 자원 할당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banker’s algorithm</a:t>
            </a:r>
          </a:p>
          <a:p>
            <a:pPr lvl="2"/>
            <a:r>
              <a:rPr lang="ko-KR" altLang="en-US" dirty="0" smtClean="0"/>
              <a:t>자원 할당 시마다 교착 상태 가능성을 검사하므로 시스템 성능 저하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교착상태 감지 및 복구</a:t>
            </a:r>
            <a:r>
              <a:rPr lang="en-US" altLang="ko-KR" dirty="0" smtClean="0"/>
              <a:t>(detection and recovery)</a:t>
            </a:r>
          </a:p>
          <a:p>
            <a:pPr lvl="1"/>
            <a:r>
              <a:rPr lang="ko-KR" altLang="en-US" dirty="0" smtClean="0"/>
              <a:t>교착상태를 감지하는 프로그램 구동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발견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교착상태 해제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백그라운드에서 교착 상태를 감지하는 프로세스가 늘 실행되어야 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교착상태 무시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아무런 대비책 없음</a:t>
            </a:r>
            <a:r>
              <a:rPr lang="en-US" altLang="ko-KR" dirty="0" smtClean="0"/>
              <a:t>, </a:t>
            </a:r>
            <a:r>
              <a:rPr lang="ko-KR" altLang="en-US" dirty="0"/>
              <a:t>교착상태는 없다고 </a:t>
            </a:r>
            <a:r>
              <a:rPr lang="ko-KR" altLang="en-US" dirty="0" smtClean="0"/>
              <a:t>단정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이상을 느끼면 재실행할 것이라고 믿는 방법</a:t>
            </a:r>
            <a:endParaRPr lang="en-US" altLang="ko-KR" dirty="0"/>
          </a:p>
          <a:p>
            <a:pPr lvl="1"/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등 현재 </a:t>
            </a:r>
            <a:r>
              <a:rPr lang="ko-KR" altLang="en-US" dirty="0" smtClean="0"/>
              <a:t>대부분의 운영체제에서 사용하는 가장 일반적인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교착상태 예방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회피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감지</a:t>
            </a:r>
            <a:r>
              <a:rPr lang="en-US" altLang="ko-KR" dirty="0"/>
              <a:t> </a:t>
            </a:r>
            <a:r>
              <a:rPr lang="ko-KR" altLang="en-US" dirty="0" smtClean="0"/>
              <a:t>복구 등에는 많은 시간과 공간이 필요하며 시스템의 성능을 떨어뜨리기 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파국을 부르지 않는 작업들에 대해서는 교착상태 무시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ostrich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2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예방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코프만의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/>
              <a:t>가지 </a:t>
            </a:r>
            <a:r>
              <a:rPr lang="ko-KR" altLang="en-US" dirty="0" smtClean="0"/>
              <a:t>조건 중 최소 하나를 성립하지 못하게 함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상호 배제</a:t>
            </a:r>
            <a:r>
              <a:rPr lang="en-US" altLang="ko-KR" dirty="0" smtClean="0"/>
              <a:t>(Mutual Exclusion)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상호 배제 없애기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스레드가 자원을 활용할 수 있도록 함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컴퓨터 시스템에서 </a:t>
            </a:r>
            <a:r>
              <a:rPr lang="ko-KR" altLang="en-US" dirty="0"/>
              <a:t>근본적으로 적용 </a:t>
            </a:r>
            <a:r>
              <a:rPr lang="ko-KR" altLang="en-US" dirty="0" smtClean="0"/>
              <a:t>불가능한 방법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소유하면서 대기</a:t>
            </a:r>
            <a:r>
              <a:rPr lang="en-US" altLang="ko-KR" dirty="0" smtClean="0"/>
              <a:t>(Hold </a:t>
            </a:r>
            <a:r>
              <a:rPr lang="en-US" altLang="ko-KR" dirty="0"/>
              <a:t>&amp; </a:t>
            </a:r>
            <a:r>
              <a:rPr lang="en-US" altLang="ko-KR" dirty="0" smtClean="0"/>
              <a:t>Wait)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기다리지 않게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운영체제는 스레드 실행 전 필요한 모든 자원을 파악하고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한 번에 할당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당장 사용하지 않는 자원을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묶어 두기 때문에 자원 활용률이 떨어짐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다른 스레드는 필요한 자원을 할당 받지 못하고 실행 대기</a:t>
            </a:r>
            <a:endParaRPr lang="en-US" altLang="ko-KR" dirty="0"/>
          </a:p>
          <a:p>
            <a:pPr lvl="2"/>
            <a:r>
              <a:rPr lang="ko-KR" altLang="en-US" dirty="0" smtClean="0"/>
              <a:t>방법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스레드가 새로운 자원을 요청하려면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 할당 받은 모든 자원을 반환하고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한꺼번에 요청하여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방법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방법</a:t>
            </a:r>
            <a:r>
              <a:rPr lang="en-US" altLang="ko-KR" dirty="0" smtClean="0"/>
              <a:t>2 </a:t>
            </a:r>
            <a:r>
              <a:rPr lang="ko-KR" altLang="en-US" dirty="0" smtClean="0"/>
              <a:t>모두 가능하지 않거나 매우 비효율적인 방법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강제 자원 반환 불가</a:t>
            </a:r>
            <a:r>
              <a:rPr lang="en-US" altLang="ko-KR" dirty="0" smtClean="0"/>
              <a:t>(No Pre-emption)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선점 허용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자원을 </a:t>
            </a:r>
            <a:r>
              <a:rPr lang="ko-KR" altLang="en-US" dirty="0"/>
              <a:t>강제로 반환하게 된 스레드가 자원을 다시 사용하게 될 때 이전 상태로 되돌아갈 수 있도록 상태를 관리할 필요</a:t>
            </a:r>
          </a:p>
          <a:p>
            <a:pPr lvl="2"/>
            <a:r>
              <a:rPr lang="ko-KR" altLang="en-US" dirty="0" smtClean="0"/>
              <a:t>간단치 않고 오버헤드 매우 큼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환형 대기</a:t>
            </a:r>
            <a:r>
              <a:rPr lang="en-US" altLang="ko-KR" dirty="0" smtClean="0"/>
              <a:t>(Circular Wait)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환형 대기 제거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자원에게 번호를 매기고</a:t>
            </a:r>
            <a:r>
              <a:rPr lang="en-US" altLang="ko-KR" dirty="0" smtClean="0"/>
              <a:t>, </a:t>
            </a:r>
            <a:r>
              <a:rPr lang="ko-KR" altLang="en-US" dirty="0"/>
              <a:t>번호순으로 자원을 </a:t>
            </a:r>
            <a:r>
              <a:rPr lang="ko-KR" altLang="en-US" dirty="0" smtClean="0"/>
              <a:t>할당 받게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46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32163" y="29916"/>
            <a:ext cx="7645459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환형 대기가 발생하지 않도록 번호 순으로 자원 할당</a:t>
            </a:r>
            <a:endParaRPr lang="ko-KR" altLang="en-US" sz="2400" dirty="0"/>
          </a:p>
        </p:txBody>
      </p:sp>
      <p:cxnSp>
        <p:nvCxnSpPr>
          <p:cNvPr id="120" name="구부러진 연결선 119"/>
          <p:cNvCxnSpPr/>
          <p:nvPr/>
        </p:nvCxnSpPr>
        <p:spPr>
          <a:xfrm rot="16200000" flipV="1">
            <a:off x="10848331" y="-2232058"/>
            <a:ext cx="655616" cy="3248488"/>
          </a:xfrm>
          <a:prstGeom prst="curvedConnector3">
            <a:avLst>
              <a:gd name="adj1" fmla="val 2062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61892" y="1080457"/>
            <a:ext cx="8396627" cy="2092708"/>
            <a:chOff x="264062" y="1009395"/>
            <a:chExt cx="8396627" cy="2092708"/>
          </a:xfrm>
        </p:grpSpPr>
        <p:sp>
          <p:nvSpPr>
            <p:cNvPr id="11" name="타원 10"/>
            <p:cNvSpPr/>
            <p:nvPr/>
          </p:nvSpPr>
          <p:spPr>
            <a:xfrm>
              <a:off x="659762" y="2357873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98999" y="2357873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108474" y="1515649"/>
              <a:ext cx="530670" cy="586665"/>
              <a:chOff x="2334044" y="4632325"/>
              <a:chExt cx="530670" cy="58666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화살표 연결선 17"/>
            <p:cNvCxnSpPr>
              <a:stCxn id="15" idx="5"/>
              <a:endCxn id="12" idx="1"/>
            </p:cNvCxnSpPr>
            <p:nvPr/>
          </p:nvCxnSpPr>
          <p:spPr>
            <a:xfrm>
              <a:off x="1424726" y="1961678"/>
              <a:ext cx="237545" cy="4534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30" idx="5"/>
              <a:endCxn id="11" idx="1"/>
            </p:cNvCxnSpPr>
            <p:nvPr/>
          </p:nvCxnSpPr>
          <p:spPr>
            <a:xfrm>
              <a:off x="580314" y="1964452"/>
              <a:ext cx="142720" cy="45064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264062" y="1518423"/>
              <a:ext cx="530670" cy="586665"/>
              <a:chOff x="2334044" y="4632325"/>
              <a:chExt cx="530670" cy="58666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050180" y="1515649"/>
              <a:ext cx="530670" cy="586665"/>
              <a:chOff x="2334044" y="4632325"/>
              <a:chExt cx="530670" cy="58666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2546958" y="2357873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/>
            <p:cNvCxnSpPr>
              <a:stCxn id="42" idx="5"/>
              <a:endCxn id="46" idx="1"/>
            </p:cNvCxnSpPr>
            <p:nvPr/>
          </p:nvCxnSpPr>
          <p:spPr>
            <a:xfrm>
              <a:off x="2366432" y="1961678"/>
              <a:ext cx="243798" cy="453415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3432198" y="2343444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3007296" y="1515649"/>
              <a:ext cx="530670" cy="586665"/>
              <a:chOff x="2334044" y="4632325"/>
              <a:chExt cx="530670" cy="586665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모서리가 둥근 직사각형 77"/>
            <p:cNvSpPr/>
            <p:nvPr/>
          </p:nvSpPr>
          <p:spPr>
            <a:xfrm>
              <a:off x="457389" y="2709866"/>
              <a:ext cx="706682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403648" y="2709866"/>
              <a:ext cx="720080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335671" y="2709866"/>
              <a:ext cx="796728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279510" y="2709866"/>
              <a:ext cx="706322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할당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6" name="구부러진 연결선 85"/>
            <p:cNvCxnSpPr>
              <a:stCxn id="110" idx="7"/>
              <a:endCxn id="101" idx="0"/>
            </p:cNvCxnSpPr>
            <p:nvPr/>
          </p:nvCxnSpPr>
          <p:spPr>
            <a:xfrm rot="16200000" flipV="1">
              <a:off x="6555365" y="443000"/>
              <a:ext cx="655616" cy="3248488"/>
            </a:xfrm>
            <a:prstGeom prst="curvedConnector3">
              <a:avLst>
                <a:gd name="adj1" fmla="val 222207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51" idx="1"/>
              <a:endCxn id="57" idx="5"/>
            </p:cNvCxnSpPr>
            <p:nvPr/>
          </p:nvCxnSpPr>
          <p:spPr>
            <a:xfrm flipH="1" flipV="1">
              <a:off x="3323548" y="1961678"/>
              <a:ext cx="171922" cy="43898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>
              <a:off x="5366204" y="235226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6305441" y="235226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5814916" y="1510037"/>
              <a:ext cx="530670" cy="586665"/>
              <a:chOff x="2334044" y="4632325"/>
              <a:chExt cx="530670" cy="586665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8" name="직선 화살표 연결선 97"/>
            <p:cNvCxnSpPr>
              <a:stCxn id="97" idx="5"/>
              <a:endCxn id="90" idx="1"/>
            </p:cNvCxnSpPr>
            <p:nvPr/>
          </p:nvCxnSpPr>
          <p:spPr>
            <a:xfrm>
              <a:off x="6131168" y="1956066"/>
              <a:ext cx="237545" cy="4534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103" idx="5"/>
              <a:endCxn id="89" idx="1"/>
            </p:cNvCxnSpPr>
            <p:nvPr/>
          </p:nvCxnSpPr>
          <p:spPr>
            <a:xfrm>
              <a:off x="5286756" y="1958840"/>
              <a:ext cx="142720" cy="450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4970504" y="1512811"/>
              <a:ext cx="530670" cy="586665"/>
              <a:chOff x="2334044" y="4632325"/>
              <a:chExt cx="530670" cy="58666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6756622" y="1510037"/>
              <a:ext cx="530670" cy="586665"/>
              <a:chOff x="2334044" y="4632325"/>
              <a:chExt cx="530670" cy="586665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타원 107"/>
            <p:cNvSpPr/>
            <p:nvPr/>
          </p:nvSpPr>
          <p:spPr>
            <a:xfrm>
              <a:off x="7253400" y="235226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화살표 연결선 108"/>
            <p:cNvCxnSpPr>
              <a:stCxn id="107" idx="5"/>
              <a:endCxn id="108" idx="1"/>
            </p:cNvCxnSpPr>
            <p:nvPr/>
          </p:nvCxnSpPr>
          <p:spPr>
            <a:xfrm>
              <a:off x="7072874" y="1956066"/>
              <a:ext cx="243798" cy="4534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8138640" y="2337832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713738" y="1510037"/>
              <a:ext cx="530670" cy="586665"/>
              <a:chOff x="2334044" y="4632325"/>
              <a:chExt cx="530670" cy="586665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화살표 연결선 118"/>
            <p:cNvCxnSpPr>
              <a:stCxn id="110" idx="1"/>
              <a:endCxn id="114" idx="5"/>
            </p:cNvCxnSpPr>
            <p:nvPr/>
          </p:nvCxnSpPr>
          <p:spPr>
            <a:xfrm flipH="1" flipV="1">
              <a:off x="8029990" y="1956066"/>
              <a:ext cx="171922" cy="43898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>
              <a:stCxn id="89" idx="7"/>
            </p:cNvCxnSpPr>
            <p:nvPr/>
          </p:nvCxnSpPr>
          <p:spPr>
            <a:xfrm flipV="1">
              <a:off x="5734981" y="2096702"/>
              <a:ext cx="229286" cy="31277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90" idx="7"/>
            </p:cNvCxnSpPr>
            <p:nvPr/>
          </p:nvCxnSpPr>
          <p:spPr>
            <a:xfrm flipV="1">
              <a:off x="6674218" y="2096702"/>
              <a:ext cx="241051" cy="31277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08" idx="7"/>
            </p:cNvCxnSpPr>
            <p:nvPr/>
          </p:nvCxnSpPr>
          <p:spPr>
            <a:xfrm flipV="1">
              <a:off x="7622177" y="2096702"/>
              <a:ext cx="248916" cy="31277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모서리가 둥근 직사각형 127"/>
            <p:cNvSpPr/>
            <p:nvPr/>
          </p:nvSpPr>
          <p:spPr>
            <a:xfrm>
              <a:off x="5220072" y="2807532"/>
              <a:ext cx="706682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R1, R2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6238339" y="2807532"/>
              <a:ext cx="676930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R2, R3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7150206" y="2807532"/>
              <a:ext cx="646387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R3, R4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8130019" y="2807532"/>
              <a:ext cx="530670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R4, R1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오른쪽 화살표 164"/>
            <p:cNvSpPr/>
            <p:nvPr/>
          </p:nvSpPr>
          <p:spPr>
            <a:xfrm>
              <a:off x="4067944" y="2096702"/>
              <a:ext cx="504056" cy="18017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145406" y="100939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환형 대기 발생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80" name="모서리가 둥근 직사각형 179"/>
          <p:cNvSpPr/>
          <p:nvPr/>
        </p:nvSpPr>
        <p:spPr>
          <a:xfrm>
            <a:off x="7928156" y="5458615"/>
            <a:ext cx="1252356" cy="634681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R1</a:t>
            </a:r>
            <a:r>
              <a:rPr lang="ko-KR" altLang="en-US" sz="900" dirty="0" smtClean="0">
                <a:solidFill>
                  <a:schemeClr val="tx1"/>
                </a:solidFill>
              </a:rPr>
              <a:t>을 할당 받지 못해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R4</a:t>
            </a:r>
            <a:r>
              <a:rPr lang="ko-KR" altLang="en-US" sz="900" dirty="0" smtClean="0">
                <a:solidFill>
                  <a:schemeClr val="tx1"/>
                </a:solidFill>
              </a:rPr>
              <a:t>를 요청하지 못하고 있음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1606" y="4233648"/>
            <a:ext cx="8316138" cy="1859648"/>
            <a:chOff x="261606" y="4124917"/>
            <a:chExt cx="8316138" cy="1859648"/>
          </a:xfrm>
        </p:grpSpPr>
        <p:sp>
          <p:nvSpPr>
            <p:cNvPr id="43" name="타원 42"/>
            <p:cNvSpPr/>
            <p:nvPr/>
          </p:nvSpPr>
          <p:spPr>
            <a:xfrm>
              <a:off x="5373259" y="496714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6312496" y="496714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821971" y="4124917"/>
              <a:ext cx="530670" cy="586665"/>
              <a:chOff x="2334044" y="4632325"/>
              <a:chExt cx="530670" cy="58666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/>
            <p:cNvCxnSpPr>
              <a:stCxn id="43" idx="7"/>
            </p:cNvCxnSpPr>
            <p:nvPr/>
          </p:nvCxnSpPr>
          <p:spPr>
            <a:xfrm flipV="1">
              <a:off x="5742036" y="4711582"/>
              <a:ext cx="243111" cy="31277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88" idx="5"/>
              <a:endCxn id="44" idx="1"/>
            </p:cNvCxnSpPr>
            <p:nvPr/>
          </p:nvCxnSpPr>
          <p:spPr>
            <a:xfrm>
              <a:off x="6138223" y="4570946"/>
              <a:ext cx="237545" cy="4534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4" idx="5"/>
              <a:endCxn id="43" idx="1"/>
            </p:cNvCxnSpPr>
            <p:nvPr/>
          </p:nvCxnSpPr>
          <p:spPr>
            <a:xfrm>
              <a:off x="5293811" y="4573720"/>
              <a:ext cx="142720" cy="450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4" idx="7"/>
            </p:cNvCxnSpPr>
            <p:nvPr/>
          </p:nvCxnSpPr>
          <p:spPr>
            <a:xfrm flipV="1">
              <a:off x="6681273" y="4711582"/>
              <a:ext cx="213813" cy="31277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4977559" y="4127691"/>
              <a:ext cx="530670" cy="586665"/>
              <a:chOff x="2334044" y="4632325"/>
              <a:chExt cx="530670" cy="586665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763677" y="4124917"/>
              <a:ext cx="530670" cy="586665"/>
              <a:chOff x="2334044" y="4632325"/>
              <a:chExt cx="530670" cy="586665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>
              <a:off x="7260455" y="4967141"/>
              <a:ext cx="432049" cy="390726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77" idx="5"/>
              <a:endCxn id="60" idx="1"/>
            </p:cNvCxnSpPr>
            <p:nvPr/>
          </p:nvCxnSpPr>
          <p:spPr>
            <a:xfrm>
              <a:off x="7079929" y="4570946"/>
              <a:ext cx="243798" cy="4534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8145695" y="4952712"/>
              <a:ext cx="432049" cy="390726"/>
            </a:xfrm>
            <a:prstGeom prst="ellipse">
              <a:avLst/>
            </a:prstGeom>
            <a:noFill/>
            <a:ln w="2857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화살표 연결선 62"/>
            <p:cNvCxnSpPr>
              <a:stCxn id="60" idx="7"/>
              <a:endCxn id="74" idx="2"/>
            </p:cNvCxnSpPr>
            <p:nvPr/>
          </p:nvCxnSpPr>
          <p:spPr>
            <a:xfrm flipV="1">
              <a:off x="7629232" y="4520029"/>
              <a:ext cx="284888" cy="504332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/>
            <p:cNvGrpSpPr/>
            <p:nvPr/>
          </p:nvGrpSpPr>
          <p:grpSpPr>
            <a:xfrm>
              <a:off x="7720793" y="4124917"/>
              <a:ext cx="530670" cy="586665"/>
              <a:chOff x="2334044" y="4632325"/>
              <a:chExt cx="530670" cy="586665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9" name="구부러진 연결선 68"/>
            <p:cNvCxnSpPr>
              <a:stCxn id="150" idx="7"/>
              <a:endCxn id="143" idx="7"/>
            </p:cNvCxnSpPr>
            <p:nvPr/>
          </p:nvCxnSpPr>
          <p:spPr>
            <a:xfrm rot="16200000" flipV="1">
              <a:off x="1919166" y="3159118"/>
              <a:ext cx="538046" cy="3220661"/>
            </a:xfrm>
            <a:prstGeom prst="curvedConnector3">
              <a:avLst>
                <a:gd name="adj1" fmla="val 263753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657306" y="499568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1596543" y="499568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1106018" y="4153457"/>
              <a:ext cx="530670" cy="586665"/>
              <a:chOff x="2334044" y="4632325"/>
              <a:chExt cx="530670" cy="586665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R2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8" name="직선 화살표 연결선 137"/>
            <p:cNvCxnSpPr>
              <a:stCxn id="137" idx="5"/>
              <a:endCxn id="133" idx="1"/>
            </p:cNvCxnSpPr>
            <p:nvPr/>
          </p:nvCxnSpPr>
          <p:spPr>
            <a:xfrm>
              <a:off x="1422270" y="4599486"/>
              <a:ext cx="237545" cy="4534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43" idx="5"/>
              <a:endCxn id="132" idx="1"/>
            </p:cNvCxnSpPr>
            <p:nvPr/>
          </p:nvCxnSpPr>
          <p:spPr>
            <a:xfrm>
              <a:off x="577858" y="4602260"/>
              <a:ext cx="142720" cy="450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그룹 139"/>
            <p:cNvGrpSpPr/>
            <p:nvPr/>
          </p:nvGrpSpPr>
          <p:grpSpPr>
            <a:xfrm>
              <a:off x="261606" y="4156231"/>
              <a:ext cx="530670" cy="586665"/>
              <a:chOff x="2334044" y="4632325"/>
              <a:chExt cx="530670" cy="586665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2047724" y="4153457"/>
              <a:ext cx="530670" cy="586665"/>
              <a:chOff x="2334044" y="4632325"/>
              <a:chExt cx="530670" cy="586665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R3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8" name="타원 147"/>
            <p:cNvSpPr/>
            <p:nvPr/>
          </p:nvSpPr>
          <p:spPr>
            <a:xfrm>
              <a:off x="2544502" y="4995681"/>
              <a:ext cx="432049" cy="390726"/>
            </a:xfrm>
            <a:prstGeom prst="ellipse">
              <a:avLst/>
            </a:prstGeom>
            <a:noFill/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화살표 연결선 148"/>
            <p:cNvCxnSpPr>
              <a:stCxn id="147" idx="5"/>
              <a:endCxn id="148" idx="1"/>
            </p:cNvCxnSpPr>
            <p:nvPr/>
          </p:nvCxnSpPr>
          <p:spPr>
            <a:xfrm>
              <a:off x="2363976" y="4599486"/>
              <a:ext cx="243798" cy="45341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149"/>
            <p:cNvSpPr/>
            <p:nvPr/>
          </p:nvSpPr>
          <p:spPr>
            <a:xfrm>
              <a:off x="3429742" y="4981252"/>
              <a:ext cx="432049" cy="390726"/>
            </a:xfrm>
            <a:prstGeom prst="ellipse">
              <a:avLst/>
            </a:prstGeom>
            <a:noFill/>
            <a:ln w="2857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3004840" y="4153457"/>
              <a:ext cx="530670" cy="586665"/>
              <a:chOff x="2334044" y="4632325"/>
              <a:chExt cx="530670" cy="586665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2406445" y="4858950"/>
                <a:ext cx="432048" cy="3600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2334044" y="4632325"/>
                <a:ext cx="530670" cy="176830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 smtClean="0">
                    <a:solidFill>
                      <a:schemeClr val="tx1"/>
                    </a:solidFill>
                  </a:rPr>
                  <a:t>R4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527371" y="49554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6" name="구부러진 연결선 165"/>
            <p:cNvCxnSpPr>
              <a:stCxn id="62" idx="7"/>
              <a:endCxn id="82" idx="0"/>
            </p:cNvCxnSpPr>
            <p:nvPr/>
          </p:nvCxnSpPr>
          <p:spPr>
            <a:xfrm rot="16200000" flipV="1">
              <a:off x="6562420" y="3057880"/>
              <a:ext cx="655616" cy="3248488"/>
            </a:xfrm>
            <a:prstGeom prst="curvedConnector3">
              <a:avLst>
                <a:gd name="adj1" fmla="val 227623"/>
              </a:avLst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오른쪽 화살표 171"/>
            <p:cNvSpPr/>
            <p:nvPr/>
          </p:nvSpPr>
          <p:spPr>
            <a:xfrm>
              <a:off x="4056150" y="4480861"/>
              <a:ext cx="504056" cy="18017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5199889" y="5425593"/>
              <a:ext cx="706682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R1, R2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6218156" y="5425593"/>
              <a:ext cx="676930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R2, R3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7127042" y="5450916"/>
              <a:ext cx="754345" cy="533649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R3, R4 </a:t>
              </a: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순서로 요청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R3, R4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모두 할당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489973" y="5425593"/>
              <a:ext cx="706682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R1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1481462" y="5488031"/>
              <a:ext cx="720080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R2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ko-KR" altLang="en-US" sz="9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2368255" y="5425593"/>
              <a:ext cx="796728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R3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3312094" y="5425593"/>
              <a:ext cx="706322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R1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요청 후 대기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6062097" y="368383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환형 대기 발생 않음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24382" y="836712"/>
            <a:ext cx="1334275" cy="496533"/>
            <a:chOff x="424382" y="836712"/>
            <a:chExt cx="1334275" cy="496533"/>
          </a:xfrm>
        </p:grpSpPr>
        <p:cxnSp>
          <p:nvCxnSpPr>
            <p:cNvPr id="191" name="직선 화살표 연결선 190"/>
            <p:cNvCxnSpPr/>
            <p:nvPr/>
          </p:nvCxnSpPr>
          <p:spPr>
            <a:xfrm>
              <a:off x="424382" y="970766"/>
              <a:ext cx="54215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모서리가 둥근 직사각형 191"/>
            <p:cNvSpPr/>
            <p:nvPr/>
          </p:nvSpPr>
          <p:spPr>
            <a:xfrm>
              <a:off x="1047200" y="836712"/>
              <a:ext cx="441813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할당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427010" y="1172728"/>
              <a:ext cx="542157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모서리가 둥근 직사각형 193"/>
            <p:cNvSpPr/>
            <p:nvPr/>
          </p:nvSpPr>
          <p:spPr>
            <a:xfrm>
              <a:off x="1049828" y="1038674"/>
              <a:ext cx="708829" cy="294571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요청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대기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320607" y="3268894"/>
            <a:ext cx="226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</a:t>
            </a:r>
            <a:r>
              <a:rPr lang="ko-KR" altLang="en-US" sz="1200" dirty="0" smtClean="0"/>
              <a:t>환형 대기가 발생하는 경우</a:t>
            </a:r>
            <a:endParaRPr lang="ko-KR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86195" y="6191946"/>
            <a:ext cx="5489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</a:t>
            </a:r>
            <a:r>
              <a:rPr lang="ko-KR" altLang="en-US" sz="1200" dirty="0" smtClean="0"/>
              <a:t>스레드가 번호 순으로 자원을 할당 </a:t>
            </a:r>
            <a:r>
              <a:rPr lang="ko-KR" altLang="en-US" sz="1200" dirty="0" smtClean="0"/>
              <a:t>받아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환형 대기가 발생하지 않는 </a:t>
            </a:r>
            <a:r>
              <a:rPr lang="ko-KR" altLang="en-US" sz="1200" dirty="0" smtClean="0"/>
              <a:t>경우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en-US" altLang="ko-KR" sz="1200" dirty="0" smtClean="0"/>
              <a:t>    T4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R1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R4</a:t>
            </a:r>
            <a:r>
              <a:rPr lang="ko-KR" altLang="en-US" sz="1200" dirty="0" smtClean="0"/>
              <a:t>가 필요할 때</a:t>
            </a:r>
            <a:r>
              <a:rPr lang="en-US" altLang="ko-KR" sz="1200" dirty="0" smtClean="0"/>
              <a:t>, R1</a:t>
            </a:r>
            <a:r>
              <a:rPr lang="ko-KR" altLang="en-US" sz="1200" dirty="0" smtClean="0"/>
              <a:t>부터 </a:t>
            </a:r>
            <a:r>
              <a:rPr lang="ko-KR" altLang="en-US" sz="1200" dirty="0" smtClean="0"/>
              <a:t>할당 받으면 환형 </a:t>
            </a:r>
            <a:r>
              <a:rPr lang="ko-KR" altLang="en-US" sz="1200" dirty="0" smtClean="0"/>
              <a:t>대기 발생 않음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074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회피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자원 할당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미래에 환형 대기가 발생할 것으로 판단되면 자원 할당 하지 않는 정책</a:t>
            </a:r>
            <a:endParaRPr lang="en-US" altLang="ko-KR" dirty="0" smtClean="0"/>
          </a:p>
          <a:p>
            <a:r>
              <a:rPr lang="en-US" altLang="ko-KR" dirty="0" smtClean="0"/>
              <a:t>banker’s </a:t>
            </a:r>
            <a:r>
              <a:rPr lang="ko-KR" altLang="en-US" dirty="0" smtClean="0"/>
              <a:t>알고리즘으로 해결</a:t>
            </a:r>
            <a:endParaRPr lang="en-US" altLang="ko-KR" dirty="0" smtClean="0"/>
          </a:p>
          <a:p>
            <a:pPr lvl="1"/>
            <a:r>
              <a:rPr lang="en-US" altLang="ko-KR" u="sng" dirty="0" err="1">
                <a:hlinkClick r:id="rId2"/>
              </a:rPr>
              <a:t>Edsger</a:t>
            </a:r>
            <a:r>
              <a:rPr lang="en-US" altLang="ko-KR" u="sng" dirty="0">
                <a:hlinkClick r:id="rId2"/>
              </a:rPr>
              <a:t> </a:t>
            </a:r>
            <a:r>
              <a:rPr lang="en-US" altLang="ko-KR" u="sng" dirty="0" err="1">
                <a:hlinkClick r:id="rId2"/>
              </a:rPr>
              <a:t>Dijkstra</a:t>
            </a:r>
            <a:r>
              <a:rPr lang="en-US" altLang="ko-KR" dirty="0"/>
              <a:t> </a:t>
            </a:r>
            <a:r>
              <a:rPr lang="ko-KR" altLang="en-US" dirty="0" smtClean="0"/>
              <a:t>에 의해 개발된 알고리즘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자원 할당 전에 미래에 교착상태가 발생하지 않을 것인지 안전한지 판단하는 알고리즘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은행에서의 대출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돈을 대출한 사람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돈을 대출하려고 하는 사람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안전한 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프로세스들을 어떤 순서로 실행 시켰을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프로세스들이 자신이 요청하는 자원을 가지고 실행할 수 있다면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안전한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불안전한 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환형 대기에 빠진다면 불안전한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2"/>
            <a:r>
              <a:rPr lang="ko-KR" altLang="en-US" dirty="0"/>
              <a:t>각 프로세스가 </a:t>
            </a:r>
            <a:r>
              <a:rPr lang="ko-KR" altLang="en-US" dirty="0" smtClean="0"/>
              <a:t>실행 시작 전에 필요한 </a:t>
            </a:r>
            <a:r>
              <a:rPr lang="ko-KR" altLang="en-US" dirty="0"/>
              <a:t>전체 자원의 수를 운영체제에게 </a:t>
            </a:r>
            <a:r>
              <a:rPr lang="ko-KR" altLang="en-US" dirty="0" smtClean="0"/>
              <a:t>알림</a:t>
            </a:r>
            <a:endParaRPr lang="en-US" altLang="ko-KR" dirty="0"/>
          </a:p>
          <a:p>
            <a:pPr lvl="2"/>
            <a:r>
              <a:rPr lang="ko-KR" altLang="en-US" dirty="0" smtClean="0"/>
              <a:t>자원을 </a:t>
            </a:r>
            <a:r>
              <a:rPr lang="ko-KR" altLang="en-US" dirty="0"/>
              <a:t>할당할 </a:t>
            </a:r>
            <a:r>
              <a:rPr lang="ko-KR" altLang="en-US" dirty="0" smtClean="0"/>
              <a:t>때마다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자원을 할당해주었을 때 교착상태가 발생하지 않을 만큼 안전한 </a:t>
            </a:r>
            <a:r>
              <a:rPr lang="ko-KR" altLang="en-US" dirty="0" smtClean="0"/>
              <a:t>상태인지 </a:t>
            </a:r>
            <a:r>
              <a:rPr lang="ko-KR" altLang="en-US" dirty="0"/>
              <a:t>판단하여 안전한 상태일 때만 자원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/>
              <a:t>각 프로세스가 필요한 자원의 개수</a:t>
            </a:r>
            <a:r>
              <a:rPr lang="en-US" altLang="ko-KR" dirty="0"/>
              <a:t>, </a:t>
            </a:r>
            <a:r>
              <a:rPr lang="ko-KR" altLang="en-US" dirty="0"/>
              <a:t>현재 각 프로세스가 할당 받은 자원을 개수</a:t>
            </a:r>
            <a:r>
              <a:rPr lang="en-US" altLang="ko-KR" dirty="0"/>
              <a:t>, </a:t>
            </a:r>
            <a:r>
              <a:rPr lang="ko-KR" altLang="en-US" dirty="0"/>
              <a:t>그리고 시스템 내 할당 가능한 자원의 개수를 토대로 현재 요청된 자원을 할당해도 안전한지 </a:t>
            </a:r>
            <a:r>
              <a:rPr lang="ko-KR" altLang="en-US" dirty="0" smtClean="0"/>
              <a:t>판단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비현실적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프로세스가 실행 전에 필요한 자원의 개수를 아는 것은 불가능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개수도 동적으로 변하기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프로세스의 개수를 정적으로 고정시키는 것 불가능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70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 감지 </a:t>
            </a:r>
            <a:r>
              <a:rPr lang="ko-KR" altLang="en-US" smtClean="0"/>
              <a:t>및 복구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교착상태를 </a:t>
            </a:r>
            <a:r>
              <a:rPr lang="ko-KR" altLang="en-US" dirty="0"/>
              <a:t>감지하는 프로그램을 </a:t>
            </a:r>
            <a:r>
              <a:rPr lang="ko-KR" altLang="en-US" dirty="0" smtClean="0"/>
              <a:t>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형성된 교착상태를 </a:t>
            </a:r>
            <a:r>
              <a:rPr lang="ko-KR" altLang="en-US" dirty="0"/>
              <a:t>푼다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백그라운드에서 </a:t>
            </a:r>
            <a:r>
              <a:rPr lang="ko-KR" altLang="en-US" dirty="0" smtClean="0"/>
              <a:t>교착상태를 </a:t>
            </a:r>
            <a:r>
              <a:rPr lang="ko-KR" altLang="en-US" dirty="0"/>
              <a:t>감지하는 </a:t>
            </a:r>
            <a:r>
              <a:rPr lang="ko-KR" altLang="en-US" dirty="0" smtClean="0"/>
              <a:t>프로그램 </a:t>
            </a:r>
            <a:r>
              <a:rPr lang="ko-KR" altLang="en-US" dirty="0"/>
              <a:t>늘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r>
              <a:rPr lang="ko-KR" altLang="en-US" dirty="0"/>
              <a:t>교착상태를 감지하였을 때의 복구 방법</a:t>
            </a:r>
            <a:endParaRPr lang="en-US" altLang="ko-KR" dirty="0"/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/>
              <a:t>강제 선점</a:t>
            </a:r>
            <a:r>
              <a:rPr lang="en-US" altLang="ko-KR" dirty="0"/>
              <a:t>(preemption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교착상태에 </a:t>
            </a:r>
            <a:r>
              <a:rPr lang="ko-KR" altLang="en-US" dirty="0"/>
              <a:t>빠진 </a:t>
            </a:r>
            <a:r>
              <a:rPr lang="ko-KR" altLang="en-US" dirty="0" smtClean="0"/>
              <a:t>스레드 중 하나의 자원을 </a:t>
            </a:r>
            <a:r>
              <a:rPr lang="ko-KR" altLang="en-US" dirty="0"/>
              <a:t>강제로 빼앗아 다른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ko-KR" altLang="en-US" dirty="0" smtClean="0"/>
              <a:t>롤백</a:t>
            </a:r>
            <a:r>
              <a:rPr lang="en-US" altLang="ko-KR" dirty="0"/>
              <a:t>(rollback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운영체제는 </a:t>
            </a:r>
            <a:r>
              <a:rPr lang="ko-KR" altLang="en-US" dirty="0"/>
              <a:t>주기적으로 교착상태가 발생할 것으로 예측되는 스레드의 상태를 저장하여 두고 교착상태가 발생하면 </a:t>
            </a:r>
            <a:r>
              <a:rPr lang="ko-KR" altLang="en-US" dirty="0" smtClean="0"/>
              <a:t>마지막으로 저장된 </a:t>
            </a:r>
            <a:r>
              <a:rPr lang="ko-KR" altLang="en-US" dirty="0"/>
              <a:t>상태로 돌아가도록 하고</a:t>
            </a:r>
            <a:r>
              <a:rPr lang="en-US" altLang="ko-KR" dirty="0"/>
              <a:t>, </a:t>
            </a:r>
            <a:r>
              <a:rPr lang="ko-KR" altLang="en-US" dirty="0"/>
              <a:t>다시 시작하면서 자원을 다르게 할당</a:t>
            </a:r>
            <a:endParaRPr lang="en-US" altLang="ko-KR" dirty="0"/>
          </a:p>
          <a:p>
            <a:pPr lvl="1"/>
            <a:r>
              <a:rPr lang="ko-KR" altLang="en-US" dirty="0" smtClean="0"/>
              <a:t>스레드 강제 종료</a:t>
            </a:r>
            <a:r>
              <a:rPr lang="en-US" altLang="ko-KR" dirty="0" smtClean="0"/>
              <a:t>(kill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process)</a:t>
            </a:r>
          </a:p>
          <a:p>
            <a:pPr lvl="2"/>
            <a:r>
              <a:rPr lang="ko-KR" altLang="en-US" dirty="0" smtClean="0"/>
              <a:t>교착상태에 </a:t>
            </a:r>
            <a:r>
              <a:rPr lang="ko-KR" altLang="en-US" dirty="0"/>
              <a:t>빠진 스레드 중 </a:t>
            </a:r>
            <a:r>
              <a:rPr lang="ko-KR" altLang="en-US" dirty="0" smtClean="0"/>
              <a:t>하나 </a:t>
            </a:r>
            <a:r>
              <a:rPr lang="ko-KR" altLang="en-US" dirty="0"/>
              <a:t>강제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간단하면서도 효과적인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시간과 메모리 공간</a:t>
            </a:r>
            <a:r>
              <a:rPr lang="en-US" altLang="ko-KR" dirty="0" smtClean="0"/>
              <a:t>(rollback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부담이 크기 때문에 잘 사용하지 않음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367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212976"/>
            <a:ext cx="2842991" cy="30243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그림에 등장하는 동물은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어떤 동물이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무엇을 하고 있는 걸까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타조</a:t>
            </a:r>
            <a:r>
              <a:rPr lang="en-US" altLang="ko-KR" dirty="0" smtClean="0"/>
              <a:t>(ostrich)</a:t>
            </a:r>
          </a:p>
          <a:p>
            <a:pPr lvl="2"/>
            <a:r>
              <a:rPr lang="ko-KR" altLang="en-US" dirty="0" smtClean="0"/>
              <a:t>사전적 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날지 못하는 매우 큰 새</a:t>
            </a:r>
            <a:endParaRPr lang="en-US" altLang="ko-KR" dirty="0" smtClean="0"/>
          </a:p>
          <a:p>
            <a:pPr lvl="2"/>
            <a:r>
              <a:rPr lang="en-US" altLang="ko-KR" dirty="0"/>
              <a:t>1600</a:t>
            </a:r>
            <a:r>
              <a:rPr lang="ko-KR" altLang="en-US" dirty="0"/>
              <a:t>년대 </a:t>
            </a:r>
            <a:r>
              <a:rPr lang="ko-KR" altLang="en-US" dirty="0" smtClean="0"/>
              <a:t>초 ‘현실 도피 주의자</a:t>
            </a:r>
            <a:r>
              <a:rPr lang="en-US" altLang="ko-KR" dirty="0" smtClean="0"/>
              <a:t>’</a:t>
            </a:r>
            <a:endParaRPr lang="ko-KR" altLang="en-US" dirty="0"/>
          </a:p>
          <a:p>
            <a:pPr lvl="3"/>
            <a:r>
              <a:rPr lang="ko-KR" altLang="en-US" dirty="0" smtClean="0"/>
              <a:t>먹이를 찾느라 모래에 머리를 박은 모습을 쫓길 때 모래에 머리를 박는다고 오인해 생긴 뜻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겁쟁이</a:t>
            </a:r>
            <a:r>
              <a:rPr lang="en-US" altLang="ko-KR" dirty="0" smtClean="0"/>
              <a:t>-</a:t>
            </a:r>
            <a:r>
              <a:rPr lang="ko-KR" altLang="en-US" dirty="0" smtClean="0"/>
              <a:t>치킨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246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교착상태 무시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타조</a:t>
            </a:r>
            <a:r>
              <a:rPr lang="en-US" altLang="ko-KR" dirty="0" smtClean="0"/>
              <a:t>(Ostrich)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교착상태를 해결할 필요가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교착상태에 대한 통계치는 없다</a:t>
            </a:r>
            <a:endParaRPr lang="en-US" altLang="ko-KR" dirty="0" smtClean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년에 한 번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10</a:t>
            </a:r>
            <a:r>
              <a:rPr lang="ko-KR" altLang="en-US" dirty="0"/>
              <a:t>년에 </a:t>
            </a:r>
            <a:r>
              <a:rPr lang="ko-KR" altLang="en-US" dirty="0" smtClean="0"/>
              <a:t>한번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교착상태는 반드시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교착상태의 발생 가능성이 극히 적고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교착상태를 </a:t>
            </a:r>
            <a:r>
              <a:rPr lang="ko-KR" altLang="en-US" dirty="0"/>
              <a:t>피하기 위한 비용이 많이 들어 감</a:t>
            </a:r>
            <a:endParaRPr lang="en-US" altLang="ko-KR" dirty="0" smtClean="0"/>
          </a:p>
          <a:p>
            <a:r>
              <a:rPr lang="ko-KR" altLang="en-US" dirty="0" smtClean="0"/>
              <a:t>타조 알고리즘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Put </a:t>
            </a:r>
            <a:r>
              <a:rPr lang="en-US" altLang="ko-KR" dirty="0"/>
              <a:t>your head in the sand </a:t>
            </a:r>
            <a:r>
              <a:rPr lang="ko-KR" altLang="en-US" dirty="0" smtClean="0"/>
              <a:t>접근법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타조가 </a:t>
            </a:r>
            <a:r>
              <a:rPr lang="ko-KR" altLang="en-US" dirty="0"/>
              <a:t>머리를 모래 속에 박고 자신이 보이지 않는 체하는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교착상태는 발생하지 않을 거야 하고 아무 대책을 취하는 않는 접근법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Unix</a:t>
            </a:r>
            <a:r>
              <a:rPr lang="ko-KR" altLang="en-US" dirty="0"/>
              <a:t>와 </a:t>
            </a:r>
            <a:r>
              <a:rPr lang="ko-KR" altLang="en-US" dirty="0" smtClean="0"/>
              <a:t>윈도우 등 현재 거의 모든 운영체제에서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의심 가는 스레드를 종료시키거나 시스템 </a:t>
            </a:r>
            <a:r>
              <a:rPr lang="ko-KR" altLang="en-US" dirty="0" err="1" smtClean="0"/>
              <a:t>재시작</a:t>
            </a:r>
            <a:r>
              <a:rPr lang="en-US" altLang="ko-KR" dirty="0" smtClean="0"/>
              <a:t>(reboot)</a:t>
            </a:r>
          </a:p>
          <a:p>
            <a:pPr lvl="2"/>
            <a:r>
              <a:rPr lang="ko-KR" altLang="en-US" dirty="0" smtClean="0"/>
              <a:t>거의 발생하지 않거나 아주 드물게 발생하는 것에 비해 교착상태 해결에는 상대적으로 비용이 많이 들기 때문</a:t>
            </a:r>
            <a:endParaRPr lang="en-US" altLang="ko-KR" dirty="0" smtClean="0"/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미사일 등 시스템 </a:t>
            </a:r>
            <a:r>
              <a:rPr lang="ko-KR" altLang="en-US" dirty="0" err="1" smtClean="0"/>
              <a:t>재시작이</a:t>
            </a:r>
            <a:r>
              <a:rPr lang="ko-KR" altLang="en-US" dirty="0" smtClean="0"/>
              <a:t> 파국을 초래할 </a:t>
            </a:r>
            <a:r>
              <a:rPr lang="en-US" altLang="ko-KR" dirty="0" smtClean="0"/>
              <a:t>hard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real-time </a:t>
            </a:r>
            <a:r>
              <a:rPr lang="ko-KR" altLang="en-US" dirty="0" smtClean="0"/>
              <a:t>시스템이나 환자 감시 시스템</a:t>
            </a:r>
            <a:r>
              <a:rPr lang="en-US" altLang="ko-KR" dirty="0"/>
              <a:t> </a:t>
            </a:r>
            <a:r>
              <a:rPr lang="ko-KR" altLang="en-US" dirty="0" smtClean="0"/>
              <a:t>등에서는 적합하지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이런 시스템에서는 자원에 대한 프로세스의 할당 등에 대해 미리 알고 적절한 조치가 필요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71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교착상태를 다루는 현실적인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대부분의 운영체제 </a:t>
            </a:r>
            <a:r>
              <a:rPr lang="en-US" altLang="ko-KR" dirty="0" smtClean="0"/>
              <a:t>: ostrich</a:t>
            </a:r>
            <a:r>
              <a:rPr lang="ko-KR" altLang="en-US" dirty="0" smtClean="0"/>
              <a:t> 알고리즘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교착상태가 일어나지 않을 것으로 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교착상태에 대한 아무 대책을세우지 않음</a:t>
            </a:r>
            <a:endParaRPr lang="en-US" altLang="ko-KR" dirty="0" smtClean="0"/>
          </a:p>
          <a:p>
            <a:pPr lvl="2"/>
            <a:r>
              <a:rPr lang="ko-KR" altLang="en-US" dirty="0"/>
              <a:t>교착상태가 발생할 확률은 극히 </a:t>
            </a:r>
            <a:r>
              <a:rPr lang="ko-KR" altLang="en-US" dirty="0" smtClean="0"/>
              <a:t>작음</a:t>
            </a:r>
            <a:endParaRPr lang="en-US" altLang="ko-KR" dirty="0"/>
          </a:p>
          <a:p>
            <a:pPr lvl="1"/>
            <a:r>
              <a:rPr lang="ko-KR" altLang="en-US" dirty="0" smtClean="0"/>
              <a:t>교착상태 </a:t>
            </a:r>
            <a:r>
              <a:rPr lang="ko-KR" altLang="en-US" dirty="0"/>
              <a:t>예방</a:t>
            </a:r>
            <a:r>
              <a:rPr lang="en-US" altLang="ko-KR" dirty="0"/>
              <a:t>, </a:t>
            </a:r>
            <a:r>
              <a:rPr lang="ko-KR" altLang="en-US" dirty="0"/>
              <a:t>회피</a:t>
            </a:r>
            <a:r>
              <a:rPr lang="en-US" altLang="ko-KR" dirty="0"/>
              <a:t>, </a:t>
            </a:r>
            <a:r>
              <a:rPr lang="ko-KR" altLang="en-US" dirty="0"/>
              <a:t>감지에는 많은 </a:t>
            </a:r>
            <a:r>
              <a:rPr lang="ko-KR" altLang="en-US" dirty="0" smtClean="0"/>
              <a:t>오버헤드가 소모되므로</a:t>
            </a:r>
            <a:endParaRPr lang="en-US" altLang="ko-KR" dirty="0"/>
          </a:p>
          <a:p>
            <a:pPr lvl="1"/>
            <a:r>
              <a:rPr lang="ko-KR" altLang="en-US" dirty="0" smtClean="0"/>
              <a:t>교착상태가 발생하면 시스템 </a:t>
            </a:r>
            <a:r>
              <a:rPr lang="ko-KR" altLang="en-US" dirty="0" err="1" smtClean="0"/>
              <a:t>재시작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특정 프로세스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강제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관련된 데이터를 잃어버릴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 전체적으로 크지 않은 손실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640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교착상태를 대하는 통찰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“Not </a:t>
            </a:r>
            <a:r>
              <a:rPr lang="en-US" altLang="ko-KR" dirty="0"/>
              <a:t>everything worth doing is worth doing </a:t>
            </a:r>
            <a:r>
              <a:rPr lang="en-US" altLang="ko-KR" dirty="0" smtClean="0"/>
              <a:t>well”</a:t>
            </a:r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할만한 가치 있는 일들이 모두 잘할 만큼 가치 있는 것은 아니다</a:t>
            </a:r>
            <a:r>
              <a:rPr lang="en-US" altLang="ko-KR" dirty="0" smtClean="0"/>
              <a:t>.”</a:t>
            </a:r>
          </a:p>
          <a:p>
            <a:pPr lvl="2"/>
            <a:r>
              <a:rPr lang="en-US" altLang="ko-KR" dirty="0" smtClean="0"/>
              <a:t>Tom(Thomas) West</a:t>
            </a:r>
            <a:r>
              <a:rPr lang="ko-KR" altLang="en-US" dirty="0" smtClean="0"/>
              <a:t>가 한 말을 </a:t>
            </a:r>
            <a:r>
              <a:rPr lang="en-US" altLang="ko-KR" dirty="0" smtClean="0"/>
              <a:t>The </a:t>
            </a:r>
            <a:r>
              <a:rPr lang="en-US" altLang="ko-KR" dirty="0"/>
              <a:t>Soul of a New Machine (Modern Library, 1997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책에서 저자인 </a:t>
            </a:r>
            <a:r>
              <a:rPr lang="en-US" altLang="ko-KR" dirty="0" smtClean="0"/>
              <a:t>Tracy Kidder</a:t>
            </a:r>
            <a:r>
              <a:rPr lang="ko-KR" altLang="en-US" dirty="0" smtClean="0"/>
              <a:t>가 인용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Thomas West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general </a:t>
            </a:r>
            <a:r>
              <a:rPr lang="ko-KR" altLang="en-US" dirty="0" smtClean="0"/>
              <a:t>사의 엔지니어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1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실생활에서 발생하는 교착상태 사례</a:t>
            </a:r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3568" y="4103030"/>
            <a:ext cx="28632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한 사람이 밥을 먹기 위해서는 숟가락</a:t>
            </a:r>
            <a:r>
              <a:rPr lang="en-US" altLang="ko-KR" sz="1100" dirty="0" smtClean="0"/>
              <a:t>, </a:t>
            </a:r>
          </a:p>
          <a:p>
            <a:pPr algn="ctr"/>
            <a:r>
              <a:rPr lang="ko-KR" altLang="en-US" sz="1100" dirty="0" smtClean="0"/>
              <a:t>젓가락이 모두 필요한 상황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en-US" altLang="ko-KR" sz="1100" dirty="0" smtClean="0"/>
              <a:t>A</a:t>
            </a:r>
            <a:r>
              <a:rPr lang="ko-KR" altLang="en-US" sz="1100" dirty="0" smtClean="0"/>
              <a:t>는 숟가락을 들고</a:t>
            </a:r>
            <a:r>
              <a:rPr lang="en-US" altLang="ko-KR" sz="1100" dirty="0" smtClean="0"/>
              <a:t>, B</a:t>
            </a:r>
            <a:r>
              <a:rPr lang="ko-KR" altLang="en-US" sz="1100" dirty="0" smtClean="0"/>
              <a:t>는 젓가락을 들고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en-US" altLang="ko-KR" sz="1100" dirty="0" smtClean="0"/>
              <a:t>A</a:t>
            </a:r>
            <a:r>
              <a:rPr lang="ko-KR" altLang="en-US" sz="1100" dirty="0" smtClean="0"/>
              <a:t>는 젓가락을 사용할 수 있을 때까지 대기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en-US" altLang="ko-KR" sz="1100" dirty="0" smtClean="0"/>
              <a:t>B</a:t>
            </a:r>
            <a:r>
              <a:rPr lang="ko-KR" altLang="en-US" sz="1100" dirty="0" smtClean="0"/>
              <a:t>는 숟가락을 사용할 수 있을 때까지 대기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무한 대기 발생</a:t>
            </a:r>
            <a:endParaRPr lang="en-US" altLang="ko-KR" sz="11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04640" y="4084329"/>
            <a:ext cx="2076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자동차들이 한 길을 점유하고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다른 길을 막고 있는 경우</a:t>
            </a:r>
            <a:endParaRPr lang="ko-KR" altLang="en-US" sz="11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0808"/>
            <a:ext cx="2840360" cy="23669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68059"/>
            <a:ext cx="2126974" cy="24140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5517232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교착상태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자원을 소유한 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상대방이 소유한 자원을 기다리면서 무한 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0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식사하는 철학자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/>
              <a:t> (Dining Philosophers Problem)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08119" y="1448777"/>
            <a:ext cx="50891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 smtClean="0">
                <a:latin typeface="Arial" panose="020B0604020202020204" pitchFamily="34" charset="0"/>
              </a:rPr>
              <a:t>1965 </a:t>
            </a:r>
            <a:r>
              <a:rPr lang="ko-KR" altLang="en-US" sz="1400" dirty="0" smtClean="0">
                <a:latin typeface="Arial" panose="020B0604020202020204" pitchFamily="34" charset="0"/>
              </a:rPr>
              <a:t>년 </a:t>
            </a:r>
            <a:r>
              <a:rPr lang="en-US" altLang="ko-KR" sz="1400" dirty="0" err="1" smtClean="0">
                <a:latin typeface="Arial" panose="020B0604020202020204" pitchFamily="34" charset="0"/>
                <a:hlinkClick r:id="rId2" tooltip="Edsger W. Dijkstra"/>
              </a:rPr>
              <a:t>Edsger</a:t>
            </a:r>
            <a:r>
              <a:rPr lang="en-US" altLang="ko-KR" sz="1400" dirty="0" smtClean="0">
                <a:latin typeface="Arial" panose="020B0604020202020204" pitchFamily="34" charset="0"/>
                <a:hlinkClick r:id="rId2" tooltip="Edsger W. Dijkstra"/>
              </a:rPr>
              <a:t> </a:t>
            </a:r>
            <a:r>
              <a:rPr lang="en-US" altLang="ko-KR" sz="1400" dirty="0" err="1" smtClean="0">
                <a:latin typeface="Arial" panose="020B0604020202020204" pitchFamily="34" charset="0"/>
                <a:hlinkClick r:id="rId2" tooltip="Edsger W. Dijkstra"/>
              </a:rPr>
              <a:t>Dijkstra</a:t>
            </a:r>
            <a:r>
              <a:rPr lang="ko-KR" altLang="en-US" sz="1400" dirty="0" smtClean="0">
                <a:latin typeface="Arial" panose="020B0604020202020204" pitchFamily="34" charset="0"/>
              </a:rPr>
              <a:t>에</a:t>
            </a:r>
            <a:r>
              <a:rPr lang="en-US" altLang="ko-KR" sz="1400" dirty="0" smtClean="0"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Arial" panose="020B0604020202020204" pitchFamily="34" charset="0"/>
              </a:rPr>
              <a:t>의해 처음으로 문제화</a:t>
            </a:r>
            <a:endParaRPr lang="en-US" altLang="ko-KR" sz="1400" dirty="0" smtClean="0">
              <a:latin typeface="Arial" panose="020B0604020202020204" pitchFamily="34" charset="0"/>
            </a:endParaRPr>
          </a:p>
          <a:p>
            <a:pPr algn="just"/>
            <a:r>
              <a:rPr lang="ko-KR" altLang="en-US" sz="1400" dirty="0" smtClean="0">
                <a:latin typeface="Arial" panose="020B0604020202020204" pitchFamily="34" charset="0"/>
              </a:rPr>
              <a:t>병렬처리</a:t>
            </a:r>
            <a:r>
              <a:rPr lang="en-US" altLang="ko-KR" sz="1400" dirty="0">
                <a:latin typeface="Arial" panose="020B0604020202020204" pitchFamily="34" charset="0"/>
              </a:rPr>
              <a:t>(concurrent programming)</a:t>
            </a:r>
            <a:r>
              <a:rPr lang="ko-KR" altLang="en-US" sz="1400" dirty="0">
                <a:latin typeface="Arial" panose="020B0604020202020204" pitchFamily="34" charset="0"/>
              </a:rPr>
              <a:t>에서의 동기화 이슈와 해결 방법을 설명하고자 </a:t>
            </a:r>
            <a:r>
              <a:rPr lang="ko-KR" altLang="en-US" sz="1400" dirty="0" smtClean="0">
                <a:latin typeface="Arial" panose="020B0604020202020204" pitchFamily="34" charset="0"/>
              </a:rPr>
              <a:t>낸 학생 시험 문제</a:t>
            </a:r>
            <a:r>
              <a:rPr lang="en-US" altLang="ko-KR" sz="1400" dirty="0" smtClean="0">
                <a:latin typeface="Arial" panose="020B0604020202020204" pitchFamily="34" charset="0"/>
              </a:rPr>
              <a:t>(</a:t>
            </a:r>
            <a:r>
              <a:rPr lang="ko-KR" altLang="en-US" sz="1400" dirty="0" err="1" smtClean="0">
                <a:latin typeface="Arial" panose="020B0604020202020204" pitchFamily="34" charset="0"/>
              </a:rPr>
              <a:t>네델란드의</a:t>
            </a:r>
            <a:r>
              <a:rPr lang="ko-KR" altLang="en-US" sz="1400" dirty="0" smtClean="0"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hlinkClick r:id="rId3" tooltip="Eindhoven University of Technology"/>
              </a:rPr>
              <a:t>Eindhoven </a:t>
            </a:r>
            <a:r>
              <a:rPr lang="en-US" altLang="ko-KR" sz="1400" dirty="0">
                <a:hlinkClick r:id="rId3" tooltip="Eindhoven University of Technology"/>
              </a:rPr>
              <a:t>University of </a:t>
            </a:r>
            <a:r>
              <a:rPr lang="en-US" altLang="ko-KR" sz="1400" dirty="0" smtClean="0">
                <a:hlinkClick r:id="rId3" tooltip="Eindhoven University of Technology"/>
              </a:rPr>
              <a:t>Technology</a:t>
            </a:r>
            <a:r>
              <a:rPr lang="en-US" altLang="ko-KR" sz="1400" dirty="0" smtClean="0"/>
              <a:t>)</a:t>
            </a:r>
            <a:r>
              <a:rPr lang="ko-KR" altLang="en-US" sz="1400" dirty="0" smtClean="0">
                <a:latin typeface="Arial" panose="020B0604020202020204" pitchFamily="34" charset="0"/>
              </a:rPr>
              <a:t> </a:t>
            </a:r>
            <a:endParaRPr lang="en-US" altLang="ko-KR" sz="1400" dirty="0" smtClean="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1507" y="2510900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명의 철학자가 원탁에서 식사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식사 시간은 서로 다를 수 있음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자리마다 스파게티 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개와 양 옆에 포크 있음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각 철학자는 옆의 철학자에게 말할 수 없음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식사를 하기 위해서는 양 옆의 포크가 동시에 들려 있어야 함 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왼쪽 포크를 먼저 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 오른쪽 포크를 드는 순서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포크가 사용 중이면 대기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식사하는 데 어떠 문제가 있을까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81507" y="4398203"/>
            <a:ext cx="505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문제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가 발생하는 경우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-  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모두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거의 동시에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왼쪽 포크를 든 후 오른쪽 포크를 들려고 하였을 대 모두 상대가 가진 포크를 기다리면서 먹을 수 없는 교착상태 발생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07904" y="5406315"/>
            <a:ext cx="505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해결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– 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원형 상태로 요청이 생기지 않도록 함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명 중 마지막 사람은 제외한 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명은 왼쪽의 포크를 잡고 오른쪽 포크를 잡는 순서로 진행</a:t>
            </a:r>
            <a:r>
              <a:rPr lang="en-US" altLang="ko-KR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마지막 사람은 오른쪽 포크를 잡고 왼쪽 포크를 잡음</a:t>
            </a:r>
            <a:endParaRPr lang="en-US" altLang="ko-KR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56792"/>
            <a:ext cx="3348902" cy="2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0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식사하는 철학자 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91634" y="2443828"/>
            <a:ext cx="6048672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고대에 부유한 박애주의자가 저명한 다섯 명의 철학자</a:t>
            </a:r>
            <a:r>
              <a:rPr lang="ko-KR" altLang="en-US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를 위해 대학을 </a:t>
            </a:r>
            <a:r>
              <a:rPr lang="ko-KR" altLang="ko-KR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기증</a:t>
            </a:r>
            <a:r>
              <a:rPr lang="ko-KR" altLang="en-US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하였습니다</a:t>
            </a:r>
            <a:r>
              <a:rPr lang="en-US" altLang="ko-KR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각 철학자는 자신의 전문적인 사고 활동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을 할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수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있는 방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과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공동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으로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식사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를 할 수 있는 식당이 제공되었습니다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이 식당에는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5 개의 의자로 둘러싸인 원형 테이블이 구비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되어 있고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테이블에는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앉을 철학자의 이름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이 붙어 있습니다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철학자의 이름은 PHIL0, PHIL1, PHIL2, PHIL3, PHIL4였으며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테이블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을 따라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반 시계 방향으로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배치되었습니다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각 철학자의 왼쪽에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는 황금 포크가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중앙에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는 한 개의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그릇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에 스파게티가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놓여 있습니다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스파게티는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끊임없이 보충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됩니다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inherit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철학자는 대부분의 시간을 사고로 보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내지만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배고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플 때는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식당에 가서 자기 의자에 앉아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lang="ko-KR" altLang="en-US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자신의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왼쪽에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있는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포크를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들어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스파게티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속에 넣습니다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그러나 스파게티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를 입으로 가져 가기 위해서는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두 번째 포크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가 반드시 필요하므로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철학자는 그의 오른쪽에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있는 포크도 가져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야만 합니다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. </a:t>
            </a:r>
            <a:r>
              <a:rPr lang="ko-KR" altLang="en-US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먹기가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끝나면 두 포크를 내려 놓고 의자에서 일어나 계속 생각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을 할 </a:t>
            </a:r>
            <a:r>
              <a:rPr lang="ko-KR" altLang="en-US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것입니다</a:t>
            </a:r>
            <a:r>
              <a:rPr lang="en-US" altLang="ko-KR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  <a:ea typeface="inherit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물론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하나의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포크는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한 번에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오직 한 철학자 만 사용할 수 있습니다.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다른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철학자</a:t>
            </a:r>
            <a:r>
              <a:rPr lang="ko-KR" altLang="en-US" sz="1200" dirty="0" smtClean="0">
                <a:solidFill>
                  <a:srgbClr val="212121"/>
                </a:solidFill>
                <a:latin typeface="Arial Unicode MS"/>
                <a:ea typeface="inherit"/>
              </a:rPr>
              <a:t>가 포크를 사용하려면 포크가 사용가능하게 될 때까지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기다려야합니다.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저자의 번역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  <a:ea typeface="inherit"/>
              </a:rPr>
              <a:t>)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212121"/>
              </a:solidFill>
              <a:latin typeface="Arial Unicode MS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0" i="0" u="sng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철학자들이 식사하는 동안 언제 어떤 문제가 생길까요</a:t>
            </a:r>
            <a:r>
              <a:rPr kumimoji="0" lang="en-US" altLang="ko-KR" sz="1200" b="0" i="0" u="sng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?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u="sng" dirty="0" smtClean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u="sng" dirty="0">
              <a:latin typeface="Arial" panose="020B0604020202020204" pitchFamily="34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200" b="0" i="0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갑자기 모든 철학자들이  동시에 자리에 않아 식사를 하려고 할 때 문제가 생깁니다</a:t>
            </a:r>
            <a:r>
              <a:rPr kumimoji="0" lang="en-US" altLang="ko-KR" sz="1200" b="0" i="0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200" b="0" i="0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 Unicode M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77534" y="1412776"/>
            <a:ext cx="37536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Communicating Sequential </a:t>
            </a:r>
            <a:r>
              <a:rPr lang="en-US" altLang="ko-KR" sz="1400" dirty="0" smtClean="0"/>
              <a:t>Processes</a:t>
            </a:r>
          </a:p>
          <a:p>
            <a:r>
              <a:rPr lang="en-US" altLang="ko-KR" sz="1400" dirty="0" smtClean="0"/>
              <a:t>C</a:t>
            </a:r>
            <a:r>
              <a:rPr lang="en-US" altLang="ko-KR" sz="1400" dirty="0"/>
              <a:t>. A. R. </a:t>
            </a:r>
            <a:r>
              <a:rPr lang="en-US" altLang="ko-KR" sz="1400" dirty="0" smtClean="0"/>
              <a:t>Hoare</a:t>
            </a:r>
          </a:p>
          <a:p>
            <a:r>
              <a:rPr lang="en-US" altLang="ko-KR" sz="1400" dirty="0" smtClean="0"/>
              <a:t>1985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Prentice Hall </a:t>
            </a:r>
            <a:r>
              <a:rPr lang="ko-KR" altLang="en-US" sz="1400" dirty="0" smtClean="0"/>
              <a:t>출판사에서 출간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>
                <a:latin typeface="Arial" panose="020B0604020202020204" pitchFamily="34" charset="0"/>
                <a:hlinkClick r:id="rId2" tooltip="Edsger W. Dijkstra"/>
              </a:rPr>
              <a:t>Dijkstra</a:t>
            </a:r>
            <a:r>
              <a:rPr lang="ko-KR" altLang="en-US" sz="1400" dirty="0" smtClean="0">
                <a:latin typeface="Arial" panose="020B0604020202020204" pitchFamily="34" charset="0"/>
              </a:rPr>
              <a:t>의 문제를 공식화한 내용 포함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20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철학자가 </a:t>
            </a:r>
            <a:r>
              <a:rPr lang="ko-KR" altLang="en-US" dirty="0"/>
              <a:t>식사하는 </a:t>
            </a:r>
            <a:r>
              <a:rPr lang="ko-KR" altLang="en-US" dirty="0" smtClean="0"/>
              <a:t>모든 경우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81336"/>
            <a:ext cx="7630576" cy="5403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32351" y="58772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동시에</a:t>
            </a:r>
            <a:endParaRPr lang="ko-KR" altLang="en-US" sz="1000" dirty="0"/>
          </a:p>
        </p:txBody>
      </p:sp>
      <p:sp>
        <p:nvSpPr>
          <p:cNvPr id="3" name="자유형 2"/>
          <p:cNvSpPr/>
          <p:nvPr/>
        </p:nvSpPr>
        <p:spPr>
          <a:xfrm>
            <a:off x="4382814" y="6026932"/>
            <a:ext cx="684674" cy="292788"/>
          </a:xfrm>
          <a:custGeom>
            <a:avLst/>
            <a:gdLst>
              <a:gd name="connsiteX0" fmla="*/ 0 w 684674"/>
              <a:gd name="connsiteY0" fmla="*/ 0 h 292788"/>
              <a:gd name="connsiteX1" fmla="*/ 31531 w 684674"/>
              <a:gd name="connsiteY1" fmla="*/ 9009 h 292788"/>
              <a:gd name="connsiteX2" fmla="*/ 45044 w 684674"/>
              <a:gd name="connsiteY2" fmla="*/ 13513 h 292788"/>
              <a:gd name="connsiteX3" fmla="*/ 85584 w 684674"/>
              <a:gd name="connsiteY3" fmla="*/ 31531 h 292788"/>
              <a:gd name="connsiteX4" fmla="*/ 135133 w 684674"/>
              <a:gd name="connsiteY4" fmla="*/ 58558 h 292788"/>
              <a:gd name="connsiteX5" fmla="*/ 148646 w 684674"/>
              <a:gd name="connsiteY5" fmla="*/ 63062 h 292788"/>
              <a:gd name="connsiteX6" fmla="*/ 193690 w 684674"/>
              <a:gd name="connsiteY6" fmla="*/ 108106 h 292788"/>
              <a:gd name="connsiteX7" fmla="*/ 216213 w 684674"/>
              <a:gd name="connsiteY7" fmla="*/ 130629 h 292788"/>
              <a:gd name="connsiteX8" fmla="*/ 225221 w 684674"/>
              <a:gd name="connsiteY8" fmla="*/ 153151 h 292788"/>
              <a:gd name="connsiteX9" fmla="*/ 243239 w 684674"/>
              <a:gd name="connsiteY9" fmla="*/ 184682 h 292788"/>
              <a:gd name="connsiteX10" fmla="*/ 252248 w 684674"/>
              <a:gd name="connsiteY10" fmla="*/ 247744 h 292788"/>
              <a:gd name="connsiteX11" fmla="*/ 265761 w 684674"/>
              <a:gd name="connsiteY11" fmla="*/ 292788 h 292788"/>
              <a:gd name="connsiteX12" fmla="*/ 292788 w 684674"/>
              <a:gd name="connsiteY12" fmla="*/ 265762 h 292788"/>
              <a:gd name="connsiteX13" fmla="*/ 382877 w 684674"/>
              <a:gd name="connsiteY13" fmla="*/ 162160 h 292788"/>
              <a:gd name="connsiteX14" fmla="*/ 432425 w 684674"/>
              <a:gd name="connsiteY14" fmla="*/ 135133 h 292788"/>
              <a:gd name="connsiteX15" fmla="*/ 495487 w 684674"/>
              <a:gd name="connsiteY15" fmla="*/ 112611 h 292788"/>
              <a:gd name="connsiteX16" fmla="*/ 684674 w 684674"/>
              <a:gd name="connsiteY16" fmla="*/ 112611 h 29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4674" h="292788">
                <a:moveTo>
                  <a:pt x="0" y="0"/>
                </a:moveTo>
                <a:lnTo>
                  <a:pt x="31531" y="9009"/>
                </a:lnTo>
                <a:cubicBezTo>
                  <a:pt x="36079" y="10373"/>
                  <a:pt x="40797" y="11390"/>
                  <a:pt x="45044" y="13513"/>
                </a:cubicBezTo>
                <a:cubicBezTo>
                  <a:pt x="84007" y="32995"/>
                  <a:pt x="51200" y="22936"/>
                  <a:pt x="85584" y="31531"/>
                </a:cubicBezTo>
                <a:cubicBezTo>
                  <a:pt x="106740" y="45636"/>
                  <a:pt x="103014" y="43959"/>
                  <a:pt x="135133" y="58558"/>
                </a:cubicBezTo>
                <a:cubicBezTo>
                  <a:pt x="139455" y="60523"/>
                  <a:pt x="144142" y="61561"/>
                  <a:pt x="148646" y="63062"/>
                </a:cubicBezTo>
                <a:lnTo>
                  <a:pt x="193690" y="108106"/>
                </a:lnTo>
                <a:lnTo>
                  <a:pt x="216213" y="130629"/>
                </a:lnTo>
                <a:cubicBezTo>
                  <a:pt x="219216" y="138136"/>
                  <a:pt x="221294" y="146083"/>
                  <a:pt x="225221" y="153151"/>
                </a:cubicBezTo>
                <a:cubicBezTo>
                  <a:pt x="238374" y="176826"/>
                  <a:pt x="238392" y="162870"/>
                  <a:pt x="243239" y="184682"/>
                </a:cubicBezTo>
                <a:cubicBezTo>
                  <a:pt x="255778" y="241109"/>
                  <a:pt x="238600" y="179503"/>
                  <a:pt x="252248" y="247744"/>
                </a:cubicBezTo>
                <a:cubicBezTo>
                  <a:pt x="254825" y="260629"/>
                  <a:pt x="261161" y="278987"/>
                  <a:pt x="265761" y="292788"/>
                </a:cubicBezTo>
                <a:cubicBezTo>
                  <a:pt x="274770" y="283779"/>
                  <a:pt x="284829" y="275711"/>
                  <a:pt x="292788" y="265762"/>
                </a:cubicBezTo>
                <a:cubicBezTo>
                  <a:pt x="325472" y="224908"/>
                  <a:pt x="328159" y="192007"/>
                  <a:pt x="382877" y="162160"/>
                </a:cubicBezTo>
                <a:cubicBezTo>
                  <a:pt x="399393" y="153151"/>
                  <a:pt x="416209" y="144672"/>
                  <a:pt x="432425" y="135133"/>
                </a:cubicBezTo>
                <a:cubicBezTo>
                  <a:pt x="466913" y="114846"/>
                  <a:pt x="451627" y="113488"/>
                  <a:pt x="495487" y="112611"/>
                </a:cubicBezTo>
                <a:cubicBezTo>
                  <a:pt x="558537" y="111350"/>
                  <a:pt x="621612" y="112611"/>
                  <a:pt x="684674" y="112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412776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8016" y="1565176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63888" y="1414567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96136" y="1423765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5616" y="3765059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43908" y="3869775"/>
            <a:ext cx="3600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3478488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764269" y="345375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8047" y="345872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(3)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507323" y="612349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(4)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610628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(5)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7629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철학자들의 교착상태 원인과 해결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교착상태 원인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환형 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(circular request/wait)</a:t>
            </a:r>
          </a:p>
          <a:p>
            <a:pPr lvl="2"/>
            <a:r>
              <a:rPr lang="en-US" altLang="ko-KR" dirty="0" smtClean="0"/>
              <a:t>5</a:t>
            </a:r>
            <a:r>
              <a:rPr lang="ko-KR" altLang="en-US" dirty="0" smtClean="0"/>
              <a:t>명 모두 왼쪽 포크를 가지고 오른쪽 포크를 요청하는 </a:t>
            </a:r>
            <a:r>
              <a:rPr lang="ko-KR" altLang="en-US" dirty="0"/>
              <a:t>환형 </a:t>
            </a:r>
            <a:r>
              <a:rPr lang="ko-KR" altLang="en-US" dirty="0" smtClean="0"/>
              <a:t>고리</a:t>
            </a:r>
            <a:endParaRPr lang="en-US" altLang="ko-KR" dirty="0" smtClean="0"/>
          </a:p>
          <a:p>
            <a:pPr lvl="2"/>
            <a:r>
              <a:rPr lang="ko-KR" altLang="en-US" dirty="0"/>
              <a:t>환형 </a:t>
            </a:r>
            <a:r>
              <a:rPr lang="ko-KR" altLang="en-US" dirty="0" smtClean="0"/>
              <a:t>고리는 스스로 인식이나 해체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교착상태 해결 </a:t>
            </a:r>
            <a:r>
              <a:rPr lang="en-US" altLang="ko-KR" dirty="0" smtClean="0"/>
              <a:t>– ‘</a:t>
            </a:r>
            <a:r>
              <a:rPr lang="ko-KR" altLang="en-US" dirty="0"/>
              <a:t>환형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생기지 않도록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 철학자</a:t>
            </a:r>
            <a:r>
              <a:rPr lang="en-US" altLang="ko-KR" dirty="0" smtClean="0"/>
              <a:t>(5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오른쪽 포크를 먼저 잡고 왼쪽을 잡도록 규칙 수정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이 규칙을 어떻게 알고리즘으로 만들 수 있을까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429000"/>
            <a:ext cx="7488832" cy="30614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9912" y="5229200"/>
            <a:ext cx="158417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2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식사하는 철학자와 컴퓨터 시스템</a:t>
            </a:r>
            <a:endParaRPr lang="ko-KR" altLang="en-US" dirty="0"/>
          </a:p>
        </p:txBody>
      </p:sp>
      <p:sp>
        <p:nvSpPr>
          <p:cNvPr id="79" name="내용 개체 틀 7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식사하는 철학자 문제는 </a:t>
            </a:r>
            <a:r>
              <a:rPr lang="ko-KR" altLang="en-US" dirty="0"/>
              <a:t>교착 상태 문제를 비유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교착상태는 다중프로그래밍 시스템 초기에 노출된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철학자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포크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자원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스파게티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프로세스가 처리할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051720" y="3836191"/>
            <a:ext cx="5017278" cy="1934379"/>
            <a:chOff x="2116623" y="2503067"/>
            <a:chExt cx="5017278" cy="1934379"/>
          </a:xfrm>
        </p:grpSpPr>
        <p:sp>
          <p:nvSpPr>
            <p:cNvPr id="56" name="타원 55"/>
            <p:cNvSpPr/>
            <p:nvPr/>
          </p:nvSpPr>
          <p:spPr>
            <a:xfrm>
              <a:off x="2497311" y="4049564"/>
              <a:ext cx="427437" cy="387881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P1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727189" y="4043961"/>
              <a:ext cx="427437" cy="39348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P4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567331" y="4049565"/>
              <a:ext cx="427437" cy="387881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P2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637351" y="4049565"/>
              <a:ext cx="427437" cy="387881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P3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327202" y="3356992"/>
              <a:ext cx="169113" cy="1856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18642" y="3334180"/>
              <a:ext cx="169113" cy="18562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58960" y="3334180"/>
              <a:ext cx="169113" cy="185627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207300" y="3334180"/>
              <a:ext cx="169113" cy="185627"/>
            </a:xfrm>
            <a:prstGeom prst="rect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64" name="직선 화살표 연결선 63"/>
            <p:cNvCxnSpPr>
              <a:stCxn id="61" idx="2"/>
              <a:endCxn id="57" idx="1"/>
            </p:cNvCxnSpPr>
            <p:nvPr/>
          </p:nvCxnSpPr>
          <p:spPr>
            <a:xfrm>
              <a:off x="5403199" y="3519807"/>
              <a:ext cx="386587" cy="58177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0" idx="2"/>
              <a:endCxn id="56" idx="1"/>
            </p:cNvCxnSpPr>
            <p:nvPr/>
          </p:nvCxnSpPr>
          <p:spPr>
            <a:xfrm>
              <a:off x="2411759" y="3542619"/>
              <a:ext cx="148149" cy="56374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2" idx="2"/>
              <a:endCxn id="58" idx="1"/>
            </p:cNvCxnSpPr>
            <p:nvPr/>
          </p:nvCxnSpPr>
          <p:spPr>
            <a:xfrm>
              <a:off x="3243517" y="3519807"/>
              <a:ext cx="386411" cy="5865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3" idx="2"/>
              <a:endCxn id="59" idx="1"/>
            </p:cNvCxnSpPr>
            <p:nvPr/>
          </p:nvCxnSpPr>
          <p:spPr>
            <a:xfrm>
              <a:off x="4291857" y="3519807"/>
              <a:ext cx="408091" cy="5865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219250" y="393407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소유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87152" y="363856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00B0F0"/>
                  </a:solidFill>
                </a:rPr>
                <a:t>요청</a:t>
              </a:r>
              <a:endParaRPr lang="ko-KR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71654" y="250306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00B0F0"/>
                  </a:solidFill>
                </a:rPr>
                <a:t>요청</a:t>
              </a:r>
              <a:endParaRPr lang="ko-KR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07032" y="363856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00B0F0"/>
                  </a:solidFill>
                </a:rPr>
                <a:t>요청</a:t>
              </a:r>
              <a:endParaRPr lang="ko-KR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680718" y="3635599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00B0F0"/>
                  </a:solidFill>
                </a:rPr>
                <a:t>요청</a:t>
              </a:r>
              <a:endParaRPr lang="ko-KR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59447" y="393407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소유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35750" y="393407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소유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94019" y="393407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소유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구부러진 연결선 75"/>
            <p:cNvCxnSpPr>
              <a:stCxn id="81" idx="7"/>
              <a:endCxn id="60" idx="0"/>
            </p:cNvCxnSpPr>
            <p:nvPr/>
          </p:nvCxnSpPr>
          <p:spPr>
            <a:xfrm rot="16200000" flipV="1">
              <a:off x="4369235" y="1399516"/>
              <a:ext cx="744594" cy="4659545"/>
            </a:xfrm>
            <a:prstGeom prst="curvedConnector3">
              <a:avLst>
                <a:gd name="adj1" fmla="val 212571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모서리가 둥근 직사각형 79"/>
            <p:cNvSpPr/>
            <p:nvPr/>
          </p:nvSpPr>
          <p:spPr>
            <a:xfrm>
              <a:off x="2116623" y="3231038"/>
              <a:ext cx="4462779" cy="414951"/>
            </a:xfrm>
            <a:prstGeom prst="roundRect">
              <a:avLst/>
            </a:prstGeom>
            <a:noFill/>
            <a:ln w="952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6706464" y="4043961"/>
              <a:ext cx="427437" cy="39348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P5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297917" y="3334180"/>
              <a:ext cx="169113" cy="185627"/>
            </a:xfrm>
            <a:prstGeom prst="rect">
              <a:avLst/>
            </a:prstGeom>
            <a:solidFill>
              <a:srgbClr val="00B0F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83" name="직선 화살표 연결선 82"/>
            <p:cNvCxnSpPr>
              <a:stCxn id="82" idx="2"/>
              <a:endCxn id="81" idx="1"/>
            </p:cNvCxnSpPr>
            <p:nvPr/>
          </p:nvCxnSpPr>
          <p:spPr>
            <a:xfrm>
              <a:off x="6382474" y="3519807"/>
              <a:ext cx="386587" cy="58177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866427" y="3638565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00B0F0"/>
                  </a:solidFill>
                </a:rPr>
                <a:t>요청</a:t>
              </a:r>
              <a:endParaRPr lang="ko-KR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15025" y="3934076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rgbClr val="FF0000"/>
                  </a:solidFill>
                </a:rPr>
                <a:t>소유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18403" y="3336064"/>
              <a:ext cx="4908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파일</a:t>
              </a:r>
              <a:r>
                <a:rPr lang="en-US" altLang="ko-KR" sz="900" dirty="0" smtClean="0"/>
                <a:t>A</a:t>
              </a:r>
              <a:endParaRPr lang="ko-KR" altLang="en-US" sz="9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54974" y="3336064"/>
              <a:ext cx="4828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파일</a:t>
              </a:r>
              <a:r>
                <a:rPr lang="en-US" altLang="ko-KR" sz="900" dirty="0" smtClean="0"/>
                <a:t>B</a:t>
              </a:r>
              <a:endParaRPr lang="ko-KR" altLang="en-US" sz="9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81241" y="3322233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프린터</a:t>
              </a:r>
              <a:endParaRPr lang="ko-KR" altLang="en-US" sz="9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20866" y="3322233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세마포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66427" y="3322233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뮤텍스</a:t>
              </a:r>
              <a:endParaRPr lang="ko-KR" alt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60057" y="3036075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자원들</a:t>
              </a:r>
              <a:endParaRPr lang="ko-KR" altLang="en-US" sz="900" dirty="0"/>
            </a:p>
          </p:txBody>
        </p:sp>
        <p:cxnSp>
          <p:nvCxnSpPr>
            <p:cNvPr id="94" name="직선 화살표 연결선 93"/>
            <p:cNvCxnSpPr>
              <a:stCxn id="56" idx="7"/>
              <a:endCxn id="62" idx="2"/>
            </p:cNvCxnSpPr>
            <p:nvPr/>
          </p:nvCxnSpPr>
          <p:spPr>
            <a:xfrm flipV="1">
              <a:off x="2862151" y="3519807"/>
              <a:ext cx="381366" cy="58656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58" idx="7"/>
              <a:endCxn id="63" idx="2"/>
            </p:cNvCxnSpPr>
            <p:nvPr/>
          </p:nvCxnSpPr>
          <p:spPr>
            <a:xfrm flipV="1">
              <a:off x="3932171" y="3519807"/>
              <a:ext cx="359686" cy="5865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59" idx="7"/>
              <a:endCxn id="61" idx="2"/>
            </p:cNvCxnSpPr>
            <p:nvPr/>
          </p:nvCxnSpPr>
          <p:spPr>
            <a:xfrm flipV="1">
              <a:off x="5002191" y="3519807"/>
              <a:ext cx="401008" cy="58656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57" idx="7"/>
              <a:endCxn id="82" idx="2"/>
            </p:cNvCxnSpPr>
            <p:nvPr/>
          </p:nvCxnSpPr>
          <p:spPr>
            <a:xfrm flipV="1">
              <a:off x="6092029" y="3519807"/>
              <a:ext cx="290445" cy="58177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155840" y="5919663"/>
            <a:ext cx="4958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P1~P5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프로세스들 사이에서 발생한 교착상태 모습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487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교착상태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09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43596</TotalTime>
  <Words>2976</Words>
  <Application>Microsoft Office PowerPoint</Application>
  <PresentationFormat>화면 슬라이드 쇼(4:3)</PresentationFormat>
  <Paragraphs>569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Arial Unicode MS</vt:lpstr>
      <vt:lpstr>HY나무L</vt:lpstr>
      <vt:lpstr>inherit</vt:lpstr>
      <vt:lpstr>맑은 고딕</vt:lpstr>
      <vt:lpstr>휴먼편지체</vt:lpstr>
      <vt:lpstr>Arial</vt:lpstr>
      <vt:lpstr>Courier New</vt:lpstr>
      <vt:lpstr>Wingdings</vt:lpstr>
      <vt:lpstr>Wingdings 2</vt:lpstr>
      <vt:lpstr>가을</vt:lpstr>
      <vt:lpstr>8장 교착 상태(deadlock)</vt:lpstr>
      <vt:lpstr>교착상태 문제 제기</vt:lpstr>
      <vt:lpstr>실생활에서 발생하는 교착상태 사례</vt:lpstr>
      <vt:lpstr>식사하는 철학자 문제 (Dining Philosophers Problem)</vt:lpstr>
      <vt:lpstr>식사하는 철학자 문제</vt:lpstr>
      <vt:lpstr>철학자가 식사하는 모든 경우 분석</vt:lpstr>
      <vt:lpstr>철학자들의 교착상태 원인과 해결</vt:lpstr>
      <vt:lpstr>식사하는 철학자와 컴퓨터 시스템</vt:lpstr>
      <vt:lpstr>교착상태</vt:lpstr>
      <vt:lpstr>컴퓨터 시스템에서의 교착상태 정의</vt:lpstr>
      <vt:lpstr>전형적인 멀티스레드 교착 상태 사례</vt:lpstr>
      <vt:lpstr>교착상태를 유발시킬 수 있는 컴퓨터 시스템의 잠재적 요인</vt:lpstr>
      <vt:lpstr>교착상태 모델링</vt:lpstr>
      <vt:lpstr>자원 할당 그래프 사례</vt:lpstr>
      <vt:lpstr>교착상태가 발생한 자원 할당 그래프 사례</vt:lpstr>
      <vt:lpstr>탐구 7-1: 교착상태가 발생하는 프로그램 만들기</vt:lpstr>
      <vt:lpstr>탐구 7-1 코드의 교착 상태 설명</vt:lpstr>
      <vt:lpstr>교착상태 해결</vt:lpstr>
      <vt:lpstr>교착상태가 발생하는 4가지 필요충분 조건</vt:lpstr>
      <vt:lpstr>교착상태를 유발할 수 있는 코프만의 4가지 필요충분조건</vt:lpstr>
      <vt:lpstr>교착상태 해결 방법</vt:lpstr>
      <vt:lpstr>교착상태 예방</vt:lpstr>
      <vt:lpstr>환형 대기가 발생하지 않도록 번호 순으로 자원 할당</vt:lpstr>
      <vt:lpstr>교착상태 회피</vt:lpstr>
      <vt:lpstr>교착상태 감지 및 복구</vt:lpstr>
      <vt:lpstr>다음 그림에 등장하는 동물은?</vt:lpstr>
      <vt:lpstr>교착상태 무시 : 타조(Ostrich) 알고리즘</vt:lpstr>
      <vt:lpstr>교착상태를 다루는 현실적인 방안</vt:lpstr>
      <vt:lpstr>교착상태를 대하는 통찰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769</cp:revision>
  <cp:lastPrinted>2013-07-12T10:01:15Z</cp:lastPrinted>
  <dcterms:created xsi:type="dcterms:W3CDTF">2011-08-27T14:53:28Z</dcterms:created>
  <dcterms:modified xsi:type="dcterms:W3CDTF">2021-04-01T04:39:03Z</dcterms:modified>
</cp:coreProperties>
</file>