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4"/>
  </p:notesMasterIdLst>
  <p:sldIdLst>
    <p:sldId id="256" r:id="rId2"/>
    <p:sldId id="441" r:id="rId3"/>
    <p:sldId id="471" r:id="rId4"/>
    <p:sldId id="422" r:id="rId5"/>
    <p:sldId id="442" r:id="rId6"/>
    <p:sldId id="443" r:id="rId7"/>
    <p:sldId id="407" r:id="rId8"/>
    <p:sldId id="352" r:id="rId9"/>
    <p:sldId id="445" r:id="rId10"/>
    <p:sldId id="363" r:id="rId11"/>
    <p:sldId id="462" r:id="rId12"/>
    <p:sldId id="358" r:id="rId13"/>
    <p:sldId id="413" r:id="rId14"/>
    <p:sldId id="449" r:id="rId15"/>
    <p:sldId id="356" r:id="rId16"/>
    <p:sldId id="428" r:id="rId17"/>
    <p:sldId id="426" r:id="rId18"/>
    <p:sldId id="427" r:id="rId19"/>
    <p:sldId id="450" r:id="rId20"/>
    <p:sldId id="357" r:id="rId21"/>
    <p:sldId id="364" r:id="rId22"/>
    <p:sldId id="367" r:id="rId23"/>
    <p:sldId id="366" r:id="rId24"/>
    <p:sldId id="365" r:id="rId25"/>
    <p:sldId id="368" r:id="rId26"/>
    <p:sldId id="409" r:id="rId27"/>
    <p:sldId id="453" r:id="rId28"/>
    <p:sldId id="370" r:id="rId29"/>
    <p:sldId id="372" r:id="rId30"/>
    <p:sldId id="374" r:id="rId31"/>
    <p:sldId id="414" r:id="rId32"/>
    <p:sldId id="454" r:id="rId33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859A"/>
    <a:srgbClr val="DD80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5" autoAdjust="0"/>
    <p:restoredTop sz="95798" autoAdjust="0"/>
  </p:normalViewPr>
  <p:slideViewPr>
    <p:cSldViewPr>
      <p:cViewPr varScale="1">
        <p:scale>
          <a:sx n="116" d="100"/>
          <a:sy n="116" d="100"/>
        </p:scale>
        <p:origin x="69" y="1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2021-04-05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703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625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584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algn="r">
              <a:defRPr cap="all" baseline="0"/>
            </a:lvl1pPr>
          </a:lstStyle>
          <a:p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lnSpc>
                <a:spcPct val="100000"/>
              </a:lnSpc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 smtClean="0"/>
              <a:t>장 메모리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(Memory management)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769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물리 주소와 논리 주소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메모리는 오직 주소로만 접근</a:t>
            </a:r>
            <a:endParaRPr lang="en-US" altLang="ko-KR" dirty="0" smtClean="0"/>
          </a:p>
          <a:p>
            <a:r>
              <a:rPr lang="ko-KR" altLang="en-US" dirty="0" smtClean="0"/>
              <a:t>주소의 종류</a:t>
            </a:r>
            <a:endParaRPr lang="en-US" altLang="ko-KR" dirty="0" smtClean="0"/>
          </a:p>
          <a:p>
            <a:pPr lvl="1"/>
            <a:r>
              <a:rPr lang="ko-KR" altLang="en-US" dirty="0"/>
              <a:t>물리 주소</a:t>
            </a:r>
            <a:r>
              <a:rPr lang="en-US" altLang="ko-KR" dirty="0"/>
              <a:t>(physical address)</a:t>
            </a:r>
          </a:p>
          <a:p>
            <a:pPr lvl="2"/>
            <a:r>
              <a:rPr lang="ko-KR" altLang="en-US" dirty="0" smtClean="0"/>
              <a:t>물리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메모리</a:t>
            </a:r>
            <a:r>
              <a:rPr lang="en-US" altLang="ko-KR" dirty="0" smtClean="0"/>
              <a:t>(RAM)</a:t>
            </a:r>
            <a:r>
              <a:rPr lang="ko-KR" altLang="en-US" dirty="0" smtClean="0"/>
              <a:t>에 매겨진 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하드웨어에 의해 고정된 메모리 주소</a:t>
            </a:r>
            <a:endParaRPr lang="en-US" altLang="ko-KR" dirty="0" smtClean="0"/>
          </a:p>
          <a:p>
            <a:pPr lvl="2"/>
            <a:r>
              <a:rPr lang="ko-KR" altLang="en-US" dirty="0"/>
              <a:t>메모리는 시스템 주소 버스를 통해 물리 주소의 신호 받음</a:t>
            </a:r>
            <a:endParaRPr lang="en-US" altLang="ko-KR" dirty="0"/>
          </a:p>
          <a:p>
            <a:pPr lvl="2"/>
            <a:r>
              <a:rPr lang="en-US" altLang="ko-KR" dirty="0" smtClean="0"/>
              <a:t>0</a:t>
            </a:r>
            <a:r>
              <a:rPr lang="ko-KR" altLang="en-US" dirty="0" smtClean="0"/>
              <a:t>에서 시작하여 연속되는 주소 체계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사례</a:t>
            </a:r>
            <a:r>
              <a:rPr lang="en-US" altLang="ko-KR" dirty="0" smtClean="0"/>
              <a:t>) 100</a:t>
            </a:r>
            <a:r>
              <a:rPr lang="ko-KR" altLang="en-US" dirty="0" smtClean="0"/>
              <a:t>번지 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0x00000064</a:t>
            </a:r>
            <a:r>
              <a:rPr lang="en-US" altLang="ko-KR" dirty="0" smtClean="0"/>
              <a:t>(32</a:t>
            </a:r>
            <a:r>
              <a:rPr lang="ko-KR" altLang="en-US" dirty="0" err="1" smtClean="0"/>
              <a:t>비트주소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논리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가상 </a:t>
            </a:r>
            <a:r>
              <a:rPr lang="ko-KR" altLang="en-US" dirty="0"/>
              <a:t>주소</a:t>
            </a:r>
            <a:r>
              <a:rPr lang="en-US" altLang="ko-KR" dirty="0"/>
              <a:t>(logical </a:t>
            </a:r>
            <a:r>
              <a:rPr lang="en-US" altLang="ko-KR" dirty="0" smtClean="0"/>
              <a:t>address/virtual address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 smtClean="0"/>
              <a:t>개발자나 프로세스가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프로세스 내에서 사용하는 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코드나 변수 등에 대한 주소</a:t>
            </a:r>
            <a:endParaRPr lang="en-US" altLang="ko-KR" dirty="0" smtClean="0"/>
          </a:p>
          <a:p>
            <a:pPr lvl="2"/>
            <a:r>
              <a:rPr lang="en-US" altLang="ko-KR" dirty="0"/>
              <a:t>0</a:t>
            </a:r>
            <a:r>
              <a:rPr lang="ko-KR" altLang="en-US" dirty="0"/>
              <a:t>에서 시작하여 연속되는 주소 </a:t>
            </a:r>
            <a:r>
              <a:rPr lang="ko-KR" altLang="en-US" dirty="0" smtClean="0"/>
              <a:t>체계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CPU</a:t>
            </a:r>
            <a:r>
              <a:rPr lang="ko-KR" altLang="en-US" dirty="0" smtClean="0"/>
              <a:t>가 프로세스를 실행하는 동안 다루는 모든 주소는 논리 주소</a:t>
            </a:r>
            <a:endParaRPr lang="en-US" altLang="ko-KR" dirty="0"/>
          </a:p>
          <a:p>
            <a:pPr lvl="2"/>
            <a:r>
              <a:rPr lang="ko-KR" altLang="en-US" dirty="0" smtClean="0"/>
              <a:t>프로세스 내에서 매겨진 상대 주소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프로그램에서 변수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주소가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번지라면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논리 주소가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물리 주소를 알 수 없음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실제 메모리의 주소 아님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컴파일러와 </a:t>
            </a:r>
            <a:r>
              <a:rPr lang="ko-KR" altLang="en-US" dirty="0" err="1" smtClean="0"/>
              <a:t>링커에</a:t>
            </a:r>
            <a:r>
              <a:rPr lang="ko-KR" altLang="en-US" dirty="0" smtClean="0"/>
              <a:t> 의해 매겨진 주소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실행 파일에 내에 만들어진 이진 프로그램의 주소들은 논리 주소로 되어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사용자나 프로세스는 결코 물리 주소를 알 수 없음</a:t>
            </a:r>
            <a:endParaRPr lang="en-US" altLang="ko-KR" dirty="0" smtClean="0"/>
          </a:p>
          <a:p>
            <a:r>
              <a:rPr lang="en-US" altLang="ko-KR" dirty="0"/>
              <a:t>MMU(Memory Management Unit) </a:t>
            </a:r>
          </a:p>
          <a:p>
            <a:pPr lvl="1"/>
            <a:r>
              <a:rPr lang="ko-KR" altLang="en-US" dirty="0"/>
              <a:t>논리 주소를 물리 주소로 바꾸는 하드웨어 장치</a:t>
            </a:r>
            <a:endParaRPr lang="en-US" altLang="ko-KR" dirty="0"/>
          </a:p>
          <a:p>
            <a:pPr lvl="2"/>
            <a:r>
              <a:rPr lang="en-US" altLang="ko-KR" dirty="0"/>
              <a:t>CPU</a:t>
            </a:r>
            <a:r>
              <a:rPr lang="ko-KR" altLang="en-US" dirty="0"/>
              <a:t>가 발생시킨 논리</a:t>
            </a:r>
            <a:r>
              <a:rPr lang="en-US" altLang="ko-KR" dirty="0"/>
              <a:t> </a:t>
            </a:r>
            <a:r>
              <a:rPr lang="ko-KR" altLang="en-US" dirty="0"/>
              <a:t>주소는 </a:t>
            </a:r>
            <a:r>
              <a:rPr lang="en-US" altLang="ko-KR" dirty="0"/>
              <a:t>MMU</a:t>
            </a:r>
            <a:r>
              <a:rPr lang="ko-KR" altLang="en-US" dirty="0"/>
              <a:t>에 의해 물리 주소로 바뀌어 메모리에 도달</a:t>
            </a:r>
            <a:endParaRPr lang="en-US" altLang="ko-KR" dirty="0"/>
          </a:p>
          <a:p>
            <a:pPr lvl="1"/>
            <a:r>
              <a:rPr lang="ko-KR" altLang="en-US" dirty="0"/>
              <a:t>오늘날 </a:t>
            </a:r>
            <a:r>
              <a:rPr lang="en-US" altLang="ko-KR" dirty="0"/>
              <a:t>MMU</a:t>
            </a:r>
            <a:r>
              <a:rPr lang="ko-KR" altLang="en-US" dirty="0"/>
              <a:t>는 </a:t>
            </a:r>
            <a:r>
              <a:rPr lang="en-US" altLang="ko-KR" dirty="0"/>
              <a:t>CPU </a:t>
            </a:r>
            <a:r>
              <a:rPr lang="ko-KR" altLang="en-US" dirty="0"/>
              <a:t>안에 </a:t>
            </a:r>
            <a:r>
              <a:rPr lang="ko-KR" altLang="en-US" dirty="0" smtClean="0"/>
              <a:t>내장</a:t>
            </a:r>
            <a:endParaRPr lang="en-US" altLang="ko-KR" dirty="0"/>
          </a:p>
          <a:p>
            <a:pPr lvl="2"/>
            <a:r>
              <a:rPr lang="ko-KR" altLang="en-US" dirty="0"/>
              <a:t>인텔이나 </a:t>
            </a:r>
            <a:r>
              <a:rPr lang="en-US" altLang="ko-KR" dirty="0"/>
              <a:t>AMD</a:t>
            </a:r>
            <a:r>
              <a:rPr lang="ko-KR" altLang="en-US" dirty="0"/>
              <a:t>의 </a:t>
            </a:r>
            <a:r>
              <a:rPr lang="en-US" altLang="ko-KR" dirty="0"/>
              <a:t>x86 CPU</a:t>
            </a:r>
            <a:r>
              <a:rPr lang="ko-KR" altLang="en-US" dirty="0"/>
              <a:t>는 </a:t>
            </a:r>
            <a:r>
              <a:rPr lang="en-US" altLang="ko-KR" dirty="0"/>
              <a:t>80286</a:t>
            </a:r>
            <a:r>
              <a:rPr lang="ko-KR" altLang="en-US" dirty="0"/>
              <a:t>부터 </a:t>
            </a:r>
            <a:r>
              <a:rPr lang="en-US" altLang="ko-KR" dirty="0" err="1" smtClean="0"/>
              <a:t>MMU</a:t>
            </a:r>
            <a:r>
              <a:rPr lang="ko-KR" altLang="en-US" dirty="0" smtClean="0"/>
              <a:t> 내장</a:t>
            </a:r>
            <a:endParaRPr lang="en-US" altLang="ko-KR" dirty="0"/>
          </a:p>
          <a:p>
            <a:pPr lvl="2"/>
            <a:r>
              <a:rPr lang="en-US" altLang="ko-KR" dirty="0"/>
              <a:t>MMU </a:t>
            </a:r>
            <a:r>
              <a:rPr lang="ko-KR" altLang="en-US" dirty="0"/>
              <a:t>덕분으로 여러 프로세스가 하나의 메모리에서 실행되도록 됨</a:t>
            </a:r>
            <a:endParaRPr lang="en-US" altLang="ko-KR" dirty="0"/>
          </a:p>
          <a:p>
            <a:pPr lvl="3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638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제목 2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논리 주소와 물리 주소</a:t>
            </a:r>
            <a:r>
              <a:rPr lang="en-US" altLang="ko-KR" dirty="0"/>
              <a:t>, MMU</a:t>
            </a:r>
            <a:r>
              <a:rPr lang="ko-KR" altLang="en-US" dirty="0"/>
              <a:t>에 의한 주소 변환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41976" y="1301613"/>
            <a:ext cx="798617" cy="237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dirty="0" smtClean="0"/>
              <a:t>물리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주소</a:t>
            </a:r>
            <a:endParaRPr lang="en-US" altLang="ko-KR" sz="1100" dirty="0" smtClean="0"/>
          </a:p>
        </p:txBody>
      </p:sp>
      <p:sp>
        <p:nvSpPr>
          <p:cNvPr id="97" name="직사각형 96"/>
          <p:cNvSpPr/>
          <p:nvPr/>
        </p:nvSpPr>
        <p:spPr>
          <a:xfrm>
            <a:off x="2339752" y="2872887"/>
            <a:ext cx="775390" cy="687825"/>
          </a:xfrm>
          <a:prstGeom prst="rect">
            <a:avLst/>
          </a:prstGeom>
          <a:ln w="76200">
            <a:solidFill>
              <a:srgbClr val="6B859A"/>
            </a:solidFill>
          </a:ln>
        </p:spPr>
        <p:txBody>
          <a:bodyPr wrap="none" anchor="ctr">
            <a:noAutofit/>
          </a:bodyPr>
          <a:lstStyle/>
          <a:p>
            <a:pPr algn="ctr"/>
            <a:r>
              <a:rPr lang="ko-KR" altLang="en-US" sz="1100" dirty="0" smtClean="0"/>
              <a:t>주소 변환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하드웨어</a:t>
            </a:r>
            <a:endParaRPr lang="en-US" altLang="ko-KR" sz="1100" dirty="0" smtClean="0"/>
          </a:p>
        </p:txBody>
      </p:sp>
      <p:sp>
        <p:nvSpPr>
          <p:cNvPr id="127" name="직사각형 126"/>
          <p:cNvSpPr/>
          <p:nvPr/>
        </p:nvSpPr>
        <p:spPr>
          <a:xfrm>
            <a:off x="4847333" y="1367190"/>
            <a:ext cx="1541603" cy="525658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/>
          <p:cNvSpPr/>
          <p:nvPr/>
        </p:nvSpPr>
        <p:spPr>
          <a:xfrm>
            <a:off x="4847333" y="4298495"/>
            <a:ext cx="1541603" cy="16836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4291127" y="1374757"/>
            <a:ext cx="490967" cy="2949525"/>
          </a:xfrm>
          <a:prstGeom prst="rect">
            <a:avLst/>
          </a:prstGeom>
          <a:ln>
            <a:noFill/>
          </a:ln>
        </p:spPr>
        <p:txBody>
          <a:bodyPr wrap="square" tIns="0" rIns="0" bIns="0">
            <a:spAutoFit/>
          </a:bodyPr>
          <a:lstStyle/>
          <a:p>
            <a:pPr algn="r">
              <a:lnSpc>
                <a:spcPts val="1000"/>
              </a:lnSpc>
            </a:pPr>
            <a:r>
              <a:rPr lang="en-US" altLang="ko-KR" sz="1050" dirty="0" smtClean="0"/>
              <a:t>0</a:t>
            </a:r>
          </a:p>
          <a:p>
            <a:pPr algn="r">
              <a:lnSpc>
                <a:spcPts val="1000"/>
              </a:lnSpc>
            </a:pPr>
            <a:r>
              <a:rPr lang="en-US" altLang="ko-KR" sz="1050" dirty="0" smtClean="0"/>
              <a:t>1</a:t>
            </a:r>
          </a:p>
          <a:p>
            <a:pPr algn="r">
              <a:lnSpc>
                <a:spcPts val="1000"/>
              </a:lnSpc>
            </a:pPr>
            <a:r>
              <a:rPr lang="en-US" altLang="ko-KR" sz="1050" dirty="0" smtClean="0"/>
              <a:t>2</a:t>
            </a:r>
          </a:p>
          <a:p>
            <a:pPr algn="r">
              <a:lnSpc>
                <a:spcPts val="1000"/>
              </a:lnSpc>
            </a:pPr>
            <a:r>
              <a:rPr lang="en-US" altLang="ko-KR" sz="1050" dirty="0" smtClean="0"/>
              <a:t>3</a:t>
            </a:r>
          </a:p>
          <a:p>
            <a:pPr algn="r">
              <a:lnSpc>
                <a:spcPts val="1000"/>
              </a:lnSpc>
            </a:pPr>
            <a:r>
              <a:rPr lang="en-US" altLang="ko-KR" sz="1050" dirty="0" smtClean="0"/>
              <a:t>.</a:t>
            </a:r>
          </a:p>
          <a:p>
            <a:pPr algn="r">
              <a:lnSpc>
                <a:spcPts val="1000"/>
              </a:lnSpc>
            </a:pPr>
            <a:r>
              <a:rPr lang="en-US" altLang="ko-KR" sz="1050" dirty="0" smtClean="0"/>
              <a:t>.</a:t>
            </a:r>
          </a:p>
          <a:p>
            <a:pPr algn="r">
              <a:lnSpc>
                <a:spcPts val="1000"/>
              </a:lnSpc>
            </a:pPr>
            <a:r>
              <a:rPr lang="en-US" altLang="ko-KR" sz="1050" dirty="0" smtClean="0"/>
              <a:t>8192</a:t>
            </a:r>
          </a:p>
          <a:p>
            <a:pPr algn="r">
              <a:lnSpc>
                <a:spcPts val="1000"/>
              </a:lnSpc>
            </a:pPr>
            <a:r>
              <a:rPr lang="en-US" altLang="ko-KR" sz="1050" dirty="0" smtClean="0"/>
              <a:t>8193</a:t>
            </a:r>
          </a:p>
          <a:p>
            <a:pPr algn="r">
              <a:lnSpc>
                <a:spcPts val="1000"/>
              </a:lnSpc>
            </a:pPr>
            <a:r>
              <a:rPr lang="en-US" altLang="ko-KR" sz="1050" dirty="0" smtClean="0"/>
              <a:t>8194</a:t>
            </a:r>
          </a:p>
          <a:p>
            <a:pPr algn="r">
              <a:lnSpc>
                <a:spcPts val="1000"/>
              </a:lnSpc>
            </a:pPr>
            <a:r>
              <a:rPr lang="en-US" altLang="ko-KR" sz="1050" dirty="0" smtClean="0"/>
              <a:t>8195</a:t>
            </a:r>
          </a:p>
          <a:p>
            <a:pPr algn="r">
              <a:lnSpc>
                <a:spcPts val="1000"/>
              </a:lnSpc>
            </a:pPr>
            <a:r>
              <a:rPr lang="en-US" altLang="ko-KR" sz="1050" b="1" dirty="0" smtClean="0"/>
              <a:t>8196</a:t>
            </a:r>
          </a:p>
          <a:p>
            <a:pPr algn="r">
              <a:lnSpc>
                <a:spcPts val="1000"/>
              </a:lnSpc>
            </a:pPr>
            <a:r>
              <a:rPr lang="en-US" altLang="ko-KR" sz="1050" dirty="0" smtClean="0"/>
              <a:t>.</a:t>
            </a:r>
          </a:p>
          <a:p>
            <a:pPr algn="r">
              <a:lnSpc>
                <a:spcPts val="1000"/>
              </a:lnSpc>
            </a:pPr>
            <a:r>
              <a:rPr lang="en-US" altLang="ko-KR" sz="1050" dirty="0" smtClean="0"/>
              <a:t>..</a:t>
            </a:r>
          </a:p>
          <a:p>
            <a:pPr algn="r">
              <a:lnSpc>
                <a:spcPts val="1000"/>
              </a:lnSpc>
            </a:pPr>
            <a:r>
              <a:rPr lang="en-US" altLang="ko-KR" sz="1050" dirty="0" smtClean="0"/>
              <a:t>.</a:t>
            </a:r>
          </a:p>
          <a:p>
            <a:pPr algn="r">
              <a:lnSpc>
                <a:spcPts val="1000"/>
              </a:lnSpc>
            </a:pPr>
            <a:r>
              <a:rPr lang="en-US" altLang="ko-KR" sz="1050" dirty="0" smtClean="0"/>
              <a:t>.</a:t>
            </a:r>
          </a:p>
          <a:p>
            <a:pPr algn="r">
              <a:lnSpc>
                <a:spcPts val="1000"/>
              </a:lnSpc>
            </a:pPr>
            <a:r>
              <a:rPr lang="en-US" altLang="ko-KR" sz="1050" dirty="0" smtClean="0"/>
              <a:t>.</a:t>
            </a:r>
          </a:p>
          <a:p>
            <a:pPr algn="r">
              <a:lnSpc>
                <a:spcPts val="1000"/>
              </a:lnSpc>
            </a:pPr>
            <a:r>
              <a:rPr lang="en-US" altLang="ko-KR" sz="1050" dirty="0" smtClean="0"/>
              <a:t>.</a:t>
            </a:r>
          </a:p>
          <a:p>
            <a:pPr algn="r">
              <a:lnSpc>
                <a:spcPts val="1000"/>
              </a:lnSpc>
            </a:pPr>
            <a:r>
              <a:rPr lang="en-US" altLang="ko-KR" sz="1050" dirty="0" smtClean="0"/>
              <a:t>.</a:t>
            </a:r>
          </a:p>
          <a:p>
            <a:pPr algn="r">
              <a:lnSpc>
                <a:spcPts val="1000"/>
              </a:lnSpc>
            </a:pPr>
            <a:r>
              <a:rPr lang="en-US" altLang="ko-KR" sz="1050" dirty="0" smtClean="0"/>
              <a:t>.</a:t>
            </a:r>
          </a:p>
          <a:p>
            <a:pPr algn="r">
              <a:lnSpc>
                <a:spcPts val="1000"/>
              </a:lnSpc>
            </a:pPr>
            <a:r>
              <a:rPr lang="en-US" altLang="ko-KR" sz="1050" dirty="0" smtClean="0"/>
              <a:t>.</a:t>
            </a:r>
          </a:p>
          <a:p>
            <a:pPr algn="r">
              <a:lnSpc>
                <a:spcPts val="1000"/>
              </a:lnSpc>
            </a:pPr>
            <a:r>
              <a:rPr lang="en-US" altLang="ko-KR" sz="1050" dirty="0" smtClean="0"/>
              <a:t>.</a:t>
            </a:r>
          </a:p>
          <a:p>
            <a:pPr algn="r">
              <a:lnSpc>
                <a:spcPts val="1000"/>
              </a:lnSpc>
            </a:pPr>
            <a:r>
              <a:rPr lang="en-US" altLang="ko-KR" sz="1050" dirty="0" smtClean="0"/>
              <a:t>.</a:t>
            </a:r>
          </a:p>
          <a:p>
            <a:pPr algn="r">
              <a:lnSpc>
                <a:spcPts val="1000"/>
              </a:lnSpc>
            </a:pPr>
            <a:r>
              <a:rPr lang="en-US" altLang="ko-KR" sz="1050" dirty="0"/>
              <a:t>.</a:t>
            </a:r>
            <a:endParaRPr lang="en-US" altLang="ko-KR" sz="1050" dirty="0" smtClean="0"/>
          </a:p>
        </p:txBody>
      </p:sp>
      <p:sp>
        <p:nvSpPr>
          <p:cNvPr id="88" name="TextBox 87"/>
          <p:cNvSpPr txBox="1"/>
          <p:nvPr/>
        </p:nvSpPr>
        <p:spPr>
          <a:xfrm>
            <a:off x="5314204" y="662377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메모리</a:t>
            </a:r>
            <a:endParaRPr lang="en-US" altLang="ko-KR" sz="1100" dirty="0" smtClean="0"/>
          </a:p>
        </p:txBody>
      </p:sp>
      <p:sp>
        <p:nvSpPr>
          <p:cNvPr id="91" name="직사각형 90"/>
          <p:cNvSpPr/>
          <p:nvPr/>
        </p:nvSpPr>
        <p:spPr>
          <a:xfrm>
            <a:off x="4764893" y="4348552"/>
            <a:ext cx="490967" cy="1154162"/>
          </a:xfrm>
          <a:prstGeom prst="rect">
            <a:avLst/>
          </a:prstGeom>
          <a:ln>
            <a:noFill/>
          </a:ln>
        </p:spPr>
        <p:txBody>
          <a:bodyPr wrap="square" tIns="0" rIns="0" bIns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ko-KR" sz="1050" dirty="0" smtClean="0"/>
              <a:t>0</a:t>
            </a:r>
          </a:p>
          <a:p>
            <a:pPr>
              <a:lnSpc>
                <a:spcPts val="1000"/>
              </a:lnSpc>
            </a:pPr>
            <a:r>
              <a:rPr lang="en-US" altLang="ko-KR" sz="1050" dirty="0" smtClean="0"/>
              <a:t>1</a:t>
            </a:r>
          </a:p>
          <a:p>
            <a:pPr>
              <a:lnSpc>
                <a:spcPts val="1000"/>
              </a:lnSpc>
            </a:pPr>
            <a:r>
              <a:rPr lang="en-US" altLang="ko-KR" sz="1050" dirty="0" smtClean="0"/>
              <a:t>2</a:t>
            </a:r>
          </a:p>
          <a:p>
            <a:pPr>
              <a:lnSpc>
                <a:spcPts val="1000"/>
              </a:lnSpc>
            </a:pPr>
            <a:r>
              <a:rPr lang="en-US" altLang="ko-KR" sz="1050" dirty="0" smtClean="0"/>
              <a:t>3</a:t>
            </a:r>
          </a:p>
          <a:p>
            <a:pPr>
              <a:lnSpc>
                <a:spcPts val="1000"/>
              </a:lnSpc>
            </a:pPr>
            <a:r>
              <a:rPr lang="en-US" altLang="ko-KR" sz="1050" dirty="0" smtClean="0"/>
              <a:t>.</a:t>
            </a:r>
          </a:p>
          <a:p>
            <a:pPr>
              <a:lnSpc>
                <a:spcPts val="1000"/>
              </a:lnSpc>
            </a:pPr>
            <a:r>
              <a:rPr lang="en-US" altLang="ko-KR" sz="1050" dirty="0" smtClean="0"/>
              <a:t>120</a:t>
            </a:r>
          </a:p>
          <a:p>
            <a:pPr>
              <a:lnSpc>
                <a:spcPts val="1000"/>
              </a:lnSpc>
            </a:pPr>
            <a:r>
              <a:rPr lang="en-US" altLang="ko-KR" sz="1050" dirty="0" smtClean="0"/>
              <a:t>.</a:t>
            </a:r>
          </a:p>
          <a:p>
            <a:pPr>
              <a:lnSpc>
                <a:spcPts val="1000"/>
              </a:lnSpc>
            </a:pPr>
            <a:r>
              <a:rPr lang="en-US" altLang="ko-KR" sz="1050" dirty="0"/>
              <a:t>.</a:t>
            </a:r>
            <a:endParaRPr lang="en-US" altLang="ko-KR" sz="1050" dirty="0" smtClean="0"/>
          </a:p>
          <a:p>
            <a:pPr>
              <a:lnSpc>
                <a:spcPts val="1000"/>
              </a:lnSpc>
            </a:pPr>
            <a:endParaRPr lang="en-US" altLang="ko-KR" sz="1050" dirty="0"/>
          </a:p>
        </p:txBody>
      </p:sp>
      <p:sp>
        <p:nvSpPr>
          <p:cNvPr id="93" name="직사각형 92"/>
          <p:cNvSpPr/>
          <p:nvPr/>
        </p:nvSpPr>
        <p:spPr>
          <a:xfrm>
            <a:off x="4847333" y="2140163"/>
            <a:ext cx="1541603" cy="13092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4792105" y="2144198"/>
            <a:ext cx="490967" cy="1282402"/>
          </a:xfrm>
          <a:prstGeom prst="rect">
            <a:avLst/>
          </a:prstGeom>
          <a:ln>
            <a:noFill/>
          </a:ln>
        </p:spPr>
        <p:txBody>
          <a:bodyPr wrap="square" tIns="0" rIns="0" bIns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ko-KR" sz="1050" dirty="0" smtClean="0"/>
              <a:t>0</a:t>
            </a:r>
          </a:p>
          <a:p>
            <a:pPr>
              <a:lnSpc>
                <a:spcPts val="1000"/>
              </a:lnSpc>
            </a:pPr>
            <a:r>
              <a:rPr lang="en-US" altLang="ko-KR" sz="1050" dirty="0" smtClean="0"/>
              <a:t>1</a:t>
            </a:r>
          </a:p>
          <a:p>
            <a:pPr>
              <a:lnSpc>
                <a:spcPts val="1000"/>
              </a:lnSpc>
            </a:pPr>
            <a:r>
              <a:rPr lang="en-US" altLang="ko-KR" sz="1050" dirty="0" smtClean="0"/>
              <a:t>2</a:t>
            </a:r>
          </a:p>
          <a:p>
            <a:pPr>
              <a:lnSpc>
                <a:spcPts val="1000"/>
              </a:lnSpc>
            </a:pPr>
            <a:r>
              <a:rPr lang="en-US" altLang="ko-KR" sz="1050" dirty="0" smtClean="0"/>
              <a:t>3</a:t>
            </a:r>
          </a:p>
          <a:p>
            <a:pPr>
              <a:lnSpc>
                <a:spcPts val="1000"/>
              </a:lnSpc>
            </a:pPr>
            <a:r>
              <a:rPr lang="en-US" altLang="ko-KR" sz="1050" b="1" dirty="0"/>
              <a:t>4</a:t>
            </a:r>
            <a:endParaRPr lang="en-US" altLang="ko-KR" sz="1050" b="1" dirty="0" smtClean="0"/>
          </a:p>
          <a:p>
            <a:pPr>
              <a:lnSpc>
                <a:spcPts val="1000"/>
              </a:lnSpc>
            </a:pPr>
            <a:r>
              <a:rPr lang="en-US" altLang="ko-KR" sz="1050" dirty="0" smtClean="0"/>
              <a:t>.</a:t>
            </a:r>
          </a:p>
          <a:p>
            <a:pPr>
              <a:lnSpc>
                <a:spcPts val="1000"/>
              </a:lnSpc>
            </a:pPr>
            <a:r>
              <a:rPr lang="en-US" altLang="ko-KR" sz="1050" dirty="0" smtClean="0"/>
              <a:t>.</a:t>
            </a:r>
          </a:p>
          <a:p>
            <a:pPr>
              <a:lnSpc>
                <a:spcPts val="1000"/>
              </a:lnSpc>
            </a:pPr>
            <a:r>
              <a:rPr lang="en-US" altLang="ko-KR" sz="1050" dirty="0" smtClean="0"/>
              <a:t>100</a:t>
            </a:r>
          </a:p>
          <a:p>
            <a:pPr>
              <a:lnSpc>
                <a:spcPts val="1000"/>
              </a:lnSpc>
            </a:pPr>
            <a:r>
              <a:rPr lang="en-US" altLang="ko-KR" sz="1050" dirty="0" smtClean="0"/>
              <a:t>.</a:t>
            </a:r>
          </a:p>
          <a:p>
            <a:pPr>
              <a:lnSpc>
                <a:spcPts val="1000"/>
              </a:lnSpc>
            </a:pPr>
            <a:r>
              <a:rPr lang="en-US" altLang="ko-KR" sz="1050" dirty="0" smtClean="0"/>
              <a:t>.</a:t>
            </a:r>
            <a:endParaRPr lang="en-US" altLang="ko-KR" sz="1050" dirty="0"/>
          </a:p>
        </p:txBody>
      </p:sp>
      <p:sp>
        <p:nvSpPr>
          <p:cNvPr id="95" name="TextBox 94"/>
          <p:cNvSpPr txBox="1"/>
          <p:nvPr/>
        </p:nvSpPr>
        <p:spPr>
          <a:xfrm>
            <a:off x="4997978" y="2087269"/>
            <a:ext cx="14462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프로세스</a:t>
            </a:r>
            <a:r>
              <a:rPr lang="en-US" altLang="ko-KR" sz="1050" b="1" dirty="0" smtClean="0"/>
              <a:t>A </a:t>
            </a:r>
            <a:r>
              <a:rPr lang="ko-KR" altLang="en-US" sz="1050" b="1" dirty="0" smtClean="0"/>
              <a:t>논리 주소</a:t>
            </a:r>
            <a:endParaRPr lang="en-US" altLang="ko-KR" sz="1050" b="1" dirty="0" smtClean="0"/>
          </a:p>
        </p:txBody>
      </p:sp>
      <p:sp>
        <p:nvSpPr>
          <p:cNvPr id="96" name="TextBox 95"/>
          <p:cNvSpPr txBox="1"/>
          <p:nvPr/>
        </p:nvSpPr>
        <p:spPr>
          <a:xfrm>
            <a:off x="4975337" y="4298495"/>
            <a:ext cx="14366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프로세스</a:t>
            </a:r>
            <a:r>
              <a:rPr lang="en-US" altLang="ko-KR" sz="1050" b="1" dirty="0" smtClean="0"/>
              <a:t>B </a:t>
            </a:r>
            <a:r>
              <a:rPr lang="ko-KR" altLang="en-US" sz="1050" b="1" dirty="0" smtClean="0"/>
              <a:t>논리 주소</a:t>
            </a:r>
            <a:endParaRPr lang="en-US" altLang="ko-KR" sz="1050" b="1" dirty="0" smtClean="0"/>
          </a:p>
        </p:txBody>
      </p:sp>
      <p:sp>
        <p:nvSpPr>
          <p:cNvPr id="98" name="직사각형 97"/>
          <p:cNvSpPr/>
          <p:nvPr/>
        </p:nvSpPr>
        <p:spPr>
          <a:xfrm>
            <a:off x="4302354" y="4358583"/>
            <a:ext cx="490967" cy="641201"/>
          </a:xfrm>
          <a:prstGeom prst="rect">
            <a:avLst/>
          </a:prstGeom>
          <a:ln>
            <a:noFill/>
          </a:ln>
        </p:spPr>
        <p:txBody>
          <a:bodyPr wrap="square" tIns="0" rIns="0" bIns="0">
            <a:spAutoFit/>
          </a:bodyPr>
          <a:lstStyle/>
          <a:p>
            <a:pPr algn="r">
              <a:lnSpc>
                <a:spcPts val="1000"/>
              </a:lnSpc>
            </a:pPr>
            <a:r>
              <a:rPr lang="en-US" altLang="ko-KR" sz="1050" dirty="0" smtClean="0"/>
              <a:t>20480</a:t>
            </a:r>
          </a:p>
          <a:p>
            <a:pPr algn="r">
              <a:lnSpc>
                <a:spcPts val="1000"/>
              </a:lnSpc>
            </a:pPr>
            <a:r>
              <a:rPr lang="en-US" altLang="ko-KR" sz="1050" dirty="0" smtClean="0"/>
              <a:t>20481</a:t>
            </a:r>
          </a:p>
          <a:p>
            <a:pPr algn="r">
              <a:lnSpc>
                <a:spcPts val="1000"/>
              </a:lnSpc>
            </a:pPr>
            <a:r>
              <a:rPr lang="en-US" altLang="ko-KR" sz="1050" dirty="0" smtClean="0"/>
              <a:t>.</a:t>
            </a:r>
          </a:p>
          <a:p>
            <a:pPr algn="r">
              <a:lnSpc>
                <a:spcPts val="1000"/>
              </a:lnSpc>
            </a:pPr>
            <a:r>
              <a:rPr lang="en-US" altLang="ko-KR" sz="1050" dirty="0" smtClean="0"/>
              <a:t>.</a:t>
            </a:r>
          </a:p>
          <a:p>
            <a:pPr algn="r">
              <a:lnSpc>
                <a:spcPts val="1000"/>
              </a:lnSpc>
            </a:pPr>
            <a:r>
              <a:rPr lang="en-US" altLang="ko-KR" sz="1050" dirty="0"/>
              <a:t>.</a:t>
            </a:r>
            <a:endParaRPr lang="en-US" altLang="ko-KR" sz="1050" dirty="0" smtClean="0"/>
          </a:p>
        </p:txBody>
      </p:sp>
      <p:sp>
        <p:nvSpPr>
          <p:cNvPr id="101" name="TextBox 100"/>
          <p:cNvSpPr txBox="1"/>
          <p:nvPr/>
        </p:nvSpPr>
        <p:spPr>
          <a:xfrm>
            <a:off x="1555439" y="3239039"/>
            <a:ext cx="7513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논리주소</a:t>
            </a:r>
            <a:endParaRPr lang="en-US" altLang="ko-KR" sz="1100" dirty="0" smtClean="0"/>
          </a:p>
        </p:txBody>
      </p:sp>
      <p:sp>
        <p:nvSpPr>
          <p:cNvPr id="103" name="직사각형 102"/>
          <p:cNvSpPr/>
          <p:nvPr/>
        </p:nvSpPr>
        <p:spPr>
          <a:xfrm>
            <a:off x="3231208" y="3025910"/>
            <a:ext cx="442758" cy="169277"/>
          </a:xfrm>
          <a:prstGeom prst="rect">
            <a:avLst/>
          </a:prstGeom>
          <a:ln>
            <a:noFill/>
          </a:ln>
        </p:spPr>
        <p:txBody>
          <a:bodyPr wrap="square" tIns="0" rIns="0" bIns="0">
            <a:spAutoFit/>
          </a:bodyPr>
          <a:lstStyle/>
          <a:p>
            <a:r>
              <a:rPr lang="en-US" altLang="ko-KR" sz="1100" b="1" dirty="0" smtClean="0"/>
              <a:t>8194</a:t>
            </a:r>
            <a:endParaRPr lang="en-US" altLang="ko-KR" sz="1100" b="1" dirty="0"/>
          </a:p>
        </p:txBody>
      </p:sp>
      <p:sp>
        <p:nvSpPr>
          <p:cNvPr id="114" name="직사각형 113"/>
          <p:cNvSpPr/>
          <p:nvPr/>
        </p:nvSpPr>
        <p:spPr>
          <a:xfrm>
            <a:off x="7236296" y="2387268"/>
            <a:ext cx="1541603" cy="13092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프로그램</a:t>
            </a:r>
            <a:r>
              <a:rPr lang="en-US" altLang="ko-KR" sz="1200" dirty="0" smtClean="0">
                <a:solidFill>
                  <a:schemeClr val="tx1"/>
                </a:solidFill>
              </a:rPr>
              <a:t> A</a:t>
            </a:r>
            <a:r>
              <a:rPr lang="ko-KR" altLang="en-US" sz="1200" dirty="0" smtClean="0">
                <a:solidFill>
                  <a:schemeClr val="tx1"/>
                </a:solidFill>
              </a:rPr>
              <a:t>의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실행 파일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7238157" y="3957634"/>
            <a:ext cx="1541603" cy="16795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프로그램 </a:t>
            </a:r>
            <a:r>
              <a:rPr lang="en-US" altLang="ko-KR" sz="1200" dirty="0" smtClean="0">
                <a:solidFill>
                  <a:schemeClr val="tx1"/>
                </a:solidFill>
              </a:rPr>
              <a:t>B</a:t>
            </a:r>
            <a:r>
              <a:rPr lang="ko-KR" altLang="en-US" sz="1200" dirty="0" smtClean="0">
                <a:solidFill>
                  <a:schemeClr val="tx1"/>
                </a:solidFill>
              </a:rPr>
              <a:t>의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실행 파일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/>
          <p:cNvCxnSpPr>
            <a:stCxn id="115" idx="1"/>
            <a:endCxn id="129" idx="3"/>
          </p:cNvCxnSpPr>
          <p:nvPr/>
        </p:nvCxnSpPr>
        <p:spPr>
          <a:xfrm flipH="1">
            <a:off x="6388936" y="4797393"/>
            <a:ext cx="849221" cy="34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114" idx="1"/>
            <a:endCxn id="93" idx="3"/>
          </p:cNvCxnSpPr>
          <p:nvPr/>
        </p:nvCxnSpPr>
        <p:spPr>
          <a:xfrm flipH="1" flipV="1">
            <a:off x="6388936" y="2794775"/>
            <a:ext cx="847360" cy="247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원통 33"/>
          <p:cNvSpPr/>
          <p:nvPr/>
        </p:nvSpPr>
        <p:spPr>
          <a:xfrm>
            <a:off x="7033838" y="1590015"/>
            <a:ext cx="1944215" cy="439211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7162891" y="2431519"/>
            <a:ext cx="490967" cy="897682"/>
          </a:xfrm>
          <a:prstGeom prst="rect">
            <a:avLst/>
          </a:prstGeom>
          <a:ln>
            <a:noFill/>
          </a:ln>
        </p:spPr>
        <p:txBody>
          <a:bodyPr wrap="square" tIns="0" rIns="0" bIns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ko-KR" sz="1050" dirty="0" smtClean="0"/>
              <a:t>0</a:t>
            </a:r>
          </a:p>
          <a:p>
            <a:pPr>
              <a:lnSpc>
                <a:spcPts val="1000"/>
              </a:lnSpc>
            </a:pPr>
            <a:r>
              <a:rPr lang="en-US" altLang="ko-KR" sz="1050" dirty="0" smtClean="0"/>
              <a:t>1</a:t>
            </a:r>
          </a:p>
          <a:p>
            <a:pPr>
              <a:lnSpc>
                <a:spcPts val="1000"/>
              </a:lnSpc>
            </a:pPr>
            <a:r>
              <a:rPr lang="en-US" altLang="ko-KR" sz="1050" dirty="0" smtClean="0"/>
              <a:t>2</a:t>
            </a:r>
          </a:p>
          <a:p>
            <a:pPr>
              <a:lnSpc>
                <a:spcPts val="1000"/>
              </a:lnSpc>
            </a:pPr>
            <a:r>
              <a:rPr lang="en-US" altLang="ko-KR" sz="1050" dirty="0" smtClean="0"/>
              <a:t>3</a:t>
            </a:r>
          </a:p>
          <a:p>
            <a:pPr>
              <a:lnSpc>
                <a:spcPts val="1000"/>
              </a:lnSpc>
            </a:pPr>
            <a:r>
              <a:rPr lang="en-US" altLang="ko-KR" sz="1050" dirty="0" smtClean="0"/>
              <a:t>.</a:t>
            </a:r>
          </a:p>
          <a:p>
            <a:pPr>
              <a:lnSpc>
                <a:spcPts val="1000"/>
              </a:lnSpc>
            </a:pPr>
            <a:r>
              <a:rPr lang="en-US" altLang="ko-KR" sz="1050" dirty="0" smtClean="0"/>
              <a:t>.</a:t>
            </a:r>
          </a:p>
          <a:p>
            <a:pPr>
              <a:lnSpc>
                <a:spcPts val="1000"/>
              </a:lnSpc>
            </a:pPr>
            <a:r>
              <a:rPr lang="en-US" altLang="ko-KR" sz="1050" dirty="0"/>
              <a:t>.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7164288" y="4002915"/>
            <a:ext cx="490967" cy="897682"/>
          </a:xfrm>
          <a:prstGeom prst="rect">
            <a:avLst/>
          </a:prstGeom>
          <a:ln>
            <a:noFill/>
          </a:ln>
        </p:spPr>
        <p:txBody>
          <a:bodyPr wrap="square" tIns="0" rIns="0" bIns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ko-KR" sz="1050" dirty="0" smtClean="0"/>
              <a:t>0</a:t>
            </a:r>
          </a:p>
          <a:p>
            <a:pPr>
              <a:lnSpc>
                <a:spcPts val="1000"/>
              </a:lnSpc>
            </a:pPr>
            <a:r>
              <a:rPr lang="en-US" altLang="ko-KR" sz="1050" dirty="0" smtClean="0"/>
              <a:t>1</a:t>
            </a:r>
          </a:p>
          <a:p>
            <a:pPr>
              <a:lnSpc>
                <a:spcPts val="1000"/>
              </a:lnSpc>
            </a:pPr>
            <a:r>
              <a:rPr lang="en-US" altLang="ko-KR" sz="1050" dirty="0" smtClean="0"/>
              <a:t>2</a:t>
            </a:r>
          </a:p>
          <a:p>
            <a:pPr>
              <a:lnSpc>
                <a:spcPts val="1000"/>
              </a:lnSpc>
            </a:pPr>
            <a:r>
              <a:rPr lang="en-US" altLang="ko-KR" sz="1050" dirty="0" smtClean="0"/>
              <a:t>3</a:t>
            </a:r>
          </a:p>
          <a:p>
            <a:pPr>
              <a:lnSpc>
                <a:spcPts val="1000"/>
              </a:lnSpc>
            </a:pPr>
            <a:r>
              <a:rPr lang="en-US" altLang="ko-KR" sz="1050" dirty="0" smtClean="0"/>
              <a:t>.</a:t>
            </a:r>
          </a:p>
          <a:p>
            <a:pPr>
              <a:lnSpc>
                <a:spcPts val="1000"/>
              </a:lnSpc>
            </a:pPr>
            <a:r>
              <a:rPr lang="en-US" altLang="ko-KR" sz="1050" dirty="0" smtClean="0"/>
              <a:t>.</a:t>
            </a:r>
          </a:p>
          <a:p>
            <a:pPr>
              <a:lnSpc>
                <a:spcPts val="1000"/>
              </a:lnSpc>
            </a:pPr>
            <a:r>
              <a:rPr lang="en-US" altLang="ko-KR" sz="1050" dirty="0"/>
              <a:t>.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179511" y="1727229"/>
            <a:ext cx="3762465" cy="244827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/>
          <p:nvPr/>
        </p:nvSpPr>
        <p:spPr>
          <a:xfrm>
            <a:off x="1727701" y="4225528"/>
            <a:ext cx="9268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 smtClean="0"/>
              <a:t>CPU </a:t>
            </a:r>
            <a:r>
              <a:rPr lang="ko-KR" altLang="en-US" sz="1100" dirty="0" smtClean="0"/>
              <a:t>패키지</a:t>
            </a:r>
            <a:endParaRPr lang="en-US" altLang="ko-KR" sz="1100" dirty="0" smtClean="0"/>
          </a:p>
        </p:txBody>
      </p:sp>
      <p:sp>
        <p:nvSpPr>
          <p:cNvPr id="137" name="직사각형 136"/>
          <p:cNvSpPr/>
          <p:nvPr/>
        </p:nvSpPr>
        <p:spPr>
          <a:xfrm>
            <a:off x="333630" y="1943254"/>
            <a:ext cx="1269842" cy="17251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none" anchor="ctr">
            <a:noAutofit/>
          </a:bodyPr>
          <a:lstStyle/>
          <a:p>
            <a:pPr algn="ctr"/>
            <a:endParaRPr lang="en-US" altLang="ko-KR" sz="1100" dirty="0"/>
          </a:p>
        </p:txBody>
      </p:sp>
      <p:sp>
        <p:nvSpPr>
          <p:cNvPr id="140" name="직사각형 139"/>
          <p:cNvSpPr/>
          <p:nvPr/>
        </p:nvSpPr>
        <p:spPr>
          <a:xfrm>
            <a:off x="455976" y="2096630"/>
            <a:ext cx="972715" cy="350836"/>
          </a:xfrm>
          <a:prstGeom prst="rect">
            <a:avLst/>
          </a:prstGeom>
          <a:ln>
            <a:solidFill>
              <a:srgbClr val="6B859A"/>
            </a:solidFill>
          </a:ln>
        </p:spPr>
        <p:txBody>
          <a:bodyPr wrap="none" lIns="0" anchor="ctr">
            <a:noAutofit/>
          </a:bodyPr>
          <a:lstStyle/>
          <a:p>
            <a:pPr algn="ctr"/>
            <a:r>
              <a:rPr lang="en-US" altLang="ko-KR" sz="1100" dirty="0" smtClean="0"/>
              <a:t>ALU</a:t>
            </a:r>
            <a:endParaRPr lang="en-US" altLang="ko-KR" sz="1100" dirty="0"/>
          </a:p>
        </p:txBody>
      </p:sp>
      <p:sp>
        <p:nvSpPr>
          <p:cNvPr id="141" name="TextBox 140"/>
          <p:cNvSpPr txBox="1"/>
          <p:nvPr/>
        </p:nvSpPr>
        <p:spPr>
          <a:xfrm>
            <a:off x="3131840" y="3239039"/>
            <a:ext cx="7629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물리주소</a:t>
            </a:r>
            <a:endParaRPr lang="en-US" altLang="ko-KR" sz="1100" dirty="0" smtClean="0"/>
          </a:p>
        </p:txBody>
      </p:sp>
      <p:cxnSp>
        <p:nvCxnSpPr>
          <p:cNvPr id="58" name="꺾인 연결선 57"/>
          <p:cNvCxnSpPr>
            <a:stCxn id="97" idx="3"/>
          </p:cNvCxnSpPr>
          <p:nvPr/>
        </p:nvCxnSpPr>
        <p:spPr>
          <a:xfrm flipV="1">
            <a:off x="3115142" y="2696474"/>
            <a:ext cx="1285312" cy="520326"/>
          </a:xfrm>
          <a:prstGeom prst="bentConnector3">
            <a:avLst>
              <a:gd name="adj1" fmla="val 50000"/>
            </a:avLst>
          </a:prstGeom>
          <a:ln w="38100">
            <a:solidFill>
              <a:srgbClr val="6B859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/>
          <p:cNvSpPr/>
          <p:nvPr/>
        </p:nvSpPr>
        <p:spPr>
          <a:xfrm>
            <a:off x="1824943" y="3025911"/>
            <a:ext cx="298785" cy="169277"/>
          </a:xfrm>
          <a:prstGeom prst="rect">
            <a:avLst/>
          </a:prstGeom>
          <a:ln>
            <a:noFill/>
          </a:ln>
        </p:spPr>
        <p:txBody>
          <a:bodyPr wrap="square" tIns="0" rIns="0" bIns="0">
            <a:spAutoFit/>
          </a:bodyPr>
          <a:lstStyle/>
          <a:p>
            <a:r>
              <a:rPr lang="en-US" altLang="ko-KR" sz="1100" b="1" dirty="0" smtClean="0"/>
              <a:t>4</a:t>
            </a:r>
            <a:endParaRPr lang="en-US" altLang="ko-KR" sz="1100" b="1" dirty="0"/>
          </a:p>
        </p:txBody>
      </p:sp>
      <p:sp>
        <p:nvSpPr>
          <p:cNvPr id="159" name="직사각형 158"/>
          <p:cNvSpPr/>
          <p:nvPr/>
        </p:nvSpPr>
        <p:spPr>
          <a:xfrm>
            <a:off x="466274" y="3104613"/>
            <a:ext cx="972716" cy="217960"/>
          </a:xfrm>
          <a:prstGeom prst="rect">
            <a:avLst/>
          </a:prstGeom>
          <a:solidFill>
            <a:schemeClr val="bg1"/>
          </a:solidFill>
          <a:ln w="38100">
            <a:solidFill>
              <a:srgbClr val="6B859A"/>
            </a:solidFill>
          </a:ln>
        </p:spPr>
        <p:txBody>
          <a:bodyPr wrap="square" lIns="0" tIns="0" rIns="0" bIns="0">
            <a:noAutofit/>
          </a:bodyPr>
          <a:lstStyle/>
          <a:p>
            <a:pPr algn="ctr"/>
            <a:r>
              <a:rPr lang="en-US" altLang="ko-KR" sz="1100" dirty="0" err="1" smtClean="0"/>
              <a:t>mov</a:t>
            </a:r>
            <a:r>
              <a:rPr lang="en-US" altLang="ko-KR" sz="1100" dirty="0" smtClean="0"/>
              <a:t> ax, [</a:t>
            </a:r>
            <a:r>
              <a:rPr lang="en-US" altLang="ko-KR" sz="1100" b="1" dirty="0" smtClean="0"/>
              <a:t>4</a:t>
            </a:r>
            <a:r>
              <a:rPr lang="en-US" altLang="ko-KR" sz="1100" dirty="0" smtClean="0"/>
              <a:t>]</a:t>
            </a:r>
            <a:endParaRPr lang="en-US" altLang="ko-KR" sz="1100" dirty="0"/>
          </a:p>
        </p:txBody>
      </p:sp>
      <p:sp>
        <p:nvSpPr>
          <p:cNvPr id="160" name="TextBox 159"/>
          <p:cNvSpPr txBox="1"/>
          <p:nvPr/>
        </p:nvSpPr>
        <p:spPr>
          <a:xfrm>
            <a:off x="7536104" y="6009873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하드 디스크</a:t>
            </a:r>
            <a:endParaRPr lang="en-US" altLang="ko-KR" sz="1100" dirty="0" smtClean="0"/>
          </a:p>
        </p:txBody>
      </p:sp>
      <p:sp>
        <p:nvSpPr>
          <p:cNvPr id="184" name="TextBox 183"/>
          <p:cNvSpPr txBox="1"/>
          <p:nvPr/>
        </p:nvSpPr>
        <p:spPr>
          <a:xfrm>
            <a:off x="395536" y="3346189"/>
            <a:ext cx="10807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dirty="0" smtClean="0"/>
              <a:t>명령 레지스터</a:t>
            </a:r>
            <a:endParaRPr lang="en-US" altLang="ko-KR" sz="11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679993" y="3632933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/>
              <a:t>CPU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440349" y="3607799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/>
              <a:t>MMU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466274" y="2566584"/>
            <a:ext cx="962417" cy="394782"/>
          </a:xfrm>
          <a:prstGeom prst="rect">
            <a:avLst/>
          </a:prstGeom>
          <a:ln>
            <a:solidFill>
              <a:srgbClr val="6B859A"/>
            </a:solidFill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1100" dirty="0" smtClean="0"/>
              <a:t>Control Unit</a:t>
            </a:r>
            <a:endParaRPr lang="en-US" altLang="ko-KR" sz="1100" dirty="0"/>
          </a:p>
        </p:txBody>
      </p:sp>
      <p:cxnSp>
        <p:nvCxnSpPr>
          <p:cNvPr id="9" name="직선 화살표 연결선 8"/>
          <p:cNvCxnSpPr>
            <a:stCxn id="159" idx="3"/>
            <a:endCxn id="97" idx="1"/>
          </p:cNvCxnSpPr>
          <p:nvPr/>
        </p:nvCxnSpPr>
        <p:spPr>
          <a:xfrm>
            <a:off x="1438990" y="3213593"/>
            <a:ext cx="900762" cy="3207"/>
          </a:xfrm>
          <a:prstGeom prst="straightConnector1">
            <a:avLst/>
          </a:prstGeom>
          <a:ln w="38100">
            <a:solidFill>
              <a:srgbClr val="6B859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사각형 설명선 1"/>
          <p:cNvSpPr/>
          <p:nvPr/>
        </p:nvSpPr>
        <p:spPr>
          <a:xfrm>
            <a:off x="919001" y="5881968"/>
            <a:ext cx="2396616" cy="706678"/>
          </a:xfrm>
          <a:prstGeom prst="wedgeRoundRectCallout">
            <a:avLst>
              <a:gd name="adj1" fmla="val -34132"/>
              <a:gd name="adj2" fmla="val -8043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프로세스 </a:t>
            </a:r>
            <a:r>
              <a:rPr lang="en-US" altLang="ko-KR" sz="1000" dirty="0" smtClean="0">
                <a:solidFill>
                  <a:schemeClr val="tx1"/>
                </a:solidFill>
              </a:rPr>
              <a:t>A</a:t>
            </a:r>
            <a:r>
              <a:rPr lang="ko-KR" altLang="en-US" sz="1000" dirty="0" smtClean="0">
                <a:solidFill>
                  <a:schemeClr val="tx1"/>
                </a:solidFill>
              </a:rPr>
              <a:t>의 코드 실행 중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CPU </a:t>
            </a:r>
            <a:r>
              <a:rPr lang="ko-KR" altLang="en-US" sz="1000" dirty="0" smtClean="0">
                <a:solidFill>
                  <a:schemeClr val="tx1"/>
                </a:solidFill>
              </a:rPr>
              <a:t>안의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mov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ax, [4] </a:t>
            </a:r>
            <a:r>
              <a:rPr lang="ko-KR" altLang="en-US" sz="1000" dirty="0" smtClean="0">
                <a:solidFill>
                  <a:schemeClr val="tx1"/>
                </a:solidFill>
              </a:rPr>
              <a:t>명령에 담긴 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4 </a:t>
            </a:r>
            <a:r>
              <a:rPr lang="ko-KR" altLang="en-US" sz="1000" dirty="0" smtClean="0">
                <a:solidFill>
                  <a:schemeClr val="tx1"/>
                </a:solidFill>
              </a:rPr>
              <a:t>번지는 논리주소이고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4 </a:t>
            </a:r>
            <a:r>
              <a:rPr lang="ko-KR" altLang="en-US" sz="1000" dirty="0" smtClean="0">
                <a:solidFill>
                  <a:schemeClr val="tx1"/>
                </a:solidFill>
              </a:rPr>
              <a:t>번지의 물리 주소는 </a:t>
            </a:r>
            <a:r>
              <a:rPr lang="en-US" altLang="ko-KR" sz="1000" dirty="0" smtClean="0">
                <a:solidFill>
                  <a:schemeClr val="tx1"/>
                </a:solidFill>
              </a:rPr>
              <a:t>8194</a:t>
            </a:r>
            <a:r>
              <a:rPr lang="ko-KR" altLang="en-US" sz="1000" dirty="0" smtClean="0">
                <a:solidFill>
                  <a:schemeClr val="tx1"/>
                </a:solidFill>
              </a:rPr>
              <a:t>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7975" y="4661487"/>
            <a:ext cx="3778599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 smtClean="0"/>
              <a:t>프로세스의 모든 코드들은 논리 주소로 구성</a:t>
            </a:r>
            <a:endParaRPr lang="en-US" altLang="ko-KR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 smtClean="0"/>
              <a:t>CPU</a:t>
            </a:r>
            <a:r>
              <a:rPr lang="ko-KR" altLang="en-US" sz="1050" dirty="0" smtClean="0"/>
              <a:t>가 읽고 해석하고 발생시키는 주소는 모두 논리 주소</a:t>
            </a:r>
            <a:endParaRPr lang="en-US" altLang="ko-KR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 smtClean="0"/>
              <a:t>논리 주소와 물리 주소의 매핑 테이블 있음</a:t>
            </a:r>
            <a:endParaRPr lang="en-US" altLang="ko-KR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 err="1" smtClean="0"/>
              <a:t>MMU</a:t>
            </a:r>
            <a:r>
              <a:rPr lang="ko-KR" altLang="en-US" sz="1050" dirty="0" smtClean="0"/>
              <a:t>를 거쳐 </a:t>
            </a:r>
            <a:r>
              <a:rPr lang="ko-KR" altLang="en-US" sz="1050" dirty="0" err="1" smtClean="0"/>
              <a:t>논리주소가</a:t>
            </a:r>
            <a:r>
              <a:rPr lang="ko-KR" altLang="en-US" sz="1050" dirty="0" smtClean="0"/>
              <a:t> </a:t>
            </a:r>
            <a:r>
              <a:rPr lang="ko-KR" altLang="en-US" sz="1050" dirty="0"/>
              <a:t>물리 주소로 바뀌어 출력</a:t>
            </a:r>
            <a:endParaRPr lang="en-US" altLang="ko-KR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 smtClean="0"/>
              <a:t>MMU</a:t>
            </a:r>
            <a:r>
              <a:rPr lang="ko-KR" altLang="en-US" sz="1050" dirty="0" smtClean="0"/>
              <a:t>는 매핑 테이블을 이용하여 주소 변환</a:t>
            </a:r>
            <a:endParaRPr lang="ko-KR" altLang="en-US" sz="1050" dirty="0"/>
          </a:p>
        </p:txBody>
      </p:sp>
      <p:sp>
        <p:nvSpPr>
          <p:cNvPr id="45" name="직사각형 44"/>
          <p:cNvSpPr/>
          <p:nvPr/>
        </p:nvSpPr>
        <p:spPr>
          <a:xfrm>
            <a:off x="5148064" y="4968853"/>
            <a:ext cx="610788" cy="128240"/>
          </a:xfrm>
          <a:prstGeom prst="rect">
            <a:avLst/>
          </a:prstGeom>
          <a:ln>
            <a:noFill/>
          </a:ln>
        </p:spPr>
        <p:txBody>
          <a:bodyPr wrap="square" tIns="0" rIns="0" bIns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ko-KR" sz="1050" b="1" dirty="0" smtClean="0"/>
              <a:t>call 200</a:t>
            </a:r>
            <a:endParaRPr lang="en-US" altLang="ko-KR" sz="1050" b="1" dirty="0"/>
          </a:p>
        </p:txBody>
      </p:sp>
      <p:sp>
        <p:nvSpPr>
          <p:cNvPr id="46" name="직사각형 45"/>
          <p:cNvSpPr/>
          <p:nvPr/>
        </p:nvSpPr>
        <p:spPr>
          <a:xfrm>
            <a:off x="5088315" y="5461000"/>
            <a:ext cx="707822" cy="128240"/>
          </a:xfrm>
          <a:prstGeom prst="rect">
            <a:avLst/>
          </a:prstGeom>
          <a:ln>
            <a:noFill/>
          </a:ln>
        </p:spPr>
        <p:txBody>
          <a:bodyPr wrap="square" tIns="0" rIns="0" bIns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altLang="ko-KR" sz="1050" b="1" dirty="0" smtClean="0"/>
              <a:t>...</a:t>
            </a:r>
            <a:endParaRPr lang="en-US" altLang="ko-KR" sz="1050" b="1" dirty="0"/>
          </a:p>
        </p:txBody>
      </p:sp>
      <p:cxnSp>
        <p:nvCxnSpPr>
          <p:cNvPr id="11" name="구부러진 연결선 10"/>
          <p:cNvCxnSpPr>
            <a:stCxn id="45" idx="3"/>
            <a:endCxn id="13" idx="1"/>
          </p:cNvCxnSpPr>
          <p:nvPr/>
        </p:nvCxnSpPr>
        <p:spPr>
          <a:xfrm flipH="1">
            <a:off x="4854842" y="5032973"/>
            <a:ext cx="904010" cy="472039"/>
          </a:xfrm>
          <a:prstGeom prst="curvedConnector5">
            <a:avLst>
              <a:gd name="adj1" fmla="val -25287"/>
              <a:gd name="adj2" fmla="val 50000"/>
              <a:gd name="adj3" fmla="val 1252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854842" y="5440892"/>
            <a:ext cx="221214" cy="12824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ko-KR" sz="1050" dirty="0"/>
              <a:t>200</a:t>
            </a:r>
          </a:p>
        </p:txBody>
      </p:sp>
      <p:cxnSp>
        <p:nvCxnSpPr>
          <p:cNvPr id="17" name="구부러진 연결선 16"/>
          <p:cNvCxnSpPr>
            <a:stCxn id="42" idx="3"/>
          </p:cNvCxnSpPr>
          <p:nvPr/>
        </p:nvCxnSpPr>
        <p:spPr>
          <a:xfrm flipH="1" flipV="1">
            <a:off x="4997983" y="2709180"/>
            <a:ext cx="1001815" cy="370100"/>
          </a:xfrm>
          <a:prstGeom prst="curvedConnector3">
            <a:avLst>
              <a:gd name="adj1" fmla="val -228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5163832" y="3015160"/>
            <a:ext cx="835966" cy="128240"/>
          </a:xfrm>
          <a:prstGeom prst="rect">
            <a:avLst/>
          </a:prstGeom>
          <a:ln>
            <a:noFill/>
          </a:ln>
        </p:spPr>
        <p:txBody>
          <a:bodyPr wrap="square" tIns="0" rIns="0" bIns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ko-KR" sz="1050" b="1" dirty="0" err="1" smtClean="0"/>
              <a:t>mov</a:t>
            </a:r>
            <a:r>
              <a:rPr lang="en-US" altLang="ko-KR" sz="1050" b="1" dirty="0" smtClean="0"/>
              <a:t> ax, [4]</a:t>
            </a:r>
            <a:endParaRPr lang="en-US" altLang="ko-KR" sz="1050" b="1" dirty="0"/>
          </a:p>
        </p:txBody>
      </p:sp>
    </p:spTree>
    <p:extLst>
      <p:ext uri="{BB962C8B-B14F-4D97-AF65-F5344CB8AC3E}">
        <p14:creationId xmlns:p14="http://schemas.microsoft.com/office/powerpoint/2010/main" val="396441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mtClean="0"/>
              <a:t>80386 CPU</a:t>
            </a:r>
            <a:r>
              <a:rPr lang="ko-KR" altLang="en-US" smtClean="0"/>
              <a:t>의 구조를 통해 논리 주소</a:t>
            </a:r>
            <a:r>
              <a:rPr lang="en-US" altLang="ko-KR" smtClean="0"/>
              <a:t>, </a:t>
            </a:r>
            <a:r>
              <a:rPr lang="ko-KR" altLang="en-US" smtClean="0"/>
              <a:t>물리 주소</a:t>
            </a:r>
            <a:r>
              <a:rPr lang="en-US" altLang="ko-KR" smtClean="0"/>
              <a:t>, MMU </a:t>
            </a:r>
            <a:r>
              <a:rPr lang="ko-KR" altLang="en-US" smtClean="0"/>
              <a:t>엿보기</a:t>
            </a:r>
            <a:endParaRPr 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323528" y="886742"/>
            <a:ext cx="8712968" cy="5957608"/>
            <a:chOff x="323528" y="886742"/>
            <a:chExt cx="8712968" cy="5957608"/>
          </a:xfrm>
        </p:grpSpPr>
        <p:pic>
          <p:nvPicPr>
            <p:cNvPr id="19" name="Content Placeholder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1503039"/>
              <a:ext cx="8640960" cy="5341311"/>
            </a:xfrm>
            <a:prstGeom prst="rect">
              <a:avLst/>
            </a:prstGeom>
          </p:spPr>
        </p:pic>
        <p:sp>
          <p:nvSpPr>
            <p:cNvPr id="3" name="자유형 2"/>
            <p:cNvSpPr/>
            <p:nvPr/>
          </p:nvSpPr>
          <p:spPr>
            <a:xfrm>
              <a:off x="1076325" y="1896979"/>
              <a:ext cx="7296150" cy="3620254"/>
            </a:xfrm>
            <a:custGeom>
              <a:avLst/>
              <a:gdLst>
                <a:gd name="connsiteX0" fmla="*/ 5162550 w 7296150"/>
                <a:gd name="connsiteY0" fmla="*/ 2114550 h 3667125"/>
                <a:gd name="connsiteX1" fmla="*/ 5153025 w 7296150"/>
                <a:gd name="connsiteY1" fmla="*/ 2257425 h 3667125"/>
                <a:gd name="connsiteX2" fmla="*/ 5143500 w 7296150"/>
                <a:gd name="connsiteY2" fmla="*/ 2495550 h 3667125"/>
                <a:gd name="connsiteX3" fmla="*/ 5133975 w 7296150"/>
                <a:gd name="connsiteY3" fmla="*/ 2552700 h 3667125"/>
                <a:gd name="connsiteX4" fmla="*/ 5114925 w 7296150"/>
                <a:gd name="connsiteY4" fmla="*/ 2619375 h 3667125"/>
                <a:gd name="connsiteX5" fmla="*/ 5095875 w 7296150"/>
                <a:gd name="connsiteY5" fmla="*/ 2667000 h 3667125"/>
                <a:gd name="connsiteX6" fmla="*/ 5086350 w 7296150"/>
                <a:gd name="connsiteY6" fmla="*/ 2733675 h 3667125"/>
                <a:gd name="connsiteX7" fmla="*/ 5076825 w 7296150"/>
                <a:gd name="connsiteY7" fmla="*/ 2771775 h 3667125"/>
                <a:gd name="connsiteX8" fmla="*/ 5067300 w 7296150"/>
                <a:gd name="connsiteY8" fmla="*/ 2847975 h 3667125"/>
                <a:gd name="connsiteX9" fmla="*/ 5038725 w 7296150"/>
                <a:gd name="connsiteY9" fmla="*/ 2905125 h 3667125"/>
                <a:gd name="connsiteX10" fmla="*/ 4791075 w 7296150"/>
                <a:gd name="connsiteY10" fmla="*/ 2933700 h 3667125"/>
                <a:gd name="connsiteX11" fmla="*/ 4705350 w 7296150"/>
                <a:gd name="connsiteY11" fmla="*/ 2962275 h 3667125"/>
                <a:gd name="connsiteX12" fmla="*/ 4676775 w 7296150"/>
                <a:gd name="connsiteY12" fmla="*/ 2971800 h 3667125"/>
                <a:gd name="connsiteX13" fmla="*/ 4591050 w 7296150"/>
                <a:gd name="connsiteY13" fmla="*/ 3038475 h 3667125"/>
                <a:gd name="connsiteX14" fmla="*/ 4552950 w 7296150"/>
                <a:gd name="connsiteY14" fmla="*/ 3095625 h 3667125"/>
                <a:gd name="connsiteX15" fmla="*/ 4533900 w 7296150"/>
                <a:gd name="connsiteY15" fmla="*/ 3124200 h 3667125"/>
                <a:gd name="connsiteX16" fmla="*/ 4524375 w 7296150"/>
                <a:gd name="connsiteY16" fmla="*/ 3152775 h 3667125"/>
                <a:gd name="connsiteX17" fmla="*/ 4486275 w 7296150"/>
                <a:gd name="connsiteY17" fmla="*/ 3324225 h 3667125"/>
                <a:gd name="connsiteX18" fmla="*/ 4467225 w 7296150"/>
                <a:gd name="connsiteY18" fmla="*/ 3381375 h 3667125"/>
                <a:gd name="connsiteX19" fmla="*/ 4457700 w 7296150"/>
                <a:gd name="connsiteY19" fmla="*/ 3409950 h 3667125"/>
                <a:gd name="connsiteX20" fmla="*/ 4391025 w 7296150"/>
                <a:gd name="connsiteY20" fmla="*/ 3476625 h 3667125"/>
                <a:gd name="connsiteX21" fmla="*/ 4305300 w 7296150"/>
                <a:gd name="connsiteY21" fmla="*/ 3543300 h 3667125"/>
                <a:gd name="connsiteX22" fmla="*/ 4248150 w 7296150"/>
                <a:gd name="connsiteY22" fmla="*/ 3571875 h 3667125"/>
                <a:gd name="connsiteX23" fmla="*/ 4219575 w 7296150"/>
                <a:gd name="connsiteY23" fmla="*/ 3581400 h 3667125"/>
                <a:gd name="connsiteX24" fmla="*/ 4191000 w 7296150"/>
                <a:gd name="connsiteY24" fmla="*/ 3600450 h 3667125"/>
                <a:gd name="connsiteX25" fmla="*/ 4133850 w 7296150"/>
                <a:gd name="connsiteY25" fmla="*/ 3619500 h 3667125"/>
                <a:gd name="connsiteX26" fmla="*/ 4105275 w 7296150"/>
                <a:gd name="connsiteY26" fmla="*/ 3638550 h 3667125"/>
                <a:gd name="connsiteX27" fmla="*/ 3971925 w 7296150"/>
                <a:gd name="connsiteY27" fmla="*/ 3667125 h 3667125"/>
                <a:gd name="connsiteX28" fmla="*/ 3619500 w 7296150"/>
                <a:gd name="connsiteY28" fmla="*/ 3657600 h 3667125"/>
                <a:gd name="connsiteX29" fmla="*/ 3524250 w 7296150"/>
                <a:gd name="connsiteY29" fmla="*/ 3648075 h 3667125"/>
                <a:gd name="connsiteX30" fmla="*/ 3486150 w 7296150"/>
                <a:gd name="connsiteY30" fmla="*/ 3629025 h 3667125"/>
                <a:gd name="connsiteX31" fmla="*/ 3409950 w 7296150"/>
                <a:gd name="connsiteY31" fmla="*/ 3609975 h 3667125"/>
                <a:gd name="connsiteX32" fmla="*/ 3381375 w 7296150"/>
                <a:gd name="connsiteY32" fmla="*/ 3600450 h 3667125"/>
                <a:gd name="connsiteX33" fmla="*/ 3305175 w 7296150"/>
                <a:gd name="connsiteY33" fmla="*/ 3581400 h 3667125"/>
                <a:gd name="connsiteX34" fmla="*/ 3267075 w 7296150"/>
                <a:gd name="connsiteY34" fmla="*/ 3571875 h 3667125"/>
                <a:gd name="connsiteX35" fmla="*/ 2924175 w 7296150"/>
                <a:gd name="connsiteY35" fmla="*/ 3552825 h 3667125"/>
                <a:gd name="connsiteX36" fmla="*/ 2857500 w 7296150"/>
                <a:gd name="connsiteY36" fmla="*/ 3543300 h 3667125"/>
                <a:gd name="connsiteX37" fmla="*/ 2819400 w 7296150"/>
                <a:gd name="connsiteY37" fmla="*/ 3533775 h 3667125"/>
                <a:gd name="connsiteX38" fmla="*/ 1800225 w 7296150"/>
                <a:gd name="connsiteY38" fmla="*/ 3514725 h 3667125"/>
                <a:gd name="connsiteX39" fmla="*/ 1019175 w 7296150"/>
                <a:gd name="connsiteY39" fmla="*/ 3514725 h 3667125"/>
                <a:gd name="connsiteX40" fmla="*/ 800100 w 7296150"/>
                <a:gd name="connsiteY40" fmla="*/ 3505200 h 3667125"/>
                <a:gd name="connsiteX41" fmla="*/ 819150 w 7296150"/>
                <a:gd name="connsiteY41" fmla="*/ 3257550 h 3667125"/>
                <a:gd name="connsiteX42" fmla="*/ 828675 w 7296150"/>
                <a:gd name="connsiteY42" fmla="*/ 3181350 h 3667125"/>
                <a:gd name="connsiteX43" fmla="*/ 838200 w 7296150"/>
                <a:gd name="connsiteY43" fmla="*/ 3152775 h 3667125"/>
                <a:gd name="connsiteX44" fmla="*/ 857250 w 7296150"/>
                <a:gd name="connsiteY44" fmla="*/ 3076575 h 3667125"/>
                <a:gd name="connsiteX45" fmla="*/ 866775 w 7296150"/>
                <a:gd name="connsiteY45" fmla="*/ 3009900 h 3667125"/>
                <a:gd name="connsiteX46" fmla="*/ 876300 w 7296150"/>
                <a:gd name="connsiteY46" fmla="*/ 2971800 h 3667125"/>
                <a:gd name="connsiteX47" fmla="*/ 857250 w 7296150"/>
                <a:gd name="connsiteY47" fmla="*/ 2609850 h 3667125"/>
                <a:gd name="connsiteX48" fmla="*/ 847725 w 7296150"/>
                <a:gd name="connsiteY48" fmla="*/ 2524125 h 3667125"/>
                <a:gd name="connsiteX49" fmla="*/ 828675 w 7296150"/>
                <a:gd name="connsiteY49" fmla="*/ 2371725 h 3667125"/>
                <a:gd name="connsiteX50" fmla="*/ 819150 w 7296150"/>
                <a:gd name="connsiteY50" fmla="*/ 2057400 h 3667125"/>
                <a:gd name="connsiteX51" fmla="*/ 809625 w 7296150"/>
                <a:gd name="connsiteY51" fmla="*/ 1647825 h 3667125"/>
                <a:gd name="connsiteX52" fmla="*/ 781050 w 7296150"/>
                <a:gd name="connsiteY52" fmla="*/ 1543050 h 3667125"/>
                <a:gd name="connsiteX53" fmla="*/ 762000 w 7296150"/>
                <a:gd name="connsiteY53" fmla="*/ 1485900 h 3667125"/>
                <a:gd name="connsiteX54" fmla="*/ 733425 w 7296150"/>
                <a:gd name="connsiteY54" fmla="*/ 1428750 h 3667125"/>
                <a:gd name="connsiteX55" fmla="*/ 704850 w 7296150"/>
                <a:gd name="connsiteY55" fmla="*/ 1400175 h 3667125"/>
                <a:gd name="connsiteX56" fmla="*/ 685800 w 7296150"/>
                <a:gd name="connsiteY56" fmla="*/ 1371600 h 3667125"/>
                <a:gd name="connsiteX57" fmla="*/ 628650 w 7296150"/>
                <a:gd name="connsiteY57" fmla="*/ 1333500 h 3667125"/>
                <a:gd name="connsiteX58" fmla="*/ 542925 w 7296150"/>
                <a:gd name="connsiteY58" fmla="*/ 1352550 h 3667125"/>
                <a:gd name="connsiteX59" fmla="*/ 485775 w 7296150"/>
                <a:gd name="connsiteY59" fmla="*/ 1400175 h 3667125"/>
                <a:gd name="connsiteX60" fmla="*/ 466725 w 7296150"/>
                <a:gd name="connsiteY60" fmla="*/ 1428750 h 3667125"/>
                <a:gd name="connsiteX61" fmla="*/ 428625 w 7296150"/>
                <a:gd name="connsiteY61" fmla="*/ 1514475 h 3667125"/>
                <a:gd name="connsiteX62" fmla="*/ 419100 w 7296150"/>
                <a:gd name="connsiteY62" fmla="*/ 2105025 h 3667125"/>
                <a:gd name="connsiteX63" fmla="*/ 409575 w 7296150"/>
                <a:gd name="connsiteY63" fmla="*/ 2171700 h 3667125"/>
                <a:gd name="connsiteX64" fmla="*/ 400050 w 7296150"/>
                <a:gd name="connsiteY64" fmla="*/ 2505075 h 3667125"/>
                <a:gd name="connsiteX65" fmla="*/ 371475 w 7296150"/>
                <a:gd name="connsiteY65" fmla="*/ 2628900 h 3667125"/>
                <a:gd name="connsiteX66" fmla="*/ 342900 w 7296150"/>
                <a:gd name="connsiteY66" fmla="*/ 2638425 h 3667125"/>
                <a:gd name="connsiteX67" fmla="*/ 247650 w 7296150"/>
                <a:gd name="connsiteY67" fmla="*/ 2657475 h 3667125"/>
                <a:gd name="connsiteX68" fmla="*/ 28575 w 7296150"/>
                <a:gd name="connsiteY68" fmla="*/ 2647950 h 3667125"/>
                <a:gd name="connsiteX69" fmla="*/ 0 w 7296150"/>
                <a:gd name="connsiteY69" fmla="*/ 2533650 h 3667125"/>
                <a:gd name="connsiteX70" fmla="*/ 9525 w 7296150"/>
                <a:gd name="connsiteY70" fmla="*/ 2143125 h 3667125"/>
                <a:gd name="connsiteX71" fmla="*/ 19050 w 7296150"/>
                <a:gd name="connsiteY71" fmla="*/ 2114550 h 3667125"/>
                <a:gd name="connsiteX72" fmla="*/ 28575 w 7296150"/>
                <a:gd name="connsiteY72" fmla="*/ 2047875 h 3667125"/>
                <a:gd name="connsiteX73" fmla="*/ 38100 w 7296150"/>
                <a:gd name="connsiteY73" fmla="*/ 1219200 h 3667125"/>
                <a:gd name="connsiteX74" fmla="*/ 57150 w 7296150"/>
                <a:gd name="connsiteY74" fmla="*/ 914400 h 3667125"/>
                <a:gd name="connsiteX75" fmla="*/ 66675 w 7296150"/>
                <a:gd name="connsiteY75" fmla="*/ 800100 h 3667125"/>
                <a:gd name="connsiteX76" fmla="*/ 104775 w 7296150"/>
                <a:gd name="connsiteY76" fmla="*/ 676275 h 3667125"/>
                <a:gd name="connsiteX77" fmla="*/ 123825 w 7296150"/>
                <a:gd name="connsiteY77" fmla="*/ 609600 h 3667125"/>
                <a:gd name="connsiteX78" fmla="*/ 142875 w 7296150"/>
                <a:gd name="connsiteY78" fmla="*/ 581025 h 3667125"/>
                <a:gd name="connsiteX79" fmla="*/ 200025 w 7296150"/>
                <a:gd name="connsiteY79" fmla="*/ 561975 h 3667125"/>
                <a:gd name="connsiteX80" fmla="*/ 914400 w 7296150"/>
                <a:gd name="connsiteY80" fmla="*/ 571500 h 3667125"/>
                <a:gd name="connsiteX81" fmla="*/ 1838325 w 7296150"/>
                <a:gd name="connsiteY81" fmla="*/ 590550 h 3667125"/>
                <a:gd name="connsiteX82" fmla="*/ 3057525 w 7296150"/>
                <a:gd name="connsiteY82" fmla="*/ 581025 h 3667125"/>
                <a:gd name="connsiteX83" fmla="*/ 3200400 w 7296150"/>
                <a:gd name="connsiteY83" fmla="*/ 552450 h 3667125"/>
                <a:gd name="connsiteX84" fmla="*/ 3238500 w 7296150"/>
                <a:gd name="connsiteY84" fmla="*/ 495300 h 3667125"/>
                <a:gd name="connsiteX85" fmla="*/ 3257550 w 7296150"/>
                <a:gd name="connsiteY85" fmla="*/ 466725 h 3667125"/>
                <a:gd name="connsiteX86" fmla="*/ 3286125 w 7296150"/>
                <a:gd name="connsiteY86" fmla="*/ 447675 h 3667125"/>
                <a:gd name="connsiteX87" fmla="*/ 3305175 w 7296150"/>
                <a:gd name="connsiteY87" fmla="*/ 409575 h 3667125"/>
                <a:gd name="connsiteX88" fmla="*/ 3314700 w 7296150"/>
                <a:gd name="connsiteY88" fmla="*/ 381000 h 3667125"/>
                <a:gd name="connsiteX89" fmla="*/ 3333750 w 7296150"/>
                <a:gd name="connsiteY89" fmla="*/ 352425 h 3667125"/>
                <a:gd name="connsiteX90" fmla="*/ 3343275 w 7296150"/>
                <a:gd name="connsiteY90" fmla="*/ 314325 h 3667125"/>
                <a:gd name="connsiteX91" fmla="*/ 3362325 w 7296150"/>
                <a:gd name="connsiteY91" fmla="*/ 285750 h 3667125"/>
                <a:gd name="connsiteX92" fmla="*/ 3371850 w 7296150"/>
                <a:gd name="connsiteY92" fmla="*/ 238125 h 3667125"/>
                <a:gd name="connsiteX93" fmla="*/ 3438525 w 7296150"/>
                <a:gd name="connsiteY93" fmla="*/ 161925 h 3667125"/>
                <a:gd name="connsiteX94" fmla="*/ 3467100 w 7296150"/>
                <a:gd name="connsiteY94" fmla="*/ 152400 h 3667125"/>
                <a:gd name="connsiteX95" fmla="*/ 3514725 w 7296150"/>
                <a:gd name="connsiteY95" fmla="*/ 114300 h 3667125"/>
                <a:gd name="connsiteX96" fmla="*/ 3571875 w 7296150"/>
                <a:gd name="connsiteY96" fmla="*/ 76200 h 3667125"/>
                <a:gd name="connsiteX97" fmla="*/ 3638550 w 7296150"/>
                <a:gd name="connsiteY97" fmla="*/ 57150 h 3667125"/>
                <a:gd name="connsiteX98" fmla="*/ 3790950 w 7296150"/>
                <a:gd name="connsiteY98" fmla="*/ 28575 h 3667125"/>
                <a:gd name="connsiteX99" fmla="*/ 3876675 w 7296150"/>
                <a:gd name="connsiteY99" fmla="*/ 19050 h 3667125"/>
                <a:gd name="connsiteX100" fmla="*/ 3924300 w 7296150"/>
                <a:gd name="connsiteY100" fmla="*/ 9525 h 3667125"/>
                <a:gd name="connsiteX101" fmla="*/ 4086225 w 7296150"/>
                <a:gd name="connsiteY101" fmla="*/ 0 h 3667125"/>
                <a:gd name="connsiteX102" fmla="*/ 4238625 w 7296150"/>
                <a:gd name="connsiteY102" fmla="*/ 9525 h 3667125"/>
                <a:gd name="connsiteX103" fmla="*/ 4324350 w 7296150"/>
                <a:gd name="connsiteY103" fmla="*/ 28575 h 3667125"/>
                <a:gd name="connsiteX104" fmla="*/ 4467225 w 7296150"/>
                <a:gd name="connsiteY104" fmla="*/ 38100 h 3667125"/>
                <a:gd name="connsiteX105" fmla="*/ 4562475 w 7296150"/>
                <a:gd name="connsiteY105" fmla="*/ 47625 h 3667125"/>
                <a:gd name="connsiteX106" fmla="*/ 5276850 w 7296150"/>
                <a:gd name="connsiteY106" fmla="*/ 57150 h 3667125"/>
                <a:gd name="connsiteX107" fmla="*/ 5334000 w 7296150"/>
                <a:gd name="connsiteY107" fmla="*/ 114300 h 3667125"/>
                <a:gd name="connsiteX108" fmla="*/ 5343525 w 7296150"/>
                <a:gd name="connsiteY108" fmla="*/ 142875 h 3667125"/>
                <a:gd name="connsiteX109" fmla="*/ 5381625 w 7296150"/>
                <a:gd name="connsiteY109" fmla="*/ 200025 h 3667125"/>
                <a:gd name="connsiteX110" fmla="*/ 5400675 w 7296150"/>
                <a:gd name="connsiteY110" fmla="*/ 257175 h 3667125"/>
                <a:gd name="connsiteX111" fmla="*/ 5410200 w 7296150"/>
                <a:gd name="connsiteY111" fmla="*/ 285750 h 3667125"/>
                <a:gd name="connsiteX112" fmla="*/ 5419725 w 7296150"/>
                <a:gd name="connsiteY112" fmla="*/ 323850 h 3667125"/>
                <a:gd name="connsiteX113" fmla="*/ 5429250 w 7296150"/>
                <a:gd name="connsiteY113" fmla="*/ 571500 h 3667125"/>
                <a:gd name="connsiteX114" fmla="*/ 5410200 w 7296150"/>
                <a:gd name="connsiteY114" fmla="*/ 1095375 h 3667125"/>
                <a:gd name="connsiteX115" fmla="*/ 5419725 w 7296150"/>
                <a:gd name="connsiteY115" fmla="*/ 1228725 h 3667125"/>
                <a:gd name="connsiteX116" fmla="*/ 5448300 w 7296150"/>
                <a:gd name="connsiteY116" fmla="*/ 1247775 h 3667125"/>
                <a:gd name="connsiteX117" fmla="*/ 5505450 w 7296150"/>
                <a:gd name="connsiteY117" fmla="*/ 1266825 h 3667125"/>
                <a:gd name="connsiteX118" fmla="*/ 5619750 w 7296150"/>
                <a:gd name="connsiteY118" fmla="*/ 1304925 h 3667125"/>
                <a:gd name="connsiteX119" fmla="*/ 5648325 w 7296150"/>
                <a:gd name="connsiteY119" fmla="*/ 1314450 h 3667125"/>
                <a:gd name="connsiteX120" fmla="*/ 5676900 w 7296150"/>
                <a:gd name="connsiteY120" fmla="*/ 1323975 h 3667125"/>
                <a:gd name="connsiteX121" fmla="*/ 5753100 w 7296150"/>
                <a:gd name="connsiteY121" fmla="*/ 1343025 h 3667125"/>
                <a:gd name="connsiteX122" fmla="*/ 5781675 w 7296150"/>
                <a:gd name="connsiteY122" fmla="*/ 1352550 h 3667125"/>
                <a:gd name="connsiteX123" fmla="*/ 6438900 w 7296150"/>
                <a:gd name="connsiteY123" fmla="*/ 1371600 h 3667125"/>
                <a:gd name="connsiteX124" fmla="*/ 6886575 w 7296150"/>
                <a:gd name="connsiteY124" fmla="*/ 1381125 h 3667125"/>
                <a:gd name="connsiteX125" fmla="*/ 7086600 w 7296150"/>
                <a:gd name="connsiteY125" fmla="*/ 1400175 h 3667125"/>
                <a:gd name="connsiteX126" fmla="*/ 7296150 w 7296150"/>
                <a:gd name="connsiteY126" fmla="*/ 1409700 h 3667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7296150" h="3667125">
                  <a:moveTo>
                    <a:pt x="5162550" y="2114550"/>
                  </a:moveTo>
                  <a:cubicBezTo>
                    <a:pt x="5159375" y="2162175"/>
                    <a:pt x="5155409" y="2209754"/>
                    <a:pt x="5153025" y="2257425"/>
                  </a:cubicBezTo>
                  <a:cubicBezTo>
                    <a:pt x="5149058" y="2336764"/>
                    <a:pt x="5148614" y="2416276"/>
                    <a:pt x="5143500" y="2495550"/>
                  </a:cubicBezTo>
                  <a:cubicBezTo>
                    <a:pt x="5142257" y="2514823"/>
                    <a:pt x="5137763" y="2533762"/>
                    <a:pt x="5133975" y="2552700"/>
                  </a:cubicBezTo>
                  <a:cubicBezTo>
                    <a:pt x="5129686" y="2574146"/>
                    <a:pt x="5122706" y="2598625"/>
                    <a:pt x="5114925" y="2619375"/>
                  </a:cubicBezTo>
                  <a:cubicBezTo>
                    <a:pt x="5108922" y="2635384"/>
                    <a:pt x="5102225" y="2651125"/>
                    <a:pt x="5095875" y="2667000"/>
                  </a:cubicBezTo>
                  <a:cubicBezTo>
                    <a:pt x="5092700" y="2689225"/>
                    <a:pt x="5090366" y="2711586"/>
                    <a:pt x="5086350" y="2733675"/>
                  </a:cubicBezTo>
                  <a:cubicBezTo>
                    <a:pt x="5084008" y="2746555"/>
                    <a:pt x="5078977" y="2758862"/>
                    <a:pt x="5076825" y="2771775"/>
                  </a:cubicBezTo>
                  <a:cubicBezTo>
                    <a:pt x="5072617" y="2797024"/>
                    <a:pt x="5071879" y="2822790"/>
                    <a:pt x="5067300" y="2847975"/>
                  </a:cubicBezTo>
                  <a:cubicBezTo>
                    <a:pt x="5064772" y="2861881"/>
                    <a:pt x="5051239" y="2897303"/>
                    <a:pt x="5038725" y="2905125"/>
                  </a:cubicBezTo>
                  <a:cubicBezTo>
                    <a:pt x="4980843" y="2941301"/>
                    <a:pt x="4812972" y="2932605"/>
                    <a:pt x="4791075" y="2933700"/>
                  </a:cubicBezTo>
                  <a:lnTo>
                    <a:pt x="4705350" y="2962275"/>
                  </a:lnTo>
                  <a:cubicBezTo>
                    <a:pt x="4695825" y="2965450"/>
                    <a:pt x="4685129" y="2966231"/>
                    <a:pt x="4676775" y="2971800"/>
                  </a:cubicBezTo>
                  <a:cubicBezTo>
                    <a:pt x="4643533" y="2993961"/>
                    <a:pt x="4615154" y="3007484"/>
                    <a:pt x="4591050" y="3038475"/>
                  </a:cubicBezTo>
                  <a:cubicBezTo>
                    <a:pt x="4576994" y="3056547"/>
                    <a:pt x="4565650" y="3076575"/>
                    <a:pt x="4552950" y="3095625"/>
                  </a:cubicBezTo>
                  <a:cubicBezTo>
                    <a:pt x="4546600" y="3105150"/>
                    <a:pt x="4537520" y="3113340"/>
                    <a:pt x="4533900" y="3124200"/>
                  </a:cubicBezTo>
                  <a:cubicBezTo>
                    <a:pt x="4530725" y="3133725"/>
                    <a:pt x="4526633" y="3142992"/>
                    <a:pt x="4524375" y="3152775"/>
                  </a:cubicBezTo>
                  <a:cubicBezTo>
                    <a:pt x="4513051" y="3201845"/>
                    <a:pt x="4502779" y="3274714"/>
                    <a:pt x="4486275" y="3324225"/>
                  </a:cubicBezTo>
                  <a:lnTo>
                    <a:pt x="4467225" y="3381375"/>
                  </a:lnTo>
                  <a:cubicBezTo>
                    <a:pt x="4464050" y="3390900"/>
                    <a:pt x="4463724" y="3401918"/>
                    <a:pt x="4457700" y="3409950"/>
                  </a:cubicBezTo>
                  <a:cubicBezTo>
                    <a:pt x="4408170" y="3475990"/>
                    <a:pt x="4453255" y="3423285"/>
                    <a:pt x="4391025" y="3476625"/>
                  </a:cubicBezTo>
                  <a:cubicBezTo>
                    <a:pt x="4359646" y="3503522"/>
                    <a:pt x="4350908" y="3528097"/>
                    <a:pt x="4305300" y="3543300"/>
                  </a:cubicBezTo>
                  <a:cubicBezTo>
                    <a:pt x="4233476" y="3567241"/>
                    <a:pt x="4322008" y="3534946"/>
                    <a:pt x="4248150" y="3571875"/>
                  </a:cubicBezTo>
                  <a:cubicBezTo>
                    <a:pt x="4239170" y="3576365"/>
                    <a:pt x="4228555" y="3576910"/>
                    <a:pt x="4219575" y="3581400"/>
                  </a:cubicBezTo>
                  <a:cubicBezTo>
                    <a:pt x="4209336" y="3586520"/>
                    <a:pt x="4201461" y="3595801"/>
                    <a:pt x="4191000" y="3600450"/>
                  </a:cubicBezTo>
                  <a:cubicBezTo>
                    <a:pt x="4172650" y="3608605"/>
                    <a:pt x="4150558" y="3608361"/>
                    <a:pt x="4133850" y="3619500"/>
                  </a:cubicBezTo>
                  <a:cubicBezTo>
                    <a:pt x="4124325" y="3625850"/>
                    <a:pt x="4116033" y="3634638"/>
                    <a:pt x="4105275" y="3638550"/>
                  </a:cubicBezTo>
                  <a:cubicBezTo>
                    <a:pt x="4065110" y="3653156"/>
                    <a:pt x="4014499" y="3660029"/>
                    <a:pt x="3971925" y="3667125"/>
                  </a:cubicBezTo>
                  <a:lnTo>
                    <a:pt x="3619500" y="3657600"/>
                  </a:lnTo>
                  <a:cubicBezTo>
                    <a:pt x="3587620" y="3656243"/>
                    <a:pt x="3555450" y="3654761"/>
                    <a:pt x="3524250" y="3648075"/>
                  </a:cubicBezTo>
                  <a:cubicBezTo>
                    <a:pt x="3510366" y="3645100"/>
                    <a:pt x="3499201" y="3634618"/>
                    <a:pt x="3486150" y="3629025"/>
                  </a:cubicBezTo>
                  <a:cubicBezTo>
                    <a:pt x="3455668" y="3615961"/>
                    <a:pt x="3445730" y="3618920"/>
                    <a:pt x="3409950" y="3609975"/>
                  </a:cubicBezTo>
                  <a:cubicBezTo>
                    <a:pt x="3400210" y="3607540"/>
                    <a:pt x="3391061" y="3603092"/>
                    <a:pt x="3381375" y="3600450"/>
                  </a:cubicBezTo>
                  <a:cubicBezTo>
                    <a:pt x="3356116" y="3593561"/>
                    <a:pt x="3330575" y="3587750"/>
                    <a:pt x="3305175" y="3581400"/>
                  </a:cubicBezTo>
                  <a:cubicBezTo>
                    <a:pt x="3292475" y="3578225"/>
                    <a:pt x="3280143" y="3572644"/>
                    <a:pt x="3267075" y="3571875"/>
                  </a:cubicBezTo>
                  <a:lnTo>
                    <a:pt x="2924175" y="3552825"/>
                  </a:lnTo>
                  <a:cubicBezTo>
                    <a:pt x="2901950" y="3549650"/>
                    <a:pt x="2879589" y="3547316"/>
                    <a:pt x="2857500" y="3543300"/>
                  </a:cubicBezTo>
                  <a:cubicBezTo>
                    <a:pt x="2844620" y="3540958"/>
                    <a:pt x="2832464" y="3534618"/>
                    <a:pt x="2819400" y="3533775"/>
                  </a:cubicBezTo>
                  <a:cubicBezTo>
                    <a:pt x="2578341" y="3518223"/>
                    <a:pt x="1848600" y="3515330"/>
                    <a:pt x="1800225" y="3514725"/>
                  </a:cubicBezTo>
                  <a:cubicBezTo>
                    <a:pt x="1453785" y="3483230"/>
                    <a:pt x="1840723" y="3514725"/>
                    <a:pt x="1019175" y="3514725"/>
                  </a:cubicBezTo>
                  <a:cubicBezTo>
                    <a:pt x="946081" y="3514725"/>
                    <a:pt x="873125" y="3508375"/>
                    <a:pt x="800100" y="3505200"/>
                  </a:cubicBezTo>
                  <a:cubicBezTo>
                    <a:pt x="815648" y="3194231"/>
                    <a:pt x="797636" y="3408149"/>
                    <a:pt x="819150" y="3257550"/>
                  </a:cubicBezTo>
                  <a:cubicBezTo>
                    <a:pt x="822770" y="3232210"/>
                    <a:pt x="824096" y="3206535"/>
                    <a:pt x="828675" y="3181350"/>
                  </a:cubicBezTo>
                  <a:cubicBezTo>
                    <a:pt x="830471" y="3171472"/>
                    <a:pt x="835765" y="3162515"/>
                    <a:pt x="838200" y="3152775"/>
                  </a:cubicBezTo>
                  <a:lnTo>
                    <a:pt x="857250" y="3076575"/>
                  </a:lnTo>
                  <a:cubicBezTo>
                    <a:pt x="860425" y="3054350"/>
                    <a:pt x="862759" y="3031989"/>
                    <a:pt x="866775" y="3009900"/>
                  </a:cubicBezTo>
                  <a:cubicBezTo>
                    <a:pt x="869117" y="2997020"/>
                    <a:pt x="876300" y="2984891"/>
                    <a:pt x="876300" y="2971800"/>
                  </a:cubicBezTo>
                  <a:cubicBezTo>
                    <a:pt x="876300" y="2854495"/>
                    <a:pt x="868547" y="2728472"/>
                    <a:pt x="857250" y="2609850"/>
                  </a:cubicBezTo>
                  <a:cubicBezTo>
                    <a:pt x="854524" y="2581229"/>
                    <a:pt x="850451" y="2552746"/>
                    <a:pt x="847725" y="2524125"/>
                  </a:cubicBezTo>
                  <a:cubicBezTo>
                    <a:pt x="834664" y="2386984"/>
                    <a:pt x="848311" y="2450270"/>
                    <a:pt x="828675" y="2371725"/>
                  </a:cubicBezTo>
                  <a:cubicBezTo>
                    <a:pt x="825500" y="2266950"/>
                    <a:pt x="821908" y="2162187"/>
                    <a:pt x="819150" y="2057400"/>
                  </a:cubicBezTo>
                  <a:cubicBezTo>
                    <a:pt x="815558" y="1920885"/>
                    <a:pt x="815310" y="1784269"/>
                    <a:pt x="809625" y="1647825"/>
                  </a:cubicBezTo>
                  <a:cubicBezTo>
                    <a:pt x="808343" y="1617052"/>
                    <a:pt x="790111" y="1570233"/>
                    <a:pt x="781050" y="1543050"/>
                  </a:cubicBezTo>
                  <a:lnTo>
                    <a:pt x="762000" y="1485900"/>
                  </a:lnTo>
                  <a:cubicBezTo>
                    <a:pt x="752454" y="1457261"/>
                    <a:pt x="753941" y="1453369"/>
                    <a:pt x="733425" y="1428750"/>
                  </a:cubicBezTo>
                  <a:cubicBezTo>
                    <a:pt x="724801" y="1418402"/>
                    <a:pt x="713474" y="1410523"/>
                    <a:pt x="704850" y="1400175"/>
                  </a:cubicBezTo>
                  <a:cubicBezTo>
                    <a:pt x="697521" y="1391381"/>
                    <a:pt x="694415" y="1379138"/>
                    <a:pt x="685800" y="1371600"/>
                  </a:cubicBezTo>
                  <a:cubicBezTo>
                    <a:pt x="668570" y="1356523"/>
                    <a:pt x="628650" y="1333500"/>
                    <a:pt x="628650" y="1333500"/>
                  </a:cubicBezTo>
                  <a:cubicBezTo>
                    <a:pt x="606700" y="1337158"/>
                    <a:pt x="566373" y="1340826"/>
                    <a:pt x="542925" y="1352550"/>
                  </a:cubicBezTo>
                  <a:cubicBezTo>
                    <a:pt x="521518" y="1363254"/>
                    <a:pt x="500822" y="1382119"/>
                    <a:pt x="485775" y="1400175"/>
                  </a:cubicBezTo>
                  <a:cubicBezTo>
                    <a:pt x="478446" y="1408969"/>
                    <a:pt x="471374" y="1418289"/>
                    <a:pt x="466725" y="1428750"/>
                  </a:cubicBezTo>
                  <a:cubicBezTo>
                    <a:pt x="421385" y="1530765"/>
                    <a:pt x="471738" y="1449806"/>
                    <a:pt x="428625" y="1514475"/>
                  </a:cubicBezTo>
                  <a:cubicBezTo>
                    <a:pt x="425450" y="1711325"/>
                    <a:pt x="424804" y="1908232"/>
                    <a:pt x="419100" y="2105025"/>
                  </a:cubicBezTo>
                  <a:cubicBezTo>
                    <a:pt x="418450" y="2127466"/>
                    <a:pt x="410643" y="2149275"/>
                    <a:pt x="409575" y="2171700"/>
                  </a:cubicBezTo>
                  <a:cubicBezTo>
                    <a:pt x="404287" y="2282745"/>
                    <a:pt x="405338" y="2394030"/>
                    <a:pt x="400050" y="2505075"/>
                  </a:cubicBezTo>
                  <a:cubicBezTo>
                    <a:pt x="399834" y="2509616"/>
                    <a:pt x="386759" y="2623805"/>
                    <a:pt x="371475" y="2628900"/>
                  </a:cubicBezTo>
                  <a:cubicBezTo>
                    <a:pt x="361950" y="2632075"/>
                    <a:pt x="352683" y="2636167"/>
                    <a:pt x="342900" y="2638425"/>
                  </a:cubicBezTo>
                  <a:cubicBezTo>
                    <a:pt x="311350" y="2645706"/>
                    <a:pt x="247650" y="2657475"/>
                    <a:pt x="247650" y="2657475"/>
                  </a:cubicBezTo>
                  <a:cubicBezTo>
                    <a:pt x="174625" y="2654300"/>
                    <a:pt x="98962" y="2667658"/>
                    <a:pt x="28575" y="2647950"/>
                  </a:cubicBezTo>
                  <a:cubicBezTo>
                    <a:pt x="15381" y="2644256"/>
                    <a:pt x="1321" y="2541574"/>
                    <a:pt x="0" y="2533650"/>
                  </a:cubicBezTo>
                  <a:cubicBezTo>
                    <a:pt x="3175" y="2403475"/>
                    <a:pt x="3612" y="2273204"/>
                    <a:pt x="9525" y="2143125"/>
                  </a:cubicBezTo>
                  <a:cubicBezTo>
                    <a:pt x="9981" y="2133095"/>
                    <a:pt x="17081" y="2124395"/>
                    <a:pt x="19050" y="2114550"/>
                  </a:cubicBezTo>
                  <a:cubicBezTo>
                    <a:pt x="23453" y="2092535"/>
                    <a:pt x="25400" y="2070100"/>
                    <a:pt x="28575" y="2047875"/>
                  </a:cubicBezTo>
                  <a:cubicBezTo>
                    <a:pt x="31750" y="1771650"/>
                    <a:pt x="31138" y="1495356"/>
                    <a:pt x="38100" y="1219200"/>
                  </a:cubicBezTo>
                  <a:cubicBezTo>
                    <a:pt x="40666" y="1117434"/>
                    <a:pt x="48696" y="1015847"/>
                    <a:pt x="57150" y="914400"/>
                  </a:cubicBezTo>
                  <a:cubicBezTo>
                    <a:pt x="60325" y="876300"/>
                    <a:pt x="61509" y="837981"/>
                    <a:pt x="66675" y="800100"/>
                  </a:cubicBezTo>
                  <a:cubicBezTo>
                    <a:pt x="79452" y="706402"/>
                    <a:pt x="70776" y="727273"/>
                    <a:pt x="104775" y="676275"/>
                  </a:cubicBezTo>
                  <a:cubicBezTo>
                    <a:pt x="107827" y="664068"/>
                    <a:pt x="116993" y="623265"/>
                    <a:pt x="123825" y="609600"/>
                  </a:cubicBezTo>
                  <a:cubicBezTo>
                    <a:pt x="128945" y="599361"/>
                    <a:pt x="133167" y="587092"/>
                    <a:pt x="142875" y="581025"/>
                  </a:cubicBezTo>
                  <a:cubicBezTo>
                    <a:pt x="159903" y="570382"/>
                    <a:pt x="200025" y="561975"/>
                    <a:pt x="200025" y="561975"/>
                  </a:cubicBezTo>
                  <a:lnTo>
                    <a:pt x="914400" y="571500"/>
                  </a:lnTo>
                  <a:lnTo>
                    <a:pt x="1838325" y="590550"/>
                  </a:lnTo>
                  <a:lnTo>
                    <a:pt x="3057525" y="581025"/>
                  </a:lnTo>
                  <a:cubicBezTo>
                    <a:pt x="3169928" y="579419"/>
                    <a:pt x="3143998" y="590051"/>
                    <a:pt x="3200400" y="552450"/>
                  </a:cubicBezTo>
                  <a:lnTo>
                    <a:pt x="3238500" y="495300"/>
                  </a:lnTo>
                  <a:cubicBezTo>
                    <a:pt x="3244850" y="485775"/>
                    <a:pt x="3248025" y="473075"/>
                    <a:pt x="3257550" y="466725"/>
                  </a:cubicBezTo>
                  <a:lnTo>
                    <a:pt x="3286125" y="447675"/>
                  </a:lnTo>
                  <a:cubicBezTo>
                    <a:pt x="3292475" y="434975"/>
                    <a:pt x="3299582" y="422626"/>
                    <a:pt x="3305175" y="409575"/>
                  </a:cubicBezTo>
                  <a:cubicBezTo>
                    <a:pt x="3309130" y="400347"/>
                    <a:pt x="3310210" y="389980"/>
                    <a:pt x="3314700" y="381000"/>
                  </a:cubicBezTo>
                  <a:cubicBezTo>
                    <a:pt x="3319820" y="370761"/>
                    <a:pt x="3327400" y="361950"/>
                    <a:pt x="3333750" y="352425"/>
                  </a:cubicBezTo>
                  <a:cubicBezTo>
                    <a:pt x="3336925" y="339725"/>
                    <a:pt x="3338118" y="326357"/>
                    <a:pt x="3343275" y="314325"/>
                  </a:cubicBezTo>
                  <a:cubicBezTo>
                    <a:pt x="3347784" y="303803"/>
                    <a:pt x="3358305" y="296469"/>
                    <a:pt x="3362325" y="285750"/>
                  </a:cubicBezTo>
                  <a:cubicBezTo>
                    <a:pt x="3368009" y="270591"/>
                    <a:pt x="3365151" y="252863"/>
                    <a:pt x="3371850" y="238125"/>
                  </a:cubicBezTo>
                  <a:cubicBezTo>
                    <a:pt x="3388659" y="201146"/>
                    <a:pt x="3404721" y="178827"/>
                    <a:pt x="3438525" y="161925"/>
                  </a:cubicBezTo>
                  <a:cubicBezTo>
                    <a:pt x="3447505" y="157435"/>
                    <a:pt x="3457575" y="155575"/>
                    <a:pt x="3467100" y="152400"/>
                  </a:cubicBezTo>
                  <a:cubicBezTo>
                    <a:pt x="3502299" y="99602"/>
                    <a:pt x="3466011" y="141363"/>
                    <a:pt x="3514725" y="114300"/>
                  </a:cubicBezTo>
                  <a:cubicBezTo>
                    <a:pt x="3534739" y="103181"/>
                    <a:pt x="3550155" y="83440"/>
                    <a:pt x="3571875" y="76200"/>
                  </a:cubicBezTo>
                  <a:cubicBezTo>
                    <a:pt x="3612869" y="62535"/>
                    <a:pt x="3590710" y="69110"/>
                    <a:pt x="3638550" y="57150"/>
                  </a:cubicBezTo>
                  <a:cubicBezTo>
                    <a:pt x="3702478" y="14531"/>
                    <a:pt x="3652426" y="41168"/>
                    <a:pt x="3790950" y="28575"/>
                  </a:cubicBezTo>
                  <a:cubicBezTo>
                    <a:pt x="3819583" y="25972"/>
                    <a:pt x="3848213" y="23116"/>
                    <a:pt x="3876675" y="19050"/>
                  </a:cubicBezTo>
                  <a:cubicBezTo>
                    <a:pt x="3892702" y="16760"/>
                    <a:pt x="3908177" y="10991"/>
                    <a:pt x="3924300" y="9525"/>
                  </a:cubicBezTo>
                  <a:cubicBezTo>
                    <a:pt x="3978146" y="4630"/>
                    <a:pt x="4032250" y="3175"/>
                    <a:pt x="4086225" y="0"/>
                  </a:cubicBezTo>
                  <a:cubicBezTo>
                    <a:pt x="4137025" y="3175"/>
                    <a:pt x="4187955" y="4699"/>
                    <a:pt x="4238625" y="9525"/>
                  </a:cubicBezTo>
                  <a:cubicBezTo>
                    <a:pt x="4627956" y="46604"/>
                    <a:pt x="4004617" y="-5081"/>
                    <a:pt x="4324350" y="28575"/>
                  </a:cubicBezTo>
                  <a:cubicBezTo>
                    <a:pt x="4371818" y="33572"/>
                    <a:pt x="4419646" y="34294"/>
                    <a:pt x="4467225" y="38100"/>
                  </a:cubicBezTo>
                  <a:cubicBezTo>
                    <a:pt x="4499032" y="40645"/>
                    <a:pt x="4530575" y="46874"/>
                    <a:pt x="4562475" y="47625"/>
                  </a:cubicBezTo>
                  <a:cubicBezTo>
                    <a:pt x="4800555" y="53227"/>
                    <a:pt x="5038725" y="53975"/>
                    <a:pt x="5276850" y="57150"/>
                  </a:cubicBezTo>
                  <a:cubicBezTo>
                    <a:pt x="5308804" y="78452"/>
                    <a:pt x="5312189" y="76130"/>
                    <a:pt x="5334000" y="114300"/>
                  </a:cubicBezTo>
                  <a:cubicBezTo>
                    <a:pt x="5338981" y="123017"/>
                    <a:pt x="5338649" y="134098"/>
                    <a:pt x="5343525" y="142875"/>
                  </a:cubicBezTo>
                  <a:cubicBezTo>
                    <a:pt x="5354644" y="162889"/>
                    <a:pt x="5374385" y="178305"/>
                    <a:pt x="5381625" y="200025"/>
                  </a:cubicBezTo>
                  <a:lnTo>
                    <a:pt x="5400675" y="257175"/>
                  </a:lnTo>
                  <a:cubicBezTo>
                    <a:pt x="5403850" y="266700"/>
                    <a:pt x="5407765" y="276010"/>
                    <a:pt x="5410200" y="285750"/>
                  </a:cubicBezTo>
                  <a:lnTo>
                    <a:pt x="5419725" y="323850"/>
                  </a:lnTo>
                  <a:cubicBezTo>
                    <a:pt x="5422900" y="406400"/>
                    <a:pt x="5429250" y="488889"/>
                    <a:pt x="5429250" y="571500"/>
                  </a:cubicBezTo>
                  <a:cubicBezTo>
                    <a:pt x="5429250" y="858013"/>
                    <a:pt x="5425371" y="882985"/>
                    <a:pt x="5410200" y="1095375"/>
                  </a:cubicBezTo>
                  <a:cubicBezTo>
                    <a:pt x="5413375" y="1139825"/>
                    <a:pt x="5408917" y="1185492"/>
                    <a:pt x="5419725" y="1228725"/>
                  </a:cubicBezTo>
                  <a:cubicBezTo>
                    <a:pt x="5422501" y="1239831"/>
                    <a:pt x="5437839" y="1243126"/>
                    <a:pt x="5448300" y="1247775"/>
                  </a:cubicBezTo>
                  <a:cubicBezTo>
                    <a:pt x="5466650" y="1255930"/>
                    <a:pt x="5486400" y="1260475"/>
                    <a:pt x="5505450" y="1266825"/>
                  </a:cubicBezTo>
                  <a:lnTo>
                    <a:pt x="5619750" y="1304925"/>
                  </a:lnTo>
                  <a:lnTo>
                    <a:pt x="5648325" y="1314450"/>
                  </a:lnTo>
                  <a:cubicBezTo>
                    <a:pt x="5657850" y="1317625"/>
                    <a:pt x="5667160" y="1321540"/>
                    <a:pt x="5676900" y="1323975"/>
                  </a:cubicBezTo>
                  <a:cubicBezTo>
                    <a:pt x="5702300" y="1330325"/>
                    <a:pt x="5728262" y="1334746"/>
                    <a:pt x="5753100" y="1343025"/>
                  </a:cubicBezTo>
                  <a:cubicBezTo>
                    <a:pt x="5762625" y="1346200"/>
                    <a:pt x="5771690" y="1351499"/>
                    <a:pt x="5781675" y="1352550"/>
                  </a:cubicBezTo>
                  <a:cubicBezTo>
                    <a:pt x="5943601" y="1369595"/>
                    <a:pt x="6407127" y="1370965"/>
                    <a:pt x="6438900" y="1371600"/>
                  </a:cubicBezTo>
                  <a:lnTo>
                    <a:pt x="6886575" y="1381125"/>
                  </a:lnTo>
                  <a:cubicBezTo>
                    <a:pt x="6986035" y="1397702"/>
                    <a:pt x="6936247" y="1391331"/>
                    <a:pt x="7086600" y="1400175"/>
                  </a:cubicBezTo>
                  <a:cubicBezTo>
                    <a:pt x="7257036" y="1410201"/>
                    <a:pt x="7210328" y="1409700"/>
                    <a:pt x="7296150" y="140970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347864" y="1503040"/>
              <a:ext cx="2664296" cy="2069976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427984" y="1209908"/>
              <a:ext cx="798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MMU</a:t>
              </a:r>
              <a:endParaRPr lang="ko-KR" altLang="en-US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3528" y="6214864"/>
              <a:ext cx="27723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Central</a:t>
              </a:r>
              <a:r>
                <a:rPr lang="ko-KR" altLang="en-US" b="1" dirty="0" smtClean="0"/>
                <a:t> </a:t>
              </a:r>
              <a:r>
                <a:rPr lang="en-US" altLang="ko-KR" b="1" dirty="0" smtClean="0"/>
                <a:t>Processing Unit</a:t>
              </a:r>
              <a:endParaRPr lang="ko-KR" altLang="en-US" b="1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548437" y="1503040"/>
              <a:ext cx="1047899" cy="3366120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06721" y="886742"/>
              <a:ext cx="17189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 smtClean="0"/>
                <a:t>Bus Interface </a:t>
              </a:r>
            </a:p>
            <a:p>
              <a:pPr algn="ctr"/>
              <a:r>
                <a:rPr lang="en-US" altLang="ko-KR" b="1" dirty="0" smtClean="0"/>
                <a:t>Unit</a:t>
              </a:r>
              <a:endParaRPr lang="ko-KR" altLang="en-US" b="1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771800" y="6519931"/>
              <a:ext cx="3096344" cy="2934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95536" y="4221088"/>
              <a:ext cx="5688632" cy="2069976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520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탐구 </a:t>
            </a:r>
            <a:r>
              <a:rPr lang="en-US" altLang="ko-KR" smtClean="0"/>
              <a:t>8-1 C </a:t>
            </a:r>
            <a:r>
              <a:rPr lang="ko-KR" altLang="en-US" smtClean="0"/>
              <a:t>프로그램에서의 주소는 논리 주소인가 물리 주소인가</a:t>
            </a:r>
            <a:r>
              <a:rPr lang="en-US" altLang="ko-KR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9552" y="2475473"/>
            <a:ext cx="5328592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 &lt;</a:t>
            </a:r>
            <a:r>
              <a:rPr lang="ko-KR" altLang="en-US" sz="1400" dirty="0" err="1"/>
              <a:t>stdio.h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 err="1" smtClean="0"/>
              <a:t>int</a:t>
            </a:r>
            <a:r>
              <a:rPr lang="ko-KR" altLang="en-US" sz="1400" dirty="0" smtClean="0"/>
              <a:t> </a:t>
            </a:r>
            <a:r>
              <a:rPr lang="ko-KR" altLang="en-US" sz="1400" dirty="0" err="1"/>
              <a:t>n</a:t>
            </a:r>
            <a:r>
              <a:rPr lang="ko-KR" altLang="en-US" sz="1400" dirty="0"/>
              <a:t> = 0;</a:t>
            </a:r>
          </a:p>
          <a:p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() {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printf</a:t>
            </a:r>
            <a:r>
              <a:rPr lang="ko-KR" altLang="en-US" sz="1400" dirty="0"/>
              <a:t>("변수 </a:t>
            </a:r>
            <a:r>
              <a:rPr lang="ko-KR" altLang="en-US" sz="1400" dirty="0" err="1"/>
              <a:t>n의</a:t>
            </a:r>
            <a:r>
              <a:rPr lang="ko-KR" altLang="en-US" sz="1400" dirty="0"/>
              <a:t> 주소는 %</a:t>
            </a:r>
            <a:r>
              <a:rPr lang="ko-KR" altLang="en-US" sz="1400" dirty="0" err="1"/>
              <a:t>p</a:t>
            </a:r>
            <a:r>
              <a:rPr lang="ko-KR" altLang="en-US" sz="1400" dirty="0"/>
              <a:t>\</a:t>
            </a:r>
            <a:r>
              <a:rPr lang="ko-KR" altLang="en-US" sz="1400" dirty="0" err="1"/>
              <a:t>n</a:t>
            </a:r>
            <a:r>
              <a:rPr lang="ko-KR" altLang="en-US" sz="1400" dirty="0"/>
              <a:t>", &amp;</a:t>
            </a:r>
            <a:r>
              <a:rPr lang="ko-KR" altLang="en-US" sz="1400" dirty="0" err="1"/>
              <a:t>n</a:t>
            </a:r>
            <a:r>
              <a:rPr lang="ko-KR" altLang="en-US" sz="1400" dirty="0"/>
              <a:t>);</a:t>
            </a:r>
          </a:p>
          <a:p>
            <a:r>
              <a:rPr lang="ko-KR" altLang="en-US" sz="1400" dirty="0" smtClean="0"/>
              <a:t>}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541927" y="3773358"/>
            <a:ext cx="5329580" cy="1815882"/>
          </a:xfrm>
          <a:prstGeom prst="rect">
            <a:avLst/>
          </a:prstGeom>
          <a:solidFill>
            <a:srgbClr val="DAEEC4"/>
          </a:solidFill>
        </p:spPr>
        <p:txBody>
          <a:bodyPr wrap="square">
            <a:spAutoFit/>
          </a:bodyPr>
          <a:lstStyle/>
          <a:p>
            <a:r>
              <a:rPr lang="en-US" altLang="ko-KR" sz="1400" dirty="0"/>
              <a:t>$ </a:t>
            </a:r>
            <a:r>
              <a:rPr lang="ko-KR" altLang="en-US" sz="1400" dirty="0" err="1" smtClean="0"/>
              <a:t>gcc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-</a:t>
            </a:r>
            <a:r>
              <a:rPr lang="ko-KR" altLang="en-US" sz="1400" dirty="0" err="1"/>
              <a:t>o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logical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logicaladdress.c</a:t>
            </a:r>
            <a:endParaRPr lang="ko-KR" altLang="en-US" sz="1400" dirty="0"/>
          </a:p>
          <a:p>
            <a:r>
              <a:rPr lang="ko-KR" altLang="en-US" sz="1400" dirty="0" smtClean="0"/>
              <a:t>$ </a:t>
            </a:r>
            <a:r>
              <a:rPr lang="en-US" altLang="ko-KR" sz="1400" dirty="0" smtClean="0"/>
              <a:t>./</a:t>
            </a:r>
            <a:r>
              <a:rPr lang="ko-KR" altLang="en-US" sz="1400" dirty="0" err="1" smtClean="0"/>
              <a:t>logical</a:t>
            </a:r>
            <a:endParaRPr lang="en-US" altLang="ko-KR" sz="1400" dirty="0" smtClean="0"/>
          </a:p>
          <a:p>
            <a:r>
              <a:rPr lang="ko-KR" altLang="en-US" sz="1400" dirty="0"/>
              <a:t>변수 </a:t>
            </a:r>
            <a:r>
              <a:rPr lang="en-US" altLang="ko-KR" sz="1400" dirty="0"/>
              <a:t>n</a:t>
            </a:r>
            <a:r>
              <a:rPr lang="ko-KR" altLang="en-US" sz="1400" dirty="0"/>
              <a:t>의 주소는 </a:t>
            </a:r>
            <a:r>
              <a:rPr lang="en-US" altLang="ko-KR" sz="1400" dirty="0"/>
              <a:t>0x60103c</a:t>
            </a:r>
          </a:p>
          <a:p>
            <a:r>
              <a:rPr lang="en-US" altLang="ko-KR" sz="1400" dirty="0" smtClean="0"/>
              <a:t>$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./</a:t>
            </a:r>
            <a:r>
              <a:rPr lang="ko-KR" altLang="en-US" sz="1400" dirty="0" err="1" smtClean="0"/>
              <a:t>logical</a:t>
            </a:r>
            <a:endParaRPr lang="en-US" altLang="ko-KR" sz="1400" dirty="0"/>
          </a:p>
          <a:p>
            <a:r>
              <a:rPr lang="ko-KR" altLang="en-US" sz="1400" dirty="0"/>
              <a:t>변수 </a:t>
            </a:r>
            <a:r>
              <a:rPr lang="en-US" altLang="ko-KR" sz="1400" dirty="0"/>
              <a:t>n</a:t>
            </a:r>
            <a:r>
              <a:rPr lang="ko-KR" altLang="en-US" sz="1400" dirty="0"/>
              <a:t>의 주소는 </a:t>
            </a:r>
            <a:r>
              <a:rPr lang="en-US" altLang="ko-KR" sz="1400" dirty="0"/>
              <a:t>0x60103c</a:t>
            </a:r>
          </a:p>
          <a:p>
            <a:r>
              <a:rPr lang="en-US" altLang="ko-KR" sz="1400" dirty="0" smtClean="0"/>
              <a:t>$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./</a:t>
            </a:r>
            <a:r>
              <a:rPr lang="ko-KR" altLang="en-US" sz="1400" dirty="0" err="1" smtClean="0"/>
              <a:t>logical</a:t>
            </a:r>
            <a:endParaRPr lang="en-US" altLang="ko-KR" sz="1400" dirty="0"/>
          </a:p>
          <a:p>
            <a:r>
              <a:rPr lang="ko-KR" altLang="en-US" sz="1400" dirty="0"/>
              <a:t>변수 </a:t>
            </a:r>
            <a:r>
              <a:rPr lang="en-US" altLang="ko-KR" sz="1400" dirty="0"/>
              <a:t>n</a:t>
            </a:r>
            <a:r>
              <a:rPr lang="ko-KR" altLang="en-US" sz="1400" dirty="0"/>
              <a:t>의 주소는 </a:t>
            </a:r>
            <a:r>
              <a:rPr lang="en-US" altLang="ko-KR" sz="1400" dirty="0"/>
              <a:t>0x60103c</a:t>
            </a:r>
          </a:p>
          <a:p>
            <a:r>
              <a:rPr lang="en-US" altLang="ko-KR" sz="1400" dirty="0" smtClean="0"/>
              <a:t>$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5807005"/>
            <a:ext cx="5958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0070C0"/>
                </a:solidFill>
              </a:rPr>
              <a:t>전역 변수 </a:t>
            </a:r>
            <a:r>
              <a:rPr lang="en-US" altLang="ko-KR" sz="1400" dirty="0" smtClean="0">
                <a:solidFill>
                  <a:srgbClr val="0070C0"/>
                </a:solidFill>
              </a:rPr>
              <a:t>n</a:t>
            </a:r>
            <a:r>
              <a:rPr lang="ko-KR" altLang="en-US" sz="1400" dirty="0" smtClean="0">
                <a:solidFill>
                  <a:srgbClr val="0070C0"/>
                </a:solidFill>
              </a:rPr>
              <a:t>의 주소는 논리 주소이다</a:t>
            </a:r>
            <a:r>
              <a:rPr lang="en-US" altLang="ko-KR" sz="1400" dirty="0" smtClean="0">
                <a:solidFill>
                  <a:srgbClr val="0070C0"/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rgbClr val="0070C0"/>
                </a:solidFill>
              </a:rPr>
              <a:t>실행할 때마다 변수 </a:t>
            </a:r>
            <a:r>
              <a:rPr lang="en-US" altLang="ko-KR" sz="1400" dirty="0" smtClean="0">
                <a:solidFill>
                  <a:srgbClr val="0070C0"/>
                </a:solidFill>
              </a:rPr>
              <a:t>n</a:t>
            </a:r>
            <a:r>
              <a:rPr lang="ko-KR" altLang="en-US" sz="1400" dirty="0" smtClean="0">
                <a:solidFill>
                  <a:srgbClr val="0070C0"/>
                </a:solidFill>
              </a:rPr>
              <a:t>의 주소를 같다</a:t>
            </a:r>
            <a:r>
              <a:rPr lang="en-US" altLang="ko-KR" sz="1400" dirty="0" smtClean="0">
                <a:solidFill>
                  <a:srgbClr val="0070C0"/>
                </a:solidFill>
              </a:rPr>
              <a:t>. </a:t>
            </a:r>
            <a:r>
              <a:rPr lang="ko-KR" altLang="en-US" sz="1400" dirty="0" smtClean="0">
                <a:solidFill>
                  <a:srgbClr val="0070C0"/>
                </a:solidFill>
              </a:rPr>
              <a:t>왜냐하면 논리 주소이기 때문이다</a:t>
            </a:r>
            <a:r>
              <a:rPr lang="en-US" altLang="ko-KR" sz="1400" dirty="0" smtClean="0">
                <a:solidFill>
                  <a:srgbClr val="0070C0"/>
                </a:solidFill>
              </a:rPr>
              <a:t>.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6" y="1325086"/>
            <a:ext cx="7920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C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프로그램 내에서 변수의 물리 주소를 알 수 있을까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? </a:t>
            </a:r>
            <a:endParaRPr lang="en-US" altLang="ko-KR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다음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C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프로그램은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전역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변수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의 주소를 출력한다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여기서 출력되는 변수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의 주소 값은 논리 주소인가 물리 주소인가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?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프로그램을 실행할 때마다 변수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의 주소는 같을까 다를까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?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544" y="2167696"/>
            <a:ext cx="1459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logicaladdress.c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63449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물리 메모리 관리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9263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 할당</a:t>
            </a:r>
            <a:r>
              <a:rPr lang="en-US" altLang="ko-KR" dirty="0" smtClean="0"/>
              <a:t>(memory allocation)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7"/>
            <a:ext cx="8153400" cy="1400544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메모리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할당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운영체제가 새 프로세스를 실행시키기거나 실행 중인 프로세스가 메모리를 필요로 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물리 메모리 할당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프로세스의 실행은 할당된 물리 메모리에서 이루어짐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프로세스의 코드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</a:t>
            </a:r>
            <a:r>
              <a:rPr lang="en-US" altLang="ko-KR" dirty="0"/>
              <a:t>,</a:t>
            </a:r>
            <a:r>
              <a:rPr lang="ko-KR" altLang="en-US" dirty="0" smtClean="0"/>
              <a:t> 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동적 할당 공간 액세스 등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198130" y="3573016"/>
            <a:ext cx="567828" cy="3146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자기 디스크 12"/>
          <p:cNvSpPr/>
          <p:nvPr/>
        </p:nvSpPr>
        <p:spPr>
          <a:xfrm>
            <a:off x="5277335" y="5231667"/>
            <a:ext cx="2535025" cy="1557250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하드</a:t>
            </a:r>
            <a:r>
              <a:rPr lang="en-US" altLang="ko-KR" dirty="0"/>
              <a:t> </a:t>
            </a:r>
            <a:r>
              <a:rPr lang="ko-KR" altLang="en-US" dirty="0" smtClean="0"/>
              <a:t>디스크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13" idx="0"/>
          </p:cNvCxnSpPr>
          <p:nvPr/>
        </p:nvCxnSpPr>
        <p:spPr>
          <a:xfrm flipH="1" flipV="1">
            <a:off x="5076057" y="4941168"/>
            <a:ext cx="1468791" cy="809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자유형 14"/>
          <p:cNvSpPr/>
          <p:nvPr/>
        </p:nvSpPr>
        <p:spPr>
          <a:xfrm>
            <a:off x="2765958" y="4909714"/>
            <a:ext cx="2091609" cy="1015988"/>
          </a:xfrm>
          <a:custGeom>
            <a:avLst/>
            <a:gdLst>
              <a:gd name="connsiteX0" fmla="*/ 962025 w 969544"/>
              <a:gd name="connsiteY0" fmla="*/ 0 h 1352550"/>
              <a:gd name="connsiteX1" fmla="*/ 828675 w 969544"/>
              <a:gd name="connsiteY1" fmla="*/ 1009650 h 1352550"/>
              <a:gd name="connsiteX2" fmla="*/ 0 w 969544"/>
              <a:gd name="connsiteY2" fmla="*/ 135255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9544" h="1352550">
                <a:moveTo>
                  <a:pt x="962025" y="0"/>
                </a:moveTo>
                <a:cubicBezTo>
                  <a:pt x="975519" y="392112"/>
                  <a:pt x="989013" y="784225"/>
                  <a:pt x="828675" y="1009650"/>
                </a:cubicBezTo>
                <a:cubicBezTo>
                  <a:pt x="668337" y="1235075"/>
                  <a:pt x="334168" y="1293812"/>
                  <a:pt x="0" y="1352550"/>
                </a:cubicBezTo>
              </a:path>
            </a:pathLst>
          </a:custGeom>
          <a:noFill/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783090" y="5926398"/>
            <a:ext cx="10086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프로세스를</a:t>
            </a:r>
            <a:endParaRPr lang="en-US" altLang="ko-KR" sz="1200" dirty="0" smtClean="0"/>
          </a:p>
          <a:p>
            <a:r>
              <a:rPr lang="ko-KR" altLang="en-US" sz="1200" dirty="0" smtClean="0"/>
              <a:t>물리 메모리</a:t>
            </a:r>
            <a:endParaRPr lang="en-US" altLang="ko-KR" sz="1200" dirty="0" smtClean="0"/>
          </a:p>
          <a:p>
            <a:r>
              <a:rPr lang="ko-KR" altLang="en-US" sz="1200" dirty="0" smtClean="0"/>
              <a:t>어디에</a:t>
            </a:r>
            <a:endParaRPr lang="en-US" altLang="ko-KR" sz="1200" dirty="0" smtClean="0"/>
          </a:p>
          <a:p>
            <a:r>
              <a:rPr lang="ko-KR" altLang="en-US" sz="1200" dirty="0" smtClean="0"/>
              <a:t>적재할까</a:t>
            </a:r>
            <a:r>
              <a:rPr lang="en-US" altLang="ko-KR" sz="1200" dirty="0" smtClean="0"/>
              <a:t>?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158879" y="4912629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물리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메모리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935401" y="4941168"/>
            <a:ext cx="627899" cy="404588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CPU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2983220" y="2885733"/>
            <a:ext cx="3960440" cy="2016224"/>
            <a:chOff x="1659982" y="2321954"/>
            <a:chExt cx="3960440" cy="2016224"/>
          </a:xfrm>
        </p:grpSpPr>
        <p:sp>
          <p:nvSpPr>
            <p:cNvPr id="5" name="구름 4"/>
            <p:cNvSpPr/>
            <p:nvPr/>
          </p:nvSpPr>
          <p:spPr>
            <a:xfrm>
              <a:off x="1659982" y="2321954"/>
              <a:ext cx="3960440" cy="2016224"/>
            </a:xfrm>
            <a:prstGeom prst="cloud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452070" y="2609986"/>
              <a:ext cx="432048" cy="86409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460182" y="2621421"/>
              <a:ext cx="432048" cy="129383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468294" y="2548260"/>
              <a:ext cx="432048" cy="637790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17489" y="3448960"/>
              <a:ext cx="9012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프로세스</a:t>
              </a:r>
              <a:r>
                <a:rPr lang="en-US" altLang="ko-KR" sz="1200" dirty="0" smtClean="0"/>
                <a:t>A</a:t>
              </a:r>
              <a:endParaRPr lang="ko-KR" alt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1212" y="3957918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프로세스</a:t>
              </a:r>
              <a:r>
                <a:rPr lang="en-US" altLang="ko-KR" sz="1200" dirty="0"/>
                <a:t>B</a:t>
              </a:r>
              <a:endParaRPr lang="ko-KR" alt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07324" y="3171961"/>
              <a:ext cx="8980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프로세스</a:t>
              </a:r>
              <a:r>
                <a:rPr lang="en-US" altLang="ko-KR" sz="1200" dirty="0" smtClean="0"/>
                <a:t>C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33053" y="2547384"/>
              <a:ext cx="25519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0</a:t>
              </a:r>
            </a:p>
            <a:p>
              <a:r>
                <a:rPr lang="en-US" altLang="ko-KR" sz="1000" dirty="0" smtClean="0"/>
                <a:t>1</a:t>
              </a:r>
            </a:p>
            <a:p>
              <a:r>
                <a:rPr lang="en-US" altLang="ko-KR" sz="1000" dirty="0" smtClean="0"/>
                <a:t>2</a:t>
              </a:r>
            </a:p>
            <a:p>
              <a:r>
                <a:rPr lang="en-US" altLang="ko-KR" sz="1000" dirty="0" smtClean="0"/>
                <a:t>.</a:t>
              </a:r>
            </a:p>
            <a:p>
              <a:r>
                <a:rPr lang="en-US" altLang="ko-KR" sz="1000" dirty="0" smtClean="0"/>
                <a:t>.</a:t>
              </a:r>
            </a:p>
            <a:p>
              <a:r>
                <a:rPr lang="en-US" altLang="ko-KR" sz="1000" dirty="0"/>
                <a:t>.</a:t>
              </a:r>
              <a:endParaRPr lang="ko-KR" altLang="en-US" sz="1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79131" y="2564977"/>
              <a:ext cx="25519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0</a:t>
              </a:r>
            </a:p>
            <a:p>
              <a:r>
                <a:rPr lang="en-US" altLang="ko-KR" sz="1000" dirty="0" smtClean="0"/>
                <a:t>1</a:t>
              </a:r>
            </a:p>
            <a:p>
              <a:r>
                <a:rPr lang="en-US" altLang="ko-KR" sz="1000" dirty="0" smtClean="0"/>
                <a:t>2</a:t>
              </a:r>
            </a:p>
            <a:p>
              <a:r>
                <a:rPr lang="en-US" altLang="ko-KR" sz="1000" dirty="0" smtClean="0"/>
                <a:t>.</a:t>
              </a:r>
            </a:p>
            <a:p>
              <a:r>
                <a:rPr lang="en-US" altLang="ko-KR" sz="1000" dirty="0" smtClean="0"/>
                <a:t>.</a:t>
              </a:r>
            </a:p>
            <a:p>
              <a:r>
                <a:rPr lang="en-US" altLang="ko-KR" sz="1000" dirty="0"/>
                <a:t>.</a:t>
              </a:r>
              <a:endParaRPr lang="ko-KR" altLang="en-US" sz="1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76448" y="2472940"/>
              <a:ext cx="25519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0</a:t>
              </a:r>
            </a:p>
            <a:p>
              <a:r>
                <a:rPr lang="en-US" altLang="ko-KR" sz="1000" dirty="0" smtClean="0"/>
                <a:t>1</a:t>
              </a:r>
            </a:p>
            <a:p>
              <a:r>
                <a:rPr lang="en-US" altLang="ko-KR" sz="1000" dirty="0" smtClean="0"/>
                <a:t>2</a:t>
              </a:r>
            </a:p>
            <a:p>
              <a:r>
                <a:rPr lang="en-US" altLang="ko-KR" sz="1000" dirty="0" smtClean="0"/>
                <a:t>.</a:t>
              </a:r>
            </a:p>
            <a:p>
              <a:r>
                <a:rPr lang="en-US" altLang="ko-KR" sz="1000" dirty="0" smtClean="0"/>
                <a:t>.</a:t>
              </a:r>
            </a:p>
            <a:p>
              <a:r>
                <a:rPr lang="en-US" altLang="ko-KR" sz="1000" dirty="0"/>
                <a:t>.</a:t>
              </a:r>
              <a:endParaRPr lang="ko-KR" altLang="en-US" sz="1000" dirty="0"/>
            </a:p>
          </p:txBody>
        </p:sp>
      </p:grpSp>
      <p:cxnSp>
        <p:nvCxnSpPr>
          <p:cNvPr id="23" name="직선 화살표 연결선 22"/>
          <p:cNvCxnSpPr>
            <a:stCxn id="18" idx="3"/>
            <a:endCxn id="12" idx="1"/>
          </p:cNvCxnSpPr>
          <p:nvPr/>
        </p:nvCxnSpPr>
        <p:spPr>
          <a:xfrm>
            <a:off x="1563300" y="5143462"/>
            <a:ext cx="634830" cy="2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13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 할당 기법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25594" y="1340768"/>
            <a:ext cx="8153400" cy="324036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연속 메모리 할당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프로세스별로 연속된 한 덩어리의 메모리 할당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고정 크기 할당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메모리를 고정 크기의 파티션으로 나누고 프로세스당 하나의 파티션 할당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가변 크기 할당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메모리를 가변 크기의 </a:t>
            </a:r>
            <a:r>
              <a:rPr lang="ko-KR" altLang="en-US" dirty="0"/>
              <a:t>파티션으로 나누고 프로세스당 하나의 파티션 할당</a:t>
            </a:r>
            <a:endParaRPr lang="en-US" altLang="ko-KR" dirty="0"/>
          </a:p>
          <a:p>
            <a:r>
              <a:rPr lang="ko-KR" altLang="en-US" dirty="0" smtClean="0"/>
              <a:t>분할 메모리 할당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프로세스에게 여러 덩어리로 나누어 메모리 할당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고정 크기 할당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고정 크기의 동일한 덩어리 메모리의 분산 할당</a:t>
            </a:r>
            <a:r>
              <a:rPr lang="en-US" altLang="ko-KR" dirty="0" smtClean="0"/>
              <a:t>,  </a:t>
            </a:r>
            <a:r>
              <a:rPr lang="ko-KR" altLang="en-US" dirty="0" smtClean="0"/>
              <a:t>대표 방법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세그먼테이션</a:t>
            </a:r>
            <a:r>
              <a:rPr lang="en-US" altLang="ko-KR" dirty="0" smtClean="0"/>
              <a:t>(segmentation)</a:t>
            </a:r>
            <a:r>
              <a:rPr lang="ko-KR" altLang="en-US" dirty="0" smtClean="0"/>
              <a:t> 기법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가변 크기 할당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가변 크기의 덩어리 메모리를 분산 할당</a:t>
            </a:r>
            <a:r>
              <a:rPr lang="en-US" altLang="ko-KR" dirty="0" smtClean="0"/>
              <a:t>. </a:t>
            </a:r>
            <a:r>
              <a:rPr lang="ko-KR" altLang="en-US" dirty="0" smtClean="0"/>
              <a:t>대표 방법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페이징</a:t>
            </a:r>
            <a:r>
              <a:rPr lang="en-US" altLang="ko-KR" dirty="0" smtClean="0"/>
              <a:t>(paging)</a:t>
            </a:r>
            <a:r>
              <a:rPr lang="ko-KR" altLang="en-US" dirty="0" smtClean="0"/>
              <a:t> 기법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475656" y="4718197"/>
            <a:ext cx="5612569" cy="2023171"/>
            <a:chOff x="1788452" y="2752610"/>
            <a:chExt cx="4515523" cy="1683341"/>
          </a:xfrm>
        </p:grpSpPr>
        <p:sp>
          <p:nvSpPr>
            <p:cNvPr id="12" name="TextBox 11"/>
            <p:cNvSpPr txBox="1"/>
            <p:nvPr/>
          </p:nvSpPr>
          <p:spPr>
            <a:xfrm>
              <a:off x="3274509" y="2752610"/>
              <a:ext cx="1184097" cy="1797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400" dirty="0" smtClean="0"/>
                <a:t>메모리 할당 기법</a:t>
              </a:r>
              <a:endParaRPr lang="ko-KR" altLang="en-US" sz="14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220378" y="3381885"/>
              <a:ext cx="1190202" cy="1792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400" dirty="0" smtClean="0"/>
                <a:t>연속 메모리 할당</a:t>
              </a:r>
              <a:endParaRPr lang="en-US" altLang="ko-KR" sz="1400" dirty="0" smtClean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442338" y="3367108"/>
              <a:ext cx="1169703" cy="1792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400" dirty="0" smtClean="0"/>
                <a:t>분할 메모리 할당</a:t>
              </a:r>
              <a:endParaRPr lang="en-US" altLang="ko-KR" sz="1400" dirty="0" smtClean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336718" y="4001959"/>
              <a:ext cx="967257" cy="3585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400" dirty="0" smtClean="0"/>
                <a:t>고정 크기 할당</a:t>
              </a:r>
              <a:endParaRPr lang="en-US" altLang="ko-KR" sz="1400" dirty="0" smtClean="0"/>
            </a:p>
            <a:p>
              <a:r>
                <a:rPr lang="en-US" altLang="ko-KR" sz="1400" dirty="0" smtClean="0"/>
                <a:t>(paging)</a:t>
              </a:r>
              <a:endParaRPr lang="ko-KR" altLang="en-US" sz="14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995936" y="4005064"/>
              <a:ext cx="1224694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400" dirty="0" smtClean="0"/>
                <a:t>가변 크기 할당</a:t>
              </a:r>
              <a:endParaRPr lang="en-US" altLang="ko-KR" sz="1400" dirty="0" smtClean="0"/>
            </a:p>
            <a:p>
              <a:r>
                <a:rPr lang="en-US" altLang="ko-KR" sz="1400" dirty="0" smtClean="0"/>
                <a:t>(segmentation)</a:t>
              </a:r>
              <a:endParaRPr lang="ko-KR" altLang="en-US" sz="1400" dirty="0"/>
            </a:p>
          </p:txBody>
        </p:sp>
        <p:cxnSp>
          <p:nvCxnSpPr>
            <p:cNvPr id="18" name="직선 화살표 연결선 17"/>
            <p:cNvCxnSpPr>
              <a:stCxn id="12" idx="2"/>
              <a:endCxn id="46" idx="0"/>
            </p:cNvCxnSpPr>
            <p:nvPr/>
          </p:nvCxnSpPr>
          <p:spPr>
            <a:xfrm flipH="1">
              <a:off x="2815479" y="2932349"/>
              <a:ext cx="1051079" cy="4495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12" idx="2"/>
              <a:endCxn id="47" idx="0"/>
            </p:cNvCxnSpPr>
            <p:nvPr/>
          </p:nvCxnSpPr>
          <p:spPr>
            <a:xfrm>
              <a:off x="3866557" y="2932349"/>
              <a:ext cx="1160632" cy="4347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stCxn id="47" idx="2"/>
              <a:endCxn id="60" idx="0"/>
            </p:cNvCxnSpPr>
            <p:nvPr/>
          </p:nvCxnSpPr>
          <p:spPr>
            <a:xfrm flipH="1">
              <a:off x="4608283" y="3546364"/>
              <a:ext cx="418906" cy="458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47" idx="2"/>
              <a:endCxn id="55" idx="0"/>
            </p:cNvCxnSpPr>
            <p:nvPr/>
          </p:nvCxnSpPr>
          <p:spPr>
            <a:xfrm>
              <a:off x="5027189" y="3546364"/>
              <a:ext cx="793157" cy="455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1788452" y="4014934"/>
              <a:ext cx="1202252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400" dirty="0" smtClean="0"/>
                <a:t>고정 크기 할당</a:t>
              </a:r>
              <a:endParaRPr lang="ko-KR" altLang="en-US" sz="14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873789" y="4022046"/>
              <a:ext cx="1202252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400" dirty="0" smtClean="0"/>
                <a:t>가변 크기 할당</a:t>
              </a:r>
              <a:endParaRPr lang="ko-KR" altLang="en-US" sz="1400" dirty="0"/>
            </a:p>
          </p:txBody>
        </p:sp>
        <p:cxnSp>
          <p:nvCxnSpPr>
            <p:cNvPr id="64" name="직선 화살표 연결선 63"/>
            <p:cNvCxnSpPr>
              <a:stCxn id="46" idx="2"/>
              <a:endCxn id="63" idx="0"/>
            </p:cNvCxnSpPr>
            <p:nvPr/>
          </p:nvCxnSpPr>
          <p:spPr>
            <a:xfrm>
              <a:off x="2815479" y="3561141"/>
              <a:ext cx="659437" cy="4609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/>
            <p:cNvCxnSpPr>
              <a:stCxn id="46" idx="2"/>
              <a:endCxn id="62" idx="0"/>
            </p:cNvCxnSpPr>
            <p:nvPr/>
          </p:nvCxnSpPr>
          <p:spPr>
            <a:xfrm flipH="1">
              <a:off x="2389578" y="3561141"/>
              <a:ext cx="425901" cy="453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371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자유형 123"/>
          <p:cNvSpPr/>
          <p:nvPr/>
        </p:nvSpPr>
        <p:spPr>
          <a:xfrm>
            <a:off x="4732903" y="1435137"/>
            <a:ext cx="3570904" cy="3907410"/>
          </a:xfrm>
          <a:custGeom>
            <a:avLst/>
            <a:gdLst>
              <a:gd name="connsiteX0" fmla="*/ 2050329 w 3493072"/>
              <a:gd name="connsiteY0" fmla="*/ 23567 h 3907410"/>
              <a:gd name="connsiteX1" fmla="*/ 1984342 w 3493072"/>
              <a:gd name="connsiteY1" fmla="*/ 18854 h 3907410"/>
              <a:gd name="connsiteX2" fmla="*/ 1918354 w 3493072"/>
              <a:gd name="connsiteY2" fmla="*/ 4713 h 3907410"/>
              <a:gd name="connsiteX3" fmla="*/ 1805233 w 3493072"/>
              <a:gd name="connsiteY3" fmla="*/ 0 h 3907410"/>
              <a:gd name="connsiteX4" fmla="*/ 1376313 w 3493072"/>
              <a:gd name="connsiteY4" fmla="*/ 4713 h 3907410"/>
              <a:gd name="connsiteX5" fmla="*/ 1343319 w 3493072"/>
              <a:gd name="connsiteY5" fmla="*/ 18854 h 3907410"/>
              <a:gd name="connsiteX6" fmla="*/ 1315039 w 3493072"/>
              <a:gd name="connsiteY6" fmla="*/ 23567 h 3907410"/>
              <a:gd name="connsiteX7" fmla="*/ 1225484 w 3493072"/>
              <a:gd name="connsiteY7" fmla="*/ 56561 h 3907410"/>
              <a:gd name="connsiteX8" fmla="*/ 1098222 w 3493072"/>
              <a:gd name="connsiteY8" fmla="*/ 84841 h 3907410"/>
              <a:gd name="connsiteX9" fmla="*/ 999241 w 3493072"/>
              <a:gd name="connsiteY9" fmla="*/ 113122 h 3907410"/>
              <a:gd name="connsiteX10" fmla="*/ 919113 w 3493072"/>
              <a:gd name="connsiteY10" fmla="*/ 150829 h 3907410"/>
              <a:gd name="connsiteX11" fmla="*/ 834272 w 3493072"/>
              <a:gd name="connsiteY11" fmla="*/ 183823 h 3907410"/>
              <a:gd name="connsiteX12" fmla="*/ 707010 w 3493072"/>
              <a:gd name="connsiteY12" fmla="*/ 254524 h 3907410"/>
              <a:gd name="connsiteX13" fmla="*/ 608028 w 3493072"/>
              <a:gd name="connsiteY13" fmla="*/ 329938 h 3907410"/>
              <a:gd name="connsiteX14" fmla="*/ 560894 w 3493072"/>
              <a:gd name="connsiteY14" fmla="*/ 362932 h 3907410"/>
              <a:gd name="connsiteX15" fmla="*/ 490193 w 3493072"/>
              <a:gd name="connsiteY15" fmla="*/ 447773 h 3907410"/>
              <a:gd name="connsiteX16" fmla="*/ 452486 w 3493072"/>
              <a:gd name="connsiteY16" fmla="*/ 485480 h 3907410"/>
              <a:gd name="connsiteX17" fmla="*/ 395925 w 3493072"/>
              <a:gd name="connsiteY17" fmla="*/ 575035 h 3907410"/>
              <a:gd name="connsiteX18" fmla="*/ 344078 w 3493072"/>
              <a:gd name="connsiteY18" fmla="*/ 636309 h 3907410"/>
              <a:gd name="connsiteX19" fmla="*/ 325224 w 3493072"/>
              <a:gd name="connsiteY19" fmla="*/ 678730 h 3907410"/>
              <a:gd name="connsiteX20" fmla="*/ 306371 w 3493072"/>
              <a:gd name="connsiteY20" fmla="*/ 716437 h 3907410"/>
              <a:gd name="connsiteX21" fmla="*/ 268664 w 3493072"/>
              <a:gd name="connsiteY21" fmla="*/ 768285 h 3907410"/>
              <a:gd name="connsiteX22" fmla="*/ 240383 w 3493072"/>
              <a:gd name="connsiteY22" fmla="*/ 848412 h 3907410"/>
              <a:gd name="connsiteX23" fmla="*/ 193249 w 3493072"/>
              <a:gd name="connsiteY23" fmla="*/ 942680 h 3907410"/>
              <a:gd name="connsiteX24" fmla="*/ 155542 w 3493072"/>
              <a:gd name="connsiteY24" fmla="*/ 1036948 h 3907410"/>
              <a:gd name="connsiteX25" fmla="*/ 94268 w 3493072"/>
              <a:gd name="connsiteY25" fmla="*/ 1183064 h 3907410"/>
              <a:gd name="connsiteX26" fmla="*/ 84841 w 3493072"/>
              <a:gd name="connsiteY26" fmla="*/ 1216058 h 3907410"/>
              <a:gd name="connsiteX27" fmla="*/ 42420 w 3493072"/>
              <a:gd name="connsiteY27" fmla="*/ 1343320 h 3907410"/>
              <a:gd name="connsiteX28" fmla="*/ 32993 w 3493072"/>
              <a:gd name="connsiteY28" fmla="*/ 1385740 h 3907410"/>
              <a:gd name="connsiteX29" fmla="*/ 14140 w 3493072"/>
              <a:gd name="connsiteY29" fmla="*/ 1447014 h 3907410"/>
              <a:gd name="connsiteX30" fmla="*/ 0 w 3493072"/>
              <a:gd name="connsiteY30" fmla="*/ 1531856 h 3907410"/>
              <a:gd name="connsiteX31" fmla="*/ 14140 w 3493072"/>
              <a:gd name="connsiteY31" fmla="*/ 1984342 h 3907410"/>
              <a:gd name="connsiteX32" fmla="*/ 32993 w 3493072"/>
              <a:gd name="connsiteY32" fmla="*/ 2083324 h 3907410"/>
              <a:gd name="connsiteX33" fmla="*/ 51847 w 3493072"/>
              <a:gd name="connsiteY33" fmla="*/ 2196445 h 3907410"/>
              <a:gd name="connsiteX34" fmla="*/ 65987 w 3493072"/>
              <a:gd name="connsiteY34" fmla="*/ 2271860 h 3907410"/>
              <a:gd name="connsiteX35" fmla="*/ 89554 w 3493072"/>
              <a:gd name="connsiteY35" fmla="*/ 2366128 h 3907410"/>
              <a:gd name="connsiteX36" fmla="*/ 98981 w 3493072"/>
              <a:gd name="connsiteY36" fmla="*/ 2413262 h 3907410"/>
              <a:gd name="connsiteX37" fmla="*/ 122548 w 3493072"/>
              <a:gd name="connsiteY37" fmla="*/ 2450969 h 3907410"/>
              <a:gd name="connsiteX38" fmla="*/ 141402 w 3493072"/>
              <a:gd name="connsiteY38" fmla="*/ 2531097 h 3907410"/>
              <a:gd name="connsiteX39" fmla="*/ 155542 w 3493072"/>
              <a:gd name="connsiteY39" fmla="*/ 2573518 h 3907410"/>
              <a:gd name="connsiteX40" fmla="*/ 174395 w 3493072"/>
              <a:gd name="connsiteY40" fmla="*/ 2634792 h 3907410"/>
              <a:gd name="connsiteX41" fmla="*/ 216816 w 3493072"/>
              <a:gd name="connsiteY41" fmla="*/ 2757340 h 3907410"/>
              <a:gd name="connsiteX42" fmla="*/ 216816 w 3493072"/>
              <a:gd name="connsiteY42" fmla="*/ 2757340 h 3907410"/>
              <a:gd name="connsiteX43" fmla="*/ 245097 w 3493072"/>
              <a:gd name="connsiteY43" fmla="*/ 2870462 h 3907410"/>
              <a:gd name="connsiteX44" fmla="*/ 259237 w 3493072"/>
              <a:gd name="connsiteY44" fmla="*/ 2936450 h 3907410"/>
              <a:gd name="connsiteX45" fmla="*/ 273377 w 3493072"/>
              <a:gd name="connsiteY45" fmla="*/ 3026004 h 3907410"/>
              <a:gd name="connsiteX46" fmla="*/ 296944 w 3493072"/>
              <a:gd name="connsiteY46" fmla="*/ 3073138 h 3907410"/>
              <a:gd name="connsiteX47" fmla="*/ 315798 w 3493072"/>
              <a:gd name="connsiteY47" fmla="*/ 3153266 h 3907410"/>
              <a:gd name="connsiteX48" fmla="*/ 329938 w 3493072"/>
              <a:gd name="connsiteY48" fmla="*/ 3176833 h 3907410"/>
              <a:gd name="connsiteX49" fmla="*/ 353505 w 3493072"/>
              <a:gd name="connsiteY49" fmla="*/ 3238107 h 3907410"/>
              <a:gd name="connsiteX50" fmla="*/ 386499 w 3493072"/>
              <a:gd name="connsiteY50" fmla="*/ 3285241 h 3907410"/>
              <a:gd name="connsiteX51" fmla="*/ 443059 w 3493072"/>
              <a:gd name="connsiteY51" fmla="*/ 3379509 h 3907410"/>
              <a:gd name="connsiteX52" fmla="*/ 490193 w 3493072"/>
              <a:gd name="connsiteY52" fmla="*/ 3436070 h 3907410"/>
              <a:gd name="connsiteX53" fmla="*/ 523187 w 3493072"/>
              <a:gd name="connsiteY53" fmla="*/ 3459637 h 3907410"/>
              <a:gd name="connsiteX54" fmla="*/ 537327 w 3493072"/>
              <a:gd name="connsiteY54" fmla="*/ 3478491 h 3907410"/>
              <a:gd name="connsiteX55" fmla="*/ 584461 w 3493072"/>
              <a:gd name="connsiteY55" fmla="*/ 3520911 h 3907410"/>
              <a:gd name="connsiteX56" fmla="*/ 626882 w 3493072"/>
              <a:gd name="connsiteY56" fmla="*/ 3568045 h 3907410"/>
              <a:gd name="connsiteX57" fmla="*/ 688156 w 3493072"/>
              <a:gd name="connsiteY57" fmla="*/ 3596326 h 3907410"/>
              <a:gd name="connsiteX58" fmla="*/ 735290 w 3493072"/>
              <a:gd name="connsiteY58" fmla="*/ 3624606 h 3907410"/>
              <a:gd name="connsiteX59" fmla="*/ 763571 w 3493072"/>
              <a:gd name="connsiteY59" fmla="*/ 3638746 h 3907410"/>
              <a:gd name="connsiteX60" fmla="*/ 787138 w 3493072"/>
              <a:gd name="connsiteY60" fmla="*/ 3657600 h 3907410"/>
              <a:gd name="connsiteX61" fmla="*/ 853125 w 3493072"/>
              <a:gd name="connsiteY61" fmla="*/ 3681167 h 3907410"/>
              <a:gd name="connsiteX62" fmla="*/ 867266 w 3493072"/>
              <a:gd name="connsiteY62" fmla="*/ 3690594 h 3907410"/>
              <a:gd name="connsiteX63" fmla="*/ 900259 w 3493072"/>
              <a:gd name="connsiteY63" fmla="*/ 3704734 h 3907410"/>
              <a:gd name="connsiteX64" fmla="*/ 914400 w 3493072"/>
              <a:gd name="connsiteY64" fmla="*/ 3709447 h 3907410"/>
              <a:gd name="connsiteX65" fmla="*/ 933253 w 3493072"/>
              <a:gd name="connsiteY65" fmla="*/ 3714161 h 3907410"/>
              <a:gd name="connsiteX66" fmla="*/ 994527 w 3493072"/>
              <a:gd name="connsiteY66" fmla="*/ 3751868 h 3907410"/>
              <a:gd name="connsiteX67" fmla="*/ 1027521 w 3493072"/>
              <a:gd name="connsiteY67" fmla="*/ 3766008 h 3907410"/>
              <a:gd name="connsiteX68" fmla="*/ 1046375 w 3493072"/>
              <a:gd name="connsiteY68" fmla="*/ 3775435 h 3907410"/>
              <a:gd name="connsiteX69" fmla="*/ 1107649 w 3493072"/>
              <a:gd name="connsiteY69" fmla="*/ 3799002 h 3907410"/>
              <a:gd name="connsiteX70" fmla="*/ 1183064 w 3493072"/>
              <a:gd name="connsiteY70" fmla="*/ 3836709 h 3907410"/>
              <a:gd name="connsiteX71" fmla="*/ 1216057 w 3493072"/>
              <a:gd name="connsiteY71" fmla="*/ 3846136 h 3907410"/>
              <a:gd name="connsiteX72" fmla="*/ 1286758 w 3493072"/>
              <a:gd name="connsiteY72" fmla="*/ 3869703 h 3907410"/>
              <a:gd name="connsiteX73" fmla="*/ 1376313 w 3493072"/>
              <a:gd name="connsiteY73" fmla="*/ 3883843 h 3907410"/>
              <a:gd name="connsiteX74" fmla="*/ 1597843 w 3493072"/>
              <a:gd name="connsiteY74" fmla="*/ 3907410 h 3907410"/>
              <a:gd name="connsiteX75" fmla="*/ 1946635 w 3493072"/>
              <a:gd name="connsiteY75" fmla="*/ 3893270 h 3907410"/>
              <a:gd name="connsiteX76" fmla="*/ 2036189 w 3493072"/>
              <a:gd name="connsiteY76" fmla="*/ 3860276 h 3907410"/>
              <a:gd name="connsiteX77" fmla="*/ 2069183 w 3493072"/>
              <a:gd name="connsiteY77" fmla="*/ 3846136 h 3907410"/>
              <a:gd name="connsiteX78" fmla="*/ 2102177 w 3493072"/>
              <a:gd name="connsiteY78" fmla="*/ 3822569 h 3907410"/>
              <a:gd name="connsiteX79" fmla="*/ 2154024 w 3493072"/>
              <a:gd name="connsiteY79" fmla="*/ 3813142 h 3907410"/>
              <a:gd name="connsiteX80" fmla="*/ 2262433 w 3493072"/>
              <a:gd name="connsiteY80" fmla="*/ 3780148 h 3907410"/>
              <a:gd name="connsiteX81" fmla="*/ 2304853 w 3493072"/>
              <a:gd name="connsiteY81" fmla="*/ 3766008 h 3907410"/>
              <a:gd name="connsiteX82" fmla="*/ 2342560 w 3493072"/>
              <a:gd name="connsiteY82" fmla="*/ 3756581 h 3907410"/>
              <a:gd name="connsiteX83" fmla="*/ 2389694 w 3493072"/>
              <a:gd name="connsiteY83" fmla="*/ 3733014 h 3907410"/>
              <a:gd name="connsiteX84" fmla="*/ 2460395 w 3493072"/>
              <a:gd name="connsiteY84" fmla="*/ 3709447 h 3907410"/>
              <a:gd name="connsiteX85" fmla="*/ 2502816 w 3493072"/>
              <a:gd name="connsiteY85" fmla="*/ 3695307 h 3907410"/>
              <a:gd name="connsiteX86" fmla="*/ 2516956 w 3493072"/>
              <a:gd name="connsiteY86" fmla="*/ 3685880 h 3907410"/>
              <a:gd name="connsiteX87" fmla="*/ 2535810 w 3493072"/>
              <a:gd name="connsiteY87" fmla="*/ 3676454 h 3907410"/>
              <a:gd name="connsiteX88" fmla="*/ 2578231 w 3493072"/>
              <a:gd name="connsiteY88" fmla="*/ 3648173 h 3907410"/>
              <a:gd name="connsiteX89" fmla="*/ 2644218 w 3493072"/>
              <a:gd name="connsiteY89" fmla="*/ 3577472 h 3907410"/>
              <a:gd name="connsiteX90" fmla="*/ 2691352 w 3493072"/>
              <a:gd name="connsiteY90" fmla="*/ 3544478 h 3907410"/>
              <a:gd name="connsiteX91" fmla="*/ 2757340 w 3493072"/>
              <a:gd name="connsiteY91" fmla="*/ 3502058 h 3907410"/>
              <a:gd name="connsiteX92" fmla="*/ 2776193 w 3493072"/>
              <a:gd name="connsiteY92" fmla="*/ 3487918 h 3907410"/>
              <a:gd name="connsiteX93" fmla="*/ 2813901 w 3493072"/>
              <a:gd name="connsiteY93" fmla="*/ 3450210 h 3907410"/>
              <a:gd name="connsiteX94" fmla="*/ 2884602 w 3493072"/>
              <a:gd name="connsiteY94" fmla="*/ 3398363 h 3907410"/>
              <a:gd name="connsiteX95" fmla="*/ 2931736 w 3493072"/>
              <a:gd name="connsiteY95" fmla="*/ 3360656 h 3907410"/>
              <a:gd name="connsiteX96" fmla="*/ 2964729 w 3493072"/>
              <a:gd name="connsiteY96" fmla="*/ 3341802 h 3907410"/>
              <a:gd name="connsiteX97" fmla="*/ 3026004 w 3493072"/>
              <a:gd name="connsiteY97" fmla="*/ 3304095 h 3907410"/>
              <a:gd name="connsiteX98" fmla="*/ 3129699 w 3493072"/>
              <a:gd name="connsiteY98" fmla="*/ 3172120 h 3907410"/>
              <a:gd name="connsiteX99" fmla="*/ 3172119 w 3493072"/>
              <a:gd name="connsiteY99" fmla="*/ 3106132 h 3907410"/>
              <a:gd name="connsiteX100" fmla="*/ 3190973 w 3493072"/>
              <a:gd name="connsiteY100" fmla="*/ 3063711 h 3907410"/>
              <a:gd name="connsiteX101" fmla="*/ 3209826 w 3493072"/>
              <a:gd name="connsiteY101" fmla="*/ 3035431 h 3907410"/>
              <a:gd name="connsiteX102" fmla="*/ 3228680 w 3493072"/>
              <a:gd name="connsiteY102" fmla="*/ 2993010 h 3907410"/>
              <a:gd name="connsiteX103" fmla="*/ 3266387 w 3493072"/>
              <a:gd name="connsiteY103" fmla="*/ 2889315 h 3907410"/>
              <a:gd name="connsiteX104" fmla="*/ 3285241 w 3493072"/>
              <a:gd name="connsiteY104" fmla="*/ 2813901 h 3907410"/>
              <a:gd name="connsiteX105" fmla="*/ 3304094 w 3493072"/>
              <a:gd name="connsiteY105" fmla="*/ 2766767 h 3907410"/>
              <a:gd name="connsiteX106" fmla="*/ 3318235 w 3493072"/>
              <a:gd name="connsiteY106" fmla="*/ 2714920 h 3907410"/>
              <a:gd name="connsiteX107" fmla="*/ 3337088 w 3493072"/>
              <a:gd name="connsiteY107" fmla="*/ 2653645 h 3907410"/>
              <a:gd name="connsiteX108" fmla="*/ 3351228 w 3493072"/>
              <a:gd name="connsiteY108" fmla="*/ 2597085 h 3907410"/>
              <a:gd name="connsiteX109" fmla="*/ 3417216 w 3493072"/>
              <a:gd name="connsiteY109" fmla="*/ 2389695 h 3907410"/>
              <a:gd name="connsiteX110" fmla="*/ 3436070 w 3493072"/>
              <a:gd name="connsiteY110" fmla="*/ 2262433 h 3907410"/>
              <a:gd name="connsiteX111" fmla="*/ 3450210 w 3493072"/>
              <a:gd name="connsiteY111" fmla="*/ 2220012 h 3907410"/>
              <a:gd name="connsiteX112" fmla="*/ 3464350 w 3493072"/>
              <a:gd name="connsiteY112" fmla="*/ 2154025 h 3907410"/>
              <a:gd name="connsiteX113" fmla="*/ 3483204 w 3493072"/>
              <a:gd name="connsiteY113" fmla="*/ 2078610 h 3907410"/>
              <a:gd name="connsiteX114" fmla="*/ 3492631 w 3493072"/>
              <a:gd name="connsiteY114" fmla="*/ 1720392 h 3907410"/>
              <a:gd name="connsiteX115" fmla="*/ 3478490 w 3493072"/>
              <a:gd name="connsiteY115" fmla="*/ 1348033 h 3907410"/>
              <a:gd name="connsiteX116" fmla="*/ 3464350 w 3493072"/>
              <a:gd name="connsiteY116" fmla="*/ 1300899 h 3907410"/>
              <a:gd name="connsiteX117" fmla="*/ 3450210 w 3493072"/>
              <a:gd name="connsiteY117" fmla="*/ 1164210 h 3907410"/>
              <a:gd name="connsiteX118" fmla="*/ 3436070 w 3493072"/>
              <a:gd name="connsiteY118" fmla="*/ 1102936 h 3907410"/>
              <a:gd name="connsiteX119" fmla="*/ 3426643 w 3493072"/>
              <a:gd name="connsiteY119" fmla="*/ 1051089 h 3907410"/>
              <a:gd name="connsiteX120" fmla="*/ 3407789 w 3493072"/>
              <a:gd name="connsiteY120" fmla="*/ 989814 h 3907410"/>
              <a:gd name="connsiteX121" fmla="*/ 3393649 w 3493072"/>
              <a:gd name="connsiteY121" fmla="*/ 928540 h 3907410"/>
              <a:gd name="connsiteX122" fmla="*/ 3355942 w 3493072"/>
              <a:gd name="connsiteY122" fmla="*/ 857839 h 3907410"/>
              <a:gd name="connsiteX123" fmla="*/ 3332375 w 3493072"/>
              <a:gd name="connsiteY123" fmla="*/ 787138 h 3907410"/>
              <a:gd name="connsiteX124" fmla="*/ 3294668 w 3493072"/>
              <a:gd name="connsiteY124" fmla="*/ 711724 h 3907410"/>
              <a:gd name="connsiteX125" fmla="*/ 3261674 w 3493072"/>
              <a:gd name="connsiteY125" fmla="*/ 669303 h 3907410"/>
              <a:gd name="connsiteX126" fmla="*/ 3233393 w 3493072"/>
              <a:gd name="connsiteY126" fmla="*/ 617456 h 3907410"/>
              <a:gd name="connsiteX127" fmla="*/ 3219253 w 3493072"/>
              <a:gd name="connsiteY127" fmla="*/ 603315 h 3907410"/>
              <a:gd name="connsiteX128" fmla="*/ 3205113 w 3493072"/>
              <a:gd name="connsiteY128" fmla="*/ 584462 h 3907410"/>
              <a:gd name="connsiteX129" fmla="*/ 3190973 w 3493072"/>
              <a:gd name="connsiteY129" fmla="*/ 575035 h 3907410"/>
              <a:gd name="connsiteX130" fmla="*/ 3176833 w 3493072"/>
              <a:gd name="connsiteY130" fmla="*/ 560895 h 3907410"/>
              <a:gd name="connsiteX131" fmla="*/ 3068424 w 3493072"/>
              <a:gd name="connsiteY131" fmla="*/ 471340 h 3907410"/>
              <a:gd name="connsiteX132" fmla="*/ 3002437 w 3493072"/>
              <a:gd name="connsiteY132" fmla="*/ 424206 h 3907410"/>
              <a:gd name="connsiteX133" fmla="*/ 2978870 w 3493072"/>
              <a:gd name="connsiteY133" fmla="*/ 405353 h 3907410"/>
              <a:gd name="connsiteX134" fmla="*/ 2922309 w 3493072"/>
              <a:gd name="connsiteY134" fmla="*/ 381786 h 3907410"/>
              <a:gd name="connsiteX135" fmla="*/ 2894028 w 3493072"/>
              <a:gd name="connsiteY135" fmla="*/ 358219 h 3907410"/>
              <a:gd name="connsiteX136" fmla="*/ 2790334 w 3493072"/>
              <a:gd name="connsiteY136" fmla="*/ 296944 h 3907410"/>
              <a:gd name="connsiteX137" fmla="*/ 2710206 w 3493072"/>
              <a:gd name="connsiteY137" fmla="*/ 249810 h 3907410"/>
              <a:gd name="connsiteX138" fmla="*/ 2582944 w 3493072"/>
              <a:gd name="connsiteY138" fmla="*/ 207390 h 3907410"/>
              <a:gd name="connsiteX139" fmla="*/ 2549950 w 3493072"/>
              <a:gd name="connsiteY139" fmla="*/ 193250 h 3907410"/>
              <a:gd name="connsiteX140" fmla="*/ 2512243 w 3493072"/>
              <a:gd name="connsiteY140" fmla="*/ 174396 h 3907410"/>
              <a:gd name="connsiteX141" fmla="*/ 2479249 w 3493072"/>
              <a:gd name="connsiteY141" fmla="*/ 164969 h 3907410"/>
              <a:gd name="connsiteX142" fmla="*/ 2389694 w 3493072"/>
              <a:gd name="connsiteY142" fmla="*/ 136689 h 3907410"/>
              <a:gd name="connsiteX143" fmla="*/ 2333134 w 3493072"/>
              <a:gd name="connsiteY143" fmla="*/ 113122 h 3907410"/>
              <a:gd name="connsiteX144" fmla="*/ 2276573 w 3493072"/>
              <a:gd name="connsiteY144" fmla="*/ 84841 h 3907410"/>
              <a:gd name="connsiteX145" fmla="*/ 2248292 w 3493072"/>
              <a:gd name="connsiteY145" fmla="*/ 75414 h 3907410"/>
              <a:gd name="connsiteX146" fmla="*/ 2215299 w 3493072"/>
              <a:gd name="connsiteY146" fmla="*/ 61274 h 3907410"/>
              <a:gd name="connsiteX147" fmla="*/ 2196445 w 3493072"/>
              <a:gd name="connsiteY147" fmla="*/ 56561 h 3907410"/>
              <a:gd name="connsiteX148" fmla="*/ 2168165 w 3493072"/>
              <a:gd name="connsiteY148" fmla="*/ 47134 h 3907410"/>
              <a:gd name="connsiteX149" fmla="*/ 2154024 w 3493072"/>
              <a:gd name="connsiteY149" fmla="*/ 42421 h 3907410"/>
              <a:gd name="connsiteX150" fmla="*/ 2121031 w 3493072"/>
              <a:gd name="connsiteY150" fmla="*/ 32994 h 3907410"/>
              <a:gd name="connsiteX151" fmla="*/ 2102177 w 3493072"/>
              <a:gd name="connsiteY151" fmla="*/ 23567 h 3907410"/>
              <a:gd name="connsiteX152" fmla="*/ 2078610 w 3493072"/>
              <a:gd name="connsiteY152" fmla="*/ 14140 h 3907410"/>
              <a:gd name="connsiteX153" fmla="*/ 2064470 w 3493072"/>
              <a:gd name="connsiteY153" fmla="*/ 4713 h 3907410"/>
              <a:gd name="connsiteX154" fmla="*/ 2050329 w 3493072"/>
              <a:gd name="connsiteY154" fmla="*/ 23567 h 3907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</a:cxnLst>
            <a:rect l="l" t="t" r="r" b="b"/>
            <a:pathLst>
              <a:path w="3493072" h="3907410">
                <a:moveTo>
                  <a:pt x="2050329" y="23567"/>
                </a:moveTo>
                <a:cubicBezTo>
                  <a:pt x="2036974" y="25924"/>
                  <a:pt x="2006172" y="21973"/>
                  <a:pt x="1984342" y="18854"/>
                </a:cubicBezTo>
                <a:cubicBezTo>
                  <a:pt x="1962073" y="15673"/>
                  <a:pt x="1940726" y="7068"/>
                  <a:pt x="1918354" y="4713"/>
                </a:cubicBezTo>
                <a:cubicBezTo>
                  <a:pt x="1880822" y="762"/>
                  <a:pt x="1842940" y="1571"/>
                  <a:pt x="1805233" y="0"/>
                </a:cubicBezTo>
                <a:lnTo>
                  <a:pt x="1376313" y="4713"/>
                </a:lnTo>
                <a:cubicBezTo>
                  <a:pt x="1364357" y="5201"/>
                  <a:pt x="1354755" y="15335"/>
                  <a:pt x="1343319" y="18854"/>
                </a:cubicBezTo>
                <a:cubicBezTo>
                  <a:pt x="1334185" y="21665"/>
                  <a:pt x="1324466" y="21996"/>
                  <a:pt x="1315039" y="23567"/>
                </a:cubicBezTo>
                <a:cubicBezTo>
                  <a:pt x="1285187" y="34565"/>
                  <a:pt x="1256679" y="50322"/>
                  <a:pt x="1225484" y="56561"/>
                </a:cubicBezTo>
                <a:cubicBezTo>
                  <a:pt x="1186860" y="64286"/>
                  <a:pt x="1133297" y="74449"/>
                  <a:pt x="1098222" y="84841"/>
                </a:cubicBezTo>
                <a:cubicBezTo>
                  <a:pt x="977297" y="120670"/>
                  <a:pt x="1127406" y="89819"/>
                  <a:pt x="999241" y="113122"/>
                </a:cubicBezTo>
                <a:cubicBezTo>
                  <a:pt x="967772" y="128856"/>
                  <a:pt x="952266" y="137322"/>
                  <a:pt x="919113" y="150829"/>
                </a:cubicBezTo>
                <a:cubicBezTo>
                  <a:pt x="891012" y="162278"/>
                  <a:pt x="861046" y="169544"/>
                  <a:pt x="834272" y="183823"/>
                </a:cubicBezTo>
                <a:cubicBezTo>
                  <a:pt x="811978" y="195713"/>
                  <a:pt x="731344" y="237564"/>
                  <a:pt x="707010" y="254524"/>
                </a:cubicBezTo>
                <a:cubicBezTo>
                  <a:pt x="672980" y="278241"/>
                  <a:pt x="641340" y="305223"/>
                  <a:pt x="608028" y="329938"/>
                </a:cubicBezTo>
                <a:cubicBezTo>
                  <a:pt x="592626" y="341365"/>
                  <a:pt x="573172" y="348199"/>
                  <a:pt x="560894" y="362932"/>
                </a:cubicBezTo>
                <a:cubicBezTo>
                  <a:pt x="537327" y="391212"/>
                  <a:pt x="516224" y="421742"/>
                  <a:pt x="490193" y="447773"/>
                </a:cubicBezTo>
                <a:cubicBezTo>
                  <a:pt x="477624" y="460342"/>
                  <a:pt x="464191" y="472103"/>
                  <a:pt x="452486" y="485480"/>
                </a:cubicBezTo>
                <a:cubicBezTo>
                  <a:pt x="396001" y="550035"/>
                  <a:pt x="452270" y="495490"/>
                  <a:pt x="395925" y="575035"/>
                </a:cubicBezTo>
                <a:cubicBezTo>
                  <a:pt x="380460" y="596868"/>
                  <a:pt x="359150" y="614203"/>
                  <a:pt x="344078" y="636309"/>
                </a:cubicBezTo>
                <a:cubicBezTo>
                  <a:pt x="335361" y="649094"/>
                  <a:pt x="331813" y="664729"/>
                  <a:pt x="325224" y="678730"/>
                </a:cubicBezTo>
                <a:cubicBezTo>
                  <a:pt x="319241" y="691445"/>
                  <a:pt x="313875" y="704556"/>
                  <a:pt x="306371" y="716437"/>
                </a:cubicBezTo>
                <a:cubicBezTo>
                  <a:pt x="294960" y="734505"/>
                  <a:pt x="281233" y="751002"/>
                  <a:pt x="268664" y="768285"/>
                </a:cubicBezTo>
                <a:cubicBezTo>
                  <a:pt x="258697" y="803167"/>
                  <a:pt x="257406" y="811935"/>
                  <a:pt x="240383" y="848412"/>
                </a:cubicBezTo>
                <a:cubicBezTo>
                  <a:pt x="225526" y="880248"/>
                  <a:pt x="203344" y="909030"/>
                  <a:pt x="193249" y="942680"/>
                </a:cubicBezTo>
                <a:cubicBezTo>
                  <a:pt x="154513" y="1071802"/>
                  <a:pt x="207379" y="905361"/>
                  <a:pt x="155542" y="1036948"/>
                </a:cubicBezTo>
                <a:cubicBezTo>
                  <a:pt x="97697" y="1183786"/>
                  <a:pt x="144028" y="1103449"/>
                  <a:pt x="94268" y="1183064"/>
                </a:cubicBezTo>
                <a:cubicBezTo>
                  <a:pt x="91126" y="1194062"/>
                  <a:pt x="88458" y="1205207"/>
                  <a:pt x="84841" y="1216058"/>
                </a:cubicBezTo>
                <a:cubicBezTo>
                  <a:pt x="66445" y="1271246"/>
                  <a:pt x="59035" y="1268554"/>
                  <a:pt x="42420" y="1343320"/>
                </a:cubicBezTo>
                <a:cubicBezTo>
                  <a:pt x="39278" y="1357460"/>
                  <a:pt x="36804" y="1371765"/>
                  <a:pt x="32993" y="1385740"/>
                </a:cubicBezTo>
                <a:cubicBezTo>
                  <a:pt x="27370" y="1406357"/>
                  <a:pt x="18847" y="1426169"/>
                  <a:pt x="14140" y="1447014"/>
                </a:cubicBezTo>
                <a:cubicBezTo>
                  <a:pt x="7825" y="1474981"/>
                  <a:pt x="4713" y="1503575"/>
                  <a:pt x="0" y="1531856"/>
                </a:cubicBezTo>
                <a:cubicBezTo>
                  <a:pt x="4713" y="1682685"/>
                  <a:pt x="7288" y="1833595"/>
                  <a:pt x="14140" y="1984342"/>
                </a:cubicBezTo>
                <a:cubicBezTo>
                  <a:pt x="16229" y="2030307"/>
                  <a:pt x="22073" y="2045102"/>
                  <a:pt x="32993" y="2083324"/>
                </a:cubicBezTo>
                <a:cubicBezTo>
                  <a:pt x="42699" y="2199778"/>
                  <a:pt x="29649" y="2079902"/>
                  <a:pt x="51847" y="2196445"/>
                </a:cubicBezTo>
                <a:cubicBezTo>
                  <a:pt x="78167" y="2334626"/>
                  <a:pt x="36296" y="2157339"/>
                  <a:pt x="65987" y="2271860"/>
                </a:cubicBezTo>
                <a:cubicBezTo>
                  <a:pt x="74116" y="2303213"/>
                  <a:pt x="83202" y="2334367"/>
                  <a:pt x="89554" y="2366128"/>
                </a:cubicBezTo>
                <a:cubicBezTo>
                  <a:pt x="92696" y="2381839"/>
                  <a:pt x="93174" y="2398329"/>
                  <a:pt x="98981" y="2413262"/>
                </a:cubicBezTo>
                <a:cubicBezTo>
                  <a:pt x="104353" y="2427076"/>
                  <a:pt x="114692" y="2438400"/>
                  <a:pt x="122548" y="2450969"/>
                </a:cubicBezTo>
                <a:cubicBezTo>
                  <a:pt x="126895" y="2470530"/>
                  <a:pt x="135519" y="2511095"/>
                  <a:pt x="141402" y="2531097"/>
                </a:cubicBezTo>
                <a:cubicBezTo>
                  <a:pt x="145608" y="2545397"/>
                  <a:pt x="151336" y="2559218"/>
                  <a:pt x="155542" y="2573518"/>
                </a:cubicBezTo>
                <a:cubicBezTo>
                  <a:pt x="174674" y="2638567"/>
                  <a:pt x="155160" y="2586700"/>
                  <a:pt x="174395" y="2634792"/>
                </a:cubicBezTo>
                <a:cubicBezTo>
                  <a:pt x="184674" y="2696455"/>
                  <a:pt x="175560" y="2654199"/>
                  <a:pt x="216816" y="2757340"/>
                </a:cubicBezTo>
                <a:lnTo>
                  <a:pt x="216816" y="2757340"/>
                </a:lnTo>
                <a:cubicBezTo>
                  <a:pt x="228704" y="2800932"/>
                  <a:pt x="236016" y="2825057"/>
                  <a:pt x="245097" y="2870462"/>
                </a:cubicBezTo>
                <a:cubicBezTo>
                  <a:pt x="259871" y="2944333"/>
                  <a:pt x="238064" y="2862346"/>
                  <a:pt x="259237" y="2936450"/>
                </a:cubicBezTo>
                <a:cubicBezTo>
                  <a:pt x="261936" y="2960739"/>
                  <a:pt x="265421" y="3003273"/>
                  <a:pt x="273377" y="3026004"/>
                </a:cubicBezTo>
                <a:cubicBezTo>
                  <a:pt x="279180" y="3042584"/>
                  <a:pt x="289088" y="3057427"/>
                  <a:pt x="296944" y="3073138"/>
                </a:cubicBezTo>
                <a:cubicBezTo>
                  <a:pt x="298522" y="3080237"/>
                  <a:pt x="312392" y="3144411"/>
                  <a:pt x="315798" y="3153266"/>
                </a:cubicBezTo>
                <a:cubicBezTo>
                  <a:pt x="319087" y="3161817"/>
                  <a:pt x="326329" y="3168413"/>
                  <a:pt x="329938" y="3176833"/>
                </a:cubicBezTo>
                <a:cubicBezTo>
                  <a:pt x="342558" y="3206280"/>
                  <a:pt x="339176" y="3215180"/>
                  <a:pt x="353505" y="3238107"/>
                </a:cubicBezTo>
                <a:cubicBezTo>
                  <a:pt x="393102" y="3301462"/>
                  <a:pt x="336377" y="3199318"/>
                  <a:pt x="386499" y="3285241"/>
                </a:cubicBezTo>
                <a:cubicBezTo>
                  <a:pt x="413279" y="3331150"/>
                  <a:pt x="392591" y="3318947"/>
                  <a:pt x="443059" y="3379509"/>
                </a:cubicBezTo>
                <a:cubicBezTo>
                  <a:pt x="458770" y="3398363"/>
                  <a:pt x="470222" y="3421805"/>
                  <a:pt x="490193" y="3436070"/>
                </a:cubicBezTo>
                <a:cubicBezTo>
                  <a:pt x="501191" y="3443926"/>
                  <a:pt x="513141" y="3450596"/>
                  <a:pt x="523187" y="3459637"/>
                </a:cubicBezTo>
                <a:cubicBezTo>
                  <a:pt x="529026" y="3464892"/>
                  <a:pt x="532108" y="3472620"/>
                  <a:pt x="537327" y="3478491"/>
                </a:cubicBezTo>
                <a:cubicBezTo>
                  <a:pt x="594296" y="3542582"/>
                  <a:pt x="528413" y="3464863"/>
                  <a:pt x="584461" y="3520911"/>
                </a:cubicBezTo>
                <a:cubicBezTo>
                  <a:pt x="593267" y="3529717"/>
                  <a:pt x="614162" y="3559565"/>
                  <a:pt x="626882" y="3568045"/>
                </a:cubicBezTo>
                <a:cubicBezTo>
                  <a:pt x="676378" y="3601042"/>
                  <a:pt x="649000" y="3575443"/>
                  <a:pt x="688156" y="3596326"/>
                </a:cubicBezTo>
                <a:cubicBezTo>
                  <a:pt x="704323" y="3604948"/>
                  <a:pt x="719321" y="3615623"/>
                  <a:pt x="735290" y="3624606"/>
                </a:cubicBezTo>
                <a:cubicBezTo>
                  <a:pt x="744476" y="3629773"/>
                  <a:pt x="754679" y="3633088"/>
                  <a:pt x="763571" y="3638746"/>
                </a:cubicBezTo>
                <a:cubicBezTo>
                  <a:pt x="772058" y="3644147"/>
                  <a:pt x="778280" y="3652830"/>
                  <a:pt x="787138" y="3657600"/>
                </a:cubicBezTo>
                <a:cubicBezTo>
                  <a:pt x="817888" y="3674158"/>
                  <a:pt x="824147" y="3668288"/>
                  <a:pt x="853125" y="3681167"/>
                </a:cubicBezTo>
                <a:cubicBezTo>
                  <a:pt x="858302" y="3683468"/>
                  <a:pt x="862199" y="3688061"/>
                  <a:pt x="867266" y="3690594"/>
                </a:cubicBezTo>
                <a:cubicBezTo>
                  <a:pt x="877968" y="3695945"/>
                  <a:pt x="889150" y="3700290"/>
                  <a:pt x="900259" y="3704734"/>
                </a:cubicBezTo>
                <a:cubicBezTo>
                  <a:pt x="904872" y="3706579"/>
                  <a:pt x="909623" y="3708082"/>
                  <a:pt x="914400" y="3709447"/>
                </a:cubicBezTo>
                <a:cubicBezTo>
                  <a:pt x="920629" y="3711227"/>
                  <a:pt x="927274" y="3711670"/>
                  <a:pt x="933253" y="3714161"/>
                </a:cubicBezTo>
                <a:cubicBezTo>
                  <a:pt x="1019337" y="3750030"/>
                  <a:pt x="931795" y="3715274"/>
                  <a:pt x="994527" y="3751868"/>
                </a:cubicBezTo>
                <a:cubicBezTo>
                  <a:pt x="1004862" y="3757897"/>
                  <a:pt x="1016628" y="3761057"/>
                  <a:pt x="1027521" y="3766008"/>
                </a:cubicBezTo>
                <a:cubicBezTo>
                  <a:pt x="1033918" y="3768916"/>
                  <a:pt x="1039878" y="3772760"/>
                  <a:pt x="1046375" y="3775435"/>
                </a:cubicBezTo>
                <a:cubicBezTo>
                  <a:pt x="1066610" y="3783767"/>
                  <a:pt x="1089441" y="3786863"/>
                  <a:pt x="1107649" y="3799002"/>
                </a:cubicBezTo>
                <a:cubicBezTo>
                  <a:pt x="1144221" y="3823384"/>
                  <a:pt x="1134054" y="3819412"/>
                  <a:pt x="1183064" y="3836709"/>
                </a:cubicBezTo>
                <a:cubicBezTo>
                  <a:pt x="1193850" y="3840516"/>
                  <a:pt x="1205158" y="3842668"/>
                  <a:pt x="1216057" y="3846136"/>
                </a:cubicBezTo>
                <a:cubicBezTo>
                  <a:pt x="1239729" y="3853668"/>
                  <a:pt x="1262399" y="3864831"/>
                  <a:pt x="1286758" y="3869703"/>
                </a:cubicBezTo>
                <a:cubicBezTo>
                  <a:pt x="1363496" y="3885051"/>
                  <a:pt x="1304068" y="3874581"/>
                  <a:pt x="1376313" y="3883843"/>
                </a:cubicBezTo>
                <a:cubicBezTo>
                  <a:pt x="1556654" y="3906964"/>
                  <a:pt x="1463259" y="3899494"/>
                  <a:pt x="1597843" y="3907410"/>
                </a:cubicBezTo>
                <a:cubicBezTo>
                  <a:pt x="1714107" y="3902697"/>
                  <a:pt x="1830942" y="3905710"/>
                  <a:pt x="1946635" y="3893270"/>
                </a:cubicBezTo>
                <a:cubicBezTo>
                  <a:pt x="1978266" y="3889869"/>
                  <a:pt x="2006497" y="3871696"/>
                  <a:pt x="2036189" y="3860276"/>
                </a:cubicBezTo>
                <a:cubicBezTo>
                  <a:pt x="2047357" y="3855981"/>
                  <a:pt x="2058794" y="3852072"/>
                  <a:pt x="2069183" y="3846136"/>
                </a:cubicBezTo>
                <a:cubicBezTo>
                  <a:pt x="2080918" y="3839431"/>
                  <a:pt x="2089581" y="3827468"/>
                  <a:pt x="2102177" y="3822569"/>
                </a:cubicBezTo>
                <a:cubicBezTo>
                  <a:pt x="2118548" y="3816202"/>
                  <a:pt x="2136742" y="3816284"/>
                  <a:pt x="2154024" y="3813142"/>
                </a:cubicBezTo>
                <a:cubicBezTo>
                  <a:pt x="2223108" y="3778602"/>
                  <a:pt x="2161055" y="3805493"/>
                  <a:pt x="2262433" y="3780148"/>
                </a:cubicBezTo>
                <a:cubicBezTo>
                  <a:pt x="2276893" y="3776533"/>
                  <a:pt x="2290554" y="3770214"/>
                  <a:pt x="2304853" y="3766008"/>
                </a:cubicBezTo>
                <a:cubicBezTo>
                  <a:pt x="2317282" y="3762352"/>
                  <a:pt x="2330485" y="3761277"/>
                  <a:pt x="2342560" y="3756581"/>
                </a:cubicBezTo>
                <a:cubicBezTo>
                  <a:pt x="2358931" y="3750214"/>
                  <a:pt x="2373385" y="3739538"/>
                  <a:pt x="2389694" y="3733014"/>
                </a:cubicBezTo>
                <a:cubicBezTo>
                  <a:pt x="2412759" y="3723788"/>
                  <a:pt x="2436828" y="3717303"/>
                  <a:pt x="2460395" y="3709447"/>
                </a:cubicBezTo>
                <a:lnTo>
                  <a:pt x="2502816" y="3695307"/>
                </a:lnTo>
                <a:cubicBezTo>
                  <a:pt x="2507529" y="3692165"/>
                  <a:pt x="2512038" y="3688690"/>
                  <a:pt x="2516956" y="3685880"/>
                </a:cubicBezTo>
                <a:cubicBezTo>
                  <a:pt x="2523057" y="3682394"/>
                  <a:pt x="2529964" y="3680351"/>
                  <a:pt x="2535810" y="3676454"/>
                </a:cubicBezTo>
                <a:cubicBezTo>
                  <a:pt x="2588115" y="3641585"/>
                  <a:pt x="2534140" y="3670219"/>
                  <a:pt x="2578231" y="3648173"/>
                </a:cubicBezTo>
                <a:cubicBezTo>
                  <a:pt x="2598296" y="3621420"/>
                  <a:pt x="2614009" y="3598618"/>
                  <a:pt x="2644218" y="3577472"/>
                </a:cubicBezTo>
                <a:cubicBezTo>
                  <a:pt x="2659929" y="3566474"/>
                  <a:pt x="2674907" y="3554345"/>
                  <a:pt x="2691352" y="3544478"/>
                </a:cubicBezTo>
                <a:cubicBezTo>
                  <a:pt x="2714501" y="3530589"/>
                  <a:pt x="2735104" y="3518735"/>
                  <a:pt x="2757340" y="3502058"/>
                </a:cubicBezTo>
                <a:cubicBezTo>
                  <a:pt x="2763624" y="3497345"/>
                  <a:pt x="2770402" y="3493226"/>
                  <a:pt x="2776193" y="3487918"/>
                </a:cubicBezTo>
                <a:cubicBezTo>
                  <a:pt x="2789296" y="3475906"/>
                  <a:pt x="2799567" y="3460722"/>
                  <a:pt x="2813901" y="3450210"/>
                </a:cubicBezTo>
                <a:cubicBezTo>
                  <a:pt x="2837468" y="3432928"/>
                  <a:pt x="2861781" y="3416619"/>
                  <a:pt x="2884602" y="3398363"/>
                </a:cubicBezTo>
                <a:cubicBezTo>
                  <a:pt x="2900313" y="3385794"/>
                  <a:pt x="2915298" y="3372259"/>
                  <a:pt x="2931736" y="3360656"/>
                </a:cubicBezTo>
                <a:cubicBezTo>
                  <a:pt x="2942084" y="3353351"/>
                  <a:pt x="2953941" y="3348441"/>
                  <a:pt x="2964729" y="3341802"/>
                </a:cubicBezTo>
                <a:cubicBezTo>
                  <a:pt x="3048789" y="3290072"/>
                  <a:pt x="2932595" y="3357470"/>
                  <a:pt x="3026004" y="3304095"/>
                </a:cubicBezTo>
                <a:cubicBezTo>
                  <a:pt x="3070052" y="3251238"/>
                  <a:pt x="3088121" y="3231518"/>
                  <a:pt x="3129699" y="3172120"/>
                </a:cubicBezTo>
                <a:cubicBezTo>
                  <a:pt x="3144694" y="3150698"/>
                  <a:pt x="3161499" y="3130027"/>
                  <a:pt x="3172119" y="3106132"/>
                </a:cubicBezTo>
                <a:cubicBezTo>
                  <a:pt x="3178404" y="3091992"/>
                  <a:pt x="3183691" y="3077365"/>
                  <a:pt x="3190973" y="3063711"/>
                </a:cubicBezTo>
                <a:cubicBezTo>
                  <a:pt x="3196304" y="3053714"/>
                  <a:pt x="3204495" y="3045428"/>
                  <a:pt x="3209826" y="3035431"/>
                </a:cubicBezTo>
                <a:cubicBezTo>
                  <a:pt x="3217108" y="3021777"/>
                  <a:pt x="3222675" y="3007271"/>
                  <a:pt x="3228680" y="2993010"/>
                </a:cubicBezTo>
                <a:cubicBezTo>
                  <a:pt x="3242843" y="2959373"/>
                  <a:pt x="3256361" y="2924407"/>
                  <a:pt x="3266387" y="2889315"/>
                </a:cubicBezTo>
                <a:cubicBezTo>
                  <a:pt x="3273505" y="2864400"/>
                  <a:pt x="3275618" y="2837960"/>
                  <a:pt x="3285241" y="2813901"/>
                </a:cubicBezTo>
                <a:cubicBezTo>
                  <a:pt x="3291525" y="2798190"/>
                  <a:pt x="3298743" y="2782820"/>
                  <a:pt x="3304094" y="2766767"/>
                </a:cubicBezTo>
                <a:cubicBezTo>
                  <a:pt x="3309759" y="2749773"/>
                  <a:pt x="3313219" y="2732117"/>
                  <a:pt x="3318235" y="2714920"/>
                </a:cubicBezTo>
                <a:cubicBezTo>
                  <a:pt x="3324219" y="2694405"/>
                  <a:pt x="3331326" y="2674224"/>
                  <a:pt x="3337088" y="2653645"/>
                </a:cubicBezTo>
                <a:cubicBezTo>
                  <a:pt x="3342328" y="2634931"/>
                  <a:pt x="3345401" y="2615624"/>
                  <a:pt x="3351228" y="2597085"/>
                </a:cubicBezTo>
                <a:cubicBezTo>
                  <a:pt x="3365027" y="2553179"/>
                  <a:pt x="3409979" y="2438547"/>
                  <a:pt x="3417216" y="2389695"/>
                </a:cubicBezTo>
                <a:cubicBezTo>
                  <a:pt x="3423501" y="2347274"/>
                  <a:pt x="3427885" y="2304528"/>
                  <a:pt x="3436070" y="2262433"/>
                </a:cubicBezTo>
                <a:cubicBezTo>
                  <a:pt x="3438915" y="2247802"/>
                  <a:pt x="3446448" y="2234435"/>
                  <a:pt x="3450210" y="2220012"/>
                </a:cubicBezTo>
                <a:cubicBezTo>
                  <a:pt x="3455888" y="2198245"/>
                  <a:pt x="3459238" y="2175932"/>
                  <a:pt x="3464350" y="2154025"/>
                </a:cubicBezTo>
                <a:cubicBezTo>
                  <a:pt x="3470238" y="2128791"/>
                  <a:pt x="3476919" y="2103748"/>
                  <a:pt x="3483204" y="2078610"/>
                </a:cubicBezTo>
                <a:cubicBezTo>
                  <a:pt x="3491355" y="1931874"/>
                  <a:pt x="3492631" y="1928439"/>
                  <a:pt x="3492631" y="1720392"/>
                </a:cubicBezTo>
                <a:cubicBezTo>
                  <a:pt x="3492631" y="1662628"/>
                  <a:pt x="3496964" y="1451490"/>
                  <a:pt x="3478490" y="1348033"/>
                </a:cubicBezTo>
                <a:cubicBezTo>
                  <a:pt x="3475606" y="1331885"/>
                  <a:pt x="3469063" y="1316610"/>
                  <a:pt x="3464350" y="1300899"/>
                </a:cubicBezTo>
                <a:cubicBezTo>
                  <a:pt x="3459637" y="1255336"/>
                  <a:pt x="3456688" y="1209556"/>
                  <a:pt x="3450210" y="1164210"/>
                </a:cubicBezTo>
                <a:cubicBezTo>
                  <a:pt x="3447246" y="1143459"/>
                  <a:pt x="3440345" y="1123457"/>
                  <a:pt x="3436070" y="1102936"/>
                </a:cubicBezTo>
                <a:cubicBezTo>
                  <a:pt x="3432487" y="1085740"/>
                  <a:pt x="3430454" y="1068236"/>
                  <a:pt x="3426643" y="1051089"/>
                </a:cubicBezTo>
                <a:cubicBezTo>
                  <a:pt x="3422591" y="1032855"/>
                  <a:pt x="3413792" y="1007823"/>
                  <a:pt x="3407789" y="989814"/>
                </a:cubicBezTo>
                <a:cubicBezTo>
                  <a:pt x="3404487" y="970003"/>
                  <a:pt x="3401762" y="947083"/>
                  <a:pt x="3393649" y="928540"/>
                </a:cubicBezTo>
                <a:cubicBezTo>
                  <a:pt x="3385789" y="910575"/>
                  <a:pt x="3363746" y="878650"/>
                  <a:pt x="3355942" y="857839"/>
                </a:cubicBezTo>
                <a:cubicBezTo>
                  <a:pt x="3341111" y="818289"/>
                  <a:pt x="3346997" y="817843"/>
                  <a:pt x="3332375" y="787138"/>
                </a:cubicBezTo>
                <a:cubicBezTo>
                  <a:pt x="3320292" y="761763"/>
                  <a:pt x="3309128" y="735824"/>
                  <a:pt x="3294668" y="711724"/>
                </a:cubicBezTo>
                <a:cubicBezTo>
                  <a:pt x="3285451" y="696363"/>
                  <a:pt x="3261674" y="669303"/>
                  <a:pt x="3261674" y="669303"/>
                </a:cubicBezTo>
                <a:cubicBezTo>
                  <a:pt x="3253488" y="644750"/>
                  <a:pt x="3255965" y="648493"/>
                  <a:pt x="3233393" y="617456"/>
                </a:cubicBezTo>
                <a:cubicBezTo>
                  <a:pt x="3229472" y="612065"/>
                  <a:pt x="3223591" y="608376"/>
                  <a:pt x="3219253" y="603315"/>
                </a:cubicBezTo>
                <a:cubicBezTo>
                  <a:pt x="3214141" y="597351"/>
                  <a:pt x="3210668" y="590017"/>
                  <a:pt x="3205113" y="584462"/>
                </a:cubicBezTo>
                <a:cubicBezTo>
                  <a:pt x="3201107" y="580456"/>
                  <a:pt x="3195325" y="578662"/>
                  <a:pt x="3190973" y="575035"/>
                </a:cubicBezTo>
                <a:cubicBezTo>
                  <a:pt x="3185852" y="570768"/>
                  <a:pt x="3181921" y="565201"/>
                  <a:pt x="3176833" y="560895"/>
                </a:cubicBezTo>
                <a:cubicBezTo>
                  <a:pt x="3141052" y="530619"/>
                  <a:pt x="3101567" y="504483"/>
                  <a:pt x="3068424" y="471340"/>
                </a:cubicBezTo>
                <a:cubicBezTo>
                  <a:pt x="3016084" y="419000"/>
                  <a:pt x="3066955" y="463909"/>
                  <a:pt x="3002437" y="424206"/>
                </a:cubicBezTo>
                <a:cubicBezTo>
                  <a:pt x="2993869" y="418934"/>
                  <a:pt x="2987761" y="410060"/>
                  <a:pt x="2978870" y="405353"/>
                </a:cubicBezTo>
                <a:cubicBezTo>
                  <a:pt x="2960819" y="395797"/>
                  <a:pt x="2940164" y="391705"/>
                  <a:pt x="2922309" y="381786"/>
                </a:cubicBezTo>
                <a:cubicBezTo>
                  <a:pt x="2911582" y="375827"/>
                  <a:pt x="2904350" y="364855"/>
                  <a:pt x="2894028" y="358219"/>
                </a:cubicBezTo>
                <a:cubicBezTo>
                  <a:pt x="2860256" y="336508"/>
                  <a:pt x="2824916" y="317339"/>
                  <a:pt x="2790334" y="296944"/>
                </a:cubicBezTo>
                <a:cubicBezTo>
                  <a:pt x="2763642" y="281203"/>
                  <a:pt x="2740002" y="258322"/>
                  <a:pt x="2710206" y="249810"/>
                </a:cubicBezTo>
                <a:cubicBezTo>
                  <a:pt x="2665049" y="236909"/>
                  <a:pt x="2630238" y="227658"/>
                  <a:pt x="2582944" y="207390"/>
                </a:cubicBezTo>
                <a:cubicBezTo>
                  <a:pt x="2571946" y="202677"/>
                  <a:pt x="2560793" y="198310"/>
                  <a:pt x="2549950" y="193250"/>
                </a:cubicBezTo>
                <a:cubicBezTo>
                  <a:pt x="2537216" y="187307"/>
                  <a:pt x="2525291" y="179615"/>
                  <a:pt x="2512243" y="174396"/>
                </a:cubicBezTo>
                <a:cubicBezTo>
                  <a:pt x="2501623" y="170148"/>
                  <a:pt x="2490100" y="168586"/>
                  <a:pt x="2479249" y="164969"/>
                </a:cubicBezTo>
                <a:cubicBezTo>
                  <a:pt x="2392589" y="136082"/>
                  <a:pt x="2440667" y="146883"/>
                  <a:pt x="2389694" y="136689"/>
                </a:cubicBezTo>
                <a:cubicBezTo>
                  <a:pt x="2370841" y="128833"/>
                  <a:pt x="2351701" y="121632"/>
                  <a:pt x="2333134" y="113122"/>
                </a:cubicBezTo>
                <a:cubicBezTo>
                  <a:pt x="2313972" y="104339"/>
                  <a:pt x="2296570" y="91507"/>
                  <a:pt x="2276573" y="84841"/>
                </a:cubicBezTo>
                <a:cubicBezTo>
                  <a:pt x="2267146" y="81699"/>
                  <a:pt x="2257567" y="78981"/>
                  <a:pt x="2248292" y="75414"/>
                </a:cubicBezTo>
                <a:cubicBezTo>
                  <a:pt x="2237124" y="71119"/>
                  <a:pt x="2226544" y="65363"/>
                  <a:pt x="2215299" y="61274"/>
                </a:cubicBezTo>
                <a:cubicBezTo>
                  <a:pt x="2209211" y="59060"/>
                  <a:pt x="2202650" y="58422"/>
                  <a:pt x="2196445" y="56561"/>
                </a:cubicBezTo>
                <a:cubicBezTo>
                  <a:pt x="2186927" y="53706"/>
                  <a:pt x="2177592" y="50276"/>
                  <a:pt x="2168165" y="47134"/>
                </a:cubicBezTo>
                <a:cubicBezTo>
                  <a:pt x="2163451" y="45563"/>
                  <a:pt x="2158801" y="43786"/>
                  <a:pt x="2154024" y="42421"/>
                </a:cubicBezTo>
                <a:cubicBezTo>
                  <a:pt x="2143026" y="39279"/>
                  <a:pt x="2131780" y="36903"/>
                  <a:pt x="2121031" y="32994"/>
                </a:cubicBezTo>
                <a:cubicBezTo>
                  <a:pt x="2114428" y="30593"/>
                  <a:pt x="2108598" y="26421"/>
                  <a:pt x="2102177" y="23567"/>
                </a:cubicBezTo>
                <a:cubicBezTo>
                  <a:pt x="2094445" y="20131"/>
                  <a:pt x="2086178" y="17924"/>
                  <a:pt x="2078610" y="14140"/>
                </a:cubicBezTo>
                <a:cubicBezTo>
                  <a:pt x="2073543" y="11607"/>
                  <a:pt x="2070025" y="5824"/>
                  <a:pt x="2064470" y="4713"/>
                </a:cubicBezTo>
                <a:cubicBezTo>
                  <a:pt x="2053686" y="2556"/>
                  <a:pt x="2063684" y="21210"/>
                  <a:pt x="2050329" y="23567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452487" y="1435137"/>
            <a:ext cx="3570904" cy="3907410"/>
          </a:xfrm>
          <a:custGeom>
            <a:avLst/>
            <a:gdLst>
              <a:gd name="connsiteX0" fmla="*/ 2050329 w 3493072"/>
              <a:gd name="connsiteY0" fmla="*/ 23567 h 3907410"/>
              <a:gd name="connsiteX1" fmla="*/ 1984342 w 3493072"/>
              <a:gd name="connsiteY1" fmla="*/ 18854 h 3907410"/>
              <a:gd name="connsiteX2" fmla="*/ 1918354 w 3493072"/>
              <a:gd name="connsiteY2" fmla="*/ 4713 h 3907410"/>
              <a:gd name="connsiteX3" fmla="*/ 1805233 w 3493072"/>
              <a:gd name="connsiteY3" fmla="*/ 0 h 3907410"/>
              <a:gd name="connsiteX4" fmla="*/ 1376313 w 3493072"/>
              <a:gd name="connsiteY4" fmla="*/ 4713 h 3907410"/>
              <a:gd name="connsiteX5" fmla="*/ 1343319 w 3493072"/>
              <a:gd name="connsiteY5" fmla="*/ 18854 h 3907410"/>
              <a:gd name="connsiteX6" fmla="*/ 1315039 w 3493072"/>
              <a:gd name="connsiteY6" fmla="*/ 23567 h 3907410"/>
              <a:gd name="connsiteX7" fmla="*/ 1225484 w 3493072"/>
              <a:gd name="connsiteY7" fmla="*/ 56561 h 3907410"/>
              <a:gd name="connsiteX8" fmla="*/ 1098222 w 3493072"/>
              <a:gd name="connsiteY8" fmla="*/ 84841 h 3907410"/>
              <a:gd name="connsiteX9" fmla="*/ 999241 w 3493072"/>
              <a:gd name="connsiteY9" fmla="*/ 113122 h 3907410"/>
              <a:gd name="connsiteX10" fmla="*/ 919113 w 3493072"/>
              <a:gd name="connsiteY10" fmla="*/ 150829 h 3907410"/>
              <a:gd name="connsiteX11" fmla="*/ 834272 w 3493072"/>
              <a:gd name="connsiteY11" fmla="*/ 183823 h 3907410"/>
              <a:gd name="connsiteX12" fmla="*/ 707010 w 3493072"/>
              <a:gd name="connsiteY12" fmla="*/ 254524 h 3907410"/>
              <a:gd name="connsiteX13" fmla="*/ 608028 w 3493072"/>
              <a:gd name="connsiteY13" fmla="*/ 329938 h 3907410"/>
              <a:gd name="connsiteX14" fmla="*/ 560894 w 3493072"/>
              <a:gd name="connsiteY14" fmla="*/ 362932 h 3907410"/>
              <a:gd name="connsiteX15" fmla="*/ 490193 w 3493072"/>
              <a:gd name="connsiteY15" fmla="*/ 447773 h 3907410"/>
              <a:gd name="connsiteX16" fmla="*/ 452486 w 3493072"/>
              <a:gd name="connsiteY16" fmla="*/ 485480 h 3907410"/>
              <a:gd name="connsiteX17" fmla="*/ 395925 w 3493072"/>
              <a:gd name="connsiteY17" fmla="*/ 575035 h 3907410"/>
              <a:gd name="connsiteX18" fmla="*/ 344078 w 3493072"/>
              <a:gd name="connsiteY18" fmla="*/ 636309 h 3907410"/>
              <a:gd name="connsiteX19" fmla="*/ 325224 w 3493072"/>
              <a:gd name="connsiteY19" fmla="*/ 678730 h 3907410"/>
              <a:gd name="connsiteX20" fmla="*/ 306371 w 3493072"/>
              <a:gd name="connsiteY20" fmla="*/ 716437 h 3907410"/>
              <a:gd name="connsiteX21" fmla="*/ 268664 w 3493072"/>
              <a:gd name="connsiteY21" fmla="*/ 768285 h 3907410"/>
              <a:gd name="connsiteX22" fmla="*/ 240383 w 3493072"/>
              <a:gd name="connsiteY22" fmla="*/ 848412 h 3907410"/>
              <a:gd name="connsiteX23" fmla="*/ 193249 w 3493072"/>
              <a:gd name="connsiteY23" fmla="*/ 942680 h 3907410"/>
              <a:gd name="connsiteX24" fmla="*/ 155542 w 3493072"/>
              <a:gd name="connsiteY24" fmla="*/ 1036948 h 3907410"/>
              <a:gd name="connsiteX25" fmla="*/ 94268 w 3493072"/>
              <a:gd name="connsiteY25" fmla="*/ 1183064 h 3907410"/>
              <a:gd name="connsiteX26" fmla="*/ 84841 w 3493072"/>
              <a:gd name="connsiteY26" fmla="*/ 1216058 h 3907410"/>
              <a:gd name="connsiteX27" fmla="*/ 42420 w 3493072"/>
              <a:gd name="connsiteY27" fmla="*/ 1343320 h 3907410"/>
              <a:gd name="connsiteX28" fmla="*/ 32993 w 3493072"/>
              <a:gd name="connsiteY28" fmla="*/ 1385740 h 3907410"/>
              <a:gd name="connsiteX29" fmla="*/ 14140 w 3493072"/>
              <a:gd name="connsiteY29" fmla="*/ 1447014 h 3907410"/>
              <a:gd name="connsiteX30" fmla="*/ 0 w 3493072"/>
              <a:gd name="connsiteY30" fmla="*/ 1531856 h 3907410"/>
              <a:gd name="connsiteX31" fmla="*/ 14140 w 3493072"/>
              <a:gd name="connsiteY31" fmla="*/ 1984342 h 3907410"/>
              <a:gd name="connsiteX32" fmla="*/ 32993 w 3493072"/>
              <a:gd name="connsiteY32" fmla="*/ 2083324 h 3907410"/>
              <a:gd name="connsiteX33" fmla="*/ 51847 w 3493072"/>
              <a:gd name="connsiteY33" fmla="*/ 2196445 h 3907410"/>
              <a:gd name="connsiteX34" fmla="*/ 65987 w 3493072"/>
              <a:gd name="connsiteY34" fmla="*/ 2271860 h 3907410"/>
              <a:gd name="connsiteX35" fmla="*/ 89554 w 3493072"/>
              <a:gd name="connsiteY35" fmla="*/ 2366128 h 3907410"/>
              <a:gd name="connsiteX36" fmla="*/ 98981 w 3493072"/>
              <a:gd name="connsiteY36" fmla="*/ 2413262 h 3907410"/>
              <a:gd name="connsiteX37" fmla="*/ 122548 w 3493072"/>
              <a:gd name="connsiteY37" fmla="*/ 2450969 h 3907410"/>
              <a:gd name="connsiteX38" fmla="*/ 141402 w 3493072"/>
              <a:gd name="connsiteY38" fmla="*/ 2531097 h 3907410"/>
              <a:gd name="connsiteX39" fmla="*/ 155542 w 3493072"/>
              <a:gd name="connsiteY39" fmla="*/ 2573518 h 3907410"/>
              <a:gd name="connsiteX40" fmla="*/ 174395 w 3493072"/>
              <a:gd name="connsiteY40" fmla="*/ 2634792 h 3907410"/>
              <a:gd name="connsiteX41" fmla="*/ 216816 w 3493072"/>
              <a:gd name="connsiteY41" fmla="*/ 2757340 h 3907410"/>
              <a:gd name="connsiteX42" fmla="*/ 216816 w 3493072"/>
              <a:gd name="connsiteY42" fmla="*/ 2757340 h 3907410"/>
              <a:gd name="connsiteX43" fmla="*/ 245097 w 3493072"/>
              <a:gd name="connsiteY43" fmla="*/ 2870462 h 3907410"/>
              <a:gd name="connsiteX44" fmla="*/ 259237 w 3493072"/>
              <a:gd name="connsiteY44" fmla="*/ 2936450 h 3907410"/>
              <a:gd name="connsiteX45" fmla="*/ 273377 w 3493072"/>
              <a:gd name="connsiteY45" fmla="*/ 3026004 h 3907410"/>
              <a:gd name="connsiteX46" fmla="*/ 296944 w 3493072"/>
              <a:gd name="connsiteY46" fmla="*/ 3073138 h 3907410"/>
              <a:gd name="connsiteX47" fmla="*/ 315798 w 3493072"/>
              <a:gd name="connsiteY47" fmla="*/ 3153266 h 3907410"/>
              <a:gd name="connsiteX48" fmla="*/ 329938 w 3493072"/>
              <a:gd name="connsiteY48" fmla="*/ 3176833 h 3907410"/>
              <a:gd name="connsiteX49" fmla="*/ 353505 w 3493072"/>
              <a:gd name="connsiteY49" fmla="*/ 3238107 h 3907410"/>
              <a:gd name="connsiteX50" fmla="*/ 386499 w 3493072"/>
              <a:gd name="connsiteY50" fmla="*/ 3285241 h 3907410"/>
              <a:gd name="connsiteX51" fmla="*/ 443059 w 3493072"/>
              <a:gd name="connsiteY51" fmla="*/ 3379509 h 3907410"/>
              <a:gd name="connsiteX52" fmla="*/ 490193 w 3493072"/>
              <a:gd name="connsiteY52" fmla="*/ 3436070 h 3907410"/>
              <a:gd name="connsiteX53" fmla="*/ 523187 w 3493072"/>
              <a:gd name="connsiteY53" fmla="*/ 3459637 h 3907410"/>
              <a:gd name="connsiteX54" fmla="*/ 537327 w 3493072"/>
              <a:gd name="connsiteY54" fmla="*/ 3478491 h 3907410"/>
              <a:gd name="connsiteX55" fmla="*/ 584461 w 3493072"/>
              <a:gd name="connsiteY55" fmla="*/ 3520911 h 3907410"/>
              <a:gd name="connsiteX56" fmla="*/ 626882 w 3493072"/>
              <a:gd name="connsiteY56" fmla="*/ 3568045 h 3907410"/>
              <a:gd name="connsiteX57" fmla="*/ 688156 w 3493072"/>
              <a:gd name="connsiteY57" fmla="*/ 3596326 h 3907410"/>
              <a:gd name="connsiteX58" fmla="*/ 735290 w 3493072"/>
              <a:gd name="connsiteY58" fmla="*/ 3624606 h 3907410"/>
              <a:gd name="connsiteX59" fmla="*/ 763571 w 3493072"/>
              <a:gd name="connsiteY59" fmla="*/ 3638746 h 3907410"/>
              <a:gd name="connsiteX60" fmla="*/ 787138 w 3493072"/>
              <a:gd name="connsiteY60" fmla="*/ 3657600 h 3907410"/>
              <a:gd name="connsiteX61" fmla="*/ 853125 w 3493072"/>
              <a:gd name="connsiteY61" fmla="*/ 3681167 h 3907410"/>
              <a:gd name="connsiteX62" fmla="*/ 867266 w 3493072"/>
              <a:gd name="connsiteY62" fmla="*/ 3690594 h 3907410"/>
              <a:gd name="connsiteX63" fmla="*/ 900259 w 3493072"/>
              <a:gd name="connsiteY63" fmla="*/ 3704734 h 3907410"/>
              <a:gd name="connsiteX64" fmla="*/ 914400 w 3493072"/>
              <a:gd name="connsiteY64" fmla="*/ 3709447 h 3907410"/>
              <a:gd name="connsiteX65" fmla="*/ 933253 w 3493072"/>
              <a:gd name="connsiteY65" fmla="*/ 3714161 h 3907410"/>
              <a:gd name="connsiteX66" fmla="*/ 994527 w 3493072"/>
              <a:gd name="connsiteY66" fmla="*/ 3751868 h 3907410"/>
              <a:gd name="connsiteX67" fmla="*/ 1027521 w 3493072"/>
              <a:gd name="connsiteY67" fmla="*/ 3766008 h 3907410"/>
              <a:gd name="connsiteX68" fmla="*/ 1046375 w 3493072"/>
              <a:gd name="connsiteY68" fmla="*/ 3775435 h 3907410"/>
              <a:gd name="connsiteX69" fmla="*/ 1107649 w 3493072"/>
              <a:gd name="connsiteY69" fmla="*/ 3799002 h 3907410"/>
              <a:gd name="connsiteX70" fmla="*/ 1183064 w 3493072"/>
              <a:gd name="connsiteY70" fmla="*/ 3836709 h 3907410"/>
              <a:gd name="connsiteX71" fmla="*/ 1216057 w 3493072"/>
              <a:gd name="connsiteY71" fmla="*/ 3846136 h 3907410"/>
              <a:gd name="connsiteX72" fmla="*/ 1286758 w 3493072"/>
              <a:gd name="connsiteY72" fmla="*/ 3869703 h 3907410"/>
              <a:gd name="connsiteX73" fmla="*/ 1376313 w 3493072"/>
              <a:gd name="connsiteY73" fmla="*/ 3883843 h 3907410"/>
              <a:gd name="connsiteX74" fmla="*/ 1597843 w 3493072"/>
              <a:gd name="connsiteY74" fmla="*/ 3907410 h 3907410"/>
              <a:gd name="connsiteX75" fmla="*/ 1946635 w 3493072"/>
              <a:gd name="connsiteY75" fmla="*/ 3893270 h 3907410"/>
              <a:gd name="connsiteX76" fmla="*/ 2036189 w 3493072"/>
              <a:gd name="connsiteY76" fmla="*/ 3860276 h 3907410"/>
              <a:gd name="connsiteX77" fmla="*/ 2069183 w 3493072"/>
              <a:gd name="connsiteY77" fmla="*/ 3846136 h 3907410"/>
              <a:gd name="connsiteX78" fmla="*/ 2102177 w 3493072"/>
              <a:gd name="connsiteY78" fmla="*/ 3822569 h 3907410"/>
              <a:gd name="connsiteX79" fmla="*/ 2154024 w 3493072"/>
              <a:gd name="connsiteY79" fmla="*/ 3813142 h 3907410"/>
              <a:gd name="connsiteX80" fmla="*/ 2262433 w 3493072"/>
              <a:gd name="connsiteY80" fmla="*/ 3780148 h 3907410"/>
              <a:gd name="connsiteX81" fmla="*/ 2304853 w 3493072"/>
              <a:gd name="connsiteY81" fmla="*/ 3766008 h 3907410"/>
              <a:gd name="connsiteX82" fmla="*/ 2342560 w 3493072"/>
              <a:gd name="connsiteY82" fmla="*/ 3756581 h 3907410"/>
              <a:gd name="connsiteX83" fmla="*/ 2389694 w 3493072"/>
              <a:gd name="connsiteY83" fmla="*/ 3733014 h 3907410"/>
              <a:gd name="connsiteX84" fmla="*/ 2460395 w 3493072"/>
              <a:gd name="connsiteY84" fmla="*/ 3709447 h 3907410"/>
              <a:gd name="connsiteX85" fmla="*/ 2502816 w 3493072"/>
              <a:gd name="connsiteY85" fmla="*/ 3695307 h 3907410"/>
              <a:gd name="connsiteX86" fmla="*/ 2516956 w 3493072"/>
              <a:gd name="connsiteY86" fmla="*/ 3685880 h 3907410"/>
              <a:gd name="connsiteX87" fmla="*/ 2535810 w 3493072"/>
              <a:gd name="connsiteY87" fmla="*/ 3676454 h 3907410"/>
              <a:gd name="connsiteX88" fmla="*/ 2578231 w 3493072"/>
              <a:gd name="connsiteY88" fmla="*/ 3648173 h 3907410"/>
              <a:gd name="connsiteX89" fmla="*/ 2644218 w 3493072"/>
              <a:gd name="connsiteY89" fmla="*/ 3577472 h 3907410"/>
              <a:gd name="connsiteX90" fmla="*/ 2691352 w 3493072"/>
              <a:gd name="connsiteY90" fmla="*/ 3544478 h 3907410"/>
              <a:gd name="connsiteX91" fmla="*/ 2757340 w 3493072"/>
              <a:gd name="connsiteY91" fmla="*/ 3502058 h 3907410"/>
              <a:gd name="connsiteX92" fmla="*/ 2776193 w 3493072"/>
              <a:gd name="connsiteY92" fmla="*/ 3487918 h 3907410"/>
              <a:gd name="connsiteX93" fmla="*/ 2813901 w 3493072"/>
              <a:gd name="connsiteY93" fmla="*/ 3450210 h 3907410"/>
              <a:gd name="connsiteX94" fmla="*/ 2884602 w 3493072"/>
              <a:gd name="connsiteY94" fmla="*/ 3398363 h 3907410"/>
              <a:gd name="connsiteX95" fmla="*/ 2931736 w 3493072"/>
              <a:gd name="connsiteY95" fmla="*/ 3360656 h 3907410"/>
              <a:gd name="connsiteX96" fmla="*/ 2964729 w 3493072"/>
              <a:gd name="connsiteY96" fmla="*/ 3341802 h 3907410"/>
              <a:gd name="connsiteX97" fmla="*/ 3026004 w 3493072"/>
              <a:gd name="connsiteY97" fmla="*/ 3304095 h 3907410"/>
              <a:gd name="connsiteX98" fmla="*/ 3129699 w 3493072"/>
              <a:gd name="connsiteY98" fmla="*/ 3172120 h 3907410"/>
              <a:gd name="connsiteX99" fmla="*/ 3172119 w 3493072"/>
              <a:gd name="connsiteY99" fmla="*/ 3106132 h 3907410"/>
              <a:gd name="connsiteX100" fmla="*/ 3190973 w 3493072"/>
              <a:gd name="connsiteY100" fmla="*/ 3063711 h 3907410"/>
              <a:gd name="connsiteX101" fmla="*/ 3209826 w 3493072"/>
              <a:gd name="connsiteY101" fmla="*/ 3035431 h 3907410"/>
              <a:gd name="connsiteX102" fmla="*/ 3228680 w 3493072"/>
              <a:gd name="connsiteY102" fmla="*/ 2993010 h 3907410"/>
              <a:gd name="connsiteX103" fmla="*/ 3266387 w 3493072"/>
              <a:gd name="connsiteY103" fmla="*/ 2889315 h 3907410"/>
              <a:gd name="connsiteX104" fmla="*/ 3285241 w 3493072"/>
              <a:gd name="connsiteY104" fmla="*/ 2813901 h 3907410"/>
              <a:gd name="connsiteX105" fmla="*/ 3304094 w 3493072"/>
              <a:gd name="connsiteY105" fmla="*/ 2766767 h 3907410"/>
              <a:gd name="connsiteX106" fmla="*/ 3318235 w 3493072"/>
              <a:gd name="connsiteY106" fmla="*/ 2714920 h 3907410"/>
              <a:gd name="connsiteX107" fmla="*/ 3337088 w 3493072"/>
              <a:gd name="connsiteY107" fmla="*/ 2653645 h 3907410"/>
              <a:gd name="connsiteX108" fmla="*/ 3351228 w 3493072"/>
              <a:gd name="connsiteY108" fmla="*/ 2597085 h 3907410"/>
              <a:gd name="connsiteX109" fmla="*/ 3417216 w 3493072"/>
              <a:gd name="connsiteY109" fmla="*/ 2389695 h 3907410"/>
              <a:gd name="connsiteX110" fmla="*/ 3436070 w 3493072"/>
              <a:gd name="connsiteY110" fmla="*/ 2262433 h 3907410"/>
              <a:gd name="connsiteX111" fmla="*/ 3450210 w 3493072"/>
              <a:gd name="connsiteY111" fmla="*/ 2220012 h 3907410"/>
              <a:gd name="connsiteX112" fmla="*/ 3464350 w 3493072"/>
              <a:gd name="connsiteY112" fmla="*/ 2154025 h 3907410"/>
              <a:gd name="connsiteX113" fmla="*/ 3483204 w 3493072"/>
              <a:gd name="connsiteY113" fmla="*/ 2078610 h 3907410"/>
              <a:gd name="connsiteX114" fmla="*/ 3492631 w 3493072"/>
              <a:gd name="connsiteY114" fmla="*/ 1720392 h 3907410"/>
              <a:gd name="connsiteX115" fmla="*/ 3478490 w 3493072"/>
              <a:gd name="connsiteY115" fmla="*/ 1348033 h 3907410"/>
              <a:gd name="connsiteX116" fmla="*/ 3464350 w 3493072"/>
              <a:gd name="connsiteY116" fmla="*/ 1300899 h 3907410"/>
              <a:gd name="connsiteX117" fmla="*/ 3450210 w 3493072"/>
              <a:gd name="connsiteY117" fmla="*/ 1164210 h 3907410"/>
              <a:gd name="connsiteX118" fmla="*/ 3436070 w 3493072"/>
              <a:gd name="connsiteY118" fmla="*/ 1102936 h 3907410"/>
              <a:gd name="connsiteX119" fmla="*/ 3426643 w 3493072"/>
              <a:gd name="connsiteY119" fmla="*/ 1051089 h 3907410"/>
              <a:gd name="connsiteX120" fmla="*/ 3407789 w 3493072"/>
              <a:gd name="connsiteY120" fmla="*/ 989814 h 3907410"/>
              <a:gd name="connsiteX121" fmla="*/ 3393649 w 3493072"/>
              <a:gd name="connsiteY121" fmla="*/ 928540 h 3907410"/>
              <a:gd name="connsiteX122" fmla="*/ 3355942 w 3493072"/>
              <a:gd name="connsiteY122" fmla="*/ 857839 h 3907410"/>
              <a:gd name="connsiteX123" fmla="*/ 3332375 w 3493072"/>
              <a:gd name="connsiteY123" fmla="*/ 787138 h 3907410"/>
              <a:gd name="connsiteX124" fmla="*/ 3294668 w 3493072"/>
              <a:gd name="connsiteY124" fmla="*/ 711724 h 3907410"/>
              <a:gd name="connsiteX125" fmla="*/ 3261674 w 3493072"/>
              <a:gd name="connsiteY125" fmla="*/ 669303 h 3907410"/>
              <a:gd name="connsiteX126" fmla="*/ 3233393 w 3493072"/>
              <a:gd name="connsiteY126" fmla="*/ 617456 h 3907410"/>
              <a:gd name="connsiteX127" fmla="*/ 3219253 w 3493072"/>
              <a:gd name="connsiteY127" fmla="*/ 603315 h 3907410"/>
              <a:gd name="connsiteX128" fmla="*/ 3205113 w 3493072"/>
              <a:gd name="connsiteY128" fmla="*/ 584462 h 3907410"/>
              <a:gd name="connsiteX129" fmla="*/ 3190973 w 3493072"/>
              <a:gd name="connsiteY129" fmla="*/ 575035 h 3907410"/>
              <a:gd name="connsiteX130" fmla="*/ 3176833 w 3493072"/>
              <a:gd name="connsiteY130" fmla="*/ 560895 h 3907410"/>
              <a:gd name="connsiteX131" fmla="*/ 3068424 w 3493072"/>
              <a:gd name="connsiteY131" fmla="*/ 471340 h 3907410"/>
              <a:gd name="connsiteX132" fmla="*/ 3002437 w 3493072"/>
              <a:gd name="connsiteY132" fmla="*/ 424206 h 3907410"/>
              <a:gd name="connsiteX133" fmla="*/ 2978870 w 3493072"/>
              <a:gd name="connsiteY133" fmla="*/ 405353 h 3907410"/>
              <a:gd name="connsiteX134" fmla="*/ 2922309 w 3493072"/>
              <a:gd name="connsiteY134" fmla="*/ 381786 h 3907410"/>
              <a:gd name="connsiteX135" fmla="*/ 2894028 w 3493072"/>
              <a:gd name="connsiteY135" fmla="*/ 358219 h 3907410"/>
              <a:gd name="connsiteX136" fmla="*/ 2790334 w 3493072"/>
              <a:gd name="connsiteY136" fmla="*/ 296944 h 3907410"/>
              <a:gd name="connsiteX137" fmla="*/ 2710206 w 3493072"/>
              <a:gd name="connsiteY137" fmla="*/ 249810 h 3907410"/>
              <a:gd name="connsiteX138" fmla="*/ 2582944 w 3493072"/>
              <a:gd name="connsiteY138" fmla="*/ 207390 h 3907410"/>
              <a:gd name="connsiteX139" fmla="*/ 2549950 w 3493072"/>
              <a:gd name="connsiteY139" fmla="*/ 193250 h 3907410"/>
              <a:gd name="connsiteX140" fmla="*/ 2512243 w 3493072"/>
              <a:gd name="connsiteY140" fmla="*/ 174396 h 3907410"/>
              <a:gd name="connsiteX141" fmla="*/ 2479249 w 3493072"/>
              <a:gd name="connsiteY141" fmla="*/ 164969 h 3907410"/>
              <a:gd name="connsiteX142" fmla="*/ 2389694 w 3493072"/>
              <a:gd name="connsiteY142" fmla="*/ 136689 h 3907410"/>
              <a:gd name="connsiteX143" fmla="*/ 2333134 w 3493072"/>
              <a:gd name="connsiteY143" fmla="*/ 113122 h 3907410"/>
              <a:gd name="connsiteX144" fmla="*/ 2276573 w 3493072"/>
              <a:gd name="connsiteY144" fmla="*/ 84841 h 3907410"/>
              <a:gd name="connsiteX145" fmla="*/ 2248292 w 3493072"/>
              <a:gd name="connsiteY145" fmla="*/ 75414 h 3907410"/>
              <a:gd name="connsiteX146" fmla="*/ 2215299 w 3493072"/>
              <a:gd name="connsiteY146" fmla="*/ 61274 h 3907410"/>
              <a:gd name="connsiteX147" fmla="*/ 2196445 w 3493072"/>
              <a:gd name="connsiteY147" fmla="*/ 56561 h 3907410"/>
              <a:gd name="connsiteX148" fmla="*/ 2168165 w 3493072"/>
              <a:gd name="connsiteY148" fmla="*/ 47134 h 3907410"/>
              <a:gd name="connsiteX149" fmla="*/ 2154024 w 3493072"/>
              <a:gd name="connsiteY149" fmla="*/ 42421 h 3907410"/>
              <a:gd name="connsiteX150" fmla="*/ 2121031 w 3493072"/>
              <a:gd name="connsiteY150" fmla="*/ 32994 h 3907410"/>
              <a:gd name="connsiteX151" fmla="*/ 2102177 w 3493072"/>
              <a:gd name="connsiteY151" fmla="*/ 23567 h 3907410"/>
              <a:gd name="connsiteX152" fmla="*/ 2078610 w 3493072"/>
              <a:gd name="connsiteY152" fmla="*/ 14140 h 3907410"/>
              <a:gd name="connsiteX153" fmla="*/ 2064470 w 3493072"/>
              <a:gd name="connsiteY153" fmla="*/ 4713 h 3907410"/>
              <a:gd name="connsiteX154" fmla="*/ 2050329 w 3493072"/>
              <a:gd name="connsiteY154" fmla="*/ 23567 h 3907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</a:cxnLst>
            <a:rect l="l" t="t" r="r" b="b"/>
            <a:pathLst>
              <a:path w="3493072" h="3907410">
                <a:moveTo>
                  <a:pt x="2050329" y="23567"/>
                </a:moveTo>
                <a:cubicBezTo>
                  <a:pt x="2036974" y="25924"/>
                  <a:pt x="2006172" y="21973"/>
                  <a:pt x="1984342" y="18854"/>
                </a:cubicBezTo>
                <a:cubicBezTo>
                  <a:pt x="1962073" y="15673"/>
                  <a:pt x="1940726" y="7068"/>
                  <a:pt x="1918354" y="4713"/>
                </a:cubicBezTo>
                <a:cubicBezTo>
                  <a:pt x="1880822" y="762"/>
                  <a:pt x="1842940" y="1571"/>
                  <a:pt x="1805233" y="0"/>
                </a:cubicBezTo>
                <a:lnTo>
                  <a:pt x="1376313" y="4713"/>
                </a:lnTo>
                <a:cubicBezTo>
                  <a:pt x="1364357" y="5201"/>
                  <a:pt x="1354755" y="15335"/>
                  <a:pt x="1343319" y="18854"/>
                </a:cubicBezTo>
                <a:cubicBezTo>
                  <a:pt x="1334185" y="21665"/>
                  <a:pt x="1324466" y="21996"/>
                  <a:pt x="1315039" y="23567"/>
                </a:cubicBezTo>
                <a:cubicBezTo>
                  <a:pt x="1285187" y="34565"/>
                  <a:pt x="1256679" y="50322"/>
                  <a:pt x="1225484" y="56561"/>
                </a:cubicBezTo>
                <a:cubicBezTo>
                  <a:pt x="1186860" y="64286"/>
                  <a:pt x="1133297" y="74449"/>
                  <a:pt x="1098222" y="84841"/>
                </a:cubicBezTo>
                <a:cubicBezTo>
                  <a:pt x="977297" y="120670"/>
                  <a:pt x="1127406" y="89819"/>
                  <a:pt x="999241" y="113122"/>
                </a:cubicBezTo>
                <a:cubicBezTo>
                  <a:pt x="967772" y="128856"/>
                  <a:pt x="952266" y="137322"/>
                  <a:pt x="919113" y="150829"/>
                </a:cubicBezTo>
                <a:cubicBezTo>
                  <a:pt x="891012" y="162278"/>
                  <a:pt x="861046" y="169544"/>
                  <a:pt x="834272" y="183823"/>
                </a:cubicBezTo>
                <a:cubicBezTo>
                  <a:pt x="811978" y="195713"/>
                  <a:pt x="731344" y="237564"/>
                  <a:pt x="707010" y="254524"/>
                </a:cubicBezTo>
                <a:cubicBezTo>
                  <a:pt x="672980" y="278241"/>
                  <a:pt x="641340" y="305223"/>
                  <a:pt x="608028" y="329938"/>
                </a:cubicBezTo>
                <a:cubicBezTo>
                  <a:pt x="592626" y="341365"/>
                  <a:pt x="573172" y="348199"/>
                  <a:pt x="560894" y="362932"/>
                </a:cubicBezTo>
                <a:cubicBezTo>
                  <a:pt x="537327" y="391212"/>
                  <a:pt x="516224" y="421742"/>
                  <a:pt x="490193" y="447773"/>
                </a:cubicBezTo>
                <a:cubicBezTo>
                  <a:pt x="477624" y="460342"/>
                  <a:pt x="464191" y="472103"/>
                  <a:pt x="452486" y="485480"/>
                </a:cubicBezTo>
                <a:cubicBezTo>
                  <a:pt x="396001" y="550035"/>
                  <a:pt x="452270" y="495490"/>
                  <a:pt x="395925" y="575035"/>
                </a:cubicBezTo>
                <a:cubicBezTo>
                  <a:pt x="380460" y="596868"/>
                  <a:pt x="359150" y="614203"/>
                  <a:pt x="344078" y="636309"/>
                </a:cubicBezTo>
                <a:cubicBezTo>
                  <a:pt x="335361" y="649094"/>
                  <a:pt x="331813" y="664729"/>
                  <a:pt x="325224" y="678730"/>
                </a:cubicBezTo>
                <a:cubicBezTo>
                  <a:pt x="319241" y="691445"/>
                  <a:pt x="313875" y="704556"/>
                  <a:pt x="306371" y="716437"/>
                </a:cubicBezTo>
                <a:cubicBezTo>
                  <a:pt x="294960" y="734505"/>
                  <a:pt x="281233" y="751002"/>
                  <a:pt x="268664" y="768285"/>
                </a:cubicBezTo>
                <a:cubicBezTo>
                  <a:pt x="258697" y="803167"/>
                  <a:pt x="257406" y="811935"/>
                  <a:pt x="240383" y="848412"/>
                </a:cubicBezTo>
                <a:cubicBezTo>
                  <a:pt x="225526" y="880248"/>
                  <a:pt x="203344" y="909030"/>
                  <a:pt x="193249" y="942680"/>
                </a:cubicBezTo>
                <a:cubicBezTo>
                  <a:pt x="154513" y="1071802"/>
                  <a:pt x="207379" y="905361"/>
                  <a:pt x="155542" y="1036948"/>
                </a:cubicBezTo>
                <a:cubicBezTo>
                  <a:pt x="97697" y="1183786"/>
                  <a:pt x="144028" y="1103449"/>
                  <a:pt x="94268" y="1183064"/>
                </a:cubicBezTo>
                <a:cubicBezTo>
                  <a:pt x="91126" y="1194062"/>
                  <a:pt x="88458" y="1205207"/>
                  <a:pt x="84841" y="1216058"/>
                </a:cubicBezTo>
                <a:cubicBezTo>
                  <a:pt x="66445" y="1271246"/>
                  <a:pt x="59035" y="1268554"/>
                  <a:pt x="42420" y="1343320"/>
                </a:cubicBezTo>
                <a:cubicBezTo>
                  <a:pt x="39278" y="1357460"/>
                  <a:pt x="36804" y="1371765"/>
                  <a:pt x="32993" y="1385740"/>
                </a:cubicBezTo>
                <a:cubicBezTo>
                  <a:pt x="27370" y="1406357"/>
                  <a:pt x="18847" y="1426169"/>
                  <a:pt x="14140" y="1447014"/>
                </a:cubicBezTo>
                <a:cubicBezTo>
                  <a:pt x="7825" y="1474981"/>
                  <a:pt x="4713" y="1503575"/>
                  <a:pt x="0" y="1531856"/>
                </a:cubicBezTo>
                <a:cubicBezTo>
                  <a:pt x="4713" y="1682685"/>
                  <a:pt x="7288" y="1833595"/>
                  <a:pt x="14140" y="1984342"/>
                </a:cubicBezTo>
                <a:cubicBezTo>
                  <a:pt x="16229" y="2030307"/>
                  <a:pt x="22073" y="2045102"/>
                  <a:pt x="32993" y="2083324"/>
                </a:cubicBezTo>
                <a:cubicBezTo>
                  <a:pt x="42699" y="2199778"/>
                  <a:pt x="29649" y="2079902"/>
                  <a:pt x="51847" y="2196445"/>
                </a:cubicBezTo>
                <a:cubicBezTo>
                  <a:pt x="78167" y="2334626"/>
                  <a:pt x="36296" y="2157339"/>
                  <a:pt x="65987" y="2271860"/>
                </a:cubicBezTo>
                <a:cubicBezTo>
                  <a:pt x="74116" y="2303213"/>
                  <a:pt x="83202" y="2334367"/>
                  <a:pt x="89554" y="2366128"/>
                </a:cubicBezTo>
                <a:cubicBezTo>
                  <a:pt x="92696" y="2381839"/>
                  <a:pt x="93174" y="2398329"/>
                  <a:pt x="98981" y="2413262"/>
                </a:cubicBezTo>
                <a:cubicBezTo>
                  <a:pt x="104353" y="2427076"/>
                  <a:pt x="114692" y="2438400"/>
                  <a:pt x="122548" y="2450969"/>
                </a:cubicBezTo>
                <a:cubicBezTo>
                  <a:pt x="126895" y="2470530"/>
                  <a:pt x="135519" y="2511095"/>
                  <a:pt x="141402" y="2531097"/>
                </a:cubicBezTo>
                <a:cubicBezTo>
                  <a:pt x="145608" y="2545397"/>
                  <a:pt x="151336" y="2559218"/>
                  <a:pt x="155542" y="2573518"/>
                </a:cubicBezTo>
                <a:cubicBezTo>
                  <a:pt x="174674" y="2638567"/>
                  <a:pt x="155160" y="2586700"/>
                  <a:pt x="174395" y="2634792"/>
                </a:cubicBezTo>
                <a:cubicBezTo>
                  <a:pt x="184674" y="2696455"/>
                  <a:pt x="175560" y="2654199"/>
                  <a:pt x="216816" y="2757340"/>
                </a:cubicBezTo>
                <a:lnTo>
                  <a:pt x="216816" y="2757340"/>
                </a:lnTo>
                <a:cubicBezTo>
                  <a:pt x="228704" y="2800932"/>
                  <a:pt x="236016" y="2825057"/>
                  <a:pt x="245097" y="2870462"/>
                </a:cubicBezTo>
                <a:cubicBezTo>
                  <a:pt x="259871" y="2944333"/>
                  <a:pt x="238064" y="2862346"/>
                  <a:pt x="259237" y="2936450"/>
                </a:cubicBezTo>
                <a:cubicBezTo>
                  <a:pt x="261936" y="2960739"/>
                  <a:pt x="265421" y="3003273"/>
                  <a:pt x="273377" y="3026004"/>
                </a:cubicBezTo>
                <a:cubicBezTo>
                  <a:pt x="279180" y="3042584"/>
                  <a:pt x="289088" y="3057427"/>
                  <a:pt x="296944" y="3073138"/>
                </a:cubicBezTo>
                <a:cubicBezTo>
                  <a:pt x="298522" y="3080237"/>
                  <a:pt x="312392" y="3144411"/>
                  <a:pt x="315798" y="3153266"/>
                </a:cubicBezTo>
                <a:cubicBezTo>
                  <a:pt x="319087" y="3161817"/>
                  <a:pt x="326329" y="3168413"/>
                  <a:pt x="329938" y="3176833"/>
                </a:cubicBezTo>
                <a:cubicBezTo>
                  <a:pt x="342558" y="3206280"/>
                  <a:pt x="339176" y="3215180"/>
                  <a:pt x="353505" y="3238107"/>
                </a:cubicBezTo>
                <a:cubicBezTo>
                  <a:pt x="393102" y="3301462"/>
                  <a:pt x="336377" y="3199318"/>
                  <a:pt x="386499" y="3285241"/>
                </a:cubicBezTo>
                <a:cubicBezTo>
                  <a:pt x="413279" y="3331150"/>
                  <a:pt x="392591" y="3318947"/>
                  <a:pt x="443059" y="3379509"/>
                </a:cubicBezTo>
                <a:cubicBezTo>
                  <a:pt x="458770" y="3398363"/>
                  <a:pt x="470222" y="3421805"/>
                  <a:pt x="490193" y="3436070"/>
                </a:cubicBezTo>
                <a:cubicBezTo>
                  <a:pt x="501191" y="3443926"/>
                  <a:pt x="513141" y="3450596"/>
                  <a:pt x="523187" y="3459637"/>
                </a:cubicBezTo>
                <a:cubicBezTo>
                  <a:pt x="529026" y="3464892"/>
                  <a:pt x="532108" y="3472620"/>
                  <a:pt x="537327" y="3478491"/>
                </a:cubicBezTo>
                <a:cubicBezTo>
                  <a:pt x="594296" y="3542582"/>
                  <a:pt x="528413" y="3464863"/>
                  <a:pt x="584461" y="3520911"/>
                </a:cubicBezTo>
                <a:cubicBezTo>
                  <a:pt x="593267" y="3529717"/>
                  <a:pt x="614162" y="3559565"/>
                  <a:pt x="626882" y="3568045"/>
                </a:cubicBezTo>
                <a:cubicBezTo>
                  <a:pt x="676378" y="3601042"/>
                  <a:pt x="649000" y="3575443"/>
                  <a:pt x="688156" y="3596326"/>
                </a:cubicBezTo>
                <a:cubicBezTo>
                  <a:pt x="704323" y="3604948"/>
                  <a:pt x="719321" y="3615623"/>
                  <a:pt x="735290" y="3624606"/>
                </a:cubicBezTo>
                <a:cubicBezTo>
                  <a:pt x="744476" y="3629773"/>
                  <a:pt x="754679" y="3633088"/>
                  <a:pt x="763571" y="3638746"/>
                </a:cubicBezTo>
                <a:cubicBezTo>
                  <a:pt x="772058" y="3644147"/>
                  <a:pt x="778280" y="3652830"/>
                  <a:pt x="787138" y="3657600"/>
                </a:cubicBezTo>
                <a:cubicBezTo>
                  <a:pt x="817888" y="3674158"/>
                  <a:pt x="824147" y="3668288"/>
                  <a:pt x="853125" y="3681167"/>
                </a:cubicBezTo>
                <a:cubicBezTo>
                  <a:pt x="858302" y="3683468"/>
                  <a:pt x="862199" y="3688061"/>
                  <a:pt x="867266" y="3690594"/>
                </a:cubicBezTo>
                <a:cubicBezTo>
                  <a:pt x="877968" y="3695945"/>
                  <a:pt x="889150" y="3700290"/>
                  <a:pt x="900259" y="3704734"/>
                </a:cubicBezTo>
                <a:cubicBezTo>
                  <a:pt x="904872" y="3706579"/>
                  <a:pt x="909623" y="3708082"/>
                  <a:pt x="914400" y="3709447"/>
                </a:cubicBezTo>
                <a:cubicBezTo>
                  <a:pt x="920629" y="3711227"/>
                  <a:pt x="927274" y="3711670"/>
                  <a:pt x="933253" y="3714161"/>
                </a:cubicBezTo>
                <a:cubicBezTo>
                  <a:pt x="1019337" y="3750030"/>
                  <a:pt x="931795" y="3715274"/>
                  <a:pt x="994527" y="3751868"/>
                </a:cubicBezTo>
                <a:cubicBezTo>
                  <a:pt x="1004862" y="3757897"/>
                  <a:pt x="1016628" y="3761057"/>
                  <a:pt x="1027521" y="3766008"/>
                </a:cubicBezTo>
                <a:cubicBezTo>
                  <a:pt x="1033918" y="3768916"/>
                  <a:pt x="1039878" y="3772760"/>
                  <a:pt x="1046375" y="3775435"/>
                </a:cubicBezTo>
                <a:cubicBezTo>
                  <a:pt x="1066610" y="3783767"/>
                  <a:pt x="1089441" y="3786863"/>
                  <a:pt x="1107649" y="3799002"/>
                </a:cubicBezTo>
                <a:cubicBezTo>
                  <a:pt x="1144221" y="3823384"/>
                  <a:pt x="1134054" y="3819412"/>
                  <a:pt x="1183064" y="3836709"/>
                </a:cubicBezTo>
                <a:cubicBezTo>
                  <a:pt x="1193850" y="3840516"/>
                  <a:pt x="1205158" y="3842668"/>
                  <a:pt x="1216057" y="3846136"/>
                </a:cubicBezTo>
                <a:cubicBezTo>
                  <a:pt x="1239729" y="3853668"/>
                  <a:pt x="1262399" y="3864831"/>
                  <a:pt x="1286758" y="3869703"/>
                </a:cubicBezTo>
                <a:cubicBezTo>
                  <a:pt x="1363496" y="3885051"/>
                  <a:pt x="1304068" y="3874581"/>
                  <a:pt x="1376313" y="3883843"/>
                </a:cubicBezTo>
                <a:cubicBezTo>
                  <a:pt x="1556654" y="3906964"/>
                  <a:pt x="1463259" y="3899494"/>
                  <a:pt x="1597843" y="3907410"/>
                </a:cubicBezTo>
                <a:cubicBezTo>
                  <a:pt x="1714107" y="3902697"/>
                  <a:pt x="1830942" y="3905710"/>
                  <a:pt x="1946635" y="3893270"/>
                </a:cubicBezTo>
                <a:cubicBezTo>
                  <a:pt x="1978266" y="3889869"/>
                  <a:pt x="2006497" y="3871696"/>
                  <a:pt x="2036189" y="3860276"/>
                </a:cubicBezTo>
                <a:cubicBezTo>
                  <a:pt x="2047357" y="3855981"/>
                  <a:pt x="2058794" y="3852072"/>
                  <a:pt x="2069183" y="3846136"/>
                </a:cubicBezTo>
                <a:cubicBezTo>
                  <a:pt x="2080918" y="3839431"/>
                  <a:pt x="2089581" y="3827468"/>
                  <a:pt x="2102177" y="3822569"/>
                </a:cubicBezTo>
                <a:cubicBezTo>
                  <a:pt x="2118548" y="3816202"/>
                  <a:pt x="2136742" y="3816284"/>
                  <a:pt x="2154024" y="3813142"/>
                </a:cubicBezTo>
                <a:cubicBezTo>
                  <a:pt x="2223108" y="3778602"/>
                  <a:pt x="2161055" y="3805493"/>
                  <a:pt x="2262433" y="3780148"/>
                </a:cubicBezTo>
                <a:cubicBezTo>
                  <a:pt x="2276893" y="3776533"/>
                  <a:pt x="2290554" y="3770214"/>
                  <a:pt x="2304853" y="3766008"/>
                </a:cubicBezTo>
                <a:cubicBezTo>
                  <a:pt x="2317282" y="3762352"/>
                  <a:pt x="2330485" y="3761277"/>
                  <a:pt x="2342560" y="3756581"/>
                </a:cubicBezTo>
                <a:cubicBezTo>
                  <a:pt x="2358931" y="3750214"/>
                  <a:pt x="2373385" y="3739538"/>
                  <a:pt x="2389694" y="3733014"/>
                </a:cubicBezTo>
                <a:cubicBezTo>
                  <a:pt x="2412759" y="3723788"/>
                  <a:pt x="2436828" y="3717303"/>
                  <a:pt x="2460395" y="3709447"/>
                </a:cubicBezTo>
                <a:lnTo>
                  <a:pt x="2502816" y="3695307"/>
                </a:lnTo>
                <a:cubicBezTo>
                  <a:pt x="2507529" y="3692165"/>
                  <a:pt x="2512038" y="3688690"/>
                  <a:pt x="2516956" y="3685880"/>
                </a:cubicBezTo>
                <a:cubicBezTo>
                  <a:pt x="2523057" y="3682394"/>
                  <a:pt x="2529964" y="3680351"/>
                  <a:pt x="2535810" y="3676454"/>
                </a:cubicBezTo>
                <a:cubicBezTo>
                  <a:pt x="2588115" y="3641585"/>
                  <a:pt x="2534140" y="3670219"/>
                  <a:pt x="2578231" y="3648173"/>
                </a:cubicBezTo>
                <a:cubicBezTo>
                  <a:pt x="2598296" y="3621420"/>
                  <a:pt x="2614009" y="3598618"/>
                  <a:pt x="2644218" y="3577472"/>
                </a:cubicBezTo>
                <a:cubicBezTo>
                  <a:pt x="2659929" y="3566474"/>
                  <a:pt x="2674907" y="3554345"/>
                  <a:pt x="2691352" y="3544478"/>
                </a:cubicBezTo>
                <a:cubicBezTo>
                  <a:pt x="2714501" y="3530589"/>
                  <a:pt x="2735104" y="3518735"/>
                  <a:pt x="2757340" y="3502058"/>
                </a:cubicBezTo>
                <a:cubicBezTo>
                  <a:pt x="2763624" y="3497345"/>
                  <a:pt x="2770402" y="3493226"/>
                  <a:pt x="2776193" y="3487918"/>
                </a:cubicBezTo>
                <a:cubicBezTo>
                  <a:pt x="2789296" y="3475906"/>
                  <a:pt x="2799567" y="3460722"/>
                  <a:pt x="2813901" y="3450210"/>
                </a:cubicBezTo>
                <a:cubicBezTo>
                  <a:pt x="2837468" y="3432928"/>
                  <a:pt x="2861781" y="3416619"/>
                  <a:pt x="2884602" y="3398363"/>
                </a:cubicBezTo>
                <a:cubicBezTo>
                  <a:pt x="2900313" y="3385794"/>
                  <a:pt x="2915298" y="3372259"/>
                  <a:pt x="2931736" y="3360656"/>
                </a:cubicBezTo>
                <a:cubicBezTo>
                  <a:pt x="2942084" y="3353351"/>
                  <a:pt x="2953941" y="3348441"/>
                  <a:pt x="2964729" y="3341802"/>
                </a:cubicBezTo>
                <a:cubicBezTo>
                  <a:pt x="3048789" y="3290072"/>
                  <a:pt x="2932595" y="3357470"/>
                  <a:pt x="3026004" y="3304095"/>
                </a:cubicBezTo>
                <a:cubicBezTo>
                  <a:pt x="3070052" y="3251238"/>
                  <a:pt x="3088121" y="3231518"/>
                  <a:pt x="3129699" y="3172120"/>
                </a:cubicBezTo>
                <a:cubicBezTo>
                  <a:pt x="3144694" y="3150698"/>
                  <a:pt x="3161499" y="3130027"/>
                  <a:pt x="3172119" y="3106132"/>
                </a:cubicBezTo>
                <a:cubicBezTo>
                  <a:pt x="3178404" y="3091992"/>
                  <a:pt x="3183691" y="3077365"/>
                  <a:pt x="3190973" y="3063711"/>
                </a:cubicBezTo>
                <a:cubicBezTo>
                  <a:pt x="3196304" y="3053714"/>
                  <a:pt x="3204495" y="3045428"/>
                  <a:pt x="3209826" y="3035431"/>
                </a:cubicBezTo>
                <a:cubicBezTo>
                  <a:pt x="3217108" y="3021777"/>
                  <a:pt x="3222675" y="3007271"/>
                  <a:pt x="3228680" y="2993010"/>
                </a:cubicBezTo>
                <a:cubicBezTo>
                  <a:pt x="3242843" y="2959373"/>
                  <a:pt x="3256361" y="2924407"/>
                  <a:pt x="3266387" y="2889315"/>
                </a:cubicBezTo>
                <a:cubicBezTo>
                  <a:pt x="3273505" y="2864400"/>
                  <a:pt x="3275618" y="2837960"/>
                  <a:pt x="3285241" y="2813901"/>
                </a:cubicBezTo>
                <a:cubicBezTo>
                  <a:pt x="3291525" y="2798190"/>
                  <a:pt x="3298743" y="2782820"/>
                  <a:pt x="3304094" y="2766767"/>
                </a:cubicBezTo>
                <a:cubicBezTo>
                  <a:pt x="3309759" y="2749773"/>
                  <a:pt x="3313219" y="2732117"/>
                  <a:pt x="3318235" y="2714920"/>
                </a:cubicBezTo>
                <a:cubicBezTo>
                  <a:pt x="3324219" y="2694405"/>
                  <a:pt x="3331326" y="2674224"/>
                  <a:pt x="3337088" y="2653645"/>
                </a:cubicBezTo>
                <a:cubicBezTo>
                  <a:pt x="3342328" y="2634931"/>
                  <a:pt x="3345401" y="2615624"/>
                  <a:pt x="3351228" y="2597085"/>
                </a:cubicBezTo>
                <a:cubicBezTo>
                  <a:pt x="3365027" y="2553179"/>
                  <a:pt x="3409979" y="2438547"/>
                  <a:pt x="3417216" y="2389695"/>
                </a:cubicBezTo>
                <a:cubicBezTo>
                  <a:pt x="3423501" y="2347274"/>
                  <a:pt x="3427885" y="2304528"/>
                  <a:pt x="3436070" y="2262433"/>
                </a:cubicBezTo>
                <a:cubicBezTo>
                  <a:pt x="3438915" y="2247802"/>
                  <a:pt x="3446448" y="2234435"/>
                  <a:pt x="3450210" y="2220012"/>
                </a:cubicBezTo>
                <a:cubicBezTo>
                  <a:pt x="3455888" y="2198245"/>
                  <a:pt x="3459238" y="2175932"/>
                  <a:pt x="3464350" y="2154025"/>
                </a:cubicBezTo>
                <a:cubicBezTo>
                  <a:pt x="3470238" y="2128791"/>
                  <a:pt x="3476919" y="2103748"/>
                  <a:pt x="3483204" y="2078610"/>
                </a:cubicBezTo>
                <a:cubicBezTo>
                  <a:pt x="3491355" y="1931874"/>
                  <a:pt x="3492631" y="1928439"/>
                  <a:pt x="3492631" y="1720392"/>
                </a:cubicBezTo>
                <a:cubicBezTo>
                  <a:pt x="3492631" y="1662628"/>
                  <a:pt x="3496964" y="1451490"/>
                  <a:pt x="3478490" y="1348033"/>
                </a:cubicBezTo>
                <a:cubicBezTo>
                  <a:pt x="3475606" y="1331885"/>
                  <a:pt x="3469063" y="1316610"/>
                  <a:pt x="3464350" y="1300899"/>
                </a:cubicBezTo>
                <a:cubicBezTo>
                  <a:pt x="3459637" y="1255336"/>
                  <a:pt x="3456688" y="1209556"/>
                  <a:pt x="3450210" y="1164210"/>
                </a:cubicBezTo>
                <a:cubicBezTo>
                  <a:pt x="3447246" y="1143459"/>
                  <a:pt x="3440345" y="1123457"/>
                  <a:pt x="3436070" y="1102936"/>
                </a:cubicBezTo>
                <a:cubicBezTo>
                  <a:pt x="3432487" y="1085740"/>
                  <a:pt x="3430454" y="1068236"/>
                  <a:pt x="3426643" y="1051089"/>
                </a:cubicBezTo>
                <a:cubicBezTo>
                  <a:pt x="3422591" y="1032855"/>
                  <a:pt x="3413792" y="1007823"/>
                  <a:pt x="3407789" y="989814"/>
                </a:cubicBezTo>
                <a:cubicBezTo>
                  <a:pt x="3404487" y="970003"/>
                  <a:pt x="3401762" y="947083"/>
                  <a:pt x="3393649" y="928540"/>
                </a:cubicBezTo>
                <a:cubicBezTo>
                  <a:pt x="3385789" y="910575"/>
                  <a:pt x="3363746" y="878650"/>
                  <a:pt x="3355942" y="857839"/>
                </a:cubicBezTo>
                <a:cubicBezTo>
                  <a:pt x="3341111" y="818289"/>
                  <a:pt x="3346997" y="817843"/>
                  <a:pt x="3332375" y="787138"/>
                </a:cubicBezTo>
                <a:cubicBezTo>
                  <a:pt x="3320292" y="761763"/>
                  <a:pt x="3309128" y="735824"/>
                  <a:pt x="3294668" y="711724"/>
                </a:cubicBezTo>
                <a:cubicBezTo>
                  <a:pt x="3285451" y="696363"/>
                  <a:pt x="3261674" y="669303"/>
                  <a:pt x="3261674" y="669303"/>
                </a:cubicBezTo>
                <a:cubicBezTo>
                  <a:pt x="3253488" y="644750"/>
                  <a:pt x="3255965" y="648493"/>
                  <a:pt x="3233393" y="617456"/>
                </a:cubicBezTo>
                <a:cubicBezTo>
                  <a:pt x="3229472" y="612065"/>
                  <a:pt x="3223591" y="608376"/>
                  <a:pt x="3219253" y="603315"/>
                </a:cubicBezTo>
                <a:cubicBezTo>
                  <a:pt x="3214141" y="597351"/>
                  <a:pt x="3210668" y="590017"/>
                  <a:pt x="3205113" y="584462"/>
                </a:cubicBezTo>
                <a:cubicBezTo>
                  <a:pt x="3201107" y="580456"/>
                  <a:pt x="3195325" y="578662"/>
                  <a:pt x="3190973" y="575035"/>
                </a:cubicBezTo>
                <a:cubicBezTo>
                  <a:pt x="3185852" y="570768"/>
                  <a:pt x="3181921" y="565201"/>
                  <a:pt x="3176833" y="560895"/>
                </a:cubicBezTo>
                <a:cubicBezTo>
                  <a:pt x="3141052" y="530619"/>
                  <a:pt x="3101567" y="504483"/>
                  <a:pt x="3068424" y="471340"/>
                </a:cubicBezTo>
                <a:cubicBezTo>
                  <a:pt x="3016084" y="419000"/>
                  <a:pt x="3066955" y="463909"/>
                  <a:pt x="3002437" y="424206"/>
                </a:cubicBezTo>
                <a:cubicBezTo>
                  <a:pt x="2993869" y="418934"/>
                  <a:pt x="2987761" y="410060"/>
                  <a:pt x="2978870" y="405353"/>
                </a:cubicBezTo>
                <a:cubicBezTo>
                  <a:pt x="2960819" y="395797"/>
                  <a:pt x="2940164" y="391705"/>
                  <a:pt x="2922309" y="381786"/>
                </a:cubicBezTo>
                <a:cubicBezTo>
                  <a:pt x="2911582" y="375827"/>
                  <a:pt x="2904350" y="364855"/>
                  <a:pt x="2894028" y="358219"/>
                </a:cubicBezTo>
                <a:cubicBezTo>
                  <a:pt x="2860256" y="336508"/>
                  <a:pt x="2824916" y="317339"/>
                  <a:pt x="2790334" y="296944"/>
                </a:cubicBezTo>
                <a:cubicBezTo>
                  <a:pt x="2763642" y="281203"/>
                  <a:pt x="2740002" y="258322"/>
                  <a:pt x="2710206" y="249810"/>
                </a:cubicBezTo>
                <a:cubicBezTo>
                  <a:pt x="2665049" y="236909"/>
                  <a:pt x="2630238" y="227658"/>
                  <a:pt x="2582944" y="207390"/>
                </a:cubicBezTo>
                <a:cubicBezTo>
                  <a:pt x="2571946" y="202677"/>
                  <a:pt x="2560793" y="198310"/>
                  <a:pt x="2549950" y="193250"/>
                </a:cubicBezTo>
                <a:cubicBezTo>
                  <a:pt x="2537216" y="187307"/>
                  <a:pt x="2525291" y="179615"/>
                  <a:pt x="2512243" y="174396"/>
                </a:cubicBezTo>
                <a:cubicBezTo>
                  <a:pt x="2501623" y="170148"/>
                  <a:pt x="2490100" y="168586"/>
                  <a:pt x="2479249" y="164969"/>
                </a:cubicBezTo>
                <a:cubicBezTo>
                  <a:pt x="2392589" y="136082"/>
                  <a:pt x="2440667" y="146883"/>
                  <a:pt x="2389694" y="136689"/>
                </a:cubicBezTo>
                <a:cubicBezTo>
                  <a:pt x="2370841" y="128833"/>
                  <a:pt x="2351701" y="121632"/>
                  <a:pt x="2333134" y="113122"/>
                </a:cubicBezTo>
                <a:cubicBezTo>
                  <a:pt x="2313972" y="104339"/>
                  <a:pt x="2296570" y="91507"/>
                  <a:pt x="2276573" y="84841"/>
                </a:cubicBezTo>
                <a:cubicBezTo>
                  <a:pt x="2267146" y="81699"/>
                  <a:pt x="2257567" y="78981"/>
                  <a:pt x="2248292" y="75414"/>
                </a:cubicBezTo>
                <a:cubicBezTo>
                  <a:pt x="2237124" y="71119"/>
                  <a:pt x="2226544" y="65363"/>
                  <a:pt x="2215299" y="61274"/>
                </a:cubicBezTo>
                <a:cubicBezTo>
                  <a:pt x="2209211" y="59060"/>
                  <a:pt x="2202650" y="58422"/>
                  <a:pt x="2196445" y="56561"/>
                </a:cubicBezTo>
                <a:cubicBezTo>
                  <a:pt x="2186927" y="53706"/>
                  <a:pt x="2177592" y="50276"/>
                  <a:pt x="2168165" y="47134"/>
                </a:cubicBezTo>
                <a:cubicBezTo>
                  <a:pt x="2163451" y="45563"/>
                  <a:pt x="2158801" y="43786"/>
                  <a:pt x="2154024" y="42421"/>
                </a:cubicBezTo>
                <a:cubicBezTo>
                  <a:pt x="2143026" y="39279"/>
                  <a:pt x="2131780" y="36903"/>
                  <a:pt x="2121031" y="32994"/>
                </a:cubicBezTo>
                <a:cubicBezTo>
                  <a:pt x="2114428" y="30593"/>
                  <a:pt x="2108598" y="26421"/>
                  <a:pt x="2102177" y="23567"/>
                </a:cubicBezTo>
                <a:cubicBezTo>
                  <a:pt x="2094445" y="20131"/>
                  <a:pt x="2086178" y="17924"/>
                  <a:pt x="2078610" y="14140"/>
                </a:cubicBezTo>
                <a:cubicBezTo>
                  <a:pt x="2073543" y="11607"/>
                  <a:pt x="2070025" y="5824"/>
                  <a:pt x="2064470" y="4713"/>
                </a:cubicBezTo>
                <a:cubicBezTo>
                  <a:pt x="2053686" y="2556"/>
                  <a:pt x="2063684" y="21210"/>
                  <a:pt x="2050329" y="23567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6006928" y="1571458"/>
            <a:ext cx="432048" cy="4597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6006206" y="3071798"/>
            <a:ext cx="432048" cy="822349"/>
          </a:xfrm>
          <a:prstGeom prst="rect">
            <a:avLst/>
          </a:prstGeom>
          <a:solidFill>
            <a:srgbClr val="FFFF0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B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734474" y="1557913"/>
            <a:ext cx="432048" cy="4597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733752" y="2426511"/>
            <a:ext cx="432048" cy="737380"/>
          </a:xfrm>
          <a:prstGeom prst="rect">
            <a:avLst/>
          </a:prstGeom>
          <a:solidFill>
            <a:srgbClr val="FFFF00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B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연속 메모리 할당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455326" y="5852246"/>
            <a:ext cx="2452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(b)</a:t>
            </a:r>
            <a:r>
              <a:rPr lang="ko-KR" altLang="en-US" sz="1200" dirty="0" smtClean="0"/>
              <a:t>연속 메모리 할당 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가변 </a:t>
            </a:r>
            <a:r>
              <a:rPr lang="ko-KR" altLang="en-US" sz="1200" dirty="0"/>
              <a:t>크기 </a:t>
            </a:r>
            <a:endParaRPr lang="en-US" altLang="ko-KR" sz="1200" dirty="0" smtClean="0"/>
          </a:p>
        </p:txBody>
      </p:sp>
      <p:sp>
        <p:nvSpPr>
          <p:cNvPr id="67" name="순서도: 자기 디스크 66"/>
          <p:cNvSpPr/>
          <p:nvPr/>
        </p:nvSpPr>
        <p:spPr>
          <a:xfrm>
            <a:off x="3004777" y="2615174"/>
            <a:ext cx="919151" cy="1265428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735424" y="1562212"/>
            <a:ext cx="432048" cy="3419974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626610" y="503175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메모리</a:t>
            </a:r>
            <a:endParaRPr lang="ko-KR" altLang="en-US" sz="1200" dirty="0"/>
          </a:p>
        </p:txBody>
      </p:sp>
      <p:sp>
        <p:nvSpPr>
          <p:cNvPr id="70" name="직사각형 69"/>
          <p:cNvSpPr/>
          <p:nvPr/>
        </p:nvSpPr>
        <p:spPr>
          <a:xfrm>
            <a:off x="589138" y="2970709"/>
            <a:ext cx="627899" cy="404588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CPU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735424" y="1562212"/>
            <a:ext cx="432048" cy="864096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735424" y="2426308"/>
            <a:ext cx="432048" cy="849713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248328" y="3112030"/>
            <a:ext cx="432048" cy="637790"/>
          </a:xfrm>
          <a:prstGeom prst="rect">
            <a:avLst/>
          </a:prstGeom>
          <a:solidFill>
            <a:srgbClr val="FFC00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프로그램</a:t>
            </a:r>
            <a:r>
              <a:rPr lang="en-US" altLang="ko-KR" sz="900" dirty="0" smtClean="0">
                <a:solidFill>
                  <a:schemeClr val="tx1"/>
                </a:solidFill>
              </a:rPr>
              <a:t>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08470" y="5888305"/>
            <a:ext cx="2440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(a) </a:t>
            </a:r>
            <a:r>
              <a:rPr lang="ko-KR" altLang="en-US" sz="1200" dirty="0" smtClean="0"/>
              <a:t>연속 </a:t>
            </a:r>
            <a:r>
              <a:rPr lang="ko-KR" altLang="en-US" sz="1200" dirty="0"/>
              <a:t>메모리 </a:t>
            </a:r>
            <a:r>
              <a:rPr lang="ko-KR" altLang="en-US" sz="1200" dirty="0" smtClean="0"/>
              <a:t>할당 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고정 크기</a:t>
            </a:r>
            <a:endParaRPr lang="en-US" altLang="ko-KR" sz="1200" dirty="0" smtClean="0"/>
          </a:p>
        </p:txBody>
      </p:sp>
      <p:sp>
        <p:nvSpPr>
          <p:cNvPr id="88" name="직사각형 87"/>
          <p:cNvSpPr/>
          <p:nvPr/>
        </p:nvSpPr>
        <p:spPr>
          <a:xfrm>
            <a:off x="1736051" y="3278461"/>
            <a:ext cx="432048" cy="849713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735424" y="4132473"/>
            <a:ext cx="432048" cy="849713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8" name="순서도: 자기 디스크 97"/>
          <p:cNvSpPr/>
          <p:nvPr/>
        </p:nvSpPr>
        <p:spPr>
          <a:xfrm>
            <a:off x="7278127" y="2628719"/>
            <a:ext cx="919151" cy="1265428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6007878" y="1575757"/>
            <a:ext cx="432048" cy="3419974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5899064" y="504530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메모리</a:t>
            </a:r>
            <a:endParaRPr lang="ko-KR" altLang="en-US" sz="1200" dirty="0"/>
          </a:p>
        </p:txBody>
      </p:sp>
      <p:sp>
        <p:nvSpPr>
          <p:cNvPr id="101" name="직사각형 100"/>
          <p:cNvSpPr/>
          <p:nvPr/>
        </p:nvSpPr>
        <p:spPr>
          <a:xfrm>
            <a:off x="4861592" y="2984254"/>
            <a:ext cx="627899" cy="404588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CPU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7521678" y="3125575"/>
            <a:ext cx="432048" cy="637790"/>
          </a:xfrm>
          <a:prstGeom prst="rect">
            <a:avLst/>
          </a:prstGeom>
          <a:solidFill>
            <a:srgbClr val="FFC00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프로그램</a:t>
            </a:r>
            <a:r>
              <a:rPr lang="en-US" altLang="ko-KR" sz="900" dirty="0" smtClean="0">
                <a:solidFill>
                  <a:schemeClr val="tx1"/>
                </a:solidFill>
              </a:rPr>
              <a:t>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2195736" y="3280853"/>
            <a:ext cx="16230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2195736" y="4132887"/>
            <a:ext cx="16230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2195736" y="1561613"/>
            <a:ext cx="16230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2195736" y="2413647"/>
            <a:ext cx="16230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>
            <a:off x="2195736" y="4986329"/>
            <a:ext cx="16230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272941" y="1557913"/>
            <a:ext cx="0" cy="85573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/>
          <p:nvPr/>
        </p:nvCxnSpPr>
        <p:spPr>
          <a:xfrm>
            <a:off x="2267744" y="2414970"/>
            <a:ext cx="0" cy="85573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/>
          <p:nvPr/>
        </p:nvCxnSpPr>
        <p:spPr>
          <a:xfrm>
            <a:off x="2267744" y="3274353"/>
            <a:ext cx="0" cy="85573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>
            <a:off x="2267744" y="4133736"/>
            <a:ext cx="0" cy="855734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247619" y="1604176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 smtClean="0"/>
              <a:t>프로세스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A</a:t>
            </a:r>
            <a:r>
              <a:rPr lang="ko-KR" altLang="en-US" sz="1000" dirty="0" smtClean="0"/>
              <a:t>에게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할당된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파티션</a:t>
            </a:r>
            <a:endParaRPr lang="ko-KR" altLang="en-US" sz="1000" dirty="0"/>
          </a:p>
        </p:txBody>
      </p:sp>
      <p:sp>
        <p:nvSpPr>
          <p:cNvPr id="118" name="직사각형 117"/>
          <p:cNvSpPr/>
          <p:nvPr/>
        </p:nvSpPr>
        <p:spPr>
          <a:xfrm>
            <a:off x="2199636" y="2491391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 smtClean="0"/>
              <a:t>프로세스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B</a:t>
            </a:r>
            <a:r>
              <a:rPr lang="ko-KR" altLang="en-US" sz="1000" dirty="0" smtClean="0"/>
              <a:t>에게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할당된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파티션</a:t>
            </a:r>
            <a:endParaRPr lang="ko-KR" altLang="en-US" sz="1000" dirty="0"/>
          </a:p>
        </p:txBody>
      </p:sp>
      <p:cxnSp>
        <p:nvCxnSpPr>
          <p:cNvPr id="119" name="직선 화살표 연결선 118"/>
          <p:cNvCxnSpPr/>
          <p:nvPr/>
        </p:nvCxnSpPr>
        <p:spPr>
          <a:xfrm>
            <a:off x="6545395" y="1548326"/>
            <a:ext cx="0" cy="48303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6518355" y="1479987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 smtClean="0"/>
              <a:t>프로세스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A</a:t>
            </a:r>
            <a:r>
              <a:rPr lang="ko-KR" altLang="en-US" sz="1000" dirty="0" smtClean="0"/>
              <a:t>에게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할당된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파티션</a:t>
            </a:r>
            <a:endParaRPr lang="ko-KR" altLang="en-US" sz="1000" dirty="0"/>
          </a:p>
        </p:txBody>
      </p:sp>
      <p:cxnSp>
        <p:nvCxnSpPr>
          <p:cNvPr id="122" name="직선 화살표 연결선 121"/>
          <p:cNvCxnSpPr/>
          <p:nvPr/>
        </p:nvCxnSpPr>
        <p:spPr>
          <a:xfrm>
            <a:off x="6545395" y="3083228"/>
            <a:ext cx="0" cy="78276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/>
          <p:cNvSpPr/>
          <p:nvPr/>
        </p:nvSpPr>
        <p:spPr>
          <a:xfrm>
            <a:off x="6458724" y="3120667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 smtClean="0"/>
              <a:t>프로세스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B</a:t>
            </a:r>
            <a:r>
              <a:rPr lang="ko-KR" altLang="en-US" sz="1000" dirty="0" smtClean="0"/>
              <a:t>에게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할당된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파티션</a:t>
            </a:r>
            <a:endParaRPr lang="ko-KR" altLang="en-US" sz="1000" dirty="0"/>
          </a:p>
        </p:txBody>
      </p:sp>
      <p:cxnSp>
        <p:nvCxnSpPr>
          <p:cNvPr id="5" name="구부러진 연결선 4"/>
          <p:cNvCxnSpPr>
            <a:stCxn id="73" idx="1"/>
            <a:endCxn id="44" idx="3"/>
          </p:cNvCxnSpPr>
          <p:nvPr/>
        </p:nvCxnSpPr>
        <p:spPr>
          <a:xfrm rot="10800000" flipV="1">
            <a:off x="2168100" y="3430924"/>
            <a:ext cx="1080229" cy="167743"/>
          </a:xfrm>
          <a:prstGeom prst="curvedConnector3">
            <a:avLst/>
          </a:prstGeom>
          <a:ln w="28575"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 45"/>
          <p:cNvCxnSpPr>
            <a:stCxn id="104" idx="1"/>
          </p:cNvCxnSpPr>
          <p:nvPr/>
        </p:nvCxnSpPr>
        <p:spPr>
          <a:xfrm rot="10800000" flipV="1">
            <a:off x="6437910" y="3444470"/>
            <a:ext cx="1083768" cy="1042446"/>
          </a:xfrm>
          <a:prstGeom prst="curvedConnector3">
            <a:avLst/>
          </a:prstGeom>
          <a:ln w="28575"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6014870" y="4122255"/>
            <a:ext cx="432048" cy="625847"/>
          </a:xfrm>
          <a:prstGeom prst="rect">
            <a:avLst/>
          </a:prstGeom>
          <a:pattFill prst="pct40">
            <a:fgClr>
              <a:schemeClr val="accent1"/>
            </a:fgClr>
            <a:bgClr>
              <a:schemeClr val="bg1"/>
            </a:bgClr>
          </a:pattFill>
          <a:ln w="190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736051" y="3285744"/>
            <a:ext cx="432048" cy="625847"/>
          </a:xfrm>
          <a:prstGeom prst="rect">
            <a:avLst/>
          </a:prstGeom>
          <a:pattFill prst="pct40">
            <a:fgClr>
              <a:schemeClr val="accent1"/>
            </a:fgClr>
            <a:bgClr>
              <a:schemeClr val="bg1"/>
            </a:bgClr>
          </a:pattFill>
          <a:ln w="190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195736" y="4412334"/>
            <a:ext cx="7425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 smtClean="0"/>
              <a:t>고정 크기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파티션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775266" y="5367721"/>
            <a:ext cx="281206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smtClean="0"/>
              <a:t>메모리를 </a:t>
            </a:r>
            <a:r>
              <a:rPr lang="ko-KR" altLang="en-US" sz="1100" dirty="0"/>
              <a:t>고정 크기의 파티션으로 </a:t>
            </a:r>
            <a:r>
              <a:rPr lang="ko-KR" altLang="en-US" sz="1100" dirty="0" smtClean="0"/>
              <a:t>나누고 </a:t>
            </a:r>
            <a:endParaRPr lang="en-US" altLang="ko-KR" sz="1100" dirty="0" smtClean="0"/>
          </a:p>
          <a:p>
            <a:r>
              <a:rPr lang="ko-KR" altLang="en-US" sz="1100" dirty="0" smtClean="0"/>
              <a:t>각 프로세스를 </a:t>
            </a:r>
            <a:r>
              <a:rPr lang="ko-KR" altLang="en-US" sz="1100" dirty="0"/>
              <a:t>하나의 파티션에 배치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5369173" y="5372418"/>
            <a:ext cx="278584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smtClean="0"/>
              <a:t>각 프로세스를 자신의 크기만한 가변 크기 파티션 할당</a:t>
            </a:r>
            <a:endParaRPr lang="ko-KR" altLang="en-US" sz="1100" dirty="0"/>
          </a:p>
        </p:txBody>
      </p:sp>
      <p:sp>
        <p:nvSpPr>
          <p:cNvPr id="49" name="직사각형 48"/>
          <p:cNvSpPr/>
          <p:nvPr/>
        </p:nvSpPr>
        <p:spPr>
          <a:xfrm>
            <a:off x="740102" y="1502147"/>
            <a:ext cx="6024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 smtClean="0"/>
              <a:t>프로세스</a:t>
            </a:r>
            <a:r>
              <a:rPr lang="en-US" altLang="ko-KR" sz="800" dirty="0" smtClean="0"/>
              <a:t>A</a:t>
            </a:r>
            <a:r>
              <a:rPr lang="ko-KR" altLang="en-US" sz="800" dirty="0" smtClean="0"/>
              <a:t>의 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실제 크기</a:t>
            </a:r>
            <a:endParaRPr lang="ko-KR" altLang="en-US" sz="800" dirty="0"/>
          </a:p>
        </p:txBody>
      </p:sp>
      <p:cxnSp>
        <p:nvCxnSpPr>
          <p:cNvPr id="6" name="구부러진 연결선 5"/>
          <p:cNvCxnSpPr>
            <a:stCxn id="49" idx="3"/>
            <a:endCxn id="81" idx="1"/>
          </p:cNvCxnSpPr>
          <p:nvPr/>
        </p:nvCxnSpPr>
        <p:spPr>
          <a:xfrm>
            <a:off x="1342524" y="1671424"/>
            <a:ext cx="391950" cy="1163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72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분할 메모리 할당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124" name="자유형 123"/>
          <p:cNvSpPr/>
          <p:nvPr/>
        </p:nvSpPr>
        <p:spPr>
          <a:xfrm>
            <a:off x="4750005" y="1591320"/>
            <a:ext cx="3570904" cy="3907410"/>
          </a:xfrm>
          <a:custGeom>
            <a:avLst/>
            <a:gdLst>
              <a:gd name="connsiteX0" fmla="*/ 2050329 w 3493072"/>
              <a:gd name="connsiteY0" fmla="*/ 23567 h 3907410"/>
              <a:gd name="connsiteX1" fmla="*/ 1984342 w 3493072"/>
              <a:gd name="connsiteY1" fmla="*/ 18854 h 3907410"/>
              <a:gd name="connsiteX2" fmla="*/ 1918354 w 3493072"/>
              <a:gd name="connsiteY2" fmla="*/ 4713 h 3907410"/>
              <a:gd name="connsiteX3" fmla="*/ 1805233 w 3493072"/>
              <a:gd name="connsiteY3" fmla="*/ 0 h 3907410"/>
              <a:gd name="connsiteX4" fmla="*/ 1376313 w 3493072"/>
              <a:gd name="connsiteY4" fmla="*/ 4713 h 3907410"/>
              <a:gd name="connsiteX5" fmla="*/ 1343319 w 3493072"/>
              <a:gd name="connsiteY5" fmla="*/ 18854 h 3907410"/>
              <a:gd name="connsiteX6" fmla="*/ 1315039 w 3493072"/>
              <a:gd name="connsiteY6" fmla="*/ 23567 h 3907410"/>
              <a:gd name="connsiteX7" fmla="*/ 1225484 w 3493072"/>
              <a:gd name="connsiteY7" fmla="*/ 56561 h 3907410"/>
              <a:gd name="connsiteX8" fmla="*/ 1098222 w 3493072"/>
              <a:gd name="connsiteY8" fmla="*/ 84841 h 3907410"/>
              <a:gd name="connsiteX9" fmla="*/ 999241 w 3493072"/>
              <a:gd name="connsiteY9" fmla="*/ 113122 h 3907410"/>
              <a:gd name="connsiteX10" fmla="*/ 919113 w 3493072"/>
              <a:gd name="connsiteY10" fmla="*/ 150829 h 3907410"/>
              <a:gd name="connsiteX11" fmla="*/ 834272 w 3493072"/>
              <a:gd name="connsiteY11" fmla="*/ 183823 h 3907410"/>
              <a:gd name="connsiteX12" fmla="*/ 707010 w 3493072"/>
              <a:gd name="connsiteY12" fmla="*/ 254524 h 3907410"/>
              <a:gd name="connsiteX13" fmla="*/ 608028 w 3493072"/>
              <a:gd name="connsiteY13" fmla="*/ 329938 h 3907410"/>
              <a:gd name="connsiteX14" fmla="*/ 560894 w 3493072"/>
              <a:gd name="connsiteY14" fmla="*/ 362932 h 3907410"/>
              <a:gd name="connsiteX15" fmla="*/ 490193 w 3493072"/>
              <a:gd name="connsiteY15" fmla="*/ 447773 h 3907410"/>
              <a:gd name="connsiteX16" fmla="*/ 452486 w 3493072"/>
              <a:gd name="connsiteY16" fmla="*/ 485480 h 3907410"/>
              <a:gd name="connsiteX17" fmla="*/ 395925 w 3493072"/>
              <a:gd name="connsiteY17" fmla="*/ 575035 h 3907410"/>
              <a:gd name="connsiteX18" fmla="*/ 344078 w 3493072"/>
              <a:gd name="connsiteY18" fmla="*/ 636309 h 3907410"/>
              <a:gd name="connsiteX19" fmla="*/ 325224 w 3493072"/>
              <a:gd name="connsiteY19" fmla="*/ 678730 h 3907410"/>
              <a:gd name="connsiteX20" fmla="*/ 306371 w 3493072"/>
              <a:gd name="connsiteY20" fmla="*/ 716437 h 3907410"/>
              <a:gd name="connsiteX21" fmla="*/ 268664 w 3493072"/>
              <a:gd name="connsiteY21" fmla="*/ 768285 h 3907410"/>
              <a:gd name="connsiteX22" fmla="*/ 240383 w 3493072"/>
              <a:gd name="connsiteY22" fmla="*/ 848412 h 3907410"/>
              <a:gd name="connsiteX23" fmla="*/ 193249 w 3493072"/>
              <a:gd name="connsiteY23" fmla="*/ 942680 h 3907410"/>
              <a:gd name="connsiteX24" fmla="*/ 155542 w 3493072"/>
              <a:gd name="connsiteY24" fmla="*/ 1036948 h 3907410"/>
              <a:gd name="connsiteX25" fmla="*/ 94268 w 3493072"/>
              <a:gd name="connsiteY25" fmla="*/ 1183064 h 3907410"/>
              <a:gd name="connsiteX26" fmla="*/ 84841 w 3493072"/>
              <a:gd name="connsiteY26" fmla="*/ 1216058 h 3907410"/>
              <a:gd name="connsiteX27" fmla="*/ 42420 w 3493072"/>
              <a:gd name="connsiteY27" fmla="*/ 1343320 h 3907410"/>
              <a:gd name="connsiteX28" fmla="*/ 32993 w 3493072"/>
              <a:gd name="connsiteY28" fmla="*/ 1385740 h 3907410"/>
              <a:gd name="connsiteX29" fmla="*/ 14140 w 3493072"/>
              <a:gd name="connsiteY29" fmla="*/ 1447014 h 3907410"/>
              <a:gd name="connsiteX30" fmla="*/ 0 w 3493072"/>
              <a:gd name="connsiteY30" fmla="*/ 1531856 h 3907410"/>
              <a:gd name="connsiteX31" fmla="*/ 14140 w 3493072"/>
              <a:gd name="connsiteY31" fmla="*/ 1984342 h 3907410"/>
              <a:gd name="connsiteX32" fmla="*/ 32993 w 3493072"/>
              <a:gd name="connsiteY32" fmla="*/ 2083324 h 3907410"/>
              <a:gd name="connsiteX33" fmla="*/ 51847 w 3493072"/>
              <a:gd name="connsiteY33" fmla="*/ 2196445 h 3907410"/>
              <a:gd name="connsiteX34" fmla="*/ 65987 w 3493072"/>
              <a:gd name="connsiteY34" fmla="*/ 2271860 h 3907410"/>
              <a:gd name="connsiteX35" fmla="*/ 89554 w 3493072"/>
              <a:gd name="connsiteY35" fmla="*/ 2366128 h 3907410"/>
              <a:gd name="connsiteX36" fmla="*/ 98981 w 3493072"/>
              <a:gd name="connsiteY36" fmla="*/ 2413262 h 3907410"/>
              <a:gd name="connsiteX37" fmla="*/ 122548 w 3493072"/>
              <a:gd name="connsiteY37" fmla="*/ 2450969 h 3907410"/>
              <a:gd name="connsiteX38" fmla="*/ 141402 w 3493072"/>
              <a:gd name="connsiteY38" fmla="*/ 2531097 h 3907410"/>
              <a:gd name="connsiteX39" fmla="*/ 155542 w 3493072"/>
              <a:gd name="connsiteY39" fmla="*/ 2573518 h 3907410"/>
              <a:gd name="connsiteX40" fmla="*/ 174395 w 3493072"/>
              <a:gd name="connsiteY40" fmla="*/ 2634792 h 3907410"/>
              <a:gd name="connsiteX41" fmla="*/ 216816 w 3493072"/>
              <a:gd name="connsiteY41" fmla="*/ 2757340 h 3907410"/>
              <a:gd name="connsiteX42" fmla="*/ 216816 w 3493072"/>
              <a:gd name="connsiteY42" fmla="*/ 2757340 h 3907410"/>
              <a:gd name="connsiteX43" fmla="*/ 245097 w 3493072"/>
              <a:gd name="connsiteY43" fmla="*/ 2870462 h 3907410"/>
              <a:gd name="connsiteX44" fmla="*/ 259237 w 3493072"/>
              <a:gd name="connsiteY44" fmla="*/ 2936450 h 3907410"/>
              <a:gd name="connsiteX45" fmla="*/ 273377 w 3493072"/>
              <a:gd name="connsiteY45" fmla="*/ 3026004 h 3907410"/>
              <a:gd name="connsiteX46" fmla="*/ 296944 w 3493072"/>
              <a:gd name="connsiteY46" fmla="*/ 3073138 h 3907410"/>
              <a:gd name="connsiteX47" fmla="*/ 315798 w 3493072"/>
              <a:gd name="connsiteY47" fmla="*/ 3153266 h 3907410"/>
              <a:gd name="connsiteX48" fmla="*/ 329938 w 3493072"/>
              <a:gd name="connsiteY48" fmla="*/ 3176833 h 3907410"/>
              <a:gd name="connsiteX49" fmla="*/ 353505 w 3493072"/>
              <a:gd name="connsiteY49" fmla="*/ 3238107 h 3907410"/>
              <a:gd name="connsiteX50" fmla="*/ 386499 w 3493072"/>
              <a:gd name="connsiteY50" fmla="*/ 3285241 h 3907410"/>
              <a:gd name="connsiteX51" fmla="*/ 443059 w 3493072"/>
              <a:gd name="connsiteY51" fmla="*/ 3379509 h 3907410"/>
              <a:gd name="connsiteX52" fmla="*/ 490193 w 3493072"/>
              <a:gd name="connsiteY52" fmla="*/ 3436070 h 3907410"/>
              <a:gd name="connsiteX53" fmla="*/ 523187 w 3493072"/>
              <a:gd name="connsiteY53" fmla="*/ 3459637 h 3907410"/>
              <a:gd name="connsiteX54" fmla="*/ 537327 w 3493072"/>
              <a:gd name="connsiteY54" fmla="*/ 3478491 h 3907410"/>
              <a:gd name="connsiteX55" fmla="*/ 584461 w 3493072"/>
              <a:gd name="connsiteY55" fmla="*/ 3520911 h 3907410"/>
              <a:gd name="connsiteX56" fmla="*/ 626882 w 3493072"/>
              <a:gd name="connsiteY56" fmla="*/ 3568045 h 3907410"/>
              <a:gd name="connsiteX57" fmla="*/ 688156 w 3493072"/>
              <a:gd name="connsiteY57" fmla="*/ 3596326 h 3907410"/>
              <a:gd name="connsiteX58" fmla="*/ 735290 w 3493072"/>
              <a:gd name="connsiteY58" fmla="*/ 3624606 h 3907410"/>
              <a:gd name="connsiteX59" fmla="*/ 763571 w 3493072"/>
              <a:gd name="connsiteY59" fmla="*/ 3638746 h 3907410"/>
              <a:gd name="connsiteX60" fmla="*/ 787138 w 3493072"/>
              <a:gd name="connsiteY60" fmla="*/ 3657600 h 3907410"/>
              <a:gd name="connsiteX61" fmla="*/ 853125 w 3493072"/>
              <a:gd name="connsiteY61" fmla="*/ 3681167 h 3907410"/>
              <a:gd name="connsiteX62" fmla="*/ 867266 w 3493072"/>
              <a:gd name="connsiteY62" fmla="*/ 3690594 h 3907410"/>
              <a:gd name="connsiteX63" fmla="*/ 900259 w 3493072"/>
              <a:gd name="connsiteY63" fmla="*/ 3704734 h 3907410"/>
              <a:gd name="connsiteX64" fmla="*/ 914400 w 3493072"/>
              <a:gd name="connsiteY64" fmla="*/ 3709447 h 3907410"/>
              <a:gd name="connsiteX65" fmla="*/ 933253 w 3493072"/>
              <a:gd name="connsiteY65" fmla="*/ 3714161 h 3907410"/>
              <a:gd name="connsiteX66" fmla="*/ 994527 w 3493072"/>
              <a:gd name="connsiteY66" fmla="*/ 3751868 h 3907410"/>
              <a:gd name="connsiteX67" fmla="*/ 1027521 w 3493072"/>
              <a:gd name="connsiteY67" fmla="*/ 3766008 h 3907410"/>
              <a:gd name="connsiteX68" fmla="*/ 1046375 w 3493072"/>
              <a:gd name="connsiteY68" fmla="*/ 3775435 h 3907410"/>
              <a:gd name="connsiteX69" fmla="*/ 1107649 w 3493072"/>
              <a:gd name="connsiteY69" fmla="*/ 3799002 h 3907410"/>
              <a:gd name="connsiteX70" fmla="*/ 1183064 w 3493072"/>
              <a:gd name="connsiteY70" fmla="*/ 3836709 h 3907410"/>
              <a:gd name="connsiteX71" fmla="*/ 1216057 w 3493072"/>
              <a:gd name="connsiteY71" fmla="*/ 3846136 h 3907410"/>
              <a:gd name="connsiteX72" fmla="*/ 1286758 w 3493072"/>
              <a:gd name="connsiteY72" fmla="*/ 3869703 h 3907410"/>
              <a:gd name="connsiteX73" fmla="*/ 1376313 w 3493072"/>
              <a:gd name="connsiteY73" fmla="*/ 3883843 h 3907410"/>
              <a:gd name="connsiteX74" fmla="*/ 1597843 w 3493072"/>
              <a:gd name="connsiteY74" fmla="*/ 3907410 h 3907410"/>
              <a:gd name="connsiteX75" fmla="*/ 1946635 w 3493072"/>
              <a:gd name="connsiteY75" fmla="*/ 3893270 h 3907410"/>
              <a:gd name="connsiteX76" fmla="*/ 2036189 w 3493072"/>
              <a:gd name="connsiteY76" fmla="*/ 3860276 h 3907410"/>
              <a:gd name="connsiteX77" fmla="*/ 2069183 w 3493072"/>
              <a:gd name="connsiteY77" fmla="*/ 3846136 h 3907410"/>
              <a:gd name="connsiteX78" fmla="*/ 2102177 w 3493072"/>
              <a:gd name="connsiteY78" fmla="*/ 3822569 h 3907410"/>
              <a:gd name="connsiteX79" fmla="*/ 2154024 w 3493072"/>
              <a:gd name="connsiteY79" fmla="*/ 3813142 h 3907410"/>
              <a:gd name="connsiteX80" fmla="*/ 2262433 w 3493072"/>
              <a:gd name="connsiteY80" fmla="*/ 3780148 h 3907410"/>
              <a:gd name="connsiteX81" fmla="*/ 2304853 w 3493072"/>
              <a:gd name="connsiteY81" fmla="*/ 3766008 h 3907410"/>
              <a:gd name="connsiteX82" fmla="*/ 2342560 w 3493072"/>
              <a:gd name="connsiteY82" fmla="*/ 3756581 h 3907410"/>
              <a:gd name="connsiteX83" fmla="*/ 2389694 w 3493072"/>
              <a:gd name="connsiteY83" fmla="*/ 3733014 h 3907410"/>
              <a:gd name="connsiteX84" fmla="*/ 2460395 w 3493072"/>
              <a:gd name="connsiteY84" fmla="*/ 3709447 h 3907410"/>
              <a:gd name="connsiteX85" fmla="*/ 2502816 w 3493072"/>
              <a:gd name="connsiteY85" fmla="*/ 3695307 h 3907410"/>
              <a:gd name="connsiteX86" fmla="*/ 2516956 w 3493072"/>
              <a:gd name="connsiteY86" fmla="*/ 3685880 h 3907410"/>
              <a:gd name="connsiteX87" fmla="*/ 2535810 w 3493072"/>
              <a:gd name="connsiteY87" fmla="*/ 3676454 h 3907410"/>
              <a:gd name="connsiteX88" fmla="*/ 2578231 w 3493072"/>
              <a:gd name="connsiteY88" fmla="*/ 3648173 h 3907410"/>
              <a:gd name="connsiteX89" fmla="*/ 2644218 w 3493072"/>
              <a:gd name="connsiteY89" fmla="*/ 3577472 h 3907410"/>
              <a:gd name="connsiteX90" fmla="*/ 2691352 w 3493072"/>
              <a:gd name="connsiteY90" fmla="*/ 3544478 h 3907410"/>
              <a:gd name="connsiteX91" fmla="*/ 2757340 w 3493072"/>
              <a:gd name="connsiteY91" fmla="*/ 3502058 h 3907410"/>
              <a:gd name="connsiteX92" fmla="*/ 2776193 w 3493072"/>
              <a:gd name="connsiteY92" fmla="*/ 3487918 h 3907410"/>
              <a:gd name="connsiteX93" fmla="*/ 2813901 w 3493072"/>
              <a:gd name="connsiteY93" fmla="*/ 3450210 h 3907410"/>
              <a:gd name="connsiteX94" fmla="*/ 2884602 w 3493072"/>
              <a:gd name="connsiteY94" fmla="*/ 3398363 h 3907410"/>
              <a:gd name="connsiteX95" fmla="*/ 2931736 w 3493072"/>
              <a:gd name="connsiteY95" fmla="*/ 3360656 h 3907410"/>
              <a:gd name="connsiteX96" fmla="*/ 2964729 w 3493072"/>
              <a:gd name="connsiteY96" fmla="*/ 3341802 h 3907410"/>
              <a:gd name="connsiteX97" fmla="*/ 3026004 w 3493072"/>
              <a:gd name="connsiteY97" fmla="*/ 3304095 h 3907410"/>
              <a:gd name="connsiteX98" fmla="*/ 3129699 w 3493072"/>
              <a:gd name="connsiteY98" fmla="*/ 3172120 h 3907410"/>
              <a:gd name="connsiteX99" fmla="*/ 3172119 w 3493072"/>
              <a:gd name="connsiteY99" fmla="*/ 3106132 h 3907410"/>
              <a:gd name="connsiteX100" fmla="*/ 3190973 w 3493072"/>
              <a:gd name="connsiteY100" fmla="*/ 3063711 h 3907410"/>
              <a:gd name="connsiteX101" fmla="*/ 3209826 w 3493072"/>
              <a:gd name="connsiteY101" fmla="*/ 3035431 h 3907410"/>
              <a:gd name="connsiteX102" fmla="*/ 3228680 w 3493072"/>
              <a:gd name="connsiteY102" fmla="*/ 2993010 h 3907410"/>
              <a:gd name="connsiteX103" fmla="*/ 3266387 w 3493072"/>
              <a:gd name="connsiteY103" fmla="*/ 2889315 h 3907410"/>
              <a:gd name="connsiteX104" fmla="*/ 3285241 w 3493072"/>
              <a:gd name="connsiteY104" fmla="*/ 2813901 h 3907410"/>
              <a:gd name="connsiteX105" fmla="*/ 3304094 w 3493072"/>
              <a:gd name="connsiteY105" fmla="*/ 2766767 h 3907410"/>
              <a:gd name="connsiteX106" fmla="*/ 3318235 w 3493072"/>
              <a:gd name="connsiteY106" fmla="*/ 2714920 h 3907410"/>
              <a:gd name="connsiteX107" fmla="*/ 3337088 w 3493072"/>
              <a:gd name="connsiteY107" fmla="*/ 2653645 h 3907410"/>
              <a:gd name="connsiteX108" fmla="*/ 3351228 w 3493072"/>
              <a:gd name="connsiteY108" fmla="*/ 2597085 h 3907410"/>
              <a:gd name="connsiteX109" fmla="*/ 3417216 w 3493072"/>
              <a:gd name="connsiteY109" fmla="*/ 2389695 h 3907410"/>
              <a:gd name="connsiteX110" fmla="*/ 3436070 w 3493072"/>
              <a:gd name="connsiteY110" fmla="*/ 2262433 h 3907410"/>
              <a:gd name="connsiteX111" fmla="*/ 3450210 w 3493072"/>
              <a:gd name="connsiteY111" fmla="*/ 2220012 h 3907410"/>
              <a:gd name="connsiteX112" fmla="*/ 3464350 w 3493072"/>
              <a:gd name="connsiteY112" fmla="*/ 2154025 h 3907410"/>
              <a:gd name="connsiteX113" fmla="*/ 3483204 w 3493072"/>
              <a:gd name="connsiteY113" fmla="*/ 2078610 h 3907410"/>
              <a:gd name="connsiteX114" fmla="*/ 3492631 w 3493072"/>
              <a:gd name="connsiteY114" fmla="*/ 1720392 h 3907410"/>
              <a:gd name="connsiteX115" fmla="*/ 3478490 w 3493072"/>
              <a:gd name="connsiteY115" fmla="*/ 1348033 h 3907410"/>
              <a:gd name="connsiteX116" fmla="*/ 3464350 w 3493072"/>
              <a:gd name="connsiteY116" fmla="*/ 1300899 h 3907410"/>
              <a:gd name="connsiteX117" fmla="*/ 3450210 w 3493072"/>
              <a:gd name="connsiteY117" fmla="*/ 1164210 h 3907410"/>
              <a:gd name="connsiteX118" fmla="*/ 3436070 w 3493072"/>
              <a:gd name="connsiteY118" fmla="*/ 1102936 h 3907410"/>
              <a:gd name="connsiteX119" fmla="*/ 3426643 w 3493072"/>
              <a:gd name="connsiteY119" fmla="*/ 1051089 h 3907410"/>
              <a:gd name="connsiteX120" fmla="*/ 3407789 w 3493072"/>
              <a:gd name="connsiteY120" fmla="*/ 989814 h 3907410"/>
              <a:gd name="connsiteX121" fmla="*/ 3393649 w 3493072"/>
              <a:gd name="connsiteY121" fmla="*/ 928540 h 3907410"/>
              <a:gd name="connsiteX122" fmla="*/ 3355942 w 3493072"/>
              <a:gd name="connsiteY122" fmla="*/ 857839 h 3907410"/>
              <a:gd name="connsiteX123" fmla="*/ 3332375 w 3493072"/>
              <a:gd name="connsiteY123" fmla="*/ 787138 h 3907410"/>
              <a:gd name="connsiteX124" fmla="*/ 3294668 w 3493072"/>
              <a:gd name="connsiteY124" fmla="*/ 711724 h 3907410"/>
              <a:gd name="connsiteX125" fmla="*/ 3261674 w 3493072"/>
              <a:gd name="connsiteY125" fmla="*/ 669303 h 3907410"/>
              <a:gd name="connsiteX126" fmla="*/ 3233393 w 3493072"/>
              <a:gd name="connsiteY126" fmla="*/ 617456 h 3907410"/>
              <a:gd name="connsiteX127" fmla="*/ 3219253 w 3493072"/>
              <a:gd name="connsiteY127" fmla="*/ 603315 h 3907410"/>
              <a:gd name="connsiteX128" fmla="*/ 3205113 w 3493072"/>
              <a:gd name="connsiteY128" fmla="*/ 584462 h 3907410"/>
              <a:gd name="connsiteX129" fmla="*/ 3190973 w 3493072"/>
              <a:gd name="connsiteY129" fmla="*/ 575035 h 3907410"/>
              <a:gd name="connsiteX130" fmla="*/ 3176833 w 3493072"/>
              <a:gd name="connsiteY130" fmla="*/ 560895 h 3907410"/>
              <a:gd name="connsiteX131" fmla="*/ 3068424 w 3493072"/>
              <a:gd name="connsiteY131" fmla="*/ 471340 h 3907410"/>
              <a:gd name="connsiteX132" fmla="*/ 3002437 w 3493072"/>
              <a:gd name="connsiteY132" fmla="*/ 424206 h 3907410"/>
              <a:gd name="connsiteX133" fmla="*/ 2978870 w 3493072"/>
              <a:gd name="connsiteY133" fmla="*/ 405353 h 3907410"/>
              <a:gd name="connsiteX134" fmla="*/ 2922309 w 3493072"/>
              <a:gd name="connsiteY134" fmla="*/ 381786 h 3907410"/>
              <a:gd name="connsiteX135" fmla="*/ 2894028 w 3493072"/>
              <a:gd name="connsiteY135" fmla="*/ 358219 h 3907410"/>
              <a:gd name="connsiteX136" fmla="*/ 2790334 w 3493072"/>
              <a:gd name="connsiteY136" fmla="*/ 296944 h 3907410"/>
              <a:gd name="connsiteX137" fmla="*/ 2710206 w 3493072"/>
              <a:gd name="connsiteY137" fmla="*/ 249810 h 3907410"/>
              <a:gd name="connsiteX138" fmla="*/ 2582944 w 3493072"/>
              <a:gd name="connsiteY138" fmla="*/ 207390 h 3907410"/>
              <a:gd name="connsiteX139" fmla="*/ 2549950 w 3493072"/>
              <a:gd name="connsiteY139" fmla="*/ 193250 h 3907410"/>
              <a:gd name="connsiteX140" fmla="*/ 2512243 w 3493072"/>
              <a:gd name="connsiteY140" fmla="*/ 174396 h 3907410"/>
              <a:gd name="connsiteX141" fmla="*/ 2479249 w 3493072"/>
              <a:gd name="connsiteY141" fmla="*/ 164969 h 3907410"/>
              <a:gd name="connsiteX142" fmla="*/ 2389694 w 3493072"/>
              <a:gd name="connsiteY142" fmla="*/ 136689 h 3907410"/>
              <a:gd name="connsiteX143" fmla="*/ 2333134 w 3493072"/>
              <a:gd name="connsiteY143" fmla="*/ 113122 h 3907410"/>
              <a:gd name="connsiteX144" fmla="*/ 2276573 w 3493072"/>
              <a:gd name="connsiteY144" fmla="*/ 84841 h 3907410"/>
              <a:gd name="connsiteX145" fmla="*/ 2248292 w 3493072"/>
              <a:gd name="connsiteY145" fmla="*/ 75414 h 3907410"/>
              <a:gd name="connsiteX146" fmla="*/ 2215299 w 3493072"/>
              <a:gd name="connsiteY146" fmla="*/ 61274 h 3907410"/>
              <a:gd name="connsiteX147" fmla="*/ 2196445 w 3493072"/>
              <a:gd name="connsiteY147" fmla="*/ 56561 h 3907410"/>
              <a:gd name="connsiteX148" fmla="*/ 2168165 w 3493072"/>
              <a:gd name="connsiteY148" fmla="*/ 47134 h 3907410"/>
              <a:gd name="connsiteX149" fmla="*/ 2154024 w 3493072"/>
              <a:gd name="connsiteY149" fmla="*/ 42421 h 3907410"/>
              <a:gd name="connsiteX150" fmla="*/ 2121031 w 3493072"/>
              <a:gd name="connsiteY150" fmla="*/ 32994 h 3907410"/>
              <a:gd name="connsiteX151" fmla="*/ 2102177 w 3493072"/>
              <a:gd name="connsiteY151" fmla="*/ 23567 h 3907410"/>
              <a:gd name="connsiteX152" fmla="*/ 2078610 w 3493072"/>
              <a:gd name="connsiteY152" fmla="*/ 14140 h 3907410"/>
              <a:gd name="connsiteX153" fmla="*/ 2064470 w 3493072"/>
              <a:gd name="connsiteY153" fmla="*/ 4713 h 3907410"/>
              <a:gd name="connsiteX154" fmla="*/ 2050329 w 3493072"/>
              <a:gd name="connsiteY154" fmla="*/ 23567 h 3907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</a:cxnLst>
            <a:rect l="l" t="t" r="r" b="b"/>
            <a:pathLst>
              <a:path w="3493072" h="3907410">
                <a:moveTo>
                  <a:pt x="2050329" y="23567"/>
                </a:moveTo>
                <a:cubicBezTo>
                  <a:pt x="2036974" y="25924"/>
                  <a:pt x="2006172" y="21973"/>
                  <a:pt x="1984342" y="18854"/>
                </a:cubicBezTo>
                <a:cubicBezTo>
                  <a:pt x="1962073" y="15673"/>
                  <a:pt x="1940726" y="7068"/>
                  <a:pt x="1918354" y="4713"/>
                </a:cubicBezTo>
                <a:cubicBezTo>
                  <a:pt x="1880822" y="762"/>
                  <a:pt x="1842940" y="1571"/>
                  <a:pt x="1805233" y="0"/>
                </a:cubicBezTo>
                <a:lnTo>
                  <a:pt x="1376313" y="4713"/>
                </a:lnTo>
                <a:cubicBezTo>
                  <a:pt x="1364357" y="5201"/>
                  <a:pt x="1354755" y="15335"/>
                  <a:pt x="1343319" y="18854"/>
                </a:cubicBezTo>
                <a:cubicBezTo>
                  <a:pt x="1334185" y="21665"/>
                  <a:pt x="1324466" y="21996"/>
                  <a:pt x="1315039" y="23567"/>
                </a:cubicBezTo>
                <a:cubicBezTo>
                  <a:pt x="1285187" y="34565"/>
                  <a:pt x="1256679" y="50322"/>
                  <a:pt x="1225484" y="56561"/>
                </a:cubicBezTo>
                <a:cubicBezTo>
                  <a:pt x="1186860" y="64286"/>
                  <a:pt x="1133297" y="74449"/>
                  <a:pt x="1098222" y="84841"/>
                </a:cubicBezTo>
                <a:cubicBezTo>
                  <a:pt x="977297" y="120670"/>
                  <a:pt x="1127406" y="89819"/>
                  <a:pt x="999241" y="113122"/>
                </a:cubicBezTo>
                <a:cubicBezTo>
                  <a:pt x="967772" y="128856"/>
                  <a:pt x="952266" y="137322"/>
                  <a:pt x="919113" y="150829"/>
                </a:cubicBezTo>
                <a:cubicBezTo>
                  <a:pt x="891012" y="162278"/>
                  <a:pt x="861046" y="169544"/>
                  <a:pt x="834272" y="183823"/>
                </a:cubicBezTo>
                <a:cubicBezTo>
                  <a:pt x="811978" y="195713"/>
                  <a:pt x="731344" y="237564"/>
                  <a:pt x="707010" y="254524"/>
                </a:cubicBezTo>
                <a:cubicBezTo>
                  <a:pt x="672980" y="278241"/>
                  <a:pt x="641340" y="305223"/>
                  <a:pt x="608028" y="329938"/>
                </a:cubicBezTo>
                <a:cubicBezTo>
                  <a:pt x="592626" y="341365"/>
                  <a:pt x="573172" y="348199"/>
                  <a:pt x="560894" y="362932"/>
                </a:cubicBezTo>
                <a:cubicBezTo>
                  <a:pt x="537327" y="391212"/>
                  <a:pt x="516224" y="421742"/>
                  <a:pt x="490193" y="447773"/>
                </a:cubicBezTo>
                <a:cubicBezTo>
                  <a:pt x="477624" y="460342"/>
                  <a:pt x="464191" y="472103"/>
                  <a:pt x="452486" y="485480"/>
                </a:cubicBezTo>
                <a:cubicBezTo>
                  <a:pt x="396001" y="550035"/>
                  <a:pt x="452270" y="495490"/>
                  <a:pt x="395925" y="575035"/>
                </a:cubicBezTo>
                <a:cubicBezTo>
                  <a:pt x="380460" y="596868"/>
                  <a:pt x="359150" y="614203"/>
                  <a:pt x="344078" y="636309"/>
                </a:cubicBezTo>
                <a:cubicBezTo>
                  <a:pt x="335361" y="649094"/>
                  <a:pt x="331813" y="664729"/>
                  <a:pt x="325224" y="678730"/>
                </a:cubicBezTo>
                <a:cubicBezTo>
                  <a:pt x="319241" y="691445"/>
                  <a:pt x="313875" y="704556"/>
                  <a:pt x="306371" y="716437"/>
                </a:cubicBezTo>
                <a:cubicBezTo>
                  <a:pt x="294960" y="734505"/>
                  <a:pt x="281233" y="751002"/>
                  <a:pt x="268664" y="768285"/>
                </a:cubicBezTo>
                <a:cubicBezTo>
                  <a:pt x="258697" y="803167"/>
                  <a:pt x="257406" y="811935"/>
                  <a:pt x="240383" y="848412"/>
                </a:cubicBezTo>
                <a:cubicBezTo>
                  <a:pt x="225526" y="880248"/>
                  <a:pt x="203344" y="909030"/>
                  <a:pt x="193249" y="942680"/>
                </a:cubicBezTo>
                <a:cubicBezTo>
                  <a:pt x="154513" y="1071802"/>
                  <a:pt x="207379" y="905361"/>
                  <a:pt x="155542" y="1036948"/>
                </a:cubicBezTo>
                <a:cubicBezTo>
                  <a:pt x="97697" y="1183786"/>
                  <a:pt x="144028" y="1103449"/>
                  <a:pt x="94268" y="1183064"/>
                </a:cubicBezTo>
                <a:cubicBezTo>
                  <a:pt x="91126" y="1194062"/>
                  <a:pt x="88458" y="1205207"/>
                  <a:pt x="84841" y="1216058"/>
                </a:cubicBezTo>
                <a:cubicBezTo>
                  <a:pt x="66445" y="1271246"/>
                  <a:pt x="59035" y="1268554"/>
                  <a:pt x="42420" y="1343320"/>
                </a:cubicBezTo>
                <a:cubicBezTo>
                  <a:pt x="39278" y="1357460"/>
                  <a:pt x="36804" y="1371765"/>
                  <a:pt x="32993" y="1385740"/>
                </a:cubicBezTo>
                <a:cubicBezTo>
                  <a:pt x="27370" y="1406357"/>
                  <a:pt x="18847" y="1426169"/>
                  <a:pt x="14140" y="1447014"/>
                </a:cubicBezTo>
                <a:cubicBezTo>
                  <a:pt x="7825" y="1474981"/>
                  <a:pt x="4713" y="1503575"/>
                  <a:pt x="0" y="1531856"/>
                </a:cubicBezTo>
                <a:cubicBezTo>
                  <a:pt x="4713" y="1682685"/>
                  <a:pt x="7288" y="1833595"/>
                  <a:pt x="14140" y="1984342"/>
                </a:cubicBezTo>
                <a:cubicBezTo>
                  <a:pt x="16229" y="2030307"/>
                  <a:pt x="22073" y="2045102"/>
                  <a:pt x="32993" y="2083324"/>
                </a:cubicBezTo>
                <a:cubicBezTo>
                  <a:pt x="42699" y="2199778"/>
                  <a:pt x="29649" y="2079902"/>
                  <a:pt x="51847" y="2196445"/>
                </a:cubicBezTo>
                <a:cubicBezTo>
                  <a:pt x="78167" y="2334626"/>
                  <a:pt x="36296" y="2157339"/>
                  <a:pt x="65987" y="2271860"/>
                </a:cubicBezTo>
                <a:cubicBezTo>
                  <a:pt x="74116" y="2303213"/>
                  <a:pt x="83202" y="2334367"/>
                  <a:pt x="89554" y="2366128"/>
                </a:cubicBezTo>
                <a:cubicBezTo>
                  <a:pt x="92696" y="2381839"/>
                  <a:pt x="93174" y="2398329"/>
                  <a:pt x="98981" y="2413262"/>
                </a:cubicBezTo>
                <a:cubicBezTo>
                  <a:pt x="104353" y="2427076"/>
                  <a:pt x="114692" y="2438400"/>
                  <a:pt x="122548" y="2450969"/>
                </a:cubicBezTo>
                <a:cubicBezTo>
                  <a:pt x="126895" y="2470530"/>
                  <a:pt x="135519" y="2511095"/>
                  <a:pt x="141402" y="2531097"/>
                </a:cubicBezTo>
                <a:cubicBezTo>
                  <a:pt x="145608" y="2545397"/>
                  <a:pt x="151336" y="2559218"/>
                  <a:pt x="155542" y="2573518"/>
                </a:cubicBezTo>
                <a:cubicBezTo>
                  <a:pt x="174674" y="2638567"/>
                  <a:pt x="155160" y="2586700"/>
                  <a:pt x="174395" y="2634792"/>
                </a:cubicBezTo>
                <a:cubicBezTo>
                  <a:pt x="184674" y="2696455"/>
                  <a:pt x="175560" y="2654199"/>
                  <a:pt x="216816" y="2757340"/>
                </a:cubicBezTo>
                <a:lnTo>
                  <a:pt x="216816" y="2757340"/>
                </a:lnTo>
                <a:cubicBezTo>
                  <a:pt x="228704" y="2800932"/>
                  <a:pt x="236016" y="2825057"/>
                  <a:pt x="245097" y="2870462"/>
                </a:cubicBezTo>
                <a:cubicBezTo>
                  <a:pt x="259871" y="2944333"/>
                  <a:pt x="238064" y="2862346"/>
                  <a:pt x="259237" y="2936450"/>
                </a:cubicBezTo>
                <a:cubicBezTo>
                  <a:pt x="261936" y="2960739"/>
                  <a:pt x="265421" y="3003273"/>
                  <a:pt x="273377" y="3026004"/>
                </a:cubicBezTo>
                <a:cubicBezTo>
                  <a:pt x="279180" y="3042584"/>
                  <a:pt x="289088" y="3057427"/>
                  <a:pt x="296944" y="3073138"/>
                </a:cubicBezTo>
                <a:cubicBezTo>
                  <a:pt x="298522" y="3080237"/>
                  <a:pt x="312392" y="3144411"/>
                  <a:pt x="315798" y="3153266"/>
                </a:cubicBezTo>
                <a:cubicBezTo>
                  <a:pt x="319087" y="3161817"/>
                  <a:pt x="326329" y="3168413"/>
                  <a:pt x="329938" y="3176833"/>
                </a:cubicBezTo>
                <a:cubicBezTo>
                  <a:pt x="342558" y="3206280"/>
                  <a:pt x="339176" y="3215180"/>
                  <a:pt x="353505" y="3238107"/>
                </a:cubicBezTo>
                <a:cubicBezTo>
                  <a:pt x="393102" y="3301462"/>
                  <a:pt x="336377" y="3199318"/>
                  <a:pt x="386499" y="3285241"/>
                </a:cubicBezTo>
                <a:cubicBezTo>
                  <a:pt x="413279" y="3331150"/>
                  <a:pt x="392591" y="3318947"/>
                  <a:pt x="443059" y="3379509"/>
                </a:cubicBezTo>
                <a:cubicBezTo>
                  <a:pt x="458770" y="3398363"/>
                  <a:pt x="470222" y="3421805"/>
                  <a:pt x="490193" y="3436070"/>
                </a:cubicBezTo>
                <a:cubicBezTo>
                  <a:pt x="501191" y="3443926"/>
                  <a:pt x="513141" y="3450596"/>
                  <a:pt x="523187" y="3459637"/>
                </a:cubicBezTo>
                <a:cubicBezTo>
                  <a:pt x="529026" y="3464892"/>
                  <a:pt x="532108" y="3472620"/>
                  <a:pt x="537327" y="3478491"/>
                </a:cubicBezTo>
                <a:cubicBezTo>
                  <a:pt x="594296" y="3542582"/>
                  <a:pt x="528413" y="3464863"/>
                  <a:pt x="584461" y="3520911"/>
                </a:cubicBezTo>
                <a:cubicBezTo>
                  <a:pt x="593267" y="3529717"/>
                  <a:pt x="614162" y="3559565"/>
                  <a:pt x="626882" y="3568045"/>
                </a:cubicBezTo>
                <a:cubicBezTo>
                  <a:pt x="676378" y="3601042"/>
                  <a:pt x="649000" y="3575443"/>
                  <a:pt x="688156" y="3596326"/>
                </a:cubicBezTo>
                <a:cubicBezTo>
                  <a:pt x="704323" y="3604948"/>
                  <a:pt x="719321" y="3615623"/>
                  <a:pt x="735290" y="3624606"/>
                </a:cubicBezTo>
                <a:cubicBezTo>
                  <a:pt x="744476" y="3629773"/>
                  <a:pt x="754679" y="3633088"/>
                  <a:pt x="763571" y="3638746"/>
                </a:cubicBezTo>
                <a:cubicBezTo>
                  <a:pt x="772058" y="3644147"/>
                  <a:pt x="778280" y="3652830"/>
                  <a:pt x="787138" y="3657600"/>
                </a:cubicBezTo>
                <a:cubicBezTo>
                  <a:pt x="817888" y="3674158"/>
                  <a:pt x="824147" y="3668288"/>
                  <a:pt x="853125" y="3681167"/>
                </a:cubicBezTo>
                <a:cubicBezTo>
                  <a:pt x="858302" y="3683468"/>
                  <a:pt x="862199" y="3688061"/>
                  <a:pt x="867266" y="3690594"/>
                </a:cubicBezTo>
                <a:cubicBezTo>
                  <a:pt x="877968" y="3695945"/>
                  <a:pt x="889150" y="3700290"/>
                  <a:pt x="900259" y="3704734"/>
                </a:cubicBezTo>
                <a:cubicBezTo>
                  <a:pt x="904872" y="3706579"/>
                  <a:pt x="909623" y="3708082"/>
                  <a:pt x="914400" y="3709447"/>
                </a:cubicBezTo>
                <a:cubicBezTo>
                  <a:pt x="920629" y="3711227"/>
                  <a:pt x="927274" y="3711670"/>
                  <a:pt x="933253" y="3714161"/>
                </a:cubicBezTo>
                <a:cubicBezTo>
                  <a:pt x="1019337" y="3750030"/>
                  <a:pt x="931795" y="3715274"/>
                  <a:pt x="994527" y="3751868"/>
                </a:cubicBezTo>
                <a:cubicBezTo>
                  <a:pt x="1004862" y="3757897"/>
                  <a:pt x="1016628" y="3761057"/>
                  <a:pt x="1027521" y="3766008"/>
                </a:cubicBezTo>
                <a:cubicBezTo>
                  <a:pt x="1033918" y="3768916"/>
                  <a:pt x="1039878" y="3772760"/>
                  <a:pt x="1046375" y="3775435"/>
                </a:cubicBezTo>
                <a:cubicBezTo>
                  <a:pt x="1066610" y="3783767"/>
                  <a:pt x="1089441" y="3786863"/>
                  <a:pt x="1107649" y="3799002"/>
                </a:cubicBezTo>
                <a:cubicBezTo>
                  <a:pt x="1144221" y="3823384"/>
                  <a:pt x="1134054" y="3819412"/>
                  <a:pt x="1183064" y="3836709"/>
                </a:cubicBezTo>
                <a:cubicBezTo>
                  <a:pt x="1193850" y="3840516"/>
                  <a:pt x="1205158" y="3842668"/>
                  <a:pt x="1216057" y="3846136"/>
                </a:cubicBezTo>
                <a:cubicBezTo>
                  <a:pt x="1239729" y="3853668"/>
                  <a:pt x="1262399" y="3864831"/>
                  <a:pt x="1286758" y="3869703"/>
                </a:cubicBezTo>
                <a:cubicBezTo>
                  <a:pt x="1363496" y="3885051"/>
                  <a:pt x="1304068" y="3874581"/>
                  <a:pt x="1376313" y="3883843"/>
                </a:cubicBezTo>
                <a:cubicBezTo>
                  <a:pt x="1556654" y="3906964"/>
                  <a:pt x="1463259" y="3899494"/>
                  <a:pt x="1597843" y="3907410"/>
                </a:cubicBezTo>
                <a:cubicBezTo>
                  <a:pt x="1714107" y="3902697"/>
                  <a:pt x="1830942" y="3905710"/>
                  <a:pt x="1946635" y="3893270"/>
                </a:cubicBezTo>
                <a:cubicBezTo>
                  <a:pt x="1978266" y="3889869"/>
                  <a:pt x="2006497" y="3871696"/>
                  <a:pt x="2036189" y="3860276"/>
                </a:cubicBezTo>
                <a:cubicBezTo>
                  <a:pt x="2047357" y="3855981"/>
                  <a:pt x="2058794" y="3852072"/>
                  <a:pt x="2069183" y="3846136"/>
                </a:cubicBezTo>
                <a:cubicBezTo>
                  <a:pt x="2080918" y="3839431"/>
                  <a:pt x="2089581" y="3827468"/>
                  <a:pt x="2102177" y="3822569"/>
                </a:cubicBezTo>
                <a:cubicBezTo>
                  <a:pt x="2118548" y="3816202"/>
                  <a:pt x="2136742" y="3816284"/>
                  <a:pt x="2154024" y="3813142"/>
                </a:cubicBezTo>
                <a:cubicBezTo>
                  <a:pt x="2223108" y="3778602"/>
                  <a:pt x="2161055" y="3805493"/>
                  <a:pt x="2262433" y="3780148"/>
                </a:cubicBezTo>
                <a:cubicBezTo>
                  <a:pt x="2276893" y="3776533"/>
                  <a:pt x="2290554" y="3770214"/>
                  <a:pt x="2304853" y="3766008"/>
                </a:cubicBezTo>
                <a:cubicBezTo>
                  <a:pt x="2317282" y="3762352"/>
                  <a:pt x="2330485" y="3761277"/>
                  <a:pt x="2342560" y="3756581"/>
                </a:cubicBezTo>
                <a:cubicBezTo>
                  <a:pt x="2358931" y="3750214"/>
                  <a:pt x="2373385" y="3739538"/>
                  <a:pt x="2389694" y="3733014"/>
                </a:cubicBezTo>
                <a:cubicBezTo>
                  <a:pt x="2412759" y="3723788"/>
                  <a:pt x="2436828" y="3717303"/>
                  <a:pt x="2460395" y="3709447"/>
                </a:cubicBezTo>
                <a:lnTo>
                  <a:pt x="2502816" y="3695307"/>
                </a:lnTo>
                <a:cubicBezTo>
                  <a:pt x="2507529" y="3692165"/>
                  <a:pt x="2512038" y="3688690"/>
                  <a:pt x="2516956" y="3685880"/>
                </a:cubicBezTo>
                <a:cubicBezTo>
                  <a:pt x="2523057" y="3682394"/>
                  <a:pt x="2529964" y="3680351"/>
                  <a:pt x="2535810" y="3676454"/>
                </a:cubicBezTo>
                <a:cubicBezTo>
                  <a:pt x="2588115" y="3641585"/>
                  <a:pt x="2534140" y="3670219"/>
                  <a:pt x="2578231" y="3648173"/>
                </a:cubicBezTo>
                <a:cubicBezTo>
                  <a:pt x="2598296" y="3621420"/>
                  <a:pt x="2614009" y="3598618"/>
                  <a:pt x="2644218" y="3577472"/>
                </a:cubicBezTo>
                <a:cubicBezTo>
                  <a:pt x="2659929" y="3566474"/>
                  <a:pt x="2674907" y="3554345"/>
                  <a:pt x="2691352" y="3544478"/>
                </a:cubicBezTo>
                <a:cubicBezTo>
                  <a:pt x="2714501" y="3530589"/>
                  <a:pt x="2735104" y="3518735"/>
                  <a:pt x="2757340" y="3502058"/>
                </a:cubicBezTo>
                <a:cubicBezTo>
                  <a:pt x="2763624" y="3497345"/>
                  <a:pt x="2770402" y="3493226"/>
                  <a:pt x="2776193" y="3487918"/>
                </a:cubicBezTo>
                <a:cubicBezTo>
                  <a:pt x="2789296" y="3475906"/>
                  <a:pt x="2799567" y="3460722"/>
                  <a:pt x="2813901" y="3450210"/>
                </a:cubicBezTo>
                <a:cubicBezTo>
                  <a:pt x="2837468" y="3432928"/>
                  <a:pt x="2861781" y="3416619"/>
                  <a:pt x="2884602" y="3398363"/>
                </a:cubicBezTo>
                <a:cubicBezTo>
                  <a:pt x="2900313" y="3385794"/>
                  <a:pt x="2915298" y="3372259"/>
                  <a:pt x="2931736" y="3360656"/>
                </a:cubicBezTo>
                <a:cubicBezTo>
                  <a:pt x="2942084" y="3353351"/>
                  <a:pt x="2953941" y="3348441"/>
                  <a:pt x="2964729" y="3341802"/>
                </a:cubicBezTo>
                <a:cubicBezTo>
                  <a:pt x="3048789" y="3290072"/>
                  <a:pt x="2932595" y="3357470"/>
                  <a:pt x="3026004" y="3304095"/>
                </a:cubicBezTo>
                <a:cubicBezTo>
                  <a:pt x="3070052" y="3251238"/>
                  <a:pt x="3088121" y="3231518"/>
                  <a:pt x="3129699" y="3172120"/>
                </a:cubicBezTo>
                <a:cubicBezTo>
                  <a:pt x="3144694" y="3150698"/>
                  <a:pt x="3161499" y="3130027"/>
                  <a:pt x="3172119" y="3106132"/>
                </a:cubicBezTo>
                <a:cubicBezTo>
                  <a:pt x="3178404" y="3091992"/>
                  <a:pt x="3183691" y="3077365"/>
                  <a:pt x="3190973" y="3063711"/>
                </a:cubicBezTo>
                <a:cubicBezTo>
                  <a:pt x="3196304" y="3053714"/>
                  <a:pt x="3204495" y="3045428"/>
                  <a:pt x="3209826" y="3035431"/>
                </a:cubicBezTo>
                <a:cubicBezTo>
                  <a:pt x="3217108" y="3021777"/>
                  <a:pt x="3222675" y="3007271"/>
                  <a:pt x="3228680" y="2993010"/>
                </a:cubicBezTo>
                <a:cubicBezTo>
                  <a:pt x="3242843" y="2959373"/>
                  <a:pt x="3256361" y="2924407"/>
                  <a:pt x="3266387" y="2889315"/>
                </a:cubicBezTo>
                <a:cubicBezTo>
                  <a:pt x="3273505" y="2864400"/>
                  <a:pt x="3275618" y="2837960"/>
                  <a:pt x="3285241" y="2813901"/>
                </a:cubicBezTo>
                <a:cubicBezTo>
                  <a:pt x="3291525" y="2798190"/>
                  <a:pt x="3298743" y="2782820"/>
                  <a:pt x="3304094" y="2766767"/>
                </a:cubicBezTo>
                <a:cubicBezTo>
                  <a:pt x="3309759" y="2749773"/>
                  <a:pt x="3313219" y="2732117"/>
                  <a:pt x="3318235" y="2714920"/>
                </a:cubicBezTo>
                <a:cubicBezTo>
                  <a:pt x="3324219" y="2694405"/>
                  <a:pt x="3331326" y="2674224"/>
                  <a:pt x="3337088" y="2653645"/>
                </a:cubicBezTo>
                <a:cubicBezTo>
                  <a:pt x="3342328" y="2634931"/>
                  <a:pt x="3345401" y="2615624"/>
                  <a:pt x="3351228" y="2597085"/>
                </a:cubicBezTo>
                <a:cubicBezTo>
                  <a:pt x="3365027" y="2553179"/>
                  <a:pt x="3409979" y="2438547"/>
                  <a:pt x="3417216" y="2389695"/>
                </a:cubicBezTo>
                <a:cubicBezTo>
                  <a:pt x="3423501" y="2347274"/>
                  <a:pt x="3427885" y="2304528"/>
                  <a:pt x="3436070" y="2262433"/>
                </a:cubicBezTo>
                <a:cubicBezTo>
                  <a:pt x="3438915" y="2247802"/>
                  <a:pt x="3446448" y="2234435"/>
                  <a:pt x="3450210" y="2220012"/>
                </a:cubicBezTo>
                <a:cubicBezTo>
                  <a:pt x="3455888" y="2198245"/>
                  <a:pt x="3459238" y="2175932"/>
                  <a:pt x="3464350" y="2154025"/>
                </a:cubicBezTo>
                <a:cubicBezTo>
                  <a:pt x="3470238" y="2128791"/>
                  <a:pt x="3476919" y="2103748"/>
                  <a:pt x="3483204" y="2078610"/>
                </a:cubicBezTo>
                <a:cubicBezTo>
                  <a:pt x="3491355" y="1931874"/>
                  <a:pt x="3492631" y="1928439"/>
                  <a:pt x="3492631" y="1720392"/>
                </a:cubicBezTo>
                <a:cubicBezTo>
                  <a:pt x="3492631" y="1662628"/>
                  <a:pt x="3496964" y="1451490"/>
                  <a:pt x="3478490" y="1348033"/>
                </a:cubicBezTo>
                <a:cubicBezTo>
                  <a:pt x="3475606" y="1331885"/>
                  <a:pt x="3469063" y="1316610"/>
                  <a:pt x="3464350" y="1300899"/>
                </a:cubicBezTo>
                <a:cubicBezTo>
                  <a:pt x="3459637" y="1255336"/>
                  <a:pt x="3456688" y="1209556"/>
                  <a:pt x="3450210" y="1164210"/>
                </a:cubicBezTo>
                <a:cubicBezTo>
                  <a:pt x="3447246" y="1143459"/>
                  <a:pt x="3440345" y="1123457"/>
                  <a:pt x="3436070" y="1102936"/>
                </a:cubicBezTo>
                <a:cubicBezTo>
                  <a:pt x="3432487" y="1085740"/>
                  <a:pt x="3430454" y="1068236"/>
                  <a:pt x="3426643" y="1051089"/>
                </a:cubicBezTo>
                <a:cubicBezTo>
                  <a:pt x="3422591" y="1032855"/>
                  <a:pt x="3413792" y="1007823"/>
                  <a:pt x="3407789" y="989814"/>
                </a:cubicBezTo>
                <a:cubicBezTo>
                  <a:pt x="3404487" y="970003"/>
                  <a:pt x="3401762" y="947083"/>
                  <a:pt x="3393649" y="928540"/>
                </a:cubicBezTo>
                <a:cubicBezTo>
                  <a:pt x="3385789" y="910575"/>
                  <a:pt x="3363746" y="878650"/>
                  <a:pt x="3355942" y="857839"/>
                </a:cubicBezTo>
                <a:cubicBezTo>
                  <a:pt x="3341111" y="818289"/>
                  <a:pt x="3346997" y="817843"/>
                  <a:pt x="3332375" y="787138"/>
                </a:cubicBezTo>
                <a:cubicBezTo>
                  <a:pt x="3320292" y="761763"/>
                  <a:pt x="3309128" y="735824"/>
                  <a:pt x="3294668" y="711724"/>
                </a:cubicBezTo>
                <a:cubicBezTo>
                  <a:pt x="3285451" y="696363"/>
                  <a:pt x="3261674" y="669303"/>
                  <a:pt x="3261674" y="669303"/>
                </a:cubicBezTo>
                <a:cubicBezTo>
                  <a:pt x="3253488" y="644750"/>
                  <a:pt x="3255965" y="648493"/>
                  <a:pt x="3233393" y="617456"/>
                </a:cubicBezTo>
                <a:cubicBezTo>
                  <a:pt x="3229472" y="612065"/>
                  <a:pt x="3223591" y="608376"/>
                  <a:pt x="3219253" y="603315"/>
                </a:cubicBezTo>
                <a:cubicBezTo>
                  <a:pt x="3214141" y="597351"/>
                  <a:pt x="3210668" y="590017"/>
                  <a:pt x="3205113" y="584462"/>
                </a:cubicBezTo>
                <a:cubicBezTo>
                  <a:pt x="3201107" y="580456"/>
                  <a:pt x="3195325" y="578662"/>
                  <a:pt x="3190973" y="575035"/>
                </a:cubicBezTo>
                <a:cubicBezTo>
                  <a:pt x="3185852" y="570768"/>
                  <a:pt x="3181921" y="565201"/>
                  <a:pt x="3176833" y="560895"/>
                </a:cubicBezTo>
                <a:cubicBezTo>
                  <a:pt x="3141052" y="530619"/>
                  <a:pt x="3101567" y="504483"/>
                  <a:pt x="3068424" y="471340"/>
                </a:cubicBezTo>
                <a:cubicBezTo>
                  <a:pt x="3016084" y="419000"/>
                  <a:pt x="3066955" y="463909"/>
                  <a:pt x="3002437" y="424206"/>
                </a:cubicBezTo>
                <a:cubicBezTo>
                  <a:pt x="2993869" y="418934"/>
                  <a:pt x="2987761" y="410060"/>
                  <a:pt x="2978870" y="405353"/>
                </a:cubicBezTo>
                <a:cubicBezTo>
                  <a:pt x="2960819" y="395797"/>
                  <a:pt x="2940164" y="391705"/>
                  <a:pt x="2922309" y="381786"/>
                </a:cubicBezTo>
                <a:cubicBezTo>
                  <a:pt x="2911582" y="375827"/>
                  <a:pt x="2904350" y="364855"/>
                  <a:pt x="2894028" y="358219"/>
                </a:cubicBezTo>
                <a:cubicBezTo>
                  <a:pt x="2860256" y="336508"/>
                  <a:pt x="2824916" y="317339"/>
                  <a:pt x="2790334" y="296944"/>
                </a:cubicBezTo>
                <a:cubicBezTo>
                  <a:pt x="2763642" y="281203"/>
                  <a:pt x="2740002" y="258322"/>
                  <a:pt x="2710206" y="249810"/>
                </a:cubicBezTo>
                <a:cubicBezTo>
                  <a:pt x="2665049" y="236909"/>
                  <a:pt x="2630238" y="227658"/>
                  <a:pt x="2582944" y="207390"/>
                </a:cubicBezTo>
                <a:cubicBezTo>
                  <a:pt x="2571946" y="202677"/>
                  <a:pt x="2560793" y="198310"/>
                  <a:pt x="2549950" y="193250"/>
                </a:cubicBezTo>
                <a:cubicBezTo>
                  <a:pt x="2537216" y="187307"/>
                  <a:pt x="2525291" y="179615"/>
                  <a:pt x="2512243" y="174396"/>
                </a:cubicBezTo>
                <a:cubicBezTo>
                  <a:pt x="2501623" y="170148"/>
                  <a:pt x="2490100" y="168586"/>
                  <a:pt x="2479249" y="164969"/>
                </a:cubicBezTo>
                <a:cubicBezTo>
                  <a:pt x="2392589" y="136082"/>
                  <a:pt x="2440667" y="146883"/>
                  <a:pt x="2389694" y="136689"/>
                </a:cubicBezTo>
                <a:cubicBezTo>
                  <a:pt x="2370841" y="128833"/>
                  <a:pt x="2351701" y="121632"/>
                  <a:pt x="2333134" y="113122"/>
                </a:cubicBezTo>
                <a:cubicBezTo>
                  <a:pt x="2313972" y="104339"/>
                  <a:pt x="2296570" y="91507"/>
                  <a:pt x="2276573" y="84841"/>
                </a:cubicBezTo>
                <a:cubicBezTo>
                  <a:pt x="2267146" y="81699"/>
                  <a:pt x="2257567" y="78981"/>
                  <a:pt x="2248292" y="75414"/>
                </a:cubicBezTo>
                <a:cubicBezTo>
                  <a:pt x="2237124" y="71119"/>
                  <a:pt x="2226544" y="65363"/>
                  <a:pt x="2215299" y="61274"/>
                </a:cubicBezTo>
                <a:cubicBezTo>
                  <a:pt x="2209211" y="59060"/>
                  <a:pt x="2202650" y="58422"/>
                  <a:pt x="2196445" y="56561"/>
                </a:cubicBezTo>
                <a:cubicBezTo>
                  <a:pt x="2186927" y="53706"/>
                  <a:pt x="2177592" y="50276"/>
                  <a:pt x="2168165" y="47134"/>
                </a:cubicBezTo>
                <a:cubicBezTo>
                  <a:pt x="2163451" y="45563"/>
                  <a:pt x="2158801" y="43786"/>
                  <a:pt x="2154024" y="42421"/>
                </a:cubicBezTo>
                <a:cubicBezTo>
                  <a:pt x="2143026" y="39279"/>
                  <a:pt x="2131780" y="36903"/>
                  <a:pt x="2121031" y="32994"/>
                </a:cubicBezTo>
                <a:cubicBezTo>
                  <a:pt x="2114428" y="30593"/>
                  <a:pt x="2108598" y="26421"/>
                  <a:pt x="2102177" y="23567"/>
                </a:cubicBezTo>
                <a:cubicBezTo>
                  <a:pt x="2094445" y="20131"/>
                  <a:pt x="2086178" y="17924"/>
                  <a:pt x="2078610" y="14140"/>
                </a:cubicBezTo>
                <a:cubicBezTo>
                  <a:pt x="2073543" y="11607"/>
                  <a:pt x="2070025" y="5824"/>
                  <a:pt x="2064470" y="4713"/>
                </a:cubicBezTo>
                <a:cubicBezTo>
                  <a:pt x="2053686" y="2556"/>
                  <a:pt x="2063684" y="21210"/>
                  <a:pt x="2050329" y="23567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6022211" y="1747982"/>
            <a:ext cx="437134" cy="3440073"/>
            <a:chOff x="1266620" y="156662"/>
            <a:chExt cx="437134" cy="3440073"/>
          </a:xfrm>
        </p:grpSpPr>
        <p:sp>
          <p:nvSpPr>
            <p:cNvPr id="2" name="직사각형 1"/>
            <p:cNvSpPr/>
            <p:nvPr/>
          </p:nvSpPr>
          <p:spPr>
            <a:xfrm>
              <a:off x="1266621" y="2224769"/>
              <a:ext cx="437133" cy="171695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1266621" y="2396189"/>
              <a:ext cx="437133" cy="171695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1266621" y="2567584"/>
              <a:ext cx="437133" cy="171695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1266621" y="2739004"/>
              <a:ext cx="437133" cy="171695"/>
            </a:xfrm>
            <a:prstGeom prst="rect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B4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266621" y="1536037"/>
              <a:ext cx="437133" cy="171695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266621" y="1707457"/>
              <a:ext cx="437133" cy="171695"/>
            </a:xfrm>
            <a:prstGeom prst="rect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B2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266621" y="1878852"/>
              <a:ext cx="437133" cy="171695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266621" y="2050272"/>
              <a:ext cx="437133" cy="171695"/>
            </a:xfrm>
            <a:prstGeom prst="rect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266620" y="851742"/>
              <a:ext cx="437133" cy="171695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266621" y="1016814"/>
              <a:ext cx="437133" cy="171695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1266621" y="1188209"/>
              <a:ext cx="437133" cy="1716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A2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266621" y="1359629"/>
              <a:ext cx="437133" cy="171695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266621" y="156662"/>
              <a:ext cx="437133" cy="171695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266621" y="328082"/>
              <a:ext cx="437133" cy="1716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A1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1266621" y="499477"/>
              <a:ext cx="437133" cy="171695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266621" y="670897"/>
              <a:ext cx="437133" cy="171695"/>
            </a:xfrm>
            <a:prstGeom prst="rect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B1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266621" y="2910805"/>
              <a:ext cx="437133" cy="1716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A3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266621" y="3082225"/>
              <a:ext cx="437133" cy="171695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266621" y="3253620"/>
              <a:ext cx="437133" cy="171695"/>
            </a:xfrm>
            <a:prstGeom prst="rect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B5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266621" y="3425040"/>
              <a:ext cx="437133" cy="171695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sp>
        <p:nvSpPr>
          <p:cNvPr id="67" name="순서도: 자기 디스크 66"/>
          <p:cNvSpPr/>
          <p:nvPr/>
        </p:nvSpPr>
        <p:spPr>
          <a:xfrm>
            <a:off x="7287238" y="2805243"/>
            <a:ext cx="919151" cy="1265428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6017885" y="1752281"/>
            <a:ext cx="432048" cy="342777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930246" y="520089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메모리</a:t>
            </a:r>
            <a:endParaRPr lang="ko-KR" altLang="en-US" sz="1200" dirty="0"/>
          </a:p>
        </p:txBody>
      </p:sp>
      <p:sp>
        <p:nvSpPr>
          <p:cNvPr id="70" name="직사각형 69"/>
          <p:cNvSpPr/>
          <p:nvPr/>
        </p:nvSpPr>
        <p:spPr>
          <a:xfrm>
            <a:off x="4871599" y="3160778"/>
            <a:ext cx="627899" cy="404588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CPU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7530789" y="3302099"/>
            <a:ext cx="432048" cy="637790"/>
          </a:xfrm>
          <a:prstGeom prst="rect">
            <a:avLst/>
          </a:prstGeom>
          <a:solidFill>
            <a:srgbClr val="FFC00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프로그램</a:t>
            </a:r>
            <a:r>
              <a:rPr lang="en-US" altLang="ko-KR" sz="900" dirty="0" smtClean="0">
                <a:solidFill>
                  <a:schemeClr val="tx1"/>
                </a:solidFill>
              </a:rPr>
              <a:t>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10" name="직선 연결선 109"/>
          <p:cNvCxnSpPr/>
          <p:nvPr/>
        </p:nvCxnSpPr>
        <p:spPr>
          <a:xfrm>
            <a:off x="6465937" y="5020320"/>
            <a:ext cx="16230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>
            <a:off x="6469337" y="5190537"/>
            <a:ext cx="16230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6547088" y="5013013"/>
            <a:ext cx="2613" cy="189314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6588224" y="4990123"/>
            <a:ext cx="10947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 smtClean="0"/>
              <a:t>페이지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고정 크기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4788025" y="5841728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(4) </a:t>
            </a:r>
            <a:r>
              <a:rPr lang="ko-KR" altLang="en-US" sz="1200" dirty="0" smtClean="0"/>
              <a:t>분할 할당</a:t>
            </a:r>
            <a:r>
              <a:rPr lang="en-US" altLang="ko-KR" sz="1200" dirty="0" smtClean="0"/>
              <a:t> - </a:t>
            </a:r>
            <a:r>
              <a:rPr lang="ko-KR" altLang="en-US" sz="1200" dirty="0" err="1" smtClean="0"/>
              <a:t>페이징</a:t>
            </a:r>
            <a:r>
              <a:rPr lang="en-US" altLang="ko-KR" sz="1200" dirty="0" smtClean="0"/>
              <a:t>(</a:t>
            </a:r>
            <a:r>
              <a:rPr lang="en-US" altLang="ko-KR" sz="1200" dirty="0"/>
              <a:t>paging</a:t>
            </a:r>
            <a:r>
              <a:rPr lang="en-US" altLang="ko-KR" sz="1200" dirty="0" smtClean="0"/>
              <a:t>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16324" y="5847655"/>
            <a:ext cx="3230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(3) </a:t>
            </a:r>
            <a:r>
              <a:rPr lang="ko-KR" altLang="en-US" sz="1200" dirty="0" smtClean="0"/>
              <a:t>분할 할당 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세그먼테이션</a:t>
            </a:r>
            <a:r>
              <a:rPr lang="en-US" altLang="ko-KR" sz="1200" dirty="0"/>
              <a:t>(segmentation</a:t>
            </a:r>
            <a:r>
              <a:rPr lang="en-US" altLang="ko-KR" sz="1200" dirty="0" smtClean="0"/>
              <a:t>)</a:t>
            </a:r>
          </a:p>
        </p:txBody>
      </p:sp>
      <p:sp>
        <p:nvSpPr>
          <p:cNvPr id="125" name="자유형 124"/>
          <p:cNvSpPr/>
          <p:nvPr/>
        </p:nvSpPr>
        <p:spPr>
          <a:xfrm>
            <a:off x="530744" y="1591320"/>
            <a:ext cx="3570904" cy="3907410"/>
          </a:xfrm>
          <a:custGeom>
            <a:avLst/>
            <a:gdLst>
              <a:gd name="connsiteX0" fmla="*/ 2050329 w 3493072"/>
              <a:gd name="connsiteY0" fmla="*/ 23567 h 3907410"/>
              <a:gd name="connsiteX1" fmla="*/ 1984342 w 3493072"/>
              <a:gd name="connsiteY1" fmla="*/ 18854 h 3907410"/>
              <a:gd name="connsiteX2" fmla="*/ 1918354 w 3493072"/>
              <a:gd name="connsiteY2" fmla="*/ 4713 h 3907410"/>
              <a:gd name="connsiteX3" fmla="*/ 1805233 w 3493072"/>
              <a:gd name="connsiteY3" fmla="*/ 0 h 3907410"/>
              <a:gd name="connsiteX4" fmla="*/ 1376313 w 3493072"/>
              <a:gd name="connsiteY4" fmla="*/ 4713 h 3907410"/>
              <a:gd name="connsiteX5" fmla="*/ 1343319 w 3493072"/>
              <a:gd name="connsiteY5" fmla="*/ 18854 h 3907410"/>
              <a:gd name="connsiteX6" fmla="*/ 1315039 w 3493072"/>
              <a:gd name="connsiteY6" fmla="*/ 23567 h 3907410"/>
              <a:gd name="connsiteX7" fmla="*/ 1225484 w 3493072"/>
              <a:gd name="connsiteY7" fmla="*/ 56561 h 3907410"/>
              <a:gd name="connsiteX8" fmla="*/ 1098222 w 3493072"/>
              <a:gd name="connsiteY8" fmla="*/ 84841 h 3907410"/>
              <a:gd name="connsiteX9" fmla="*/ 999241 w 3493072"/>
              <a:gd name="connsiteY9" fmla="*/ 113122 h 3907410"/>
              <a:gd name="connsiteX10" fmla="*/ 919113 w 3493072"/>
              <a:gd name="connsiteY10" fmla="*/ 150829 h 3907410"/>
              <a:gd name="connsiteX11" fmla="*/ 834272 w 3493072"/>
              <a:gd name="connsiteY11" fmla="*/ 183823 h 3907410"/>
              <a:gd name="connsiteX12" fmla="*/ 707010 w 3493072"/>
              <a:gd name="connsiteY12" fmla="*/ 254524 h 3907410"/>
              <a:gd name="connsiteX13" fmla="*/ 608028 w 3493072"/>
              <a:gd name="connsiteY13" fmla="*/ 329938 h 3907410"/>
              <a:gd name="connsiteX14" fmla="*/ 560894 w 3493072"/>
              <a:gd name="connsiteY14" fmla="*/ 362932 h 3907410"/>
              <a:gd name="connsiteX15" fmla="*/ 490193 w 3493072"/>
              <a:gd name="connsiteY15" fmla="*/ 447773 h 3907410"/>
              <a:gd name="connsiteX16" fmla="*/ 452486 w 3493072"/>
              <a:gd name="connsiteY16" fmla="*/ 485480 h 3907410"/>
              <a:gd name="connsiteX17" fmla="*/ 395925 w 3493072"/>
              <a:gd name="connsiteY17" fmla="*/ 575035 h 3907410"/>
              <a:gd name="connsiteX18" fmla="*/ 344078 w 3493072"/>
              <a:gd name="connsiteY18" fmla="*/ 636309 h 3907410"/>
              <a:gd name="connsiteX19" fmla="*/ 325224 w 3493072"/>
              <a:gd name="connsiteY19" fmla="*/ 678730 h 3907410"/>
              <a:gd name="connsiteX20" fmla="*/ 306371 w 3493072"/>
              <a:gd name="connsiteY20" fmla="*/ 716437 h 3907410"/>
              <a:gd name="connsiteX21" fmla="*/ 268664 w 3493072"/>
              <a:gd name="connsiteY21" fmla="*/ 768285 h 3907410"/>
              <a:gd name="connsiteX22" fmla="*/ 240383 w 3493072"/>
              <a:gd name="connsiteY22" fmla="*/ 848412 h 3907410"/>
              <a:gd name="connsiteX23" fmla="*/ 193249 w 3493072"/>
              <a:gd name="connsiteY23" fmla="*/ 942680 h 3907410"/>
              <a:gd name="connsiteX24" fmla="*/ 155542 w 3493072"/>
              <a:gd name="connsiteY24" fmla="*/ 1036948 h 3907410"/>
              <a:gd name="connsiteX25" fmla="*/ 94268 w 3493072"/>
              <a:gd name="connsiteY25" fmla="*/ 1183064 h 3907410"/>
              <a:gd name="connsiteX26" fmla="*/ 84841 w 3493072"/>
              <a:gd name="connsiteY26" fmla="*/ 1216058 h 3907410"/>
              <a:gd name="connsiteX27" fmla="*/ 42420 w 3493072"/>
              <a:gd name="connsiteY27" fmla="*/ 1343320 h 3907410"/>
              <a:gd name="connsiteX28" fmla="*/ 32993 w 3493072"/>
              <a:gd name="connsiteY28" fmla="*/ 1385740 h 3907410"/>
              <a:gd name="connsiteX29" fmla="*/ 14140 w 3493072"/>
              <a:gd name="connsiteY29" fmla="*/ 1447014 h 3907410"/>
              <a:gd name="connsiteX30" fmla="*/ 0 w 3493072"/>
              <a:gd name="connsiteY30" fmla="*/ 1531856 h 3907410"/>
              <a:gd name="connsiteX31" fmla="*/ 14140 w 3493072"/>
              <a:gd name="connsiteY31" fmla="*/ 1984342 h 3907410"/>
              <a:gd name="connsiteX32" fmla="*/ 32993 w 3493072"/>
              <a:gd name="connsiteY32" fmla="*/ 2083324 h 3907410"/>
              <a:gd name="connsiteX33" fmla="*/ 51847 w 3493072"/>
              <a:gd name="connsiteY33" fmla="*/ 2196445 h 3907410"/>
              <a:gd name="connsiteX34" fmla="*/ 65987 w 3493072"/>
              <a:gd name="connsiteY34" fmla="*/ 2271860 h 3907410"/>
              <a:gd name="connsiteX35" fmla="*/ 89554 w 3493072"/>
              <a:gd name="connsiteY35" fmla="*/ 2366128 h 3907410"/>
              <a:gd name="connsiteX36" fmla="*/ 98981 w 3493072"/>
              <a:gd name="connsiteY36" fmla="*/ 2413262 h 3907410"/>
              <a:gd name="connsiteX37" fmla="*/ 122548 w 3493072"/>
              <a:gd name="connsiteY37" fmla="*/ 2450969 h 3907410"/>
              <a:gd name="connsiteX38" fmla="*/ 141402 w 3493072"/>
              <a:gd name="connsiteY38" fmla="*/ 2531097 h 3907410"/>
              <a:gd name="connsiteX39" fmla="*/ 155542 w 3493072"/>
              <a:gd name="connsiteY39" fmla="*/ 2573518 h 3907410"/>
              <a:gd name="connsiteX40" fmla="*/ 174395 w 3493072"/>
              <a:gd name="connsiteY40" fmla="*/ 2634792 h 3907410"/>
              <a:gd name="connsiteX41" fmla="*/ 216816 w 3493072"/>
              <a:gd name="connsiteY41" fmla="*/ 2757340 h 3907410"/>
              <a:gd name="connsiteX42" fmla="*/ 216816 w 3493072"/>
              <a:gd name="connsiteY42" fmla="*/ 2757340 h 3907410"/>
              <a:gd name="connsiteX43" fmla="*/ 245097 w 3493072"/>
              <a:gd name="connsiteY43" fmla="*/ 2870462 h 3907410"/>
              <a:gd name="connsiteX44" fmla="*/ 259237 w 3493072"/>
              <a:gd name="connsiteY44" fmla="*/ 2936450 h 3907410"/>
              <a:gd name="connsiteX45" fmla="*/ 273377 w 3493072"/>
              <a:gd name="connsiteY45" fmla="*/ 3026004 h 3907410"/>
              <a:gd name="connsiteX46" fmla="*/ 296944 w 3493072"/>
              <a:gd name="connsiteY46" fmla="*/ 3073138 h 3907410"/>
              <a:gd name="connsiteX47" fmla="*/ 315798 w 3493072"/>
              <a:gd name="connsiteY47" fmla="*/ 3153266 h 3907410"/>
              <a:gd name="connsiteX48" fmla="*/ 329938 w 3493072"/>
              <a:gd name="connsiteY48" fmla="*/ 3176833 h 3907410"/>
              <a:gd name="connsiteX49" fmla="*/ 353505 w 3493072"/>
              <a:gd name="connsiteY49" fmla="*/ 3238107 h 3907410"/>
              <a:gd name="connsiteX50" fmla="*/ 386499 w 3493072"/>
              <a:gd name="connsiteY50" fmla="*/ 3285241 h 3907410"/>
              <a:gd name="connsiteX51" fmla="*/ 443059 w 3493072"/>
              <a:gd name="connsiteY51" fmla="*/ 3379509 h 3907410"/>
              <a:gd name="connsiteX52" fmla="*/ 490193 w 3493072"/>
              <a:gd name="connsiteY52" fmla="*/ 3436070 h 3907410"/>
              <a:gd name="connsiteX53" fmla="*/ 523187 w 3493072"/>
              <a:gd name="connsiteY53" fmla="*/ 3459637 h 3907410"/>
              <a:gd name="connsiteX54" fmla="*/ 537327 w 3493072"/>
              <a:gd name="connsiteY54" fmla="*/ 3478491 h 3907410"/>
              <a:gd name="connsiteX55" fmla="*/ 584461 w 3493072"/>
              <a:gd name="connsiteY55" fmla="*/ 3520911 h 3907410"/>
              <a:gd name="connsiteX56" fmla="*/ 626882 w 3493072"/>
              <a:gd name="connsiteY56" fmla="*/ 3568045 h 3907410"/>
              <a:gd name="connsiteX57" fmla="*/ 688156 w 3493072"/>
              <a:gd name="connsiteY57" fmla="*/ 3596326 h 3907410"/>
              <a:gd name="connsiteX58" fmla="*/ 735290 w 3493072"/>
              <a:gd name="connsiteY58" fmla="*/ 3624606 h 3907410"/>
              <a:gd name="connsiteX59" fmla="*/ 763571 w 3493072"/>
              <a:gd name="connsiteY59" fmla="*/ 3638746 h 3907410"/>
              <a:gd name="connsiteX60" fmla="*/ 787138 w 3493072"/>
              <a:gd name="connsiteY60" fmla="*/ 3657600 h 3907410"/>
              <a:gd name="connsiteX61" fmla="*/ 853125 w 3493072"/>
              <a:gd name="connsiteY61" fmla="*/ 3681167 h 3907410"/>
              <a:gd name="connsiteX62" fmla="*/ 867266 w 3493072"/>
              <a:gd name="connsiteY62" fmla="*/ 3690594 h 3907410"/>
              <a:gd name="connsiteX63" fmla="*/ 900259 w 3493072"/>
              <a:gd name="connsiteY63" fmla="*/ 3704734 h 3907410"/>
              <a:gd name="connsiteX64" fmla="*/ 914400 w 3493072"/>
              <a:gd name="connsiteY64" fmla="*/ 3709447 h 3907410"/>
              <a:gd name="connsiteX65" fmla="*/ 933253 w 3493072"/>
              <a:gd name="connsiteY65" fmla="*/ 3714161 h 3907410"/>
              <a:gd name="connsiteX66" fmla="*/ 994527 w 3493072"/>
              <a:gd name="connsiteY66" fmla="*/ 3751868 h 3907410"/>
              <a:gd name="connsiteX67" fmla="*/ 1027521 w 3493072"/>
              <a:gd name="connsiteY67" fmla="*/ 3766008 h 3907410"/>
              <a:gd name="connsiteX68" fmla="*/ 1046375 w 3493072"/>
              <a:gd name="connsiteY68" fmla="*/ 3775435 h 3907410"/>
              <a:gd name="connsiteX69" fmla="*/ 1107649 w 3493072"/>
              <a:gd name="connsiteY69" fmla="*/ 3799002 h 3907410"/>
              <a:gd name="connsiteX70" fmla="*/ 1183064 w 3493072"/>
              <a:gd name="connsiteY70" fmla="*/ 3836709 h 3907410"/>
              <a:gd name="connsiteX71" fmla="*/ 1216057 w 3493072"/>
              <a:gd name="connsiteY71" fmla="*/ 3846136 h 3907410"/>
              <a:gd name="connsiteX72" fmla="*/ 1286758 w 3493072"/>
              <a:gd name="connsiteY72" fmla="*/ 3869703 h 3907410"/>
              <a:gd name="connsiteX73" fmla="*/ 1376313 w 3493072"/>
              <a:gd name="connsiteY73" fmla="*/ 3883843 h 3907410"/>
              <a:gd name="connsiteX74" fmla="*/ 1597843 w 3493072"/>
              <a:gd name="connsiteY74" fmla="*/ 3907410 h 3907410"/>
              <a:gd name="connsiteX75" fmla="*/ 1946635 w 3493072"/>
              <a:gd name="connsiteY75" fmla="*/ 3893270 h 3907410"/>
              <a:gd name="connsiteX76" fmla="*/ 2036189 w 3493072"/>
              <a:gd name="connsiteY76" fmla="*/ 3860276 h 3907410"/>
              <a:gd name="connsiteX77" fmla="*/ 2069183 w 3493072"/>
              <a:gd name="connsiteY77" fmla="*/ 3846136 h 3907410"/>
              <a:gd name="connsiteX78" fmla="*/ 2102177 w 3493072"/>
              <a:gd name="connsiteY78" fmla="*/ 3822569 h 3907410"/>
              <a:gd name="connsiteX79" fmla="*/ 2154024 w 3493072"/>
              <a:gd name="connsiteY79" fmla="*/ 3813142 h 3907410"/>
              <a:gd name="connsiteX80" fmla="*/ 2262433 w 3493072"/>
              <a:gd name="connsiteY80" fmla="*/ 3780148 h 3907410"/>
              <a:gd name="connsiteX81" fmla="*/ 2304853 w 3493072"/>
              <a:gd name="connsiteY81" fmla="*/ 3766008 h 3907410"/>
              <a:gd name="connsiteX82" fmla="*/ 2342560 w 3493072"/>
              <a:gd name="connsiteY82" fmla="*/ 3756581 h 3907410"/>
              <a:gd name="connsiteX83" fmla="*/ 2389694 w 3493072"/>
              <a:gd name="connsiteY83" fmla="*/ 3733014 h 3907410"/>
              <a:gd name="connsiteX84" fmla="*/ 2460395 w 3493072"/>
              <a:gd name="connsiteY84" fmla="*/ 3709447 h 3907410"/>
              <a:gd name="connsiteX85" fmla="*/ 2502816 w 3493072"/>
              <a:gd name="connsiteY85" fmla="*/ 3695307 h 3907410"/>
              <a:gd name="connsiteX86" fmla="*/ 2516956 w 3493072"/>
              <a:gd name="connsiteY86" fmla="*/ 3685880 h 3907410"/>
              <a:gd name="connsiteX87" fmla="*/ 2535810 w 3493072"/>
              <a:gd name="connsiteY87" fmla="*/ 3676454 h 3907410"/>
              <a:gd name="connsiteX88" fmla="*/ 2578231 w 3493072"/>
              <a:gd name="connsiteY88" fmla="*/ 3648173 h 3907410"/>
              <a:gd name="connsiteX89" fmla="*/ 2644218 w 3493072"/>
              <a:gd name="connsiteY89" fmla="*/ 3577472 h 3907410"/>
              <a:gd name="connsiteX90" fmla="*/ 2691352 w 3493072"/>
              <a:gd name="connsiteY90" fmla="*/ 3544478 h 3907410"/>
              <a:gd name="connsiteX91" fmla="*/ 2757340 w 3493072"/>
              <a:gd name="connsiteY91" fmla="*/ 3502058 h 3907410"/>
              <a:gd name="connsiteX92" fmla="*/ 2776193 w 3493072"/>
              <a:gd name="connsiteY92" fmla="*/ 3487918 h 3907410"/>
              <a:gd name="connsiteX93" fmla="*/ 2813901 w 3493072"/>
              <a:gd name="connsiteY93" fmla="*/ 3450210 h 3907410"/>
              <a:gd name="connsiteX94" fmla="*/ 2884602 w 3493072"/>
              <a:gd name="connsiteY94" fmla="*/ 3398363 h 3907410"/>
              <a:gd name="connsiteX95" fmla="*/ 2931736 w 3493072"/>
              <a:gd name="connsiteY95" fmla="*/ 3360656 h 3907410"/>
              <a:gd name="connsiteX96" fmla="*/ 2964729 w 3493072"/>
              <a:gd name="connsiteY96" fmla="*/ 3341802 h 3907410"/>
              <a:gd name="connsiteX97" fmla="*/ 3026004 w 3493072"/>
              <a:gd name="connsiteY97" fmla="*/ 3304095 h 3907410"/>
              <a:gd name="connsiteX98" fmla="*/ 3129699 w 3493072"/>
              <a:gd name="connsiteY98" fmla="*/ 3172120 h 3907410"/>
              <a:gd name="connsiteX99" fmla="*/ 3172119 w 3493072"/>
              <a:gd name="connsiteY99" fmla="*/ 3106132 h 3907410"/>
              <a:gd name="connsiteX100" fmla="*/ 3190973 w 3493072"/>
              <a:gd name="connsiteY100" fmla="*/ 3063711 h 3907410"/>
              <a:gd name="connsiteX101" fmla="*/ 3209826 w 3493072"/>
              <a:gd name="connsiteY101" fmla="*/ 3035431 h 3907410"/>
              <a:gd name="connsiteX102" fmla="*/ 3228680 w 3493072"/>
              <a:gd name="connsiteY102" fmla="*/ 2993010 h 3907410"/>
              <a:gd name="connsiteX103" fmla="*/ 3266387 w 3493072"/>
              <a:gd name="connsiteY103" fmla="*/ 2889315 h 3907410"/>
              <a:gd name="connsiteX104" fmla="*/ 3285241 w 3493072"/>
              <a:gd name="connsiteY104" fmla="*/ 2813901 h 3907410"/>
              <a:gd name="connsiteX105" fmla="*/ 3304094 w 3493072"/>
              <a:gd name="connsiteY105" fmla="*/ 2766767 h 3907410"/>
              <a:gd name="connsiteX106" fmla="*/ 3318235 w 3493072"/>
              <a:gd name="connsiteY106" fmla="*/ 2714920 h 3907410"/>
              <a:gd name="connsiteX107" fmla="*/ 3337088 w 3493072"/>
              <a:gd name="connsiteY107" fmla="*/ 2653645 h 3907410"/>
              <a:gd name="connsiteX108" fmla="*/ 3351228 w 3493072"/>
              <a:gd name="connsiteY108" fmla="*/ 2597085 h 3907410"/>
              <a:gd name="connsiteX109" fmla="*/ 3417216 w 3493072"/>
              <a:gd name="connsiteY109" fmla="*/ 2389695 h 3907410"/>
              <a:gd name="connsiteX110" fmla="*/ 3436070 w 3493072"/>
              <a:gd name="connsiteY110" fmla="*/ 2262433 h 3907410"/>
              <a:gd name="connsiteX111" fmla="*/ 3450210 w 3493072"/>
              <a:gd name="connsiteY111" fmla="*/ 2220012 h 3907410"/>
              <a:gd name="connsiteX112" fmla="*/ 3464350 w 3493072"/>
              <a:gd name="connsiteY112" fmla="*/ 2154025 h 3907410"/>
              <a:gd name="connsiteX113" fmla="*/ 3483204 w 3493072"/>
              <a:gd name="connsiteY113" fmla="*/ 2078610 h 3907410"/>
              <a:gd name="connsiteX114" fmla="*/ 3492631 w 3493072"/>
              <a:gd name="connsiteY114" fmla="*/ 1720392 h 3907410"/>
              <a:gd name="connsiteX115" fmla="*/ 3478490 w 3493072"/>
              <a:gd name="connsiteY115" fmla="*/ 1348033 h 3907410"/>
              <a:gd name="connsiteX116" fmla="*/ 3464350 w 3493072"/>
              <a:gd name="connsiteY116" fmla="*/ 1300899 h 3907410"/>
              <a:gd name="connsiteX117" fmla="*/ 3450210 w 3493072"/>
              <a:gd name="connsiteY117" fmla="*/ 1164210 h 3907410"/>
              <a:gd name="connsiteX118" fmla="*/ 3436070 w 3493072"/>
              <a:gd name="connsiteY118" fmla="*/ 1102936 h 3907410"/>
              <a:gd name="connsiteX119" fmla="*/ 3426643 w 3493072"/>
              <a:gd name="connsiteY119" fmla="*/ 1051089 h 3907410"/>
              <a:gd name="connsiteX120" fmla="*/ 3407789 w 3493072"/>
              <a:gd name="connsiteY120" fmla="*/ 989814 h 3907410"/>
              <a:gd name="connsiteX121" fmla="*/ 3393649 w 3493072"/>
              <a:gd name="connsiteY121" fmla="*/ 928540 h 3907410"/>
              <a:gd name="connsiteX122" fmla="*/ 3355942 w 3493072"/>
              <a:gd name="connsiteY122" fmla="*/ 857839 h 3907410"/>
              <a:gd name="connsiteX123" fmla="*/ 3332375 w 3493072"/>
              <a:gd name="connsiteY123" fmla="*/ 787138 h 3907410"/>
              <a:gd name="connsiteX124" fmla="*/ 3294668 w 3493072"/>
              <a:gd name="connsiteY124" fmla="*/ 711724 h 3907410"/>
              <a:gd name="connsiteX125" fmla="*/ 3261674 w 3493072"/>
              <a:gd name="connsiteY125" fmla="*/ 669303 h 3907410"/>
              <a:gd name="connsiteX126" fmla="*/ 3233393 w 3493072"/>
              <a:gd name="connsiteY126" fmla="*/ 617456 h 3907410"/>
              <a:gd name="connsiteX127" fmla="*/ 3219253 w 3493072"/>
              <a:gd name="connsiteY127" fmla="*/ 603315 h 3907410"/>
              <a:gd name="connsiteX128" fmla="*/ 3205113 w 3493072"/>
              <a:gd name="connsiteY128" fmla="*/ 584462 h 3907410"/>
              <a:gd name="connsiteX129" fmla="*/ 3190973 w 3493072"/>
              <a:gd name="connsiteY129" fmla="*/ 575035 h 3907410"/>
              <a:gd name="connsiteX130" fmla="*/ 3176833 w 3493072"/>
              <a:gd name="connsiteY130" fmla="*/ 560895 h 3907410"/>
              <a:gd name="connsiteX131" fmla="*/ 3068424 w 3493072"/>
              <a:gd name="connsiteY131" fmla="*/ 471340 h 3907410"/>
              <a:gd name="connsiteX132" fmla="*/ 3002437 w 3493072"/>
              <a:gd name="connsiteY132" fmla="*/ 424206 h 3907410"/>
              <a:gd name="connsiteX133" fmla="*/ 2978870 w 3493072"/>
              <a:gd name="connsiteY133" fmla="*/ 405353 h 3907410"/>
              <a:gd name="connsiteX134" fmla="*/ 2922309 w 3493072"/>
              <a:gd name="connsiteY134" fmla="*/ 381786 h 3907410"/>
              <a:gd name="connsiteX135" fmla="*/ 2894028 w 3493072"/>
              <a:gd name="connsiteY135" fmla="*/ 358219 h 3907410"/>
              <a:gd name="connsiteX136" fmla="*/ 2790334 w 3493072"/>
              <a:gd name="connsiteY136" fmla="*/ 296944 h 3907410"/>
              <a:gd name="connsiteX137" fmla="*/ 2710206 w 3493072"/>
              <a:gd name="connsiteY137" fmla="*/ 249810 h 3907410"/>
              <a:gd name="connsiteX138" fmla="*/ 2582944 w 3493072"/>
              <a:gd name="connsiteY138" fmla="*/ 207390 h 3907410"/>
              <a:gd name="connsiteX139" fmla="*/ 2549950 w 3493072"/>
              <a:gd name="connsiteY139" fmla="*/ 193250 h 3907410"/>
              <a:gd name="connsiteX140" fmla="*/ 2512243 w 3493072"/>
              <a:gd name="connsiteY140" fmla="*/ 174396 h 3907410"/>
              <a:gd name="connsiteX141" fmla="*/ 2479249 w 3493072"/>
              <a:gd name="connsiteY141" fmla="*/ 164969 h 3907410"/>
              <a:gd name="connsiteX142" fmla="*/ 2389694 w 3493072"/>
              <a:gd name="connsiteY142" fmla="*/ 136689 h 3907410"/>
              <a:gd name="connsiteX143" fmla="*/ 2333134 w 3493072"/>
              <a:gd name="connsiteY143" fmla="*/ 113122 h 3907410"/>
              <a:gd name="connsiteX144" fmla="*/ 2276573 w 3493072"/>
              <a:gd name="connsiteY144" fmla="*/ 84841 h 3907410"/>
              <a:gd name="connsiteX145" fmla="*/ 2248292 w 3493072"/>
              <a:gd name="connsiteY145" fmla="*/ 75414 h 3907410"/>
              <a:gd name="connsiteX146" fmla="*/ 2215299 w 3493072"/>
              <a:gd name="connsiteY146" fmla="*/ 61274 h 3907410"/>
              <a:gd name="connsiteX147" fmla="*/ 2196445 w 3493072"/>
              <a:gd name="connsiteY147" fmla="*/ 56561 h 3907410"/>
              <a:gd name="connsiteX148" fmla="*/ 2168165 w 3493072"/>
              <a:gd name="connsiteY148" fmla="*/ 47134 h 3907410"/>
              <a:gd name="connsiteX149" fmla="*/ 2154024 w 3493072"/>
              <a:gd name="connsiteY149" fmla="*/ 42421 h 3907410"/>
              <a:gd name="connsiteX150" fmla="*/ 2121031 w 3493072"/>
              <a:gd name="connsiteY150" fmla="*/ 32994 h 3907410"/>
              <a:gd name="connsiteX151" fmla="*/ 2102177 w 3493072"/>
              <a:gd name="connsiteY151" fmla="*/ 23567 h 3907410"/>
              <a:gd name="connsiteX152" fmla="*/ 2078610 w 3493072"/>
              <a:gd name="connsiteY152" fmla="*/ 14140 h 3907410"/>
              <a:gd name="connsiteX153" fmla="*/ 2064470 w 3493072"/>
              <a:gd name="connsiteY153" fmla="*/ 4713 h 3907410"/>
              <a:gd name="connsiteX154" fmla="*/ 2050329 w 3493072"/>
              <a:gd name="connsiteY154" fmla="*/ 23567 h 3907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</a:cxnLst>
            <a:rect l="l" t="t" r="r" b="b"/>
            <a:pathLst>
              <a:path w="3493072" h="3907410">
                <a:moveTo>
                  <a:pt x="2050329" y="23567"/>
                </a:moveTo>
                <a:cubicBezTo>
                  <a:pt x="2036974" y="25924"/>
                  <a:pt x="2006172" y="21973"/>
                  <a:pt x="1984342" y="18854"/>
                </a:cubicBezTo>
                <a:cubicBezTo>
                  <a:pt x="1962073" y="15673"/>
                  <a:pt x="1940726" y="7068"/>
                  <a:pt x="1918354" y="4713"/>
                </a:cubicBezTo>
                <a:cubicBezTo>
                  <a:pt x="1880822" y="762"/>
                  <a:pt x="1842940" y="1571"/>
                  <a:pt x="1805233" y="0"/>
                </a:cubicBezTo>
                <a:lnTo>
                  <a:pt x="1376313" y="4713"/>
                </a:lnTo>
                <a:cubicBezTo>
                  <a:pt x="1364357" y="5201"/>
                  <a:pt x="1354755" y="15335"/>
                  <a:pt x="1343319" y="18854"/>
                </a:cubicBezTo>
                <a:cubicBezTo>
                  <a:pt x="1334185" y="21665"/>
                  <a:pt x="1324466" y="21996"/>
                  <a:pt x="1315039" y="23567"/>
                </a:cubicBezTo>
                <a:cubicBezTo>
                  <a:pt x="1285187" y="34565"/>
                  <a:pt x="1256679" y="50322"/>
                  <a:pt x="1225484" y="56561"/>
                </a:cubicBezTo>
                <a:cubicBezTo>
                  <a:pt x="1186860" y="64286"/>
                  <a:pt x="1133297" y="74449"/>
                  <a:pt x="1098222" y="84841"/>
                </a:cubicBezTo>
                <a:cubicBezTo>
                  <a:pt x="977297" y="120670"/>
                  <a:pt x="1127406" y="89819"/>
                  <a:pt x="999241" y="113122"/>
                </a:cubicBezTo>
                <a:cubicBezTo>
                  <a:pt x="967772" y="128856"/>
                  <a:pt x="952266" y="137322"/>
                  <a:pt x="919113" y="150829"/>
                </a:cubicBezTo>
                <a:cubicBezTo>
                  <a:pt x="891012" y="162278"/>
                  <a:pt x="861046" y="169544"/>
                  <a:pt x="834272" y="183823"/>
                </a:cubicBezTo>
                <a:cubicBezTo>
                  <a:pt x="811978" y="195713"/>
                  <a:pt x="731344" y="237564"/>
                  <a:pt x="707010" y="254524"/>
                </a:cubicBezTo>
                <a:cubicBezTo>
                  <a:pt x="672980" y="278241"/>
                  <a:pt x="641340" y="305223"/>
                  <a:pt x="608028" y="329938"/>
                </a:cubicBezTo>
                <a:cubicBezTo>
                  <a:pt x="592626" y="341365"/>
                  <a:pt x="573172" y="348199"/>
                  <a:pt x="560894" y="362932"/>
                </a:cubicBezTo>
                <a:cubicBezTo>
                  <a:pt x="537327" y="391212"/>
                  <a:pt x="516224" y="421742"/>
                  <a:pt x="490193" y="447773"/>
                </a:cubicBezTo>
                <a:cubicBezTo>
                  <a:pt x="477624" y="460342"/>
                  <a:pt x="464191" y="472103"/>
                  <a:pt x="452486" y="485480"/>
                </a:cubicBezTo>
                <a:cubicBezTo>
                  <a:pt x="396001" y="550035"/>
                  <a:pt x="452270" y="495490"/>
                  <a:pt x="395925" y="575035"/>
                </a:cubicBezTo>
                <a:cubicBezTo>
                  <a:pt x="380460" y="596868"/>
                  <a:pt x="359150" y="614203"/>
                  <a:pt x="344078" y="636309"/>
                </a:cubicBezTo>
                <a:cubicBezTo>
                  <a:pt x="335361" y="649094"/>
                  <a:pt x="331813" y="664729"/>
                  <a:pt x="325224" y="678730"/>
                </a:cubicBezTo>
                <a:cubicBezTo>
                  <a:pt x="319241" y="691445"/>
                  <a:pt x="313875" y="704556"/>
                  <a:pt x="306371" y="716437"/>
                </a:cubicBezTo>
                <a:cubicBezTo>
                  <a:pt x="294960" y="734505"/>
                  <a:pt x="281233" y="751002"/>
                  <a:pt x="268664" y="768285"/>
                </a:cubicBezTo>
                <a:cubicBezTo>
                  <a:pt x="258697" y="803167"/>
                  <a:pt x="257406" y="811935"/>
                  <a:pt x="240383" y="848412"/>
                </a:cubicBezTo>
                <a:cubicBezTo>
                  <a:pt x="225526" y="880248"/>
                  <a:pt x="203344" y="909030"/>
                  <a:pt x="193249" y="942680"/>
                </a:cubicBezTo>
                <a:cubicBezTo>
                  <a:pt x="154513" y="1071802"/>
                  <a:pt x="207379" y="905361"/>
                  <a:pt x="155542" y="1036948"/>
                </a:cubicBezTo>
                <a:cubicBezTo>
                  <a:pt x="97697" y="1183786"/>
                  <a:pt x="144028" y="1103449"/>
                  <a:pt x="94268" y="1183064"/>
                </a:cubicBezTo>
                <a:cubicBezTo>
                  <a:pt x="91126" y="1194062"/>
                  <a:pt x="88458" y="1205207"/>
                  <a:pt x="84841" y="1216058"/>
                </a:cubicBezTo>
                <a:cubicBezTo>
                  <a:pt x="66445" y="1271246"/>
                  <a:pt x="59035" y="1268554"/>
                  <a:pt x="42420" y="1343320"/>
                </a:cubicBezTo>
                <a:cubicBezTo>
                  <a:pt x="39278" y="1357460"/>
                  <a:pt x="36804" y="1371765"/>
                  <a:pt x="32993" y="1385740"/>
                </a:cubicBezTo>
                <a:cubicBezTo>
                  <a:pt x="27370" y="1406357"/>
                  <a:pt x="18847" y="1426169"/>
                  <a:pt x="14140" y="1447014"/>
                </a:cubicBezTo>
                <a:cubicBezTo>
                  <a:pt x="7825" y="1474981"/>
                  <a:pt x="4713" y="1503575"/>
                  <a:pt x="0" y="1531856"/>
                </a:cubicBezTo>
                <a:cubicBezTo>
                  <a:pt x="4713" y="1682685"/>
                  <a:pt x="7288" y="1833595"/>
                  <a:pt x="14140" y="1984342"/>
                </a:cubicBezTo>
                <a:cubicBezTo>
                  <a:pt x="16229" y="2030307"/>
                  <a:pt x="22073" y="2045102"/>
                  <a:pt x="32993" y="2083324"/>
                </a:cubicBezTo>
                <a:cubicBezTo>
                  <a:pt x="42699" y="2199778"/>
                  <a:pt x="29649" y="2079902"/>
                  <a:pt x="51847" y="2196445"/>
                </a:cubicBezTo>
                <a:cubicBezTo>
                  <a:pt x="78167" y="2334626"/>
                  <a:pt x="36296" y="2157339"/>
                  <a:pt x="65987" y="2271860"/>
                </a:cubicBezTo>
                <a:cubicBezTo>
                  <a:pt x="74116" y="2303213"/>
                  <a:pt x="83202" y="2334367"/>
                  <a:pt x="89554" y="2366128"/>
                </a:cubicBezTo>
                <a:cubicBezTo>
                  <a:pt x="92696" y="2381839"/>
                  <a:pt x="93174" y="2398329"/>
                  <a:pt x="98981" y="2413262"/>
                </a:cubicBezTo>
                <a:cubicBezTo>
                  <a:pt x="104353" y="2427076"/>
                  <a:pt x="114692" y="2438400"/>
                  <a:pt x="122548" y="2450969"/>
                </a:cubicBezTo>
                <a:cubicBezTo>
                  <a:pt x="126895" y="2470530"/>
                  <a:pt x="135519" y="2511095"/>
                  <a:pt x="141402" y="2531097"/>
                </a:cubicBezTo>
                <a:cubicBezTo>
                  <a:pt x="145608" y="2545397"/>
                  <a:pt x="151336" y="2559218"/>
                  <a:pt x="155542" y="2573518"/>
                </a:cubicBezTo>
                <a:cubicBezTo>
                  <a:pt x="174674" y="2638567"/>
                  <a:pt x="155160" y="2586700"/>
                  <a:pt x="174395" y="2634792"/>
                </a:cubicBezTo>
                <a:cubicBezTo>
                  <a:pt x="184674" y="2696455"/>
                  <a:pt x="175560" y="2654199"/>
                  <a:pt x="216816" y="2757340"/>
                </a:cubicBezTo>
                <a:lnTo>
                  <a:pt x="216816" y="2757340"/>
                </a:lnTo>
                <a:cubicBezTo>
                  <a:pt x="228704" y="2800932"/>
                  <a:pt x="236016" y="2825057"/>
                  <a:pt x="245097" y="2870462"/>
                </a:cubicBezTo>
                <a:cubicBezTo>
                  <a:pt x="259871" y="2944333"/>
                  <a:pt x="238064" y="2862346"/>
                  <a:pt x="259237" y="2936450"/>
                </a:cubicBezTo>
                <a:cubicBezTo>
                  <a:pt x="261936" y="2960739"/>
                  <a:pt x="265421" y="3003273"/>
                  <a:pt x="273377" y="3026004"/>
                </a:cubicBezTo>
                <a:cubicBezTo>
                  <a:pt x="279180" y="3042584"/>
                  <a:pt x="289088" y="3057427"/>
                  <a:pt x="296944" y="3073138"/>
                </a:cubicBezTo>
                <a:cubicBezTo>
                  <a:pt x="298522" y="3080237"/>
                  <a:pt x="312392" y="3144411"/>
                  <a:pt x="315798" y="3153266"/>
                </a:cubicBezTo>
                <a:cubicBezTo>
                  <a:pt x="319087" y="3161817"/>
                  <a:pt x="326329" y="3168413"/>
                  <a:pt x="329938" y="3176833"/>
                </a:cubicBezTo>
                <a:cubicBezTo>
                  <a:pt x="342558" y="3206280"/>
                  <a:pt x="339176" y="3215180"/>
                  <a:pt x="353505" y="3238107"/>
                </a:cubicBezTo>
                <a:cubicBezTo>
                  <a:pt x="393102" y="3301462"/>
                  <a:pt x="336377" y="3199318"/>
                  <a:pt x="386499" y="3285241"/>
                </a:cubicBezTo>
                <a:cubicBezTo>
                  <a:pt x="413279" y="3331150"/>
                  <a:pt x="392591" y="3318947"/>
                  <a:pt x="443059" y="3379509"/>
                </a:cubicBezTo>
                <a:cubicBezTo>
                  <a:pt x="458770" y="3398363"/>
                  <a:pt x="470222" y="3421805"/>
                  <a:pt x="490193" y="3436070"/>
                </a:cubicBezTo>
                <a:cubicBezTo>
                  <a:pt x="501191" y="3443926"/>
                  <a:pt x="513141" y="3450596"/>
                  <a:pt x="523187" y="3459637"/>
                </a:cubicBezTo>
                <a:cubicBezTo>
                  <a:pt x="529026" y="3464892"/>
                  <a:pt x="532108" y="3472620"/>
                  <a:pt x="537327" y="3478491"/>
                </a:cubicBezTo>
                <a:cubicBezTo>
                  <a:pt x="594296" y="3542582"/>
                  <a:pt x="528413" y="3464863"/>
                  <a:pt x="584461" y="3520911"/>
                </a:cubicBezTo>
                <a:cubicBezTo>
                  <a:pt x="593267" y="3529717"/>
                  <a:pt x="614162" y="3559565"/>
                  <a:pt x="626882" y="3568045"/>
                </a:cubicBezTo>
                <a:cubicBezTo>
                  <a:pt x="676378" y="3601042"/>
                  <a:pt x="649000" y="3575443"/>
                  <a:pt x="688156" y="3596326"/>
                </a:cubicBezTo>
                <a:cubicBezTo>
                  <a:pt x="704323" y="3604948"/>
                  <a:pt x="719321" y="3615623"/>
                  <a:pt x="735290" y="3624606"/>
                </a:cubicBezTo>
                <a:cubicBezTo>
                  <a:pt x="744476" y="3629773"/>
                  <a:pt x="754679" y="3633088"/>
                  <a:pt x="763571" y="3638746"/>
                </a:cubicBezTo>
                <a:cubicBezTo>
                  <a:pt x="772058" y="3644147"/>
                  <a:pt x="778280" y="3652830"/>
                  <a:pt x="787138" y="3657600"/>
                </a:cubicBezTo>
                <a:cubicBezTo>
                  <a:pt x="817888" y="3674158"/>
                  <a:pt x="824147" y="3668288"/>
                  <a:pt x="853125" y="3681167"/>
                </a:cubicBezTo>
                <a:cubicBezTo>
                  <a:pt x="858302" y="3683468"/>
                  <a:pt x="862199" y="3688061"/>
                  <a:pt x="867266" y="3690594"/>
                </a:cubicBezTo>
                <a:cubicBezTo>
                  <a:pt x="877968" y="3695945"/>
                  <a:pt x="889150" y="3700290"/>
                  <a:pt x="900259" y="3704734"/>
                </a:cubicBezTo>
                <a:cubicBezTo>
                  <a:pt x="904872" y="3706579"/>
                  <a:pt x="909623" y="3708082"/>
                  <a:pt x="914400" y="3709447"/>
                </a:cubicBezTo>
                <a:cubicBezTo>
                  <a:pt x="920629" y="3711227"/>
                  <a:pt x="927274" y="3711670"/>
                  <a:pt x="933253" y="3714161"/>
                </a:cubicBezTo>
                <a:cubicBezTo>
                  <a:pt x="1019337" y="3750030"/>
                  <a:pt x="931795" y="3715274"/>
                  <a:pt x="994527" y="3751868"/>
                </a:cubicBezTo>
                <a:cubicBezTo>
                  <a:pt x="1004862" y="3757897"/>
                  <a:pt x="1016628" y="3761057"/>
                  <a:pt x="1027521" y="3766008"/>
                </a:cubicBezTo>
                <a:cubicBezTo>
                  <a:pt x="1033918" y="3768916"/>
                  <a:pt x="1039878" y="3772760"/>
                  <a:pt x="1046375" y="3775435"/>
                </a:cubicBezTo>
                <a:cubicBezTo>
                  <a:pt x="1066610" y="3783767"/>
                  <a:pt x="1089441" y="3786863"/>
                  <a:pt x="1107649" y="3799002"/>
                </a:cubicBezTo>
                <a:cubicBezTo>
                  <a:pt x="1144221" y="3823384"/>
                  <a:pt x="1134054" y="3819412"/>
                  <a:pt x="1183064" y="3836709"/>
                </a:cubicBezTo>
                <a:cubicBezTo>
                  <a:pt x="1193850" y="3840516"/>
                  <a:pt x="1205158" y="3842668"/>
                  <a:pt x="1216057" y="3846136"/>
                </a:cubicBezTo>
                <a:cubicBezTo>
                  <a:pt x="1239729" y="3853668"/>
                  <a:pt x="1262399" y="3864831"/>
                  <a:pt x="1286758" y="3869703"/>
                </a:cubicBezTo>
                <a:cubicBezTo>
                  <a:pt x="1363496" y="3885051"/>
                  <a:pt x="1304068" y="3874581"/>
                  <a:pt x="1376313" y="3883843"/>
                </a:cubicBezTo>
                <a:cubicBezTo>
                  <a:pt x="1556654" y="3906964"/>
                  <a:pt x="1463259" y="3899494"/>
                  <a:pt x="1597843" y="3907410"/>
                </a:cubicBezTo>
                <a:cubicBezTo>
                  <a:pt x="1714107" y="3902697"/>
                  <a:pt x="1830942" y="3905710"/>
                  <a:pt x="1946635" y="3893270"/>
                </a:cubicBezTo>
                <a:cubicBezTo>
                  <a:pt x="1978266" y="3889869"/>
                  <a:pt x="2006497" y="3871696"/>
                  <a:pt x="2036189" y="3860276"/>
                </a:cubicBezTo>
                <a:cubicBezTo>
                  <a:pt x="2047357" y="3855981"/>
                  <a:pt x="2058794" y="3852072"/>
                  <a:pt x="2069183" y="3846136"/>
                </a:cubicBezTo>
                <a:cubicBezTo>
                  <a:pt x="2080918" y="3839431"/>
                  <a:pt x="2089581" y="3827468"/>
                  <a:pt x="2102177" y="3822569"/>
                </a:cubicBezTo>
                <a:cubicBezTo>
                  <a:pt x="2118548" y="3816202"/>
                  <a:pt x="2136742" y="3816284"/>
                  <a:pt x="2154024" y="3813142"/>
                </a:cubicBezTo>
                <a:cubicBezTo>
                  <a:pt x="2223108" y="3778602"/>
                  <a:pt x="2161055" y="3805493"/>
                  <a:pt x="2262433" y="3780148"/>
                </a:cubicBezTo>
                <a:cubicBezTo>
                  <a:pt x="2276893" y="3776533"/>
                  <a:pt x="2290554" y="3770214"/>
                  <a:pt x="2304853" y="3766008"/>
                </a:cubicBezTo>
                <a:cubicBezTo>
                  <a:pt x="2317282" y="3762352"/>
                  <a:pt x="2330485" y="3761277"/>
                  <a:pt x="2342560" y="3756581"/>
                </a:cubicBezTo>
                <a:cubicBezTo>
                  <a:pt x="2358931" y="3750214"/>
                  <a:pt x="2373385" y="3739538"/>
                  <a:pt x="2389694" y="3733014"/>
                </a:cubicBezTo>
                <a:cubicBezTo>
                  <a:pt x="2412759" y="3723788"/>
                  <a:pt x="2436828" y="3717303"/>
                  <a:pt x="2460395" y="3709447"/>
                </a:cubicBezTo>
                <a:lnTo>
                  <a:pt x="2502816" y="3695307"/>
                </a:lnTo>
                <a:cubicBezTo>
                  <a:pt x="2507529" y="3692165"/>
                  <a:pt x="2512038" y="3688690"/>
                  <a:pt x="2516956" y="3685880"/>
                </a:cubicBezTo>
                <a:cubicBezTo>
                  <a:pt x="2523057" y="3682394"/>
                  <a:pt x="2529964" y="3680351"/>
                  <a:pt x="2535810" y="3676454"/>
                </a:cubicBezTo>
                <a:cubicBezTo>
                  <a:pt x="2588115" y="3641585"/>
                  <a:pt x="2534140" y="3670219"/>
                  <a:pt x="2578231" y="3648173"/>
                </a:cubicBezTo>
                <a:cubicBezTo>
                  <a:pt x="2598296" y="3621420"/>
                  <a:pt x="2614009" y="3598618"/>
                  <a:pt x="2644218" y="3577472"/>
                </a:cubicBezTo>
                <a:cubicBezTo>
                  <a:pt x="2659929" y="3566474"/>
                  <a:pt x="2674907" y="3554345"/>
                  <a:pt x="2691352" y="3544478"/>
                </a:cubicBezTo>
                <a:cubicBezTo>
                  <a:pt x="2714501" y="3530589"/>
                  <a:pt x="2735104" y="3518735"/>
                  <a:pt x="2757340" y="3502058"/>
                </a:cubicBezTo>
                <a:cubicBezTo>
                  <a:pt x="2763624" y="3497345"/>
                  <a:pt x="2770402" y="3493226"/>
                  <a:pt x="2776193" y="3487918"/>
                </a:cubicBezTo>
                <a:cubicBezTo>
                  <a:pt x="2789296" y="3475906"/>
                  <a:pt x="2799567" y="3460722"/>
                  <a:pt x="2813901" y="3450210"/>
                </a:cubicBezTo>
                <a:cubicBezTo>
                  <a:pt x="2837468" y="3432928"/>
                  <a:pt x="2861781" y="3416619"/>
                  <a:pt x="2884602" y="3398363"/>
                </a:cubicBezTo>
                <a:cubicBezTo>
                  <a:pt x="2900313" y="3385794"/>
                  <a:pt x="2915298" y="3372259"/>
                  <a:pt x="2931736" y="3360656"/>
                </a:cubicBezTo>
                <a:cubicBezTo>
                  <a:pt x="2942084" y="3353351"/>
                  <a:pt x="2953941" y="3348441"/>
                  <a:pt x="2964729" y="3341802"/>
                </a:cubicBezTo>
                <a:cubicBezTo>
                  <a:pt x="3048789" y="3290072"/>
                  <a:pt x="2932595" y="3357470"/>
                  <a:pt x="3026004" y="3304095"/>
                </a:cubicBezTo>
                <a:cubicBezTo>
                  <a:pt x="3070052" y="3251238"/>
                  <a:pt x="3088121" y="3231518"/>
                  <a:pt x="3129699" y="3172120"/>
                </a:cubicBezTo>
                <a:cubicBezTo>
                  <a:pt x="3144694" y="3150698"/>
                  <a:pt x="3161499" y="3130027"/>
                  <a:pt x="3172119" y="3106132"/>
                </a:cubicBezTo>
                <a:cubicBezTo>
                  <a:pt x="3178404" y="3091992"/>
                  <a:pt x="3183691" y="3077365"/>
                  <a:pt x="3190973" y="3063711"/>
                </a:cubicBezTo>
                <a:cubicBezTo>
                  <a:pt x="3196304" y="3053714"/>
                  <a:pt x="3204495" y="3045428"/>
                  <a:pt x="3209826" y="3035431"/>
                </a:cubicBezTo>
                <a:cubicBezTo>
                  <a:pt x="3217108" y="3021777"/>
                  <a:pt x="3222675" y="3007271"/>
                  <a:pt x="3228680" y="2993010"/>
                </a:cubicBezTo>
                <a:cubicBezTo>
                  <a:pt x="3242843" y="2959373"/>
                  <a:pt x="3256361" y="2924407"/>
                  <a:pt x="3266387" y="2889315"/>
                </a:cubicBezTo>
                <a:cubicBezTo>
                  <a:pt x="3273505" y="2864400"/>
                  <a:pt x="3275618" y="2837960"/>
                  <a:pt x="3285241" y="2813901"/>
                </a:cubicBezTo>
                <a:cubicBezTo>
                  <a:pt x="3291525" y="2798190"/>
                  <a:pt x="3298743" y="2782820"/>
                  <a:pt x="3304094" y="2766767"/>
                </a:cubicBezTo>
                <a:cubicBezTo>
                  <a:pt x="3309759" y="2749773"/>
                  <a:pt x="3313219" y="2732117"/>
                  <a:pt x="3318235" y="2714920"/>
                </a:cubicBezTo>
                <a:cubicBezTo>
                  <a:pt x="3324219" y="2694405"/>
                  <a:pt x="3331326" y="2674224"/>
                  <a:pt x="3337088" y="2653645"/>
                </a:cubicBezTo>
                <a:cubicBezTo>
                  <a:pt x="3342328" y="2634931"/>
                  <a:pt x="3345401" y="2615624"/>
                  <a:pt x="3351228" y="2597085"/>
                </a:cubicBezTo>
                <a:cubicBezTo>
                  <a:pt x="3365027" y="2553179"/>
                  <a:pt x="3409979" y="2438547"/>
                  <a:pt x="3417216" y="2389695"/>
                </a:cubicBezTo>
                <a:cubicBezTo>
                  <a:pt x="3423501" y="2347274"/>
                  <a:pt x="3427885" y="2304528"/>
                  <a:pt x="3436070" y="2262433"/>
                </a:cubicBezTo>
                <a:cubicBezTo>
                  <a:pt x="3438915" y="2247802"/>
                  <a:pt x="3446448" y="2234435"/>
                  <a:pt x="3450210" y="2220012"/>
                </a:cubicBezTo>
                <a:cubicBezTo>
                  <a:pt x="3455888" y="2198245"/>
                  <a:pt x="3459238" y="2175932"/>
                  <a:pt x="3464350" y="2154025"/>
                </a:cubicBezTo>
                <a:cubicBezTo>
                  <a:pt x="3470238" y="2128791"/>
                  <a:pt x="3476919" y="2103748"/>
                  <a:pt x="3483204" y="2078610"/>
                </a:cubicBezTo>
                <a:cubicBezTo>
                  <a:pt x="3491355" y="1931874"/>
                  <a:pt x="3492631" y="1928439"/>
                  <a:pt x="3492631" y="1720392"/>
                </a:cubicBezTo>
                <a:cubicBezTo>
                  <a:pt x="3492631" y="1662628"/>
                  <a:pt x="3496964" y="1451490"/>
                  <a:pt x="3478490" y="1348033"/>
                </a:cubicBezTo>
                <a:cubicBezTo>
                  <a:pt x="3475606" y="1331885"/>
                  <a:pt x="3469063" y="1316610"/>
                  <a:pt x="3464350" y="1300899"/>
                </a:cubicBezTo>
                <a:cubicBezTo>
                  <a:pt x="3459637" y="1255336"/>
                  <a:pt x="3456688" y="1209556"/>
                  <a:pt x="3450210" y="1164210"/>
                </a:cubicBezTo>
                <a:cubicBezTo>
                  <a:pt x="3447246" y="1143459"/>
                  <a:pt x="3440345" y="1123457"/>
                  <a:pt x="3436070" y="1102936"/>
                </a:cubicBezTo>
                <a:cubicBezTo>
                  <a:pt x="3432487" y="1085740"/>
                  <a:pt x="3430454" y="1068236"/>
                  <a:pt x="3426643" y="1051089"/>
                </a:cubicBezTo>
                <a:cubicBezTo>
                  <a:pt x="3422591" y="1032855"/>
                  <a:pt x="3413792" y="1007823"/>
                  <a:pt x="3407789" y="989814"/>
                </a:cubicBezTo>
                <a:cubicBezTo>
                  <a:pt x="3404487" y="970003"/>
                  <a:pt x="3401762" y="947083"/>
                  <a:pt x="3393649" y="928540"/>
                </a:cubicBezTo>
                <a:cubicBezTo>
                  <a:pt x="3385789" y="910575"/>
                  <a:pt x="3363746" y="878650"/>
                  <a:pt x="3355942" y="857839"/>
                </a:cubicBezTo>
                <a:cubicBezTo>
                  <a:pt x="3341111" y="818289"/>
                  <a:pt x="3346997" y="817843"/>
                  <a:pt x="3332375" y="787138"/>
                </a:cubicBezTo>
                <a:cubicBezTo>
                  <a:pt x="3320292" y="761763"/>
                  <a:pt x="3309128" y="735824"/>
                  <a:pt x="3294668" y="711724"/>
                </a:cubicBezTo>
                <a:cubicBezTo>
                  <a:pt x="3285451" y="696363"/>
                  <a:pt x="3261674" y="669303"/>
                  <a:pt x="3261674" y="669303"/>
                </a:cubicBezTo>
                <a:cubicBezTo>
                  <a:pt x="3253488" y="644750"/>
                  <a:pt x="3255965" y="648493"/>
                  <a:pt x="3233393" y="617456"/>
                </a:cubicBezTo>
                <a:cubicBezTo>
                  <a:pt x="3229472" y="612065"/>
                  <a:pt x="3223591" y="608376"/>
                  <a:pt x="3219253" y="603315"/>
                </a:cubicBezTo>
                <a:cubicBezTo>
                  <a:pt x="3214141" y="597351"/>
                  <a:pt x="3210668" y="590017"/>
                  <a:pt x="3205113" y="584462"/>
                </a:cubicBezTo>
                <a:cubicBezTo>
                  <a:pt x="3201107" y="580456"/>
                  <a:pt x="3195325" y="578662"/>
                  <a:pt x="3190973" y="575035"/>
                </a:cubicBezTo>
                <a:cubicBezTo>
                  <a:pt x="3185852" y="570768"/>
                  <a:pt x="3181921" y="565201"/>
                  <a:pt x="3176833" y="560895"/>
                </a:cubicBezTo>
                <a:cubicBezTo>
                  <a:pt x="3141052" y="530619"/>
                  <a:pt x="3101567" y="504483"/>
                  <a:pt x="3068424" y="471340"/>
                </a:cubicBezTo>
                <a:cubicBezTo>
                  <a:pt x="3016084" y="419000"/>
                  <a:pt x="3066955" y="463909"/>
                  <a:pt x="3002437" y="424206"/>
                </a:cubicBezTo>
                <a:cubicBezTo>
                  <a:pt x="2993869" y="418934"/>
                  <a:pt x="2987761" y="410060"/>
                  <a:pt x="2978870" y="405353"/>
                </a:cubicBezTo>
                <a:cubicBezTo>
                  <a:pt x="2960819" y="395797"/>
                  <a:pt x="2940164" y="391705"/>
                  <a:pt x="2922309" y="381786"/>
                </a:cubicBezTo>
                <a:cubicBezTo>
                  <a:pt x="2911582" y="375827"/>
                  <a:pt x="2904350" y="364855"/>
                  <a:pt x="2894028" y="358219"/>
                </a:cubicBezTo>
                <a:cubicBezTo>
                  <a:pt x="2860256" y="336508"/>
                  <a:pt x="2824916" y="317339"/>
                  <a:pt x="2790334" y="296944"/>
                </a:cubicBezTo>
                <a:cubicBezTo>
                  <a:pt x="2763642" y="281203"/>
                  <a:pt x="2740002" y="258322"/>
                  <a:pt x="2710206" y="249810"/>
                </a:cubicBezTo>
                <a:cubicBezTo>
                  <a:pt x="2665049" y="236909"/>
                  <a:pt x="2630238" y="227658"/>
                  <a:pt x="2582944" y="207390"/>
                </a:cubicBezTo>
                <a:cubicBezTo>
                  <a:pt x="2571946" y="202677"/>
                  <a:pt x="2560793" y="198310"/>
                  <a:pt x="2549950" y="193250"/>
                </a:cubicBezTo>
                <a:cubicBezTo>
                  <a:pt x="2537216" y="187307"/>
                  <a:pt x="2525291" y="179615"/>
                  <a:pt x="2512243" y="174396"/>
                </a:cubicBezTo>
                <a:cubicBezTo>
                  <a:pt x="2501623" y="170148"/>
                  <a:pt x="2490100" y="168586"/>
                  <a:pt x="2479249" y="164969"/>
                </a:cubicBezTo>
                <a:cubicBezTo>
                  <a:pt x="2392589" y="136082"/>
                  <a:pt x="2440667" y="146883"/>
                  <a:pt x="2389694" y="136689"/>
                </a:cubicBezTo>
                <a:cubicBezTo>
                  <a:pt x="2370841" y="128833"/>
                  <a:pt x="2351701" y="121632"/>
                  <a:pt x="2333134" y="113122"/>
                </a:cubicBezTo>
                <a:cubicBezTo>
                  <a:pt x="2313972" y="104339"/>
                  <a:pt x="2296570" y="91507"/>
                  <a:pt x="2276573" y="84841"/>
                </a:cubicBezTo>
                <a:cubicBezTo>
                  <a:pt x="2267146" y="81699"/>
                  <a:pt x="2257567" y="78981"/>
                  <a:pt x="2248292" y="75414"/>
                </a:cubicBezTo>
                <a:cubicBezTo>
                  <a:pt x="2237124" y="71119"/>
                  <a:pt x="2226544" y="65363"/>
                  <a:pt x="2215299" y="61274"/>
                </a:cubicBezTo>
                <a:cubicBezTo>
                  <a:pt x="2209211" y="59060"/>
                  <a:pt x="2202650" y="58422"/>
                  <a:pt x="2196445" y="56561"/>
                </a:cubicBezTo>
                <a:cubicBezTo>
                  <a:pt x="2186927" y="53706"/>
                  <a:pt x="2177592" y="50276"/>
                  <a:pt x="2168165" y="47134"/>
                </a:cubicBezTo>
                <a:cubicBezTo>
                  <a:pt x="2163451" y="45563"/>
                  <a:pt x="2158801" y="43786"/>
                  <a:pt x="2154024" y="42421"/>
                </a:cubicBezTo>
                <a:cubicBezTo>
                  <a:pt x="2143026" y="39279"/>
                  <a:pt x="2131780" y="36903"/>
                  <a:pt x="2121031" y="32994"/>
                </a:cubicBezTo>
                <a:cubicBezTo>
                  <a:pt x="2114428" y="30593"/>
                  <a:pt x="2108598" y="26421"/>
                  <a:pt x="2102177" y="23567"/>
                </a:cubicBezTo>
                <a:cubicBezTo>
                  <a:pt x="2094445" y="20131"/>
                  <a:pt x="2086178" y="17924"/>
                  <a:pt x="2078610" y="14140"/>
                </a:cubicBezTo>
                <a:cubicBezTo>
                  <a:pt x="2073543" y="11607"/>
                  <a:pt x="2070025" y="5824"/>
                  <a:pt x="2064470" y="4713"/>
                </a:cubicBezTo>
                <a:cubicBezTo>
                  <a:pt x="2053686" y="2556"/>
                  <a:pt x="2063684" y="21210"/>
                  <a:pt x="2050329" y="23567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1777403" y="1975885"/>
            <a:ext cx="437133" cy="445003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B1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1777403" y="4058958"/>
            <a:ext cx="437133" cy="9012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B2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1777403" y="4367603"/>
            <a:ext cx="437133" cy="22396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B3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776950" y="1733941"/>
            <a:ext cx="437133" cy="1108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776950" y="2564904"/>
            <a:ext cx="437133" cy="265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776950" y="4780074"/>
            <a:ext cx="437133" cy="782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8" name="순서도: 자기 디스크 97"/>
          <p:cNvSpPr/>
          <p:nvPr/>
        </p:nvSpPr>
        <p:spPr>
          <a:xfrm>
            <a:off x="3047155" y="2784902"/>
            <a:ext cx="919151" cy="1265428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1776906" y="1731940"/>
            <a:ext cx="432048" cy="3419974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1668092" y="520148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메모리</a:t>
            </a:r>
            <a:endParaRPr lang="ko-KR" altLang="en-US" sz="1200" dirty="0"/>
          </a:p>
        </p:txBody>
      </p:sp>
      <p:sp>
        <p:nvSpPr>
          <p:cNvPr id="101" name="직사각형 100"/>
          <p:cNvSpPr/>
          <p:nvPr/>
        </p:nvSpPr>
        <p:spPr>
          <a:xfrm>
            <a:off x="630620" y="3140437"/>
            <a:ext cx="627899" cy="404588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CPU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290706" y="3281758"/>
            <a:ext cx="432048" cy="637790"/>
          </a:xfrm>
          <a:prstGeom prst="rect">
            <a:avLst/>
          </a:prstGeom>
          <a:solidFill>
            <a:srgbClr val="FFC00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프로그램</a:t>
            </a:r>
            <a:r>
              <a:rPr lang="en-US" altLang="ko-KR" sz="900" dirty="0" smtClean="0">
                <a:solidFill>
                  <a:schemeClr val="tx1"/>
                </a:solidFill>
              </a:rPr>
              <a:t>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406414" y="1773466"/>
            <a:ext cx="96030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900" dirty="0" smtClean="0"/>
              <a:t>A</a:t>
            </a:r>
            <a:r>
              <a:rPr lang="ko-KR" altLang="en-US" sz="900" dirty="0" smtClean="0"/>
              <a:t>의 코드 세그먼트</a:t>
            </a:r>
            <a:endParaRPr lang="en-US" altLang="ko-KR" sz="900" dirty="0" smtClean="0"/>
          </a:p>
        </p:txBody>
      </p:sp>
      <p:cxnSp>
        <p:nvCxnSpPr>
          <p:cNvPr id="10" name="직선 화살표 연결선 9"/>
          <p:cNvCxnSpPr>
            <a:stCxn id="83" idx="1"/>
            <a:endCxn id="77" idx="3"/>
          </p:cNvCxnSpPr>
          <p:nvPr/>
        </p:nvCxnSpPr>
        <p:spPr>
          <a:xfrm flipH="1" flipV="1">
            <a:off x="2214083" y="1789383"/>
            <a:ext cx="192331" cy="53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403208" y="2471625"/>
            <a:ext cx="107882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00" dirty="0" smtClean="0"/>
              <a:t>A</a:t>
            </a:r>
            <a:r>
              <a:rPr lang="ko-KR" altLang="en-US" sz="900" dirty="0" smtClean="0"/>
              <a:t>의 데이터 세그먼트</a:t>
            </a:r>
            <a:endParaRPr lang="en-US" altLang="ko-KR" sz="900" dirty="0" smtClean="0"/>
          </a:p>
        </p:txBody>
      </p:sp>
      <p:cxnSp>
        <p:nvCxnSpPr>
          <p:cNvPr id="90" name="직선 화살표 연결선 89"/>
          <p:cNvCxnSpPr>
            <a:stCxn id="84" idx="1"/>
            <a:endCxn id="78" idx="3"/>
          </p:cNvCxnSpPr>
          <p:nvPr/>
        </p:nvCxnSpPr>
        <p:spPr>
          <a:xfrm flipH="1">
            <a:off x="2214083" y="2540875"/>
            <a:ext cx="189125" cy="15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470134" y="4904577"/>
            <a:ext cx="963405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900" dirty="0" smtClean="0"/>
              <a:t>A</a:t>
            </a:r>
            <a:r>
              <a:rPr lang="ko-KR" altLang="en-US" sz="900" dirty="0" smtClean="0"/>
              <a:t>의 스택 세그먼트</a:t>
            </a:r>
            <a:endParaRPr lang="en-US" altLang="ko-KR" sz="900" dirty="0" smtClean="0"/>
          </a:p>
        </p:txBody>
      </p:sp>
      <p:cxnSp>
        <p:nvCxnSpPr>
          <p:cNvPr id="92" name="직선 화살표 연결선 91"/>
          <p:cNvCxnSpPr>
            <a:stCxn id="91" idx="1"/>
            <a:endCxn id="80" idx="3"/>
          </p:cNvCxnSpPr>
          <p:nvPr/>
        </p:nvCxnSpPr>
        <p:spPr>
          <a:xfrm flipH="1" flipV="1">
            <a:off x="2214083" y="4819222"/>
            <a:ext cx="256051" cy="154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417857" y="2155836"/>
            <a:ext cx="96030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900" dirty="0"/>
              <a:t>B</a:t>
            </a:r>
            <a:r>
              <a:rPr lang="ko-KR" altLang="en-US" sz="900" dirty="0" smtClean="0"/>
              <a:t>의 코드 세그먼트</a:t>
            </a:r>
            <a:endParaRPr lang="en-US" altLang="ko-KR" sz="900" dirty="0" smtClean="0"/>
          </a:p>
        </p:txBody>
      </p:sp>
      <p:cxnSp>
        <p:nvCxnSpPr>
          <p:cNvPr id="107" name="직선 화살표 연결선 106"/>
          <p:cNvCxnSpPr>
            <a:stCxn id="103" idx="1"/>
            <a:endCxn id="94" idx="3"/>
          </p:cNvCxnSpPr>
          <p:nvPr/>
        </p:nvCxnSpPr>
        <p:spPr>
          <a:xfrm flipH="1" flipV="1">
            <a:off x="2214536" y="2198387"/>
            <a:ext cx="203321" cy="26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2467920" y="4195493"/>
            <a:ext cx="11134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900" dirty="0" smtClean="0"/>
              <a:t>B</a:t>
            </a:r>
            <a:r>
              <a:rPr lang="ko-KR" altLang="en-US" sz="900" dirty="0" smtClean="0"/>
              <a:t>의 데이터 세그먼트</a:t>
            </a:r>
            <a:endParaRPr lang="en-US" altLang="ko-KR" sz="900" dirty="0" smtClean="0"/>
          </a:p>
        </p:txBody>
      </p:sp>
      <p:cxnSp>
        <p:nvCxnSpPr>
          <p:cNvPr id="109" name="직선 화살표 연결선 108"/>
          <p:cNvCxnSpPr>
            <a:stCxn id="108" idx="1"/>
            <a:endCxn id="96" idx="3"/>
          </p:cNvCxnSpPr>
          <p:nvPr/>
        </p:nvCxnSpPr>
        <p:spPr>
          <a:xfrm flipH="1" flipV="1">
            <a:off x="2214536" y="4104019"/>
            <a:ext cx="253384" cy="160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2501003" y="4480519"/>
            <a:ext cx="96030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900" dirty="0"/>
              <a:t>B</a:t>
            </a:r>
            <a:r>
              <a:rPr lang="ko-KR" altLang="en-US" sz="900" dirty="0" smtClean="0"/>
              <a:t>의 스택 세그먼트</a:t>
            </a:r>
            <a:endParaRPr lang="en-US" altLang="ko-KR" sz="900" dirty="0" smtClean="0"/>
          </a:p>
        </p:txBody>
      </p:sp>
      <p:cxnSp>
        <p:nvCxnSpPr>
          <p:cNvPr id="121" name="직선 화살표 연결선 120"/>
          <p:cNvCxnSpPr>
            <a:stCxn id="114" idx="1"/>
            <a:endCxn id="102" idx="3"/>
          </p:cNvCxnSpPr>
          <p:nvPr/>
        </p:nvCxnSpPr>
        <p:spPr>
          <a:xfrm flipH="1" flipV="1">
            <a:off x="2214536" y="4479584"/>
            <a:ext cx="286467" cy="70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6022211" y="1754400"/>
            <a:ext cx="437133" cy="171695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3" name="구부러진 연결선 22"/>
          <p:cNvCxnSpPr>
            <a:stCxn id="73" idx="1"/>
            <a:endCxn id="66" idx="3"/>
          </p:cNvCxnSpPr>
          <p:nvPr/>
        </p:nvCxnSpPr>
        <p:spPr>
          <a:xfrm rot="10800000">
            <a:off x="6459345" y="1840248"/>
            <a:ext cx="1071445" cy="1780746"/>
          </a:xfrm>
          <a:prstGeom prst="curvedConnector3">
            <a:avLst/>
          </a:prstGeom>
          <a:ln w="28575"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 87"/>
          <p:cNvCxnSpPr>
            <a:stCxn id="73" idx="1"/>
            <a:endCxn id="51" idx="3"/>
          </p:cNvCxnSpPr>
          <p:nvPr/>
        </p:nvCxnSpPr>
        <p:spPr>
          <a:xfrm rot="10800000">
            <a:off x="6459345" y="2528910"/>
            <a:ext cx="1071445" cy="1092084"/>
          </a:xfrm>
          <a:prstGeom prst="curvedConnector3">
            <a:avLst>
              <a:gd name="adj1" fmla="val 50000"/>
            </a:avLst>
          </a:prstGeom>
          <a:ln w="28575"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 88"/>
          <p:cNvCxnSpPr>
            <a:stCxn id="73" idx="1"/>
          </p:cNvCxnSpPr>
          <p:nvPr/>
        </p:nvCxnSpPr>
        <p:spPr>
          <a:xfrm rot="10800000">
            <a:off x="6449933" y="3212976"/>
            <a:ext cx="1080856" cy="408018"/>
          </a:xfrm>
          <a:prstGeom prst="curvedConnector3">
            <a:avLst>
              <a:gd name="adj1" fmla="val 50000"/>
            </a:avLst>
          </a:prstGeom>
          <a:ln w="28575"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 92"/>
          <p:cNvCxnSpPr>
            <a:stCxn id="73" idx="1"/>
            <a:endCxn id="85" idx="3"/>
          </p:cNvCxnSpPr>
          <p:nvPr/>
        </p:nvCxnSpPr>
        <p:spPr>
          <a:xfrm rot="10800000" flipV="1">
            <a:off x="6459345" y="3620993"/>
            <a:ext cx="1071444" cy="452363"/>
          </a:xfrm>
          <a:prstGeom prst="curvedConnector3">
            <a:avLst>
              <a:gd name="adj1" fmla="val 50000"/>
            </a:avLst>
          </a:prstGeom>
          <a:ln w="28575"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 94"/>
          <p:cNvCxnSpPr>
            <a:stCxn id="104" idx="1"/>
          </p:cNvCxnSpPr>
          <p:nvPr/>
        </p:nvCxnSpPr>
        <p:spPr>
          <a:xfrm rot="10800000">
            <a:off x="2195740" y="3029161"/>
            <a:ext cx="1094967" cy="571492"/>
          </a:xfrm>
          <a:prstGeom prst="curvedConnector3">
            <a:avLst/>
          </a:prstGeom>
          <a:ln w="28575"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 96"/>
          <p:cNvCxnSpPr/>
          <p:nvPr/>
        </p:nvCxnSpPr>
        <p:spPr>
          <a:xfrm rot="10800000">
            <a:off x="2186328" y="3391747"/>
            <a:ext cx="1094969" cy="196889"/>
          </a:xfrm>
          <a:prstGeom prst="curvedConnector3">
            <a:avLst/>
          </a:prstGeom>
          <a:ln w="28575"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 104"/>
          <p:cNvCxnSpPr/>
          <p:nvPr/>
        </p:nvCxnSpPr>
        <p:spPr>
          <a:xfrm rot="10800000" flipV="1">
            <a:off x="2180200" y="3606586"/>
            <a:ext cx="1101097" cy="231095"/>
          </a:xfrm>
          <a:prstGeom prst="curvedConnector3">
            <a:avLst/>
          </a:prstGeom>
          <a:ln w="28575"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/>
          <p:cNvSpPr/>
          <p:nvPr/>
        </p:nvSpPr>
        <p:spPr>
          <a:xfrm>
            <a:off x="604359" y="5559043"/>
            <a:ext cx="332677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smtClean="0"/>
              <a:t>프로세스를 </a:t>
            </a:r>
            <a:r>
              <a:rPr lang="ko-KR" altLang="en-US" sz="1100" dirty="0"/>
              <a:t>가변 크기의 세그먼트들로 분할 할당</a:t>
            </a:r>
            <a:endParaRPr lang="en-US" altLang="ko-KR" sz="1100" dirty="0"/>
          </a:p>
        </p:txBody>
      </p:sp>
      <p:sp>
        <p:nvSpPr>
          <p:cNvPr id="112" name="직사각형 111"/>
          <p:cNvSpPr/>
          <p:nvPr/>
        </p:nvSpPr>
        <p:spPr>
          <a:xfrm>
            <a:off x="4838205" y="5568812"/>
            <a:ext cx="364854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smtClean="0"/>
              <a:t>프로세스를 고정 크기의 </a:t>
            </a:r>
            <a:r>
              <a:rPr lang="ko-KR" altLang="en-US" sz="1100" dirty="0"/>
              <a:t>페이지들로 분할 할당</a:t>
            </a:r>
            <a:endParaRPr lang="en-US" altLang="ko-KR" sz="1100" dirty="0"/>
          </a:p>
        </p:txBody>
      </p:sp>
      <p:sp>
        <p:nvSpPr>
          <p:cNvPr id="72" name="직사각형 71"/>
          <p:cNvSpPr/>
          <p:nvPr/>
        </p:nvSpPr>
        <p:spPr>
          <a:xfrm>
            <a:off x="6017885" y="1768880"/>
            <a:ext cx="432048" cy="139352"/>
          </a:xfrm>
          <a:prstGeom prst="rect">
            <a:avLst/>
          </a:prstGeom>
          <a:pattFill prst="pct40">
            <a:fgClr>
              <a:schemeClr val="accent1"/>
            </a:fgClr>
            <a:bgClr>
              <a:schemeClr val="bg1"/>
            </a:bgClr>
          </a:pattFill>
          <a:ln w="190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C1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785078" y="2959912"/>
            <a:ext cx="432048" cy="189992"/>
          </a:xfrm>
          <a:prstGeom prst="rect">
            <a:avLst/>
          </a:prstGeom>
          <a:pattFill prst="pct40">
            <a:fgClr>
              <a:schemeClr val="accent1"/>
            </a:fgClr>
            <a:bgClr>
              <a:schemeClr val="bg1"/>
            </a:bgClr>
          </a:pattFill>
          <a:ln w="190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C1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776906" y="3283196"/>
            <a:ext cx="432048" cy="284304"/>
          </a:xfrm>
          <a:prstGeom prst="rect">
            <a:avLst/>
          </a:prstGeom>
          <a:pattFill prst="pct40">
            <a:fgClr>
              <a:schemeClr val="accent1"/>
            </a:fgClr>
            <a:bgClr>
              <a:schemeClr val="bg1"/>
            </a:bgClr>
          </a:pattFill>
          <a:ln w="190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C2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771324" y="3768945"/>
            <a:ext cx="432048" cy="155728"/>
          </a:xfrm>
          <a:prstGeom prst="rect">
            <a:avLst/>
          </a:prstGeom>
          <a:pattFill prst="pct40">
            <a:fgClr>
              <a:schemeClr val="accent1"/>
            </a:fgClr>
            <a:bgClr>
              <a:schemeClr val="bg1"/>
            </a:bgClr>
          </a:pattFill>
          <a:ln w="190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C3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024753" y="2448674"/>
            <a:ext cx="432048" cy="162918"/>
          </a:xfrm>
          <a:prstGeom prst="rect">
            <a:avLst/>
          </a:prstGeom>
          <a:pattFill prst="pct40">
            <a:fgClr>
              <a:schemeClr val="accent1"/>
            </a:fgClr>
            <a:bgClr>
              <a:schemeClr val="bg1"/>
            </a:bgClr>
          </a:pattFill>
          <a:ln w="190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C2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6013179" y="3140889"/>
            <a:ext cx="432048" cy="163289"/>
          </a:xfrm>
          <a:prstGeom prst="rect">
            <a:avLst/>
          </a:prstGeom>
          <a:pattFill prst="pct40">
            <a:fgClr>
              <a:schemeClr val="accent1"/>
            </a:fgClr>
            <a:bgClr>
              <a:schemeClr val="bg1"/>
            </a:bgClr>
          </a:pattFill>
          <a:ln w="190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C3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6019905" y="4000995"/>
            <a:ext cx="432048" cy="170366"/>
          </a:xfrm>
          <a:prstGeom prst="rect">
            <a:avLst/>
          </a:prstGeom>
          <a:pattFill prst="pct40">
            <a:fgClr>
              <a:schemeClr val="accent1"/>
            </a:fgClr>
            <a:bgClr>
              <a:schemeClr val="bg1"/>
            </a:bgClr>
          </a:pattFill>
          <a:ln w="190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C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4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27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연속 메모리 할당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166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메모리 계층 구조와 메모리 관리 핵심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795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연속 메모리 할당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각 프로세스의 영역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코드와 데이터</a:t>
            </a:r>
            <a:r>
              <a:rPr lang="en-US" altLang="ko-KR" dirty="0" smtClean="0"/>
              <a:t>)</a:t>
            </a:r>
            <a:r>
              <a:rPr lang="ko-KR" altLang="en-US" dirty="0"/>
              <a:t>을</a:t>
            </a:r>
            <a:r>
              <a:rPr lang="ko-KR" altLang="en-US" dirty="0" smtClean="0"/>
              <a:t> 연속된 메모리 공간에 배치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메모리를 한 개 이상의 파티션으로 분할하고 파티션을 할당하는 기법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프로세스는 한 파티션으로 할당</a:t>
            </a:r>
            <a:endParaRPr lang="en-US" altLang="ko-KR" dirty="0" smtClean="0"/>
          </a:p>
          <a:p>
            <a:r>
              <a:rPr lang="ko-KR" altLang="en-US" dirty="0" smtClean="0"/>
              <a:t>연속 메모리 할당은 초기 운영체제에서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MS-DOS</a:t>
            </a:r>
            <a:r>
              <a:rPr lang="ko-KR" altLang="en-US" dirty="0" smtClean="0"/>
              <a:t>와 같은 과거 운영체제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MS-DOS</a:t>
            </a:r>
            <a:r>
              <a:rPr lang="ko-KR" altLang="en-US" dirty="0" smtClean="0"/>
              <a:t>는 단일 사용자 단일 프로세스 시스템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 프로세스가 전체 메모리 독점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고정 크기</a:t>
            </a:r>
            <a:r>
              <a:rPr lang="en-US" altLang="ko-KR" dirty="0" smtClean="0"/>
              <a:t>(fixed size partition)</a:t>
            </a:r>
            <a:r>
              <a:rPr lang="ko-KR" altLang="en-US" dirty="0" smtClean="0"/>
              <a:t> 할당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IBM OS/360 MFT(Multiple Programming with a Fixed Number of Tasks) </a:t>
            </a:r>
          </a:p>
          <a:p>
            <a:pPr lvl="2"/>
            <a:r>
              <a:rPr lang="ko-KR" altLang="en-US" dirty="0" smtClean="0"/>
              <a:t>메모리 전체를 고정 크기의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개로 분할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프로세스마다 하나씩 할당</a:t>
            </a:r>
            <a:r>
              <a:rPr lang="en-US" altLang="ko-KR" dirty="0" smtClean="0"/>
              <a:t>. </a:t>
            </a:r>
            <a:r>
              <a:rPr lang="ko-KR" altLang="en-US" dirty="0" smtClean="0"/>
              <a:t>수용가능 프로세스의 수 </a:t>
            </a:r>
            <a:r>
              <a:rPr lang="en-US" altLang="ko-KR" dirty="0" smtClean="0"/>
              <a:t>n </a:t>
            </a:r>
            <a:r>
              <a:rPr lang="ko-KR" altLang="en-US" dirty="0" smtClean="0"/>
              <a:t>고정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메모리가 없을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프로세스는 큐에서 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가변 크기</a:t>
            </a:r>
            <a:r>
              <a:rPr lang="en-US" altLang="ko-KR" dirty="0" smtClean="0"/>
              <a:t>(variable size partition)</a:t>
            </a:r>
            <a:r>
              <a:rPr lang="ko-KR" altLang="en-US" dirty="0" smtClean="0"/>
              <a:t> 할당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IBM OS/360 MVT(Multiple Programming with a Variable Number of Tasks)</a:t>
            </a:r>
          </a:p>
          <a:p>
            <a:pPr lvl="2"/>
            <a:r>
              <a:rPr lang="ko-KR" altLang="en-US" dirty="0" smtClean="0"/>
              <a:t>프로세스마다 가변 크기로 연속된 메모리 할당</a:t>
            </a:r>
            <a:r>
              <a:rPr lang="en-US" altLang="ko-KR" dirty="0" smtClean="0"/>
              <a:t>. </a:t>
            </a:r>
            <a:r>
              <a:rPr lang="ko-KR" altLang="en-US" dirty="0" smtClean="0"/>
              <a:t>수용가능 프로세스 수 가변</a:t>
            </a:r>
            <a:endParaRPr lang="en-US" altLang="ko-KR" dirty="0" smtClean="0"/>
          </a:p>
          <a:p>
            <a:pPr lvl="2"/>
            <a:r>
              <a:rPr lang="ko-KR" altLang="en-US" dirty="0"/>
              <a:t>메모리가 </a:t>
            </a:r>
            <a:r>
              <a:rPr lang="ko-KR" altLang="en-US" dirty="0" smtClean="0"/>
              <a:t>부족할  때</a:t>
            </a:r>
            <a:r>
              <a:rPr lang="en-US" altLang="ko-KR" dirty="0"/>
              <a:t>, </a:t>
            </a:r>
            <a:r>
              <a:rPr lang="ko-KR" altLang="en-US" dirty="0"/>
              <a:t>프로세스는 큐에서 </a:t>
            </a:r>
            <a:r>
              <a:rPr lang="ko-KR" altLang="en-US" dirty="0" smtClean="0"/>
              <a:t>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가상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메모리 지원하지 않음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5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IBM 360</a:t>
            </a:r>
            <a:r>
              <a:rPr lang="ko-KR" altLang="en-US" dirty="0" smtClean="0"/>
              <a:t>의 연속 메모리 할당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ko-KR" altLang="en-US" sz="2000" dirty="0" smtClean="0"/>
              <a:t>고정 크기 할당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IBM OS/360 </a:t>
            </a:r>
            <a:r>
              <a:rPr lang="en-US" altLang="ko-KR" sz="1600" b="1" dirty="0" smtClean="0"/>
              <a:t>MFT</a:t>
            </a:r>
            <a:r>
              <a:rPr lang="en-US" altLang="ko-KR" sz="1600" dirty="0" smtClean="0"/>
              <a:t>(Multiple Programming with a Fixed Number of Tasks) </a:t>
            </a:r>
            <a:r>
              <a:rPr lang="ko-KR" altLang="en-US" sz="1600" dirty="0" smtClean="0"/>
              <a:t>사례</a:t>
            </a:r>
            <a:endParaRPr lang="en-US" altLang="ko-KR" sz="1600" dirty="0" smtClean="0"/>
          </a:p>
          <a:p>
            <a:pPr lvl="0"/>
            <a:endParaRPr lang="en-US" altLang="ko-KR" sz="2000" dirty="0" smtClean="0"/>
          </a:p>
          <a:p>
            <a:pPr lvl="0"/>
            <a:endParaRPr lang="en-US" altLang="ko-KR" sz="2000" dirty="0" smtClean="0"/>
          </a:p>
          <a:p>
            <a:pPr lvl="0"/>
            <a:endParaRPr lang="en-US" altLang="ko-KR" sz="2000" dirty="0" smtClean="0"/>
          </a:p>
          <a:p>
            <a:pPr lvl="0"/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가변 크기 할당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IBM OS/360 </a:t>
            </a:r>
            <a:r>
              <a:rPr lang="en-US" altLang="ko-KR" sz="1600" b="1" dirty="0" smtClean="0"/>
              <a:t>MVT</a:t>
            </a:r>
            <a:r>
              <a:rPr lang="en-US" altLang="ko-KR" sz="1600" dirty="0" smtClean="0"/>
              <a:t>(Multiple Programming with a Variable Number of Tasks) </a:t>
            </a:r>
            <a:r>
              <a:rPr lang="ko-KR" altLang="en-US" sz="1600" dirty="0" smtClean="0"/>
              <a:t>사례</a:t>
            </a:r>
          </a:p>
          <a:p>
            <a:pPr lvl="0"/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26838" y="2288911"/>
            <a:ext cx="7658100" cy="755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200"/>
          </a:p>
        </p:txBody>
      </p:sp>
      <p:sp>
        <p:nvSpPr>
          <p:cNvPr id="9" name="직사각형 8"/>
          <p:cNvSpPr/>
          <p:nvPr/>
        </p:nvSpPr>
        <p:spPr>
          <a:xfrm>
            <a:off x="426839" y="2288911"/>
            <a:ext cx="1278082" cy="7555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운영체제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주요 코드 및 데이터</a:t>
            </a:r>
            <a:r>
              <a:rPr lang="en-US" altLang="ko-KR" sz="1000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시스템 </a:t>
            </a:r>
            <a:r>
              <a:rPr lang="ko-KR" altLang="en-US" sz="1000" dirty="0" smtClean="0">
                <a:solidFill>
                  <a:schemeClr val="tx1"/>
                </a:solidFill>
              </a:rPr>
              <a:t>영역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04921" y="2288910"/>
            <a:ext cx="838106" cy="755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파티션 </a:t>
            </a:r>
            <a:r>
              <a:rPr lang="en-US" altLang="ko-KR" sz="1000" dirty="0" smtClean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305620" y="2288909"/>
            <a:ext cx="779319" cy="755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파티션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26300" y="2288907"/>
            <a:ext cx="779319" cy="755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파티션 </a:t>
            </a:r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746981" y="2288907"/>
            <a:ext cx="779320" cy="755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파티션 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08874" y="2288903"/>
            <a:ext cx="838105" cy="755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파티션 </a:t>
            </a:r>
            <a:r>
              <a:rPr lang="en-US" altLang="ko-KR" sz="1000" dirty="0">
                <a:solidFill>
                  <a:schemeClr val="tx1"/>
                </a:solidFill>
              </a:rPr>
              <a:t>4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540568" y="2288902"/>
            <a:ext cx="2368307" cy="755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068560" y="250644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메모리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644970" y="3231048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고정 영역</a:t>
            </a:r>
            <a:endParaRPr lang="ko-KR" altLang="en-US" sz="1200" dirty="0"/>
          </a:p>
        </p:txBody>
      </p:sp>
      <p:sp>
        <p:nvSpPr>
          <p:cNvPr id="18" name="오른쪽 중괄호 17"/>
          <p:cNvSpPr/>
          <p:nvPr/>
        </p:nvSpPr>
        <p:spPr>
          <a:xfrm rot="5400000">
            <a:off x="989595" y="2560914"/>
            <a:ext cx="152567" cy="1278083"/>
          </a:xfrm>
          <a:prstGeom prst="rightBrace">
            <a:avLst>
              <a:gd name="adj1" fmla="val 4671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중괄호 18"/>
          <p:cNvSpPr/>
          <p:nvPr/>
        </p:nvSpPr>
        <p:spPr>
          <a:xfrm rot="5400000">
            <a:off x="4842906" y="34210"/>
            <a:ext cx="152567" cy="6331494"/>
          </a:xfrm>
          <a:prstGeom prst="rightBrace">
            <a:avLst>
              <a:gd name="adj1" fmla="val 4671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491828" y="327623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사용자 영역</a:t>
            </a:r>
            <a:endParaRPr lang="ko-KR" altLang="en-US" sz="12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480886" y="5108560"/>
            <a:ext cx="8327326" cy="1268021"/>
            <a:chOff x="581098" y="5079817"/>
            <a:chExt cx="8327326" cy="1268021"/>
          </a:xfrm>
        </p:grpSpPr>
        <p:sp>
          <p:nvSpPr>
            <p:cNvPr id="21" name="직사각형 20"/>
            <p:cNvSpPr/>
            <p:nvPr/>
          </p:nvSpPr>
          <p:spPr>
            <a:xfrm>
              <a:off x="581099" y="5079826"/>
              <a:ext cx="7658100" cy="7592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81100" y="5079826"/>
              <a:ext cx="1278082" cy="7592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운영체제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주요 코드 및 데이터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시스템 영역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459881" y="5079824"/>
              <a:ext cx="779319" cy="7592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자주 사용되는 운영체제 코드 상주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680561" y="5079822"/>
              <a:ext cx="779319" cy="7592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Region 1</a:t>
              </a: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(</a:t>
              </a:r>
              <a:r>
                <a:rPr lang="ko-KR" altLang="en-US" sz="1000" dirty="0">
                  <a:solidFill>
                    <a:schemeClr val="tx1"/>
                  </a:solidFill>
                </a:rPr>
                <a:t>파티션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1)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43133" y="5079822"/>
              <a:ext cx="1937430" cy="7592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Region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2</a:t>
              </a:r>
            </a:p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파티션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2)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859181" y="5079817"/>
              <a:ext cx="2104633" cy="7592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185149" y="5338121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메모리</a:t>
              </a:r>
              <a:endParaRPr lang="ko-KR" alt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93155" y="6070839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고정 영역</a:t>
              </a:r>
              <a:endParaRPr lang="ko-KR" altLang="en-US" sz="1200" dirty="0"/>
            </a:p>
          </p:txBody>
        </p:sp>
        <p:sp>
          <p:nvSpPr>
            <p:cNvPr id="29" name="오른쪽 중괄호 28"/>
            <p:cNvSpPr/>
            <p:nvPr/>
          </p:nvSpPr>
          <p:spPr>
            <a:xfrm rot="5400000">
              <a:off x="1143856" y="5355515"/>
              <a:ext cx="152567" cy="1278083"/>
            </a:xfrm>
            <a:prstGeom prst="rightBrace">
              <a:avLst>
                <a:gd name="adj1" fmla="val 46710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오른쪽 중괄호 29"/>
            <p:cNvSpPr/>
            <p:nvPr/>
          </p:nvSpPr>
          <p:spPr>
            <a:xfrm rot="5400000">
              <a:off x="4607513" y="3218466"/>
              <a:ext cx="152557" cy="5552176"/>
            </a:xfrm>
            <a:prstGeom prst="rightBrace">
              <a:avLst>
                <a:gd name="adj1" fmla="val 46710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239667" y="6070839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smtClean="0"/>
                <a:t>사용자 영역</a:t>
              </a:r>
              <a:endParaRPr lang="ko-KR" altLang="en-US" sz="1200" dirty="0"/>
            </a:p>
          </p:txBody>
        </p:sp>
        <p:sp>
          <p:nvSpPr>
            <p:cNvPr id="32" name="오른쪽 중괄호 31"/>
            <p:cNvSpPr/>
            <p:nvPr/>
          </p:nvSpPr>
          <p:spPr>
            <a:xfrm rot="5400000">
              <a:off x="7773904" y="5605541"/>
              <a:ext cx="151270" cy="779320"/>
            </a:xfrm>
            <a:prstGeom prst="rightBrace">
              <a:avLst>
                <a:gd name="adj1" fmla="val 46710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247997" y="6070839"/>
              <a:ext cx="1162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운영체제 영역</a:t>
              </a:r>
              <a:endParaRPr lang="ko-KR" altLang="en-US" sz="1200" dirty="0"/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3858732" y="5108560"/>
            <a:ext cx="779460" cy="7592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Region 3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파티션 </a:t>
            </a:r>
            <a:r>
              <a:rPr lang="en-US" altLang="ko-KR" sz="1000" dirty="0" smtClean="0">
                <a:solidFill>
                  <a:schemeClr val="tx1"/>
                </a:solidFill>
              </a:rPr>
              <a:t>3)</a:t>
            </a:r>
          </a:p>
        </p:txBody>
      </p:sp>
    </p:spTree>
    <p:extLst>
      <p:ext uri="{BB962C8B-B14F-4D97-AF65-F5344CB8AC3E}">
        <p14:creationId xmlns:p14="http://schemas.microsoft.com/office/powerpoint/2010/main" val="275629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단편화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247510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ko-KR" altLang="en-US" sz="2100" dirty="0" smtClean="0"/>
              <a:t>단편화</a:t>
            </a:r>
            <a:r>
              <a:rPr lang="en-US" altLang="ko-KR" sz="2100" dirty="0" smtClean="0"/>
              <a:t>(fragmentation)</a:t>
            </a:r>
          </a:p>
          <a:p>
            <a:pPr lvl="1"/>
            <a:r>
              <a:rPr lang="ko-KR" altLang="en-US" sz="1900" dirty="0" smtClean="0"/>
              <a:t>프로세스에게</a:t>
            </a:r>
            <a:r>
              <a:rPr lang="en-US" altLang="ko-KR" sz="1900" dirty="0" smtClean="0"/>
              <a:t> </a:t>
            </a:r>
            <a:r>
              <a:rPr lang="ko-KR" altLang="en-US" sz="1900" dirty="0" smtClean="0"/>
              <a:t>할당할 수 없는 조각 메모리들이 생기는 현상</a:t>
            </a:r>
            <a:r>
              <a:rPr lang="en-US" altLang="ko-KR" sz="1900" dirty="0" smtClean="0"/>
              <a:t>, </a:t>
            </a:r>
            <a:r>
              <a:rPr lang="ko-KR" altLang="en-US" sz="1900" dirty="0" smtClean="0"/>
              <a:t>조각 메모리를 홀</a:t>
            </a:r>
            <a:r>
              <a:rPr lang="en-US" altLang="ko-KR" sz="1900" dirty="0" smtClean="0"/>
              <a:t>(hole)</a:t>
            </a:r>
            <a:r>
              <a:rPr lang="ko-KR" altLang="en-US" sz="1900" dirty="0" smtClean="0"/>
              <a:t>이라고 부름</a:t>
            </a:r>
            <a:endParaRPr lang="en-US" altLang="ko-KR" sz="1900" dirty="0" smtClean="0"/>
          </a:p>
          <a:p>
            <a:r>
              <a:rPr lang="ko-KR" altLang="en-US" sz="2100" dirty="0" smtClean="0"/>
              <a:t>내부 단편화</a:t>
            </a:r>
            <a:r>
              <a:rPr lang="en-US" altLang="ko-KR" sz="2100" dirty="0" smtClean="0"/>
              <a:t>(internal fragmentation)</a:t>
            </a:r>
          </a:p>
          <a:p>
            <a:pPr lvl="1"/>
            <a:r>
              <a:rPr lang="ko-KR" altLang="en-US" sz="1900" dirty="0" smtClean="0"/>
              <a:t>할당된 메모리 내부에 사용할 수 없는 홀이 생기는 현상</a:t>
            </a:r>
            <a:endParaRPr lang="en-US" altLang="ko-KR" sz="1900" dirty="0" smtClean="0"/>
          </a:p>
          <a:p>
            <a:pPr lvl="2"/>
            <a:r>
              <a:rPr lang="ko-KR" altLang="en-US" sz="1600" dirty="0" smtClean="0"/>
              <a:t>파티션보다 작은 프로세스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요구되는 메모리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할당하는 경우 발생</a:t>
            </a:r>
            <a:endParaRPr lang="en-US" altLang="ko-KR" sz="1600" dirty="0" smtClean="0"/>
          </a:p>
          <a:p>
            <a:pPr lvl="2"/>
            <a:r>
              <a:rPr lang="en-US" altLang="ko-KR" sz="1600" dirty="0" smtClean="0"/>
              <a:t>IBM OS/360 MFT(Multiple Programming with a Fixed Number of Tasks) </a:t>
            </a:r>
            <a:r>
              <a:rPr lang="ko-KR" altLang="en-US" sz="1600" dirty="0" smtClean="0"/>
              <a:t>사례</a:t>
            </a:r>
            <a:endParaRPr lang="en-US" altLang="ko-KR" sz="1600" dirty="0" smtClean="0"/>
          </a:p>
          <a:p>
            <a:pPr lvl="0"/>
            <a:endParaRPr lang="en-US" altLang="ko-KR" sz="2100" dirty="0" smtClean="0"/>
          </a:p>
          <a:p>
            <a:pPr lvl="0"/>
            <a:endParaRPr lang="en-US" altLang="ko-KR" sz="2100" dirty="0" smtClean="0"/>
          </a:p>
          <a:p>
            <a:pPr lvl="0"/>
            <a:endParaRPr lang="en-US" altLang="ko-KR" sz="2100" dirty="0" smtClean="0"/>
          </a:p>
          <a:p>
            <a:pPr lvl="0"/>
            <a:endParaRPr lang="en-US" altLang="ko-KR" sz="2100" dirty="0" smtClean="0"/>
          </a:p>
          <a:p>
            <a:endParaRPr lang="en-US" altLang="ko-KR" sz="2100" dirty="0" smtClean="0"/>
          </a:p>
          <a:p>
            <a:endParaRPr lang="en-US" altLang="ko-KR" sz="2100" dirty="0" smtClean="0"/>
          </a:p>
          <a:p>
            <a:r>
              <a:rPr lang="ko-KR" altLang="en-US" sz="2100" dirty="0" smtClean="0"/>
              <a:t>외부 단편화</a:t>
            </a:r>
            <a:r>
              <a:rPr lang="en-US" altLang="ko-KR" sz="2100" dirty="0" smtClean="0"/>
              <a:t>(external fragmentation)</a:t>
            </a:r>
          </a:p>
          <a:p>
            <a:pPr lvl="1"/>
            <a:r>
              <a:rPr lang="ko-KR" altLang="en-US" sz="1900" dirty="0" smtClean="0"/>
              <a:t>할당된 메모리들 사이에 사용할 수 없는 홀이 생기는 현상</a:t>
            </a:r>
            <a:endParaRPr lang="en-US" altLang="ko-KR" sz="1900" dirty="0" smtClean="0"/>
          </a:p>
          <a:p>
            <a:pPr lvl="2"/>
            <a:r>
              <a:rPr lang="ko-KR" altLang="en-US" sz="1600" dirty="0" smtClean="0"/>
              <a:t>가변 크기의 파티션이 생기고 반환되면서 여러 개의 작은 홀 생성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홀이 프로세스의 크기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요구되는 메모리 량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보다 작으면 할당할 수 없음</a:t>
            </a:r>
            <a:endParaRPr lang="en-US" altLang="ko-KR" sz="1600" dirty="0" smtClean="0"/>
          </a:p>
          <a:p>
            <a:pPr lvl="2"/>
            <a:r>
              <a:rPr lang="en-US" altLang="ko-KR" sz="1600" dirty="0" smtClean="0"/>
              <a:t>IBM OS/360 MVT(Multiple Programming with a Variable Number of Tasks) </a:t>
            </a:r>
            <a:r>
              <a:rPr lang="ko-KR" altLang="en-US" sz="1600" dirty="0" smtClean="0"/>
              <a:t>사례 </a:t>
            </a:r>
          </a:p>
          <a:p>
            <a:pPr lvl="0"/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grpSp>
        <p:nvGrpSpPr>
          <p:cNvPr id="32" name="그룹 31"/>
          <p:cNvGrpSpPr/>
          <p:nvPr/>
        </p:nvGrpSpPr>
        <p:grpSpPr>
          <a:xfrm>
            <a:off x="827584" y="5593841"/>
            <a:ext cx="7658101" cy="1219535"/>
            <a:chOff x="793506" y="6346298"/>
            <a:chExt cx="7658101" cy="1219535"/>
          </a:xfrm>
        </p:grpSpPr>
        <p:sp>
          <p:nvSpPr>
            <p:cNvPr id="21" name="직사각형 20"/>
            <p:cNvSpPr/>
            <p:nvPr/>
          </p:nvSpPr>
          <p:spPr>
            <a:xfrm>
              <a:off x="793506" y="6346307"/>
              <a:ext cx="7658100" cy="7592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93507" y="6346307"/>
              <a:ext cx="1278082" cy="7592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운영체제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주요 코드 및 데이터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시스템 큐 영역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672288" y="6346305"/>
              <a:ext cx="779319" cy="7592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자주 사용되는 운영체제 코드 상주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892968" y="6346303"/>
              <a:ext cx="779319" cy="75920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Region 1</a:t>
              </a: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(</a:t>
              </a:r>
              <a:r>
                <a:rPr lang="ko-KR" altLang="en-US" sz="1000" dirty="0">
                  <a:solidFill>
                    <a:schemeClr val="tx1"/>
                  </a:solidFill>
                </a:rPr>
                <a:t>파티션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1)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955540" y="6346303"/>
              <a:ext cx="1584175" cy="75920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Region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>
                  <a:solidFill>
                    <a:schemeClr val="tx1"/>
                  </a:solidFill>
                </a:rPr>
                <a:t>3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파티션 </a:t>
              </a:r>
              <a:r>
                <a:rPr lang="en-US" altLang="ko-KR" sz="1000" dirty="0">
                  <a:solidFill>
                    <a:schemeClr val="tx1"/>
                  </a:solidFill>
                </a:rPr>
                <a:t>3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071588" y="6346298"/>
              <a:ext cx="2883951" cy="7592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6539715" y="6348311"/>
              <a:ext cx="353252" cy="7592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803799" y="7304223"/>
              <a:ext cx="221727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100" dirty="0" smtClean="0"/>
                <a:t>파티션과 파티션 사이의 홀 발생</a:t>
              </a:r>
              <a:endParaRPr lang="en-US" altLang="ko-KR" sz="1100" dirty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707904" y="6351870"/>
              <a:ext cx="1051070" cy="75920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Region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5</a:t>
              </a:r>
            </a:p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파티션 </a:t>
              </a:r>
              <a:r>
                <a:rPr lang="en-US" altLang="ko-KR" sz="1000" dirty="0">
                  <a:solidFill>
                    <a:schemeClr val="tx1"/>
                  </a:solidFill>
                </a:rPr>
                <a:t>5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64" name="자유형 63"/>
            <p:cNvSpPr/>
            <p:nvPr/>
          </p:nvSpPr>
          <p:spPr>
            <a:xfrm flipH="1" flipV="1">
              <a:off x="5914004" y="6957389"/>
              <a:ext cx="818236" cy="344819"/>
            </a:xfrm>
            <a:custGeom>
              <a:avLst/>
              <a:gdLst>
                <a:gd name="connsiteX0" fmla="*/ 413778 w 413778"/>
                <a:gd name="connsiteY0" fmla="*/ 0 h 501926"/>
                <a:gd name="connsiteX1" fmla="*/ 51000 w 413778"/>
                <a:gd name="connsiteY1" fmla="*/ 203752 h 501926"/>
                <a:gd name="connsiteX2" fmla="*/ 11243 w 413778"/>
                <a:gd name="connsiteY2" fmla="*/ 501926 h 501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3778" h="501926">
                  <a:moveTo>
                    <a:pt x="413778" y="0"/>
                  </a:moveTo>
                  <a:cubicBezTo>
                    <a:pt x="265933" y="60049"/>
                    <a:pt x="118089" y="120098"/>
                    <a:pt x="51000" y="203752"/>
                  </a:cubicBezTo>
                  <a:cubicBezTo>
                    <a:pt x="-16089" y="287406"/>
                    <a:pt x="-2423" y="394666"/>
                    <a:pt x="11243" y="501926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자유형 64"/>
            <p:cNvSpPr/>
            <p:nvPr/>
          </p:nvSpPr>
          <p:spPr>
            <a:xfrm flipV="1">
              <a:off x="4828213" y="6972198"/>
              <a:ext cx="925063" cy="330009"/>
            </a:xfrm>
            <a:custGeom>
              <a:avLst/>
              <a:gdLst>
                <a:gd name="connsiteX0" fmla="*/ 413778 w 413778"/>
                <a:gd name="connsiteY0" fmla="*/ 0 h 501926"/>
                <a:gd name="connsiteX1" fmla="*/ 51000 w 413778"/>
                <a:gd name="connsiteY1" fmla="*/ 203752 h 501926"/>
                <a:gd name="connsiteX2" fmla="*/ 11243 w 413778"/>
                <a:gd name="connsiteY2" fmla="*/ 501926 h 501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3778" h="501926">
                  <a:moveTo>
                    <a:pt x="413778" y="0"/>
                  </a:moveTo>
                  <a:cubicBezTo>
                    <a:pt x="265933" y="60049"/>
                    <a:pt x="118089" y="120098"/>
                    <a:pt x="51000" y="203752"/>
                  </a:cubicBezTo>
                  <a:cubicBezTo>
                    <a:pt x="-16089" y="287406"/>
                    <a:pt x="-2423" y="394666"/>
                    <a:pt x="11243" y="501926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763749" y="572214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...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803637" y="2722652"/>
            <a:ext cx="7682047" cy="1642452"/>
            <a:chOff x="793507" y="3298716"/>
            <a:chExt cx="7682047" cy="1642452"/>
          </a:xfrm>
        </p:grpSpPr>
        <p:sp>
          <p:nvSpPr>
            <p:cNvPr id="43" name="직사각형 42"/>
            <p:cNvSpPr/>
            <p:nvPr/>
          </p:nvSpPr>
          <p:spPr>
            <a:xfrm>
              <a:off x="5714052" y="3910845"/>
              <a:ext cx="396769" cy="735433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93507" y="3906093"/>
              <a:ext cx="7658100" cy="755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793508" y="3906093"/>
              <a:ext cx="1278082" cy="7555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운영체제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주요 코드 및 데이터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시스템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큐 영역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71590" y="3906092"/>
              <a:ext cx="838106" cy="755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908353" y="3906083"/>
              <a:ext cx="2297209" cy="755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741058" y="4661603"/>
              <a:ext cx="73449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100" dirty="0"/>
                <a:t>파티션 </a:t>
              </a:r>
              <a:r>
                <a:rPr lang="en-US" altLang="ko-KR" sz="1100" dirty="0" smtClean="0"/>
                <a:t>1</a:t>
              </a:r>
              <a:endParaRPr lang="en-US" altLang="ko-KR" sz="11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915380" y="4679558"/>
              <a:ext cx="73449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100" dirty="0"/>
                <a:t>파티션 </a:t>
              </a:r>
              <a:r>
                <a:rPr lang="en-US" altLang="ko-KR" sz="1100" dirty="0"/>
                <a:t>2</a:t>
              </a: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127056" y="4679558"/>
              <a:ext cx="73449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100" dirty="0"/>
                <a:t>파티션 </a:t>
              </a:r>
              <a:r>
                <a:rPr lang="en-US" altLang="ko-KR" sz="1100" dirty="0"/>
                <a:t>3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301378" y="4671675"/>
              <a:ext cx="73449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100" dirty="0"/>
                <a:t>파티션 </a:t>
              </a:r>
              <a:r>
                <a:rPr lang="en-US" altLang="ko-KR" sz="1100" dirty="0" smtClean="0"/>
                <a:t>4</a:t>
              </a:r>
              <a:endParaRPr lang="en-US" altLang="ko-KR" sz="1100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094947" y="4679558"/>
              <a:ext cx="73930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100" dirty="0"/>
                <a:t>파티션 </a:t>
              </a:r>
              <a:r>
                <a:rPr lang="en-US" altLang="ko-KR" sz="1100" dirty="0" smtClean="0"/>
                <a:t>n</a:t>
              </a:r>
              <a:endParaRPr lang="en-US" altLang="ko-KR" sz="11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205561" y="3906085"/>
              <a:ext cx="908087" cy="755519"/>
            </a:xfrm>
            <a:prstGeom prst="rect">
              <a:avLst/>
            </a:prstGeom>
            <a:noFill/>
            <a:ln w="28575">
              <a:solidFill>
                <a:srgbClr val="6B85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7041177" y="3900975"/>
              <a:ext cx="625455" cy="755519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262500" y="3909193"/>
              <a:ext cx="641795" cy="755519"/>
            </a:xfrm>
            <a:prstGeom prst="rect">
              <a:avLst/>
            </a:prstGeom>
            <a:solidFill>
              <a:srgbClr val="92D05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7889909" y="3915953"/>
              <a:ext cx="544717" cy="740542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672289" y="3906091"/>
              <a:ext cx="779319" cy="755519"/>
            </a:xfrm>
            <a:prstGeom prst="rect">
              <a:avLst/>
            </a:prstGeom>
            <a:noFill/>
            <a:ln w="28575">
              <a:solidFill>
                <a:srgbClr val="6B85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892969" y="3906089"/>
              <a:ext cx="779319" cy="755519"/>
            </a:xfrm>
            <a:prstGeom prst="rect">
              <a:avLst/>
            </a:prstGeom>
            <a:noFill/>
            <a:ln w="28575">
              <a:solidFill>
                <a:srgbClr val="6B85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113650" y="3906089"/>
              <a:ext cx="779320" cy="755519"/>
            </a:xfrm>
            <a:prstGeom prst="rect">
              <a:avLst/>
            </a:prstGeom>
            <a:noFill/>
            <a:ln w="28575">
              <a:solidFill>
                <a:srgbClr val="6B85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811801" y="3298716"/>
              <a:ext cx="1462260" cy="261610"/>
            </a:xfrm>
            <a:prstGeom prst="rect">
              <a:avLst/>
            </a:prstGeom>
            <a:noFill/>
            <a:ln w="9525">
              <a:noFill/>
              <a:headEnd type="none" w="med" len="med"/>
              <a:tailEnd type="triangle" w="med" len="med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100" dirty="0" smtClean="0"/>
                <a:t>파티션 내에 홀</a:t>
              </a:r>
              <a:r>
                <a:rPr lang="en-US" altLang="ko-KR" sz="1100" dirty="0" smtClean="0"/>
                <a:t> </a:t>
              </a:r>
              <a:r>
                <a:rPr lang="ko-KR" altLang="en-US" sz="1100" dirty="0" smtClean="0"/>
                <a:t>발생</a:t>
              </a:r>
              <a:endParaRPr lang="en-US" altLang="ko-KR" sz="1100" dirty="0"/>
            </a:p>
          </p:txBody>
        </p:sp>
        <p:sp>
          <p:nvSpPr>
            <p:cNvPr id="28" name="자유형 27"/>
            <p:cNvSpPr/>
            <p:nvPr/>
          </p:nvSpPr>
          <p:spPr>
            <a:xfrm>
              <a:off x="5384685" y="3538330"/>
              <a:ext cx="1209928" cy="541683"/>
            </a:xfrm>
            <a:custGeom>
              <a:avLst/>
              <a:gdLst>
                <a:gd name="connsiteX0" fmla="*/ 1209928 w 1209928"/>
                <a:gd name="connsiteY0" fmla="*/ 0 h 541683"/>
                <a:gd name="connsiteX1" fmla="*/ 663276 w 1209928"/>
                <a:gd name="connsiteY1" fmla="*/ 109331 h 541683"/>
                <a:gd name="connsiteX2" fmla="*/ 101715 w 1209928"/>
                <a:gd name="connsiteY2" fmla="*/ 173935 h 541683"/>
                <a:gd name="connsiteX3" fmla="*/ 2324 w 1209928"/>
                <a:gd name="connsiteY3" fmla="*/ 541683 h 541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9928" h="541683">
                  <a:moveTo>
                    <a:pt x="1209928" y="0"/>
                  </a:moveTo>
                  <a:cubicBezTo>
                    <a:pt x="1028953" y="40171"/>
                    <a:pt x="847978" y="80342"/>
                    <a:pt x="663276" y="109331"/>
                  </a:cubicBezTo>
                  <a:cubicBezTo>
                    <a:pt x="478574" y="138320"/>
                    <a:pt x="211874" y="101876"/>
                    <a:pt x="101715" y="173935"/>
                  </a:cubicBezTo>
                  <a:cubicBezTo>
                    <a:pt x="-8444" y="245994"/>
                    <a:pt x="-3060" y="393838"/>
                    <a:pt x="2324" y="541683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 28"/>
            <p:cNvSpPr/>
            <p:nvPr/>
          </p:nvSpPr>
          <p:spPr>
            <a:xfrm>
              <a:off x="6180835" y="3528391"/>
              <a:ext cx="413778" cy="501926"/>
            </a:xfrm>
            <a:custGeom>
              <a:avLst/>
              <a:gdLst>
                <a:gd name="connsiteX0" fmla="*/ 413778 w 413778"/>
                <a:gd name="connsiteY0" fmla="*/ 0 h 501926"/>
                <a:gd name="connsiteX1" fmla="*/ 51000 w 413778"/>
                <a:gd name="connsiteY1" fmla="*/ 203752 h 501926"/>
                <a:gd name="connsiteX2" fmla="*/ 11243 w 413778"/>
                <a:gd name="connsiteY2" fmla="*/ 501926 h 501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3778" h="501926">
                  <a:moveTo>
                    <a:pt x="413778" y="0"/>
                  </a:moveTo>
                  <a:cubicBezTo>
                    <a:pt x="265933" y="60049"/>
                    <a:pt x="118089" y="120098"/>
                    <a:pt x="51000" y="203752"/>
                  </a:cubicBezTo>
                  <a:cubicBezTo>
                    <a:pt x="-16089" y="287406"/>
                    <a:pt x="-2423" y="394666"/>
                    <a:pt x="11243" y="501926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자유형 29"/>
            <p:cNvSpPr/>
            <p:nvPr/>
          </p:nvSpPr>
          <p:spPr>
            <a:xfrm>
              <a:off x="6604552" y="3563178"/>
              <a:ext cx="379744" cy="467139"/>
            </a:xfrm>
            <a:custGeom>
              <a:avLst/>
              <a:gdLst>
                <a:gd name="connsiteX0" fmla="*/ 0 w 379744"/>
                <a:gd name="connsiteY0" fmla="*/ 0 h 467139"/>
                <a:gd name="connsiteX1" fmla="*/ 323022 w 379744"/>
                <a:gd name="connsiteY1" fmla="*/ 114300 h 467139"/>
                <a:gd name="connsiteX2" fmla="*/ 377687 w 379744"/>
                <a:gd name="connsiteY2" fmla="*/ 467139 h 467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9744" h="467139">
                  <a:moveTo>
                    <a:pt x="0" y="0"/>
                  </a:moveTo>
                  <a:cubicBezTo>
                    <a:pt x="130037" y="18222"/>
                    <a:pt x="260074" y="36444"/>
                    <a:pt x="323022" y="114300"/>
                  </a:cubicBezTo>
                  <a:cubicBezTo>
                    <a:pt x="385970" y="192156"/>
                    <a:pt x="381828" y="329647"/>
                    <a:pt x="377687" y="467139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자유형 30"/>
            <p:cNvSpPr/>
            <p:nvPr/>
          </p:nvSpPr>
          <p:spPr>
            <a:xfrm>
              <a:off x="6639339" y="3523422"/>
              <a:ext cx="1161719" cy="564748"/>
            </a:xfrm>
            <a:custGeom>
              <a:avLst/>
              <a:gdLst>
                <a:gd name="connsiteX0" fmla="*/ 0 w 1341783"/>
                <a:gd name="connsiteY0" fmla="*/ 0 h 536713"/>
                <a:gd name="connsiteX1" fmla="*/ 1118152 w 1341783"/>
                <a:gd name="connsiteY1" fmla="*/ 188843 h 536713"/>
                <a:gd name="connsiteX2" fmla="*/ 1341783 w 1341783"/>
                <a:gd name="connsiteY2" fmla="*/ 536713 h 536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1783" h="536713">
                  <a:moveTo>
                    <a:pt x="0" y="0"/>
                  </a:moveTo>
                  <a:cubicBezTo>
                    <a:pt x="447261" y="49695"/>
                    <a:pt x="894522" y="99391"/>
                    <a:pt x="1118152" y="188843"/>
                  </a:cubicBezTo>
                  <a:cubicBezTo>
                    <a:pt x="1341782" y="278295"/>
                    <a:pt x="1341782" y="407504"/>
                    <a:pt x="1341783" y="536713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01398" y="400506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...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5203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연속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메모리 할당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하드웨어 지원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CPU</a:t>
            </a:r>
            <a:r>
              <a:rPr lang="ko-KR" altLang="en-US" dirty="0" smtClean="0"/>
              <a:t>의 레지스터 필요</a:t>
            </a:r>
            <a:endParaRPr lang="en-US" altLang="ko-KR" dirty="0" smtClean="0"/>
          </a:p>
          <a:p>
            <a:pPr lvl="2"/>
            <a:r>
              <a:rPr lang="en-US" altLang="ko-KR" dirty="0"/>
              <a:t>base </a:t>
            </a:r>
            <a:r>
              <a:rPr lang="ko-KR" altLang="en-US" dirty="0"/>
              <a:t>레지스터 </a:t>
            </a:r>
            <a:r>
              <a:rPr lang="en-US" altLang="ko-KR" dirty="0"/>
              <a:t>: </a:t>
            </a:r>
            <a:r>
              <a:rPr lang="ko-KR" altLang="en-US" dirty="0" smtClean="0"/>
              <a:t>현재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가 실행중인 프로세스에게 </a:t>
            </a:r>
            <a:r>
              <a:rPr lang="ko-KR" altLang="en-US" dirty="0"/>
              <a:t>할당된 </a:t>
            </a:r>
            <a:r>
              <a:rPr lang="ko-KR" altLang="en-US" dirty="0" smtClean="0"/>
              <a:t>물리 메모리의 </a:t>
            </a:r>
            <a:r>
              <a:rPr lang="ko-KR" altLang="en-US" dirty="0"/>
              <a:t>시작 </a:t>
            </a:r>
            <a:r>
              <a:rPr lang="ko-KR" altLang="en-US" dirty="0" smtClean="0"/>
              <a:t>주소</a:t>
            </a:r>
            <a:endParaRPr lang="en-US" altLang="ko-KR" dirty="0"/>
          </a:p>
          <a:p>
            <a:pPr lvl="2"/>
            <a:r>
              <a:rPr lang="en-US" altLang="ko-KR" dirty="0" smtClean="0"/>
              <a:t>limit </a:t>
            </a:r>
            <a:r>
              <a:rPr lang="ko-KR" altLang="en-US" dirty="0"/>
              <a:t>레지스터 </a:t>
            </a:r>
            <a:r>
              <a:rPr lang="en-US" altLang="ko-KR" dirty="0"/>
              <a:t>: </a:t>
            </a:r>
            <a:r>
              <a:rPr lang="ko-KR" altLang="en-US" dirty="0" smtClean="0"/>
              <a:t>현재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가 실행중인 프로세스에게 </a:t>
            </a:r>
            <a:r>
              <a:rPr lang="ko-KR" altLang="en-US" dirty="0"/>
              <a:t>할당된 </a:t>
            </a:r>
            <a:r>
              <a:rPr lang="ko-KR" altLang="en-US" dirty="0" smtClean="0"/>
              <a:t>메모리 크기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주소 레지스터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현재 액세스하는 메모리의 논리 주소</a:t>
            </a:r>
            <a:endParaRPr lang="en-US" altLang="ko-KR" dirty="0"/>
          </a:p>
          <a:p>
            <a:pPr lvl="1"/>
            <a:r>
              <a:rPr lang="ko-KR" altLang="en-US" dirty="0" smtClean="0"/>
              <a:t>주소 변환 하드웨어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MMU</a:t>
            </a:r>
            <a:r>
              <a:rPr lang="en-US" altLang="ko-KR" dirty="0" smtClean="0"/>
              <a:t>)</a:t>
            </a:r>
            <a:r>
              <a:rPr lang="ko-KR" altLang="en-US" dirty="0" smtClean="0"/>
              <a:t> 필요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논리 주소를 물리 주소로 변환하는 장치</a:t>
            </a:r>
            <a:endParaRPr lang="en-US" altLang="ko-KR" dirty="0" smtClean="0"/>
          </a:p>
          <a:p>
            <a:r>
              <a:rPr lang="ko-KR" altLang="en-US" dirty="0" smtClean="0"/>
              <a:t>운영체제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프로세스에 대해 프로세스별로 할당된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물리메모리의 시작 주소와 크기 정보 저장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관리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비어있는 메모리 영역 관리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새 프로세스를 스케줄링하여 실행시킬 때마다</a:t>
            </a:r>
            <a:r>
              <a:rPr lang="en-US" altLang="ko-KR" dirty="0" smtClean="0"/>
              <a:t>, </a:t>
            </a:r>
            <a:r>
              <a:rPr lang="ko-KR" altLang="en-US" dirty="0"/>
              <a:t>‘물리 메모리의 시작 주소와 크기 </a:t>
            </a:r>
            <a:r>
              <a:rPr lang="ko-KR" altLang="en-US" dirty="0" err="1"/>
              <a:t>정보’를</a:t>
            </a:r>
            <a:r>
              <a:rPr lang="ko-KR" altLang="en-US" dirty="0"/>
              <a:t> </a:t>
            </a:r>
            <a:r>
              <a:rPr lang="en-US" altLang="ko-KR" dirty="0"/>
              <a:t>CPU </a:t>
            </a:r>
            <a:r>
              <a:rPr lang="ko-KR" altLang="en-US" dirty="0"/>
              <a:t>내부의 </a:t>
            </a:r>
            <a:r>
              <a:rPr lang="en-US" altLang="ko-KR" dirty="0"/>
              <a:t>base </a:t>
            </a:r>
            <a:r>
              <a:rPr lang="ko-KR" altLang="en-US" dirty="0"/>
              <a:t>레지스터와 </a:t>
            </a:r>
            <a:r>
              <a:rPr lang="en-US" altLang="ko-KR" dirty="0"/>
              <a:t>limit </a:t>
            </a:r>
            <a:r>
              <a:rPr lang="ko-KR" altLang="en-US" dirty="0"/>
              <a:t>레지스터에 적재</a:t>
            </a:r>
          </a:p>
          <a:p>
            <a:r>
              <a:rPr lang="ko-KR" altLang="en-US" dirty="0" smtClean="0"/>
              <a:t>연속 메모리 할당의 장단점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논리 주소를 물리 주소로 바꾸는 과정 단순</a:t>
            </a:r>
            <a:r>
              <a:rPr lang="en-US" altLang="ko-KR" dirty="0" smtClean="0"/>
              <a:t>, </a:t>
            </a:r>
            <a:r>
              <a:rPr lang="en-US" altLang="ko-KR" dirty="0"/>
              <a:t>C</a:t>
            </a:r>
            <a:r>
              <a:rPr lang="en-US" altLang="ko-KR" dirty="0" smtClean="0"/>
              <a:t>PU</a:t>
            </a:r>
            <a:r>
              <a:rPr lang="ko-KR" altLang="en-US" dirty="0" smtClean="0"/>
              <a:t>의 메모리 액세스 속도 빠름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운영체제가 관리할 정보량이 적어서 부담이 덜함</a:t>
            </a:r>
            <a:endParaRPr lang="en-US" altLang="ko-KR" dirty="0"/>
          </a:p>
          <a:p>
            <a:pPr lvl="1"/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메모리 할당의 유연성이 떨어짐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작을 홀들을 합쳐 충분한 크기의 메모리가 있음에도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연속된 메모리를 할당할 수 없는 경우 발생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메모리 압축 기법으로 해결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95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연속 메모리 할당에서 주소 변환과 메모리 보호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925700" y="2071881"/>
            <a:ext cx="1030676" cy="324036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954351" y="5330827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물리 메모리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769646" y="3890783"/>
            <a:ext cx="956607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b="1" dirty="0" smtClean="0"/>
              <a:t>300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77936" y="3907319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주소 레지스터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769646" y="2685194"/>
            <a:ext cx="956607" cy="289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1000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88943" y="2666186"/>
            <a:ext cx="1174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base </a:t>
            </a:r>
            <a:r>
              <a:rPr lang="ko-KR" altLang="en-US" sz="1200" dirty="0" smtClean="0"/>
              <a:t>레지스터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769646" y="3241052"/>
            <a:ext cx="956607" cy="2698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smtClean="0"/>
              <a:t>800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88943" y="3260612"/>
            <a:ext cx="1157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limit </a:t>
            </a:r>
            <a:r>
              <a:rPr lang="ko-KR" altLang="en-US" sz="1200" dirty="0" smtClean="0"/>
              <a:t>레지스터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6925700" y="2912317"/>
            <a:ext cx="1030676" cy="12477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순서도: 논리합 16"/>
          <p:cNvSpPr/>
          <p:nvPr/>
        </p:nvSpPr>
        <p:spPr>
          <a:xfrm>
            <a:off x="5166096" y="3800649"/>
            <a:ext cx="432048" cy="432048"/>
          </a:xfrm>
          <a:prstGeom prst="flowChar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520812" y="2851126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</a:t>
            </a:r>
            <a:r>
              <a:rPr lang="en-US" altLang="ko-KR" sz="1100" dirty="0" smtClean="0"/>
              <a:t>000</a:t>
            </a:r>
            <a:endParaRPr lang="ko-KR" altLang="en-US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6493652" y="2012640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0000</a:t>
            </a:r>
            <a:endParaRPr lang="ko-KR" altLang="en-US" sz="1100" dirty="0"/>
          </a:p>
        </p:txBody>
      </p:sp>
      <p:sp>
        <p:nvSpPr>
          <p:cNvPr id="31" name="직사각형 30"/>
          <p:cNvSpPr/>
          <p:nvPr/>
        </p:nvSpPr>
        <p:spPr>
          <a:xfrm>
            <a:off x="8112949" y="3208555"/>
            <a:ext cx="1031051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dirty="0" smtClean="0"/>
              <a:t>프로세스에게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할당된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연속 메모리</a:t>
            </a:r>
            <a:endParaRPr lang="en-US" altLang="ko-KR" sz="1100" dirty="0" smtClean="0"/>
          </a:p>
        </p:txBody>
      </p:sp>
      <p:cxnSp>
        <p:nvCxnSpPr>
          <p:cNvPr id="33" name="꺾인 연결선 32"/>
          <p:cNvCxnSpPr>
            <a:stCxn id="17" idx="6"/>
          </p:cNvCxnSpPr>
          <p:nvPr/>
        </p:nvCxnSpPr>
        <p:spPr>
          <a:xfrm flipV="1">
            <a:off x="5598144" y="3366494"/>
            <a:ext cx="1442819" cy="650179"/>
          </a:xfrm>
          <a:prstGeom prst="bentConnector3">
            <a:avLst>
              <a:gd name="adj1" fmla="val 589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340999" y="3157236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1</a:t>
            </a:r>
            <a:r>
              <a:rPr lang="en-US" altLang="ko-KR" sz="1100" b="1" dirty="0"/>
              <a:t>3</a:t>
            </a:r>
            <a:r>
              <a:rPr lang="en-US" altLang="ko-KR" sz="1100" b="1" dirty="0" smtClean="0"/>
              <a:t>00</a:t>
            </a:r>
            <a:endParaRPr lang="ko-KR" altLang="en-US" sz="1100" b="1" dirty="0"/>
          </a:p>
        </p:txBody>
      </p:sp>
      <p:sp>
        <p:nvSpPr>
          <p:cNvPr id="37" name="순서도: 판단 36"/>
          <p:cNvSpPr/>
          <p:nvPr/>
        </p:nvSpPr>
        <p:spPr>
          <a:xfrm>
            <a:off x="3883490" y="3717032"/>
            <a:ext cx="784363" cy="602719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9" name="꺾인 연결선 38"/>
          <p:cNvCxnSpPr>
            <a:stCxn id="12" idx="3"/>
            <a:endCxn id="37" idx="0"/>
          </p:cNvCxnSpPr>
          <p:nvPr/>
        </p:nvCxnSpPr>
        <p:spPr>
          <a:xfrm>
            <a:off x="2726253" y="3375953"/>
            <a:ext cx="1549419" cy="3410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37" idx="3"/>
            <a:endCxn id="17" idx="2"/>
          </p:cNvCxnSpPr>
          <p:nvPr/>
        </p:nvCxnSpPr>
        <p:spPr>
          <a:xfrm flipV="1">
            <a:off x="4667853" y="4016673"/>
            <a:ext cx="498243" cy="1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37" idx="2"/>
            <a:endCxn id="79" idx="0"/>
          </p:cNvCxnSpPr>
          <p:nvPr/>
        </p:nvCxnSpPr>
        <p:spPr>
          <a:xfrm>
            <a:off x="4275672" y="4319751"/>
            <a:ext cx="8545" cy="1493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3779912" y="2637356"/>
            <a:ext cx="2181801" cy="223180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꺾인 연결선 77"/>
          <p:cNvCxnSpPr>
            <a:stCxn id="10" idx="3"/>
            <a:endCxn id="17" idx="0"/>
          </p:cNvCxnSpPr>
          <p:nvPr/>
        </p:nvCxnSpPr>
        <p:spPr>
          <a:xfrm>
            <a:off x="2726253" y="2829720"/>
            <a:ext cx="2655867" cy="9709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779912" y="581366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시스템 오류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6541439" y="4121355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</a:t>
            </a:r>
            <a:r>
              <a:rPr lang="en-US" altLang="ko-KR" sz="1100" dirty="0"/>
              <a:t>8</a:t>
            </a:r>
            <a:r>
              <a:rPr lang="en-US" altLang="ko-KR" sz="1100" dirty="0" smtClean="0"/>
              <a:t>00</a:t>
            </a:r>
            <a:endParaRPr lang="ko-KR" altLang="en-US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3043562" y="376926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논리주소</a:t>
            </a:r>
            <a:endParaRPr lang="ko-KR" altLang="en-US" sz="1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3171803" y="316493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범위</a:t>
            </a:r>
            <a:endParaRPr lang="ko-KR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2875571" y="2500528"/>
            <a:ext cx="938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프로세스 시작</a:t>
            </a:r>
            <a:endParaRPr lang="en-US" altLang="ko-KR" sz="900" dirty="0" smtClean="0"/>
          </a:p>
          <a:p>
            <a:r>
              <a:rPr lang="ko-KR" altLang="en-US" sz="900" dirty="0" err="1" smtClean="0"/>
              <a:t>물리주소</a:t>
            </a:r>
            <a:endParaRPr lang="ko-KR" alt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3924658" y="2333891"/>
            <a:ext cx="2007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00B0F0"/>
                </a:solidFill>
              </a:rPr>
              <a:t>주소 변환 하드웨어</a:t>
            </a:r>
            <a:r>
              <a:rPr lang="en-US" altLang="ko-KR" sz="1200" dirty="0" smtClean="0">
                <a:solidFill>
                  <a:srgbClr val="00B0F0"/>
                </a:solidFill>
              </a:rPr>
              <a:t>(MMU)</a:t>
            </a:r>
            <a:endParaRPr lang="ko-KR" altLang="en-US" sz="1200" dirty="0">
              <a:solidFill>
                <a:srgbClr val="00B0F0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51520" y="2071881"/>
            <a:ext cx="6048672" cy="3240360"/>
          </a:xfrm>
          <a:prstGeom prst="roundRect">
            <a:avLst>
              <a:gd name="adj" fmla="val 4881"/>
            </a:avLst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659783" y="5330827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CPU </a:t>
            </a:r>
            <a:r>
              <a:rPr lang="ko-KR" altLang="en-US" sz="1400" dirty="0" smtClean="0"/>
              <a:t>패키지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1769646" y="4479689"/>
            <a:ext cx="956607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1200" dirty="0" err="1" smtClean="0"/>
              <a:t>mov</a:t>
            </a:r>
            <a:r>
              <a:rPr lang="en-US" altLang="ko-KR" sz="1200" dirty="0" smtClean="0"/>
              <a:t> </a:t>
            </a:r>
            <a:r>
              <a:rPr lang="en-US" altLang="ko-KR" sz="1200" dirty="0" smtClean="0"/>
              <a:t>ax, [</a:t>
            </a:r>
            <a:r>
              <a:rPr lang="en-US" altLang="ko-KR" sz="1200" b="1" dirty="0" smtClean="0"/>
              <a:t>300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117357" y="448114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명령어</a:t>
            </a:r>
            <a:endParaRPr lang="ko-KR" altLang="en-US" sz="1200" dirty="0"/>
          </a:p>
        </p:txBody>
      </p:sp>
      <p:cxnSp>
        <p:nvCxnSpPr>
          <p:cNvPr id="25" name="꺾인 연결선 24"/>
          <p:cNvCxnSpPr>
            <a:endCxn id="8" idx="2"/>
          </p:cNvCxnSpPr>
          <p:nvPr/>
        </p:nvCxnSpPr>
        <p:spPr>
          <a:xfrm rot="16200000" flipV="1">
            <a:off x="2203049" y="4223684"/>
            <a:ext cx="402346" cy="3125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6949458" y="3196937"/>
            <a:ext cx="1000479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 smtClean="0"/>
              <a:t>XXXXXXXX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24675" y="2433464"/>
            <a:ext cx="2368659" cy="2579712"/>
          </a:xfrm>
          <a:prstGeom prst="rect">
            <a:avLst/>
          </a:prstGeom>
          <a:noFill/>
          <a:ln w="9525">
            <a:solidFill>
              <a:srgbClr val="6B8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502635" y="2132177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CPU</a:t>
            </a:r>
            <a:endParaRPr lang="ko-KR" alt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5585734" y="376764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물리주소</a:t>
            </a:r>
            <a:endParaRPr lang="ko-KR" altLang="en-US" sz="1000" b="1" dirty="0"/>
          </a:p>
        </p:txBody>
      </p:sp>
      <p:sp>
        <p:nvSpPr>
          <p:cNvPr id="3" name="오른쪽 중괄호 2"/>
          <p:cNvSpPr/>
          <p:nvPr/>
        </p:nvSpPr>
        <p:spPr>
          <a:xfrm>
            <a:off x="8028384" y="2912317"/>
            <a:ext cx="144016" cy="1247796"/>
          </a:xfrm>
          <a:prstGeom prst="rightBrace">
            <a:avLst>
              <a:gd name="adj1" fmla="val 5692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966164" y="4231080"/>
            <a:ext cx="3529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 smtClean="0"/>
              <a:t>yes</a:t>
            </a:r>
            <a:endParaRPr lang="en-US" altLang="ko-KR" sz="900" dirty="0"/>
          </a:p>
        </p:txBody>
      </p:sp>
      <p:sp>
        <p:nvSpPr>
          <p:cNvPr id="46" name="직사각형 45"/>
          <p:cNvSpPr/>
          <p:nvPr/>
        </p:nvSpPr>
        <p:spPr>
          <a:xfrm>
            <a:off x="4484667" y="4014517"/>
            <a:ext cx="3209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 smtClean="0"/>
              <a:t>no</a:t>
            </a:r>
            <a:endParaRPr lang="en-US" altLang="ko-KR" sz="900" dirty="0"/>
          </a:p>
        </p:txBody>
      </p:sp>
      <p:sp>
        <p:nvSpPr>
          <p:cNvPr id="56" name="직사각형 55"/>
          <p:cNvSpPr/>
          <p:nvPr/>
        </p:nvSpPr>
        <p:spPr>
          <a:xfrm>
            <a:off x="4005116" y="3955541"/>
            <a:ext cx="541815" cy="205184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ctr">
              <a:lnSpc>
                <a:spcPts val="800"/>
              </a:lnSpc>
            </a:pPr>
            <a:r>
              <a:rPr lang="ko-KR" altLang="en-US" sz="900" dirty="0" err="1" smtClean="0"/>
              <a:t>논리주소</a:t>
            </a:r>
            <a:r>
              <a:rPr lang="en-US" altLang="ko-KR" sz="900" dirty="0" smtClean="0"/>
              <a:t>&gt;</a:t>
            </a:r>
          </a:p>
          <a:p>
            <a:pPr algn="ctr">
              <a:lnSpc>
                <a:spcPts val="800"/>
              </a:lnSpc>
            </a:pPr>
            <a:r>
              <a:rPr lang="ko-KR" altLang="en-US" sz="900" dirty="0" smtClean="0"/>
              <a:t>범위 </a:t>
            </a:r>
            <a:endParaRPr lang="en-US" altLang="ko-KR" sz="9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4527176" y="376544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논리주소</a:t>
            </a:r>
            <a:endParaRPr lang="ko-KR" altLang="en-US" sz="1000" b="1" dirty="0"/>
          </a:p>
        </p:txBody>
      </p:sp>
      <p:cxnSp>
        <p:nvCxnSpPr>
          <p:cNvPr id="22" name="직선 화살표 연결선 21"/>
          <p:cNvCxnSpPr>
            <a:stCxn id="8" idx="3"/>
            <a:endCxn id="37" idx="1"/>
          </p:cNvCxnSpPr>
          <p:nvPr/>
        </p:nvCxnSpPr>
        <p:spPr>
          <a:xfrm flipV="1">
            <a:off x="2726253" y="4018392"/>
            <a:ext cx="1157237" cy="16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63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홀 선택 알고리즘</a:t>
            </a:r>
            <a:r>
              <a:rPr lang="en-US" altLang="ko-KR" dirty="0" smtClean="0"/>
              <a:t>/</a:t>
            </a:r>
            <a:r>
              <a:rPr lang="ko-KR" altLang="en-US" dirty="0" smtClean="0"/>
              <a:t>동적 메모리 할당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운영체제는 할당 리스트</a:t>
            </a:r>
            <a:r>
              <a:rPr lang="en-US" altLang="ko-KR" dirty="0" smtClean="0"/>
              <a:t>(allocation list)</a:t>
            </a:r>
            <a:r>
              <a:rPr lang="ko-KR" altLang="en-US" dirty="0" smtClean="0"/>
              <a:t> 유지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할당된 파티션에 관한 정보를 리스트로 유지 관리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할당된 위치</a:t>
            </a:r>
            <a:r>
              <a:rPr lang="en-US" altLang="ko-KR" dirty="0" smtClean="0"/>
              <a:t>,</a:t>
            </a:r>
            <a:r>
              <a:rPr lang="ko-KR" altLang="en-US" dirty="0" smtClean="0"/>
              <a:t> 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비어 있는지 유무</a:t>
            </a:r>
            <a:endParaRPr lang="en-US" altLang="ko-KR" dirty="0" smtClean="0"/>
          </a:p>
          <a:p>
            <a:r>
              <a:rPr lang="ko-KR" altLang="en-US" dirty="0" smtClean="0"/>
              <a:t>할당 요청이 발생하였을 때 운영체제의 홀 선택 전략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first-fit(</a:t>
            </a:r>
            <a:r>
              <a:rPr lang="ko-KR" altLang="en-US" dirty="0" smtClean="0"/>
              <a:t>최초 적합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비어 있는 파티션 중 맨 앞에 요청 크기보다 큰 파티션 선택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할당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속도 빠름</a:t>
            </a:r>
            <a:r>
              <a:rPr lang="en-US" altLang="ko-KR" dirty="0" smtClean="0"/>
              <a:t>/</a:t>
            </a:r>
            <a:r>
              <a:rPr lang="ko-KR" altLang="en-US" dirty="0" smtClean="0"/>
              <a:t>단편화 발생 가능성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best-fit(</a:t>
            </a:r>
            <a:r>
              <a:rPr lang="ko-KR" altLang="en-US" dirty="0" smtClean="0"/>
              <a:t>최적 </a:t>
            </a:r>
            <a:r>
              <a:rPr lang="ko-KR" altLang="en-US" dirty="0"/>
              <a:t>적합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비어 있는 파티션 중 요청을 수용하는 가장 작은 파티션 선택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크기 별로 파티션이 정렬되어 있지 않으면 전부 검색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가장 작은 홀 생성됨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worst-fit(</a:t>
            </a:r>
            <a:r>
              <a:rPr lang="ko-KR" altLang="en-US" dirty="0" smtClean="0"/>
              <a:t>최악 </a:t>
            </a:r>
            <a:r>
              <a:rPr lang="ko-KR" altLang="en-US" dirty="0"/>
              <a:t>적합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 lvl="2"/>
            <a:r>
              <a:rPr lang="ko-KR" altLang="en-US" dirty="0"/>
              <a:t>비어 있는 파티션 중 </a:t>
            </a:r>
            <a:r>
              <a:rPr lang="ko-KR" altLang="en-US" dirty="0" smtClean="0"/>
              <a:t>요청을 수용하는 가장 큰 </a:t>
            </a:r>
            <a:r>
              <a:rPr lang="ko-KR" altLang="en-US" dirty="0"/>
              <a:t>파티션 선택</a:t>
            </a:r>
            <a:endParaRPr lang="en-US" altLang="ko-KR" dirty="0"/>
          </a:p>
          <a:p>
            <a:pPr lvl="2"/>
            <a:r>
              <a:rPr lang="ko-KR" altLang="en-US" dirty="0"/>
              <a:t>크기 별로 파티션이 정렬되어 있지 않으면 전부 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가장 큰 홀 생성됨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329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가지 홀 선택 알고리즘의 실행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499869" y="2808795"/>
            <a:ext cx="7658100" cy="759205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200"/>
          </a:p>
        </p:txBody>
      </p:sp>
      <p:sp>
        <p:nvSpPr>
          <p:cNvPr id="41" name="직사각형 40"/>
          <p:cNvSpPr/>
          <p:nvPr/>
        </p:nvSpPr>
        <p:spPr>
          <a:xfrm>
            <a:off x="7393750" y="2808786"/>
            <a:ext cx="779319" cy="759205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사용중인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메모리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051723" y="2813957"/>
            <a:ext cx="1154458" cy="759205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사용중인 메모리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615772" y="2808786"/>
            <a:ext cx="840077" cy="759205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사용중인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메모리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884245" y="2808786"/>
            <a:ext cx="1595350" cy="759205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사용중인 메모리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99869" y="2808785"/>
            <a:ext cx="692296" cy="759205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사용중인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메모리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8173069" y="2248734"/>
            <a:ext cx="0" cy="57606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>
            <a:off x="499869" y="2536766"/>
            <a:ext cx="7673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700669" y="2288363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0</a:t>
            </a:r>
            <a:r>
              <a:rPr lang="ko-KR" altLang="en-US" sz="1050" dirty="0" smtClean="0"/>
              <a:t>번지</a:t>
            </a:r>
            <a:endParaRPr lang="ko-KR" altLang="en-US" sz="1050" dirty="0"/>
          </a:p>
        </p:txBody>
      </p:sp>
      <p:sp>
        <p:nvSpPr>
          <p:cNvPr id="49" name="직사각형 48"/>
          <p:cNvSpPr/>
          <p:nvPr/>
        </p:nvSpPr>
        <p:spPr>
          <a:xfrm>
            <a:off x="1192164" y="2808785"/>
            <a:ext cx="1418637" cy="759205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447282" y="2808786"/>
            <a:ext cx="436963" cy="759205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479597" y="2808786"/>
            <a:ext cx="572124" cy="759205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199423" y="2808786"/>
            <a:ext cx="194327" cy="759205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777011" y="3933056"/>
            <a:ext cx="1107996" cy="646331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first-fit </a:t>
            </a:r>
          </a:p>
          <a:p>
            <a:r>
              <a:rPr lang="ko-KR" altLang="en-US" sz="1200" dirty="0" smtClean="0"/>
              <a:t>알고리즘으로</a:t>
            </a:r>
            <a:endParaRPr lang="en-US" altLang="ko-KR" sz="1200" dirty="0"/>
          </a:p>
          <a:p>
            <a:r>
              <a:rPr lang="ko-KR" altLang="en-US" sz="1200" dirty="0" smtClean="0"/>
              <a:t>선택한 위치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3594806" y="3927885"/>
            <a:ext cx="1107996" cy="646331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best-fit</a:t>
            </a:r>
            <a:endParaRPr lang="en-US" altLang="ko-KR" sz="1200" dirty="0"/>
          </a:p>
          <a:p>
            <a:r>
              <a:rPr lang="ko-KR" altLang="en-US" sz="1200" dirty="0" smtClean="0"/>
              <a:t>알고리즘으로</a:t>
            </a:r>
            <a:endParaRPr lang="en-US" altLang="ko-KR" sz="1200" dirty="0"/>
          </a:p>
          <a:p>
            <a:r>
              <a:rPr lang="ko-KR" altLang="en-US" sz="1200" dirty="0" smtClean="0"/>
              <a:t>선택한 위치</a:t>
            </a:r>
            <a:endParaRPr lang="ko-KR" alt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1891569" y="3927885"/>
            <a:ext cx="1107996" cy="646331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worst-fit</a:t>
            </a:r>
          </a:p>
          <a:p>
            <a:r>
              <a:rPr lang="ko-KR" altLang="en-US" sz="1200" dirty="0" smtClean="0"/>
              <a:t>알고리즘으로</a:t>
            </a:r>
            <a:endParaRPr lang="en-US" altLang="ko-KR" sz="1200" dirty="0" smtClean="0"/>
          </a:p>
          <a:p>
            <a:r>
              <a:rPr lang="ko-KR" altLang="en-US" sz="1200" dirty="0" smtClean="0"/>
              <a:t>선택한 위치</a:t>
            </a:r>
            <a:endParaRPr lang="ko-KR" altLang="en-US" sz="1200" dirty="0"/>
          </a:p>
        </p:txBody>
      </p:sp>
      <p:sp>
        <p:nvSpPr>
          <p:cNvPr id="62" name="직사각형 61"/>
          <p:cNvSpPr/>
          <p:nvPr/>
        </p:nvSpPr>
        <p:spPr>
          <a:xfrm>
            <a:off x="2332290" y="2915739"/>
            <a:ext cx="266288" cy="754282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>
            <a:solidFill>
              <a:srgbClr val="6B859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607616" y="2915738"/>
            <a:ext cx="266288" cy="754282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>
            <a:solidFill>
              <a:srgbClr val="6B859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775094" y="2918600"/>
            <a:ext cx="266288" cy="754282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>
            <a:solidFill>
              <a:srgbClr val="6B859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727960" y="222983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물리 메모리</a:t>
            </a:r>
            <a:endParaRPr lang="ko-KR" alt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420799" y="2296057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최대 번지</a:t>
            </a:r>
            <a:endParaRPr lang="ko-KR" altLang="en-US" sz="1050" dirty="0"/>
          </a:p>
        </p:txBody>
      </p:sp>
      <p:sp>
        <p:nvSpPr>
          <p:cNvPr id="16" name="직사각형 15"/>
          <p:cNvSpPr/>
          <p:nvPr/>
        </p:nvSpPr>
        <p:spPr>
          <a:xfrm>
            <a:off x="1728583" y="2594708"/>
            <a:ext cx="4026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dirty="0"/>
              <a:t>홀</a:t>
            </a:r>
            <a:r>
              <a:rPr lang="en-US" altLang="ko-KR" sz="1100" dirty="0"/>
              <a:t>4</a:t>
            </a:r>
            <a:endParaRPr lang="ko-KR" altLang="en-US" sz="1100" dirty="0"/>
          </a:p>
        </p:txBody>
      </p:sp>
      <p:sp>
        <p:nvSpPr>
          <p:cNvPr id="67" name="직사각형 66"/>
          <p:cNvSpPr/>
          <p:nvPr/>
        </p:nvSpPr>
        <p:spPr>
          <a:xfrm>
            <a:off x="3459303" y="2594708"/>
            <a:ext cx="4026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dirty="0" smtClean="0"/>
              <a:t>홀</a:t>
            </a:r>
            <a:r>
              <a:rPr lang="en-US" altLang="ko-KR" sz="1100" dirty="0" smtClean="0"/>
              <a:t>3</a:t>
            </a:r>
            <a:endParaRPr lang="ko-KR" altLang="en-US" sz="1100" dirty="0"/>
          </a:p>
        </p:txBody>
      </p:sp>
      <p:sp>
        <p:nvSpPr>
          <p:cNvPr id="68" name="직사각형 67"/>
          <p:cNvSpPr/>
          <p:nvPr/>
        </p:nvSpPr>
        <p:spPr>
          <a:xfrm>
            <a:off x="5533309" y="2594708"/>
            <a:ext cx="4026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dirty="0" smtClean="0"/>
              <a:t>홀</a:t>
            </a:r>
            <a:r>
              <a:rPr lang="en-US" altLang="ko-KR" sz="1100" dirty="0" smtClean="0"/>
              <a:t>2</a:t>
            </a:r>
            <a:endParaRPr lang="ko-KR" altLang="en-US" sz="1100" dirty="0"/>
          </a:p>
        </p:txBody>
      </p:sp>
      <p:sp>
        <p:nvSpPr>
          <p:cNvPr id="69" name="직사각형 68"/>
          <p:cNvSpPr/>
          <p:nvPr/>
        </p:nvSpPr>
        <p:spPr>
          <a:xfrm>
            <a:off x="7095241" y="2594708"/>
            <a:ext cx="4026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dirty="0" smtClean="0"/>
              <a:t>홀</a:t>
            </a:r>
            <a:r>
              <a:rPr lang="en-US" altLang="ko-KR" sz="1100" dirty="0" smtClean="0"/>
              <a:t>1</a:t>
            </a:r>
            <a:endParaRPr lang="ko-KR" altLang="en-US" sz="1100" dirty="0"/>
          </a:p>
        </p:txBody>
      </p:sp>
      <p:sp>
        <p:nvSpPr>
          <p:cNvPr id="70" name="직사각형 69"/>
          <p:cNvSpPr/>
          <p:nvPr/>
        </p:nvSpPr>
        <p:spPr>
          <a:xfrm>
            <a:off x="685495" y="4071475"/>
            <a:ext cx="266288" cy="754282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9525">
            <a:solidFill>
              <a:srgbClr val="6B859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7463" y="4838963"/>
            <a:ext cx="11721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 smtClean="0"/>
              <a:t>요청 </a:t>
            </a:r>
            <a:r>
              <a:rPr lang="ko-KR" altLang="en-US" sz="1000" dirty="0"/>
              <a:t>메모리 크기</a:t>
            </a:r>
            <a:endParaRPr lang="en-US" altLang="ko-KR" sz="1000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192164" y="3622720"/>
            <a:ext cx="1140126" cy="0"/>
          </a:xfrm>
          <a:prstGeom prst="straightConnector1">
            <a:avLst/>
          </a:prstGeom>
          <a:ln>
            <a:solidFill>
              <a:srgbClr val="6B859A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61559" y="3589744"/>
            <a:ext cx="957313" cy="230832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6B859A"/>
                </a:solidFill>
              </a:rPr>
              <a:t>새로 생기는 홀</a:t>
            </a:r>
            <a:endParaRPr lang="ko-KR" altLang="en-US" sz="900" dirty="0">
              <a:solidFill>
                <a:srgbClr val="6B859A"/>
              </a:solidFill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flipV="1">
            <a:off x="5462185" y="3609138"/>
            <a:ext cx="302568" cy="2482"/>
          </a:xfrm>
          <a:prstGeom prst="straightConnector1">
            <a:avLst/>
          </a:prstGeom>
          <a:ln>
            <a:solidFill>
              <a:srgbClr val="6B859A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917823" y="3622720"/>
            <a:ext cx="957313" cy="230832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6B859A"/>
                </a:solidFill>
              </a:rPr>
              <a:t>새로 생기는 홀</a:t>
            </a:r>
            <a:endParaRPr lang="ko-KR" altLang="en-US" sz="900" dirty="0">
              <a:solidFill>
                <a:srgbClr val="6B859A"/>
              </a:solidFill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3431092" y="3622720"/>
            <a:ext cx="196886" cy="0"/>
          </a:xfrm>
          <a:prstGeom prst="straightConnector1">
            <a:avLst/>
          </a:prstGeom>
          <a:ln>
            <a:solidFill>
              <a:srgbClr val="6B859A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00077" y="3609178"/>
            <a:ext cx="957313" cy="230832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6B859A"/>
                </a:solidFill>
              </a:rPr>
              <a:t>새로 생기는 홀</a:t>
            </a:r>
            <a:endParaRPr lang="ko-KR" altLang="en-US" sz="900" dirty="0">
              <a:solidFill>
                <a:srgbClr val="6B859A"/>
              </a:solidFill>
            </a:endParaRPr>
          </a:p>
        </p:txBody>
      </p:sp>
      <p:cxnSp>
        <p:nvCxnSpPr>
          <p:cNvPr id="59" name="직선 화살표 연결선 58"/>
          <p:cNvCxnSpPr/>
          <p:nvPr/>
        </p:nvCxnSpPr>
        <p:spPr>
          <a:xfrm flipV="1">
            <a:off x="2436906" y="3437795"/>
            <a:ext cx="10200" cy="52766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V="1">
            <a:off x="3745676" y="3433091"/>
            <a:ext cx="10241" cy="52766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H="1" flipV="1">
            <a:off x="5904708" y="3415148"/>
            <a:ext cx="1408" cy="51273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817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세그먼테이션 메모리 관리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79748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세그먼테이션</a:t>
            </a:r>
            <a:r>
              <a:rPr lang="en-US" altLang="ko-KR" dirty="0" smtClean="0"/>
              <a:t>(</a:t>
            </a:r>
            <a:r>
              <a:rPr lang="en-US" altLang="ko-KR" dirty="0"/>
              <a:t>segmentation)</a:t>
            </a:r>
            <a:r>
              <a:rPr lang="ko-KR" altLang="en-US" dirty="0" smtClean="0"/>
              <a:t>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세그먼트</a:t>
            </a:r>
            <a:r>
              <a:rPr lang="en-US" altLang="ko-KR" dirty="0" smtClean="0"/>
              <a:t>(segment)</a:t>
            </a:r>
          </a:p>
          <a:p>
            <a:pPr lvl="1"/>
            <a:r>
              <a:rPr lang="ko-KR" altLang="en-US" dirty="0" smtClean="0"/>
              <a:t>세그먼트는 </a:t>
            </a:r>
            <a:r>
              <a:rPr lang="ko-KR" altLang="en-US" dirty="0"/>
              <a:t>논리적 </a:t>
            </a:r>
            <a:r>
              <a:rPr lang="ko-KR" altLang="en-US" dirty="0" smtClean="0"/>
              <a:t>단위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개발자의 관점에서 보는 프로그램의 논리적 구성 단위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세그먼트마다 크기 다름</a:t>
            </a:r>
            <a:endParaRPr lang="en-US" altLang="ko-KR" dirty="0" smtClean="0"/>
          </a:p>
          <a:p>
            <a:r>
              <a:rPr lang="ko-KR" altLang="en-US" dirty="0" smtClean="0"/>
              <a:t>프로그램을 구성하는 일반적인 세그먼트 종류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 세그먼트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세그먼트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스택 세그먼트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힙</a:t>
            </a:r>
            <a:r>
              <a:rPr lang="ko-KR" altLang="en-US" dirty="0" smtClean="0"/>
              <a:t> 세그먼트</a:t>
            </a:r>
            <a:endParaRPr lang="en-US" altLang="ko-KR" dirty="0" smtClean="0"/>
          </a:p>
          <a:p>
            <a:r>
              <a:rPr lang="ko-KR" altLang="en-US" dirty="0" smtClean="0"/>
              <a:t>세그먼테이션 기법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프로세스를 논리 세그먼트 크기로 나누고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논리 세그먼트를 한 덩어리의 물리 메모리에 할당하고 관리하는 메모리 관리 기법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프로세스의 주소 공간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프로세스의 주소 공간을 여러 </a:t>
            </a:r>
            <a:r>
              <a:rPr lang="ko-KR" altLang="en-US" dirty="0"/>
              <a:t>개의 </a:t>
            </a:r>
            <a:r>
              <a:rPr lang="ko-KR" altLang="en-US" dirty="0" smtClean="0"/>
              <a:t>논리 </a:t>
            </a:r>
            <a:r>
              <a:rPr lang="ko-KR" altLang="en-US" dirty="0"/>
              <a:t>세그먼트들로 나누고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각 논리 세그먼트를  물리 세그먼트에 매핑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프로세스를 논리 세그먼트로 나누는 </a:t>
            </a:r>
            <a:r>
              <a:rPr lang="ko-KR" altLang="en-US" dirty="0"/>
              <a:t>과정은 컴파일러</a:t>
            </a:r>
            <a:r>
              <a:rPr lang="en-US" altLang="ko-KR" dirty="0"/>
              <a:t>, </a:t>
            </a:r>
            <a:r>
              <a:rPr lang="ko-KR" altLang="en-US" dirty="0" err="1"/>
              <a:t>링커</a:t>
            </a:r>
            <a:r>
              <a:rPr lang="en-US" altLang="ko-KR" dirty="0"/>
              <a:t>, </a:t>
            </a:r>
            <a:r>
              <a:rPr lang="ko-KR" altLang="en-US" dirty="0" err="1"/>
              <a:t>로더</a:t>
            </a:r>
            <a:r>
              <a:rPr lang="en-US" altLang="ko-KR" dirty="0"/>
              <a:t>, </a:t>
            </a:r>
            <a:r>
              <a:rPr lang="ko-KR" altLang="en-US" dirty="0"/>
              <a:t>운영체제에 의해 </a:t>
            </a:r>
            <a:r>
              <a:rPr lang="ko-KR" altLang="en-US" dirty="0" smtClean="0"/>
              <a:t>이루어짐</a:t>
            </a:r>
            <a:endParaRPr lang="en-US" altLang="ko-KR" dirty="0"/>
          </a:p>
          <a:p>
            <a:pPr lvl="1"/>
            <a:r>
              <a:rPr lang="ko-KR" altLang="en-US" dirty="0" smtClean="0"/>
              <a:t>논리 세그먼트와 물리 세그먼트의 매핑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시스템 전체 세그먼트 매핑 테이블을 두고 논리 주소를 물리 주소로 변환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외부 단편화 발생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555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논리 세그먼트와 물리 세그먼트 매핑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99592" y="1365739"/>
            <a:ext cx="1656184" cy="18729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283968" y="2301843"/>
            <a:ext cx="648072" cy="2880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932040" y="2301843"/>
            <a:ext cx="648072" cy="2880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83968" y="2589875"/>
            <a:ext cx="648072" cy="2880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32040" y="2589875"/>
            <a:ext cx="648072" cy="2880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83968" y="2877907"/>
            <a:ext cx="648072" cy="2880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...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32040" y="2877907"/>
            <a:ext cx="648072" cy="2880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...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83968" y="3165939"/>
            <a:ext cx="648072" cy="2880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32040" y="3165939"/>
            <a:ext cx="648072" cy="2880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283968" y="3453971"/>
            <a:ext cx="648072" cy="2880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32040" y="3453971"/>
            <a:ext cx="648072" cy="2880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83968" y="3742003"/>
            <a:ext cx="648072" cy="2880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932040" y="3742003"/>
            <a:ext cx="648072" cy="2880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83968" y="4030035"/>
            <a:ext cx="648072" cy="2880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...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932040" y="4030035"/>
            <a:ext cx="648072" cy="2880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...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283968" y="4318067"/>
            <a:ext cx="648072" cy="2880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932040" y="4318067"/>
            <a:ext cx="648072" cy="2880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95019" y="1554063"/>
            <a:ext cx="8141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세그먼트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크기</a:t>
            </a:r>
            <a:endParaRPr lang="en-US" altLang="ko-KR" sz="900" dirty="0" smtClean="0"/>
          </a:p>
          <a:p>
            <a:pPr algn="ctr"/>
            <a:r>
              <a:rPr lang="en-US" altLang="ko-KR" sz="900" dirty="0" smtClean="0"/>
              <a:t>(limit)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49887" y="1556792"/>
            <a:ext cx="95731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세그먼트 시작 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물리 주소</a:t>
            </a:r>
            <a:endParaRPr lang="en-US" altLang="ko-KR" sz="900" dirty="0" smtClean="0"/>
          </a:p>
          <a:p>
            <a:pPr algn="ctr"/>
            <a:r>
              <a:rPr lang="en-US" altLang="ko-KR" sz="900" dirty="0" smtClean="0"/>
              <a:t>(base)</a:t>
            </a:r>
            <a:endParaRPr lang="ko-KR" altLang="en-US" sz="900" dirty="0"/>
          </a:p>
        </p:txBody>
      </p:sp>
      <p:sp>
        <p:nvSpPr>
          <p:cNvPr id="24" name="직사각형 23"/>
          <p:cNvSpPr/>
          <p:nvPr/>
        </p:nvSpPr>
        <p:spPr>
          <a:xfrm>
            <a:off x="1043608" y="1509755"/>
            <a:ext cx="136815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코드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세그먼트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043608" y="2149333"/>
            <a:ext cx="1368152" cy="20395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데이터 세그먼트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43608" y="2425298"/>
            <a:ext cx="1368152" cy="2627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힙</a:t>
            </a:r>
            <a:r>
              <a:rPr lang="ko-KR" altLang="en-US" sz="1200" dirty="0" smtClean="0">
                <a:solidFill>
                  <a:schemeClr val="tx1"/>
                </a:solidFill>
              </a:rPr>
              <a:t> 세그먼트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259632" y="3727354"/>
            <a:ext cx="1656184" cy="23363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403648" y="3871371"/>
            <a:ext cx="1368152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코드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세그먼트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403648" y="4510949"/>
            <a:ext cx="1368152" cy="74322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데이터 세그먼트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403648" y="5587630"/>
            <a:ext cx="1368152" cy="34539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스택 세그먼트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43167" y="3221245"/>
            <a:ext cx="17636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프로세스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의 주소 공간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205912" y="6137296"/>
            <a:ext cx="17636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프로세스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의 주소 공간</a:t>
            </a:r>
            <a:endParaRPr lang="ko-KR" altLang="en-US" sz="1200" dirty="0"/>
          </a:p>
        </p:txBody>
      </p:sp>
      <p:cxnSp>
        <p:nvCxnSpPr>
          <p:cNvPr id="35" name="직선 화살표 연결선 34"/>
          <p:cNvCxnSpPr>
            <a:stCxn id="24" idx="3"/>
            <a:endCxn id="7" idx="1"/>
          </p:cNvCxnSpPr>
          <p:nvPr/>
        </p:nvCxnSpPr>
        <p:spPr>
          <a:xfrm>
            <a:off x="2411760" y="1797787"/>
            <a:ext cx="1872208" cy="93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5" idx="3"/>
            <a:endCxn id="15" idx="1"/>
          </p:cNvCxnSpPr>
          <p:nvPr/>
        </p:nvCxnSpPr>
        <p:spPr>
          <a:xfrm>
            <a:off x="2411760" y="2251312"/>
            <a:ext cx="1872208" cy="1634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26" idx="3"/>
            <a:endCxn id="11" idx="1"/>
          </p:cNvCxnSpPr>
          <p:nvPr/>
        </p:nvCxnSpPr>
        <p:spPr>
          <a:xfrm>
            <a:off x="2411760" y="2556649"/>
            <a:ext cx="1872208" cy="753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29" idx="3"/>
            <a:endCxn id="5" idx="1"/>
          </p:cNvCxnSpPr>
          <p:nvPr/>
        </p:nvCxnSpPr>
        <p:spPr>
          <a:xfrm flipV="1">
            <a:off x="2771800" y="2445859"/>
            <a:ext cx="1512168" cy="1713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0" idx="3"/>
            <a:endCxn id="19" idx="1"/>
          </p:cNvCxnSpPr>
          <p:nvPr/>
        </p:nvCxnSpPr>
        <p:spPr>
          <a:xfrm flipV="1">
            <a:off x="2771800" y="4462083"/>
            <a:ext cx="1512168" cy="420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1" idx="3"/>
            <a:endCxn id="13" idx="1"/>
          </p:cNvCxnSpPr>
          <p:nvPr/>
        </p:nvCxnSpPr>
        <p:spPr>
          <a:xfrm flipV="1">
            <a:off x="2771800" y="3597987"/>
            <a:ext cx="1512168" cy="216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444208" y="1052736"/>
            <a:ext cx="1368152" cy="544306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444208" y="1501453"/>
            <a:ext cx="136815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9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프로세스</a:t>
            </a:r>
            <a:r>
              <a:rPr lang="en-US" altLang="ko-KR" sz="1000" dirty="0" smtClean="0">
                <a:solidFill>
                  <a:schemeClr val="tx1"/>
                </a:solidFill>
              </a:rPr>
              <a:t>1 </a:t>
            </a:r>
          </a:p>
          <a:p>
            <a:pPr algn="ctr">
              <a:lnSpc>
                <a:spcPts val="9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코드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세그먼트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5292080" y="1501453"/>
            <a:ext cx="1156394" cy="1232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6443063" y="2910498"/>
            <a:ext cx="1368152" cy="25544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9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프로세스</a:t>
            </a: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</a:p>
          <a:p>
            <a:pPr algn="ctr">
              <a:lnSpc>
                <a:spcPts val="9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데이터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세그먼트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444269" y="4641751"/>
            <a:ext cx="1368152" cy="26449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9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프로세스</a:t>
            </a: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</a:p>
          <a:p>
            <a:pPr algn="ctr">
              <a:lnSpc>
                <a:spcPts val="900"/>
              </a:lnSpc>
            </a:pPr>
            <a:r>
              <a:rPr lang="ko-KR" altLang="en-US" sz="1000" dirty="0" err="1" smtClean="0">
                <a:solidFill>
                  <a:schemeClr val="tx1"/>
                </a:solidFill>
              </a:rPr>
              <a:t>힙</a:t>
            </a:r>
            <a:r>
              <a:rPr lang="ko-KR" altLang="en-US" sz="1000" dirty="0" smtClean="0">
                <a:solidFill>
                  <a:schemeClr val="tx1"/>
                </a:solidFill>
              </a:rPr>
              <a:t> 세그먼트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444208" y="2294676"/>
            <a:ext cx="1368152" cy="34539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9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프로세스</a:t>
            </a:r>
            <a:r>
              <a:rPr lang="en-US" altLang="ko-KR" sz="1000" dirty="0" smtClean="0">
                <a:solidFill>
                  <a:schemeClr val="tx1"/>
                </a:solidFill>
              </a:rPr>
              <a:t>2 </a:t>
            </a:r>
          </a:p>
          <a:p>
            <a:pPr algn="ctr">
              <a:lnSpc>
                <a:spcPts val="9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스택 세그먼트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 flipV="1">
            <a:off x="5255759" y="2271833"/>
            <a:ext cx="1184183" cy="1349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6445353" y="3863082"/>
            <a:ext cx="1368152" cy="57606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9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프로세스</a:t>
            </a:r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</a:p>
          <a:p>
            <a:pPr algn="ctr">
              <a:lnSpc>
                <a:spcPts val="9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코드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세그먼트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5255759" y="2409855"/>
            <a:ext cx="1184183" cy="146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5251493" y="3317955"/>
            <a:ext cx="1196981" cy="1323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5292080" y="2900844"/>
            <a:ext cx="1156394" cy="100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6446341" y="5127644"/>
            <a:ext cx="1368152" cy="74322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9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프로세스</a:t>
            </a:r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>
              <a:lnSpc>
                <a:spcPts val="9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데이터 세그먼트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5246082" y="4447435"/>
            <a:ext cx="1202392" cy="96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660232" y="649005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물리 메모리</a:t>
            </a:r>
            <a:endParaRPr lang="ko-KR" alt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4273847" y="4951611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세그먼트 테이블</a:t>
            </a:r>
            <a:endParaRPr lang="ko-KR" altLang="en-US" sz="1200" dirty="0"/>
          </a:p>
        </p:txBody>
      </p:sp>
      <p:sp>
        <p:nvSpPr>
          <p:cNvPr id="34" name="오른쪽 대괄호 33"/>
          <p:cNvSpPr/>
          <p:nvPr/>
        </p:nvSpPr>
        <p:spPr>
          <a:xfrm>
            <a:off x="7888592" y="1052736"/>
            <a:ext cx="144016" cy="448717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오른쪽 대괄호 56"/>
          <p:cNvSpPr/>
          <p:nvPr/>
        </p:nvSpPr>
        <p:spPr>
          <a:xfrm>
            <a:off x="7884368" y="2077518"/>
            <a:ext cx="148240" cy="224326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오른쪽 대괄호 58"/>
          <p:cNvSpPr/>
          <p:nvPr/>
        </p:nvSpPr>
        <p:spPr>
          <a:xfrm>
            <a:off x="7884368" y="2655361"/>
            <a:ext cx="148240" cy="224326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오른쪽 대괄호 59"/>
          <p:cNvSpPr/>
          <p:nvPr/>
        </p:nvSpPr>
        <p:spPr>
          <a:xfrm>
            <a:off x="7872941" y="3165939"/>
            <a:ext cx="159667" cy="193806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오른쪽 대괄호 61"/>
          <p:cNvSpPr/>
          <p:nvPr/>
        </p:nvSpPr>
        <p:spPr>
          <a:xfrm>
            <a:off x="7878654" y="4436268"/>
            <a:ext cx="153954" cy="20548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오른쪽 대괄호 63"/>
          <p:cNvSpPr/>
          <p:nvPr/>
        </p:nvSpPr>
        <p:spPr>
          <a:xfrm>
            <a:off x="7886321" y="5878220"/>
            <a:ext cx="146287" cy="10576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오른쪽 대괄호 64"/>
          <p:cNvSpPr/>
          <p:nvPr/>
        </p:nvSpPr>
        <p:spPr>
          <a:xfrm>
            <a:off x="7872941" y="6216066"/>
            <a:ext cx="159667" cy="27398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8031552" y="1159838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홀</a:t>
            </a:r>
            <a:r>
              <a:rPr lang="en-US" altLang="ko-KR" sz="1200" dirty="0" smtClean="0"/>
              <a:t>(hole)</a:t>
            </a:r>
            <a:endParaRPr lang="ko-KR" altLang="en-US" sz="1200" dirty="0"/>
          </a:p>
        </p:txBody>
      </p:sp>
      <p:sp>
        <p:nvSpPr>
          <p:cNvPr id="67" name="직사각형 66"/>
          <p:cNvSpPr/>
          <p:nvPr/>
        </p:nvSpPr>
        <p:spPr>
          <a:xfrm>
            <a:off x="1040903" y="2777577"/>
            <a:ext cx="1368152" cy="31671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스택 세그먼트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283968" y="2016309"/>
            <a:ext cx="648072" cy="2880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932040" y="2016309"/>
            <a:ext cx="648072" cy="2880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>
            <a:stCxn id="67" idx="3"/>
            <a:endCxn id="70" idx="1"/>
          </p:cNvCxnSpPr>
          <p:nvPr/>
        </p:nvCxnSpPr>
        <p:spPr>
          <a:xfrm flipV="1">
            <a:off x="2409055" y="2160325"/>
            <a:ext cx="1874913" cy="775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6447231" y="3359745"/>
            <a:ext cx="1363984" cy="31671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9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프로세스 </a:t>
            </a: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</a:p>
          <a:p>
            <a:pPr algn="ctr">
              <a:lnSpc>
                <a:spcPts val="9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스택 세그먼트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2" name="직선 화살표 연결선 71"/>
          <p:cNvCxnSpPr>
            <a:endCxn id="73" idx="1"/>
          </p:cNvCxnSpPr>
          <p:nvPr/>
        </p:nvCxnSpPr>
        <p:spPr>
          <a:xfrm>
            <a:off x="5354438" y="2149333"/>
            <a:ext cx="1092793" cy="1368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1406237" y="5331667"/>
            <a:ext cx="1368152" cy="195729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힙</a:t>
            </a:r>
            <a:r>
              <a:rPr lang="ko-KR" altLang="en-US" sz="1200" dirty="0" smtClean="0">
                <a:solidFill>
                  <a:schemeClr val="tx1"/>
                </a:solidFill>
              </a:rPr>
              <a:t> 세그먼트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283968" y="4613594"/>
            <a:ext cx="648072" cy="2880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932040" y="4613594"/>
            <a:ext cx="648072" cy="2880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/>
          <p:cNvCxnSpPr>
            <a:stCxn id="78" idx="3"/>
            <a:endCxn id="79" idx="1"/>
          </p:cNvCxnSpPr>
          <p:nvPr/>
        </p:nvCxnSpPr>
        <p:spPr>
          <a:xfrm flipV="1">
            <a:off x="2774389" y="4757610"/>
            <a:ext cx="1509579" cy="671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6446341" y="5983989"/>
            <a:ext cx="1368152" cy="232077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9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프로세스 </a:t>
            </a:r>
            <a:r>
              <a:rPr lang="en-US" altLang="ko-KR" sz="900" dirty="0" smtClean="0">
                <a:solidFill>
                  <a:schemeClr val="tx1"/>
                </a:solidFill>
              </a:rPr>
              <a:t>2</a:t>
            </a:r>
          </a:p>
          <a:p>
            <a:pPr algn="ctr">
              <a:lnSpc>
                <a:spcPts val="900"/>
              </a:lnSpc>
            </a:pPr>
            <a:r>
              <a:rPr lang="ko-KR" altLang="en-US" sz="900" dirty="0" err="1">
                <a:solidFill>
                  <a:schemeClr val="tx1"/>
                </a:solidFill>
              </a:rPr>
              <a:t>힙</a:t>
            </a:r>
            <a:r>
              <a:rPr lang="ko-KR" altLang="en-US" sz="900" dirty="0" smtClean="0">
                <a:solidFill>
                  <a:schemeClr val="tx1"/>
                </a:solidFill>
              </a:rPr>
              <a:t> 세그먼트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84" name="직선 화살표 연결선 83"/>
          <p:cNvCxnSpPr>
            <a:endCxn id="83" idx="1"/>
          </p:cNvCxnSpPr>
          <p:nvPr/>
        </p:nvCxnSpPr>
        <p:spPr>
          <a:xfrm>
            <a:off x="5292080" y="4754874"/>
            <a:ext cx="1154261" cy="1345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오른쪽 대괄호 86"/>
          <p:cNvSpPr/>
          <p:nvPr/>
        </p:nvSpPr>
        <p:spPr>
          <a:xfrm>
            <a:off x="7858284" y="3692524"/>
            <a:ext cx="174324" cy="17765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오른쪽 대괄호 87"/>
          <p:cNvSpPr/>
          <p:nvPr/>
        </p:nvSpPr>
        <p:spPr>
          <a:xfrm>
            <a:off x="7878654" y="4916265"/>
            <a:ext cx="153954" cy="20548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34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 계층 구조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메모리는 컴퓨터 시스템 여러 곳에 계층적으로 존재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CPU </a:t>
            </a:r>
            <a:r>
              <a:rPr lang="ko-KR" altLang="en-US" dirty="0" smtClean="0"/>
              <a:t>레지스터 </a:t>
            </a:r>
            <a:r>
              <a:rPr lang="en-US" altLang="ko-KR" dirty="0" smtClean="0"/>
              <a:t>– CPU </a:t>
            </a:r>
            <a:r>
              <a:rPr lang="ko-KR" altLang="en-US" dirty="0" smtClean="0"/>
              <a:t>캐시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메인 메모리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보조기억장치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CPU </a:t>
            </a:r>
            <a:r>
              <a:rPr lang="ko-KR" altLang="en-US" dirty="0" smtClean="0"/>
              <a:t>레지스터에서 보조기억장치로 갈수록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용량 증가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가격 저렴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속도 저하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메모리 계층 구조의 중심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메인 메모리</a:t>
            </a:r>
            <a:endParaRPr lang="en-US" altLang="ko-KR" dirty="0" smtClean="0"/>
          </a:p>
          <a:p>
            <a:r>
              <a:rPr lang="ko-KR" altLang="en-US" dirty="0" smtClean="0"/>
              <a:t>메모리 계층화의 목적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CPU</a:t>
            </a:r>
            <a:r>
              <a:rPr lang="ko-KR" altLang="en-US" dirty="0" smtClean="0"/>
              <a:t>의 메모리 액세스 시간을 줄이기 위함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빠른 프로그램 실행을 위해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0772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세그먼테이션의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하드웨어 지원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논리 주소 구성 </a:t>
            </a:r>
            <a:r>
              <a:rPr lang="en-US" altLang="ko-KR" dirty="0" smtClean="0"/>
              <a:t>: </a:t>
            </a:r>
            <a:r>
              <a:rPr lang="en-US" altLang="ko-KR" dirty="0"/>
              <a:t>[</a:t>
            </a:r>
            <a:r>
              <a:rPr lang="ko-KR" altLang="en-US" dirty="0" smtClean="0"/>
              <a:t>세그먼트 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옵셋</a:t>
            </a:r>
            <a:r>
              <a:rPr lang="en-US" altLang="ko-KR" dirty="0" smtClean="0"/>
              <a:t>]</a:t>
            </a:r>
          </a:p>
          <a:p>
            <a:pPr lvl="2"/>
            <a:r>
              <a:rPr lang="ko-KR" altLang="en-US" dirty="0" smtClean="0"/>
              <a:t>옵셋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세그먼트내 상대 주소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CPU </a:t>
            </a:r>
          </a:p>
          <a:p>
            <a:pPr lvl="2"/>
            <a:r>
              <a:rPr lang="ko-KR" altLang="en-US" dirty="0" smtClean="0"/>
              <a:t>세그먼트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테이블의 시작 주소를 가리키는 레지스터</a:t>
            </a:r>
            <a:r>
              <a:rPr lang="en-US" altLang="ko-KR" dirty="0" smtClean="0"/>
              <a:t>(segment table base register) </a:t>
            </a:r>
            <a:r>
              <a:rPr lang="ko-KR" altLang="en-US" dirty="0" smtClean="0"/>
              <a:t>필요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MMU</a:t>
            </a:r>
            <a:r>
              <a:rPr lang="en-US" altLang="ko-KR" dirty="0" smtClean="0"/>
              <a:t> </a:t>
            </a:r>
            <a:r>
              <a:rPr lang="ko-KR" altLang="en-US" dirty="0" smtClean="0"/>
              <a:t>장치</a:t>
            </a:r>
            <a:endParaRPr lang="en-US" altLang="ko-KR" dirty="0" smtClean="0"/>
          </a:p>
          <a:p>
            <a:pPr lvl="2"/>
            <a:r>
              <a:rPr lang="ko-KR" altLang="en-US" dirty="0"/>
              <a:t>논리 주소를 물리 주소로 변환하는 장치</a:t>
            </a:r>
            <a:endParaRPr lang="en-US" altLang="ko-KR" dirty="0"/>
          </a:p>
          <a:p>
            <a:pPr lvl="2"/>
            <a:r>
              <a:rPr lang="ko-KR" altLang="en-US" dirty="0" smtClean="0"/>
              <a:t>논리 주소가 세그먼트 범위를 넘는지 판별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메모리 보호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논리 주소의 물리 주소 변환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메모리 할당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세그먼트 테이블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메모리에 저장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세그먼트별로 시작 물리 주소와 세그먼트 크기 정보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운영체제 지원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세그먼트의 </a:t>
            </a:r>
            <a:r>
              <a:rPr lang="ko-KR" altLang="en-US" dirty="0"/>
              <a:t>동적 </a:t>
            </a:r>
            <a:r>
              <a:rPr lang="ko-KR" altLang="en-US" dirty="0" smtClean="0"/>
              <a:t>할당</a:t>
            </a:r>
            <a:r>
              <a:rPr lang="en-US" altLang="ko-KR" dirty="0" smtClean="0"/>
              <a:t>/</a:t>
            </a:r>
            <a:r>
              <a:rPr lang="ko-KR" altLang="en-US" dirty="0" smtClean="0"/>
              <a:t>반환 및 세그먼트 테이블 관리 기능 구현</a:t>
            </a:r>
            <a:endParaRPr lang="en-US" altLang="ko-KR" dirty="0"/>
          </a:p>
          <a:p>
            <a:pPr lvl="2"/>
            <a:r>
              <a:rPr lang="ko-KR" altLang="en-US" dirty="0"/>
              <a:t>프로세스의 생성</a:t>
            </a:r>
            <a:r>
              <a:rPr lang="en-US" altLang="ko-KR" dirty="0"/>
              <a:t>/</a:t>
            </a:r>
            <a:r>
              <a:rPr lang="ko-KR" altLang="en-US" dirty="0"/>
              <a:t>소멸에 따라 동적으로 세그먼트 할당</a:t>
            </a:r>
            <a:r>
              <a:rPr lang="en-US" altLang="ko-KR" dirty="0"/>
              <a:t>/</a:t>
            </a:r>
            <a:r>
              <a:rPr lang="ko-KR" altLang="en-US" dirty="0"/>
              <a:t>반환</a:t>
            </a:r>
            <a:endParaRPr lang="en-US" altLang="ko-KR" dirty="0"/>
          </a:p>
          <a:p>
            <a:pPr lvl="2"/>
            <a:r>
              <a:rPr lang="ko-KR" altLang="en-US" dirty="0"/>
              <a:t>물리 메모리에 할당된 세그먼트 테이블과 자유 공간에 대한 자료 </a:t>
            </a:r>
            <a:r>
              <a:rPr lang="ko-KR" altLang="en-US" dirty="0" smtClean="0"/>
              <a:t>유지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컨텍스트 스위칭 때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의 레지스터에  적절한 값 로딩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컴파일러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링커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로더</a:t>
            </a:r>
            <a:r>
              <a:rPr lang="ko-KR" altLang="en-US" dirty="0" smtClean="0"/>
              <a:t> 지원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 프로그램을 세그먼트 기반으로 컴파일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링킹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248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세그먼테이션에서 논리 주소의 물리 주소 </a:t>
            </a:r>
            <a:r>
              <a:rPr lang="ko-KR" altLang="en-US" dirty="0" smtClean="0"/>
              <a:t>변환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179512" y="1211349"/>
            <a:ext cx="8361026" cy="5622771"/>
            <a:chOff x="179512" y="1211349"/>
            <a:chExt cx="8361026" cy="5622771"/>
          </a:xfrm>
        </p:grpSpPr>
        <p:sp>
          <p:nvSpPr>
            <p:cNvPr id="40" name="TextBox 39"/>
            <p:cNvSpPr txBox="1"/>
            <p:nvPr/>
          </p:nvSpPr>
          <p:spPr>
            <a:xfrm>
              <a:off x="7424999" y="6457211"/>
              <a:ext cx="1051895" cy="288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물리 메모리</a:t>
              </a:r>
              <a:endParaRPr lang="ko-KR" altLang="en-US" sz="1200" dirty="0"/>
            </a:p>
          </p:txBody>
        </p:sp>
        <p:sp>
          <p:nvSpPr>
            <p:cNvPr id="116" name="모서리가 둥근 직사각형 115"/>
            <p:cNvSpPr/>
            <p:nvPr/>
          </p:nvSpPr>
          <p:spPr>
            <a:xfrm>
              <a:off x="179512" y="3552896"/>
              <a:ext cx="6636989" cy="2647505"/>
            </a:xfrm>
            <a:prstGeom prst="roundRect">
              <a:avLst>
                <a:gd name="adj" fmla="val 4863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20512" y="3992165"/>
              <a:ext cx="610881" cy="269216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035" y="4257963"/>
              <a:ext cx="957884" cy="3231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050" dirty="0" smtClean="0"/>
                <a:t>Segment Table </a:t>
              </a:r>
            </a:p>
            <a:p>
              <a:r>
                <a:rPr lang="en-US" altLang="ko-KR" sz="1050" dirty="0" smtClean="0"/>
                <a:t>Base Register</a:t>
              </a:r>
              <a:endParaRPr lang="ko-KR" altLang="en-US" sz="1050" dirty="0"/>
            </a:p>
          </p:txBody>
        </p:sp>
        <p:sp>
          <p:nvSpPr>
            <p:cNvPr id="6" name="순서도: 논리합 5"/>
            <p:cNvSpPr/>
            <p:nvPr/>
          </p:nvSpPr>
          <p:spPr>
            <a:xfrm>
              <a:off x="5339220" y="4933500"/>
              <a:ext cx="360040" cy="360040"/>
            </a:xfrm>
            <a:prstGeom prst="flowChar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67544" y="3789039"/>
              <a:ext cx="979118" cy="20805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CPU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026891" y="4975077"/>
              <a:ext cx="1464988" cy="288032"/>
              <a:chOff x="2838156" y="2560713"/>
              <a:chExt cx="1464988" cy="288032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3758986" y="2560713"/>
                <a:ext cx="544158" cy="2880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</a:rPr>
                  <a:t>옵셋 </a:t>
                </a:r>
                <a:r>
                  <a:rPr lang="en-US" altLang="ko-KR" sz="1100" dirty="0" smtClean="0">
                    <a:solidFill>
                      <a:schemeClr val="tx1"/>
                    </a:solidFill>
                  </a:rPr>
                  <a:t>(offset)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2838156" y="2560713"/>
                <a:ext cx="920830" cy="2880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세그먼트번호</a:t>
                </a:r>
                <a:endParaRPr lang="en-US" altLang="ko-KR" sz="10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s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" name="직선 화살표 연결선 11"/>
            <p:cNvCxnSpPr/>
            <p:nvPr/>
          </p:nvCxnSpPr>
          <p:spPr>
            <a:xfrm flipV="1">
              <a:off x="1475919" y="5112520"/>
              <a:ext cx="550972" cy="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/>
            <p:cNvSpPr/>
            <p:nvPr/>
          </p:nvSpPr>
          <p:spPr>
            <a:xfrm>
              <a:off x="7361357" y="1526664"/>
              <a:ext cx="1179181" cy="48469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4" name="꺾인 연결선 43"/>
            <p:cNvCxnSpPr/>
            <p:nvPr/>
          </p:nvCxnSpPr>
          <p:spPr>
            <a:xfrm>
              <a:off x="5728517" y="2492423"/>
              <a:ext cx="1632840" cy="2660"/>
            </a:xfrm>
            <a:prstGeom prst="bentConnector3">
              <a:avLst/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/>
            <p:cNvSpPr/>
            <p:nvPr/>
          </p:nvSpPr>
          <p:spPr>
            <a:xfrm>
              <a:off x="7378605" y="2485229"/>
              <a:ext cx="1161933" cy="809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2" name="직선 화살표 연결선 51"/>
            <p:cNvCxnSpPr>
              <a:stCxn id="24" idx="2"/>
              <a:endCxn id="6" idx="0"/>
            </p:cNvCxnSpPr>
            <p:nvPr/>
          </p:nvCxnSpPr>
          <p:spPr>
            <a:xfrm>
              <a:off x="5518434" y="2637061"/>
              <a:ext cx="806" cy="229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꺾인 연결선 57"/>
            <p:cNvCxnSpPr>
              <a:stCxn id="6" idx="6"/>
              <a:endCxn id="45" idx="1"/>
            </p:cNvCxnSpPr>
            <p:nvPr/>
          </p:nvCxnSpPr>
          <p:spPr>
            <a:xfrm flipV="1">
              <a:off x="5699260" y="2890122"/>
              <a:ext cx="1679345" cy="2223398"/>
            </a:xfrm>
            <a:prstGeom prst="bentConnector3">
              <a:avLst>
                <a:gd name="adj1" fmla="val 3262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274090" y="1211349"/>
              <a:ext cx="14063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세그먼트 테이블</a:t>
              </a:r>
              <a:endParaRPr lang="ko-KR" altLang="en-US" sz="12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194398" y="2408288"/>
              <a:ext cx="648072" cy="22877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170438" y="2408288"/>
              <a:ext cx="1023867" cy="2321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463401" y="1459799"/>
              <a:ext cx="437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rgbClr val="0070C0"/>
                  </a:solidFill>
                </a:rPr>
                <a:t>limit</a:t>
              </a:r>
              <a:endParaRPr lang="ko-KR" altLang="en-US" sz="1000" dirty="0">
                <a:solidFill>
                  <a:srgbClr val="0070C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39518" y="1459799"/>
              <a:ext cx="4539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rgbClr val="0070C0"/>
                  </a:solidFill>
                </a:rPr>
                <a:t>base</a:t>
              </a:r>
              <a:endParaRPr lang="ko-KR" altLang="en-US" sz="1000" dirty="0">
                <a:solidFill>
                  <a:srgbClr val="0070C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194305" y="1686827"/>
              <a:ext cx="648180" cy="152807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170438" y="1686827"/>
              <a:ext cx="1023867" cy="152807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015235" y="1651090"/>
              <a:ext cx="159167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000" dirty="0" smtClean="0"/>
                <a:t>0</a:t>
              </a:r>
              <a:endParaRPr lang="ko-KR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015234" y="1816523"/>
              <a:ext cx="159167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000" dirty="0"/>
                <a:t>1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995936" y="2441140"/>
              <a:ext cx="15916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dirty="0" smtClean="0"/>
                <a:t>s</a:t>
              </a:r>
              <a:endParaRPr lang="ko-KR" altLang="en-US" sz="14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015233" y="1916832"/>
              <a:ext cx="159167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000" dirty="0" smtClean="0"/>
                <a:t>.</a:t>
              </a:r>
            </a:p>
            <a:p>
              <a:pPr algn="ctr"/>
              <a:r>
                <a:rPr lang="en-US" altLang="ko-KR" sz="1000" dirty="0" smtClean="0"/>
                <a:t>.</a:t>
              </a:r>
            </a:p>
            <a:p>
              <a:pPr algn="ctr"/>
              <a:r>
                <a:rPr lang="en-US" altLang="ko-KR" sz="1000" dirty="0" smtClean="0"/>
                <a:t>.</a:t>
              </a:r>
              <a:endParaRPr lang="ko-KR" altLang="en-US" sz="1000" dirty="0"/>
            </a:p>
          </p:txBody>
        </p:sp>
        <p:cxnSp>
          <p:nvCxnSpPr>
            <p:cNvPr id="61" name="꺾인 연결선 60"/>
            <p:cNvCxnSpPr>
              <a:stCxn id="9" idx="0"/>
              <a:endCxn id="48" idx="1"/>
            </p:cNvCxnSpPr>
            <p:nvPr/>
          </p:nvCxnSpPr>
          <p:spPr>
            <a:xfrm rot="5400000" flipH="1" flipV="1">
              <a:off x="2028514" y="3007655"/>
              <a:ext cx="2426215" cy="150863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다이아몬드 62"/>
            <p:cNvSpPr/>
            <p:nvPr/>
          </p:nvSpPr>
          <p:spPr>
            <a:xfrm>
              <a:off x="4237831" y="4852064"/>
              <a:ext cx="694209" cy="522912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화살표 연결선 69"/>
            <p:cNvCxnSpPr>
              <a:stCxn id="63" idx="2"/>
              <a:endCxn id="110" idx="0"/>
            </p:cNvCxnSpPr>
            <p:nvPr/>
          </p:nvCxnSpPr>
          <p:spPr>
            <a:xfrm flipH="1">
              <a:off x="4580950" y="5374976"/>
              <a:ext cx="3986" cy="11821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7058161" y="1440977"/>
              <a:ext cx="3101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0</a:t>
              </a:r>
              <a:endParaRPr lang="ko-KR" altLang="en-US" sz="1200" dirty="0"/>
            </a:p>
          </p:txBody>
        </p:sp>
        <p:cxnSp>
          <p:nvCxnSpPr>
            <p:cNvPr id="83" name="직선 화살표 연결선 82"/>
            <p:cNvCxnSpPr>
              <a:stCxn id="63" idx="3"/>
              <a:endCxn id="6" idx="2"/>
            </p:cNvCxnSpPr>
            <p:nvPr/>
          </p:nvCxnSpPr>
          <p:spPr>
            <a:xfrm>
              <a:off x="4932040" y="5113520"/>
              <a:ext cx="4071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꺾인 연결선 87"/>
            <p:cNvCxnSpPr>
              <a:endCxn id="63" idx="0"/>
            </p:cNvCxnSpPr>
            <p:nvPr/>
          </p:nvCxnSpPr>
          <p:spPr>
            <a:xfrm rot="5400000">
              <a:off x="3498431" y="3759186"/>
              <a:ext cx="2179383" cy="637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직사각형 92"/>
            <p:cNvSpPr/>
            <p:nvPr/>
          </p:nvSpPr>
          <p:spPr>
            <a:xfrm>
              <a:off x="3640146" y="3997397"/>
              <a:ext cx="2863685" cy="1872208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968471" y="5872801"/>
              <a:ext cx="6623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MMU</a:t>
              </a:r>
              <a:endParaRPr lang="ko-KR" altLang="en-US" sz="12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255296" y="5267060"/>
              <a:ext cx="9732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rgbClr val="C00000"/>
                  </a:solidFill>
                </a:rPr>
                <a:t>논리 주소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728517" y="5114964"/>
              <a:ext cx="9732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rgbClr val="C00000"/>
                  </a:solidFill>
                </a:rPr>
                <a:t>물리 주소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446893" y="4264546"/>
              <a:ext cx="5262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base</a:t>
              </a:r>
              <a:endParaRPr lang="ko-KR" altLang="en-US" sz="10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805906" y="4882899"/>
              <a:ext cx="53802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offset</a:t>
              </a:r>
              <a:endParaRPr lang="ko-KR" altLang="en-US" sz="105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062659" y="6557121"/>
              <a:ext cx="10365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시스템 오류</a:t>
              </a:r>
              <a:endParaRPr lang="ko-KR" altLang="en-US" sz="1200" dirty="0"/>
            </a:p>
          </p:txBody>
        </p:sp>
        <p:cxnSp>
          <p:nvCxnSpPr>
            <p:cNvPr id="115" name="꺾인 연결선 114"/>
            <p:cNvCxnSpPr>
              <a:stCxn id="4" idx="0"/>
              <a:endCxn id="46" idx="1"/>
            </p:cNvCxnSpPr>
            <p:nvPr/>
          </p:nvCxnSpPr>
          <p:spPr>
            <a:xfrm rot="5400000" flipH="1" flipV="1">
              <a:off x="1338529" y="1315459"/>
              <a:ext cx="2264131" cy="3089282"/>
            </a:xfrm>
            <a:prstGeom prst="bentConnector2">
              <a:avLst/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3063059" y="6200401"/>
              <a:ext cx="10365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CPU </a:t>
              </a:r>
              <a:r>
                <a:rPr lang="ko-KR" altLang="en-US" sz="1200" dirty="0" smtClean="0"/>
                <a:t>패키지</a:t>
              </a:r>
              <a:endParaRPr lang="ko-KR" altLang="en-US" sz="1200" dirty="0"/>
            </a:p>
          </p:txBody>
        </p:sp>
        <p:cxnSp>
          <p:nvCxnSpPr>
            <p:cNvPr id="126" name="직선 화살표 연결선 125"/>
            <p:cNvCxnSpPr>
              <a:stCxn id="8" idx="3"/>
              <a:endCxn id="63" idx="1"/>
            </p:cNvCxnSpPr>
            <p:nvPr/>
          </p:nvCxnSpPr>
          <p:spPr>
            <a:xfrm flipV="1">
              <a:off x="3491879" y="5113520"/>
              <a:ext cx="745952" cy="55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직사각형 37"/>
            <p:cNvSpPr/>
            <p:nvPr/>
          </p:nvSpPr>
          <p:spPr>
            <a:xfrm>
              <a:off x="4303408" y="4915173"/>
              <a:ext cx="6014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dirty="0" smtClean="0"/>
                <a:t>offset&gt;</a:t>
              </a:r>
            </a:p>
            <a:p>
              <a:pPr algn="ctr"/>
              <a:r>
                <a:rPr lang="en-US" altLang="ko-KR" sz="1000" dirty="0" smtClean="0"/>
                <a:t>limit</a:t>
              </a:r>
              <a:endParaRPr lang="ko-KR" altLang="en-US" sz="1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677205" y="4883478"/>
              <a:ext cx="60538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offset</a:t>
              </a:r>
              <a:endParaRPr lang="ko-KR" altLang="en-US" sz="105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262444" y="5327979"/>
              <a:ext cx="4299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yes</a:t>
              </a:r>
              <a:endParaRPr lang="ko-KR" altLang="en-US" sz="105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723967" y="5128266"/>
              <a:ext cx="4299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no</a:t>
              </a:r>
              <a:endParaRPr lang="ko-KR" altLang="en-US" sz="105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523245" y="4278188"/>
              <a:ext cx="5262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limit</a:t>
              </a:r>
              <a:endParaRPr lang="ko-KR" altLang="en-US" sz="10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445484" y="2839380"/>
              <a:ext cx="9732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물리 주소</a:t>
              </a:r>
              <a:endParaRPr lang="ko-KR" altLang="en-US" sz="12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376914" y="4894534"/>
              <a:ext cx="7915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논리 주소</a:t>
              </a:r>
              <a:endParaRPr lang="ko-KR" altLang="en-US" sz="10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507273" y="2628745"/>
              <a:ext cx="9351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물리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세그먼트</a:t>
              </a:r>
              <a:endParaRPr lang="en-US" altLang="ko-KR" sz="12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0244761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단편화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외부 단편화 발생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세그먼트들의 크기가 같지 않기 때문에 세그먼트와 세그먼트 사이에 발생하는 작은 크기의 홀</a:t>
            </a:r>
            <a:endParaRPr lang="en-US" altLang="ko-KR" dirty="0" smtClean="0"/>
          </a:p>
          <a:p>
            <a:r>
              <a:rPr lang="ko-KR" altLang="en-US" dirty="0" smtClean="0"/>
              <a:t>내부 단편화 발생 없음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531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 계층 구조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900534" y="1605713"/>
            <a:ext cx="7842633" cy="5063647"/>
            <a:chOff x="900534" y="1605713"/>
            <a:chExt cx="7842633" cy="5063647"/>
          </a:xfrm>
        </p:grpSpPr>
        <p:sp>
          <p:nvSpPr>
            <p:cNvPr id="34" name="직사각형 33"/>
            <p:cNvSpPr/>
            <p:nvPr/>
          </p:nvSpPr>
          <p:spPr>
            <a:xfrm>
              <a:off x="900534" y="2479997"/>
              <a:ext cx="2002203" cy="114194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503196" y="2826376"/>
              <a:ext cx="576064" cy="1898525"/>
            </a:xfrm>
            <a:prstGeom prst="rect">
              <a:avLst/>
            </a:prstGeom>
            <a:solidFill>
              <a:srgbClr val="FFC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L3</a:t>
              </a:r>
            </a:p>
            <a:p>
              <a:pPr algn="ctr"/>
              <a:r>
                <a:rPr lang="ko-KR" altLang="en-US" sz="1050" dirty="0" smtClean="0">
                  <a:solidFill>
                    <a:schemeClr val="tx1"/>
                  </a:solidFill>
                </a:rPr>
                <a:t>캐시</a:t>
              </a:r>
              <a:endParaRPr lang="en-US" altLang="ko-KR" sz="105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50" dirty="0" smtClean="0">
                  <a:solidFill>
                    <a:schemeClr val="tx1"/>
                  </a:solidFill>
                </a:rPr>
                <a:t>메모리</a:t>
              </a:r>
              <a:endParaRPr lang="en-US" altLang="ko-KR" sz="105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600842" y="2005610"/>
              <a:ext cx="1036889" cy="354095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50" dirty="0" smtClean="0">
                  <a:solidFill>
                    <a:schemeClr val="tx1"/>
                  </a:solidFill>
                </a:rPr>
                <a:t>메인 메모리</a:t>
              </a:r>
              <a:endParaRPr lang="en-US" altLang="ko-KR" sz="105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Main Memory</a:t>
              </a:r>
            </a:p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(RAM)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156176" y="1605713"/>
              <a:ext cx="1975755" cy="4329526"/>
            </a:xfrm>
            <a:prstGeom prst="rect">
              <a:avLst/>
            </a:prstGeom>
            <a:solidFill>
              <a:srgbClr val="92D05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50" dirty="0" smtClean="0">
                  <a:solidFill>
                    <a:schemeClr val="tx1"/>
                  </a:solidFill>
                </a:rPr>
                <a:t>보조 기억 장치</a:t>
              </a:r>
              <a:endParaRPr lang="en-US" altLang="ko-KR" sz="105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Secondary Memory</a:t>
              </a:r>
            </a:p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(Hard Disk, SSD </a:t>
              </a:r>
              <a:r>
                <a:rPr lang="ko-KR" altLang="en-US" sz="1050" dirty="0" smtClean="0">
                  <a:solidFill>
                    <a:schemeClr val="tx1"/>
                  </a:solidFill>
                </a:rPr>
                <a:t>등</a:t>
              </a:r>
              <a:r>
                <a:rPr lang="en-US" altLang="ko-KR" sz="1050" dirty="0" smtClean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1016390" y="2725508"/>
              <a:ext cx="825867" cy="620003"/>
              <a:chOff x="1389509" y="948396"/>
              <a:chExt cx="825867" cy="620003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37" name="직사각형 36"/>
              <p:cNvSpPr/>
              <p:nvPr/>
            </p:nvSpPr>
            <p:spPr>
              <a:xfrm>
                <a:off x="1436295" y="948396"/>
                <a:ext cx="725361" cy="134031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1436295" y="1074525"/>
                <a:ext cx="725361" cy="134031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1436295" y="1196297"/>
                <a:ext cx="725361" cy="134031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1436294" y="1329079"/>
                <a:ext cx="725361" cy="134031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1436293" y="1434368"/>
                <a:ext cx="725361" cy="134031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389509" y="1139060"/>
                <a:ext cx="8258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레지스터들</a:t>
                </a:r>
                <a:endParaRPr lang="ko-KR" altLang="en-US" sz="1000" dirty="0"/>
              </a:p>
            </p:txBody>
          </p:sp>
        </p:grpSp>
        <p:sp>
          <p:nvSpPr>
            <p:cNvPr id="43" name="직사각형 42"/>
            <p:cNvSpPr/>
            <p:nvPr/>
          </p:nvSpPr>
          <p:spPr>
            <a:xfrm>
              <a:off x="2174211" y="2579515"/>
              <a:ext cx="512502" cy="898405"/>
            </a:xfrm>
            <a:prstGeom prst="rect">
              <a:avLst/>
            </a:prstGeom>
            <a:solidFill>
              <a:srgbClr val="FFC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L1/L2</a:t>
              </a:r>
            </a:p>
            <a:p>
              <a:pPr algn="ctr"/>
              <a:r>
                <a:rPr lang="ko-KR" altLang="en-US" sz="1050" dirty="0" smtClean="0">
                  <a:solidFill>
                    <a:schemeClr val="tx1"/>
                  </a:solidFill>
                </a:rPr>
                <a:t>캐시 </a:t>
              </a:r>
              <a:endParaRPr lang="en-US" altLang="ko-KR" sz="105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50" dirty="0" smtClean="0">
                  <a:solidFill>
                    <a:schemeClr val="tx1"/>
                  </a:solidFill>
                </a:rPr>
                <a:t>메모리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373582" y="3550092"/>
              <a:ext cx="1152128" cy="300878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...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직선 화살표 연결선 45"/>
            <p:cNvCxnSpPr>
              <a:stCxn id="39" idx="3"/>
              <a:endCxn id="43" idx="1"/>
            </p:cNvCxnSpPr>
            <p:nvPr/>
          </p:nvCxnSpPr>
          <p:spPr>
            <a:xfrm flipV="1">
              <a:off x="1788537" y="3028718"/>
              <a:ext cx="385674" cy="11707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/>
            <p:cNvSpPr/>
            <p:nvPr/>
          </p:nvSpPr>
          <p:spPr>
            <a:xfrm>
              <a:off x="900534" y="3909969"/>
              <a:ext cx="2015842" cy="114194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1030029" y="4155480"/>
              <a:ext cx="825867" cy="620003"/>
              <a:chOff x="1389509" y="948396"/>
              <a:chExt cx="825867" cy="620003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60" name="직사각형 59"/>
              <p:cNvSpPr/>
              <p:nvPr/>
            </p:nvSpPr>
            <p:spPr>
              <a:xfrm>
                <a:off x="1436295" y="948396"/>
                <a:ext cx="725361" cy="134031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1436295" y="1074525"/>
                <a:ext cx="725361" cy="134031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1436295" y="1196297"/>
                <a:ext cx="725361" cy="134031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1436294" y="1329079"/>
                <a:ext cx="725361" cy="134031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1436293" y="1434368"/>
                <a:ext cx="725361" cy="134031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389509" y="1139060"/>
                <a:ext cx="8258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레지스터들</a:t>
                </a:r>
                <a:endParaRPr lang="ko-KR" altLang="en-US" sz="1000" dirty="0"/>
              </a:p>
            </p:txBody>
          </p:sp>
        </p:grpSp>
        <p:sp>
          <p:nvSpPr>
            <p:cNvPr id="66" name="직사각형 65"/>
            <p:cNvSpPr/>
            <p:nvPr/>
          </p:nvSpPr>
          <p:spPr>
            <a:xfrm>
              <a:off x="2174211" y="4009487"/>
              <a:ext cx="526141" cy="898405"/>
            </a:xfrm>
            <a:prstGeom prst="rect">
              <a:avLst/>
            </a:prstGeom>
            <a:solidFill>
              <a:srgbClr val="FFC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L1/L2</a:t>
              </a:r>
            </a:p>
            <a:p>
              <a:pPr algn="ctr"/>
              <a:r>
                <a:rPr lang="ko-KR" altLang="en-US" sz="1050" dirty="0" smtClean="0">
                  <a:solidFill>
                    <a:schemeClr val="tx1"/>
                  </a:solidFill>
                </a:rPr>
                <a:t>캐시</a:t>
              </a:r>
              <a:endParaRPr lang="en-US" altLang="ko-KR" sz="105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50" dirty="0" smtClean="0">
                  <a:solidFill>
                    <a:schemeClr val="tx1"/>
                  </a:solidFill>
                </a:rPr>
                <a:t>메모리</a:t>
              </a:r>
              <a:endParaRPr lang="en-US" altLang="ko-KR" sz="105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67" name="직선 화살표 연결선 66"/>
            <p:cNvCxnSpPr>
              <a:stCxn id="62" idx="3"/>
              <a:endCxn id="66" idx="1"/>
            </p:cNvCxnSpPr>
            <p:nvPr/>
          </p:nvCxnSpPr>
          <p:spPr>
            <a:xfrm flipV="1">
              <a:off x="1802176" y="4458690"/>
              <a:ext cx="372035" cy="11707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/>
            <p:cNvSpPr/>
            <p:nvPr/>
          </p:nvSpPr>
          <p:spPr>
            <a:xfrm>
              <a:off x="1332391" y="2183740"/>
              <a:ext cx="1152128" cy="300878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CPU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코어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직선 화살표 연결선 70"/>
            <p:cNvCxnSpPr>
              <a:stCxn id="43" idx="3"/>
              <a:endCxn id="10" idx="1"/>
            </p:cNvCxnSpPr>
            <p:nvPr/>
          </p:nvCxnSpPr>
          <p:spPr>
            <a:xfrm>
              <a:off x="2686713" y="3028718"/>
              <a:ext cx="816483" cy="746921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/>
            <p:cNvCxnSpPr>
              <a:stCxn id="66" idx="3"/>
              <a:endCxn id="10" idx="1"/>
            </p:cNvCxnSpPr>
            <p:nvPr/>
          </p:nvCxnSpPr>
          <p:spPr>
            <a:xfrm flipV="1">
              <a:off x="2700352" y="3775639"/>
              <a:ext cx="802844" cy="683051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/>
            <p:cNvCxnSpPr>
              <a:stCxn id="10" idx="3"/>
              <a:endCxn id="11" idx="1"/>
            </p:cNvCxnSpPr>
            <p:nvPr/>
          </p:nvCxnSpPr>
          <p:spPr>
            <a:xfrm>
              <a:off x="4079260" y="3775639"/>
              <a:ext cx="521582" cy="45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>
              <a:stCxn id="11" idx="3"/>
              <a:endCxn id="12" idx="1"/>
            </p:cNvCxnSpPr>
            <p:nvPr/>
          </p:nvCxnSpPr>
          <p:spPr>
            <a:xfrm flipV="1">
              <a:off x="5637731" y="3770476"/>
              <a:ext cx="518445" cy="5613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/>
            <p:cNvSpPr/>
            <p:nvPr/>
          </p:nvSpPr>
          <p:spPr>
            <a:xfrm>
              <a:off x="1212471" y="5038251"/>
              <a:ext cx="1152128" cy="300878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CPU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코어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236296" y="6023029"/>
              <a:ext cx="10683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rgbClr val="FF0000"/>
                  </a:solidFill>
                </a:rPr>
                <a:t>용량 증가</a:t>
              </a:r>
              <a:endParaRPr lang="en-US" altLang="ko-KR" sz="1200" dirty="0">
                <a:solidFill>
                  <a:srgbClr val="FF0000"/>
                </a:solidFill>
              </a:endParaRPr>
            </a:p>
            <a:p>
              <a:r>
                <a:rPr lang="ko-KR" altLang="en-US" sz="1200" dirty="0" smtClean="0">
                  <a:solidFill>
                    <a:srgbClr val="FF0000"/>
                  </a:solidFill>
                </a:rPr>
                <a:t>속도 감소</a:t>
              </a:r>
              <a:endParaRPr lang="en-US" altLang="ko-KR" sz="1200" dirty="0" smtClean="0">
                <a:solidFill>
                  <a:srgbClr val="FF0000"/>
                </a:solidFill>
              </a:endParaRPr>
            </a:p>
            <a:p>
              <a:r>
                <a:rPr lang="ko-KR" altLang="en-US" sz="1200" dirty="0" smtClean="0">
                  <a:solidFill>
                    <a:srgbClr val="FF0000"/>
                  </a:solidFill>
                </a:rPr>
                <a:t>가격 감소</a:t>
              </a:r>
              <a:endParaRPr lang="en-US" altLang="ko-KR" sz="12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93" name="자유형 92"/>
            <p:cNvSpPr/>
            <p:nvPr/>
          </p:nvSpPr>
          <p:spPr>
            <a:xfrm>
              <a:off x="1108553" y="3277188"/>
              <a:ext cx="7634614" cy="2688341"/>
            </a:xfrm>
            <a:custGeom>
              <a:avLst/>
              <a:gdLst>
                <a:gd name="connsiteX0" fmla="*/ 0 w 7634614"/>
                <a:gd name="connsiteY0" fmla="*/ 0 h 2688341"/>
                <a:gd name="connsiteX1" fmla="*/ 983294 w 7634614"/>
                <a:gd name="connsiteY1" fmla="*/ 50104 h 2688341"/>
                <a:gd name="connsiteX2" fmla="*/ 1597069 w 7634614"/>
                <a:gd name="connsiteY2" fmla="*/ 200417 h 2688341"/>
                <a:gd name="connsiteX3" fmla="*/ 2104373 w 7634614"/>
                <a:gd name="connsiteY3" fmla="*/ 832981 h 2688341"/>
                <a:gd name="connsiteX4" fmla="*/ 2379946 w 7634614"/>
                <a:gd name="connsiteY4" fmla="*/ 1296444 h 2688341"/>
                <a:gd name="connsiteX5" fmla="*/ 3194137 w 7634614"/>
                <a:gd name="connsiteY5" fmla="*/ 1653436 h 2688341"/>
                <a:gd name="connsiteX6" fmla="*/ 3688915 w 7634614"/>
                <a:gd name="connsiteY6" fmla="*/ 2242159 h 2688341"/>
                <a:gd name="connsiteX7" fmla="*/ 4897677 w 7634614"/>
                <a:gd name="connsiteY7" fmla="*/ 2473890 h 2688341"/>
                <a:gd name="connsiteX8" fmla="*/ 5855918 w 7634614"/>
                <a:gd name="connsiteY8" fmla="*/ 2674307 h 2688341"/>
                <a:gd name="connsiteX9" fmla="*/ 7634614 w 7634614"/>
                <a:gd name="connsiteY9" fmla="*/ 2655518 h 2688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34614" h="2688341">
                  <a:moveTo>
                    <a:pt x="0" y="0"/>
                  </a:moveTo>
                  <a:cubicBezTo>
                    <a:pt x="358558" y="8350"/>
                    <a:pt x="717116" y="16701"/>
                    <a:pt x="983294" y="50104"/>
                  </a:cubicBezTo>
                  <a:cubicBezTo>
                    <a:pt x="1249472" y="83507"/>
                    <a:pt x="1410223" y="69938"/>
                    <a:pt x="1597069" y="200417"/>
                  </a:cubicBezTo>
                  <a:cubicBezTo>
                    <a:pt x="1783915" y="330896"/>
                    <a:pt x="1973894" y="650310"/>
                    <a:pt x="2104373" y="832981"/>
                  </a:cubicBezTo>
                  <a:cubicBezTo>
                    <a:pt x="2234852" y="1015652"/>
                    <a:pt x="2198319" y="1159702"/>
                    <a:pt x="2379946" y="1296444"/>
                  </a:cubicBezTo>
                  <a:cubicBezTo>
                    <a:pt x="2561573" y="1433187"/>
                    <a:pt x="2975976" y="1495817"/>
                    <a:pt x="3194137" y="1653436"/>
                  </a:cubicBezTo>
                  <a:cubicBezTo>
                    <a:pt x="3412298" y="1811055"/>
                    <a:pt x="3404992" y="2105417"/>
                    <a:pt x="3688915" y="2242159"/>
                  </a:cubicBezTo>
                  <a:cubicBezTo>
                    <a:pt x="3972838" y="2378901"/>
                    <a:pt x="4897677" y="2473890"/>
                    <a:pt x="4897677" y="2473890"/>
                  </a:cubicBezTo>
                  <a:cubicBezTo>
                    <a:pt x="5258844" y="2545915"/>
                    <a:pt x="5399762" y="2644036"/>
                    <a:pt x="5855918" y="2674307"/>
                  </a:cubicBezTo>
                  <a:cubicBezTo>
                    <a:pt x="6312074" y="2704578"/>
                    <a:pt x="6973344" y="2680048"/>
                    <a:pt x="7634614" y="2655518"/>
                  </a:cubicBezTo>
                </a:path>
              </a:pathLst>
            </a:custGeom>
            <a:noFill/>
            <a:ln w="762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669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 계층 구조의 특성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042009"/>
              </p:ext>
            </p:extLst>
          </p:nvPr>
        </p:nvGraphicFramePr>
        <p:xfrm>
          <a:off x="827584" y="1824704"/>
          <a:ext cx="7200801" cy="4274058"/>
        </p:xfrm>
        <a:graphic>
          <a:graphicData uri="http://schemas.openxmlformats.org/drawingml/2006/table">
            <a:tbl>
              <a:tblPr/>
              <a:tblGrid>
                <a:gridCol w="860108">
                  <a:extLst>
                    <a:ext uri="{9D8B030D-6E8A-4147-A177-3AD203B41FA5}">
                      <a16:colId xmlns:a16="http://schemas.microsoft.com/office/drawing/2014/main" val="2947440008"/>
                    </a:ext>
                  </a:extLst>
                </a:gridCol>
                <a:gridCol w="1297284">
                  <a:extLst>
                    <a:ext uri="{9D8B030D-6E8A-4147-A177-3AD203B41FA5}">
                      <a16:colId xmlns:a16="http://schemas.microsoft.com/office/drawing/2014/main" val="137691805"/>
                    </a:ext>
                  </a:extLst>
                </a:gridCol>
                <a:gridCol w="1200133">
                  <a:extLst>
                    <a:ext uri="{9D8B030D-6E8A-4147-A177-3AD203B41FA5}">
                      <a16:colId xmlns:a16="http://schemas.microsoft.com/office/drawing/2014/main" val="637595021"/>
                    </a:ext>
                  </a:extLst>
                </a:gridCol>
                <a:gridCol w="1054408">
                  <a:extLst>
                    <a:ext uri="{9D8B030D-6E8A-4147-A177-3AD203B41FA5}">
                      <a16:colId xmlns:a16="http://schemas.microsoft.com/office/drawing/2014/main" val="3012258767"/>
                    </a:ext>
                  </a:extLst>
                </a:gridCol>
                <a:gridCol w="1443009">
                  <a:extLst>
                    <a:ext uri="{9D8B030D-6E8A-4147-A177-3AD203B41FA5}">
                      <a16:colId xmlns:a16="http://schemas.microsoft.com/office/drawing/2014/main" val="3855906342"/>
                    </a:ext>
                  </a:extLst>
                </a:gridCol>
                <a:gridCol w="1345859">
                  <a:extLst>
                    <a:ext uri="{9D8B030D-6E8A-4147-A177-3AD203B41FA5}">
                      <a16:colId xmlns:a16="http://schemas.microsoft.com/office/drawing/2014/main" val="2817762764"/>
                    </a:ext>
                  </a:extLst>
                </a:gridCol>
              </a:tblGrid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CPU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레지스터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L1/L2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캐시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L3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캐시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 메모리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보조기억장치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842382"/>
                  </a:ext>
                </a:extLst>
              </a:tr>
              <a:tr h="9756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용도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몇 개의 명령과 데이터 저장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한 코어에서 실행되는 명령과 데이터 저장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멀티 코어들에 의해 공유되는 명령과 데이터 저장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실행 중인 전체 프로세스의 코드와 데이터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입출력 중인 파일 블록들 저장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 및 페이지 아웃된 프로세스의 코드와 데이터 저장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8956498"/>
                  </a:ext>
                </a:extLst>
              </a:tr>
              <a:tr h="9756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용량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바이트 단위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대체로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8~30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개의 크기로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1KB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KB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단위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Core i7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경우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32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KB/256KB)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MB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단위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Core i7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경우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MB)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GB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단위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최근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PC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경우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16GB)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TB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단위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8814262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타입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SRAM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Static 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RAM)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SRAM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Static 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RAM)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DRAM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Dynamic 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RAM)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마그네틱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필드나 플래시 메모리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8953955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속도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&lt;1ns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&lt;5ns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&lt;5ns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&lt;50ns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&lt;20ms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584615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보통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저가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507618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휘발성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휘발성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휘발성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휘발성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휘발성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비휘발성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908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5809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 계층화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계층화 모습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계층화 과정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CPU </a:t>
            </a:r>
            <a:r>
              <a:rPr lang="ko-KR" altLang="en-US" dirty="0" smtClean="0"/>
              <a:t>성능 향상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더 빠른 메모리 요구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작지만 빠른 </a:t>
            </a:r>
            <a:r>
              <a:rPr lang="en-US" altLang="ko-KR" dirty="0" smtClean="0"/>
              <a:t>off-chip </a:t>
            </a:r>
            <a:r>
              <a:rPr lang="ko-KR" altLang="en-US" dirty="0" smtClean="0"/>
              <a:t>캐시 등장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더 빠른 액세스를 위해 </a:t>
            </a:r>
            <a:r>
              <a:rPr lang="en-US" altLang="ko-KR" dirty="0" smtClean="0"/>
              <a:t>on-chip </a:t>
            </a:r>
            <a:r>
              <a:rPr lang="ko-KR" altLang="en-US" dirty="0" smtClean="0"/>
              <a:t>캐시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멀티 코어의 성능에 적합한 </a:t>
            </a:r>
            <a:r>
              <a:rPr lang="en-US" altLang="ko-KR" dirty="0" smtClean="0"/>
              <a:t>L1, L2, L3 </a:t>
            </a:r>
            <a:r>
              <a:rPr lang="ko-KR" altLang="en-US" dirty="0" smtClean="0"/>
              <a:t>캐시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컴퓨터의 성능 향상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처리할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데이터도 대형화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저장 장치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하드 디스크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대형화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빠른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 장치 요구 </a:t>
            </a:r>
            <a:r>
              <a:rPr lang="en-US" altLang="ko-KR" dirty="0" smtClean="0"/>
              <a:t>-&gt; SSD </a:t>
            </a:r>
            <a:r>
              <a:rPr lang="ko-KR" altLang="en-US" dirty="0" smtClean="0"/>
              <a:t>등의 등장</a:t>
            </a:r>
            <a:endParaRPr lang="en-US" altLang="ko-KR" dirty="0" smtClean="0"/>
          </a:p>
          <a:p>
            <a:pPr lvl="1"/>
            <a:r>
              <a:rPr lang="ko-KR" altLang="en-US" dirty="0"/>
              <a:t>성능과 비용의 </a:t>
            </a:r>
            <a:r>
              <a:rPr lang="ko-KR" altLang="en-US" dirty="0" smtClean="0"/>
              <a:t>절충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빠른 메모리일수록 고가이므로 작은 용량 사용</a:t>
            </a:r>
            <a:endParaRPr lang="en-US" altLang="ko-KR" dirty="0" smtClean="0"/>
          </a:p>
          <a:p>
            <a:r>
              <a:rPr lang="ko-KR" altLang="en-US" dirty="0" smtClean="0"/>
              <a:t>계층화 성공 이유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참조의 지역성 때문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코드나 </a:t>
            </a:r>
            <a:r>
              <a:rPr lang="ko-KR" altLang="en-US" dirty="0"/>
              <a:t>데이터</a:t>
            </a:r>
            <a:r>
              <a:rPr lang="en-US" altLang="ko-KR" dirty="0"/>
              <a:t>, </a:t>
            </a:r>
            <a:r>
              <a:rPr lang="ko-KR" altLang="en-US" dirty="0"/>
              <a:t>자원 등이 아주 짧은 시간 내에 다시 사용되는 프로그램의 </a:t>
            </a:r>
            <a:r>
              <a:rPr lang="ko-KR" altLang="en-US" dirty="0" smtClean="0"/>
              <a:t>특성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CPU</a:t>
            </a:r>
            <a:r>
              <a:rPr lang="ko-KR" altLang="en-US" dirty="0" smtClean="0"/>
              <a:t>는 작은 캐시 메모리에 로딩된 코드와 데이터로 한동안 실행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캐시를 채우는 시간의 손해보다 빠른 캐시를 이용하는 이득이 큼</a:t>
            </a:r>
            <a:endParaRPr lang="en-US" altLang="ko-KR" dirty="0" smtClean="0"/>
          </a:p>
          <a:p>
            <a:r>
              <a:rPr lang="ko-KR" altLang="en-US" dirty="0" smtClean="0"/>
              <a:t>계층화의 미래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</a:t>
            </a:r>
            <a:r>
              <a:rPr lang="en-US" altLang="ko-KR" dirty="0" smtClean="0"/>
              <a:t>,</a:t>
            </a:r>
            <a:r>
              <a:rPr lang="ko-KR" altLang="en-US" dirty="0" smtClean="0"/>
              <a:t> 메모리와 하드디스크 사이에 또 다른 형태의 메모리가 구현되고 있음</a:t>
            </a:r>
            <a:endParaRPr lang="ko-KR" altLang="en-US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307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제목 4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메모리 계층에 코드와 데이터의 이동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900534" y="1527068"/>
            <a:ext cx="7231397" cy="4732936"/>
            <a:chOff x="900534" y="1527068"/>
            <a:chExt cx="7231397" cy="4732936"/>
          </a:xfrm>
        </p:grpSpPr>
        <p:sp>
          <p:nvSpPr>
            <p:cNvPr id="3" name="직사각형 2"/>
            <p:cNvSpPr/>
            <p:nvPr/>
          </p:nvSpPr>
          <p:spPr>
            <a:xfrm>
              <a:off x="900534" y="2401352"/>
              <a:ext cx="2002203" cy="114194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503196" y="2747731"/>
              <a:ext cx="576064" cy="1898525"/>
            </a:xfrm>
            <a:prstGeom prst="rect">
              <a:avLst/>
            </a:prstGeom>
            <a:solidFill>
              <a:srgbClr val="FFC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600842" y="1926965"/>
              <a:ext cx="1036889" cy="354095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156176" y="1527068"/>
              <a:ext cx="1975755" cy="4329526"/>
            </a:xfrm>
            <a:prstGeom prst="rect">
              <a:avLst/>
            </a:prstGeom>
            <a:solidFill>
              <a:srgbClr val="92D05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1030529" y="2646863"/>
              <a:ext cx="825867" cy="620003"/>
              <a:chOff x="1403648" y="948396"/>
              <a:chExt cx="825867" cy="620003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8" name="직사각형 7"/>
              <p:cNvSpPr/>
              <p:nvPr/>
            </p:nvSpPr>
            <p:spPr>
              <a:xfrm>
                <a:off x="1436295" y="948396"/>
                <a:ext cx="725361" cy="134031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1436295" y="1074525"/>
                <a:ext cx="725361" cy="134031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1436295" y="1196297"/>
                <a:ext cx="725361" cy="134031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1436294" y="1329079"/>
                <a:ext cx="725361" cy="134031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1436293" y="1434368"/>
                <a:ext cx="725361" cy="134031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03648" y="1146287"/>
                <a:ext cx="825867" cy="2034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레지스터들</a:t>
                </a:r>
                <a:endParaRPr lang="ko-KR" altLang="en-US" sz="1000" dirty="0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2174211" y="2500870"/>
              <a:ext cx="512502" cy="898405"/>
            </a:xfrm>
            <a:prstGeom prst="rect">
              <a:avLst/>
            </a:prstGeom>
            <a:solidFill>
              <a:srgbClr val="FFC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373582" y="3471447"/>
              <a:ext cx="1152128" cy="300878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...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직선 화살표 연결선 15"/>
            <p:cNvCxnSpPr>
              <a:stCxn id="10" idx="3"/>
              <a:endCxn id="14" idx="1"/>
            </p:cNvCxnSpPr>
            <p:nvPr/>
          </p:nvCxnSpPr>
          <p:spPr>
            <a:xfrm flipV="1">
              <a:off x="1788537" y="2950073"/>
              <a:ext cx="385674" cy="11707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>
              <a:off x="900534" y="3831324"/>
              <a:ext cx="2015842" cy="114194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1044168" y="4076835"/>
              <a:ext cx="825867" cy="620003"/>
              <a:chOff x="1403648" y="948396"/>
              <a:chExt cx="825867" cy="620003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19" name="직사각형 18"/>
              <p:cNvSpPr/>
              <p:nvPr/>
            </p:nvSpPr>
            <p:spPr>
              <a:xfrm>
                <a:off x="1436295" y="948396"/>
                <a:ext cx="725361" cy="134031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1436295" y="1074525"/>
                <a:ext cx="725361" cy="134031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1436295" y="1196297"/>
                <a:ext cx="725361" cy="134031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1436294" y="1329079"/>
                <a:ext cx="725361" cy="134031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1436293" y="1434368"/>
                <a:ext cx="725361" cy="134031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403648" y="1146287"/>
                <a:ext cx="825867" cy="2034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레지스터들</a:t>
                </a:r>
                <a:endParaRPr lang="ko-KR" altLang="en-US" sz="1000" dirty="0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2174211" y="3930842"/>
              <a:ext cx="526141" cy="898405"/>
            </a:xfrm>
            <a:prstGeom prst="rect">
              <a:avLst/>
            </a:prstGeom>
            <a:solidFill>
              <a:srgbClr val="FFC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직선 화살표 연결선 25"/>
            <p:cNvCxnSpPr>
              <a:stCxn id="21" idx="3"/>
              <a:endCxn id="25" idx="1"/>
            </p:cNvCxnSpPr>
            <p:nvPr/>
          </p:nvCxnSpPr>
          <p:spPr>
            <a:xfrm flipV="1">
              <a:off x="1802176" y="4380045"/>
              <a:ext cx="372035" cy="11707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/>
            <p:cNvSpPr/>
            <p:nvPr/>
          </p:nvSpPr>
          <p:spPr>
            <a:xfrm>
              <a:off x="1403648" y="2105095"/>
              <a:ext cx="865611" cy="300878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CPU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코어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직선 화살표 연결선 27"/>
            <p:cNvCxnSpPr>
              <a:stCxn id="14" idx="3"/>
              <a:endCxn id="4" idx="1"/>
            </p:cNvCxnSpPr>
            <p:nvPr/>
          </p:nvCxnSpPr>
          <p:spPr>
            <a:xfrm>
              <a:off x="2686713" y="2950073"/>
              <a:ext cx="816483" cy="746921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stCxn id="25" idx="3"/>
              <a:endCxn id="4" idx="1"/>
            </p:cNvCxnSpPr>
            <p:nvPr/>
          </p:nvCxnSpPr>
          <p:spPr>
            <a:xfrm flipV="1">
              <a:off x="2700352" y="3696994"/>
              <a:ext cx="802844" cy="683051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4" idx="3"/>
              <a:endCxn id="5" idx="1"/>
            </p:cNvCxnSpPr>
            <p:nvPr/>
          </p:nvCxnSpPr>
          <p:spPr>
            <a:xfrm>
              <a:off x="4079260" y="3696994"/>
              <a:ext cx="521582" cy="45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5" idx="3"/>
              <a:endCxn id="6" idx="1"/>
            </p:cNvCxnSpPr>
            <p:nvPr/>
          </p:nvCxnSpPr>
          <p:spPr>
            <a:xfrm flipV="1">
              <a:off x="5637731" y="3691831"/>
              <a:ext cx="518445" cy="5613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/>
            <p:cNvSpPr/>
            <p:nvPr/>
          </p:nvSpPr>
          <p:spPr>
            <a:xfrm>
              <a:off x="1432439" y="4941168"/>
              <a:ext cx="865611" cy="300878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CPU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코어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453562" y="5829117"/>
              <a:ext cx="1434509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100" dirty="0" smtClean="0"/>
                <a:t>보조 기억장치 </a:t>
              </a:r>
              <a:r>
                <a:rPr lang="en-US" altLang="ko-KR" sz="1100" dirty="0" smtClean="0"/>
                <a:t>(</a:t>
              </a:r>
              <a:r>
                <a:rPr lang="en-US" altLang="ko-KR" sz="1100" dirty="0"/>
                <a:t>Hard Disk</a:t>
              </a:r>
              <a:r>
                <a:rPr lang="en-US" altLang="ko-KR" sz="1100" dirty="0" smtClean="0"/>
                <a:t>, SSD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644008" y="5489679"/>
              <a:ext cx="960095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100" dirty="0" smtClean="0"/>
                <a:t>메인 메모리</a:t>
              </a:r>
              <a:endParaRPr lang="en-US" altLang="ko-KR" sz="1100" dirty="0" smtClean="0"/>
            </a:p>
            <a:p>
              <a:pPr algn="ctr"/>
              <a:r>
                <a:rPr lang="en-US" altLang="ko-KR" sz="1100" dirty="0" smtClean="0"/>
                <a:t>(RAM)</a:t>
              </a:r>
              <a:endParaRPr lang="en-US" altLang="ko-KR" sz="1100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342607" y="4642759"/>
              <a:ext cx="840823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 smtClean="0"/>
                <a:t>L3 </a:t>
              </a:r>
              <a:r>
                <a:rPr lang="ko-KR" altLang="en-US" sz="1100" dirty="0" smtClean="0"/>
                <a:t>캐시</a:t>
              </a:r>
              <a:endParaRPr lang="en-US" altLang="ko-KR" sz="1100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975282" y="4761165"/>
              <a:ext cx="89325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 smtClean="0"/>
                <a:t>L1/L2 </a:t>
              </a:r>
              <a:r>
                <a:rPr lang="ko-KR" altLang="en-US" sz="1100" dirty="0" smtClean="0"/>
                <a:t>캐시</a:t>
              </a:r>
              <a:endParaRPr lang="en-US" altLang="ko-KR" sz="1100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517205" y="2319156"/>
              <a:ext cx="503067" cy="15121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372200" y="3831324"/>
              <a:ext cx="79861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100" dirty="0"/>
                <a:t>실행</a:t>
              </a:r>
              <a:r>
                <a:rPr lang="en-US" altLang="ko-KR" sz="1100" dirty="0"/>
                <a:t> </a:t>
              </a:r>
              <a:r>
                <a:rPr lang="ko-KR" altLang="en-US" sz="1100" dirty="0"/>
                <a:t>파일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860032" y="2823212"/>
              <a:ext cx="503067" cy="1512168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540300" y="2975612"/>
              <a:ext cx="503067" cy="4958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860031" y="3191473"/>
              <a:ext cx="503067" cy="4958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177936" y="2858006"/>
              <a:ext cx="503067" cy="14144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1" name="자유형 50"/>
            <p:cNvSpPr/>
            <p:nvPr/>
          </p:nvSpPr>
          <p:spPr>
            <a:xfrm>
              <a:off x="5337550" y="2588143"/>
              <a:ext cx="1363391" cy="436360"/>
            </a:xfrm>
            <a:custGeom>
              <a:avLst/>
              <a:gdLst>
                <a:gd name="connsiteX0" fmla="*/ 1177446 w 1177446"/>
                <a:gd name="connsiteY0" fmla="*/ 0 h 400832"/>
                <a:gd name="connsiteX1" fmla="*/ 707720 w 1177446"/>
                <a:gd name="connsiteY1" fmla="*/ 281835 h 400832"/>
                <a:gd name="connsiteX2" fmla="*/ 0 w 1177446"/>
                <a:gd name="connsiteY2" fmla="*/ 400832 h 40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7446" h="400832">
                  <a:moveTo>
                    <a:pt x="1177446" y="0"/>
                  </a:moveTo>
                  <a:cubicBezTo>
                    <a:pt x="1040703" y="107515"/>
                    <a:pt x="903961" y="215030"/>
                    <a:pt x="707720" y="281835"/>
                  </a:cubicBezTo>
                  <a:cubicBezTo>
                    <a:pt x="511479" y="348640"/>
                    <a:pt x="255739" y="374736"/>
                    <a:pt x="0" y="400832"/>
                  </a:cubicBezTo>
                </a:path>
              </a:pathLst>
            </a:custGeom>
            <a:noFill/>
            <a:ln w="762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자유형 52"/>
            <p:cNvSpPr/>
            <p:nvPr/>
          </p:nvSpPr>
          <p:spPr>
            <a:xfrm>
              <a:off x="4015698" y="3399275"/>
              <a:ext cx="1076132" cy="61597"/>
            </a:xfrm>
            <a:custGeom>
              <a:avLst/>
              <a:gdLst>
                <a:gd name="connsiteX0" fmla="*/ 1277655 w 1277655"/>
                <a:gd name="connsiteY0" fmla="*/ 263047 h 274856"/>
                <a:gd name="connsiteX1" fmla="*/ 576198 w 1277655"/>
                <a:gd name="connsiteY1" fmla="*/ 244258 h 274856"/>
                <a:gd name="connsiteX2" fmla="*/ 0 w 1277655"/>
                <a:gd name="connsiteY2" fmla="*/ 0 h 274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7655" h="274856">
                  <a:moveTo>
                    <a:pt x="1277655" y="263047"/>
                  </a:moveTo>
                  <a:cubicBezTo>
                    <a:pt x="1033397" y="275573"/>
                    <a:pt x="789140" y="288099"/>
                    <a:pt x="576198" y="244258"/>
                  </a:cubicBezTo>
                  <a:cubicBezTo>
                    <a:pt x="363255" y="200417"/>
                    <a:pt x="181627" y="100208"/>
                    <a:pt x="0" y="0"/>
                  </a:cubicBezTo>
                </a:path>
              </a:pathLst>
            </a:custGeom>
            <a:noFill/>
            <a:ln w="571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541726" y="3111244"/>
              <a:ext cx="503067" cy="1992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>
              <a:off x="2674307" y="2922850"/>
              <a:ext cx="1031274" cy="323864"/>
            </a:xfrm>
            <a:custGeom>
              <a:avLst/>
              <a:gdLst>
                <a:gd name="connsiteX0" fmla="*/ 914400 w 914400"/>
                <a:gd name="connsiteY0" fmla="*/ 231852 h 231852"/>
                <a:gd name="connsiteX1" fmla="*/ 563671 w 914400"/>
                <a:gd name="connsiteY1" fmla="*/ 37699 h 231852"/>
                <a:gd name="connsiteX2" fmla="*/ 0 w 914400"/>
                <a:gd name="connsiteY2" fmla="*/ 120 h 23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231852">
                  <a:moveTo>
                    <a:pt x="914400" y="231852"/>
                  </a:moveTo>
                  <a:cubicBezTo>
                    <a:pt x="815235" y="154086"/>
                    <a:pt x="716071" y="76321"/>
                    <a:pt x="563671" y="37699"/>
                  </a:cubicBezTo>
                  <a:cubicBezTo>
                    <a:pt x="411271" y="-923"/>
                    <a:pt x="205635" y="-402"/>
                    <a:pt x="0" y="120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1985794" y="3333769"/>
              <a:ext cx="89325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 smtClean="0"/>
                <a:t>L1/L2 </a:t>
              </a:r>
              <a:r>
                <a:rPr lang="ko-KR" altLang="en-US" sz="1100" dirty="0" smtClean="0"/>
                <a:t>캐시</a:t>
              </a:r>
              <a:endParaRPr lang="en-US" altLang="ko-KR" sz="1100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500600" y="2529212"/>
              <a:ext cx="79270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dirty="0" smtClean="0"/>
                <a:t>프로그램</a:t>
              </a:r>
              <a:endParaRPr lang="en-US" altLang="ko-KR" sz="900" dirty="0" smtClean="0"/>
            </a:p>
            <a:p>
              <a:pPr algn="ctr"/>
              <a:r>
                <a:rPr lang="ko-KR" altLang="en-US" sz="900" dirty="0" smtClean="0"/>
                <a:t> 적재</a:t>
              </a:r>
              <a:endParaRPr lang="en-US" altLang="ko-KR" sz="900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895518" y="2330500"/>
              <a:ext cx="582610" cy="5875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dirty="0" smtClean="0"/>
                <a:t>코드와 </a:t>
              </a:r>
              <a:endParaRPr lang="en-US" altLang="ko-KR" sz="900" dirty="0" smtClean="0"/>
            </a:p>
            <a:p>
              <a:pPr algn="ctr"/>
              <a:r>
                <a:rPr lang="ko-KR" altLang="en-US" sz="900" dirty="0" smtClean="0"/>
                <a:t>데이터 </a:t>
              </a:r>
              <a:endParaRPr lang="en-US" altLang="ko-KR" sz="900" dirty="0" smtClean="0"/>
            </a:p>
            <a:p>
              <a:pPr algn="ctr"/>
              <a:r>
                <a:rPr lang="ko-KR" altLang="en-US" sz="900" dirty="0" smtClean="0"/>
                <a:t>일부분</a:t>
              </a:r>
              <a:endParaRPr lang="en-US" altLang="ko-KR" sz="900" dirty="0" smtClean="0"/>
            </a:p>
            <a:p>
              <a:pPr algn="ctr"/>
              <a:r>
                <a:rPr lang="ko-KR" altLang="en-US" sz="900" dirty="0" smtClean="0"/>
                <a:t>복사</a:t>
              </a:r>
              <a:endParaRPr lang="en-US" altLang="ko-KR" sz="900" dirty="0"/>
            </a:p>
          </p:txBody>
        </p:sp>
        <p:cxnSp>
          <p:nvCxnSpPr>
            <p:cNvPr id="38" name="직선 연결선 37"/>
            <p:cNvCxnSpPr/>
            <p:nvPr/>
          </p:nvCxnSpPr>
          <p:spPr>
            <a:xfrm flipH="1">
              <a:off x="4860031" y="2319156"/>
              <a:ext cx="1657174" cy="50405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H="1">
              <a:off x="4859886" y="3831324"/>
              <a:ext cx="1657320" cy="50405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flipH="1" flipV="1">
              <a:off x="4043367" y="2961780"/>
              <a:ext cx="816664" cy="284934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flipH="1" flipV="1">
              <a:off x="4015698" y="3460872"/>
              <a:ext cx="844333" cy="236122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/>
            <p:cNvSpPr/>
            <p:nvPr/>
          </p:nvSpPr>
          <p:spPr>
            <a:xfrm>
              <a:off x="5527567" y="2672624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ym typeface="Wingdings" panose="05000000000000000000" pitchFamily="2" charset="2"/>
                </a:rPr>
                <a:t></a:t>
              </a:r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252183" y="3143221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ym typeface="Wingdings" panose="05000000000000000000" pitchFamily="2" charset="2"/>
                </a:rPr>
                <a:t></a:t>
              </a:r>
              <a:endParaRPr lang="ko-KR" altLang="en-US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013411" y="2865250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ym typeface="Wingdings" panose="05000000000000000000" pitchFamily="2" charset="2"/>
                </a:rPr>
                <a:t></a:t>
              </a:r>
              <a:endParaRPr lang="ko-KR" altLang="en-US" dirty="0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787606" y="2660771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>
                  <a:sym typeface="Wingdings" panose="05000000000000000000" pitchFamily="2" charset="2"/>
                </a:rPr>
                <a:t></a:t>
              </a:r>
              <a:endParaRPr lang="en-US" altLang="ko-KR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008108" y="2796239"/>
              <a:ext cx="660683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dirty="0" smtClean="0"/>
                <a:t>프로세스</a:t>
              </a:r>
              <a:endParaRPr lang="en-US" altLang="ko-KR" sz="900" dirty="0" smtClean="0"/>
            </a:p>
            <a:p>
              <a:pPr algn="ctr"/>
              <a:r>
                <a:rPr lang="ko-KR" altLang="en-US" sz="900" dirty="0" smtClean="0"/>
                <a:t> 일부분</a:t>
              </a:r>
              <a:endParaRPr lang="en-US" altLang="ko-KR" sz="900" dirty="0" smtClean="0"/>
            </a:p>
            <a:p>
              <a:pPr algn="ctr"/>
              <a:r>
                <a:rPr lang="ko-KR" altLang="en-US" sz="900" dirty="0" smtClean="0"/>
                <a:t> 복사</a:t>
              </a:r>
              <a:endParaRPr lang="en-US" altLang="ko-KR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48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메모리의 역할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메모리는 실행하고자 하는 프로그램 코드와 데이터 적재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CPU</a:t>
            </a:r>
            <a:r>
              <a:rPr lang="ko-KR" altLang="en-US" dirty="0" smtClean="0"/>
              <a:t>는 메모리에 적재된 코드와 데이터만 처리</a:t>
            </a:r>
            <a:endParaRPr lang="en-US" altLang="ko-KR" dirty="0"/>
          </a:p>
          <a:p>
            <a:r>
              <a:rPr lang="ko-KR" altLang="en-US" dirty="0" smtClean="0"/>
              <a:t>운영체제에 의해 메모리 관리가 필요한 이유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메모리는 공유 자원</a:t>
            </a:r>
            <a:r>
              <a:rPr lang="en-US" altLang="ko-KR" dirty="0" smtClean="0"/>
              <a:t> – 8,9</a:t>
            </a:r>
            <a:r>
              <a:rPr lang="ko-KR" altLang="en-US" dirty="0" smtClean="0"/>
              <a:t>장에서 다룸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여러 프로세스 사이에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메모리 공유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각 프로세스에게 물리 메모리 할당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메모리 보호 </a:t>
            </a:r>
            <a:r>
              <a:rPr lang="en-US" altLang="ko-KR" dirty="0" smtClean="0"/>
              <a:t>– 8,9</a:t>
            </a:r>
            <a:r>
              <a:rPr lang="ko-KR" altLang="en-US" dirty="0" smtClean="0"/>
              <a:t>장에서 다룸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프로세스의 독립된 메모리 공간 보장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다른 프로세스로부터 보호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 코드로부터 커널 공간 보호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메모리 용량 한계 극복 </a:t>
            </a:r>
            <a:r>
              <a:rPr lang="en-US" altLang="ko-KR" dirty="0" smtClean="0"/>
              <a:t>– 10</a:t>
            </a:r>
            <a:r>
              <a:rPr lang="ko-KR" altLang="en-US" dirty="0" smtClean="0"/>
              <a:t>장에서 다룸</a:t>
            </a:r>
            <a:endParaRPr lang="en-US" altLang="ko-KR" dirty="0"/>
          </a:p>
          <a:p>
            <a:pPr lvl="2"/>
            <a:r>
              <a:rPr lang="ko-KR" altLang="en-US" dirty="0" smtClean="0"/>
              <a:t>설치된 물리 메모리보다 큰 프로세스 지원 필요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여러 프로세스의 메모리 합이 </a:t>
            </a:r>
            <a:r>
              <a:rPr lang="ko-KR" altLang="en-US" dirty="0"/>
              <a:t>설치된 물리 </a:t>
            </a:r>
            <a:r>
              <a:rPr lang="ko-KR" altLang="en-US" dirty="0" smtClean="0"/>
              <a:t>메모리보다 큰 경우 필요</a:t>
            </a:r>
            <a:endParaRPr lang="en-US" altLang="ko-KR" dirty="0"/>
          </a:p>
          <a:p>
            <a:pPr lvl="1"/>
            <a:r>
              <a:rPr lang="ko-KR" altLang="en-US" dirty="0" smtClean="0"/>
              <a:t>메모리 효율성 증대 </a:t>
            </a:r>
            <a:r>
              <a:rPr lang="en-US" altLang="ko-KR" dirty="0" smtClean="0"/>
              <a:t>– 10</a:t>
            </a:r>
            <a:r>
              <a:rPr lang="ko-KR" altLang="en-US" dirty="0" smtClean="0"/>
              <a:t>장에서 다룸</a:t>
            </a:r>
            <a:endParaRPr lang="en-US" altLang="ko-KR" dirty="0"/>
          </a:p>
          <a:p>
            <a:pPr lvl="2"/>
            <a:r>
              <a:rPr lang="ko-KR" altLang="en-US" dirty="0" smtClean="0"/>
              <a:t>가능하면 많은 개수를 프로세스를 실행시키기 위해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프로세스당 최소한의 메모리 할당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58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 주소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7509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69675</TotalTime>
  <Words>2644</Words>
  <Application>Microsoft Office PowerPoint</Application>
  <PresentationFormat>화면 슬라이드 쇼(4:3)</PresentationFormat>
  <Paragraphs>767</Paragraphs>
  <Slides>32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HY나무L</vt:lpstr>
      <vt:lpstr>맑은 고딕</vt:lpstr>
      <vt:lpstr>휴먼편지체</vt:lpstr>
      <vt:lpstr>Arial</vt:lpstr>
      <vt:lpstr>Wingdings</vt:lpstr>
      <vt:lpstr>Wingdings 2</vt:lpstr>
      <vt:lpstr>가을</vt:lpstr>
      <vt:lpstr>8장 메모리 관리(Memory management)</vt:lpstr>
      <vt:lpstr>메모리 계층 구조와 메모리 관리 핵심</vt:lpstr>
      <vt:lpstr>메모리 계층 구조</vt:lpstr>
      <vt:lpstr>메모리 계층 구조</vt:lpstr>
      <vt:lpstr>메모리 계층 구조의 특성</vt:lpstr>
      <vt:lpstr>메모리 계층화</vt:lpstr>
      <vt:lpstr>메모리 계층에 코드와 데이터의 이동</vt:lpstr>
      <vt:lpstr>메모리 관리</vt:lpstr>
      <vt:lpstr>메모리 주소</vt:lpstr>
      <vt:lpstr>물리 주소와 논리 주소</vt:lpstr>
      <vt:lpstr>논리 주소와 물리 주소, MMU에 의한 주소 변환</vt:lpstr>
      <vt:lpstr>80386 CPU의 구조를 통해 논리 주소, 물리 주소, MMU 엿보기</vt:lpstr>
      <vt:lpstr>탐구 8-1 C 프로그램에서의 주소는 논리 주소인가 물리 주소인가?</vt:lpstr>
      <vt:lpstr>물리 메모리 관리</vt:lpstr>
      <vt:lpstr>메모리 할당(memory allocation)</vt:lpstr>
      <vt:lpstr>메모리 할당 기법</vt:lpstr>
      <vt:lpstr>연속 메모리 할당</vt:lpstr>
      <vt:lpstr>분할 메모리 할당</vt:lpstr>
      <vt:lpstr>연속 메모리 할당</vt:lpstr>
      <vt:lpstr>연속 메모리 할당</vt:lpstr>
      <vt:lpstr>IBM 360의 연속 메모리 할당</vt:lpstr>
      <vt:lpstr>단편화</vt:lpstr>
      <vt:lpstr>연속 메모리 할당 구현</vt:lpstr>
      <vt:lpstr>연속 메모리 할당에서 주소 변환과 메모리 보호</vt:lpstr>
      <vt:lpstr>홀 선택 알고리즘/동적 메모리 할당</vt:lpstr>
      <vt:lpstr>3가지 홀 선택 알고리즘의 실행 사례</vt:lpstr>
      <vt:lpstr>세그먼테이션 메모리 관리</vt:lpstr>
      <vt:lpstr>세그먼테이션(segmentation) 개요</vt:lpstr>
      <vt:lpstr>논리 세그먼트와 물리 세그먼트 매핑</vt:lpstr>
      <vt:lpstr>세그먼테이션의 구현</vt:lpstr>
      <vt:lpstr>세그먼테이션에서 논리 주소의 물리 주소 변환</vt:lpstr>
      <vt:lpstr>단편화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Windows 사용자</cp:lastModifiedBy>
  <cp:revision>1164</cp:revision>
  <cp:lastPrinted>2013-07-12T10:01:15Z</cp:lastPrinted>
  <dcterms:created xsi:type="dcterms:W3CDTF">2011-08-27T14:53:28Z</dcterms:created>
  <dcterms:modified xsi:type="dcterms:W3CDTF">2021-04-05T03:44:21Z</dcterms:modified>
</cp:coreProperties>
</file>