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9"/>
  </p:notesMasterIdLst>
  <p:sldIdLst>
    <p:sldId id="256" r:id="rId2"/>
    <p:sldId id="455" r:id="rId3"/>
    <p:sldId id="375" r:id="rId4"/>
    <p:sldId id="376" r:id="rId5"/>
    <p:sldId id="474" r:id="rId6"/>
    <p:sldId id="475" r:id="rId7"/>
    <p:sldId id="380" r:id="rId8"/>
    <p:sldId id="476" r:id="rId9"/>
    <p:sldId id="467" r:id="rId10"/>
    <p:sldId id="477" r:id="rId11"/>
    <p:sldId id="468" r:id="rId12"/>
    <p:sldId id="383" r:id="rId13"/>
    <p:sldId id="456" r:id="rId14"/>
    <p:sldId id="385" r:id="rId15"/>
    <p:sldId id="478" r:id="rId16"/>
    <p:sldId id="479" r:id="rId17"/>
    <p:sldId id="401" r:id="rId18"/>
    <p:sldId id="404" r:id="rId19"/>
    <p:sldId id="377" r:id="rId20"/>
    <p:sldId id="480" r:id="rId21"/>
    <p:sldId id="458" r:id="rId22"/>
    <p:sldId id="403" r:id="rId23"/>
    <p:sldId id="469" r:id="rId24"/>
    <p:sldId id="484" r:id="rId25"/>
    <p:sldId id="415" r:id="rId26"/>
    <p:sldId id="388" r:id="rId27"/>
    <p:sldId id="390" r:id="rId28"/>
    <p:sldId id="416" r:id="rId29"/>
    <p:sldId id="393" r:id="rId30"/>
    <p:sldId id="417" r:id="rId31"/>
    <p:sldId id="470" r:id="rId32"/>
    <p:sldId id="396" r:id="rId33"/>
    <p:sldId id="381" r:id="rId34"/>
    <p:sldId id="481" r:id="rId35"/>
    <p:sldId id="461" r:id="rId36"/>
    <p:sldId id="399" r:id="rId37"/>
    <p:sldId id="419" r:id="rId38"/>
    <p:sldId id="418" r:id="rId39"/>
    <p:sldId id="482" r:id="rId40"/>
    <p:sldId id="483" r:id="rId41"/>
    <p:sldId id="391" r:id="rId42"/>
    <p:sldId id="489" r:id="rId43"/>
    <p:sldId id="490" r:id="rId44"/>
    <p:sldId id="485" r:id="rId45"/>
    <p:sldId id="486" r:id="rId46"/>
    <p:sldId id="487" r:id="rId47"/>
    <p:sldId id="488" r:id="rId4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0DE"/>
    <a:srgbClr val="CCFF33"/>
    <a:srgbClr val="E8E8E8"/>
    <a:srgbClr val="6B859A"/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5" autoAdjust="0"/>
    <p:restoredTop sz="95606" autoAdjust="0"/>
  </p:normalViewPr>
  <p:slideViewPr>
    <p:cSldViewPr>
      <p:cViewPr varScale="1">
        <p:scale>
          <a:sx n="116" d="100"/>
          <a:sy n="116" d="100"/>
        </p:scale>
        <p:origin x="69" y="27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27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7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5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lnSpc>
                <a:spcPct val="100000"/>
              </a:lnSpc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(Paging Memory management)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6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페이지와 페이지 테이블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프로세스가 </a:t>
            </a:r>
            <a:r>
              <a:rPr lang="ko-KR" altLang="en-US" dirty="0" smtClean="0"/>
              <a:t>시스템 호출을 실행할 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다음슬라이드 설명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 공간의 페이지 </a:t>
            </a:r>
            <a:r>
              <a:rPr lang="en-US" altLang="ko-KR" dirty="0" err="1"/>
              <a:t>k</a:t>
            </a:r>
            <a:r>
              <a:rPr lang="ko-KR" altLang="en-US" dirty="0" smtClean="0"/>
              <a:t>에 담긴 커널 코드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커널 코드 역시 논리 주소로 되어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프로세스 테이블에서 페이지 </a:t>
            </a:r>
            <a:r>
              <a:rPr lang="en-US" altLang="ko-KR" dirty="0" smtClean="0"/>
              <a:t>k</a:t>
            </a:r>
            <a:r>
              <a:rPr lang="ko-KR" altLang="en-US" dirty="0" smtClean="0"/>
              <a:t>의 물리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 </a:t>
            </a:r>
            <a:r>
              <a:rPr lang="en-US" altLang="ko-KR" dirty="0" smtClean="0"/>
              <a:t>780090</a:t>
            </a:r>
            <a:r>
              <a:rPr lang="ko-KR" altLang="en-US" dirty="0" smtClean="0"/>
              <a:t>을 알아내고 물리 프레임 </a:t>
            </a:r>
            <a:r>
              <a:rPr lang="en-US" altLang="ko-KR" dirty="0" smtClean="0"/>
              <a:t>780090</a:t>
            </a:r>
            <a:r>
              <a:rPr lang="ko-KR" altLang="en-US" dirty="0" smtClean="0"/>
              <a:t>에 적재된 커널 코드 실행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중요 사항</a:t>
            </a:r>
            <a:endParaRPr lang="en-US" altLang="ko-KR" dirty="0" smtClean="0"/>
          </a:p>
          <a:p>
            <a:pPr lvl="2"/>
            <a:r>
              <a:rPr lang="ko-KR" altLang="en-US" dirty="0"/>
              <a:t>커널 코드도 논리 주소로 되어 있으며</a:t>
            </a:r>
            <a:r>
              <a:rPr lang="en-US" altLang="ko-KR" dirty="0"/>
              <a:t>, </a:t>
            </a:r>
            <a:r>
              <a:rPr lang="ko-KR" altLang="en-US" dirty="0"/>
              <a:t>시스템 호출을 통해 커널 코드가 실행될 때 현재 프로세스의 페이지 테이블을 이용하여 물리 주소로 변환된다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58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/>
          <p:cNvSpPr/>
          <p:nvPr/>
        </p:nvSpPr>
        <p:spPr>
          <a:xfrm>
            <a:off x="4252428" y="4672430"/>
            <a:ext cx="535596" cy="196730"/>
          </a:xfrm>
          <a:prstGeom prst="rect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780090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581527" y="4867297"/>
            <a:ext cx="1130705" cy="25171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s+1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586295" y="4604301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i="1" dirty="0">
                <a:solidFill>
                  <a:schemeClr val="tx1"/>
                </a:solidFill>
              </a:rPr>
              <a:t>s</a:t>
            </a:r>
            <a:endParaRPr lang="ko-KR" altLang="en-US" sz="1100" i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583140" y="1831755"/>
            <a:ext cx="1130705" cy="37484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프로세스에서 시스템 </a:t>
            </a:r>
            <a:r>
              <a:rPr lang="ko-KR" altLang="en-US" dirty="0" smtClean="0"/>
              <a:t>호출 실행할 때 </a:t>
            </a:r>
            <a:r>
              <a:rPr lang="ko-KR" altLang="en-US" dirty="0"/>
              <a:t>커널 코드와 물리 메모리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52039" y="2272299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52039" y="2468832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52039" y="2656206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52039" y="2852936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0004" y="373918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C00000"/>
                </a:solidFill>
              </a:rPr>
              <a:t>시스템 호출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15287" y="6032094"/>
            <a:ext cx="8239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dirty="0" smtClean="0"/>
              <a:t>물리 메모리</a:t>
            </a:r>
            <a:endParaRPr lang="en-US" altLang="ko-KR" sz="1200" dirty="0" smtClean="0"/>
          </a:p>
          <a:p>
            <a:r>
              <a:rPr lang="en-US" altLang="ko-KR" sz="1200" dirty="0" smtClean="0"/>
              <a:t>(4GB </a:t>
            </a:r>
            <a:r>
              <a:rPr lang="ko-KR" altLang="en-US" sz="1200" dirty="0" smtClean="0"/>
              <a:t>미만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1583140" y="1830335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83140" y="2082049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583171" y="2334391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83171" y="2586105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564874" y="1763878"/>
            <a:ext cx="1130705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64874" y="2015412"/>
            <a:ext cx="1130705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프레임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564905" y="2273770"/>
            <a:ext cx="1130705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프레임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564905" y="2531500"/>
            <a:ext cx="1130705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프레임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563873" y="2783842"/>
            <a:ext cx="1130705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프레임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563873" y="3041166"/>
            <a:ext cx="1130705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563904" y="3035556"/>
            <a:ext cx="1130705" cy="669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.</a:t>
            </a:r>
            <a:r>
              <a:rPr lang="en-US" altLang="ko-KR" sz="1100" dirty="0"/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561907" y="3707286"/>
            <a:ext cx="1132454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프레임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10000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560848" y="3968456"/>
            <a:ext cx="1132454" cy="27909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554641" y="5760636"/>
            <a:ext cx="1132454" cy="25171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프레임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963904" y="5415607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프로세스의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페이지 테이블</a:t>
            </a:r>
            <a:endParaRPr lang="ko-KR" altLang="en-US" sz="1200" dirty="0"/>
          </a:p>
        </p:txBody>
      </p:sp>
      <p:sp>
        <p:nvSpPr>
          <p:cNvPr id="139" name="직사각형 138"/>
          <p:cNvSpPr/>
          <p:nvPr/>
        </p:nvSpPr>
        <p:spPr>
          <a:xfrm>
            <a:off x="4251977" y="3056928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4251977" y="3260920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995344" y="2272299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3995344" y="2468832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995344" y="2656206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995344" y="2852936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995282" y="3056928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3995282" y="3260920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6" name="직선 화살표 연결선 155"/>
          <p:cNvCxnSpPr>
            <a:stCxn id="60" idx="3"/>
            <a:endCxn id="149" idx="1"/>
          </p:cNvCxnSpPr>
          <p:nvPr/>
        </p:nvCxnSpPr>
        <p:spPr>
          <a:xfrm>
            <a:off x="2713845" y="1956192"/>
            <a:ext cx="1281499" cy="4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64" idx="3"/>
            <a:endCxn id="150" idx="1"/>
          </p:cNvCxnSpPr>
          <p:nvPr/>
        </p:nvCxnSpPr>
        <p:spPr>
          <a:xfrm>
            <a:off x="2713845" y="2207906"/>
            <a:ext cx="1281499" cy="35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65" idx="3"/>
            <a:endCxn id="151" idx="1"/>
          </p:cNvCxnSpPr>
          <p:nvPr/>
        </p:nvCxnSpPr>
        <p:spPr>
          <a:xfrm>
            <a:off x="2713876" y="2460248"/>
            <a:ext cx="1281468" cy="29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67" idx="3"/>
            <a:endCxn id="152" idx="1"/>
          </p:cNvCxnSpPr>
          <p:nvPr/>
        </p:nvCxnSpPr>
        <p:spPr>
          <a:xfrm>
            <a:off x="2713876" y="2711962"/>
            <a:ext cx="1281468" cy="23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83" idx="3"/>
            <a:endCxn id="153" idx="1"/>
          </p:cNvCxnSpPr>
          <p:nvPr/>
        </p:nvCxnSpPr>
        <p:spPr>
          <a:xfrm>
            <a:off x="2713845" y="2952050"/>
            <a:ext cx="1281437" cy="20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69" idx="3"/>
            <a:endCxn id="97" idx="1"/>
          </p:cNvCxnSpPr>
          <p:nvPr/>
        </p:nvCxnSpPr>
        <p:spPr>
          <a:xfrm flipV="1">
            <a:off x="2710689" y="5199046"/>
            <a:ext cx="1213239" cy="77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4158316" y="2060848"/>
            <a:ext cx="68608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dirty="0" smtClean="0"/>
              <a:t>프레임 번호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1583140" y="2826193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4815" y="1946098"/>
            <a:ext cx="11845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 smtClean="0"/>
              <a:t>코드</a:t>
            </a:r>
            <a:endParaRPr lang="en-US" altLang="ko-KR" sz="9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1094436" y="2511669"/>
            <a:ext cx="380743" cy="1416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smtClean="0"/>
              <a:t>데이터</a:t>
            </a:r>
            <a:endParaRPr lang="en-US" altLang="ko-KR" sz="9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232674" y="2912526"/>
            <a:ext cx="178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err="1" smtClean="0"/>
              <a:t>힙</a:t>
            </a:r>
            <a:endParaRPr lang="en-US" altLang="ko-KR" sz="9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1194815" y="4651014"/>
            <a:ext cx="24113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smtClean="0"/>
              <a:t>스택</a:t>
            </a:r>
            <a:endParaRPr lang="ko-KR" altLang="en-US" sz="900" dirty="0"/>
          </a:p>
        </p:txBody>
      </p:sp>
      <p:sp>
        <p:nvSpPr>
          <p:cNvPr id="96" name="직사각형 95"/>
          <p:cNvSpPr/>
          <p:nvPr/>
        </p:nvSpPr>
        <p:spPr>
          <a:xfrm>
            <a:off x="4251977" y="5097624"/>
            <a:ext cx="535596" cy="19673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780123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923928" y="5096884"/>
            <a:ext cx="329784" cy="2043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en-US" altLang="ko-KR" sz="1000" baseline="30000" dirty="0" smtClean="0">
                <a:solidFill>
                  <a:schemeClr val="tx1"/>
                </a:solidFill>
              </a:rPr>
              <a:t>20</a:t>
            </a:r>
            <a:r>
              <a:rPr lang="en-US" altLang="ko-KR" sz="1000" dirty="0" smtClean="0">
                <a:solidFill>
                  <a:schemeClr val="tx1"/>
                </a:solidFill>
              </a:rPr>
              <a:t>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251977" y="3460326"/>
            <a:ext cx="535596" cy="19673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251977" y="4061375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251884" y="4454126"/>
            <a:ext cx="535596" cy="20562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000712" y="4072486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</a:rPr>
              <a:t>s</a:t>
            </a:r>
            <a:endParaRPr lang="ko-KR" altLang="en-US" sz="1000" i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995162" y="4417306"/>
            <a:ext cx="21679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4" idx="3"/>
            <a:endCxn id="72" idx="1"/>
          </p:cNvCxnSpPr>
          <p:nvPr/>
        </p:nvCxnSpPr>
        <p:spPr>
          <a:xfrm flipV="1">
            <a:off x="4787635" y="1889735"/>
            <a:ext cx="1777239" cy="48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3"/>
            <a:endCxn id="75" idx="1"/>
          </p:cNvCxnSpPr>
          <p:nvPr/>
        </p:nvCxnSpPr>
        <p:spPr>
          <a:xfrm>
            <a:off x="4787635" y="2567197"/>
            <a:ext cx="1777270" cy="9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3"/>
            <a:endCxn id="79" idx="1"/>
          </p:cNvCxnSpPr>
          <p:nvPr/>
        </p:nvCxnSpPr>
        <p:spPr>
          <a:xfrm>
            <a:off x="4787635" y="2754571"/>
            <a:ext cx="1776238" cy="4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0" idx="3"/>
            <a:endCxn id="73" idx="1"/>
          </p:cNvCxnSpPr>
          <p:nvPr/>
        </p:nvCxnSpPr>
        <p:spPr>
          <a:xfrm flipV="1">
            <a:off x="4787635" y="2141269"/>
            <a:ext cx="1777239" cy="8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835696" y="6077586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4GB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96" idx="3"/>
            <a:endCxn id="77" idx="1"/>
          </p:cNvCxnSpPr>
          <p:nvPr/>
        </p:nvCxnSpPr>
        <p:spPr>
          <a:xfrm>
            <a:off x="4787573" y="5195989"/>
            <a:ext cx="1774334" cy="20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39" idx="3"/>
            <a:endCxn id="91" idx="1"/>
          </p:cNvCxnSpPr>
          <p:nvPr/>
        </p:nvCxnSpPr>
        <p:spPr>
          <a:xfrm>
            <a:off x="4787573" y="3155293"/>
            <a:ext cx="1774334" cy="6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62545" y="515550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커널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공간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579984" y="5844309"/>
            <a:ext cx="1130705" cy="25171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r>
              <a:rPr lang="en-US" altLang="ko-KR" sz="1100" baseline="30000" dirty="0" smtClean="0">
                <a:solidFill>
                  <a:schemeClr val="tx1"/>
                </a:solidFill>
              </a:rPr>
              <a:t>20</a:t>
            </a:r>
            <a:r>
              <a:rPr lang="en-US" altLang="ko-KR" sz="1100" dirty="0" smtClean="0">
                <a:solidFill>
                  <a:schemeClr val="tx1"/>
                </a:solidFill>
              </a:rPr>
              <a:t>-1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561907" y="5276921"/>
            <a:ext cx="1130705" cy="25171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780123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99" idx="3"/>
            <a:endCxn id="78" idx="1"/>
          </p:cNvCxnSpPr>
          <p:nvPr/>
        </p:nvCxnSpPr>
        <p:spPr>
          <a:xfrm flipV="1">
            <a:off x="4787573" y="2909699"/>
            <a:ext cx="1776300" cy="125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0" idx="3"/>
            <a:endCxn id="102" idx="1"/>
          </p:cNvCxnSpPr>
          <p:nvPr/>
        </p:nvCxnSpPr>
        <p:spPr>
          <a:xfrm flipV="1">
            <a:off x="2717000" y="4170851"/>
            <a:ext cx="1283712" cy="55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63936" y="3369921"/>
            <a:ext cx="2760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...</a:t>
            </a:r>
          </a:p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1993130" y="5066571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6558730" y="4806372"/>
            <a:ext cx="1132454" cy="95426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33259" y="3385521"/>
            <a:ext cx="913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033259" y="3997256"/>
            <a:ext cx="913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029496" y="5017625"/>
            <a:ext cx="913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106" name="직사각형 105"/>
          <p:cNvSpPr/>
          <p:nvPr/>
        </p:nvSpPr>
        <p:spPr>
          <a:xfrm>
            <a:off x="692056" y="2447788"/>
            <a:ext cx="325731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사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용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자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공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간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583171" y="5328490"/>
            <a:ext cx="1130705" cy="251714"/>
          </a:xfrm>
          <a:prstGeom prst="rect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bg1"/>
                </a:solidFill>
              </a:rPr>
              <a:t>k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255582" y="3657056"/>
            <a:ext cx="535596" cy="19673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252428" y="3862294"/>
            <a:ext cx="535596" cy="19673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왼쪽 대괄호 28"/>
          <p:cNvSpPr/>
          <p:nvPr/>
        </p:nvSpPr>
        <p:spPr>
          <a:xfrm>
            <a:off x="1467572" y="1830334"/>
            <a:ext cx="75593" cy="65807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왼쪽 대괄호 110"/>
          <p:cNvSpPr/>
          <p:nvPr/>
        </p:nvSpPr>
        <p:spPr>
          <a:xfrm>
            <a:off x="1456519" y="2507679"/>
            <a:ext cx="103506" cy="20085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왼쪽 대괄호 111"/>
          <p:cNvSpPr/>
          <p:nvPr/>
        </p:nvSpPr>
        <p:spPr>
          <a:xfrm>
            <a:off x="1449025" y="2727799"/>
            <a:ext cx="74704" cy="59106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왼쪽 대괄호 112"/>
          <p:cNvSpPr/>
          <p:nvPr/>
        </p:nvSpPr>
        <p:spPr>
          <a:xfrm>
            <a:off x="1463325" y="4604301"/>
            <a:ext cx="79840" cy="25171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77800" y="4865692"/>
            <a:ext cx="1130705" cy="122868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14" name="직사각형 113"/>
          <p:cNvSpPr/>
          <p:nvPr/>
        </p:nvSpPr>
        <p:spPr>
          <a:xfrm>
            <a:off x="4256297" y="4260401"/>
            <a:ext cx="531183" cy="19372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780010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/>
          <p:cNvCxnSpPr>
            <a:stCxn id="131" idx="3"/>
            <a:endCxn id="120" idx="1"/>
          </p:cNvCxnSpPr>
          <p:nvPr/>
        </p:nvCxnSpPr>
        <p:spPr>
          <a:xfrm flipV="1">
            <a:off x="2712232" y="4382902"/>
            <a:ext cx="1263238" cy="61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560327" y="4249705"/>
            <a:ext cx="1132454" cy="279093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780010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558404" y="4529001"/>
            <a:ext cx="1132454" cy="27909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20272" y="4506960"/>
            <a:ext cx="913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cxnSp>
        <p:nvCxnSpPr>
          <p:cNvPr id="119" name="직선 화살표 연결선 118"/>
          <p:cNvCxnSpPr>
            <a:stCxn id="114" idx="3"/>
            <a:endCxn id="116" idx="1"/>
          </p:cNvCxnSpPr>
          <p:nvPr/>
        </p:nvCxnSpPr>
        <p:spPr>
          <a:xfrm>
            <a:off x="4787480" y="4357264"/>
            <a:ext cx="1772847" cy="3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3975470" y="4284537"/>
            <a:ext cx="265478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</a:rPr>
              <a:t>s+1</a:t>
            </a:r>
            <a:endParaRPr lang="ko-KR" altLang="en-US" sz="1000" i="1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987399" y="3485450"/>
            <a:ext cx="197089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245242" y="4269010"/>
            <a:ext cx="540316" cy="1017287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23" name="직사각형 122"/>
          <p:cNvSpPr/>
          <p:nvPr/>
        </p:nvSpPr>
        <p:spPr>
          <a:xfrm>
            <a:off x="1584882" y="3079435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stCxn id="123" idx="3"/>
            <a:endCxn id="154" idx="1"/>
          </p:cNvCxnSpPr>
          <p:nvPr/>
        </p:nvCxnSpPr>
        <p:spPr>
          <a:xfrm>
            <a:off x="2715587" y="3205292"/>
            <a:ext cx="1279695" cy="15399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40" idx="3"/>
            <a:endCxn id="74" idx="1"/>
          </p:cNvCxnSpPr>
          <p:nvPr/>
        </p:nvCxnSpPr>
        <p:spPr>
          <a:xfrm flipV="1">
            <a:off x="4787573" y="2399627"/>
            <a:ext cx="1777332" cy="9596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2666542" y="2162085"/>
            <a:ext cx="337607" cy="3205616"/>
          </a:xfrm>
          <a:custGeom>
            <a:avLst/>
            <a:gdLst>
              <a:gd name="connsiteX0" fmla="*/ 0 w 382656"/>
              <a:gd name="connsiteY0" fmla="*/ 0 h 2643920"/>
              <a:gd name="connsiteX1" fmla="*/ 24848 w 382656"/>
              <a:gd name="connsiteY1" fmla="*/ 4970 h 2643920"/>
              <a:gd name="connsiteX2" fmla="*/ 39756 w 382656"/>
              <a:gd name="connsiteY2" fmla="*/ 99392 h 2643920"/>
              <a:gd name="connsiteX3" fmla="*/ 49696 w 382656"/>
              <a:gd name="connsiteY3" fmla="*/ 109331 h 2643920"/>
              <a:gd name="connsiteX4" fmla="*/ 84483 w 382656"/>
              <a:gd name="connsiteY4" fmla="*/ 173935 h 2643920"/>
              <a:gd name="connsiteX5" fmla="*/ 129209 w 382656"/>
              <a:gd name="connsiteY5" fmla="*/ 228600 h 2643920"/>
              <a:gd name="connsiteX6" fmla="*/ 149087 w 382656"/>
              <a:gd name="connsiteY6" fmla="*/ 258418 h 2643920"/>
              <a:gd name="connsiteX7" fmla="*/ 159026 w 382656"/>
              <a:gd name="connsiteY7" fmla="*/ 278296 h 2643920"/>
              <a:gd name="connsiteX8" fmla="*/ 173935 w 382656"/>
              <a:gd name="connsiteY8" fmla="*/ 293205 h 2643920"/>
              <a:gd name="connsiteX9" fmla="*/ 208722 w 382656"/>
              <a:gd name="connsiteY9" fmla="*/ 357809 h 2643920"/>
              <a:gd name="connsiteX10" fmla="*/ 213691 w 382656"/>
              <a:gd name="connsiteY10" fmla="*/ 377687 h 2643920"/>
              <a:gd name="connsiteX11" fmla="*/ 228600 w 382656"/>
              <a:gd name="connsiteY11" fmla="*/ 407505 h 2643920"/>
              <a:gd name="connsiteX12" fmla="*/ 238539 w 382656"/>
              <a:gd name="connsiteY12" fmla="*/ 437322 h 2643920"/>
              <a:gd name="connsiteX13" fmla="*/ 248478 w 382656"/>
              <a:gd name="connsiteY13" fmla="*/ 452231 h 2643920"/>
              <a:gd name="connsiteX14" fmla="*/ 258417 w 382656"/>
              <a:gd name="connsiteY14" fmla="*/ 472109 h 2643920"/>
              <a:gd name="connsiteX15" fmla="*/ 283265 w 382656"/>
              <a:gd name="connsiteY15" fmla="*/ 531744 h 2643920"/>
              <a:gd name="connsiteX16" fmla="*/ 298174 w 382656"/>
              <a:gd name="connsiteY16" fmla="*/ 571500 h 2643920"/>
              <a:gd name="connsiteX17" fmla="*/ 313083 w 382656"/>
              <a:gd name="connsiteY17" fmla="*/ 636105 h 2643920"/>
              <a:gd name="connsiteX18" fmla="*/ 323022 w 382656"/>
              <a:gd name="connsiteY18" fmla="*/ 655983 h 2643920"/>
              <a:gd name="connsiteX19" fmla="*/ 327991 w 382656"/>
              <a:gd name="connsiteY19" fmla="*/ 730526 h 2643920"/>
              <a:gd name="connsiteX20" fmla="*/ 332961 w 382656"/>
              <a:gd name="connsiteY20" fmla="*/ 765313 h 2643920"/>
              <a:gd name="connsiteX21" fmla="*/ 347869 w 382656"/>
              <a:gd name="connsiteY21" fmla="*/ 844826 h 2643920"/>
              <a:gd name="connsiteX22" fmla="*/ 357809 w 382656"/>
              <a:gd name="connsiteY22" fmla="*/ 954157 h 2643920"/>
              <a:gd name="connsiteX23" fmla="*/ 362778 w 382656"/>
              <a:gd name="connsiteY23" fmla="*/ 983974 h 2643920"/>
              <a:gd name="connsiteX24" fmla="*/ 372717 w 382656"/>
              <a:gd name="connsiteY24" fmla="*/ 1063487 h 2643920"/>
              <a:gd name="connsiteX25" fmla="*/ 377687 w 382656"/>
              <a:gd name="connsiteY25" fmla="*/ 1143000 h 2643920"/>
              <a:gd name="connsiteX26" fmla="*/ 382656 w 382656"/>
              <a:gd name="connsiteY26" fmla="*/ 1187726 h 2643920"/>
              <a:gd name="connsiteX27" fmla="*/ 377687 w 382656"/>
              <a:gd name="connsiteY27" fmla="*/ 1759226 h 2643920"/>
              <a:gd name="connsiteX28" fmla="*/ 372717 w 382656"/>
              <a:gd name="connsiteY28" fmla="*/ 1908313 h 2643920"/>
              <a:gd name="connsiteX29" fmla="*/ 352839 w 382656"/>
              <a:gd name="connsiteY29" fmla="*/ 1997766 h 2643920"/>
              <a:gd name="connsiteX30" fmla="*/ 342900 w 382656"/>
              <a:gd name="connsiteY30" fmla="*/ 2087218 h 2643920"/>
              <a:gd name="connsiteX31" fmla="*/ 327991 w 382656"/>
              <a:gd name="connsiteY31" fmla="*/ 2216426 h 2643920"/>
              <a:gd name="connsiteX32" fmla="*/ 313083 w 382656"/>
              <a:gd name="connsiteY32" fmla="*/ 2236305 h 2643920"/>
              <a:gd name="connsiteX33" fmla="*/ 283265 w 382656"/>
              <a:gd name="connsiteY33" fmla="*/ 2370483 h 2643920"/>
              <a:gd name="connsiteX34" fmla="*/ 233569 w 382656"/>
              <a:gd name="connsiteY34" fmla="*/ 2464905 h 2643920"/>
              <a:gd name="connsiteX35" fmla="*/ 218661 w 382656"/>
              <a:gd name="connsiteY35" fmla="*/ 2524539 h 2643920"/>
              <a:gd name="connsiteX36" fmla="*/ 213691 w 382656"/>
              <a:gd name="connsiteY36" fmla="*/ 2539448 h 2643920"/>
              <a:gd name="connsiteX37" fmla="*/ 208722 w 382656"/>
              <a:gd name="connsiteY37" fmla="*/ 2559326 h 2643920"/>
              <a:gd name="connsiteX38" fmla="*/ 193813 w 382656"/>
              <a:gd name="connsiteY38" fmla="*/ 2579205 h 2643920"/>
              <a:gd name="connsiteX39" fmla="*/ 159026 w 382656"/>
              <a:gd name="connsiteY39" fmla="*/ 2613992 h 2643920"/>
              <a:gd name="connsiteX40" fmla="*/ 99391 w 382656"/>
              <a:gd name="connsiteY40" fmla="*/ 2638839 h 2643920"/>
              <a:gd name="connsiteX41" fmla="*/ 54665 w 382656"/>
              <a:gd name="connsiteY41" fmla="*/ 2643809 h 264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82656" h="2643920">
                <a:moveTo>
                  <a:pt x="0" y="0"/>
                </a:moveTo>
                <a:cubicBezTo>
                  <a:pt x="8283" y="1657"/>
                  <a:pt x="22037" y="-2995"/>
                  <a:pt x="24848" y="4970"/>
                </a:cubicBezTo>
                <a:cubicBezTo>
                  <a:pt x="57288" y="96886"/>
                  <a:pt x="8992" y="60938"/>
                  <a:pt x="39756" y="99392"/>
                </a:cubicBezTo>
                <a:cubicBezTo>
                  <a:pt x="42683" y="103051"/>
                  <a:pt x="46383" y="106018"/>
                  <a:pt x="49696" y="109331"/>
                </a:cubicBezTo>
                <a:cubicBezTo>
                  <a:pt x="57637" y="125213"/>
                  <a:pt x="70583" y="156245"/>
                  <a:pt x="84483" y="173935"/>
                </a:cubicBezTo>
                <a:cubicBezTo>
                  <a:pt x="99029" y="192448"/>
                  <a:pt x="116150" y="209010"/>
                  <a:pt x="129209" y="228600"/>
                </a:cubicBezTo>
                <a:cubicBezTo>
                  <a:pt x="135835" y="238539"/>
                  <a:pt x="143745" y="247734"/>
                  <a:pt x="149087" y="258418"/>
                </a:cubicBezTo>
                <a:cubicBezTo>
                  <a:pt x="152400" y="265044"/>
                  <a:pt x="154720" y="272268"/>
                  <a:pt x="159026" y="278296"/>
                </a:cubicBezTo>
                <a:cubicBezTo>
                  <a:pt x="163111" y="284015"/>
                  <a:pt x="168965" y="288235"/>
                  <a:pt x="173935" y="293205"/>
                </a:cubicBezTo>
                <a:cubicBezTo>
                  <a:pt x="203184" y="366329"/>
                  <a:pt x="155486" y="251336"/>
                  <a:pt x="208722" y="357809"/>
                </a:cubicBezTo>
                <a:cubicBezTo>
                  <a:pt x="211776" y="363918"/>
                  <a:pt x="211154" y="371346"/>
                  <a:pt x="213691" y="377687"/>
                </a:cubicBezTo>
                <a:cubicBezTo>
                  <a:pt x="217818" y="388005"/>
                  <a:pt x="224326" y="397247"/>
                  <a:pt x="228600" y="407505"/>
                </a:cubicBezTo>
                <a:cubicBezTo>
                  <a:pt x="232629" y="417176"/>
                  <a:pt x="234284" y="427748"/>
                  <a:pt x="238539" y="437322"/>
                </a:cubicBezTo>
                <a:cubicBezTo>
                  <a:pt x="240965" y="442780"/>
                  <a:pt x="245515" y="447045"/>
                  <a:pt x="248478" y="452231"/>
                </a:cubicBezTo>
                <a:cubicBezTo>
                  <a:pt x="252153" y="458663"/>
                  <a:pt x="255448" y="465322"/>
                  <a:pt x="258417" y="472109"/>
                </a:cubicBezTo>
                <a:cubicBezTo>
                  <a:pt x="267049" y="491838"/>
                  <a:pt x="275267" y="511749"/>
                  <a:pt x="283265" y="531744"/>
                </a:cubicBezTo>
                <a:cubicBezTo>
                  <a:pt x="288521" y="544885"/>
                  <a:pt x="295399" y="557622"/>
                  <a:pt x="298174" y="571500"/>
                </a:cubicBezTo>
                <a:cubicBezTo>
                  <a:pt x="302117" y="591218"/>
                  <a:pt x="307085" y="618113"/>
                  <a:pt x="313083" y="636105"/>
                </a:cubicBezTo>
                <a:cubicBezTo>
                  <a:pt x="315426" y="643133"/>
                  <a:pt x="319709" y="649357"/>
                  <a:pt x="323022" y="655983"/>
                </a:cubicBezTo>
                <a:cubicBezTo>
                  <a:pt x="324678" y="680831"/>
                  <a:pt x="325736" y="705725"/>
                  <a:pt x="327991" y="730526"/>
                </a:cubicBezTo>
                <a:cubicBezTo>
                  <a:pt x="329051" y="742191"/>
                  <a:pt x="331180" y="753736"/>
                  <a:pt x="332961" y="765313"/>
                </a:cubicBezTo>
                <a:cubicBezTo>
                  <a:pt x="338129" y="798903"/>
                  <a:pt x="340276" y="806863"/>
                  <a:pt x="347869" y="844826"/>
                </a:cubicBezTo>
                <a:cubicBezTo>
                  <a:pt x="351102" y="886855"/>
                  <a:pt x="352459" y="914031"/>
                  <a:pt x="357809" y="954157"/>
                </a:cubicBezTo>
                <a:cubicBezTo>
                  <a:pt x="359141" y="964145"/>
                  <a:pt x="361528" y="973976"/>
                  <a:pt x="362778" y="983974"/>
                </a:cubicBezTo>
                <a:cubicBezTo>
                  <a:pt x="374722" y="1079529"/>
                  <a:pt x="361397" y="995561"/>
                  <a:pt x="372717" y="1063487"/>
                </a:cubicBezTo>
                <a:cubicBezTo>
                  <a:pt x="374374" y="1089991"/>
                  <a:pt x="375569" y="1116529"/>
                  <a:pt x="377687" y="1143000"/>
                </a:cubicBezTo>
                <a:cubicBezTo>
                  <a:pt x="378883" y="1157953"/>
                  <a:pt x="382656" y="1172726"/>
                  <a:pt x="382656" y="1187726"/>
                </a:cubicBezTo>
                <a:cubicBezTo>
                  <a:pt x="382656" y="1378233"/>
                  <a:pt x="380314" y="1568737"/>
                  <a:pt x="377687" y="1759226"/>
                </a:cubicBezTo>
                <a:cubicBezTo>
                  <a:pt x="377001" y="1808945"/>
                  <a:pt x="376099" y="1858705"/>
                  <a:pt x="372717" y="1908313"/>
                </a:cubicBezTo>
                <a:cubicBezTo>
                  <a:pt x="368380" y="1971921"/>
                  <a:pt x="371151" y="1961139"/>
                  <a:pt x="352839" y="1997766"/>
                </a:cubicBezTo>
                <a:cubicBezTo>
                  <a:pt x="349526" y="2027583"/>
                  <a:pt x="344772" y="2057276"/>
                  <a:pt x="342900" y="2087218"/>
                </a:cubicBezTo>
                <a:cubicBezTo>
                  <a:pt x="340845" y="2120095"/>
                  <a:pt x="340613" y="2181082"/>
                  <a:pt x="327991" y="2216426"/>
                </a:cubicBezTo>
                <a:cubicBezTo>
                  <a:pt x="325205" y="2224226"/>
                  <a:pt x="318052" y="2229679"/>
                  <a:pt x="313083" y="2236305"/>
                </a:cubicBezTo>
                <a:cubicBezTo>
                  <a:pt x="305231" y="2280798"/>
                  <a:pt x="300305" y="2327883"/>
                  <a:pt x="283265" y="2370483"/>
                </a:cubicBezTo>
                <a:cubicBezTo>
                  <a:pt x="258747" y="2431777"/>
                  <a:pt x="262659" y="2348541"/>
                  <a:pt x="233569" y="2464905"/>
                </a:cubicBezTo>
                <a:cubicBezTo>
                  <a:pt x="228600" y="2484783"/>
                  <a:pt x="225141" y="2505101"/>
                  <a:pt x="218661" y="2524539"/>
                </a:cubicBezTo>
                <a:cubicBezTo>
                  <a:pt x="217004" y="2529509"/>
                  <a:pt x="215130" y="2534411"/>
                  <a:pt x="213691" y="2539448"/>
                </a:cubicBezTo>
                <a:cubicBezTo>
                  <a:pt x="211815" y="2546015"/>
                  <a:pt x="211776" y="2553217"/>
                  <a:pt x="208722" y="2559326"/>
                </a:cubicBezTo>
                <a:cubicBezTo>
                  <a:pt x="205018" y="2566734"/>
                  <a:pt x="199385" y="2573076"/>
                  <a:pt x="193813" y="2579205"/>
                </a:cubicBezTo>
                <a:cubicBezTo>
                  <a:pt x="182782" y="2591339"/>
                  <a:pt x="171545" y="2603399"/>
                  <a:pt x="159026" y="2613992"/>
                </a:cubicBezTo>
                <a:cubicBezTo>
                  <a:pt x="130020" y="2638536"/>
                  <a:pt x="133235" y="2632686"/>
                  <a:pt x="99391" y="2638839"/>
                </a:cubicBezTo>
                <a:cubicBezTo>
                  <a:pt x="64907" y="2645109"/>
                  <a:pt x="85452" y="2643809"/>
                  <a:pt x="54665" y="2643809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475179" y="1556792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프로세스 주소 공간</a:t>
            </a:r>
            <a:endParaRPr lang="ko-KR" alt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993130" y="5535208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134" name="직사각형 133"/>
          <p:cNvSpPr/>
          <p:nvPr/>
        </p:nvSpPr>
        <p:spPr>
          <a:xfrm>
            <a:off x="4427984" y="4824182"/>
            <a:ext cx="21679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003512" y="4673329"/>
            <a:ext cx="199458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</a:rPr>
              <a:t>k</a:t>
            </a:r>
            <a:endParaRPr lang="ko-KR" altLang="en-US" sz="1000" i="1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554641" y="4758297"/>
            <a:ext cx="1132454" cy="279093"/>
          </a:xfrm>
          <a:prstGeom prst="rect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bg1"/>
                </a:solidFill>
              </a:rPr>
              <a:t>780090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>
            <a:stCxn id="107" idx="3"/>
            <a:endCxn id="135" idx="1"/>
          </p:cNvCxnSpPr>
          <p:nvPr/>
        </p:nvCxnSpPr>
        <p:spPr>
          <a:xfrm flipV="1">
            <a:off x="2713876" y="4771694"/>
            <a:ext cx="1289636" cy="68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33" idx="3"/>
            <a:endCxn id="136" idx="1"/>
          </p:cNvCxnSpPr>
          <p:nvPr/>
        </p:nvCxnSpPr>
        <p:spPr>
          <a:xfrm>
            <a:off x="4788024" y="4770795"/>
            <a:ext cx="1766617" cy="12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020272" y="5517232"/>
            <a:ext cx="913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471818" y="147581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물리 주소</a:t>
            </a:r>
            <a:endParaRPr lang="ko-KR" altLang="en-US" sz="1000" dirty="0"/>
          </a:p>
        </p:txBody>
      </p:sp>
      <p:sp>
        <p:nvSpPr>
          <p:cNvPr id="31" name="자유형 30"/>
          <p:cNvSpPr/>
          <p:nvPr/>
        </p:nvSpPr>
        <p:spPr>
          <a:xfrm>
            <a:off x="2674776" y="4652865"/>
            <a:ext cx="3918857" cy="877078"/>
          </a:xfrm>
          <a:custGeom>
            <a:avLst/>
            <a:gdLst>
              <a:gd name="connsiteX0" fmla="*/ 0 w 3918857"/>
              <a:gd name="connsiteY0" fmla="*/ 877078 h 877078"/>
              <a:gd name="connsiteX1" fmla="*/ 62204 w 3918857"/>
              <a:gd name="connsiteY1" fmla="*/ 864637 h 877078"/>
              <a:gd name="connsiteX2" fmla="*/ 87085 w 3918857"/>
              <a:gd name="connsiteY2" fmla="*/ 839755 h 877078"/>
              <a:gd name="connsiteX3" fmla="*/ 105746 w 3918857"/>
              <a:gd name="connsiteY3" fmla="*/ 833535 h 877078"/>
              <a:gd name="connsiteX4" fmla="*/ 130628 w 3918857"/>
              <a:gd name="connsiteY4" fmla="*/ 821094 h 877078"/>
              <a:gd name="connsiteX5" fmla="*/ 167951 w 3918857"/>
              <a:gd name="connsiteY5" fmla="*/ 796213 h 877078"/>
              <a:gd name="connsiteX6" fmla="*/ 186612 w 3918857"/>
              <a:gd name="connsiteY6" fmla="*/ 777551 h 877078"/>
              <a:gd name="connsiteX7" fmla="*/ 211493 w 3918857"/>
              <a:gd name="connsiteY7" fmla="*/ 765111 h 877078"/>
              <a:gd name="connsiteX8" fmla="*/ 292359 w 3918857"/>
              <a:gd name="connsiteY8" fmla="*/ 734008 h 877078"/>
              <a:gd name="connsiteX9" fmla="*/ 317240 w 3918857"/>
              <a:gd name="connsiteY9" fmla="*/ 727788 h 877078"/>
              <a:gd name="connsiteX10" fmla="*/ 342122 w 3918857"/>
              <a:gd name="connsiteY10" fmla="*/ 715347 h 877078"/>
              <a:gd name="connsiteX11" fmla="*/ 385665 w 3918857"/>
              <a:gd name="connsiteY11" fmla="*/ 702906 h 877078"/>
              <a:gd name="connsiteX12" fmla="*/ 410546 w 3918857"/>
              <a:gd name="connsiteY12" fmla="*/ 690466 h 877078"/>
              <a:gd name="connsiteX13" fmla="*/ 435428 w 3918857"/>
              <a:gd name="connsiteY13" fmla="*/ 671804 h 877078"/>
              <a:gd name="connsiteX14" fmla="*/ 491412 w 3918857"/>
              <a:gd name="connsiteY14" fmla="*/ 653143 h 877078"/>
              <a:gd name="connsiteX15" fmla="*/ 510073 w 3918857"/>
              <a:gd name="connsiteY15" fmla="*/ 646923 h 877078"/>
              <a:gd name="connsiteX16" fmla="*/ 528734 w 3918857"/>
              <a:gd name="connsiteY16" fmla="*/ 640702 h 877078"/>
              <a:gd name="connsiteX17" fmla="*/ 584718 w 3918857"/>
              <a:gd name="connsiteY17" fmla="*/ 628262 h 877078"/>
              <a:gd name="connsiteX18" fmla="*/ 615820 w 3918857"/>
              <a:gd name="connsiteY18" fmla="*/ 609600 h 877078"/>
              <a:gd name="connsiteX19" fmla="*/ 659363 w 3918857"/>
              <a:gd name="connsiteY19" fmla="*/ 584719 h 877078"/>
              <a:gd name="connsiteX20" fmla="*/ 678024 w 3918857"/>
              <a:gd name="connsiteY20" fmla="*/ 578498 h 877078"/>
              <a:gd name="connsiteX21" fmla="*/ 709126 w 3918857"/>
              <a:gd name="connsiteY21" fmla="*/ 566057 h 877078"/>
              <a:gd name="connsiteX22" fmla="*/ 727787 w 3918857"/>
              <a:gd name="connsiteY22" fmla="*/ 559837 h 877078"/>
              <a:gd name="connsiteX23" fmla="*/ 758889 w 3918857"/>
              <a:gd name="connsiteY23" fmla="*/ 547396 h 877078"/>
              <a:gd name="connsiteX24" fmla="*/ 777551 w 3918857"/>
              <a:gd name="connsiteY24" fmla="*/ 541176 h 877078"/>
              <a:gd name="connsiteX25" fmla="*/ 808653 w 3918857"/>
              <a:gd name="connsiteY25" fmla="*/ 528735 h 877078"/>
              <a:gd name="connsiteX26" fmla="*/ 845975 w 3918857"/>
              <a:gd name="connsiteY26" fmla="*/ 497633 h 877078"/>
              <a:gd name="connsiteX27" fmla="*/ 870857 w 3918857"/>
              <a:gd name="connsiteY27" fmla="*/ 491413 h 877078"/>
              <a:gd name="connsiteX28" fmla="*/ 889518 w 3918857"/>
              <a:gd name="connsiteY28" fmla="*/ 485192 h 877078"/>
              <a:gd name="connsiteX29" fmla="*/ 933061 w 3918857"/>
              <a:gd name="connsiteY29" fmla="*/ 460311 h 877078"/>
              <a:gd name="connsiteX30" fmla="*/ 951722 w 3918857"/>
              <a:gd name="connsiteY30" fmla="*/ 454090 h 877078"/>
              <a:gd name="connsiteX31" fmla="*/ 1001485 w 3918857"/>
              <a:gd name="connsiteY31" fmla="*/ 429208 h 877078"/>
              <a:gd name="connsiteX32" fmla="*/ 1026367 w 3918857"/>
              <a:gd name="connsiteY32" fmla="*/ 416768 h 877078"/>
              <a:gd name="connsiteX33" fmla="*/ 1082351 w 3918857"/>
              <a:gd name="connsiteY33" fmla="*/ 391886 h 877078"/>
              <a:gd name="connsiteX34" fmla="*/ 1113453 w 3918857"/>
              <a:gd name="connsiteY34" fmla="*/ 373225 h 877078"/>
              <a:gd name="connsiteX35" fmla="*/ 1175657 w 3918857"/>
              <a:gd name="connsiteY35" fmla="*/ 354564 h 877078"/>
              <a:gd name="connsiteX36" fmla="*/ 1231640 w 3918857"/>
              <a:gd name="connsiteY36" fmla="*/ 329682 h 877078"/>
              <a:gd name="connsiteX37" fmla="*/ 1256522 w 3918857"/>
              <a:gd name="connsiteY37" fmla="*/ 311021 h 877078"/>
              <a:gd name="connsiteX38" fmla="*/ 1281404 w 3918857"/>
              <a:gd name="connsiteY38" fmla="*/ 304800 h 877078"/>
              <a:gd name="connsiteX39" fmla="*/ 1300065 w 3918857"/>
              <a:gd name="connsiteY39" fmla="*/ 298580 h 877078"/>
              <a:gd name="connsiteX40" fmla="*/ 1387151 w 3918857"/>
              <a:gd name="connsiteY40" fmla="*/ 279919 h 877078"/>
              <a:gd name="connsiteX41" fmla="*/ 1430693 w 3918857"/>
              <a:gd name="connsiteY41" fmla="*/ 267478 h 877078"/>
              <a:gd name="connsiteX42" fmla="*/ 1449355 w 3918857"/>
              <a:gd name="connsiteY42" fmla="*/ 261257 h 877078"/>
              <a:gd name="connsiteX43" fmla="*/ 1474236 w 3918857"/>
              <a:gd name="connsiteY43" fmla="*/ 255037 h 877078"/>
              <a:gd name="connsiteX44" fmla="*/ 1542661 w 3918857"/>
              <a:gd name="connsiteY44" fmla="*/ 230155 h 877078"/>
              <a:gd name="connsiteX45" fmla="*/ 1573763 w 3918857"/>
              <a:gd name="connsiteY45" fmla="*/ 205274 h 877078"/>
              <a:gd name="connsiteX46" fmla="*/ 1592424 w 3918857"/>
              <a:gd name="connsiteY46" fmla="*/ 186613 h 877078"/>
              <a:gd name="connsiteX47" fmla="*/ 1654628 w 3918857"/>
              <a:gd name="connsiteY47" fmla="*/ 143070 h 877078"/>
              <a:gd name="connsiteX48" fmla="*/ 1679510 w 3918857"/>
              <a:gd name="connsiteY48" fmla="*/ 118188 h 877078"/>
              <a:gd name="connsiteX49" fmla="*/ 1729273 w 3918857"/>
              <a:gd name="connsiteY49" fmla="*/ 87086 h 877078"/>
              <a:gd name="connsiteX50" fmla="*/ 1747934 w 3918857"/>
              <a:gd name="connsiteY50" fmla="*/ 68425 h 877078"/>
              <a:gd name="connsiteX51" fmla="*/ 1772816 w 3918857"/>
              <a:gd name="connsiteY51" fmla="*/ 49764 h 877078"/>
              <a:gd name="connsiteX52" fmla="*/ 1816359 w 3918857"/>
              <a:gd name="connsiteY52" fmla="*/ 12441 h 877078"/>
              <a:gd name="connsiteX53" fmla="*/ 1853681 w 3918857"/>
              <a:gd name="connsiteY53" fmla="*/ 0 h 877078"/>
              <a:gd name="connsiteX54" fmla="*/ 1891004 w 3918857"/>
              <a:gd name="connsiteY54" fmla="*/ 6221 h 877078"/>
              <a:gd name="connsiteX55" fmla="*/ 1953208 w 3918857"/>
              <a:gd name="connsiteY55" fmla="*/ 24882 h 877078"/>
              <a:gd name="connsiteX56" fmla="*/ 1971869 w 3918857"/>
              <a:gd name="connsiteY56" fmla="*/ 31102 h 877078"/>
              <a:gd name="connsiteX57" fmla="*/ 1996751 w 3918857"/>
              <a:gd name="connsiteY57" fmla="*/ 43543 h 877078"/>
              <a:gd name="connsiteX58" fmla="*/ 2015412 w 3918857"/>
              <a:gd name="connsiteY58" fmla="*/ 49764 h 877078"/>
              <a:gd name="connsiteX59" fmla="*/ 2065175 w 3918857"/>
              <a:gd name="connsiteY59" fmla="*/ 74645 h 877078"/>
              <a:gd name="connsiteX60" fmla="*/ 2127379 w 3918857"/>
              <a:gd name="connsiteY60" fmla="*/ 87086 h 877078"/>
              <a:gd name="connsiteX61" fmla="*/ 2195804 w 3918857"/>
              <a:gd name="connsiteY61" fmla="*/ 93306 h 877078"/>
              <a:gd name="connsiteX62" fmla="*/ 2351314 w 3918857"/>
              <a:gd name="connsiteY62" fmla="*/ 105747 h 877078"/>
              <a:gd name="connsiteX63" fmla="*/ 2394857 w 3918857"/>
              <a:gd name="connsiteY63" fmla="*/ 111968 h 877078"/>
              <a:gd name="connsiteX64" fmla="*/ 2425959 w 3918857"/>
              <a:gd name="connsiteY64" fmla="*/ 118188 h 877078"/>
              <a:gd name="connsiteX65" fmla="*/ 2481942 w 3918857"/>
              <a:gd name="connsiteY65" fmla="*/ 124408 h 877078"/>
              <a:gd name="connsiteX66" fmla="*/ 2625012 w 3918857"/>
              <a:gd name="connsiteY66" fmla="*/ 143070 h 877078"/>
              <a:gd name="connsiteX67" fmla="*/ 2662334 w 3918857"/>
              <a:gd name="connsiteY67" fmla="*/ 149290 h 877078"/>
              <a:gd name="connsiteX68" fmla="*/ 2705877 w 3918857"/>
              <a:gd name="connsiteY68" fmla="*/ 155511 h 877078"/>
              <a:gd name="connsiteX69" fmla="*/ 2774302 w 3918857"/>
              <a:gd name="connsiteY69" fmla="*/ 161731 h 877078"/>
              <a:gd name="connsiteX70" fmla="*/ 2842726 w 3918857"/>
              <a:gd name="connsiteY70" fmla="*/ 174172 h 877078"/>
              <a:gd name="connsiteX71" fmla="*/ 2973355 w 3918857"/>
              <a:gd name="connsiteY71" fmla="*/ 186613 h 877078"/>
              <a:gd name="connsiteX72" fmla="*/ 3253273 w 3918857"/>
              <a:gd name="connsiteY72" fmla="*/ 192833 h 877078"/>
              <a:gd name="connsiteX73" fmla="*/ 3290595 w 3918857"/>
              <a:gd name="connsiteY73" fmla="*/ 199053 h 877078"/>
              <a:gd name="connsiteX74" fmla="*/ 3383902 w 3918857"/>
              <a:gd name="connsiteY74" fmla="*/ 211494 h 877078"/>
              <a:gd name="connsiteX75" fmla="*/ 3439885 w 3918857"/>
              <a:gd name="connsiteY75" fmla="*/ 230155 h 877078"/>
              <a:gd name="connsiteX76" fmla="*/ 3545632 w 3918857"/>
              <a:gd name="connsiteY76" fmla="*/ 248817 h 877078"/>
              <a:gd name="connsiteX77" fmla="*/ 3657600 w 3918857"/>
              <a:gd name="connsiteY77" fmla="*/ 261257 h 877078"/>
              <a:gd name="connsiteX78" fmla="*/ 3744685 w 3918857"/>
              <a:gd name="connsiteY78" fmla="*/ 267478 h 877078"/>
              <a:gd name="connsiteX79" fmla="*/ 3875314 w 3918857"/>
              <a:gd name="connsiteY79" fmla="*/ 286139 h 877078"/>
              <a:gd name="connsiteX80" fmla="*/ 3918857 w 3918857"/>
              <a:gd name="connsiteY80" fmla="*/ 292359 h 87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918857" h="877078">
                <a:moveTo>
                  <a:pt x="0" y="877078"/>
                </a:moveTo>
                <a:cubicBezTo>
                  <a:pt x="1475" y="876867"/>
                  <a:pt x="51350" y="872390"/>
                  <a:pt x="62204" y="864637"/>
                </a:cubicBezTo>
                <a:cubicBezTo>
                  <a:pt x="71748" y="857820"/>
                  <a:pt x="77541" y="846573"/>
                  <a:pt x="87085" y="839755"/>
                </a:cubicBezTo>
                <a:cubicBezTo>
                  <a:pt x="92420" y="835944"/>
                  <a:pt x="99719" y="836118"/>
                  <a:pt x="105746" y="833535"/>
                </a:cubicBezTo>
                <a:cubicBezTo>
                  <a:pt x="114269" y="829882"/>
                  <a:pt x="122676" y="825865"/>
                  <a:pt x="130628" y="821094"/>
                </a:cubicBezTo>
                <a:cubicBezTo>
                  <a:pt x="143449" y="813401"/>
                  <a:pt x="157379" y="806786"/>
                  <a:pt x="167951" y="796213"/>
                </a:cubicBezTo>
                <a:cubicBezTo>
                  <a:pt x="174171" y="789992"/>
                  <a:pt x="179454" y="782664"/>
                  <a:pt x="186612" y="777551"/>
                </a:cubicBezTo>
                <a:cubicBezTo>
                  <a:pt x="194157" y="772161"/>
                  <a:pt x="202970" y="768764"/>
                  <a:pt x="211493" y="765111"/>
                </a:cubicBezTo>
                <a:cubicBezTo>
                  <a:pt x="220878" y="761089"/>
                  <a:pt x="269808" y="740451"/>
                  <a:pt x="292359" y="734008"/>
                </a:cubicBezTo>
                <a:cubicBezTo>
                  <a:pt x="300579" y="731659"/>
                  <a:pt x="308946" y="729861"/>
                  <a:pt x="317240" y="727788"/>
                </a:cubicBezTo>
                <a:cubicBezTo>
                  <a:pt x="325534" y="723641"/>
                  <a:pt x="333439" y="718603"/>
                  <a:pt x="342122" y="715347"/>
                </a:cubicBezTo>
                <a:cubicBezTo>
                  <a:pt x="384235" y="699555"/>
                  <a:pt x="350557" y="717952"/>
                  <a:pt x="385665" y="702906"/>
                </a:cubicBezTo>
                <a:cubicBezTo>
                  <a:pt x="394188" y="699253"/>
                  <a:pt x="402683" y="695380"/>
                  <a:pt x="410546" y="690466"/>
                </a:cubicBezTo>
                <a:cubicBezTo>
                  <a:pt x="419338" y="684971"/>
                  <a:pt x="426015" y="676149"/>
                  <a:pt x="435428" y="671804"/>
                </a:cubicBezTo>
                <a:cubicBezTo>
                  <a:pt x="453288" y="663561"/>
                  <a:pt x="472751" y="659363"/>
                  <a:pt x="491412" y="653143"/>
                </a:cubicBezTo>
                <a:lnTo>
                  <a:pt x="510073" y="646923"/>
                </a:lnTo>
                <a:cubicBezTo>
                  <a:pt x="516293" y="644849"/>
                  <a:pt x="522304" y="641988"/>
                  <a:pt x="528734" y="640702"/>
                </a:cubicBezTo>
                <a:cubicBezTo>
                  <a:pt x="568219" y="632805"/>
                  <a:pt x="549579" y="637046"/>
                  <a:pt x="584718" y="628262"/>
                </a:cubicBezTo>
                <a:cubicBezTo>
                  <a:pt x="595085" y="622041"/>
                  <a:pt x="605567" y="616008"/>
                  <a:pt x="615820" y="609600"/>
                </a:cubicBezTo>
                <a:cubicBezTo>
                  <a:pt x="638541" y="595399"/>
                  <a:pt x="632329" y="596305"/>
                  <a:pt x="659363" y="584719"/>
                </a:cubicBezTo>
                <a:cubicBezTo>
                  <a:pt x="665390" y="582136"/>
                  <a:pt x="671885" y="580800"/>
                  <a:pt x="678024" y="578498"/>
                </a:cubicBezTo>
                <a:cubicBezTo>
                  <a:pt x="688479" y="574577"/>
                  <a:pt x="698671" y="569978"/>
                  <a:pt x="709126" y="566057"/>
                </a:cubicBezTo>
                <a:cubicBezTo>
                  <a:pt x="715265" y="563755"/>
                  <a:pt x="721648" y="562139"/>
                  <a:pt x="727787" y="559837"/>
                </a:cubicBezTo>
                <a:cubicBezTo>
                  <a:pt x="738242" y="555916"/>
                  <a:pt x="748434" y="551317"/>
                  <a:pt x="758889" y="547396"/>
                </a:cubicBezTo>
                <a:cubicBezTo>
                  <a:pt x="765029" y="545094"/>
                  <a:pt x="771411" y="543478"/>
                  <a:pt x="777551" y="541176"/>
                </a:cubicBezTo>
                <a:cubicBezTo>
                  <a:pt x="788006" y="537255"/>
                  <a:pt x="798286" y="532882"/>
                  <a:pt x="808653" y="528735"/>
                </a:cubicBezTo>
                <a:cubicBezTo>
                  <a:pt x="821094" y="518368"/>
                  <a:pt x="832089" y="505965"/>
                  <a:pt x="845975" y="497633"/>
                </a:cubicBezTo>
                <a:cubicBezTo>
                  <a:pt x="853306" y="493234"/>
                  <a:pt x="862637" y="493762"/>
                  <a:pt x="870857" y="491413"/>
                </a:cubicBezTo>
                <a:cubicBezTo>
                  <a:pt x="877162" y="489612"/>
                  <a:pt x="883491" y="487775"/>
                  <a:pt x="889518" y="485192"/>
                </a:cubicBezTo>
                <a:cubicBezTo>
                  <a:pt x="965860" y="452473"/>
                  <a:pt x="870588" y="491548"/>
                  <a:pt x="933061" y="460311"/>
                </a:cubicBezTo>
                <a:cubicBezTo>
                  <a:pt x="938926" y="457379"/>
                  <a:pt x="945753" y="456803"/>
                  <a:pt x="951722" y="454090"/>
                </a:cubicBezTo>
                <a:cubicBezTo>
                  <a:pt x="968605" y="446416"/>
                  <a:pt x="984897" y="437502"/>
                  <a:pt x="1001485" y="429208"/>
                </a:cubicBezTo>
                <a:lnTo>
                  <a:pt x="1026367" y="416768"/>
                </a:lnTo>
                <a:cubicBezTo>
                  <a:pt x="1063876" y="379257"/>
                  <a:pt x="1022114" y="413790"/>
                  <a:pt x="1082351" y="391886"/>
                </a:cubicBezTo>
                <a:cubicBezTo>
                  <a:pt x="1093713" y="387754"/>
                  <a:pt x="1102446" y="378228"/>
                  <a:pt x="1113453" y="373225"/>
                </a:cubicBezTo>
                <a:cubicBezTo>
                  <a:pt x="1131967" y="364810"/>
                  <a:pt x="1155602" y="359577"/>
                  <a:pt x="1175657" y="354564"/>
                </a:cubicBezTo>
                <a:cubicBezTo>
                  <a:pt x="1230545" y="317971"/>
                  <a:pt x="1142819" y="374093"/>
                  <a:pt x="1231640" y="329682"/>
                </a:cubicBezTo>
                <a:cubicBezTo>
                  <a:pt x="1240913" y="325046"/>
                  <a:pt x="1247249" y="315657"/>
                  <a:pt x="1256522" y="311021"/>
                </a:cubicBezTo>
                <a:cubicBezTo>
                  <a:pt x="1264169" y="307198"/>
                  <a:pt x="1273184" y="307149"/>
                  <a:pt x="1281404" y="304800"/>
                </a:cubicBezTo>
                <a:cubicBezTo>
                  <a:pt x="1287708" y="302999"/>
                  <a:pt x="1293664" y="300002"/>
                  <a:pt x="1300065" y="298580"/>
                </a:cubicBezTo>
                <a:cubicBezTo>
                  <a:pt x="1375909" y="281725"/>
                  <a:pt x="1295792" y="306023"/>
                  <a:pt x="1387151" y="279919"/>
                </a:cubicBezTo>
                <a:lnTo>
                  <a:pt x="1430693" y="267478"/>
                </a:lnTo>
                <a:cubicBezTo>
                  <a:pt x="1436974" y="265594"/>
                  <a:pt x="1443050" y="263058"/>
                  <a:pt x="1449355" y="261257"/>
                </a:cubicBezTo>
                <a:cubicBezTo>
                  <a:pt x="1457575" y="258908"/>
                  <a:pt x="1466016" y="257385"/>
                  <a:pt x="1474236" y="255037"/>
                </a:cubicBezTo>
                <a:cubicBezTo>
                  <a:pt x="1490795" y="250306"/>
                  <a:pt x="1537850" y="231959"/>
                  <a:pt x="1542661" y="230155"/>
                </a:cubicBezTo>
                <a:cubicBezTo>
                  <a:pt x="1553028" y="221861"/>
                  <a:pt x="1563771" y="214017"/>
                  <a:pt x="1573763" y="205274"/>
                </a:cubicBezTo>
                <a:cubicBezTo>
                  <a:pt x="1580383" y="199481"/>
                  <a:pt x="1585480" y="192014"/>
                  <a:pt x="1592424" y="186613"/>
                </a:cubicBezTo>
                <a:cubicBezTo>
                  <a:pt x="1622554" y="163178"/>
                  <a:pt x="1628752" y="165711"/>
                  <a:pt x="1654628" y="143070"/>
                </a:cubicBezTo>
                <a:cubicBezTo>
                  <a:pt x="1663455" y="135346"/>
                  <a:pt x="1670126" y="125226"/>
                  <a:pt x="1679510" y="118188"/>
                </a:cubicBezTo>
                <a:cubicBezTo>
                  <a:pt x="1695159" y="106451"/>
                  <a:pt x="1713453" y="98591"/>
                  <a:pt x="1729273" y="87086"/>
                </a:cubicBezTo>
                <a:cubicBezTo>
                  <a:pt x="1736387" y="81912"/>
                  <a:pt x="1741255" y="74150"/>
                  <a:pt x="1747934" y="68425"/>
                </a:cubicBezTo>
                <a:cubicBezTo>
                  <a:pt x="1755806" y="61678"/>
                  <a:pt x="1765014" y="56591"/>
                  <a:pt x="1772816" y="49764"/>
                </a:cubicBezTo>
                <a:cubicBezTo>
                  <a:pt x="1788732" y="35837"/>
                  <a:pt x="1797021" y="21036"/>
                  <a:pt x="1816359" y="12441"/>
                </a:cubicBezTo>
                <a:cubicBezTo>
                  <a:pt x="1828342" y="7115"/>
                  <a:pt x="1853681" y="0"/>
                  <a:pt x="1853681" y="0"/>
                </a:cubicBezTo>
                <a:cubicBezTo>
                  <a:pt x="1866122" y="2074"/>
                  <a:pt x="1878636" y="3747"/>
                  <a:pt x="1891004" y="6221"/>
                </a:cubicBezTo>
                <a:cubicBezTo>
                  <a:pt x="1914510" y="10922"/>
                  <a:pt x="1929400" y="16946"/>
                  <a:pt x="1953208" y="24882"/>
                </a:cubicBezTo>
                <a:cubicBezTo>
                  <a:pt x="1959428" y="26955"/>
                  <a:pt x="1966004" y="28170"/>
                  <a:pt x="1971869" y="31102"/>
                </a:cubicBezTo>
                <a:cubicBezTo>
                  <a:pt x="1980163" y="35249"/>
                  <a:pt x="1988228" y="39890"/>
                  <a:pt x="1996751" y="43543"/>
                </a:cubicBezTo>
                <a:cubicBezTo>
                  <a:pt x="2002778" y="46126"/>
                  <a:pt x="2009547" y="46832"/>
                  <a:pt x="2015412" y="49764"/>
                </a:cubicBezTo>
                <a:cubicBezTo>
                  <a:pt x="2044613" y="64365"/>
                  <a:pt x="2039124" y="68633"/>
                  <a:pt x="2065175" y="74645"/>
                </a:cubicBezTo>
                <a:cubicBezTo>
                  <a:pt x="2085779" y="79400"/>
                  <a:pt x="2106321" y="85172"/>
                  <a:pt x="2127379" y="87086"/>
                </a:cubicBezTo>
                <a:lnTo>
                  <a:pt x="2195804" y="93306"/>
                </a:lnTo>
                <a:cubicBezTo>
                  <a:pt x="2247627" y="97624"/>
                  <a:pt x="2299834" y="98392"/>
                  <a:pt x="2351314" y="105747"/>
                </a:cubicBezTo>
                <a:cubicBezTo>
                  <a:pt x="2365828" y="107821"/>
                  <a:pt x="2380395" y="109558"/>
                  <a:pt x="2394857" y="111968"/>
                </a:cubicBezTo>
                <a:cubicBezTo>
                  <a:pt x="2405286" y="113706"/>
                  <a:pt x="2415493" y="116693"/>
                  <a:pt x="2425959" y="118188"/>
                </a:cubicBezTo>
                <a:cubicBezTo>
                  <a:pt x="2444546" y="120843"/>
                  <a:pt x="2463281" y="122335"/>
                  <a:pt x="2481942" y="124408"/>
                </a:cubicBezTo>
                <a:cubicBezTo>
                  <a:pt x="2550976" y="152022"/>
                  <a:pt x="2491097" y="131910"/>
                  <a:pt x="2625012" y="143070"/>
                </a:cubicBezTo>
                <a:cubicBezTo>
                  <a:pt x="2637581" y="144117"/>
                  <a:pt x="2649868" y="147372"/>
                  <a:pt x="2662334" y="149290"/>
                </a:cubicBezTo>
                <a:cubicBezTo>
                  <a:pt x="2676825" y="151519"/>
                  <a:pt x="2691305" y="153892"/>
                  <a:pt x="2705877" y="155511"/>
                </a:cubicBezTo>
                <a:cubicBezTo>
                  <a:pt x="2728639" y="158040"/>
                  <a:pt x="2751494" y="159658"/>
                  <a:pt x="2774302" y="161731"/>
                </a:cubicBezTo>
                <a:cubicBezTo>
                  <a:pt x="2797743" y="166419"/>
                  <a:pt x="2818867" y="170991"/>
                  <a:pt x="2842726" y="174172"/>
                </a:cubicBezTo>
                <a:cubicBezTo>
                  <a:pt x="2870761" y="177910"/>
                  <a:pt x="2950163" y="185799"/>
                  <a:pt x="2973355" y="186613"/>
                </a:cubicBezTo>
                <a:cubicBezTo>
                  <a:pt x="3066627" y="189886"/>
                  <a:pt x="3159967" y="190760"/>
                  <a:pt x="3253273" y="192833"/>
                </a:cubicBezTo>
                <a:cubicBezTo>
                  <a:pt x="3265714" y="194906"/>
                  <a:pt x="3278093" y="197386"/>
                  <a:pt x="3290595" y="199053"/>
                </a:cubicBezTo>
                <a:cubicBezTo>
                  <a:pt x="3404799" y="214280"/>
                  <a:pt x="3297370" y="197073"/>
                  <a:pt x="3383902" y="211494"/>
                </a:cubicBezTo>
                <a:cubicBezTo>
                  <a:pt x="3402563" y="217714"/>
                  <a:pt x="3420862" y="225149"/>
                  <a:pt x="3439885" y="230155"/>
                </a:cubicBezTo>
                <a:cubicBezTo>
                  <a:pt x="3472382" y="238707"/>
                  <a:pt x="3511723" y="244296"/>
                  <a:pt x="3545632" y="248817"/>
                </a:cubicBezTo>
                <a:cubicBezTo>
                  <a:pt x="3583249" y="253833"/>
                  <a:pt x="3619677" y="258097"/>
                  <a:pt x="3657600" y="261257"/>
                </a:cubicBezTo>
                <a:cubicBezTo>
                  <a:pt x="3686602" y="263674"/>
                  <a:pt x="3715692" y="264957"/>
                  <a:pt x="3744685" y="267478"/>
                </a:cubicBezTo>
                <a:cubicBezTo>
                  <a:pt x="3801190" y="272392"/>
                  <a:pt x="3815130" y="276108"/>
                  <a:pt x="3875314" y="286139"/>
                </a:cubicBezTo>
                <a:cubicBezTo>
                  <a:pt x="3914680" y="292700"/>
                  <a:pt x="3900024" y="292359"/>
                  <a:pt x="3918857" y="292359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7644480" y="2203855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8192</a:t>
            </a:r>
            <a:endParaRPr lang="ko-KR" altLang="en-US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643596" y="1683044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633598" y="1931656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4096</a:t>
            </a:r>
            <a:endParaRPr lang="ko-KR" altLang="en-US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740352" y="2462699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...</a:t>
            </a:r>
            <a:endParaRPr lang="ko-KR" altLang="en-US" sz="800" dirty="0"/>
          </a:p>
        </p:txBody>
      </p:sp>
      <p:cxnSp>
        <p:nvCxnSpPr>
          <p:cNvPr id="141" name="직선 연결선 140"/>
          <p:cNvCxnSpPr/>
          <p:nvPr/>
        </p:nvCxnSpPr>
        <p:spPr>
          <a:xfrm flipH="1">
            <a:off x="811017" y="4851870"/>
            <a:ext cx="798337" cy="114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>
            <a:off x="761688" y="1820639"/>
            <a:ext cx="798337" cy="114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>
            <a:off x="811017" y="6084512"/>
            <a:ext cx="798337" cy="114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095798" y="523094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커널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페이지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637840" y="4267227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커널 적재</a:t>
            </a:r>
            <a:endParaRPr lang="ko-KR" altLang="en-US" sz="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660751" y="4775047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커널 적재</a:t>
            </a:r>
            <a:endParaRPr lang="ko-KR" alt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7637840" y="5271830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커널 적재</a:t>
            </a:r>
            <a:endParaRPr lang="ko-KR" altLang="en-US" sz="800" dirty="0"/>
          </a:p>
        </p:txBody>
      </p:sp>
      <p:sp>
        <p:nvSpPr>
          <p:cNvPr id="142" name="직사각형 141"/>
          <p:cNvSpPr/>
          <p:nvPr/>
        </p:nvSpPr>
        <p:spPr>
          <a:xfrm>
            <a:off x="1432793" y="3117464"/>
            <a:ext cx="117708" cy="252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/>
          <p:cNvCxnSpPr>
            <a:stCxn id="112" idx="1"/>
          </p:cNvCxnSpPr>
          <p:nvPr/>
        </p:nvCxnSpPr>
        <p:spPr>
          <a:xfrm>
            <a:off x="1449025" y="3023331"/>
            <a:ext cx="319" cy="52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1415563" y="4543270"/>
            <a:ext cx="148686" cy="101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화살표 연결선 144"/>
          <p:cNvCxnSpPr>
            <a:stCxn id="113" idx="1"/>
          </p:cNvCxnSpPr>
          <p:nvPr/>
        </p:nvCxnSpPr>
        <p:spPr>
          <a:xfrm flipH="1" flipV="1">
            <a:off x="1462433" y="4350178"/>
            <a:ext cx="892" cy="37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페이지와 페이지 테이블에 대한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32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</a:t>
            </a:r>
            <a:r>
              <a:rPr lang="ko-KR" altLang="en-US" dirty="0"/>
              <a:t>크기가 </a:t>
            </a:r>
            <a:r>
              <a:rPr lang="en-US" altLang="ko-KR" dirty="0" smtClean="0"/>
              <a:t>4KB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Q1</a:t>
            </a:r>
            <a:r>
              <a:rPr lang="en-US" altLang="ko-KR" dirty="0" smtClean="0"/>
              <a:t>. </a:t>
            </a:r>
            <a:r>
              <a:rPr lang="ko-KR" altLang="en-US" dirty="0"/>
              <a:t>물리 메모리의 최대 크기는 얼마인가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물리 주소의 범위는 </a:t>
            </a:r>
            <a:r>
              <a:rPr lang="en-US" altLang="ko-KR" dirty="0"/>
              <a:t>0~2</a:t>
            </a:r>
            <a:r>
              <a:rPr lang="en-US" altLang="ko-KR" baseline="30000" dirty="0"/>
              <a:t>32</a:t>
            </a:r>
            <a:r>
              <a:rPr lang="en-US" altLang="ko-KR" dirty="0"/>
              <a:t>-1 </a:t>
            </a:r>
            <a:endParaRPr lang="ko-KR" altLang="en-US" dirty="0"/>
          </a:p>
          <a:p>
            <a:pPr lvl="2"/>
            <a:r>
              <a:rPr lang="ko-KR" altLang="en-US" dirty="0"/>
              <a:t>한 주소 당 한 바이트 크기이므로 물리 메모리의 최대 크기는 </a:t>
            </a:r>
            <a:r>
              <a:rPr lang="en-US" altLang="ko-KR" dirty="0"/>
              <a:t>2</a:t>
            </a:r>
            <a:r>
              <a:rPr lang="en-US" altLang="ko-KR" baseline="30000" dirty="0"/>
              <a:t>32</a:t>
            </a:r>
            <a:r>
              <a:rPr lang="en-US" altLang="ko-KR" dirty="0"/>
              <a:t>=</a:t>
            </a:r>
            <a:r>
              <a:rPr lang="en-US" altLang="ko-KR" dirty="0" err="1"/>
              <a:t>4GB</a:t>
            </a:r>
            <a:endParaRPr lang="en-US" altLang="ko-KR" dirty="0"/>
          </a:p>
          <a:p>
            <a:pPr lvl="1"/>
            <a:r>
              <a:rPr lang="en-US" altLang="ko-KR" dirty="0" err="1" smtClean="0"/>
              <a:t>Q2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프로세스의 주소 공간의 크기는 얼마인가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/>
              <a:t>2</a:t>
            </a:r>
            <a:r>
              <a:rPr lang="en-US" altLang="ko-KR" baseline="30000" dirty="0"/>
              <a:t>32</a:t>
            </a:r>
            <a:r>
              <a:rPr lang="en-US" altLang="ko-KR" dirty="0"/>
              <a:t> </a:t>
            </a:r>
            <a:r>
              <a:rPr lang="ko-KR" altLang="en-US" dirty="0"/>
              <a:t>개의 주소들</a:t>
            </a:r>
            <a:r>
              <a:rPr lang="en-US" altLang="ko-KR" dirty="0"/>
              <a:t>(</a:t>
            </a:r>
            <a:r>
              <a:rPr lang="ko-KR" altLang="en-US" dirty="0"/>
              <a:t>한 주소당 </a:t>
            </a:r>
            <a:r>
              <a:rPr lang="en-US" altLang="ko-KR" dirty="0" err="1" smtClean="0"/>
              <a:t>1byte</a:t>
            </a:r>
            <a:r>
              <a:rPr lang="en-US" altLang="ko-KR" dirty="0"/>
              <a:t>) 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총</a:t>
            </a:r>
            <a:r>
              <a:rPr lang="en-US" altLang="ko-KR" dirty="0"/>
              <a:t> 4GB</a:t>
            </a:r>
          </a:p>
          <a:p>
            <a:pPr lvl="2"/>
            <a:r>
              <a:rPr lang="ko-KR" altLang="en-US" dirty="0"/>
              <a:t>물</a:t>
            </a:r>
            <a:r>
              <a:rPr lang="ko-KR" altLang="en-US" dirty="0" smtClean="0"/>
              <a:t>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메모리는 </a:t>
            </a:r>
            <a:r>
              <a:rPr lang="en-US" altLang="ko-KR" dirty="0" err="1" smtClean="0"/>
              <a:t>1GB</a:t>
            </a:r>
            <a:r>
              <a:rPr lang="en-US" altLang="ko-KR" dirty="0" smtClean="0"/>
              <a:t>, 2GB, 4GB </a:t>
            </a:r>
            <a:r>
              <a:rPr lang="ko-KR" altLang="en-US" dirty="0" smtClean="0"/>
              <a:t>등 다양하게 설치될 수 </a:t>
            </a:r>
            <a:r>
              <a:rPr lang="ko-KR" altLang="en-US" dirty="0" smtClean="0"/>
              <a:t>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프로세스의 </a:t>
            </a:r>
            <a:r>
              <a:rPr lang="ko-KR" altLang="en-US" dirty="0" smtClean="0"/>
              <a:t>주소 </a:t>
            </a:r>
            <a:r>
              <a:rPr lang="ko-KR" altLang="en-US" dirty="0" smtClean="0"/>
              <a:t>공간은 물리 메모리 크기에 상관없이 </a:t>
            </a:r>
            <a:r>
              <a:rPr lang="en-US" altLang="ko-KR" dirty="0" err="1" smtClean="0"/>
              <a:t>4GB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Q3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프로세스는 최대 몇 개의 페이지로 구성되는가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4GB/4KB = 2</a:t>
            </a:r>
            <a:r>
              <a:rPr lang="en-US" altLang="ko-KR" baseline="30000" dirty="0" smtClean="0"/>
              <a:t>32</a:t>
            </a:r>
            <a:r>
              <a:rPr lang="en-US" altLang="ko-KR" dirty="0" smtClean="0"/>
              <a:t>/2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 = 2</a:t>
            </a:r>
            <a:r>
              <a:rPr lang="en-US" altLang="ko-KR" baseline="30000" dirty="0" smtClean="0"/>
              <a:t>20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1M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만개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Q4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프로세스당 하나의 페이지 테이블이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테이블의 크기는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페이지 테이블 항목 크기가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(4B)</a:t>
            </a:r>
            <a:r>
              <a:rPr lang="ko-KR" altLang="en-US" dirty="0" smtClean="0"/>
              <a:t>라면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항목에는 프레임 번호 있음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*2</a:t>
            </a:r>
            <a:r>
              <a:rPr lang="en-US" altLang="ko-KR" baseline="30000" dirty="0" smtClean="0"/>
              <a:t>20</a:t>
            </a:r>
            <a:r>
              <a:rPr lang="en-US" altLang="ko-KR" dirty="0" smtClean="0"/>
              <a:t> = 2</a:t>
            </a:r>
            <a:r>
              <a:rPr lang="en-US" altLang="ko-KR" baseline="30000" dirty="0" smtClean="0"/>
              <a:t>22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 = 4MB</a:t>
            </a:r>
          </a:p>
          <a:p>
            <a:pPr lvl="1"/>
            <a:r>
              <a:rPr lang="en-US" altLang="ko-KR" dirty="0" err="1" smtClean="0"/>
              <a:t>Q5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9-2</a:t>
            </a:r>
            <a:r>
              <a:rPr lang="ko-KR" altLang="en-US" dirty="0" smtClean="0"/>
              <a:t>의 상황에서 프로세스는 사용자 공간에서 사용하고 있는 크기는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총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 페이지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/>
              <a:t>Q6</a:t>
            </a:r>
            <a:r>
              <a:rPr lang="en-US" altLang="ko-KR" dirty="0"/>
              <a:t>. </a:t>
            </a:r>
            <a:r>
              <a:rPr lang="ko-KR" altLang="en-US" dirty="0" smtClean="0"/>
              <a:t>응용프로그램이 하나의 프로세스라고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응용프로그램의 최대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개발자가 작성할 수 있는 프로그램의 최대 크기는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2"/>
            <a:r>
              <a:rPr lang="ko-KR" altLang="en-US" dirty="0" smtClean="0"/>
              <a:t>운영체제가 설정한 사용자 공간의 크기</a:t>
            </a:r>
            <a:endParaRPr lang="en-US" altLang="ko-KR" dirty="0"/>
          </a:p>
          <a:p>
            <a:pPr lvl="1"/>
            <a:r>
              <a:rPr lang="en-US" altLang="ko-KR" dirty="0" err="1" smtClean="0"/>
              <a:t>Q7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모양은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대부분이 비어 있는 희소 테이블</a:t>
            </a:r>
            <a:r>
              <a:rPr lang="en-US" altLang="ko-KR" dirty="0" smtClean="0"/>
              <a:t>(sparse table). </a:t>
            </a:r>
            <a:r>
              <a:rPr lang="ko-KR" altLang="en-US" dirty="0" smtClean="0"/>
              <a:t>낭비가 심해 줄이는 기법 필요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Q8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테이블은 어디에 존재하는가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메모리에 저장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Q9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커널 코드가 논리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주소로 되어있는가 물리 주소로 되어 있는가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2"/>
            <a:r>
              <a:rPr lang="ko-KR" altLang="en-US" dirty="0" smtClean="0"/>
              <a:t>커널 코드 역시 논리 주소로 되어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커널 코드가 실행될 때 역시 물리 주소로 바뀌어야 하는데 이때 사용되는 페이지 테이블은 현재 프로세스의 페이지 테이블이 사용됨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7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페이징에서의 단편화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외부 단편화 발생 없음</a:t>
            </a:r>
            <a:endParaRPr lang="en-US" altLang="ko-KR" dirty="0" smtClean="0"/>
          </a:p>
          <a:p>
            <a:r>
              <a:rPr lang="ko-KR" altLang="en-US" dirty="0" smtClean="0"/>
              <a:t>내부 단편화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스택이나 </a:t>
            </a:r>
            <a:r>
              <a:rPr lang="ko-KR" altLang="en-US" dirty="0" err="1" smtClean="0"/>
              <a:t>힙에</a:t>
            </a:r>
            <a:r>
              <a:rPr lang="ko-KR" altLang="en-US" dirty="0" smtClean="0"/>
              <a:t> 생성하는 페이지는 계속 변하므로 단편화 계산에서 제외한다면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</a:t>
            </a:r>
            <a:r>
              <a:rPr lang="ko-KR" altLang="en-US" dirty="0" smtClean="0"/>
              <a:t>마지막 </a:t>
            </a:r>
            <a:r>
              <a:rPr lang="ko-KR" altLang="en-US" dirty="0" smtClean="0"/>
              <a:t>페이지에만 단편화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단편화의</a:t>
            </a:r>
            <a:r>
              <a:rPr lang="ko-KR" altLang="en-US" dirty="0" smtClean="0"/>
              <a:t> 평균 </a:t>
            </a:r>
            <a:r>
              <a:rPr lang="ko-KR" altLang="en-US" dirty="0" smtClean="0"/>
              <a:t>크기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½ </a:t>
            </a:r>
            <a:r>
              <a:rPr lang="ko-KR" altLang="en-US" dirty="0" smtClean="0"/>
              <a:t>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5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탐구 </a:t>
            </a:r>
            <a:r>
              <a:rPr lang="en-US" altLang="ko-KR" dirty="0" smtClean="0"/>
              <a:t>9-1 </a:t>
            </a:r>
            <a:r>
              <a:rPr lang="ko-KR" altLang="en-US" dirty="0" err="1" smtClean="0"/>
              <a:t>페이징</a:t>
            </a:r>
            <a:r>
              <a:rPr lang="ko-KR" altLang="en-US" dirty="0"/>
              <a:t> </a:t>
            </a:r>
            <a:r>
              <a:rPr lang="ko-KR" altLang="en-US" dirty="0" smtClean="0"/>
              <a:t>개념 확인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32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페이지의 크기가 </a:t>
            </a:r>
            <a:r>
              <a:rPr lang="en-US" altLang="ko-KR" dirty="0" smtClean="0"/>
              <a:t>2KB, </a:t>
            </a:r>
            <a:r>
              <a:rPr lang="ko-KR" altLang="en-US" dirty="0" smtClean="0"/>
              <a:t>현재 설치된 메모리 </a:t>
            </a:r>
            <a:r>
              <a:rPr lang="en-US" altLang="ko-KR" dirty="0" smtClean="0"/>
              <a:t>1GB,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사용자 공간에서 </a:t>
            </a:r>
            <a:r>
              <a:rPr lang="en-US" altLang="ko-KR" dirty="0" smtClean="0"/>
              <a:t>54321</a:t>
            </a:r>
            <a:r>
              <a:rPr lang="ko-KR" altLang="en-US" dirty="0" smtClean="0"/>
              <a:t>바이트를 차지한다고 할 때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Q1: </a:t>
            </a:r>
            <a:r>
              <a:rPr lang="ko-KR" altLang="en-US" dirty="0" smtClean="0"/>
              <a:t>물리 메모리의 프레임 크기와 개수는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2KB</a:t>
            </a:r>
            <a:r>
              <a:rPr lang="ko-KR" altLang="en-US" dirty="0" smtClean="0"/>
              <a:t>로 페이지 크기와 동일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Q2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</a:t>
            </a:r>
            <a:r>
              <a:rPr lang="en-US" altLang="ko-KR" dirty="0" smtClean="0"/>
              <a:t> </a:t>
            </a:r>
            <a:r>
              <a:rPr lang="ko-KR" altLang="en-US" dirty="0"/>
              <a:t>메모리의 프레임 개수는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 smtClean="0"/>
              <a:t>물리 메모리를 프레임 크기로 나누면 됨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1GB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2KB</a:t>
            </a:r>
            <a:r>
              <a:rPr lang="en-US" altLang="ko-KR" dirty="0" smtClean="0"/>
              <a:t> = 2</a:t>
            </a:r>
            <a:r>
              <a:rPr lang="en-US" altLang="ko-KR" baseline="30000" dirty="0" smtClean="0"/>
              <a:t>30</a:t>
            </a:r>
            <a:r>
              <a:rPr lang="en-US" altLang="ko-KR" dirty="0" smtClean="0"/>
              <a:t>/2</a:t>
            </a:r>
            <a:r>
              <a:rPr lang="en-US" altLang="ko-KR" baseline="30000" dirty="0" smtClean="0"/>
              <a:t>11</a:t>
            </a:r>
            <a:r>
              <a:rPr lang="en-US" altLang="ko-KR" dirty="0" smtClean="0"/>
              <a:t> = 2</a:t>
            </a:r>
            <a:r>
              <a:rPr lang="en-US" altLang="ko-KR" baseline="30000" dirty="0" smtClean="0"/>
              <a:t>19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약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만개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Q3: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 A</a:t>
            </a:r>
            <a:r>
              <a:rPr lang="ko-KR" altLang="en-US" dirty="0" smtClean="0"/>
              <a:t>의 주소 공간 크기와 페이지의 개수는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프로세스의 주소 공간 크기는 </a:t>
            </a:r>
            <a:r>
              <a:rPr lang="en-US" altLang="ko-KR" dirty="0"/>
              <a:t>2</a:t>
            </a:r>
            <a:r>
              <a:rPr lang="en-US" altLang="ko-KR" baseline="30000" dirty="0"/>
              <a:t>32</a:t>
            </a:r>
            <a:r>
              <a:rPr lang="en-US" altLang="ko-KR" dirty="0" smtClean="0"/>
              <a:t> = 4GB. </a:t>
            </a:r>
            <a:r>
              <a:rPr lang="ko-KR" altLang="en-US" dirty="0" smtClean="0"/>
              <a:t>페이지의 개수 </a:t>
            </a:r>
            <a:r>
              <a:rPr lang="en-US" altLang="ko-KR" dirty="0" smtClean="0"/>
              <a:t>= 2</a:t>
            </a:r>
            <a:r>
              <a:rPr lang="en-US" altLang="ko-KR" baseline="30000" dirty="0" smtClean="0"/>
              <a:t>32</a:t>
            </a:r>
            <a:r>
              <a:rPr lang="en-US" altLang="ko-KR" dirty="0" smtClean="0"/>
              <a:t>/2</a:t>
            </a:r>
            <a:r>
              <a:rPr lang="en-US" altLang="ko-KR" baseline="30000" dirty="0" smtClean="0"/>
              <a:t>11</a:t>
            </a:r>
            <a:r>
              <a:rPr lang="en-US" altLang="ko-KR" dirty="0" smtClean="0"/>
              <a:t>= 2</a:t>
            </a:r>
            <a:r>
              <a:rPr lang="en-US" altLang="ko-KR" baseline="30000" dirty="0" smtClean="0"/>
              <a:t>21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=2M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백만개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Q4: 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몇 개의 페이지로 구성되는가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모두 적재하기 위한 물리 프레임의 개수는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실제 크기가 </a:t>
            </a:r>
            <a:r>
              <a:rPr lang="en-US" altLang="ko-KR" dirty="0" smtClean="0"/>
              <a:t>54321</a:t>
            </a:r>
            <a:r>
              <a:rPr lang="ko-KR" altLang="en-US" dirty="0" smtClean="0"/>
              <a:t>바이트이므로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2KB</a:t>
            </a:r>
            <a:r>
              <a:rPr lang="en-US" altLang="ko-KR" dirty="0" smtClean="0"/>
              <a:t>(2048)</a:t>
            </a:r>
            <a:r>
              <a:rPr lang="ko-KR" altLang="en-US" dirty="0" smtClean="0"/>
              <a:t>로 나누면 </a:t>
            </a:r>
            <a:r>
              <a:rPr lang="en-US" altLang="ko-KR" dirty="0" smtClean="0"/>
              <a:t>26.5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27</a:t>
            </a:r>
            <a:r>
              <a:rPr lang="ko-KR" altLang="en-US" dirty="0" smtClean="0"/>
              <a:t>개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Q5: </a:t>
            </a:r>
            <a:r>
              <a:rPr lang="ko-KR" altLang="en-US" dirty="0"/>
              <a:t>페이지 테이블 </a:t>
            </a:r>
            <a:r>
              <a:rPr lang="ko-KR" altLang="en-US" dirty="0" smtClean="0"/>
              <a:t>항목의 </a:t>
            </a:r>
            <a:r>
              <a:rPr lang="ko-KR" altLang="en-US" dirty="0"/>
              <a:t>크기가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바이트라고</a:t>
            </a:r>
            <a:r>
              <a:rPr lang="ko-KR" altLang="en-US" dirty="0" smtClean="0"/>
              <a:t> </a:t>
            </a:r>
            <a:r>
              <a:rPr lang="ko-KR" altLang="en-US" dirty="0"/>
              <a:t>할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 A</a:t>
            </a:r>
            <a:r>
              <a:rPr lang="ko-KR" altLang="en-US" dirty="0" smtClean="0"/>
              <a:t>의 페이지 테이블의 크기는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pPr lvl="2"/>
            <a:r>
              <a:rPr lang="ko-KR" altLang="en-US" dirty="0" smtClean="0"/>
              <a:t>테이블 항목이 총 </a:t>
            </a:r>
            <a:r>
              <a:rPr lang="en-US" altLang="ko-KR" dirty="0"/>
              <a:t>2</a:t>
            </a:r>
            <a:r>
              <a:rPr lang="en-US" altLang="ko-KR" baseline="30000" dirty="0"/>
              <a:t>21</a:t>
            </a:r>
            <a:r>
              <a:rPr lang="ko-KR" altLang="en-US" dirty="0" smtClean="0"/>
              <a:t>개이므로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21</a:t>
            </a:r>
            <a:r>
              <a:rPr lang="en-US" altLang="ko-KR" dirty="0" smtClean="0"/>
              <a:t>*4</a:t>
            </a:r>
            <a:r>
              <a:rPr lang="ko-KR" altLang="en-US" dirty="0" smtClean="0"/>
              <a:t>바이트 </a:t>
            </a:r>
            <a:r>
              <a:rPr lang="en-US" altLang="ko-KR" dirty="0" smtClean="0"/>
              <a:t>= 2</a:t>
            </a:r>
            <a:r>
              <a:rPr lang="en-US" altLang="ko-KR" baseline="30000" dirty="0" smtClean="0"/>
              <a:t>23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 = 8MB</a:t>
            </a:r>
          </a:p>
          <a:p>
            <a:pPr lvl="1"/>
            <a:r>
              <a:rPr lang="en-US" altLang="ko-KR" dirty="0" smtClean="0"/>
              <a:t>Q6: </a:t>
            </a:r>
            <a:r>
              <a:rPr lang="ko-KR" altLang="en-US" dirty="0" err="1" smtClean="0"/>
              <a:t>페이징에서</a:t>
            </a:r>
            <a:r>
              <a:rPr lang="ko-KR" altLang="en-US" dirty="0" smtClean="0"/>
              <a:t> 단편화 메모리의 평균 크기는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프로세스의 코드와 데이터 연속되어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 페이지에만 단편화가 생긴다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평균은 페이지의 반이므로 </a:t>
            </a:r>
            <a:r>
              <a:rPr lang="en-US" altLang="ko-KR" dirty="0" smtClean="0"/>
              <a:t>1KB</a:t>
            </a:r>
          </a:p>
          <a:p>
            <a:pPr lvl="1"/>
            <a:r>
              <a:rPr lang="en-US" altLang="ko-KR" dirty="0" smtClean="0"/>
              <a:t>Q7: </a:t>
            </a:r>
            <a:r>
              <a:rPr lang="ko-KR" altLang="en-US" dirty="0" smtClean="0"/>
              <a:t>페이지의 크기와 </a:t>
            </a:r>
            <a:r>
              <a:rPr lang="ko-KR" altLang="en-US" dirty="0" err="1" smtClean="0"/>
              <a:t>단편화의</a:t>
            </a:r>
            <a:r>
              <a:rPr lang="ko-KR" altLang="en-US" dirty="0" smtClean="0"/>
              <a:t> 관계는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페이지의 크기가 크면 </a:t>
            </a:r>
            <a:r>
              <a:rPr lang="ko-KR" altLang="en-US" dirty="0" err="1" smtClean="0"/>
              <a:t>단편화도</a:t>
            </a:r>
            <a:r>
              <a:rPr lang="ko-KR" altLang="en-US" dirty="0" smtClean="0"/>
              <a:t> 커진다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극히 미미하다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Q8: </a:t>
            </a:r>
            <a:r>
              <a:rPr lang="ko-KR" altLang="en-US" dirty="0"/>
              <a:t>페이지의 크기와 </a:t>
            </a:r>
            <a:r>
              <a:rPr lang="ko-KR" altLang="en-US" dirty="0" smtClean="0"/>
              <a:t>페이지 테이블의 크기 관계는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페이지 크기가 크면 페이지 개수를 작아지고 페이지 테이블의 크기도 작아진다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Q9: </a:t>
            </a:r>
            <a:r>
              <a:rPr lang="ko-KR" altLang="en-US" dirty="0" smtClean="0"/>
              <a:t>페이지 크기는 커지는 추세일까 아닐까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2"/>
            <a:r>
              <a:rPr lang="ko-KR" altLang="en-US" dirty="0" smtClean="0"/>
              <a:t>페이지의 크기는 크지는 추세임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디스크 입출력의 속도를 높이기 위해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페이징의</a:t>
            </a:r>
            <a:r>
              <a:rPr lang="ko-KR" altLang="en-US" dirty="0" smtClean="0"/>
              <a:t> 주소 체계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25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페이징의</a:t>
            </a:r>
            <a:r>
              <a:rPr lang="ko-KR" altLang="en-US" dirty="0" smtClean="0"/>
              <a:t> 논리 주소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논리 주소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페이지 번호</a:t>
            </a:r>
            <a:r>
              <a:rPr lang="en-US" altLang="ko-KR" dirty="0" smtClean="0"/>
              <a:t>(p), </a:t>
            </a:r>
            <a:r>
              <a:rPr lang="ko-KR" altLang="en-US" dirty="0" smtClean="0"/>
              <a:t>옵셋</a:t>
            </a:r>
            <a:r>
              <a:rPr lang="en-US" altLang="ko-KR" dirty="0" smtClean="0"/>
              <a:t>(offset)]</a:t>
            </a:r>
          </a:p>
          <a:p>
            <a:pPr lvl="2"/>
            <a:r>
              <a:rPr lang="ko-KR" altLang="en-US" dirty="0" smtClean="0"/>
              <a:t>페이지 크기가 </a:t>
            </a:r>
            <a:r>
              <a:rPr lang="en-US" altLang="ko-KR" dirty="0" err="1" smtClean="0"/>
              <a:t>4KB</a:t>
            </a:r>
            <a:r>
              <a:rPr lang="en-US" altLang="ko-KR" dirty="0" smtClean="0"/>
              <a:t>(=2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페이지 내 각 바이트 주소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옵셋 크기는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32</a:t>
            </a:r>
            <a:r>
              <a:rPr lang="ko-KR" altLang="en-US" dirty="0" smtClean="0"/>
              <a:t>비트 논리 주소 체계에서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상위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비트는 페이지 번호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비트는 옵셋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4077072"/>
            <a:ext cx="48926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sz="1600" dirty="0" smtClean="0">
                <a:solidFill>
                  <a:srgbClr val="0070C0"/>
                </a:solidFill>
              </a:rPr>
              <a:t>논리 주소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0x00000000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~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0x00000FFF</a:t>
            </a:r>
            <a:r>
              <a:rPr lang="ko-KR" altLang="en-US" sz="1600" dirty="0" smtClean="0">
                <a:solidFill>
                  <a:srgbClr val="0070C0"/>
                </a:solidFill>
              </a:rPr>
              <a:t>  </a:t>
            </a:r>
            <a:r>
              <a:rPr lang="en-US" altLang="ko-KR" sz="1600" dirty="0" smtClean="0">
                <a:solidFill>
                  <a:srgbClr val="0070C0"/>
                </a:solidFill>
              </a:rPr>
              <a:t>-&gt; </a:t>
            </a:r>
            <a:r>
              <a:rPr lang="ko-KR" altLang="en-US" sz="1600" dirty="0" smtClean="0">
                <a:solidFill>
                  <a:srgbClr val="0070C0"/>
                </a:solidFill>
              </a:rPr>
              <a:t>페이지 </a:t>
            </a:r>
            <a:r>
              <a:rPr lang="en-US" altLang="ko-KR" sz="1600" dirty="0" smtClean="0">
                <a:solidFill>
                  <a:srgbClr val="0070C0"/>
                </a:solidFill>
              </a:rPr>
              <a:t>0</a:t>
            </a:r>
            <a:endParaRPr lang="ko-KR" altLang="en-US" sz="1600" dirty="0">
              <a:solidFill>
                <a:srgbClr val="0070C0"/>
              </a:solidFill>
            </a:endParaRPr>
          </a:p>
          <a:p>
            <a:pPr fontAlgn="base" latinLnBrk="0"/>
            <a:r>
              <a:rPr lang="ko-KR" altLang="en-US" sz="1600" dirty="0">
                <a:solidFill>
                  <a:srgbClr val="0070C0"/>
                </a:solidFill>
              </a:rPr>
              <a:t>논리 주소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0x00001000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~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0x00001FFF</a:t>
            </a:r>
            <a:r>
              <a:rPr lang="en-US" altLang="ko-KR" sz="1600" dirty="0" smtClean="0">
                <a:solidFill>
                  <a:srgbClr val="0070C0"/>
                </a:solidFill>
              </a:rPr>
              <a:t>  -&gt;</a:t>
            </a:r>
            <a:r>
              <a:rPr lang="ko-KR" altLang="en-US" sz="1600" dirty="0" smtClean="0">
                <a:solidFill>
                  <a:srgbClr val="0070C0"/>
                </a:solidFill>
              </a:rPr>
              <a:t> 페이지 </a:t>
            </a:r>
            <a:r>
              <a:rPr lang="en-US" altLang="ko-KR" sz="1600" dirty="0" smtClean="0">
                <a:solidFill>
                  <a:srgbClr val="0070C0"/>
                </a:solidFill>
              </a:rPr>
              <a:t>1</a:t>
            </a:r>
            <a:endParaRPr lang="ko-KR" altLang="en-US" sz="1600" dirty="0">
              <a:solidFill>
                <a:srgbClr val="0070C0"/>
              </a:solidFill>
            </a:endParaRPr>
          </a:p>
          <a:p>
            <a:pPr fontAlgn="base" latinLnBrk="0"/>
            <a:r>
              <a:rPr lang="ko-KR" altLang="en-US" sz="1600" dirty="0">
                <a:solidFill>
                  <a:srgbClr val="0070C0"/>
                </a:solidFill>
              </a:rPr>
              <a:t>논리 주소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0x00002000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~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0x00002FFF</a:t>
            </a:r>
            <a:r>
              <a:rPr lang="en-US" altLang="ko-KR" sz="1600" dirty="0" smtClean="0">
                <a:solidFill>
                  <a:srgbClr val="0070C0"/>
                </a:solidFill>
              </a:rPr>
              <a:t>  -&gt; </a:t>
            </a:r>
            <a:r>
              <a:rPr lang="ko-KR" altLang="en-US" sz="1600" dirty="0" smtClean="0">
                <a:solidFill>
                  <a:srgbClr val="0070C0"/>
                </a:solidFill>
              </a:rPr>
              <a:t>페이지 </a:t>
            </a:r>
            <a:r>
              <a:rPr lang="en-US" altLang="ko-KR" sz="1600" dirty="0" smtClean="0">
                <a:solidFill>
                  <a:srgbClr val="0070C0"/>
                </a:solidFill>
              </a:rPr>
              <a:t>2</a:t>
            </a:r>
            <a:endParaRPr lang="ko-KR" altLang="en-US" sz="1600" dirty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......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08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33400" y="39425"/>
            <a:ext cx="8153400" cy="679450"/>
          </a:xfrm>
        </p:spPr>
        <p:txBody>
          <a:bodyPr>
            <a:normAutofit/>
          </a:bodyPr>
          <a:lstStyle/>
          <a:p>
            <a:r>
              <a:rPr lang="en-US" altLang="ko-KR" dirty="0"/>
              <a:t>32</a:t>
            </a:r>
            <a:r>
              <a:rPr lang="ko-KR" altLang="en-US" dirty="0"/>
              <a:t>비트의 논리 주소와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43942" y="691265"/>
            <a:ext cx="8132514" cy="6050103"/>
            <a:chOff x="283836" y="489622"/>
            <a:chExt cx="8132514" cy="6050103"/>
          </a:xfrm>
        </p:grpSpPr>
        <p:sp>
          <p:nvSpPr>
            <p:cNvPr id="5" name="직사각형 4"/>
            <p:cNvSpPr/>
            <p:nvPr/>
          </p:nvSpPr>
          <p:spPr>
            <a:xfrm>
              <a:off x="6618311" y="1383571"/>
              <a:ext cx="972341" cy="5107561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10199" y="1321778"/>
              <a:ext cx="103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00" dirty="0" smtClean="0"/>
                <a:t>0x</a:t>
              </a:r>
              <a:r>
                <a:rPr lang="en-US" altLang="ko-KR" sz="1000" b="1" dirty="0" smtClean="0"/>
                <a:t>00000</a:t>
              </a:r>
              <a:r>
                <a:rPr lang="en-US" altLang="ko-KR" sz="1000" dirty="0" smtClean="0"/>
                <a:t>000</a:t>
              </a:r>
              <a:endParaRPr lang="ko-KR" alt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10199" y="1969850"/>
              <a:ext cx="10323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00" dirty="0" smtClean="0"/>
                <a:t>0x</a:t>
              </a:r>
              <a:r>
                <a:rPr lang="en-US" altLang="ko-KR" sz="1000" b="1" dirty="0" smtClean="0"/>
                <a:t>00000</a:t>
              </a:r>
              <a:r>
                <a:rPr lang="en-US" altLang="ko-KR" sz="1000" dirty="0" smtClean="0"/>
                <a:t>FFF</a:t>
              </a:r>
              <a:endParaRPr lang="ko-KR" altLang="en-US" sz="1000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5672804" y="2159531"/>
              <a:ext cx="9455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10199" y="2113866"/>
              <a:ext cx="103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00" dirty="0" smtClean="0"/>
                <a:t>0x00001000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10199" y="2731741"/>
              <a:ext cx="10323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00" dirty="0" smtClean="0"/>
                <a:t>0x</a:t>
              </a:r>
              <a:r>
                <a:rPr lang="en-US" altLang="ko-KR" sz="1000" b="1" dirty="0" smtClean="0"/>
                <a:t>00001</a:t>
              </a:r>
              <a:r>
                <a:rPr lang="en-US" altLang="ko-KR" sz="1000" dirty="0" smtClean="0"/>
                <a:t>FFF</a:t>
              </a:r>
              <a:endParaRPr lang="ko-KR" altLang="en-US" sz="1000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5672804" y="2937825"/>
              <a:ext cx="9455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6618311" y="1393786"/>
              <a:ext cx="972341" cy="7671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페이지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618311" y="2165994"/>
              <a:ext cx="972341" cy="7671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페이지 </a:t>
              </a:r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10199" y="2889234"/>
              <a:ext cx="1032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00" dirty="0" smtClean="0"/>
                <a:t>0x</a:t>
              </a:r>
              <a:r>
                <a:rPr lang="en-US" altLang="ko-KR" sz="1000" b="1" dirty="0" smtClean="0"/>
                <a:t>00002</a:t>
              </a:r>
              <a:r>
                <a:rPr lang="en-US" altLang="ko-KR" sz="1000" dirty="0" smtClean="0"/>
                <a:t>000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19816" y="3507109"/>
              <a:ext cx="1022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00" dirty="0" smtClean="0"/>
                <a:t>0x</a:t>
              </a:r>
              <a:r>
                <a:rPr lang="en-US" altLang="ko-KR" sz="1000" b="1" dirty="0" smtClean="0"/>
                <a:t>00002</a:t>
              </a:r>
              <a:r>
                <a:rPr lang="en-US" altLang="ko-KR" sz="1000" dirty="0" smtClean="0"/>
                <a:t>FFF</a:t>
              </a:r>
              <a:endParaRPr lang="ko-KR" altLang="en-US" sz="1000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5672804" y="3713193"/>
              <a:ext cx="9455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6618311" y="2941362"/>
              <a:ext cx="972341" cy="7671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페이지 </a:t>
              </a:r>
              <a:r>
                <a:rPr lang="en-US" altLang="ko-KR" sz="1050" dirty="0">
                  <a:solidFill>
                    <a:schemeClr val="tx1"/>
                  </a:solidFill>
                </a:rPr>
                <a:t>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45981" y="4309514"/>
              <a:ext cx="996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00" dirty="0" smtClean="0"/>
                <a:t>0x</a:t>
              </a:r>
              <a:r>
                <a:rPr lang="en-US" altLang="ko-KR" sz="1000" b="1" dirty="0" smtClean="0"/>
                <a:t>12345</a:t>
              </a:r>
              <a:r>
                <a:rPr lang="en-US" altLang="ko-KR" sz="1000" dirty="0" smtClean="0"/>
                <a:t>000</a:t>
              </a:r>
              <a:endParaRPr lang="ko-KR" altLang="en-US" sz="1000" dirty="0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672804" y="5716484"/>
              <a:ext cx="9455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672804" y="4352520"/>
              <a:ext cx="9455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6616953" y="5711798"/>
              <a:ext cx="972341" cy="7793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페이지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2</a:t>
              </a:r>
              <a:r>
                <a:rPr lang="en-US" altLang="ko-KR" sz="1050" baseline="30000" dirty="0" smtClean="0">
                  <a:solidFill>
                    <a:schemeClr val="tx1"/>
                  </a:solidFill>
                </a:rPr>
                <a:t>20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-1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7863" y="5675629"/>
              <a:ext cx="9947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00" dirty="0" smtClean="0"/>
                <a:t>0x</a:t>
              </a:r>
              <a:r>
                <a:rPr lang="en-US" altLang="ko-KR" sz="1000" b="1" dirty="0" smtClean="0"/>
                <a:t>FFFFF</a:t>
              </a:r>
              <a:r>
                <a:rPr lang="en-US" altLang="ko-KR" sz="1000" dirty="0" smtClean="0"/>
                <a:t>000</a:t>
              </a:r>
              <a:endParaRPr lang="ko-KR" alt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70463" y="6293504"/>
              <a:ext cx="9721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00" dirty="0" smtClean="0"/>
                <a:t>0x</a:t>
              </a:r>
              <a:r>
                <a:rPr lang="en-US" altLang="ko-KR" sz="1000" b="1" dirty="0" smtClean="0"/>
                <a:t>FFFFF</a:t>
              </a:r>
              <a:r>
                <a:rPr lang="en-US" altLang="ko-KR" sz="1000" dirty="0" smtClean="0"/>
                <a:t>FFF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15241" y="133197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000" dirty="0" smtClean="0"/>
                <a:t>0</a:t>
              </a:r>
              <a:endParaRPr lang="ko-KR" altLang="en-US" sz="1000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09542" y="2117455"/>
              <a:ext cx="7649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000" dirty="0" smtClean="0"/>
                <a:t>4096(4KB)</a:t>
              </a:r>
              <a:endParaRPr lang="ko-KR" altLang="en-US" sz="1000" dirty="0">
                <a:solidFill>
                  <a:srgbClr val="00B05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09542" y="2902775"/>
              <a:ext cx="7649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000" dirty="0" smtClean="0"/>
                <a:t>8092(8KB)</a:t>
              </a:r>
              <a:endParaRPr lang="ko-KR" altLang="en-US" sz="1000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510333" y="3670089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000" dirty="0" smtClean="0"/>
                <a:t>12188(12KB)</a:t>
              </a:r>
              <a:endParaRPr lang="ko-KR" altLang="en-US" sz="1000" dirty="0">
                <a:solidFill>
                  <a:srgbClr val="00B05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91858" y="383008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....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15624" y="3813333"/>
              <a:ext cx="458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....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17586" y="628779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000" dirty="0" err="1" smtClean="0"/>
                <a:t>4GB</a:t>
              </a:r>
              <a:r>
                <a:rPr lang="en-US" altLang="ko-KR" sz="1000" dirty="0" smtClean="0"/>
                <a:t> -1</a:t>
              </a:r>
              <a:endParaRPr lang="ko-KR" altLang="en-US" sz="1000" dirty="0">
                <a:solidFill>
                  <a:srgbClr val="00B050"/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751771" y="712269"/>
              <a:ext cx="2519133" cy="236201"/>
              <a:chOff x="1423847" y="2348878"/>
              <a:chExt cx="4309848" cy="506259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4070469" y="2351542"/>
                <a:ext cx="1663226" cy="4998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옵셋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offset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423847" y="2348878"/>
                <a:ext cx="2687453" cy="5062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페이지 번호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p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246601" y="489622"/>
              <a:ext cx="6270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20 </a:t>
              </a:r>
              <a:r>
                <a:rPr lang="ko-KR" altLang="en-US" sz="1000" dirty="0" smtClean="0"/>
                <a:t>비트</a:t>
              </a:r>
              <a:endParaRPr lang="ko-KR" altLang="en-US" sz="1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395707" y="491559"/>
              <a:ext cx="6270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 </a:t>
              </a:r>
              <a:r>
                <a:rPr lang="ko-KR" altLang="en-US" sz="1000" dirty="0" smtClean="0"/>
                <a:t>비트</a:t>
              </a:r>
              <a:endParaRPr lang="ko-KR" altLang="en-US" sz="1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95430" y="1409511"/>
              <a:ext cx="9156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000~FFF</a:t>
              </a:r>
              <a:r>
                <a:rPr lang="ko-KR" altLang="en-US" sz="1000" dirty="0" smtClean="0"/>
                <a:t>의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주소 범위는 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12</a:t>
              </a:r>
              <a:r>
                <a:rPr lang="ko-KR" altLang="en-US" sz="1000" dirty="0" smtClean="0"/>
                <a:t>비트로서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2</a:t>
              </a:r>
              <a:r>
                <a:rPr lang="en-US" altLang="ko-KR" sz="1000" baseline="30000" dirty="0" smtClean="0"/>
                <a:t>12</a:t>
              </a:r>
              <a:r>
                <a:rPr lang="en-US" altLang="ko-KR" sz="1000" dirty="0" smtClean="0"/>
                <a:t>=4KB</a:t>
              </a:r>
              <a:r>
                <a:rPr lang="ko-KR" altLang="en-US" sz="1000" dirty="0" smtClean="0"/>
                <a:t> </a:t>
              </a:r>
              <a:endParaRPr lang="ko-KR" altLang="en-US" sz="1000" dirty="0"/>
            </a:p>
          </p:txBody>
        </p:sp>
        <p:sp>
          <p:nvSpPr>
            <p:cNvPr id="87" name="오른쪽 중괄호 86"/>
            <p:cNvSpPr/>
            <p:nvPr/>
          </p:nvSpPr>
          <p:spPr>
            <a:xfrm flipH="1">
              <a:off x="5348195" y="1428557"/>
              <a:ext cx="262003" cy="732374"/>
            </a:xfrm>
            <a:prstGeom prst="rightBrace">
              <a:avLst>
                <a:gd name="adj1" fmla="val 2998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1129627" y="4282663"/>
              <a:ext cx="1899759" cy="237738"/>
              <a:chOff x="2424346" y="2348880"/>
              <a:chExt cx="2686110" cy="499865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4020362" y="2348880"/>
                <a:ext cx="1090094" cy="499865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678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2424346" y="2348880"/>
                <a:ext cx="1597045" cy="49986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12345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1101269" y="4068609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 </a:t>
              </a:r>
              <a:r>
                <a:rPr lang="ko-KR" altLang="en-US" sz="1100" dirty="0" smtClean="0"/>
                <a:t>비트</a:t>
              </a:r>
              <a:endParaRPr lang="ko-KR" altLang="en-US" sz="11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25226" y="4036727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12 </a:t>
              </a:r>
              <a:r>
                <a:rPr lang="ko-KR" altLang="en-US" sz="1100" dirty="0" smtClean="0"/>
                <a:t>비트</a:t>
              </a:r>
              <a:endParaRPr lang="ko-KR" altLang="en-US" sz="11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91858" y="51240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....</a:t>
              </a:r>
              <a:endParaRPr lang="ko-KR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937700" y="5132217"/>
              <a:ext cx="458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....</a:t>
              </a:r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54132" y="4927278"/>
              <a:ext cx="996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00" dirty="0" smtClean="0"/>
                <a:t>0x</a:t>
              </a:r>
              <a:r>
                <a:rPr lang="en-US" altLang="ko-KR" sz="1000" b="1" dirty="0" smtClean="0"/>
                <a:t>12345</a:t>
              </a:r>
              <a:r>
                <a:rPr lang="en-US" altLang="ko-KR" sz="1000" dirty="0" smtClean="0"/>
                <a:t>FFF</a:t>
              </a:r>
              <a:endParaRPr lang="ko-KR" altLang="en-US" sz="10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5680955" y="5122050"/>
              <a:ext cx="9455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꺾인 연결선 99"/>
            <p:cNvCxnSpPr/>
            <p:nvPr/>
          </p:nvCxnSpPr>
          <p:spPr>
            <a:xfrm rot="16200000" flipH="1">
              <a:off x="3662654" y="2368923"/>
              <a:ext cx="70480" cy="3885729"/>
            </a:xfrm>
            <a:prstGeom prst="bentConnector4">
              <a:avLst>
                <a:gd name="adj1" fmla="val -624137"/>
                <a:gd name="adj2" fmla="val 57267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꺾인 연결선 107"/>
            <p:cNvCxnSpPr>
              <a:stCxn id="89" idx="2"/>
              <a:endCxn id="73" idx="1"/>
            </p:cNvCxnSpPr>
            <p:nvPr/>
          </p:nvCxnSpPr>
          <p:spPr>
            <a:xfrm rot="16200000" flipH="1">
              <a:off x="3984919" y="3179382"/>
              <a:ext cx="320043" cy="3002080"/>
            </a:xfrm>
            <a:prstGeom prst="bent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5466181" y="4347028"/>
              <a:ext cx="2" cy="50073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4967929" y="4469030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000" dirty="0" smtClean="0"/>
                <a:t>0x678</a:t>
              </a:r>
              <a:endParaRPr lang="ko-KR" altLang="en-US" sz="1000" dirty="0">
                <a:solidFill>
                  <a:srgbClr val="00B050"/>
                </a:solidFill>
              </a:endParaRPr>
            </a:p>
          </p:txBody>
        </p:sp>
        <p:sp>
          <p:nvSpPr>
            <p:cNvPr id="113" name="오른쪽 대괄호 112"/>
            <p:cNvSpPr/>
            <p:nvPr/>
          </p:nvSpPr>
          <p:spPr>
            <a:xfrm rot="16200000">
              <a:off x="6043732" y="1121480"/>
              <a:ext cx="81019" cy="391103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화살표 연결선 114"/>
            <p:cNvCxnSpPr>
              <a:stCxn id="113" idx="2"/>
              <a:endCxn id="57" idx="2"/>
            </p:cNvCxnSpPr>
            <p:nvPr/>
          </p:nvCxnSpPr>
          <p:spPr>
            <a:xfrm flipH="1" flipV="1">
              <a:off x="5537188" y="948471"/>
              <a:ext cx="547054" cy="328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오른쪽 대괄호 115"/>
            <p:cNvSpPr/>
            <p:nvPr/>
          </p:nvSpPr>
          <p:spPr>
            <a:xfrm rot="16200000">
              <a:off x="6387865" y="1187121"/>
              <a:ext cx="82363" cy="258477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화살표 연결선 117"/>
            <p:cNvCxnSpPr>
              <a:stCxn id="116" idx="2"/>
              <a:endCxn id="56" idx="2"/>
            </p:cNvCxnSpPr>
            <p:nvPr/>
          </p:nvCxnSpPr>
          <p:spPr>
            <a:xfrm flipV="1">
              <a:off x="6429047" y="946730"/>
              <a:ext cx="355774" cy="328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827937" y="735843"/>
              <a:ext cx="883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</a:t>
              </a:r>
              <a:r>
                <a:rPr lang="ko-KR" altLang="en-US" sz="1000" dirty="0" smtClean="0"/>
                <a:t>비트 주소</a:t>
              </a:r>
              <a:endParaRPr lang="ko-KR" altLang="en-US" sz="10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618310" y="4350187"/>
              <a:ext cx="972341" cy="767145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페이지 </a:t>
              </a:r>
              <a:r>
                <a:rPr lang="en-US" altLang="ko-KR" sz="1050" dirty="0" err="1" smtClean="0">
                  <a:solidFill>
                    <a:schemeClr val="tx1"/>
                  </a:solidFill>
                </a:rPr>
                <a:t>0x12345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45980" y="4713486"/>
              <a:ext cx="9966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050" dirty="0" smtClean="0"/>
                <a:t>0x</a:t>
              </a:r>
              <a:r>
                <a:rPr lang="en-US" altLang="ko-KR" sz="1050" b="1" dirty="0" smtClean="0"/>
                <a:t>12345678</a:t>
              </a:r>
              <a:endParaRPr lang="ko-KR" altLang="en-US" sz="105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3836" y="4263032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논리 </a:t>
              </a:r>
              <a:r>
                <a:rPr lang="ko-KR" altLang="en-US" sz="1200" dirty="0" smtClean="0"/>
                <a:t>주소</a:t>
              </a:r>
              <a:endParaRPr lang="ko-KR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14108" y="4136123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페이지 번호</a:t>
              </a:r>
              <a:endParaRPr lang="ko-KR" altLang="en-US" sz="1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10625" y="4624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옵셋</a:t>
              </a:r>
              <a:endParaRPr lang="ko-KR" altLang="en-US" sz="1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9965" y="1729935"/>
            <a:ext cx="341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100" dirty="0">
                <a:solidFill>
                  <a:srgbClr val="0070C0"/>
                </a:solidFill>
              </a:rPr>
              <a:t>0x00000000 ~ 0x00000FFF</a:t>
            </a:r>
            <a:r>
              <a:rPr lang="ko-KR" altLang="en-US" sz="1100" dirty="0">
                <a:solidFill>
                  <a:srgbClr val="0070C0"/>
                </a:solidFill>
              </a:rPr>
              <a:t>는 </a:t>
            </a:r>
            <a:r>
              <a:rPr lang="en-US" altLang="ko-KR" sz="1100" dirty="0">
                <a:solidFill>
                  <a:srgbClr val="0070C0"/>
                </a:solidFill>
              </a:rPr>
              <a:t>4KB </a:t>
            </a:r>
            <a:r>
              <a:rPr lang="ko-KR" altLang="en-US" sz="1100" dirty="0">
                <a:solidFill>
                  <a:srgbClr val="0070C0"/>
                </a:solidFill>
              </a:rPr>
              <a:t>크기의 페이지 </a:t>
            </a:r>
            <a:r>
              <a:rPr lang="en-US" altLang="ko-KR" sz="1100" dirty="0">
                <a:solidFill>
                  <a:srgbClr val="0070C0"/>
                </a:solidFill>
              </a:rPr>
              <a:t>0,</a:t>
            </a:r>
            <a:endParaRPr lang="ko-KR" altLang="en-US" sz="1100" dirty="0">
              <a:solidFill>
                <a:srgbClr val="0070C0"/>
              </a:solidFill>
            </a:endParaRPr>
          </a:p>
          <a:p>
            <a:pPr fontAlgn="base" latinLnBrk="0"/>
            <a:r>
              <a:rPr lang="en-US" altLang="ko-KR" sz="1100" dirty="0">
                <a:solidFill>
                  <a:srgbClr val="0070C0"/>
                </a:solidFill>
              </a:rPr>
              <a:t>0x00001000 ~ 0x00001FFF</a:t>
            </a:r>
            <a:r>
              <a:rPr lang="ko-KR" altLang="en-US" sz="1100" dirty="0">
                <a:solidFill>
                  <a:srgbClr val="0070C0"/>
                </a:solidFill>
              </a:rPr>
              <a:t>는 </a:t>
            </a:r>
            <a:r>
              <a:rPr lang="en-US" altLang="ko-KR" sz="1100" dirty="0">
                <a:solidFill>
                  <a:srgbClr val="0070C0"/>
                </a:solidFill>
              </a:rPr>
              <a:t>4KB </a:t>
            </a:r>
            <a:r>
              <a:rPr lang="ko-KR" altLang="en-US" sz="1100" dirty="0">
                <a:solidFill>
                  <a:srgbClr val="0070C0"/>
                </a:solidFill>
              </a:rPr>
              <a:t>크기의 페이지 </a:t>
            </a:r>
            <a:r>
              <a:rPr lang="en-US" altLang="ko-KR" sz="1100" dirty="0">
                <a:solidFill>
                  <a:srgbClr val="0070C0"/>
                </a:solidFill>
              </a:rPr>
              <a:t>1,</a:t>
            </a:r>
            <a:endParaRPr lang="ko-KR" altLang="en-US" sz="1100" dirty="0">
              <a:solidFill>
                <a:srgbClr val="0070C0"/>
              </a:solidFill>
            </a:endParaRPr>
          </a:p>
          <a:p>
            <a:pPr fontAlgn="base" latinLnBrk="0"/>
            <a:r>
              <a:rPr lang="en-US" altLang="ko-KR" sz="1100" dirty="0">
                <a:solidFill>
                  <a:srgbClr val="0070C0"/>
                </a:solidFill>
              </a:rPr>
              <a:t>0x00002000 ~ 0x00002FFF</a:t>
            </a:r>
            <a:r>
              <a:rPr lang="ko-KR" altLang="en-US" sz="1100" dirty="0">
                <a:solidFill>
                  <a:srgbClr val="0070C0"/>
                </a:solidFill>
              </a:rPr>
              <a:t>는 </a:t>
            </a:r>
            <a:r>
              <a:rPr lang="en-US" altLang="ko-KR" sz="1100" dirty="0">
                <a:solidFill>
                  <a:srgbClr val="0070C0"/>
                </a:solidFill>
              </a:rPr>
              <a:t>4KB </a:t>
            </a:r>
            <a:r>
              <a:rPr lang="ko-KR" altLang="en-US" sz="1100" dirty="0">
                <a:solidFill>
                  <a:srgbClr val="0070C0"/>
                </a:solidFill>
              </a:rPr>
              <a:t>크기의 페이지 </a:t>
            </a:r>
            <a:r>
              <a:rPr lang="en-US" altLang="ko-KR" sz="1100" dirty="0">
                <a:solidFill>
                  <a:srgbClr val="0070C0"/>
                </a:solidFill>
              </a:rPr>
              <a:t>2,</a:t>
            </a:r>
            <a:endParaRPr lang="ko-KR" altLang="en-US" sz="1100" dirty="0">
              <a:solidFill>
                <a:srgbClr val="0070C0"/>
              </a:solidFill>
            </a:endParaRPr>
          </a:p>
          <a:p>
            <a:r>
              <a:rPr lang="en-US" altLang="ko-KR" sz="1100" dirty="0" smtClean="0">
                <a:solidFill>
                  <a:srgbClr val="0070C0"/>
                </a:solidFill>
              </a:rPr>
              <a:t>......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942" y="5323693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* </a:t>
            </a:r>
            <a:r>
              <a:rPr lang="ko-KR" altLang="en-US" sz="1200" dirty="0" smtClean="0">
                <a:solidFill>
                  <a:srgbClr val="C00000"/>
                </a:solidFill>
              </a:rPr>
              <a:t>논리 </a:t>
            </a:r>
            <a:r>
              <a:rPr lang="ko-KR" altLang="en-US" sz="1200" dirty="0">
                <a:solidFill>
                  <a:srgbClr val="C00000"/>
                </a:solidFill>
              </a:rPr>
              <a:t>주소 </a:t>
            </a:r>
            <a:r>
              <a:rPr lang="en-US" altLang="ko-KR" sz="1200" dirty="0">
                <a:solidFill>
                  <a:srgbClr val="C00000"/>
                </a:solidFill>
              </a:rPr>
              <a:t>0x12345678</a:t>
            </a:r>
            <a:r>
              <a:rPr lang="ko-KR" altLang="en-US" sz="1200" dirty="0" smtClean="0">
                <a:solidFill>
                  <a:srgbClr val="C00000"/>
                </a:solidFill>
              </a:rPr>
              <a:t>는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12345</a:t>
            </a:r>
            <a:r>
              <a:rPr lang="ko-KR" altLang="en-US" sz="1200" dirty="0">
                <a:solidFill>
                  <a:srgbClr val="C00000"/>
                </a:solidFill>
              </a:rPr>
              <a:t>번 페이지의 </a:t>
            </a:r>
            <a:r>
              <a:rPr lang="en-US" altLang="ko-KR" sz="1200" dirty="0">
                <a:solidFill>
                  <a:srgbClr val="C00000"/>
                </a:solidFill>
              </a:rPr>
              <a:t>678</a:t>
            </a:r>
            <a:r>
              <a:rPr lang="ko-KR" altLang="en-US" sz="1200" dirty="0">
                <a:solidFill>
                  <a:srgbClr val="C00000"/>
                </a:solidFill>
              </a:rPr>
              <a:t>번째 </a:t>
            </a:r>
            <a:r>
              <a:rPr lang="ko-KR" altLang="en-US" sz="1200" dirty="0" smtClean="0">
                <a:solidFill>
                  <a:srgbClr val="C00000"/>
                </a:solidFill>
              </a:rPr>
              <a:t>바이트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88353" y="4994325"/>
            <a:ext cx="956420" cy="1090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027137" y="666345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주소 </a:t>
            </a:r>
            <a:r>
              <a:rPr lang="ko-KR" altLang="en-US" sz="1000" smtClean="0"/>
              <a:t>공간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17863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논리 주소의 물리 주소 변환 개념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33473" y="2204864"/>
            <a:ext cx="1130705" cy="30243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782339" y="2276871"/>
            <a:ext cx="1368312" cy="288032"/>
            <a:chOff x="2460896" y="5916689"/>
            <a:chExt cx="1368312" cy="288032"/>
          </a:xfrm>
        </p:grpSpPr>
        <p:sp>
          <p:nvSpPr>
            <p:cNvPr id="48" name="직사각형 47"/>
            <p:cNvSpPr/>
            <p:nvPr/>
          </p:nvSpPr>
          <p:spPr>
            <a:xfrm>
              <a:off x="3332730" y="5916689"/>
              <a:ext cx="496478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offset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460896" y="5916689"/>
              <a:ext cx="871834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페이지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번호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231811" y="257125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논리 주소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6633473" y="3800459"/>
            <a:ext cx="1130705" cy="636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200" dirty="0" smtClean="0">
                <a:solidFill>
                  <a:schemeClr val="tx1"/>
                </a:solidFill>
              </a:rPr>
              <a:t>f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742373" y="2276871"/>
            <a:ext cx="1368313" cy="288032"/>
            <a:chOff x="2460895" y="5916689"/>
            <a:chExt cx="1368313" cy="288032"/>
          </a:xfrm>
        </p:grpSpPr>
        <p:sp>
          <p:nvSpPr>
            <p:cNvPr id="46" name="직사각형 45"/>
            <p:cNvSpPr/>
            <p:nvPr/>
          </p:nvSpPr>
          <p:spPr>
            <a:xfrm>
              <a:off x="3337459" y="5916689"/>
              <a:ext cx="491749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offset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60895" y="5916689"/>
              <a:ext cx="876565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프레임 번호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f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6637755" y="4175491"/>
            <a:ext cx="1126829" cy="986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262207" y="260268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물리 주소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6679726" y="5217030"/>
            <a:ext cx="1084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물리 메모리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764201" y="3843713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offset</a:t>
            </a:r>
            <a:endParaRPr lang="ko-KR" altLang="en-US" sz="1100" dirty="0"/>
          </a:p>
        </p:txBody>
      </p:sp>
      <p:cxnSp>
        <p:nvCxnSpPr>
          <p:cNvPr id="73" name="꺾인 연결선 72"/>
          <p:cNvCxnSpPr>
            <a:stCxn id="46" idx="3"/>
            <a:endCxn id="37" idx="1"/>
          </p:cNvCxnSpPr>
          <p:nvPr/>
        </p:nvCxnSpPr>
        <p:spPr>
          <a:xfrm>
            <a:off x="6110686" y="2420887"/>
            <a:ext cx="527069" cy="18039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5692" y="3971158"/>
            <a:ext cx="1042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페이지 테이블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3665874" y="4226930"/>
            <a:ext cx="1105488" cy="132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65874" y="4362013"/>
            <a:ext cx="1105488" cy="132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665874" y="4637198"/>
            <a:ext cx="1105488" cy="132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665874" y="4749802"/>
            <a:ext cx="1105488" cy="1326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꺾인 연결선 5"/>
          <p:cNvCxnSpPr>
            <a:stCxn id="49" idx="2"/>
            <a:endCxn id="85" idx="1"/>
          </p:cNvCxnSpPr>
          <p:nvPr/>
        </p:nvCxnSpPr>
        <p:spPr>
          <a:xfrm rot="16200000" flipH="1">
            <a:off x="2241694" y="3541464"/>
            <a:ext cx="2256726" cy="30360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54650" y="3747853"/>
            <a:ext cx="977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p</a:t>
            </a:r>
            <a:r>
              <a:rPr lang="ko-KR" altLang="en-US" sz="1000" dirty="0" smtClean="0"/>
              <a:t>는 페이지 번호로</a:t>
            </a:r>
            <a:endParaRPr lang="en-US" altLang="ko-KR" sz="1000" dirty="0" smtClean="0"/>
          </a:p>
          <a:p>
            <a:pPr algn="r"/>
            <a:r>
              <a:rPr lang="ko-KR" altLang="en-US" sz="1000" dirty="0" smtClean="0"/>
              <a:t>테이블의</a:t>
            </a:r>
            <a:endParaRPr lang="en-US" altLang="ko-KR" sz="1000" dirty="0" smtClean="0"/>
          </a:p>
          <a:p>
            <a:pPr algn="r"/>
            <a:r>
              <a:rPr lang="ko-KR" altLang="en-US" sz="1000" dirty="0" smtClean="0"/>
              <a:t>인덱스</a:t>
            </a:r>
            <a:endParaRPr lang="ko-KR" altLang="en-US" sz="10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3455906" y="4213425"/>
            <a:ext cx="218715" cy="674545"/>
            <a:chOff x="2423099" y="5570424"/>
            <a:chExt cx="218715" cy="674545"/>
          </a:xfrm>
        </p:grpSpPr>
        <p:sp>
          <p:nvSpPr>
            <p:cNvPr id="80" name="직사각형 79"/>
            <p:cNvSpPr/>
            <p:nvPr/>
          </p:nvSpPr>
          <p:spPr>
            <a:xfrm>
              <a:off x="2423099" y="5570424"/>
              <a:ext cx="218715" cy="1326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423099" y="5705507"/>
              <a:ext cx="218715" cy="1326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423099" y="5845609"/>
              <a:ext cx="218715" cy="1326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rgbClr val="C00000"/>
                  </a:solidFill>
                </a:rPr>
                <a:t>.</a:t>
              </a:r>
            </a:p>
            <a:p>
              <a:pPr algn="ctr"/>
              <a:r>
                <a:rPr lang="en-US" altLang="ko-KR" sz="800" dirty="0" smtClean="0">
                  <a:solidFill>
                    <a:srgbClr val="C00000"/>
                  </a:solidFill>
                </a:rPr>
                <a:t>.</a:t>
              </a:r>
              <a:endParaRPr lang="ko-KR" alt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423099" y="5980692"/>
              <a:ext cx="218715" cy="1326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489052" y="6112287"/>
              <a:ext cx="112235" cy="1326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p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8" name="직선 화살표 연결선 87"/>
          <p:cNvCxnSpPr/>
          <p:nvPr/>
        </p:nvCxnSpPr>
        <p:spPr>
          <a:xfrm>
            <a:off x="7836209" y="3800459"/>
            <a:ext cx="0" cy="37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665874" y="4502115"/>
            <a:ext cx="1105488" cy="132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93600" y="1700807"/>
            <a:ext cx="1130705" cy="38884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93600" y="2432307"/>
            <a:ext cx="1130705" cy="636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p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97882" y="2807339"/>
            <a:ext cx="1126829" cy="986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53031" y="5575409"/>
            <a:ext cx="1543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프로세스 주소 공간</a:t>
            </a:r>
            <a:endParaRPr lang="ko-KR" altLang="en-US" sz="1200" dirty="0"/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728440" y="2432307"/>
            <a:ext cx="0" cy="37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24384" y="2119607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offset</a:t>
            </a:r>
            <a:endParaRPr lang="ko-KR" altLang="en-US" sz="1100" dirty="0"/>
          </a:p>
        </p:txBody>
      </p:sp>
      <p:cxnSp>
        <p:nvCxnSpPr>
          <p:cNvPr id="99" name="꺾인 연결선 98"/>
          <p:cNvCxnSpPr>
            <a:stCxn id="49" idx="1"/>
            <a:endCxn id="93" idx="3"/>
          </p:cNvCxnSpPr>
          <p:nvPr/>
        </p:nvCxnSpPr>
        <p:spPr>
          <a:xfrm rot="10800000" flipV="1">
            <a:off x="1924711" y="2420886"/>
            <a:ext cx="857628" cy="43575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8" idx="6"/>
            <a:endCxn id="47" idx="2"/>
          </p:cNvCxnSpPr>
          <p:nvPr/>
        </p:nvCxnSpPr>
        <p:spPr>
          <a:xfrm flipV="1">
            <a:off x="4371165" y="2564903"/>
            <a:ext cx="809491" cy="22393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48" idx="0"/>
            <a:endCxn id="46" idx="0"/>
          </p:cNvCxnSpPr>
          <p:nvPr/>
        </p:nvCxnSpPr>
        <p:spPr>
          <a:xfrm rot="5400000" flipH="1" flipV="1">
            <a:off x="4883612" y="1295671"/>
            <a:ext cx="12700" cy="1962400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3664167" y="4890371"/>
            <a:ext cx="1105488" cy="132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664167" y="5002975"/>
            <a:ext cx="1105488" cy="132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664168" y="5138511"/>
            <a:ext cx="1105488" cy="132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664168" y="5251115"/>
            <a:ext cx="1105488" cy="132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665874" y="4224799"/>
            <a:ext cx="1105488" cy="11589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14914" y="2431370"/>
            <a:ext cx="271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64178" y="3795794"/>
            <a:ext cx="271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083133" y="4737957"/>
            <a:ext cx="288032" cy="132682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f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28886" y="4542688"/>
            <a:ext cx="2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f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02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하드웨어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의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에 페이지 테이블이 </a:t>
            </a:r>
            <a:r>
              <a:rPr lang="ko-KR" altLang="en-US" dirty="0"/>
              <a:t>있는 메모리 주소를 가진 </a:t>
            </a:r>
            <a:r>
              <a:rPr lang="ko-KR" altLang="en-US" dirty="0" smtClean="0"/>
              <a:t>레지스터 필요</a:t>
            </a:r>
            <a:endParaRPr lang="en-US" altLang="ko-KR" dirty="0" smtClean="0"/>
          </a:p>
          <a:p>
            <a:pPr lvl="2"/>
            <a:r>
              <a:rPr lang="en-US" altLang="ko-KR" dirty="0"/>
              <a:t>Page Table Base Register(PTBR)</a:t>
            </a:r>
          </a:p>
          <a:p>
            <a:pPr lvl="2"/>
            <a:r>
              <a:rPr lang="ko-KR" altLang="en-US" dirty="0"/>
              <a:t>이 레지스터는 운영체제에 의해 제어</a:t>
            </a:r>
          </a:p>
          <a:p>
            <a:pPr lvl="1"/>
            <a:r>
              <a:rPr lang="en-US" altLang="ko-KR" dirty="0" smtClean="0"/>
              <a:t>MMU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논리 주소의 물리 주소 변환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페이지 테이블 참조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 테이블을 저장하고 검색하는 빠른 캐시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 보호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페이지 번호가 페이지 테이블에 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옵셋이 페이지의 범위를 넘어가는지 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운영체제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프레임의 동적 할당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반환 및 페이지 테이블 관리 기능 구현</a:t>
            </a:r>
            <a:endParaRPr lang="en-US" altLang="ko-KR" dirty="0"/>
          </a:p>
          <a:p>
            <a:pPr lvl="2"/>
            <a:r>
              <a:rPr lang="ko-KR" altLang="en-US" dirty="0"/>
              <a:t>프로세스의 생성</a:t>
            </a:r>
            <a:r>
              <a:rPr lang="en-US" altLang="ko-KR" dirty="0"/>
              <a:t>/</a:t>
            </a:r>
            <a:r>
              <a:rPr lang="ko-KR" altLang="en-US" dirty="0"/>
              <a:t>소멸에 따라 </a:t>
            </a:r>
            <a:r>
              <a:rPr lang="ko-KR" altLang="en-US" dirty="0" smtClean="0"/>
              <a:t>동적으로 프레임 할당</a:t>
            </a:r>
            <a:r>
              <a:rPr lang="en-US" altLang="ko-KR" dirty="0"/>
              <a:t>/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2"/>
            <a:r>
              <a:rPr lang="ko-KR" altLang="en-US" dirty="0"/>
              <a:t>물리 메모리에 할당된 </a:t>
            </a:r>
            <a:r>
              <a:rPr lang="ko-KR" altLang="en-US" dirty="0" smtClean="0"/>
              <a:t>페이지 </a:t>
            </a:r>
            <a:r>
              <a:rPr lang="ko-KR" altLang="en-US" dirty="0"/>
              <a:t>테이블과 </a:t>
            </a:r>
            <a:r>
              <a:rPr lang="ko-KR" altLang="en-US" dirty="0" smtClean="0"/>
              <a:t>빈 프레임 리스트 생성 관리 유지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컨텍스트 스위칭 때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레지스터에  적절한 값 로딩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7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메모리 관리 개요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61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페이지 테이블의 문제점과 </a:t>
            </a:r>
            <a:r>
              <a:rPr lang="en-US" altLang="ko-KR" dirty="0" err="1" smtClean="0"/>
              <a:t>TLB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533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테이블의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가지 문제점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번에 메모리 액세스를 위한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번의 물리 메모리 액세스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 테이블은 몇 </a:t>
            </a:r>
            <a:r>
              <a:rPr lang="en-US" altLang="ko-KR" dirty="0" smtClean="0"/>
              <a:t>MB</a:t>
            </a:r>
            <a:r>
              <a:rPr lang="ko-KR" altLang="en-US" dirty="0" smtClean="0"/>
              <a:t>의 크기로 메모리에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가 메모리를 액세스할 때 마다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번의 물리 메모리 액세스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속도 저하시킴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TLB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사용으로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테이블의 낭비</a:t>
            </a:r>
            <a:endParaRPr lang="en-US" altLang="ko-KR" dirty="0" smtClean="0"/>
          </a:p>
          <a:p>
            <a:pPr lvl="2"/>
            <a:r>
              <a:rPr lang="ko-KR" altLang="en-US" dirty="0"/>
              <a:t>프로세스의 실제 크기는 매우 </a:t>
            </a:r>
            <a:r>
              <a:rPr lang="ko-KR" altLang="en-US" dirty="0" smtClean="0"/>
              <a:t>작기 때문에</a:t>
            </a:r>
            <a:endParaRPr lang="en-US" altLang="ko-KR" dirty="0"/>
          </a:p>
          <a:p>
            <a:pPr lvl="2"/>
            <a:r>
              <a:rPr lang="ko-KR" altLang="en-US" dirty="0" smtClean="0"/>
              <a:t>대부분의 </a:t>
            </a:r>
            <a:r>
              <a:rPr lang="ko-KR" altLang="en-US" dirty="0"/>
              <a:t>페이지 테이블 항목이 비어 있는 문제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페이지 테이블은 프로세스의  최대 크기를 기준으로 형성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‘2</a:t>
            </a:r>
            <a:r>
              <a:rPr lang="ko-KR" altLang="en-US" dirty="0" smtClean="0"/>
              <a:t>레벨 페이지 테이블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등 방법으로 해결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5589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3284984"/>
            <a:ext cx="540885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lvl="3"/>
            <a:r>
              <a:rPr lang="ko-KR" altLang="en-US" dirty="0"/>
              <a:t>페이지 테이블 항목 읽기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+ </a:t>
            </a:r>
            <a:r>
              <a:rPr lang="ko-KR" altLang="en-US" dirty="0" smtClean="0"/>
              <a:t>데이터 </a:t>
            </a:r>
            <a:r>
              <a:rPr lang="ko-KR" altLang="en-US" dirty="0"/>
              <a:t>액세스 </a:t>
            </a:r>
            <a:r>
              <a:rPr lang="en-US" altLang="ko-KR" dirty="0"/>
              <a:t>1</a:t>
            </a:r>
            <a:r>
              <a:rPr lang="ko-KR" altLang="en-US" dirty="0" smtClean="0"/>
              <a:t>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256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메모리 액세스 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번의 물리 메모리가 액세스되는 과정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59085" y="1620740"/>
            <a:ext cx="1368152" cy="460346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1844824"/>
            <a:ext cx="5616624" cy="4054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27237" y="4729429"/>
            <a:ext cx="67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페이지</a:t>
            </a:r>
            <a:endParaRPr lang="en-US" altLang="ko-KR" sz="1200" dirty="0" smtClean="0"/>
          </a:p>
          <a:p>
            <a:r>
              <a:rPr lang="ko-KR" altLang="en-US" sz="1200" dirty="0" smtClean="0"/>
              <a:t>테이블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899592" y="4844524"/>
            <a:ext cx="610881" cy="269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2032" y="5118779"/>
            <a:ext cx="10543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Page Table </a:t>
            </a:r>
          </a:p>
          <a:p>
            <a:r>
              <a:rPr lang="en-US" altLang="ko-KR" sz="1050" dirty="0" smtClean="0"/>
              <a:t>Base Register</a:t>
            </a:r>
            <a:endParaRPr lang="ko-KR" altLang="en-US" sz="1050" dirty="0"/>
          </a:p>
        </p:txBody>
      </p:sp>
      <p:sp>
        <p:nvSpPr>
          <p:cNvPr id="13" name="순서도: 논리합 12"/>
          <p:cNvSpPr/>
          <p:nvPr/>
        </p:nvSpPr>
        <p:spPr>
          <a:xfrm>
            <a:off x="2768253" y="4799112"/>
            <a:ext cx="360040" cy="360040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1" idx="3"/>
            <a:endCxn id="13" idx="2"/>
          </p:cNvCxnSpPr>
          <p:nvPr/>
        </p:nvCxnSpPr>
        <p:spPr>
          <a:xfrm>
            <a:off x="1510473" y="4979132"/>
            <a:ext cx="1257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16817" y="5903832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CPU </a:t>
            </a:r>
            <a:r>
              <a:rPr lang="ko-KR" altLang="en-US" sz="1200" dirty="0" smtClean="0"/>
              <a:t>패키지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437687" y="548463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MMU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20490" y="2004548"/>
            <a:ext cx="1135843" cy="3649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674630" y="2710720"/>
            <a:ext cx="1162380" cy="288032"/>
            <a:chOff x="2674630" y="2710720"/>
            <a:chExt cx="1162380" cy="288032"/>
          </a:xfrm>
        </p:grpSpPr>
        <p:sp>
          <p:nvSpPr>
            <p:cNvPr id="48" name="직사각형 47"/>
            <p:cNvSpPr/>
            <p:nvPr/>
          </p:nvSpPr>
          <p:spPr>
            <a:xfrm>
              <a:off x="3236271" y="2710720"/>
              <a:ext cx="600739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offset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674630" y="2710720"/>
              <a:ext cx="561641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p(2)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50480" y="263088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논리 주소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6459085" y="4625244"/>
            <a:ext cx="1368152" cy="132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59085" y="4760327"/>
            <a:ext cx="1368152" cy="132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59085" y="5035512"/>
            <a:ext cx="1368152" cy="132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59085" y="5148116"/>
            <a:ext cx="1368152" cy="132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11527" y="4744472"/>
            <a:ext cx="2274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페이지 테이블 </a:t>
            </a:r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r>
              <a:rPr lang="ko-KR" altLang="en-US" sz="1000" dirty="0" smtClean="0">
                <a:solidFill>
                  <a:srgbClr val="FF0000"/>
                </a:solidFill>
              </a:rPr>
              <a:t>번 항목의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물리 주소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59085" y="2430882"/>
            <a:ext cx="1368152" cy="636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110894" y="2713557"/>
            <a:ext cx="1161473" cy="288032"/>
            <a:chOff x="4125804" y="2713557"/>
            <a:chExt cx="1161473" cy="288032"/>
          </a:xfrm>
        </p:grpSpPr>
        <p:sp>
          <p:nvSpPr>
            <p:cNvPr id="46" name="직사각형 45"/>
            <p:cNvSpPr/>
            <p:nvPr/>
          </p:nvSpPr>
          <p:spPr>
            <a:xfrm>
              <a:off x="4692259" y="2713557"/>
              <a:ext cx="595018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offset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125804" y="2713557"/>
              <a:ext cx="566456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f(7)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459085" y="4623113"/>
            <a:ext cx="1368152" cy="6742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26177" y="4189928"/>
            <a:ext cx="136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페이지테이블 항목</a:t>
            </a:r>
            <a:r>
              <a:rPr lang="en-US" altLang="ko-KR" sz="1000" dirty="0" smtClean="0">
                <a:solidFill>
                  <a:srgbClr val="00B050"/>
                </a:solidFill>
              </a:rPr>
              <a:t>(</a:t>
            </a:r>
            <a:r>
              <a:rPr lang="ko-KR" altLang="en-US" sz="1000" dirty="0" smtClean="0">
                <a:solidFill>
                  <a:srgbClr val="00B050"/>
                </a:solidFill>
              </a:rPr>
              <a:t>프레임 번호 </a:t>
            </a:r>
            <a:r>
              <a:rPr lang="en-US" altLang="ko-KR" sz="1000" dirty="0" smtClean="0">
                <a:solidFill>
                  <a:srgbClr val="00B050"/>
                </a:solidFill>
              </a:rPr>
              <a:t>7) </a:t>
            </a:r>
            <a:r>
              <a:rPr lang="ko-KR" altLang="en-US" sz="1000" dirty="0" smtClean="0">
                <a:solidFill>
                  <a:srgbClr val="00B050"/>
                </a:solidFill>
              </a:rPr>
              <a:t>읽기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63774" y="2805914"/>
            <a:ext cx="1363463" cy="986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696529" y="6231575"/>
            <a:ext cx="106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물리 메모리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808231" y="2264704"/>
            <a:ext cx="699948" cy="247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1089760" y="2369512"/>
            <a:ext cx="5642480" cy="455162"/>
          </a:xfrm>
          <a:custGeom>
            <a:avLst/>
            <a:gdLst>
              <a:gd name="connsiteX0" fmla="*/ 5394449 w 5394449"/>
              <a:gd name="connsiteY0" fmla="*/ 999382 h 999382"/>
              <a:gd name="connsiteX1" fmla="*/ 5098163 w 5394449"/>
              <a:gd name="connsiteY1" fmla="*/ 830805 h 999382"/>
              <a:gd name="connsiteX2" fmla="*/ 4674167 w 5394449"/>
              <a:gd name="connsiteY2" fmla="*/ 95198 h 999382"/>
              <a:gd name="connsiteX3" fmla="*/ 1900317 w 5394449"/>
              <a:gd name="connsiteY3" fmla="*/ 8356 h 999382"/>
              <a:gd name="connsiteX4" fmla="*/ 0 w 5394449"/>
              <a:gd name="connsiteY4" fmla="*/ 8356 h 99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4449" h="999382">
                <a:moveTo>
                  <a:pt x="5394449" y="999382"/>
                </a:moveTo>
                <a:cubicBezTo>
                  <a:pt x="5306329" y="990442"/>
                  <a:pt x="5218210" y="981502"/>
                  <a:pt x="5098163" y="830805"/>
                </a:cubicBezTo>
                <a:cubicBezTo>
                  <a:pt x="4978116" y="680108"/>
                  <a:pt x="5207141" y="232273"/>
                  <a:pt x="4674167" y="95198"/>
                </a:cubicBezTo>
                <a:cubicBezTo>
                  <a:pt x="4141193" y="-41877"/>
                  <a:pt x="2679345" y="22830"/>
                  <a:pt x="1900317" y="8356"/>
                </a:cubicBezTo>
                <a:cubicBezTo>
                  <a:pt x="1121289" y="-6118"/>
                  <a:pt x="560644" y="1119"/>
                  <a:pt x="0" y="8356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911000" y="2050942"/>
            <a:ext cx="1092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</a:rPr>
              <a:t>메모리 액세스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2474136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offset</a:t>
            </a:r>
            <a:endParaRPr lang="ko-KR" altLang="en-US" sz="1100" dirty="0"/>
          </a:p>
        </p:txBody>
      </p:sp>
      <p:sp>
        <p:nvSpPr>
          <p:cNvPr id="45" name="직사각형 44"/>
          <p:cNvSpPr/>
          <p:nvPr/>
        </p:nvSpPr>
        <p:spPr>
          <a:xfrm>
            <a:off x="2479694" y="2452411"/>
            <a:ext cx="2890048" cy="302757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70292" y="4137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1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44681" y="19825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2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9635" y="207258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레지스터</a:t>
            </a:r>
            <a:endParaRPr lang="ko-KR" altLang="en-US" sz="1050" dirty="0"/>
          </a:p>
        </p:txBody>
      </p:sp>
      <p:cxnSp>
        <p:nvCxnSpPr>
          <p:cNvPr id="66" name="꺾인 연결선 65"/>
          <p:cNvCxnSpPr>
            <a:stCxn id="48" idx="0"/>
            <a:endCxn id="46" idx="0"/>
          </p:cNvCxnSpPr>
          <p:nvPr/>
        </p:nvCxnSpPr>
        <p:spPr>
          <a:xfrm rot="16200000" flipH="1">
            <a:off x="4254330" y="1993030"/>
            <a:ext cx="2837" cy="1438217"/>
          </a:xfrm>
          <a:prstGeom prst="bentConnector3">
            <a:avLst>
              <a:gd name="adj1" fmla="val -80578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46" idx="3"/>
            <a:endCxn id="37" idx="1"/>
          </p:cNvCxnSpPr>
          <p:nvPr/>
        </p:nvCxnSpPr>
        <p:spPr>
          <a:xfrm flipV="1">
            <a:off x="5272367" y="2855221"/>
            <a:ext cx="1191407" cy="23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64088" y="263088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물리 주소</a:t>
            </a:r>
            <a:endParaRPr lang="ko-KR" altLang="en-US" sz="1050" dirty="0"/>
          </a:p>
        </p:txBody>
      </p:sp>
      <p:cxnSp>
        <p:nvCxnSpPr>
          <p:cNvPr id="9" name="직선 화살표 연결선 8"/>
          <p:cNvCxnSpPr>
            <a:endCxn id="49" idx="1"/>
          </p:cNvCxnSpPr>
          <p:nvPr/>
        </p:nvCxnSpPr>
        <p:spPr>
          <a:xfrm flipV="1">
            <a:off x="1757754" y="2854736"/>
            <a:ext cx="916876" cy="12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49403" y="3695495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CPU</a:t>
            </a:r>
            <a:endParaRPr lang="ko-KR" altLang="en-US" sz="1200" dirty="0"/>
          </a:p>
        </p:txBody>
      </p:sp>
      <p:cxnSp>
        <p:nvCxnSpPr>
          <p:cNvPr id="57" name="직선 화살표 연결선 56"/>
          <p:cNvCxnSpPr>
            <a:stCxn id="49" idx="2"/>
            <a:endCxn id="13" idx="0"/>
          </p:cNvCxnSpPr>
          <p:nvPr/>
        </p:nvCxnSpPr>
        <p:spPr>
          <a:xfrm flipH="1">
            <a:off x="2948273" y="2998752"/>
            <a:ext cx="7178" cy="1800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3" idx="6"/>
            <a:endCxn id="61" idx="1"/>
          </p:cNvCxnSpPr>
          <p:nvPr/>
        </p:nvCxnSpPr>
        <p:spPr>
          <a:xfrm flipV="1">
            <a:off x="3128293" y="4978452"/>
            <a:ext cx="3218789" cy="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자유형 69"/>
          <p:cNvSpPr/>
          <p:nvPr/>
        </p:nvSpPr>
        <p:spPr>
          <a:xfrm>
            <a:off x="4380297" y="3015676"/>
            <a:ext cx="2771052" cy="1868900"/>
          </a:xfrm>
          <a:custGeom>
            <a:avLst/>
            <a:gdLst>
              <a:gd name="connsiteX0" fmla="*/ 2844707 w 2862803"/>
              <a:gd name="connsiteY0" fmla="*/ 1884784 h 1884784"/>
              <a:gd name="connsiteX1" fmla="*/ 2723409 w 2862803"/>
              <a:gd name="connsiteY1" fmla="*/ 947057 h 1884784"/>
              <a:gd name="connsiteX2" fmla="*/ 1813674 w 2862803"/>
              <a:gd name="connsiteY2" fmla="*/ 648477 h 1884784"/>
              <a:gd name="connsiteX3" fmla="*/ 274123 w 2862803"/>
              <a:gd name="connsiteY3" fmla="*/ 387220 h 1884784"/>
              <a:gd name="connsiteX4" fmla="*/ 8201 w 2862803"/>
              <a:gd name="connsiteY4" fmla="*/ 0 h 188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803" h="1884784">
                <a:moveTo>
                  <a:pt x="2844707" y="1884784"/>
                </a:moveTo>
                <a:cubicBezTo>
                  <a:pt x="2869977" y="1518946"/>
                  <a:pt x="2895248" y="1153108"/>
                  <a:pt x="2723409" y="947057"/>
                </a:cubicBezTo>
                <a:cubicBezTo>
                  <a:pt x="2551570" y="741006"/>
                  <a:pt x="2221888" y="741783"/>
                  <a:pt x="1813674" y="648477"/>
                </a:cubicBezTo>
                <a:cubicBezTo>
                  <a:pt x="1405460" y="555171"/>
                  <a:pt x="575035" y="495299"/>
                  <a:pt x="274123" y="387220"/>
                </a:cubicBezTo>
                <a:cubicBezTo>
                  <a:pt x="-26789" y="279141"/>
                  <a:pt x="-9294" y="139570"/>
                  <a:pt x="8201" y="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902761" y="437171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4380297" y="307902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7</a:t>
            </a:r>
            <a:endParaRPr lang="ko-KR" altLang="en-US" sz="105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6347082" y="4636926"/>
            <a:ext cx="92756" cy="674545"/>
            <a:chOff x="2423099" y="5570424"/>
            <a:chExt cx="218715" cy="674545"/>
          </a:xfrm>
        </p:grpSpPr>
        <p:sp>
          <p:nvSpPr>
            <p:cNvPr id="59" name="직사각형 58"/>
            <p:cNvSpPr/>
            <p:nvPr/>
          </p:nvSpPr>
          <p:spPr>
            <a:xfrm>
              <a:off x="2423099" y="5570424"/>
              <a:ext cx="218715" cy="1326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423099" y="5705507"/>
              <a:ext cx="218715" cy="1326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423099" y="5845609"/>
              <a:ext cx="218715" cy="1326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rgbClr val="C00000"/>
                  </a:solidFill>
                </a:rPr>
                <a:t>2</a:t>
              </a:r>
              <a:endParaRPr lang="ko-KR" alt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423099" y="5980692"/>
              <a:ext cx="218715" cy="1326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...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423099" y="6112287"/>
              <a:ext cx="218715" cy="1326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...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6471724" y="4900428"/>
            <a:ext cx="1345573" cy="1327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7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948264" y="4893009"/>
            <a:ext cx="360040" cy="16238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682135" y="281105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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1955892" y="277461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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3229105" y="449213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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6758532" y="418253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</a:t>
            </a:r>
            <a:endParaRPr lang="ko-KR" altLang="en-US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7911932" y="2439361"/>
            <a:ext cx="0" cy="37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839901" y="2434696"/>
            <a:ext cx="271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54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탐구 </a:t>
            </a:r>
            <a:r>
              <a:rPr lang="en-US" altLang="ko-KR" dirty="0"/>
              <a:t>9-2 C </a:t>
            </a:r>
            <a:r>
              <a:rPr lang="ko-KR" altLang="en-US" dirty="0"/>
              <a:t>프로그램이 실행될 때 메모리 액세스 과정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22341" y="3185683"/>
            <a:ext cx="1130705" cy="30220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51982" y="3736770"/>
            <a:ext cx="647924" cy="139377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82" y="3870675"/>
            <a:ext cx="647924" cy="130326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1982" y="4004716"/>
            <a:ext cx="647924" cy="134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7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320" y="6207695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프로세스의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주소 </a:t>
            </a:r>
            <a:r>
              <a:rPr lang="ko-KR" altLang="en-US" sz="1200" dirty="0" smtClean="0"/>
              <a:t>공간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24490" y="634224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물리 메모리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522372" y="3907753"/>
            <a:ext cx="1130705" cy="36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rgbClr val="C00000"/>
                </a:solidFill>
              </a:rPr>
              <a:t>n[0</a:t>
            </a:r>
            <a:r>
              <a:rPr lang="en-US" altLang="ko-KR" sz="1050" dirty="0">
                <a:solidFill>
                  <a:srgbClr val="C00000"/>
                </a:solidFill>
              </a:rPr>
              <a:t>]~n[99</a:t>
            </a:r>
            <a:r>
              <a:rPr lang="en-US" altLang="ko-KR" sz="1050" dirty="0" smtClean="0">
                <a:solidFill>
                  <a:srgbClr val="C00000"/>
                </a:solidFill>
              </a:rPr>
              <a:t>]</a:t>
            </a:r>
            <a:endParaRPr lang="ko-KR" altLang="en-US" sz="1050" dirty="0">
              <a:solidFill>
                <a:srgbClr val="C00000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53121" y="3137821"/>
            <a:ext cx="1130705" cy="3685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050" dirty="0" smtClean="0">
                <a:solidFill>
                  <a:schemeClr val="tx1"/>
                </a:solidFill>
              </a:rPr>
              <a:t>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53121" y="3506355"/>
            <a:ext cx="1130705" cy="3685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53152" y="3874889"/>
            <a:ext cx="1130705" cy="37121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53152" y="4246108"/>
            <a:ext cx="1130705" cy="36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rgbClr val="C00000"/>
                </a:solidFill>
              </a:rPr>
              <a:t>프레임 </a:t>
            </a:r>
            <a:r>
              <a:rPr lang="en-US" altLang="ko-KR" sz="1050" dirty="0" smtClean="0">
                <a:solidFill>
                  <a:srgbClr val="C00000"/>
                </a:solidFill>
              </a:rPr>
              <a:t>7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52120" y="4617200"/>
            <a:ext cx="1130705" cy="3685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52120" y="4988292"/>
            <a:ext cx="1130705" cy="3601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2120" y="5341576"/>
            <a:ext cx="1130705" cy="36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페이지 테이블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52151" y="5348416"/>
            <a:ext cx="1130705" cy="96776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76190" y="534368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페이지 테이블</a:t>
            </a:r>
            <a:endParaRPr lang="en-US" altLang="ko-KR" sz="10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3851466" y="4141943"/>
            <a:ext cx="648440" cy="130718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51920" y="5179831"/>
            <a:ext cx="647986" cy="140943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09279" y="4004716"/>
            <a:ext cx="149855" cy="1343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14" idx="3"/>
            <a:endCxn id="33" idx="1"/>
          </p:cNvCxnSpPr>
          <p:nvPr/>
        </p:nvCxnSpPr>
        <p:spPr>
          <a:xfrm flipV="1">
            <a:off x="2653077" y="4071900"/>
            <a:ext cx="1056202" cy="2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98683" y="3547076"/>
            <a:ext cx="7344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프레임 번호</a:t>
            </a:r>
            <a:endParaRPr lang="ko-KR" altLang="en-US" sz="800" dirty="0"/>
          </a:p>
        </p:txBody>
      </p:sp>
      <p:cxnSp>
        <p:nvCxnSpPr>
          <p:cNvPr id="63" name="직선 화살표 연결선 62"/>
          <p:cNvCxnSpPr>
            <a:stCxn id="8" idx="3"/>
            <a:endCxn id="20" idx="1"/>
          </p:cNvCxnSpPr>
          <p:nvPr/>
        </p:nvCxnSpPr>
        <p:spPr>
          <a:xfrm>
            <a:off x="4499906" y="4071900"/>
            <a:ext cx="1153246" cy="358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74622" y="3851844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0x2000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41976" y="4178090"/>
            <a:ext cx="6351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0x7000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1522341" y="3185005"/>
            <a:ext cx="1130705" cy="36853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5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521309" y="3547713"/>
            <a:ext cx="1130705" cy="36853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66599" y="3088527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0x0000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959714" y="3464560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0x1000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3709482" y="3724882"/>
            <a:ext cx="149855" cy="1343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08856" y="3879863"/>
            <a:ext cx="149855" cy="1343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36096" y="3360651"/>
            <a:ext cx="218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3088527"/>
            <a:ext cx="6351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0x0000</a:t>
            </a:r>
            <a:endParaRPr lang="ko-KR" altLang="en-US" sz="1100" dirty="0"/>
          </a:p>
        </p:txBody>
      </p:sp>
      <p:sp>
        <p:nvSpPr>
          <p:cNvPr id="52" name="직사각형 51"/>
          <p:cNvSpPr/>
          <p:nvPr/>
        </p:nvSpPr>
        <p:spPr>
          <a:xfrm>
            <a:off x="3851834" y="4273084"/>
            <a:ext cx="648072" cy="906748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36" idx="3"/>
            <a:endCxn id="42" idx="1"/>
          </p:cNvCxnSpPr>
          <p:nvPr/>
        </p:nvCxnSpPr>
        <p:spPr>
          <a:xfrm>
            <a:off x="2653046" y="3369272"/>
            <a:ext cx="1056436" cy="42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7" idx="3"/>
            <a:endCxn id="44" idx="1"/>
          </p:cNvCxnSpPr>
          <p:nvPr/>
        </p:nvCxnSpPr>
        <p:spPr>
          <a:xfrm>
            <a:off x="2652014" y="3731980"/>
            <a:ext cx="1056842" cy="2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76860" y="4344911"/>
            <a:ext cx="207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.</a:t>
            </a:r>
          </a:p>
          <a:p>
            <a:pPr algn="ctr"/>
            <a:r>
              <a:rPr lang="en-US" altLang="ko-KR" sz="800" dirty="0" smtClean="0"/>
              <a:t>.</a:t>
            </a:r>
          </a:p>
          <a:p>
            <a:pPr algn="ctr"/>
            <a:r>
              <a:rPr lang="en-US" altLang="ko-KR" sz="800" dirty="0" smtClean="0"/>
              <a:t>.</a:t>
            </a:r>
          </a:p>
          <a:p>
            <a:pPr algn="ctr"/>
            <a:r>
              <a:rPr lang="en-US" altLang="ko-KR" sz="800" dirty="0" smtClean="0"/>
              <a:t>.</a:t>
            </a:r>
          </a:p>
          <a:p>
            <a:pPr algn="ctr"/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6732240" y="5267653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0xA000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436096" y="5653968"/>
            <a:ext cx="218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942066" y="291812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논리 주소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686554" y="293878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물</a:t>
            </a:r>
            <a:r>
              <a:rPr lang="ko-KR" altLang="en-US" sz="1000" dirty="0" smtClean="0"/>
              <a:t>리 주소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34681" y="1459471"/>
            <a:ext cx="2113079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n[100]; // 400</a:t>
            </a:r>
            <a:r>
              <a:rPr lang="ko-KR" altLang="en-US" sz="1400" dirty="0" smtClean="0"/>
              <a:t>바이트</a:t>
            </a:r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sum = 0;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&lt;100;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sum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+= </a:t>
            </a:r>
            <a:r>
              <a:rPr lang="en-US" altLang="ko-KR" sz="1400" dirty="0" smtClean="0">
                <a:solidFill>
                  <a:srgbClr val="FF0000"/>
                </a:solidFill>
              </a:rPr>
              <a:t>n[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]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119358" y="1390227"/>
            <a:ext cx="55899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32</a:t>
            </a:r>
            <a:r>
              <a:rPr lang="ko-KR" altLang="en-US" sz="1400" dirty="0" smtClean="0"/>
              <a:t>비트 </a:t>
            </a:r>
            <a:r>
              <a:rPr lang="en-US" altLang="ko-KR" sz="1400" dirty="0" smtClean="0"/>
              <a:t>CPU, </a:t>
            </a:r>
            <a:r>
              <a:rPr lang="ko-KR" altLang="en-US" sz="1400" dirty="0" smtClean="0"/>
              <a:t>페이지는 </a:t>
            </a:r>
            <a:r>
              <a:rPr lang="en-US" altLang="ko-KR" sz="1400" dirty="0" err="1" smtClean="0"/>
              <a:t>4KB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n[100]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논리 주소</a:t>
            </a:r>
            <a:r>
              <a:rPr lang="ko-KR" altLang="en-US" sz="1400" dirty="0"/>
              <a:t>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0x2000(</a:t>
            </a:r>
            <a:r>
              <a:rPr lang="ko-KR" altLang="en-US" sz="1400" dirty="0" smtClean="0"/>
              <a:t>페이지 </a:t>
            </a:r>
            <a:r>
              <a:rPr lang="en-US" altLang="ko-KR" sz="1400" dirty="0" smtClean="0"/>
              <a:t>2)</a:t>
            </a:r>
            <a:r>
              <a:rPr lang="ko-KR" altLang="en-US" sz="1400" dirty="0" smtClean="0"/>
              <a:t>부터 시작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배열 </a:t>
            </a:r>
            <a:r>
              <a:rPr lang="en-US" altLang="ko-KR" sz="1400" dirty="0" smtClean="0"/>
              <a:t>n[100]</a:t>
            </a:r>
            <a:r>
              <a:rPr lang="ko-KR" altLang="en-US" sz="1400" dirty="0" smtClean="0"/>
              <a:t>의 </a:t>
            </a:r>
            <a:r>
              <a:rPr lang="ko-KR" altLang="en-US" sz="1400" dirty="0"/>
              <a:t>물리 </a:t>
            </a:r>
            <a:r>
              <a:rPr lang="ko-KR" altLang="en-US" sz="1400" dirty="0" smtClean="0"/>
              <a:t>주소는 </a:t>
            </a:r>
            <a:r>
              <a:rPr lang="en-US" altLang="ko-KR" sz="1400" dirty="0" smtClean="0"/>
              <a:t>0x7000(</a:t>
            </a:r>
            <a:r>
              <a:rPr lang="ko-KR" altLang="en-US" sz="1400" dirty="0" smtClean="0"/>
              <a:t>프레임 </a:t>
            </a:r>
            <a:r>
              <a:rPr lang="en-US" altLang="ko-KR" sz="1400" dirty="0" smtClean="0"/>
              <a:t>7)</a:t>
            </a:r>
            <a:r>
              <a:rPr lang="ko-KR" altLang="en-US" sz="1400" dirty="0" smtClean="0"/>
              <a:t>부터 시작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n[100]</a:t>
            </a:r>
            <a:r>
              <a:rPr lang="ko-KR" altLang="en-US" sz="1400" dirty="0" smtClean="0"/>
              <a:t>의 크기는 </a:t>
            </a:r>
            <a:r>
              <a:rPr lang="en-US" altLang="ko-KR" sz="1400" dirty="0" smtClean="0"/>
              <a:t>400</a:t>
            </a:r>
            <a:r>
              <a:rPr lang="ko-KR" altLang="en-US" sz="1400" dirty="0" smtClean="0"/>
              <a:t>바이트이며 페이지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에 모두 들어 있음</a:t>
            </a: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페이지 테이블은 물리 메모리 </a:t>
            </a:r>
            <a:r>
              <a:rPr lang="en-US" altLang="ko-KR" sz="1400" dirty="0" smtClean="0"/>
              <a:t>0xA000</a:t>
            </a:r>
            <a:r>
              <a:rPr lang="ko-KR" altLang="en-US" sz="1400" dirty="0" smtClean="0"/>
              <a:t>번지부터 시작</a:t>
            </a:r>
            <a:endParaRPr lang="en-US" altLang="ko-KR" sz="1400" dirty="0" smtClean="0"/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316003" y="2775801"/>
            <a:ext cx="8367805" cy="2922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3" idx="1"/>
          </p:cNvCxnSpPr>
          <p:nvPr/>
        </p:nvCxnSpPr>
        <p:spPr>
          <a:xfrm flipH="1" flipV="1">
            <a:off x="4572000" y="5267653"/>
            <a:ext cx="1080120" cy="25819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9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36044" y="2172606"/>
            <a:ext cx="647924" cy="139377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36044" y="2306511"/>
            <a:ext cx="647924" cy="130326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36044" y="2440552"/>
            <a:ext cx="647924" cy="134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7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9620" y="379882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페이지 테이블</a:t>
            </a:r>
            <a:endParaRPr lang="en-US" altLang="ko-KR" sz="1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635528" y="2577779"/>
            <a:ext cx="648440" cy="130718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35982" y="3615667"/>
            <a:ext cx="647986" cy="140943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2745" y="1982912"/>
            <a:ext cx="7344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프레임 번호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3247580" y="2160717"/>
            <a:ext cx="364751" cy="16249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 </a:t>
            </a:r>
            <a:r>
              <a:rPr lang="en-US" altLang="ko-KR" sz="800" dirty="0" smtClean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35896" y="2708920"/>
            <a:ext cx="648072" cy="906748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60922" y="2780747"/>
            <a:ext cx="207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.</a:t>
            </a:r>
          </a:p>
          <a:p>
            <a:pPr algn="ctr"/>
            <a:r>
              <a:rPr lang="en-US" altLang="ko-KR" sz="800" dirty="0" smtClean="0"/>
              <a:t>.</a:t>
            </a:r>
          </a:p>
          <a:p>
            <a:pPr algn="ctr"/>
            <a:r>
              <a:rPr lang="en-US" altLang="ko-KR" sz="800" dirty="0" smtClean="0"/>
              <a:t>.</a:t>
            </a:r>
          </a:p>
          <a:p>
            <a:pPr algn="ctr"/>
            <a:r>
              <a:rPr lang="en-US" altLang="ko-KR" sz="800" dirty="0" smtClean="0"/>
              <a:t>.</a:t>
            </a:r>
          </a:p>
          <a:p>
            <a:pPr algn="ctr"/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4243337" y="2111060"/>
            <a:ext cx="432805" cy="16033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0xA000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43337" y="2271379"/>
            <a:ext cx="432805" cy="16033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0xA004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43337" y="2417232"/>
            <a:ext cx="432805" cy="16033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0xA008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56543" y="2569291"/>
            <a:ext cx="432805" cy="94966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38021" y="2303927"/>
            <a:ext cx="364751" cy="16249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0221" y="2447137"/>
            <a:ext cx="364751" cy="16249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 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5004048" y="2431715"/>
            <a:ext cx="1073071" cy="178845"/>
          </a:xfrm>
          <a:prstGeom prst="wedgeRoundRectCallout">
            <a:avLst>
              <a:gd name="adj1" fmla="val -72664"/>
              <a:gd name="adj2" fmla="val -139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항목의 물리 주소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0812" y="2569632"/>
            <a:ext cx="432805" cy="16033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0xA00C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36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탐구 </a:t>
            </a:r>
            <a:r>
              <a:rPr lang="en-US" altLang="ko-KR" dirty="0" smtClean="0"/>
              <a:t>9-2 C </a:t>
            </a:r>
            <a:r>
              <a:rPr lang="ko-KR" altLang="en-US" dirty="0" smtClean="0"/>
              <a:t>프로그램이 실행될 때 메모리 액세스 과정 분석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483964"/>
            <a:ext cx="2113079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n[100]; // 400</a:t>
            </a:r>
            <a:r>
              <a:rPr lang="ko-KR" altLang="en-US" sz="1400" dirty="0" smtClean="0"/>
              <a:t>바이트</a:t>
            </a:r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sum = 0;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&lt;100;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sum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+= </a:t>
            </a:r>
            <a:r>
              <a:rPr lang="en-US" altLang="ko-KR" sz="1400" dirty="0" smtClean="0">
                <a:solidFill>
                  <a:srgbClr val="FF0000"/>
                </a:solidFill>
              </a:rPr>
              <a:t>n[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]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312261" y="1414720"/>
            <a:ext cx="55899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32</a:t>
            </a:r>
            <a:r>
              <a:rPr lang="ko-KR" altLang="en-US" sz="1400" dirty="0" smtClean="0"/>
              <a:t>비트 </a:t>
            </a:r>
            <a:r>
              <a:rPr lang="en-US" altLang="ko-KR" sz="1400" dirty="0" smtClean="0"/>
              <a:t>CPU, </a:t>
            </a:r>
            <a:r>
              <a:rPr lang="ko-KR" altLang="en-US" sz="1400" dirty="0" smtClean="0"/>
              <a:t>페이지는 </a:t>
            </a:r>
            <a:r>
              <a:rPr lang="en-US" altLang="ko-KR" sz="1400" dirty="0" err="1" smtClean="0"/>
              <a:t>4KB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n[100]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논리 주소</a:t>
            </a:r>
            <a:r>
              <a:rPr lang="ko-KR" altLang="en-US" sz="1400" dirty="0"/>
              <a:t>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0x2000(</a:t>
            </a:r>
            <a:r>
              <a:rPr lang="ko-KR" altLang="en-US" sz="1400" dirty="0" smtClean="0"/>
              <a:t>페이지 </a:t>
            </a:r>
            <a:r>
              <a:rPr lang="en-US" altLang="ko-KR" sz="1400" dirty="0" smtClean="0"/>
              <a:t>2)</a:t>
            </a:r>
            <a:r>
              <a:rPr lang="ko-KR" altLang="en-US" sz="1400" dirty="0" smtClean="0"/>
              <a:t>부터 시작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배열 </a:t>
            </a:r>
            <a:r>
              <a:rPr lang="en-US" altLang="ko-KR" sz="1400" dirty="0" smtClean="0"/>
              <a:t>n[100]</a:t>
            </a:r>
            <a:r>
              <a:rPr lang="ko-KR" altLang="en-US" sz="1400" dirty="0" smtClean="0"/>
              <a:t>의 </a:t>
            </a:r>
            <a:r>
              <a:rPr lang="ko-KR" altLang="en-US" sz="1400" dirty="0"/>
              <a:t>물리 </a:t>
            </a:r>
            <a:r>
              <a:rPr lang="ko-KR" altLang="en-US" sz="1400" dirty="0" smtClean="0"/>
              <a:t>주소는 </a:t>
            </a:r>
            <a:r>
              <a:rPr lang="en-US" altLang="ko-KR" sz="1400" dirty="0" smtClean="0"/>
              <a:t>0x7000(</a:t>
            </a:r>
            <a:r>
              <a:rPr lang="ko-KR" altLang="en-US" sz="1400" dirty="0" smtClean="0"/>
              <a:t>프레임 </a:t>
            </a:r>
            <a:r>
              <a:rPr lang="en-US" altLang="ko-KR" sz="1400" dirty="0" smtClean="0"/>
              <a:t>7)</a:t>
            </a:r>
            <a:r>
              <a:rPr lang="ko-KR" altLang="en-US" sz="1400" dirty="0" smtClean="0"/>
              <a:t>부터 시작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n[100]</a:t>
            </a:r>
            <a:r>
              <a:rPr lang="ko-KR" altLang="en-US" sz="1400" dirty="0" smtClean="0"/>
              <a:t>의 크기는 </a:t>
            </a:r>
            <a:r>
              <a:rPr lang="en-US" altLang="ko-KR" sz="1400" dirty="0" smtClean="0"/>
              <a:t>400</a:t>
            </a:r>
            <a:r>
              <a:rPr lang="ko-KR" altLang="en-US" sz="1400" dirty="0" smtClean="0"/>
              <a:t>바이트이며 페이지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에 모두 들어 있음</a:t>
            </a: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페이지 테이블은 물리 메모리 </a:t>
            </a:r>
            <a:r>
              <a:rPr lang="en-US" altLang="ko-KR" sz="1400" dirty="0" smtClean="0"/>
              <a:t>0xA000</a:t>
            </a:r>
            <a:r>
              <a:rPr lang="ko-KR" altLang="en-US" sz="1400" dirty="0" smtClean="0"/>
              <a:t>번지부터 시작</a:t>
            </a:r>
            <a:endParaRPr lang="en-US" altLang="ko-KR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71600" y="5598239"/>
            <a:ext cx="6900076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탐구 </a:t>
            </a:r>
            <a:r>
              <a:rPr lang="en-US" altLang="ko-KR" sz="1400" dirty="0" smtClean="0"/>
              <a:t>9-2</a:t>
            </a:r>
            <a:r>
              <a:rPr lang="ko-KR" altLang="en-US" sz="1400" dirty="0" smtClean="0"/>
              <a:t>를 통해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가지 현상 발견 </a:t>
            </a:r>
            <a:endParaRPr lang="en-US" altLang="ko-KR" sz="1400" dirty="0" smtClean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n[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의 값을 읽기 위해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번의 메모리 액세스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페이지테이블 </a:t>
            </a:r>
            <a:r>
              <a:rPr lang="en-US" altLang="ko-KR" sz="1400" dirty="0" smtClean="0"/>
              <a:t>+ n[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의 물리 메모리</a:t>
            </a:r>
            <a:r>
              <a:rPr lang="en-US" altLang="ko-KR" sz="1400" dirty="0" smtClean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배열 </a:t>
            </a:r>
            <a:r>
              <a:rPr lang="en-US" altLang="ko-KR" sz="1400" dirty="0"/>
              <a:t>n[100]</a:t>
            </a:r>
            <a:r>
              <a:rPr lang="ko-KR" altLang="en-US" sz="1400" dirty="0"/>
              <a:t>이 모두 한 페이지에 들어 </a:t>
            </a:r>
            <a:r>
              <a:rPr lang="ko-KR" altLang="en-US" sz="1400" dirty="0" smtClean="0"/>
              <a:t>있으므로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n[100]</a:t>
            </a:r>
            <a:r>
              <a:rPr lang="ko-KR" altLang="en-US" sz="1400" dirty="0" smtClean="0"/>
              <a:t>을 읽는 동안 하나의 페이지 테이블 항목</a:t>
            </a:r>
            <a:r>
              <a:rPr lang="en-US" altLang="ko-KR" sz="1400" dirty="0" smtClean="0"/>
              <a:t>(0xA008)</a:t>
            </a:r>
            <a:r>
              <a:rPr lang="ko-KR" altLang="en-US" sz="1400" dirty="0" smtClean="0"/>
              <a:t> 액세스</a:t>
            </a:r>
            <a:endParaRPr lang="en-US" altLang="ko-KR" sz="1400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1534266" y="2852936"/>
            <a:ext cx="5654016" cy="2677656"/>
            <a:chOff x="1534266" y="2852936"/>
            <a:chExt cx="5654016" cy="2677656"/>
          </a:xfrm>
        </p:grpSpPr>
        <p:sp>
          <p:nvSpPr>
            <p:cNvPr id="7" name="TextBox 6"/>
            <p:cNvSpPr txBox="1"/>
            <p:nvPr/>
          </p:nvSpPr>
          <p:spPr>
            <a:xfrm>
              <a:off x="1534266" y="3283823"/>
              <a:ext cx="2626039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n[0] </a:t>
              </a:r>
              <a:r>
                <a:rPr lang="ko-KR" altLang="en-US" sz="1400" dirty="0" smtClean="0"/>
                <a:t>읽기 </a:t>
              </a:r>
              <a:r>
                <a:rPr lang="en-US" altLang="ko-KR" sz="1400" dirty="0" smtClean="0"/>
                <a:t>	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	0x2000</a:t>
              </a:r>
            </a:p>
            <a:p>
              <a:pPr algn="ctr"/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n[1] </a:t>
              </a:r>
              <a:r>
                <a:rPr lang="ko-KR" altLang="en-US" sz="1400" dirty="0" smtClean="0"/>
                <a:t>읽기 </a:t>
              </a:r>
              <a:r>
                <a:rPr lang="en-US" altLang="ko-KR" sz="1400" dirty="0" smtClean="0"/>
                <a:t>	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	0x2004</a:t>
              </a:r>
            </a:p>
            <a:p>
              <a:pPr algn="ctr"/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n[2] </a:t>
              </a:r>
              <a:r>
                <a:rPr lang="ko-KR" altLang="en-US" sz="1400" dirty="0"/>
                <a:t>읽기 </a:t>
              </a:r>
              <a:r>
                <a:rPr lang="en-US" altLang="ko-KR" sz="1400" dirty="0"/>
                <a:t>	</a:t>
              </a:r>
              <a:r>
                <a:rPr lang="en-US" altLang="ko-KR" sz="1400" dirty="0">
                  <a:solidFill>
                    <a:srgbClr val="0070C0"/>
                  </a:solidFill>
                </a:rPr>
                <a:t>	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0x2008</a:t>
              </a:r>
              <a:endParaRPr lang="ko-KR" altLang="en-US" sz="14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n[3] </a:t>
              </a:r>
              <a:r>
                <a:rPr lang="ko-KR" altLang="en-US" sz="1400" dirty="0"/>
                <a:t>읽기 </a:t>
              </a:r>
              <a:r>
                <a:rPr lang="en-US" altLang="ko-KR" sz="1400" dirty="0"/>
                <a:t>	</a:t>
              </a:r>
              <a:r>
                <a:rPr lang="en-US" altLang="ko-KR" sz="1400" dirty="0">
                  <a:solidFill>
                    <a:srgbClr val="0070C0"/>
                  </a:solidFill>
                </a:rPr>
                <a:t>	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0x200C</a:t>
              </a:r>
              <a:endParaRPr lang="ko-KR" altLang="en-US" sz="1400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400" dirty="0" smtClean="0"/>
                <a:t>...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2954" y="2852936"/>
              <a:ext cx="965328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물리 주소</a:t>
              </a:r>
              <a:endParaRPr lang="en-US" altLang="ko-KR" sz="1400" dirty="0" smtClean="0"/>
            </a:p>
            <a:p>
              <a:pPr algn="ctr"/>
              <a:endParaRPr lang="en-US" altLang="ko-KR" sz="14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0xA008</a:t>
              </a:r>
            </a:p>
            <a:p>
              <a:pPr algn="ctr"/>
              <a:r>
                <a:rPr lang="en-US" altLang="ko-KR" sz="1400" dirty="0" smtClean="0">
                  <a:solidFill>
                    <a:srgbClr val="0070C0"/>
                  </a:solidFill>
                </a:rPr>
                <a:t>0x7000</a:t>
              </a:r>
            </a:p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0xA008</a:t>
              </a:r>
            </a:p>
            <a:p>
              <a:pPr algn="ctr"/>
              <a:r>
                <a:rPr lang="en-US" altLang="ko-KR" sz="1400" dirty="0" smtClean="0">
                  <a:solidFill>
                    <a:srgbClr val="0070C0"/>
                  </a:solidFill>
                </a:rPr>
                <a:t>0x7004</a:t>
              </a:r>
            </a:p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0xA008</a:t>
              </a:r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rgbClr val="0070C0"/>
                  </a:solidFill>
                </a:rPr>
                <a:t>0x7008</a:t>
              </a:r>
            </a:p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0xA008</a:t>
              </a:r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rgbClr val="0070C0"/>
                  </a:solidFill>
                </a:rPr>
                <a:t>0x700C</a:t>
              </a:r>
              <a:endParaRPr lang="ko-KR" altLang="en-US" sz="1400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rgbClr val="0070C0"/>
                  </a:solidFill>
                </a:rPr>
                <a:t>...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4062782" y="3645024"/>
              <a:ext cx="2304256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4070942" y="3645024"/>
              <a:ext cx="2296096" cy="21602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48480" y="3458982"/>
              <a:ext cx="13035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FF0000"/>
                  </a:solidFill>
                </a:rPr>
                <a:t>페이지 테이블 액세스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81275">
              <a:off x="4081634" y="3669141"/>
              <a:ext cx="13147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0070C0"/>
                  </a:solidFill>
                </a:rPr>
                <a:t>n[0] </a:t>
              </a:r>
              <a:r>
                <a:rPr lang="ko-KR" altLang="en-US" sz="900" dirty="0" smtClean="0">
                  <a:solidFill>
                    <a:srgbClr val="0070C0"/>
                  </a:solidFill>
                </a:rPr>
                <a:t>물리 메모리</a:t>
              </a:r>
              <a:r>
                <a:rPr lang="en-US" altLang="ko-KR" sz="900" dirty="0" smtClean="0">
                  <a:solidFill>
                    <a:srgbClr val="0070C0"/>
                  </a:solidFill>
                </a:rPr>
                <a:t> </a:t>
              </a:r>
              <a:r>
                <a:rPr lang="ko-KR" altLang="en-US" sz="900" dirty="0" smtClean="0">
                  <a:solidFill>
                    <a:srgbClr val="0070C0"/>
                  </a:solidFill>
                </a:rPr>
                <a:t>읽기</a:t>
              </a:r>
              <a:endParaRPr lang="ko-KR" alt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191632" y="3129934"/>
              <a:ext cx="11521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 smtClean="0"/>
                <a:t>논리 </a:t>
              </a:r>
              <a:r>
                <a:rPr lang="ko-KR" altLang="en-US" sz="1400" dirty="0"/>
                <a:t>주소</a:t>
              </a:r>
              <a:endParaRPr lang="en-US" altLang="ko-KR" sz="1400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4062782" y="4077071"/>
              <a:ext cx="2304256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070942" y="4077071"/>
              <a:ext cx="2296096" cy="21602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68638" y="3894803"/>
              <a:ext cx="13035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FF0000"/>
                  </a:solidFill>
                </a:rPr>
                <a:t>페이지 테이블 액세스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81275">
              <a:off x="4162579" y="4112488"/>
              <a:ext cx="13147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0070C0"/>
                  </a:solidFill>
                </a:rPr>
                <a:t>n[1] </a:t>
              </a:r>
              <a:r>
                <a:rPr lang="ko-KR" altLang="en-US" sz="900" dirty="0" smtClean="0">
                  <a:solidFill>
                    <a:srgbClr val="0070C0"/>
                  </a:solidFill>
                </a:rPr>
                <a:t>물리 메모리</a:t>
              </a:r>
              <a:r>
                <a:rPr lang="en-US" altLang="ko-KR" sz="900" dirty="0" smtClean="0">
                  <a:solidFill>
                    <a:srgbClr val="0070C0"/>
                  </a:solidFill>
                </a:rPr>
                <a:t> </a:t>
              </a:r>
              <a:r>
                <a:rPr lang="ko-KR" altLang="en-US" sz="900" dirty="0" smtClean="0">
                  <a:solidFill>
                    <a:srgbClr val="0070C0"/>
                  </a:solidFill>
                </a:rPr>
                <a:t>읽기</a:t>
              </a:r>
              <a:endParaRPr lang="ko-KR" alt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281275">
              <a:off x="4725610" y="4610597"/>
              <a:ext cx="8515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00B050"/>
                  </a:solidFill>
                </a:rPr>
                <a:t>..........................</a:t>
              </a:r>
              <a:endParaRPr lang="ko-KR" altLang="en-US" sz="9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 flipV="1">
            <a:off x="508906" y="2800294"/>
            <a:ext cx="8367805" cy="2922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err="1"/>
              <a:t>TLB</a:t>
            </a:r>
            <a:r>
              <a:rPr lang="ko-KR" altLang="en-US" dirty="0"/>
              <a:t>를 이용한 </a:t>
            </a:r>
            <a:r>
              <a:rPr lang="en-US" altLang="ko-KR" dirty="0"/>
              <a:t>2</a:t>
            </a:r>
            <a:r>
              <a:rPr lang="ko-KR" altLang="en-US" dirty="0"/>
              <a:t>번의 물리 메모리 액세스 문제 해결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58946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문제 해결 실마리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논리 </a:t>
            </a:r>
            <a:r>
              <a:rPr lang="ko-KR" altLang="en-US" dirty="0"/>
              <a:t>주소를 물리 주소로 바꾸는 </a:t>
            </a:r>
            <a:r>
              <a:rPr lang="ko-KR" altLang="en-US" dirty="0" smtClean="0"/>
              <a:t>과정에서 페이지 테이블을 읽어오는 시간을 없애거나 줄이는 기법</a:t>
            </a:r>
            <a:endParaRPr lang="en-US" altLang="ko-KR" dirty="0" smtClean="0"/>
          </a:p>
          <a:p>
            <a:r>
              <a:rPr lang="en-US" altLang="ko-KR" dirty="0" smtClean="0"/>
              <a:t>TLB(Translation Look-aside Buffer)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주소</a:t>
            </a:r>
            <a:r>
              <a:rPr lang="en-US" altLang="ko-KR" dirty="0"/>
              <a:t> </a:t>
            </a:r>
            <a:r>
              <a:rPr lang="ko-KR" altLang="en-US" dirty="0" smtClean="0"/>
              <a:t>변환 </a:t>
            </a:r>
            <a:r>
              <a:rPr lang="ko-KR" altLang="en-US" dirty="0"/>
              <a:t>캐시</a:t>
            </a:r>
            <a:r>
              <a:rPr lang="en-US" altLang="ko-KR" dirty="0"/>
              <a:t>(address translation cache)</a:t>
            </a:r>
            <a:r>
              <a:rPr lang="ko-KR" altLang="en-US" dirty="0"/>
              <a:t>로 불림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최근에 접근한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페이지와 프레임 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쌍을 항목으로 저장하는 캐시 메모리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현대 컴퓨터에서는 </a:t>
            </a:r>
            <a:r>
              <a:rPr lang="en-US" altLang="ko-KR" dirty="0" err="1" smtClean="0"/>
              <a:t>MMU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 존재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TBL </a:t>
            </a:r>
            <a:r>
              <a:rPr lang="ko-KR" altLang="en-US" dirty="0" smtClean="0"/>
              <a:t>캐시의 구조와 특징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페이지 번호 </a:t>
            </a:r>
            <a:r>
              <a:rPr lang="en-US" altLang="ko-KR" dirty="0" smtClean="0"/>
              <a:t>p, </a:t>
            </a:r>
            <a:r>
              <a:rPr lang="ko-KR" altLang="en-US" dirty="0" smtClean="0"/>
              <a:t>프레임 번호 </a:t>
            </a:r>
            <a:r>
              <a:rPr lang="en-US" altLang="ko-KR" dirty="0" smtClean="0"/>
              <a:t>f]</a:t>
            </a:r>
            <a:r>
              <a:rPr lang="ko-KR" altLang="en-US" dirty="0" smtClean="0"/>
              <a:t>를 항목으로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페이지 번호를 받아 전체 캐시를 동시에 고속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 번호 출력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content-addressable memory, associative memory</a:t>
            </a:r>
            <a:r>
              <a:rPr lang="ko-KR" altLang="en-US" dirty="0" smtClean="0"/>
              <a:t>라고 불림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 작음</a:t>
            </a:r>
            <a:r>
              <a:rPr lang="en-US" altLang="ko-KR" dirty="0"/>
              <a:t>(</a:t>
            </a:r>
            <a:r>
              <a:rPr lang="en-US" altLang="ko-KR" dirty="0" smtClean="0"/>
              <a:t>64~1024 </a:t>
            </a:r>
            <a:r>
              <a:rPr lang="ko-KR" altLang="en-US" dirty="0" smtClean="0"/>
              <a:t>개의 항목 정도 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17" name="Rectangle 2057"/>
          <p:cNvSpPr>
            <a:spLocks noChangeArrowheads="1"/>
          </p:cNvSpPr>
          <p:nvPr/>
        </p:nvSpPr>
        <p:spPr bwMode="auto">
          <a:xfrm>
            <a:off x="4427984" y="4936664"/>
            <a:ext cx="938314" cy="27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81" tIns="43541" rIns="87081" bIns="43541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100" dirty="0" smtClean="0">
                <a:latin typeface="Helvetica" panose="020B0604020202020204" pitchFamily="34" charset="0"/>
              </a:rPr>
              <a:t>페이지</a:t>
            </a:r>
            <a:r>
              <a:rPr lang="en-US" altLang="ko-KR" sz="1100" dirty="0" smtClean="0">
                <a:latin typeface="Helvetica" panose="020B0604020202020204" pitchFamily="34" charset="0"/>
              </a:rPr>
              <a:t> </a:t>
            </a:r>
            <a:r>
              <a:rPr lang="ko-KR" altLang="en-US" sz="1100" dirty="0" smtClean="0">
                <a:latin typeface="Helvetica" panose="020B0604020202020204" pitchFamily="34" charset="0"/>
              </a:rPr>
              <a:t>번호</a:t>
            </a:r>
            <a:endParaRPr lang="en-US" altLang="ko-KR" sz="1100" dirty="0">
              <a:latin typeface="Helvetica" panose="020B0604020202020204" pitchFamily="34" charset="0"/>
            </a:endParaRPr>
          </a:p>
        </p:txBody>
      </p:sp>
      <p:sp>
        <p:nvSpPr>
          <p:cNvPr id="18" name="Rectangle 2058"/>
          <p:cNvSpPr>
            <a:spLocks noChangeArrowheads="1"/>
          </p:cNvSpPr>
          <p:nvPr/>
        </p:nvSpPr>
        <p:spPr bwMode="auto">
          <a:xfrm>
            <a:off x="5436096" y="4936664"/>
            <a:ext cx="875954" cy="27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81" tIns="43541" rIns="87081" bIns="43541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100" dirty="0" smtClean="0">
                <a:latin typeface="Helvetica" panose="020B0604020202020204" pitchFamily="34" charset="0"/>
              </a:rPr>
              <a:t>프레임</a:t>
            </a:r>
            <a:r>
              <a:rPr lang="en-US" altLang="ko-KR" sz="1100" dirty="0" smtClean="0">
                <a:latin typeface="Helvetica" panose="020B0604020202020204" pitchFamily="34" charset="0"/>
              </a:rPr>
              <a:t> </a:t>
            </a:r>
            <a:r>
              <a:rPr lang="ko-KR" altLang="en-US" sz="1100" dirty="0" smtClean="0">
                <a:latin typeface="Helvetica" panose="020B0604020202020204" pitchFamily="34" charset="0"/>
              </a:rPr>
              <a:t>번호</a:t>
            </a:r>
            <a:endParaRPr lang="en-US" altLang="ko-KR" sz="1100" dirty="0">
              <a:latin typeface="Helvetica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57867" y="5564675"/>
            <a:ext cx="1087754" cy="229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83968" y="5164828"/>
            <a:ext cx="1087754" cy="22927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64088" y="5169240"/>
            <a:ext cx="1087754" cy="22486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83968" y="5389690"/>
            <a:ext cx="1087754" cy="229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64088" y="5394102"/>
            <a:ext cx="1087754" cy="224862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83968" y="5614552"/>
            <a:ext cx="1087754" cy="46370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64088" y="5623376"/>
            <a:ext cx="1087754" cy="45488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3968" y="6073849"/>
            <a:ext cx="1087754" cy="22927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64088" y="6078261"/>
            <a:ext cx="1087754" cy="22486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>
            <a:stCxn id="19" idx="3"/>
            <a:endCxn id="24" idx="1"/>
          </p:cNvCxnSpPr>
          <p:nvPr/>
        </p:nvCxnSpPr>
        <p:spPr>
          <a:xfrm flipV="1">
            <a:off x="2745621" y="5504327"/>
            <a:ext cx="1538347" cy="174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9" idx="3"/>
            <a:endCxn id="28" idx="1"/>
          </p:cNvCxnSpPr>
          <p:nvPr/>
        </p:nvCxnSpPr>
        <p:spPr>
          <a:xfrm>
            <a:off x="2745621" y="5679312"/>
            <a:ext cx="1538347" cy="509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9" idx="3"/>
            <a:endCxn id="22" idx="1"/>
          </p:cNvCxnSpPr>
          <p:nvPr/>
        </p:nvCxnSpPr>
        <p:spPr>
          <a:xfrm flipV="1">
            <a:off x="2745621" y="5279465"/>
            <a:ext cx="1538347" cy="3998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9" idx="3"/>
            <a:endCxn id="26" idx="1"/>
          </p:cNvCxnSpPr>
          <p:nvPr/>
        </p:nvCxnSpPr>
        <p:spPr>
          <a:xfrm>
            <a:off x="2745621" y="5679312"/>
            <a:ext cx="1538347" cy="167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703049" y="5279465"/>
            <a:ext cx="939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/>
              <a:t>페이지 번호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566580" y="5560247"/>
            <a:ext cx="7986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/>
              <a:t>동시 비교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4993633" y="6325079"/>
            <a:ext cx="7409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err="1" smtClean="0"/>
              <a:t>TLB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캐시</a:t>
            </a:r>
            <a:endParaRPr lang="ko-KR" altLang="en-US" sz="11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6454655" y="5709757"/>
            <a:ext cx="640438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052751" y="5595120"/>
            <a:ext cx="2327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7187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en-US" altLang="ko-KR" dirty="0" err="1"/>
              <a:t>TLB</a:t>
            </a:r>
            <a:r>
              <a:rPr lang="ko-KR" altLang="en-US" dirty="0"/>
              <a:t>를 활용한 메모리 액세스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CPU</a:t>
            </a:r>
            <a:r>
              <a:rPr lang="ko-KR" altLang="en-US" dirty="0" smtClean="0"/>
              <a:t>로부터 논리 주소 발생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논리 주소의 페이지 번호가 </a:t>
            </a:r>
            <a:r>
              <a:rPr lang="en-US" altLang="ko-KR" dirty="0" smtClean="0"/>
              <a:t>TLB</a:t>
            </a:r>
            <a:r>
              <a:rPr lang="ko-KR" altLang="en-US" dirty="0" smtClean="0"/>
              <a:t>로 전달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번호와 </a:t>
            </a:r>
            <a:r>
              <a:rPr lang="en-US" altLang="ko-KR" dirty="0" smtClean="0"/>
              <a:t>TLB</a:t>
            </a:r>
            <a:r>
              <a:rPr lang="ko-KR" altLang="en-US" dirty="0" smtClean="0"/>
              <a:t>내 모든 항목 동시에 비교</a:t>
            </a:r>
          </a:p>
          <a:p>
            <a:pPr lvl="1"/>
            <a:r>
              <a:rPr lang="en-US" altLang="ko-KR" dirty="0" smtClean="0"/>
              <a:t>TLB</a:t>
            </a:r>
            <a:r>
              <a:rPr lang="ko-KR" altLang="en-US" dirty="0" smtClean="0"/>
              <a:t>에 페이지가 있는 경우</a:t>
            </a:r>
            <a:r>
              <a:rPr lang="en-US" altLang="ko-KR" dirty="0" smtClean="0"/>
              <a:t>, TLB hit</a:t>
            </a:r>
          </a:p>
          <a:p>
            <a:pPr lvl="2"/>
            <a:r>
              <a:rPr lang="en-US" altLang="ko-KR" dirty="0" smtClean="0"/>
              <a:t>TLB</a:t>
            </a:r>
            <a:r>
              <a:rPr lang="ko-KR" altLang="en-US" dirty="0" smtClean="0"/>
              <a:t>에서 출력되는 프레임 번호와 </a:t>
            </a:r>
            <a:r>
              <a:rPr lang="en-US" altLang="ko-KR" dirty="0" smtClean="0"/>
              <a:t>offset </a:t>
            </a:r>
            <a:r>
              <a:rPr lang="ko-KR" altLang="en-US" dirty="0" smtClean="0"/>
              <a:t>값으로 물리 주소 완성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TLB</a:t>
            </a:r>
            <a:r>
              <a:rPr lang="ko-KR" altLang="en-US" dirty="0" smtClean="0"/>
              <a:t>에 페이지가 없는 경우</a:t>
            </a:r>
            <a:r>
              <a:rPr lang="en-US" altLang="ko-KR" dirty="0" smtClean="0"/>
              <a:t>, TLB miss</a:t>
            </a:r>
          </a:p>
          <a:p>
            <a:pPr lvl="2"/>
            <a:r>
              <a:rPr lang="en-US" altLang="ko-KR" dirty="0" smtClean="0"/>
              <a:t>TLB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miss </a:t>
            </a:r>
            <a:r>
              <a:rPr lang="ko-KR" altLang="en-US" dirty="0" smtClean="0"/>
              <a:t>신호 발생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MMU</a:t>
            </a:r>
            <a:r>
              <a:rPr lang="ko-KR" altLang="en-US" dirty="0" smtClean="0"/>
              <a:t>는 페이지 테이블로부터 프레임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번호를 읽어와서 물리 주소 </a:t>
            </a:r>
            <a:r>
              <a:rPr lang="ko-KR" altLang="en-US" dirty="0"/>
              <a:t>완</a:t>
            </a:r>
            <a:r>
              <a:rPr lang="ko-KR" altLang="en-US" dirty="0" smtClean="0"/>
              <a:t>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미스한 페이지의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페이지번호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프레임번호</a:t>
            </a:r>
            <a:r>
              <a:rPr lang="en-US" altLang="ko-KR" dirty="0" smtClean="0"/>
              <a:t>]</a:t>
            </a:r>
            <a:r>
              <a:rPr lang="ko-KR" altLang="en-US" dirty="0" smtClean="0"/>
              <a:t> 항목을 </a:t>
            </a:r>
            <a:r>
              <a:rPr lang="en-US" altLang="ko-KR" dirty="0" err="1" smtClean="0"/>
              <a:t>TLB</a:t>
            </a:r>
            <a:r>
              <a:rPr lang="ko-KR" altLang="en-US" dirty="0" smtClean="0"/>
              <a:t>에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177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TLB</a:t>
            </a:r>
            <a:r>
              <a:rPr lang="ko-KR" altLang="en-US" dirty="0"/>
              <a:t>를 가진 경우 메모리 액세스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59085" y="1620740"/>
            <a:ext cx="1368152" cy="460346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975730"/>
            <a:ext cx="5616624" cy="392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3419" y="5113024"/>
            <a:ext cx="610881" cy="26921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568" y="5389766"/>
            <a:ext cx="10543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Page Table </a:t>
            </a:r>
          </a:p>
          <a:p>
            <a:r>
              <a:rPr lang="en-US" altLang="ko-KR" sz="1050" dirty="0" smtClean="0"/>
              <a:t>Base Register</a:t>
            </a:r>
            <a:endParaRPr lang="ko-KR" altLang="en-US" sz="1050" dirty="0"/>
          </a:p>
        </p:txBody>
      </p:sp>
      <p:sp>
        <p:nvSpPr>
          <p:cNvPr id="10" name="순서도: 논리합 9"/>
          <p:cNvSpPr/>
          <p:nvPr/>
        </p:nvSpPr>
        <p:spPr>
          <a:xfrm>
            <a:off x="2761806" y="5058129"/>
            <a:ext cx="360040" cy="360040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8" idx="3"/>
            <a:endCxn id="10" idx="2"/>
          </p:cNvCxnSpPr>
          <p:nvPr/>
        </p:nvCxnSpPr>
        <p:spPr>
          <a:xfrm flipV="1">
            <a:off x="1484300" y="5238149"/>
            <a:ext cx="1277506" cy="9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16817" y="5903832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CPU </a:t>
            </a:r>
            <a:r>
              <a:rPr lang="ko-KR" altLang="en-US" sz="1200" dirty="0" smtClean="0"/>
              <a:t>패키지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50847" y="5603453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MMU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20490" y="2115376"/>
            <a:ext cx="1135843" cy="3689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2577" y="263088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논리 주소</a:t>
            </a:r>
            <a:endParaRPr lang="ko-KR" altLang="en-US" sz="1050" dirty="0"/>
          </a:p>
        </p:txBody>
      </p:sp>
      <p:sp>
        <p:nvSpPr>
          <p:cNvPr id="26" name="직사각형 25"/>
          <p:cNvSpPr/>
          <p:nvPr/>
        </p:nvSpPr>
        <p:spPr>
          <a:xfrm>
            <a:off x="6459085" y="2430882"/>
            <a:ext cx="1368152" cy="636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77" idx="2"/>
            <a:endCxn id="10" idx="0"/>
          </p:cNvCxnSpPr>
          <p:nvPr/>
        </p:nvCxnSpPr>
        <p:spPr>
          <a:xfrm rot="16200000" flipH="1">
            <a:off x="1915795" y="4032098"/>
            <a:ext cx="2051076" cy="98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463774" y="2805914"/>
            <a:ext cx="1363463" cy="986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696529" y="6231575"/>
            <a:ext cx="106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물리 메모리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808231" y="2264704"/>
            <a:ext cx="699948" cy="247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1089760" y="2369512"/>
            <a:ext cx="5642480" cy="455162"/>
          </a:xfrm>
          <a:custGeom>
            <a:avLst/>
            <a:gdLst>
              <a:gd name="connsiteX0" fmla="*/ 5394449 w 5394449"/>
              <a:gd name="connsiteY0" fmla="*/ 999382 h 999382"/>
              <a:gd name="connsiteX1" fmla="*/ 5098163 w 5394449"/>
              <a:gd name="connsiteY1" fmla="*/ 830805 h 999382"/>
              <a:gd name="connsiteX2" fmla="*/ 4674167 w 5394449"/>
              <a:gd name="connsiteY2" fmla="*/ 95198 h 999382"/>
              <a:gd name="connsiteX3" fmla="*/ 1900317 w 5394449"/>
              <a:gd name="connsiteY3" fmla="*/ 8356 h 999382"/>
              <a:gd name="connsiteX4" fmla="*/ 0 w 5394449"/>
              <a:gd name="connsiteY4" fmla="*/ 8356 h 99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4449" h="999382">
                <a:moveTo>
                  <a:pt x="5394449" y="999382"/>
                </a:moveTo>
                <a:cubicBezTo>
                  <a:pt x="5306329" y="990442"/>
                  <a:pt x="5218210" y="981502"/>
                  <a:pt x="5098163" y="830805"/>
                </a:cubicBezTo>
                <a:cubicBezTo>
                  <a:pt x="4978116" y="680108"/>
                  <a:pt x="5207141" y="232273"/>
                  <a:pt x="4674167" y="95198"/>
                </a:cubicBezTo>
                <a:cubicBezTo>
                  <a:pt x="4141193" y="-41877"/>
                  <a:pt x="2679345" y="22830"/>
                  <a:pt x="1900317" y="8356"/>
                </a:cubicBezTo>
                <a:cubicBezTo>
                  <a:pt x="1121289" y="-6118"/>
                  <a:pt x="560644" y="1119"/>
                  <a:pt x="0" y="8356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884368" y="2474136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offset</a:t>
            </a:r>
            <a:endParaRPr lang="ko-KR" altLang="en-US" sz="1100" dirty="0"/>
          </a:p>
        </p:txBody>
      </p:sp>
      <p:sp>
        <p:nvSpPr>
          <p:cNvPr id="41" name="직사각형 40"/>
          <p:cNvSpPr/>
          <p:nvPr/>
        </p:nvSpPr>
        <p:spPr>
          <a:xfrm>
            <a:off x="2417560" y="2452410"/>
            <a:ext cx="2952181" cy="312371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99635" y="207258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레지스터</a:t>
            </a:r>
            <a:endParaRPr lang="ko-KR" altLang="en-US" sz="1050" dirty="0"/>
          </a:p>
        </p:txBody>
      </p:sp>
      <p:cxnSp>
        <p:nvCxnSpPr>
          <p:cNvPr id="45" name="꺾인 연결선 44"/>
          <p:cNvCxnSpPr>
            <a:stCxn id="16" idx="0"/>
            <a:endCxn id="28" idx="0"/>
          </p:cNvCxnSpPr>
          <p:nvPr/>
        </p:nvCxnSpPr>
        <p:spPr>
          <a:xfrm rot="16200000" flipH="1">
            <a:off x="4268889" y="1992678"/>
            <a:ext cx="2837" cy="1438921"/>
          </a:xfrm>
          <a:prstGeom prst="bentConnector3">
            <a:avLst>
              <a:gd name="adj1" fmla="val -54302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79" idx="3"/>
            <a:endCxn id="34" idx="1"/>
          </p:cNvCxnSpPr>
          <p:nvPr/>
        </p:nvCxnSpPr>
        <p:spPr>
          <a:xfrm>
            <a:off x="5185864" y="2851253"/>
            <a:ext cx="1277910" cy="39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41273" y="260912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물리 주소</a:t>
            </a:r>
            <a:endParaRPr lang="ko-KR" altLang="en-US" sz="1050" dirty="0"/>
          </a:p>
        </p:txBody>
      </p:sp>
      <p:cxnSp>
        <p:nvCxnSpPr>
          <p:cNvPr id="49" name="직선 화살표 연결선 48"/>
          <p:cNvCxnSpPr>
            <a:endCxn id="77" idx="1"/>
          </p:cNvCxnSpPr>
          <p:nvPr/>
        </p:nvCxnSpPr>
        <p:spPr>
          <a:xfrm flipV="1">
            <a:off x="1737869" y="2863037"/>
            <a:ext cx="922151" cy="7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955904" y="3713964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CPU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3202049" y="3766629"/>
            <a:ext cx="505856" cy="144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02049" y="3901712"/>
            <a:ext cx="505856" cy="144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202049" y="4041814"/>
            <a:ext cx="505856" cy="144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2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02049" y="4176897"/>
            <a:ext cx="505856" cy="144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202049" y="4289501"/>
            <a:ext cx="505856" cy="144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07904" y="3766629"/>
            <a:ext cx="484739" cy="140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707904" y="3901712"/>
            <a:ext cx="484739" cy="140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07904" y="4041814"/>
            <a:ext cx="484739" cy="1401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7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07904" y="4176897"/>
            <a:ext cx="484739" cy="140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707904" y="4289501"/>
            <a:ext cx="484739" cy="140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2941427" y="3645024"/>
            <a:ext cx="6469" cy="7182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endCxn id="58" idx="1"/>
          </p:cNvCxnSpPr>
          <p:nvPr/>
        </p:nvCxnSpPr>
        <p:spPr>
          <a:xfrm flipV="1">
            <a:off x="2934958" y="3838925"/>
            <a:ext cx="267091" cy="9208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endCxn id="59" idx="1"/>
          </p:cNvCxnSpPr>
          <p:nvPr/>
        </p:nvCxnSpPr>
        <p:spPr>
          <a:xfrm flipV="1">
            <a:off x="2934958" y="3974008"/>
            <a:ext cx="267091" cy="680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endCxn id="60" idx="1"/>
          </p:cNvCxnSpPr>
          <p:nvPr/>
        </p:nvCxnSpPr>
        <p:spPr>
          <a:xfrm flipV="1">
            <a:off x="2941427" y="4114110"/>
            <a:ext cx="260622" cy="2428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endCxn id="61" idx="1"/>
          </p:cNvCxnSpPr>
          <p:nvPr/>
        </p:nvCxnSpPr>
        <p:spPr>
          <a:xfrm flipV="1">
            <a:off x="2941427" y="4249193"/>
            <a:ext cx="260622" cy="595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endCxn id="62" idx="1"/>
          </p:cNvCxnSpPr>
          <p:nvPr/>
        </p:nvCxnSpPr>
        <p:spPr>
          <a:xfrm flipV="1">
            <a:off x="2941426" y="4361797"/>
            <a:ext cx="260623" cy="421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862664" y="4585285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TLB </a:t>
            </a:r>
            <a:r>
              <a:rPr lang="ko-KR" altLang="en-US" sz="1000" dirty="0" smtClean="0">
                <a:solidFill>
                  <a:srgbClr val="0070C0"/>
                </a:solidFill>
              </a:rPr>
              <a:t>미스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99" name="꺾인 연결선 98"/>
          <p:cNvCxnSpPr>
            <a:stCxn id="66" idx="3"/>
            <a:endCxn id="29" idx="2"/>
          </p:cNvCxnSpPr>
          <p:nvPr/>
        </p:nvCxnSpPr>
        <p:spPr>
          <a:xfrm flipV="1">
            <a:off x="4192643" y="3001589"/>
            <a:ext cx="194174" cy="11102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125043" y="413144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TLB </a:t>
            </a:r>
            <a:r>
              <a:rPr lang="ko-KR" altLang="en-US" sz="1000" dirty="0" smtClean="0">
                <a:solidFill>
                  <a:srgbClr val="0070C0"/>
                </a:solidFill>
              </a:rPr>
              <a:t>히트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445522" y="4404386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TLB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>
            <a:stCxn id="10" idx="6"/>
            <a:endCxn id="94" idx="1"/>
          </p:cNvCxnSpPr>
          <p:nvPr/>
        </p:nvCxnSpPr>
        <p:spPr>
          <a:xfrm>
            <a:off x="3121846" y="5238149"/>
            <a:ext cx="3215497" cy="1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373631" y="4417173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70C0"/>
                </a:solidFill>
              </a:rPr>
              <a:t>TLB </a:t>
            </a:r>
            <a:r>
              <a:rPr lang="ko-KR" altLang="en-US" sz="1000" dirty="0" smtClean="0">
                <a:solidFill>
                  <a:srgbClr val="0070C0"/>
                </a:solidFill>
              </a:rPr>
              <a:t>미스 시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64443" y="49415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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836902" y="282489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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548343" y="387166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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094805" y="310830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</a:t>
            </a:r>
            <a:endParaRPr lang="ko-KR" altLang="en-US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660020" y="2719021"/>
            <a:ext cx="1162380" cy="288032"/>
            <a:chOff x="2674630" y="2710720"/>
            <a:chExt cx="1162380" cy="288032"/>
          </a:xfrm>
        </p:grpSpPr>
        <p:sp>
          <p:nvSpPr>
            <p:cNvPr id="76" name="직사각형 75"/>
            <p:cNvSpPr/>
            <p:nvPr/>
          </p:nvSpPr>
          <p:spPr>
            <a:xfrm>
              <a:off x="3236271" y="2710720"/>
              <a:ext cx="600739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offset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674630" y="2710720"/>
              <a:ext cx="561641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p(2)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024391" y="2707237"/>
            <a:ext cx="1161473" cy="288032"/>
            <a:chOff x="4125804" y="2713557"/>
            <a:chExt cx="1161473" cy="288032"/>
          </a:xfrm>
        </p:grpSpPr>
        <p:sp>
          <p:nvSpPr>
            <p:cNvPr id="79" name="직사각형 78"/>
            <p:cNvSpPr/>
            <p:nvPr/>
          </p:nvSpPr>
          <p:spPr>
            <a:xfrm>
              <a:off x="4692259" y="2713557"/>
              <a:ext cx="595018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offset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125804" y="2713557"/>
              <a:ext cx="566456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f(7)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7827237" y="5007198"/>
            <a:ext cx="67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페이지</a:t>
            </a:r>
            <a:endParaRPr lang="en-US" altLang="ko-KR" sz="1200" dirty="0" smtClean="0"/>
          </a:p>
          <a:p>
            <a:r>
              <a:rPr lang="ko-KR" altLang="en-US" sz="1200" dirty="0" smtClean="0"/>
              <a:t>테이블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6459085" y="4903013"/>
            <a:ext cx="1368152" cy="132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459085" y="5038096"/>
            <a:ext cx="1368152" cy="132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459085" y="5313281"/>
            <a:ext cx="1368152" cy="132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459085" y="5425885"/>
            <a:ext cx="1368152" cy="132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459085" y="4900882"/>
            <a:ext cx="1368152" cy="6742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6337343" y="4914695"/>
            <a:ext cx="112235" cy="674545"/>
            <a:chOff x="2423099" y="5570424"/>
            <a:chExt cx="218715" cy="674545"/>
          </a:xfrm>
        </p:grpSpPr>
        <p:sp>
          <p:nvSpPr>
            <p:cNvPr id="91" name="직사각형 90"/>
            <p:cNvSpPr/>
            <p:nvPr/>
          </p:nvSpPr>
          <p:spPr>
            <a:xfrm>
              <a:off x="2423099" y="5570424"/>
              <a:ext cx="218715" cy="1326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423099" y="5705507"/>
              <a:ext cx="218715" cy="1326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423099" y="5845609"/>
              <a:ext cx="218715" cy="1326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rgbClr val="C00000"/>
                  </a:solidFill>
                </a:rPr>
                <a:t>2</a:t>
              </a:r>
              <a:endParaRPr lang="ko-KR" alt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423099" y="5980692"/>
              <a:ext cx="218715" cy="1326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...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423099" y="6112287"/>
              <a:ext cx="218715" cy="1326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...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6471724" y="5178197"/>
            <a:ext cx="1345573" cy="1327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7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6948264" y="5170778"/>
            <a:ext cx="360040" cy="16238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4493423" y="3017130"/>
            <a:ext cx="2672586" cy="2145769"/>
          </a:xfrm>
          <a:custGeom>
            <a:avLst/>
            <a:gdLst>
              <a:gd name="connsiteX0" fmla="*/ 2844707 w 2862803"/>
              <a:gd name="connsiteY0" fmla="*/ 1884784 h 1884784"/>
              <a:gd name="connsiteX1" fmla="*/ 2723409 w 2862803"/>
              <a:gd name="connsiteY1" fmla="*/ 947057 h 1884784"/>
              <a:gd name="connsiteX2" fmla="*/ 1813674 w 2862803"/>
              <a:gd name="connsiteY2" fmla="*/ 648477 h 1884784"/>
              <a:gd name="connsiteX3" fmla="*/ 274123 w 2862803"/>
              <a:gd name="connsiteY3" fmla="*/ 387220 h 1884784"/>
              <a:gd name="connsiteX4" fmla="*/ 8201 w 2862803"/>
              <a:gd name="connsiteY4" fmla="*/ 0 h 188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803" h="1884784">
                <a:moveTo>
                  <a:pt x="2844707" y="1884784"/>
                </a:moveTo>
                <a:cubicBezTo>
                  <a:pt x="2869977" y="1518946"/>
                  <a:pt x="2895248" y="1153108"/>
                  <a:pt x="2723409" y="947057"/>
                </a:cubicBezTo>
                <a:cubicBezTo>
                  <a:pt x="2551570" y="741006"/>
                  <a:pt x="2221888" y="741783"/>
                  <a:pt x="1813674" y="648477"/>
                </a:cubicBezTo>
                <a:cubicBezTo>
                  <a:pt x="1405460" y="555171"/>
                  <a:pt x="575035" y="495299"/>
                  <a:pt x="274123" y="387220"/>
                </a:cubicBezTo>
                <a:cubicBezTo>
                  <a:pt x="-26789" y="279141"/>
                  <a:pt x="-9294" y="139570"/>
                  <a:pt x="8201" y="0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3295977" y="5018871"/>
            <a:ext cx="20649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70C0"/>
                </a:solidFill>
              </a:rPr>
              <a:t>페이지 테이블 </a:t>
            </a:r>
            <a:r>
              <a:rPr lang="en-US" altLang="ko-KR" sz="900" dirty="0" smtClean="0">
                <a:solidFill>
                  <a:srgbClr val="0070C0"/>
                </a:solidFill>
              </a:rPr>
              <a:t>2</a:t>
            </a:r>
            <a:r>
              <a:rPr lang="ko-KR" altLang="en-US" sz="900" dirty="0" smtClean="0">
                <a:solidFill>
                  <a:srgbClr val="0070C0"/>
                </a:solidFill>
              </a:rPr>
              <a:t>번 항목의</a:t>
            </a:r>
            <a:r>
              <a:rPr lang="en-US" altLang="ko-KR" sz="900" dirty="0" smtClean="0">
                <a:solidFill>
                  <a:srgbClr val="0070C0"/>
                </a:solidFill>
              </a:rPr>
              <a:t> </a:t>
            </a:r>
            <a:r>
              <a:rPr lang="ko-KR" altLang="en-US" sz="900" dirty="0" smtClean="0">
                <a:solidFill>
                  <a:srgbClr val="0070C0"/>
                </a:solidFill>
              </a:rPr>
              <a:t>물리 주소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727315" y="3364770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70C0"/>
                </a:solidFill>
              </a:rPr>
              <a:t>2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174243" y="3374287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70C0"/>
                </a:solidFill>
              </a:rPr>
              <a:t>7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46973" y="4152523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70C0"/>
                </a:solidFill>
              </a:rPr>
              <a:t>7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7911932" y="2439361"/>
            <a:ext cx="0" cy="37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7839901" y="2434696"/>
            <a:ext cx="271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714833" y="4784180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70C0"/>
                </a:solidFill>
              </a:rPr>
              <a:t>2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112" name="Rectangle 2057"/>
          <p:cNvSpPr>
            <a:spLocks noChangeArrowheads="1"/>
          </p:cNvSpPr>
          <p:nvPr/>
        </p:nvSpPr>
        <p:spPr bwMode="auto">
          <a:xfrm>
            <a:off x="3149425" y="3537109"/>
            <a:ext cx="704969" cy="27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800" dirty="0" smtClean="0">
                <a:latin typeface="Helvetica" panose="020B0604020202020204" pitchFamily="34" charset="0"/>
              </a:rPr>
              <a:t>페이지</a:t>
            </a:r>
            <a:r>
              <a:rPr lang="en-US" altLang="ko-KR" sz="800" dirty="0" smtClean="0">
                <a:latin typeface="Helvetica" panose="020B0604020202020204" pitchFamily="34" charset="0"/>
              </a:rPr>
              <a:t> </a:t>
            </a:r>
            <a:r>
              <a:rPr lang="ko-KR" altLang="en-US" sz="800" dirty="0" smtClean="0">
                <a:latin typeface="Helvetica" panose="020B0604020202020204" pitchFamily="34" charset="0"/>
              </a:rPr>
              <a:t>번호</a:t>
            </a:r>
            <a:endParaRPr lang="en-US" altLang="ko-KR" sz="800" dirty="0">
              <a:latin typeface="Helvetica" panose="020B0604020202020204" pitchFamily="34" charset="0"/>
            </a:endParaRPr>
          </a:p>
        </p:txBody>
      </p:sp>
      <p:sp>
        <p:nvSpPr>
          <p:cNvPr id="113" name="Rectangle 2058"/>
          <p:cNvSpPr>
            <a:spLocks noChangeArrowheads="1"/>
          </p:cNvSpPr>
          <p:nvPr/>
        </p:nvSpPr>
        <p:spPr bwMode="auto">
          <a:xfrm>
            <a:off x="3712931" y="3551404"/>
            <a:ext cx="658117" cy="2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800" dirty="0" smtClean="0">
                <a:latin typeface="Helvetica" panose="020B0604020202020204" pitchFamily="34" charset="0"/>
              </a:rPr>
              <a:t>프레임</a:t>
            </a:r>
            <a:r>
              <a:rPr lang="en-US" altLang="ko-KR" sz="800" dirty="0" smtClean="0">
                <a:latin typeface="Helvetica" panose="020B0604020202020204" pitchFamily="34" charset="0"/>
              </a:rPr>
              <a:t> </a:t>
            </a:r>
            <a:r>
              <a:rPr lang="ko-KR" altLang="en-US" sz="800" dirty="0" smtClean="0">
                <a:latin typeface="Helvetica" panose="020B0604020202020204" pitchFamily="34" charset="0"/>
              </a:rPr>
              <a:t>번호</a:t>
            </a:r>
            <a:endParaRPr lang="en-US" altLang="ko-KR" sz="8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50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탐구 </a:t>
            </a:r>
            <a:r>
              <a:rPr lang="en-US" altLang="ko-KR" dirty="0" smtClean="0"/>
              <a:t>9-3</a:t>
            </a:r>
            <a:r>
              <a:rPr lang="ko-KR" altLang="en-US" dirty="0" smtClean="0"/>
              <a:t> </a:t>
            </a:r>
            <a:r>
              <a:rPr lang="en-US" altLang="ko-KR" dirty="0" smtClean="0"/>
              <a:t>TLB</a:t>
            </a:r>
            <a:r>
              <a:rPr lang="ko-KR" altLang="en-US" dirty="0" smtClean="0"/>
              <a:t>가 있는 경우 </a:t>
            </a:r>
            <a:r>
              <a:rPr lang="en-US" altLang="ko-KR" dirty="0" smtClean="0"/>
              <a:t>C</a:t>
            </a:r>
            <a:r>
              <a:rPr lang="ko-KR" altLang="en-US" dirty="0" smtClean="0"/>
              <a:t> 프로그램 실행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12776"/>
            <a:ext cx="217559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n[100]; // 400 </a:t>
            </a:r>
            <a:r>
              <a:rPr lang="ko-KR" altLang="en-US" sz="1400" dirty="0" smtClean="0"/>
              <a:t>바이트</a:t>
            </a:r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sum = 0;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&lt;100;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sum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+= </a:t>
            </a:r>
            <a:r>
              <a:rPr lang="en-US" altLang="ko-KR" sz="1400" dirty="0" smtClean="0">
                <a:solidFill>
                  <a:srgbClr val="FF0000"/>
                </a:solidFill>
              </a:rPr>
              <a:t>n[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]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1371154"/>
            <a:ext cx="56166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32</a:t>
            </a:r>
            <a:r>
              <a:rPr lang="ko-KR" altLang="en-US" sz="1400" dirty="0" smtClean="0"/>
              <a:t>비트 </a:t>
            </a:r>
            <a:r>
              <a:rPr lang="en-US" altLang="ko-KR" sz="1400" dirty="0" smtClean="0"/>
              <a:t>CPU, </a:t>
            </a:r>
            <a:r>
              <a:rPr lang="ko-KR" altLang="en-US" sz="1400" dirty="0" smtClean="0"/>
              <a:t>페이지는 </a:t>
            </a:r>
            <a:r>
              <a:rPr lang="en-US" altLang="ko-KR" sz="1400" dirty="0" err="1" smtClean="0"/>
              <a:t>4KB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n[100]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논리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주소</a:t>
            </a:r>
            <a:r>
              <a:rPr lang="ko-KR" altLang="en-US" sz="1400" dirty="0"/>
              <a:t>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0x2000(</a:t>
            </a:r>
            <a:r>
              <a:rPr lang="ko-KR" altLang="en-US" sz="1400" dirty="0" smtClean="0"/>
              <a:t>페이지 </a:t>
            </a:r>
            <a:r>
              <a:rPr lang="en-US" altLang="ko-KR" sz="1400" dirty="0" smtClean="0"/>
              <a:t>2)</a:t>
            </a:r>
            <a:r>
              <a:rPr lang="ko-KR" altLang="en-US" sz="1400" dirty="0" smtClean="0"/>
              <a:t>부터 시작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배열 </a:t>
            </a:r>
            <a:r>
              <a:rPr lang="en-US" altLang="ko-KR" sz="1400" dirty="0"/>
              <a:t>n[100]</a:t>
            </a:r>
            <a:r>
              <a:rPr lang="ko-KR" altLang="en-US" sz="1400" dirty="0" smtClean="0"/>
              <a:t>의 </a:t>
            </a:r>
            <a:r>
              <a:rPr lang="ko-KR" altLang="en-US" sz="1400" dirty="0"/>
              <a:t>물리 주소가 </a:t>
            </a:r>
            <a:r>
              <a:rPr lang="en-US" altLang="ko-KR" sz="1400" dirty="0" smtClean="0"/>
              <a:t>0x7000(</a:t>
            </a:r>
            <a:r>
              <a:rPr lang="ko-KR" altLang="en-US" sz="1400" dirty="0" smtClean="0"/>
              <a:t>프레임 </a:t>
            </a:r>
            <a:r>
              <a:rPr lang="en-US" altLang="ko-KR" sz="1400" dirty="0" smtClean="0"/>
              <a:t>7)</a:t>
            </a:r>
            <a:r>
              <a:rPr lang="ko-KR" altLang="en-US" sz="1400" dirty="0" smtClean="0"/>
              <a:t>부터 시작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n[100]</a:t>
            </a:r>
            <a:r>
              <a:rPr lang="ko-KR" altLang="en-US" sz="1400" dirty="0" smtClean="0"/>
              <a:t>의 크기는 </a:t>
            </a:r>
            <a:r>
              <a:rPr lang="en-US" altLang="ko-KR" sz="1400" dirty="0" smtClean="0"/>
              <a:t>400</a:t>
            </a:r>
            <a:r>
              <a:rPr lang="ko-KR" altLang="en-US" sz="1400" dirty="0" smtClean="0"/>
              <a:t>바이트이며 페이지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모두들어</a:t>
            </a:r>
            <a:r>
              <a:rPr lang="ko-KR" altLang="en-US" sz="1400" dirty="0" smtClean="0"/>
              <a:t> 있음</a:t>
            </a: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페이지 테이블이 메모리의 </a:t>
            </a:r>
            <a:r>
              <a:rPr lang="en-US" altLang="ko-KR" sz="1400" dirty="0" err="1" smtClean="0"/>
              <a:t>0xA000</a:t>
            </a:r>
            <a:r>
              <a:rPr lang="ko-KR" altLang="en-US" sz="1400" dirty="0" smtClean="0"/>
              <a:t>번지에서 시작</a:t>
            </a:r>
            <a:endParaRPr lang="en-US" altLang="ko-KR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94065" y="5949280"/>
            <a:ext cx="8036174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예제를 통해 </a:t>
            </a:r>
            <a:r>
              <a:rPr lang="en-US" altLang="ko-KR" sz="1200" dirty="0"/>
              <a:t>2</a:t>
            </a:r>
            <a:r>
              <a:rPr lang="ko-KR" altLang="en-US" sz="1200" dirty="0"/>
              <a:t>가지 현상 발견 </a:t>
            </a:r>
            <a:endParaRPr lang="en-US" altLang="ko-KR" sz="1200" dirty="0"/>
          </a:p>
          <a:p>
            <a:r>
              <a:rPr lang="ko-KR" altLang="en-US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 smtClean="0"/>
              <a:t>1) </a:t>
            </a:r>
            <a:r>
              <a:rPr lang="ko-KR" altLang="en-US" sz="1200" dirty="0" smtClean="0"/>
              <a:t>처음에 </a:t>
            </a:r>
            <a:r>
              <a:rPr lang="en-US" altLang="ko-KR" sz="1200" dirty="0" err="1" smtClean="0"/>
              <a:t>TLB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미스가 발생하는 한 번의 경우에만 물리 메모리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번 액세스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페이지테이블</a:t>
            </a:r>
            <a:r>
              <a:rPr lang="en-US" altLang="ko-KR" sz="1200" dirty="0" smtClean="0"/>
              <a:t>+n[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물리 메모리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2) </a:t>
            </a:r>
            <a:r>
              <a:rPr lang="ko-KR" altLang="en-US" sz="1200" dirty="0" smtClean="0"/>
              <a:t>동일한 페이지를 연속하여 액세스하는 동안 </a:t>
            </a:r>
            <a:r>
              <a:rPr lang="en-US" altLang="ko-KR" sz="1200" dirty="0" err="1" smtClean="0"/>
              <a:t>TLB</a:t>
            </a:r>
            <a:r>
              <a:rPr lang="en-US" altLang="ko-KR" sz="1200" dirty="0" smtClean="0"/>
              <a:t> hit </a:t>
            </a:r>
            <a:r>
              <a:rPr lang="ko-KR" altLang="en-US" sz="1200" dirty="0" smtClean="0"/>
              <a:t>계속 발생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페이지테이블 액세스 횟수 </a:t>
            </a:r>
            <a:r>
              <a:rPr lang="ko-KR" altLang="en-US" sz="1200" dirty="0" err="1" smtClean="0"/>
              <a:t>줄여짐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성능 향상</a:t>
            </a:r>
            <a:r>
              <a:rPr lang="en-US" altLang="ko-KR" sz="12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9538" y="300798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논리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주소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851440" y="296149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물리 주소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566576" y="3284404"/>
            <a:ext cx="398531" cy="12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0230" y="3068960"/>
            <a:ext cx="14927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TLB </a:t>
            </a:r>
            <a:r>
              <a:rPr lang="ko-KR" altLang="en-US" sz="1050" dirty="0" smtClean="0">
                <a:solidFill>
                  <a:srgbClr val="FF0000"/>
                </a:solidFill>
              </a:rPr>
              <a:t>미스로 인한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페이지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</a:rPr>
              <a:t>테이블 액세스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44644" y="3402795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94577" y="3402796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86084" y="2935977"/>
            <a:ext cx="761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TLB</a:t>
            </a:r>
            <a:endParaRPr lang="en-US" altLang="ko-KR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244644" y="4004591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94577" y="4004592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0066" y="3278432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TLB miss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stCxn id="3" idx="3"/>
            <a:endCxn id="21" idx="1"/>
          </p:cNvCxnSpPr>
          <p:nvPr/>
        </p:nvCxnSpPr>
        <p:spPr>
          <a:xfrm>
            <a:off x="3191024" y="3467186"/>
            <a:ext cx="1053620" cy="183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4" idx="1"/>
            <a:endCxn id="17" idx="3"/>
          </p:cNvCxnSpPr>
          <p:nvPr/>
        </p:nvCxnSpPr>
        <p:spPr>
          <a:xfrm flipH="1" flipV="1">
            <a:off x="6549741" y="3577288"/>
            <a:ext cx="449971" cy="8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99712" y="3527430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n[0]</a:t>
            </a:r>
            <a:r>
              <a:rPr lang="ko-KR" altLang="en-US" sz="1050" dirty="0" smtClean="0">
                <a:solidFill>
                  <a:srgbClr val="FF0000"/>
                </a:solidFill>
              </a:rPr>
              <a:t>의 물리 주소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8992" y="3861048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TLB hit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/>
          <p:cNvCxnSpPr>
            <a:stCxn id="10" idx="3"/>
            <a:endCxn id="25" idx="1"/>
          </p:cNvCxnSpPr>
          <p:nvPr/>
        </p:nvCxnSpPr>
        <p:spPr>
          <a:xfrm flipV="1">
            <a:off x="3191024" y="4070820"/>
            <a:ext cx="1053620" cy="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0" idx="1"/>
            <a:endCxn id="27" idx="3"/>
          </p:cNvCxnSpPr>
          <p:nvPr/>
        </p:nvCxnSpPr>
        <p:spPr>
          <a:xfrm flipH="1">
            <a:off x="6549741" y="4698056"/>
            <a:ext cx="458038" cy="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7779" y="4567251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n[2]</a:t>
            </a:r>
            <a:r>
              <a:rPr lang="ko-KR" altLang="en-US" sz="1050" dirty="0" smtClean="0">
                <a:solidFill>
                  <a:srgbClr val="FF0000"/>
                </a:solidFill>
              </a:rPr>
              <a:t>의 물리 주소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/>
          <p:cNvCxnSpPr>
            <a:stCxn id="42" idx="1"/>
            <a:endCxn id="19" idx="3"/>
          </p:cNvCxnSpPr>
          <p:nvPr/>
        </p:nvCxnSpPr>
        <p:spPr>
          <a:xfrm flipH="1">
            <a:off x="6540534" y="4062946"/>
            <a:ext cx="487901" cy="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28435" y="3932141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n[1]</a:t>
            </a:r>
            <a:r>
              <a:rPr lang="ko-KR" altLang="en-US" sz="1050" dirty="0" smtClean="0">
                <a:solidFill>
                  <a:srgbClr val="FF0000"/>
                </a:solidFill>
              </a:rPr>
              <a:t>의 물리 주소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/>
          <p:cNvCxnSpPr>
            <a:stCxn id="44" idx="1"/>
            <a:endCxn id="28" idx="3"/>
          </p:cNvCxnSpPr>
          <p:nvPr/>
        </p:nvCxnSpPr>
        <p:spPr>
          <a:xfrm flipH="1" flipV="1">
            <a:off x="6562565" y="5325681"/>
            <a:ext cx="433762" cy="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96327" y="5196512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n[3]</a:t>
            </a:r>
            <a:r>
              <a:rPr lang="ko-KR" altLang="en-US" sz="1050" dirty="0" smtClean="0">
                <a:solidFill>
                  <a:srgbClr val="FF0000"/>
                </a:solidFill>
              </a:rPr>
              <a:t>의 물리 주소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8992" y="4509120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TLB hit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49" name="직선 화살표 연결선 48"/>
          <p:cNvCxnSpPr>
            <a:stCxn id="12" idx="3"/>
            <a:endCxn id="68" idx="1"/>
          </p:cNvCxnSpPr>
          <p:nvPr/>
        </p:nvCxnSpPr>
        <p:spPr>
          <a:xfrm flipV="1">
            <a:off x="3191024" y="4716910"/>
            <a:ext cx="1051577" cy="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97918" y="5157192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TLB hit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54" name="직선 화살표 연결선 53"/>
          <p:cNvCxnSpPr>
            <a:stCxn id="13" idx="3"/>
            <a:endCxn id="74" idx="1"/>
          </p:cNvCxnSpPr>
          <p:nvPr/>
        </p:nvCxnSpPr>
        <p:spPr>
          <a:xfrm flipV="1">
            <a:off x="3203848" y="5336836"/>
            <a:ext cx="1045461" cy="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57958" y="3328686"/>
            <a:ext cx="2533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n[0] </a:t>
            </a:r>
            <a:r>
              <a:rPr lang="ko-KR" altLang="en-US" sz="1200" dirty="0"/>
              <a:t>읽기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smtClean="0">
                <a:solidFill>
                  <a:srgbClr val="0070C0"/>
                </a:solidFill>
              </a:rPr>
              <a:t>0x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2</a:t>
            </a:r>
            <a:r>
              <a:rPr lang="en-US" altLang="ko-KR" sz="1200" dirty="0" smtClean="0">
                <a:solidFill>
                  <a:srgbClr val="0070C0"/>
                </a:solidFill>
              </a:rPr>
              <a:t>000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7958" y="3933125"/>
            <a:ext cx="2533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n[1] </a:t>
            </a:r>
            <a:r>
              <a:rPr lang="ko-KR" altLang="en-US" sz="1200" dirty="0"/>
              <a:t>읽기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smtClean="0">
                <a:solidFill>
                  <a:srgbClr val="0070C0"/>
                </a:solidFill>
              </a:rPr>
              <a:t>0x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2</a:t>
            </a:r>
            <a:r>
              <a:rPr lang="en-US" altLang="ko-KR" sz="1200" dirty="0" smtClean="0">
                <a:solidFill>
                  <a:srgbClr val="0070C0"/>
                </a:solidFill>
              </a:rPr>
              <a:t>004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7958" y="4585710"/>
            <a:ext cx="2533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n[2] </a:t>
            </a:r>
            <a:r>
              <a:rPr lang="ko-KR" altLang="en-US" sz="1200" dirty="0"/>
              <a:t>읽기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smtClean="0">
                <a:solidFill>
                  <a:srgbClr val="0070C0"/>
                </a:solidFill>
              </a:rPr>
              <a:t>0x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2</a:t>
            </a:r>
            <a:r>
              <a:rPr lang="en-US" altLang="ko-KR" sz="1200" dirty="0" smtClean="0">
                <a:solidFill>
                  <a:srgbClr val="0070C0"/>
                </a:solidFill>
              </a:rPr>
              <a:t>008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7958" y="5198685"/>
            <a:ext cx="2545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n[3] </a:t>
            </a:r>
            <a:r>
              <a:rPr lang="ko-KR" altLang="en-US" sz="1200" dirty="0"/>
              <a:t>읽기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smtClean="0">
                <a:solidFill>
                  <a:srgbClr val="0070C0"/>
                </a:solidFill>
              </a:rPr>
              <a:t>0x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2</a:t>
            </a:r>
            <a:r>
              <a:rPr lang="en-US" altLang="ko-KR" sz="1200" dirty="0" smtClean="0">
                <a:solidFill>
                  <a:srgbClr val="0070C0"/>
                </a:solidFill>
              </a:rPr>
              <a:t>00C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68948" y="3269141"/>
            <a:ext cx="697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0xA008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68144" y="3438788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0x7000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858937" y="3926287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0x7004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868144" y="4562586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0x7008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868144" y="5187181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0x700C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44605" y="3536535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94538" y="3536536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46648" y="3668349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96581" y="3668350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44469" y="4142971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94402" y="4142972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46512" y="4274785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96445" y="4274786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42601" y="4650681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92534" y="4650682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42426" y="4789061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792359" y="4789062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39804" y="4920875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789737" y="4920876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249309" y="5270607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99242" y="5270608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249134" y="5408987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799067" y="5408988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51177" y="5540801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801110" y="5540802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12368" y="3250878"/>
            <a:ext cx="11733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800" dirty="0" smtClean="0"/>
              <a:t>페이지 번호  프레임 번호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395195" y="2708920"/>
            <a:ext cx="8367805" cy="2922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979712" y="561379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629790" y="562040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6084714" y="562445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79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r>
              <a:rPr lang="en-US" altLang="ko-KR" dirty="0" smtClean="0"/>
              <a:t>(</a:t>
            </a:r>
            <a:r>
              <a:rPr lang="en-US" altLang="ko-KR" dirty="0"/>
              <a:t>paging)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페이지와 프레임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</a:t>
            </a:r>
            <a:r>
              <a:rPr lang="ko-KR" altLang="en-US" dirty="0"/>
              <a:t>주소 </a:t>
            </a:r>
            <a:r>
              <a:rPr lang="ko-KR" altLang="en-US" dirty="0" smtClean="0"/>
              <a:t>공간을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번지부터 동일한 크기의 페이지</a:t>
            </a:r>
            <a:r>
              <a:rPr lang="en-US" altLang="ko-KR" dirty="0" smtClean="0"/>
              <a:t>(page)</a:t>
            </a:r>
            <a:r>
              <a:rPr lang="ko-KR" altLang="en-US" dirty="0" smtClean="0"/>
              <a:t>로 </a:t>
            </a:r>
            <a:r>
              <a:rPr lang="ko-KR" altLang="en-US" dirty="0"/>
              <a:t>나눔</a:t>
            </a:r>
            <a:endParaRPr lang="en-US" altLang="ko-KR" dirty="0"/>
          </a:p>
          <a:p>
            <a:pPr lvl="1"/>
            <a:r>
              <a:rPr lang="ko-KR" altLang="en-US" dirty="0" smtClean="0"/>
              <a:t>물리 메모리 역시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번지부터 페이지 크기로 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(frame)</a:t>
            </a:r>
            <a:r>
              <a:rPr lang="ko-KR" altLang="en-US" dirty="0" smtClean="0"/>
              <a:t>이라고 부름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스택 등 프로세스의 구성 요소에 상관없이 </a:t>
            </a:r>
            <a:r>
              <a:rPr lang="ko-KR" altLang="en-US" dirty="0" smtClean="0"/>
              <a:t>고정 크기로 분할한 단위</a:t>
            </a:r>
            <a:endParaRPr lang="en-US" altLang="ko-KR" dirty="0"/>
          </a:p>
          <a:p>
            <a:pPr lvl="1"/>
            <a:r>
              <a:rPr lang="ko-KR" altLang="en-US" dirty="0" smtClean="0"/>
              <a:t>페이지와 프레임에 번호 붙임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페이지의 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주로 </a:t>
            </a:r>
            <a:r>
              <a:rPr lang="en-US" altLang="ko-KR" dirty="0" smtClean="0"/>
              <a:t>4KB. </a:t>
            </a:r>
            <a:r>
              <a:rPr lang="ko-KR" altLang="en-US" dirty="0" smtClean="0"/>
              <a:t>운영체제마다 </a:t>
            </a:r>
            <a:r>
              <a:rPr lang="ko-KR" altLang="en-US" dirty="0"/>
              <a:t>다르게 설정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n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4KB, 8KB, 16KB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테이블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페이지에 대해 페이지 번호와 프레임 번호를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로 저장하는 테이블</a:t>
            </a:r>
            <a:endParaRPr lang="en-US" altLang="ko-KR" dirty="0" smtClean="0"/>
          </a:p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주소 공간과 물리 메모리를 페이지 단위로 분할하고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프로세스의 각 페이지를 물리 메모리의 프레임에 분산 할당하고 관리하는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주소 공간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선형적인 주소 공간</a:t>
            </a:r>
            <a:r>
              <a:rPr lang="en-US" altLang="ko-KR" dirty="0" smtClean="0"/>
              <a:t>(0</a:t>
            </a:r>
            <a:r>
              <a:rPr lang="ko-KR" altLang="en-US" dirty="0" smtClean="0"/>
              <a:t>에서 시작하여 연속적인 주소 공간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프로세스마다 페이지 테이블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 주소의 물리 주소 변환 </a:t>
            </a:r>
            <a:r>
              <a:rPr lang="en-US" altLang="ko-KR" dirty="0" smtClean="0"/>
              <a:t>: MMU</a:t>
            </a:r>
            <a:r>
              <a:rPr lang="ko-KR" altLang="en-US" dirty="0" smtClean="0"/>
              <a:t>에 의해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 메모리의 빈 프레임 리스트 관리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프레임 할당 알고리즘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빈 프레임 중에서 선택알고리즘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단편화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세그먼테이션보다 우수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9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3584" y="9848"/>
            <a:ext cx="8891654" cy="585072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탐구 </a:t>
            </a:r>
            <a:r>
              <a:rPr lang="en-US" altLang="ko-KR" sz="2400" dirty="0" smtClean="0"/>
              <a:t>9-4 </a:t>
            </a:r>
            <a:r>
              <a:rPr lang="ko-KR" altLang="en-US" sz="2400" dirty="0" smtClean="0"/>
              <a:t>배열이</a:t>
            </a:r>
            <a:r>
              <a:rPr lang="en-US" altLang="ko-KR" sz="2400" dirty="0" smtClean="0"/>
              <a:t> 2</a:t>
            </a:r>
            <a:r>
              <a:rPr lang="ko-KR" altLang="en-US" sz="2400" dirty="0" smtClean="0"/>
              <a:t>개의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페이지에 걸쳐 있는 경우 </a:t>
            </a:r>
            <a:r>
              <a:rPr lang="en-US" altLang="ko-KR" sz="2400" dirty="0" err="1" smtClean="0"/>
              <a:t>TLB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활용 사례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92696"/>
            <a:ext cx="212109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n[2000]; </a:t>
            </a:r>
            <a:r>
              <a:rPr lang="en-US" altLang="ko-KR" sz="1200" dirty="0" smtClean="0"/>
              <a:t>// 8000 </a:t>
            </a:r>
            <a:r>
              <a:rPr lang="ko-KR" altLang="en-US" sz="1200" dirty="0" smtClean="0"/>
              <a:t>바이트</a:t>
            </a:r>
            <a:endParaRPr lang="en-US" altLang="ko-KR" sz="1200" dirty="0" smtClean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sum = 0;</a:t>
            </a:r>
          </a:p>
          <a:p>
            <a:pPr defTabSz="180000"/>
            <a:r>
              <a:rPr lang="en-US" altLang="ko-KR" sz="1200" dirty="0" smtClean="0"/>
              <a:t>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&lt;2000;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sum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+= n[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735263"/>
            <a:ext cx="624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배열 </a:t>
            </a:r>
            <a:r>
              <a:rPr lang="en-US" altLang="ko-KR" sz="1200" dirty="0" smtClean="0"/>
              <a:t>n[2000]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논리 주소는 </a:t>
            </a:r>
            <a:r>
              <a:rPr lang="en-US" altLang="ko-KR" sz="1200" dirty="0" smtClean="0"/>
              <a:t>0x2000</a:t>
            </a:r>
            <a:r>
              <a:rPr lang="ko-KR" altLang="en-US" sz="1200" dirty="0" smtClean="0"/>
              <a:t>부터 시작하여 페이지 </a:t>
            </a:r>
            <a:r>
              <a:rPr lang="en-US" altLang="ko-KR" sz="1200" dirty="0" smtClean="0"/>
              <a:t>2, 3</a:t>
            </a:r>
            <a:r>
              <a:rPr lang="ko-KR" altLang="en-US" sz="1200" dirty="0" smtClean="0"/>
              <a:t>에 걸쳐 존재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배열 </a:t>
            </a:r>
            <a:r>
              <a:rPr lang="en-US" altLang="ko-KR" sz="1200" dirty="0" smtClean="0"/>
              <a:t>n[2000]</a:t>
            </a:r>
            <a:r>
              <a:rPr lang="ko-KR" altLang="en-US" sz="1200" dirty="0" smtClean="0"/>
              <a:t>의 </a:t>
            </a:r>
            <a:r>
              <a:rPr lang="ko-KR" altLang="en-US" sz="1200" dirty="0"/>
              <a:t>물리 </a:t>
            </a:r>
            <a:r>
              <a:rPr lang="ko-KR" altLang="en-US" sz="1200" dirty="0" smtClean="0"/>
              <a:t>주소는 </a:t>
            </a:r>
            <a:r>
              <a:rPr lang="en-US" altLang="ko-KR" sz="1200" dirty="0" err="1" smtClean="0"/>
              <a:t>0x7000</a:t>
            </a:r>
            <a:r>
              <a:rPr lang="ko-KR" altLang="en-US" sz="1200" dirty="0"/>
              <a:t>부터 </a:t>
            </a:r>
            <a:r>
              <a:rPr lang="ko-KR" altLang="en-US" sz="1200" dirty="0" smtClean="0"/>
              <a:t>시작하여 프로임 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과 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에 나누어 할당</a:t>
            </a:r>
            <a:endParaRPr lang="ko-KR" alt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페이지 테이블이 메모리 </a:t>
            </a:r>
            <a:r>
              <a:rPr lang="en-US" altLang="ko-KR" sz="1200" dirty="0" err="1" smtClean="0"/>
              <a:t>0xA000</a:t>
            </a:r>
            <a:r>
              <a:rPr lang="ko-KR" altLang="en-US" sz="1200" dirty="0" smtClean="0"/>
              <a:t>번지에서 시작</a:t>
            </a:r>
            <a:endParaRPr lang="en-US" altLang="ko-KR" sz="12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2549247" y="165996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논리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주소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861615" y="162783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물리 주소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cxnSp>
        <p:nvCxnSpPr>
          <p:cNvPr id="74" name="직선 화살표 연결선 73"/>
          <p:cNvCxnSpPr>
            <a:stCxn id="83" idx="1"/>
            <a:endCxn id="134" idx="3"/>
          </p:cNvCxnSpPr>
          <p:nvPr/>
        </p:nvCxnSpPr>
        <p:spPr>
          <a:xfrm flipH="1" flipV="1">
            <a:off x="6628549" y="2111497"/>
            <a:ext cx="483183" cy="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111732" y="1986135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페이지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</a:rPr>
              <a:t>테이블 액세스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306617" y="2106651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856550" y="2106652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58092" y="1639718"/>
            <a:ext cx="7619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TLB</a:t>
            </a:r>
            <a:endParaRPr lang="en-US" altLang="ko-KR" sz="1100" dirty="0"/>
          </a:p>
        </p:txBody>
      </p:sp>
      <p:sp>
        <p:nvSpPr>
          <p:cNvPr id="87" name="직사각형 86"/>
          <p:cNvSpPr/>
          <p:nvPr/>
        </p:nvSpPr>
        <p:spPr>
          <a:xfrm>
            <a:off x="4306617" y="2708447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856550" y="2708448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22039" y="1982288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TLB miss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/>
          <p:cNvCxnSpPr>
            <a:stCxn id="130" idx="3"/>
            <a:endCxn id="84" idx="1"/>
          </p:cNvCxnSpPr>
          <p:nvPr/>
        </p:nvCxnSpPr>
        <p:spPr>
          <a:xfrm>
            <a:off x="3273975" y="2171042"/>
            <a:ext cx="1032642" cy="183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17" idx="1"/>
            <a:endCxn id="135" idx="3"/>
          </p:cNvCxnSpPr>
          <p:nvPr/>
        </p:nvCxnSpPr>
        <p:spPr>
          <a:xfrm flipH="1">
            <a:off x="6611714" y="2281143"/>
            <a:ext cx="5253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137052" y="2150338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n[0]</a:t>
            </a:r>
            <a:r>
              <a:rPr lang="ko-KR" altLang="en-US" sz="1050" dirty="0" smtClean="0">
                <a:solidFill>
                  <a:srgbClr val="FF0000"/>
                </a:solidFill>
              </a:rPr>
              <a:t>의 물리 주소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340965" y="2564904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TLB hit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19" name="직선 화살표 연결선 118"/>
          <p:cNvCxnSpPr>
            <a:stCxn id="131" idx="3"/>
            <a:endCxn id="87" idx="1"/>
          </p:cNvCxnSpPr>
          <p:nvPr/>
        </p:nvCxnSpPr>
        <p:spPr>
          <a:xfrm flipV="1">
            <a:off x="3273975" y="2774676"/>
            <a:ext cx="1032642" cy="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23" idx="1"/>
            <a:endCxn id="136" idx="3"/>
          </p:cNvCxnSpPr>
          <p:nvPr/>
        </p:nvCxnSpPr>
        <p:spPr>
          <a:xfrm flipH="1">
            <a:off x="6602507" y="2766802"/>
            <a:ext cx="487901" cy="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090408" y="2635997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n[1]</a:t>
            </a:r>
            <a:r>
              <a:rPr lang="ko-KR" altLang="en-US" sz="1050" dirty="0" smtClean="0">
                <a:solidFill>
                  <a:srgbClr val="FF0000"/>
                </a:solidFill>
              </a:rPr>
              <a:t>의 물리 주소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40909" y="2032542"/>
            <a:ext cx="2533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n[0] </a:t>
            </a:r>
            <a:r>
              <a:rPr lang="ko-KR" altLang="en-US" sz="1200" dirty="0"/>
              <a:t>읽기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smtClean="0">
                <a:solidFill>
                  <a:srgbClr val="0070C0"/>
                </a:solidFill>
              </a:rPr>
              <a:t>0x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2</a:t>
            </a:r>
            <a:r>
              <a:rPr lang="en-US" altLang="ko-KR" sz="1200" dirty="0" smtClean="0">
                <a:solidFill>
                  <a:srgbClr val="0070C0"/>
                </a:solidFill>
              </a:rPr>
              <a:t>000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0909" y="2636981"/>
            <a:ext cx="2533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n[1] </a:t>
            </a:r>
            <a:r>
              <a:rPr lang="ko-KR" altLang="en-US" sz="1200" dirty="0"/>
              <a:t>읽기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smtClean="0">
                <a:solidFill>
                  <a:srgbClr val="0070C0"/>
                </a:solidFill>
              </a:rPr>
              <a:t>0x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2</a:t>
            </a:r>
            <a:r>
              <a:rPr lang="en-US" altLang="ko-KR" sz="1200" dirty="0" smtClean="0">
                <a:solidFill>
                  <a:srgbClr val="0070C0"/>
                </a:solidFill>
              </a:rPr>
              <a:t>004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40909" y="3289566"/>
            <a:ext cx="2533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n[2] </a:t>
            </a:r>
            <a:r>
              <a:rPr lang="ko-KR" altLang="en-US" sz="1200" dirty="0"/>
              <a:t>읽기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smtClean="0">
                <a:solidFill>
                  <a:srgbClr val="0070C0"/>
                </a:solidFill>
              </a:rPr>
              <a:t>0x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2</a:t>
            </a:r>
            <a:r>
              <a:rPr lang="en-US" altLang="ko-KR" sz="1200" dirty="0" smtClean="0">
                <a:solidFill>
                  <a:srgbClr val="0070C0"/>
                </a:solidFill>
              </a:rPr>
              <a:t>008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930921" y="1972997"/>
            <a:ext cx="697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0xA008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930117" y="2142644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0x</a:t>
            </a:r>
            <a:r>
              <a:rPr lang="en-US" altLang="ko-KR" sz="1200" b="1" dirty="0">
                <a:solidFill>
                  <a:srgbClr val="0070C0"/>
                </a:solidFill>
              </a:rPr>
              <a:t>7</a:t>
            </a:r>
            <a:r>
              <a:rPr lang="en-US" altLang="ko-KR" sz="1200" dirty="0">
                <a:solidFill>
                  <a:srgbClr val="0070C0"/>
                </a:solidFill>
              </a:rPr>
              <a:t>000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5920910" y="2630143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0x</a:t>
            </a:r>
            <a:r>
              <a:rPr lang="en-US" altLang="ko-KR" sz="1200" b="1" dirty="0">
                <a:solidFill>
                  <a:srgbClr val="0070C0"/>
                </a:solidFill>
              </a:rPr>
              <a:t>7</a:t>
            </a:r>
            <a:r>
              <a:rPr lang="en-US" altLang="ko-KR" sz="1200" dirty="0">
                <a:solidFill>
                  <a:srgbClr val="0070C0"/>
                </a:solidFill>
              </a:rPr>
              <a:t>004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5930117" y="3266442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0x</a:t>
            </a:r>
            <a:r>
              <a:rPr lang="en-US" altLang="ko-KR" sz="1200" b="1" dirty="0">
                <a:solidFill>
                  <a:srgbClr val="0070C0"/>
                </a:solidFill>
              </a:rPr>
              <a:t>7</a:t>
            </a:r>
            <a:r>
              <a:rPr lang="en-US" altLang="ko-KR" sz="1200" dirty="0">
                <a:solidFill>
                  <a:srgbClr val="0070C0"/>
                </a:solidFill>
              </a:rPr>
              <a:t>008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4306578" y="2240391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4856511" y="2240392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308621" y="2372205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4858554" y="2372206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306442" y="2846827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856375" y="2846828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308485" y="2978641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858418" y="2978642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304574" y="3354537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854507" y="3354538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304399" y="3492917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854332" y="3492918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301777" y="3624731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851710" y="3624732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274341" y="1954734"/>
            <a:ext cx="11733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800" dirty="0" smtClean="0"/>
              <a:t>페이지 번호  프레임 번호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303778" y="4300473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853711" y="4300474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>
            <a:stCxn id="166" idx="1"/>
            <a:endCxn id="179" idx="3"/>
          </p:cNvCxnSpPr>
          <p:nvPr/>
        </p:nvCxnSpPr>
        <p:spPr>
          <a:xfrm flipH="1">
            <a:off x="6608875" y="5144799"/>
            <a:ext cx="458038" cy="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66913" y="5017841"/>
            <a:ext cx="1410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n[1024]</a:t>
            </a:r>
            <a:r>
              <a:rPr lang="ko-KR" altLang="en-US" sz="1050" dirty="0" smtClean="0">
                <a:solidFill>
                  <a:srgbClr val="FF0000"/>
                </a:solidFill>
              </a:rPr>
              <a:t>의 물리 주소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169" name="직선 화살표 연결선 168"/>
          <p:cNvCxnSpPr>
            <a:stCxn id="170" idx="1"/>
            <a:endCxn id="180" idx="3"/>
          </p:cNvCxnSpPr>
          <p:nvPr/>
        </p:nvCxnSpPr>
        <p:spPr>
          <a:xfrm flipH="1">
            <a:off x="6615287" y="5619352"/>
            <a:ext cx="440174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055461" y="5492394"/>
            <a:ext cx="1410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n[1025]</a:t>
            </a:r>
            <a:r>
              <a:rPr lang="ko-KR" altLang="en-US" sz="1050" dirty="0" smtClean="0">
                <a:solidFill>
                  <a:srgbClr val="FF0000"/>
                </a:solidFill>
              </a:rPr>
              <a:t>의 물리 주소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338126" y="4805002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TLB miss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72" name="직선 화살표 연결선 171"/>
          <p:cNvCxnSpPr>
            <a:stCxn id="176" idx="3"/>
            <a:endCxn id="185" idx="1"/>
          </p:cNvCxnSpPr>
          <p:nvPr/>
        </p:nvCxnSpPr>
        <p:spPr>
          <a:xfrm flipV="1">
            <a:off x="3271136" y="5012792"/>
            <a:ext cx="1030599" cy="73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357052" y="5453074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TLB hit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74" name="직선 화살표 연결선 173"/>
          <p:cNvCxnSpPr>
            <a:stCxn id="177" idx="3"/>
            <a:endCxn id="193" idx="1"/>
          </p:cNvCxnSpPr>
          <p:nvPr/>
        </p:nvCxnSpPr>
        <p:spPr>
          <a:xfrm>
            <a:off x="3277549" y="5633067"/>
            <a:ext cx="1030719" cy="13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739674" y="4229007"/>
            <a:ext cx="25298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n[1023] </a:t>
            </a:r>
            <a:r>
              <a:rPr lang="ko-KR" altLang="en-US" sz="1200" dirty="0"/>
              <a:t>읽기 </a:t>
            </a:r>
            <a:r>
              <a:rPr lang="en-US" altLang="ko-KR" sz="1200" dirty="0"/>
              <a:t>	</a:t>
            </a:r>
            <a:r>
              <a:rPr lang="en-US" altLang="ko-KR" sz="1200" dirty="0" smtClean="0">
                <a:solidFill>
                  <a:srgbClr val="0070C0"/>
                </a:solidFill>
              </a:rPr>
              <a:t>0x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2</a:t>
            </a:r>
            <a:r>
              <a:rPr lang="en-US" altLang="ko-KR" sz="1200" dirty="0" smtClean="0">
                <a:solidFill>
                  <a:srgbClr val="0070C0"/>
                </a:solidFill>
              </a:rPr>
              <a:t>FFC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38070" y="4881592"/>
            <a:ext cx="2533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n[1024] </a:t>
            </a:r>
            <a:r>
              <a:rPr lang="ko-KR" altLang="en-US" sz="1200" dirty="0"/>
              <a:t>읽기 </a:t>
            </a:r>
            <a:r>
              <a:rPr lang="en-US" altLang="ko-KR" sz="1200" dirty="0" smtClean="0"/>
              <a:t>	</a:t>
            </a:r>
            <a:r>
              <a:rPr lang="en-US" altLang="ko-KR" sz="1200" dirty="0" smtClean="0">
                <a:solidFill>
                  <a:srgbClr val="0070C0"/>
                </a:solidFill>
              </a:rPr>
              <a:t>0x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3</a:t>
            </a:r>
            <a:r>
              <a:rPr lang="en-US" altLang="ko-KR" sz="1200" dirty="0" smtClean="0">
                <a:solidFill>
                  <a:srgbClr val="0070C0"/>
                </a:solidFill>
              </a:rPr>
              <a:t>000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744483" y="5494567"/>
            <a:ext cx="25330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n[1025] </a:t>
            </a:r>
            <a:r>
              <a:rPr lang="ko-KR" altLang="en-US" sz="1200" dirty="0"/>
              <a:t>읽기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smtClean="0">
                <a:solidFill>
                  <a:srgbClr val="0070C0"/>
                </a:solidFill>
              </a:rPr>
              <a:t>0x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3</a:t>
            </a:r>
            <a:r>
              <a:rPr lang="en-US" altLang="ko-KR" sz="1200" dirty="0" smtClean="0">
                <a:solidFill>
                  <a:srgbClr val="0070C0"/>
                </a:solidFill>
              </a:rPr>
              <a:t>004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5927277" y="5013176"/>
            <a:ext cx="6815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0x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9</a:t>
            </a:r>
            <a:r>
              <a:rPr lang="en-US" altLang="ko-KR" sz="1200" dirty="0" smtClean="0">
                <a:solidFill>
                  <a:srgbClr val="0070C0"/>
                </a:solidFill>
              </a:rPr>
              <a:t>000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5933689" y="5483063"/>
            <a:ext cx="6815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0x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9</a:t>
            </a:r>
            <a:r>
              <a:rPr lang="en-US" altLang="ko-KR" sz="1200" dirty="0" smtClean="0">
                <a:solidFill>
                  <a:srgbClr val="0070C0"/>
                </a:solidFill>
              </a:rPr>
              <a:t>004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4303603" y="4438853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4853536" y="4438854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4305646" y="4570667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855579" y="4570668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4301735" y="4946563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4851668" y="4946564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4301560" y="5084943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4851493" y="5084944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4298938" y="5216757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4848871" y="5216758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308443" y="5566489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858376" y="5566490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4308268" y="5704869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4858201" y="5704870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4310311" y="5836683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4860244" y="5836684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93257" y="363792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82218" y="362699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26148" y="36594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.........</a:t>
            </a:r>
            <a:endParaRPr lang="ko-KR" altLang="en-US" dirty="0"/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750376" y="1973447"/>
            <a:ext cx="2471908" cy="2769645"/>
          </a:xfrm>
          <a:prstGeom prst="roundRect">
            <a:avLst>
              <a:gd name="adj" fmla="val 4868"/>
            </a:avLst>
          </a:prstGeom>
          <a:noFill/>
          <a:ln w="952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53584" y="3111099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페이지</a:t>
            </a:r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199" name="직사각형 198"/>
          <p:cNvSpPr/>
          <p:nvPr/>
        </p:nvSpPr>
        <p:spPr>
          <a:xfrm>
            <a:off x="5985384" y="420132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cxnSp>
        <p:nvCxnSpPr>
          <p:cNvPr id="200" name="직선 화살표 연결선 199"/>
          <p:cNvCxnSpPr>
            <a:stCxn id="201" idx="1"/>
            <a:endCxn id="202" idx="3"/>
          </p:cNvCxnSpPr>
          <p:nvPr/>
        </p:nvCxnSpPr>
        <p:spPr>
          <a:xfrm flipH="1">
            <a:off x="6625665" y="4988006"/>
            <a:ext cx="441248" cy="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7066913" y="4861048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페이지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ko-KR" altLang="en-US" sz="1050" dirty="0" smtClean="0">
                <a:solidFill>
                  <a:srgbClr val="FF0000"/>
                </a:solidFill>
              </a:rPr>
              <a:t>테이블 액세스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5915213" y="4854358"/>
            <a:ext cx="7104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0xA00C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203" name="직선 화살표 연결선 202"/>
          <p:cNvCxnSpPr>
            <a:stCxn id="204" idx="1"/>
            <a:endCxn id="137" idx="3"/>
          </p:cNvCxnSpPr>
          <p:nvPr/>
        </p:nvCxnSpPr>
        <p:spPr>
          <a:xfrm flipH="1" flipV="1">
            <a:off x="6611714" y="3404942"/>
            <a:ext cx="501210" cy="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7112924" y="3278569"/>
            <a:ext cx="11897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n[2]</a:t>
            </a:r>
            <a:r>
              <a:rPr lang="ko-KR" altLang="en-US" sz="1050" dirty="0" smtClean="0">
                <a:solidFill>
                  <a:srgbClr val="FF0000"/>
                </a:solidFill>
              </a:rPr>
              <a:t>의 물리 주소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6098799" y="585783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206" name="직사각형 205"/>
          <p:cNvSpPr/>
          <p:nvPr/>
        </p:nvSpPr>
        <p:spPr>
          <a:xfrm>
            <a:off x="2003138" y="585852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cxnSp>
        <p:nvCxnSpPr>
          <p:cNvPr id="222" name="직선 화살표 연결선 221"/>
          <p:cNvCxnSpPr>
            <a:stCxn id="223" idx="1"/>
            <a:endCxn id="227" idx="3"/>
          </p:cNvCxnSpPr>
          <p:nvPr/>
        </p:nvCxnSpPr>
        <p:spPr>
          <a:xfrm flipH="1">
            <a:off x="6598828" y="6463586"/>
            <a:ext cx="444182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7043010" y="6336628"/>
            <a:ext cx="1410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n[1999]</a:t>
            </a:r>
            <a:r>
              <a:rPr lang="ko-KR" altLang="en-US" sz="1050" dirty="0" smtClean="0">
                <a:solidFill>
                  <a:srgbClr val="FF0000"/>
                </a:solidFill>
              </a:rPr>
              <a:t>의 물리 주소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3344601" y="6297308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TLB hit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225" name="직선 화살표 연결선 224"/>
          <p:cNvCxnSpPr>
            <a:stCxn id="226" idx="3"/>
            <a:endCxn id="230" idx="1"/>
          </p:cNvCxnSpPr>
          <p:nvPr/>
        </p:nvCxnSpPr>
        <p:spPr>
          <a:xfrm>
            <a:off x="3261090" y="6477301"/>
            <a:ext cx="1034727" cy="13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/>
          <p:cNvSpPr/>
          <p:nvPr/>
        </p:nvSpPr>
        <p:spPr>
          <a:xfrm>
            <a:off x="736039" y="6338801"/>
            <a:ext cx="2525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n[1999] </a:t>
            </a:r>
            <a:r>
              <a:rPr lang="ko-KR" altLang="en-US" sz="1200" dirty="0"/>
              <a:t>읽기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smtClean="0">
                <a:solidFill>
                  <a:srgbClr val="0070C0"/>
                </a:solidFill>
              </a:rPr>
              <a:t>0x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3</a:t>
            </a:r>
            <a:r>
              <a:rPr lang="en-US" altLang="ko-KR" sz="1200" dirty="0" smtClean="0">
                <a:solidFill>
                  <a:srgbClr val="0070C0"/>
                </a:solidFill>
              </a:rPr>
              <a:t>F40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5925246" y="6327297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0x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9</a:t>
            </a:r>
            <a:r>
              <a:rPr lang="en-US" altLang="ko-KR" sz="1200" dirty="0" smtClean="0">
                <a:solidFill>
                  <a:srgbClr val="0070C0"/>
                </a:solidFill>
              </a:rPr>
              <a:t>F40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4295992" y="6410723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4845925" y="6410724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4295817" y="6549103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4845750" y="6549104"/>
            <a:ext cx="546225" cy="13245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4298107" y="6680917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4848040" y="6680918"/>
            <a:ext cx="546225" cy="1324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755576" y="4832858"/>
            <a:ext cx="2471908" cy="1980517"/>
          </a:xfrm>
          <a:prstGeom prst="roundRect">
            <a:avLst>
              <a:gd name="adj" fmla="val 4868"/>
            </a:avLst>
          </a:prstGeom>
          <a:noFill/>
          <a:ln w="952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35496" y="5619352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페이지</a:t>
            </a:r>
            <a:r>
              <a:rPr lang="en-US" altLang="ko-KR" sz="1100" dirty="0"/>
              <a:t>3</a:t>
            </a:r>
            <a:endParaRPr lang="ko-KR" altLang="en-US" sz="1100" dirty="0"/>
          </a:p>
        </p:txBody>
      </p:sp>
      <p:cxnSp>
        <p:nvCxnSpPr>
          <p:cNvPr id="105" name="직선 연결선 104"/>
          <p:cNvCxnSpPr/>
          <p:nvPr/>
        </p:nvCxnSpPr>
        <p:spPr>
          <a:xfrm flipV="1">
            <a:off x="263054" y="1574493"/>
            <a:ext cx="8367805" cy="2922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323353" y="3223357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TLB hit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V="1">
            <a:off x="3256363" y="3433129"/>
            <a:ext cx="1032642" cy="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338126" y="4159589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TLB hit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V="1">
            <a:off x="3271136" y="4369361"/>
            <a:ext cx="1032642" cy="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66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탐구 </a:t>
            </a:r>
            <a:r>
              <a:rPr lang="en-US" altLang="ko-KR" dirty="0" smtClean="0"/>
              <a:t>9-4</a:t>
            </a:r>
            <a:r>
              <a:rPr lang="ko-KR" altLang="en-US" dirty="0" smtClean="0"/>
              <a:t>를 위한 참고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76384" y="1986849"/>
            <a:ext cx="1368152" cy="331435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12022" y="2416236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2022" y="2704268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12022" y="2992300"/>
            <a:ext cx="64807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2022" y="3280332"/>
            <a:ext cx="64807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425" y="1610948"/>
            <a:ext cx="208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프로세스의 가상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주소 공간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674723" y="502420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물리 메모리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1176415" y="2708920"/>
            <a:ext cx="1368152" cy="3685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(n[0]~n[1023])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6415" y="3077454"/>
            <a:ext cx="1368152" cy="36853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5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(n[1024]~n[1999])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95953" y="1649656"/>
            <a:ext cx="1368152" cy="3685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95953" y="2018190"/>
            <a:ext cx="1368152" cy="36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95984" y="2389409"/>
            <a:ext cx="1368152" cy="3685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95984" y="2757943"/>
            <a:ext cx="1368152" cy="3685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94952" y="3129035"/>
            <a:ext cx="1368152" cy="3685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94952" y="3486747"/>
            <a:ext cx="1368152" cy="36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94983" y="4236674"/>
            <a:ext cx="1368152" cy="368534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200" dirty="0">
                <a:solidFill>
                  <a:schemeClr val="tx1"/>
                </a:solidFill>
              </a:rPr>
              <a:t>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4983" y="3848000"/>
            <a:ext cx="1368152" cy="112141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97489" y="4340300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프로세스의</a:t>
            </a:r>
            <a:endParaRPr lang="en-US" altLang="ko-KR" sz="1200" dirty="0" smtClean="0"/>
          </a:p>
          <a:p>
            <a:r>
              <a:rPr lang="ko-KR" altLang="en-US" sz="1200" dirty="0" smtClean="0"/>
              <a:t>페이지 테이블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211960" y="3571265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11960" y="3859297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92525" y="2992300"/>
            <a:ext cx="21940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92525" y="3280332"/>
            <a:ext cx="21940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14" idx="3"/>
            <a:endCxn id="33" idx="1"/>
          </p:cNvCxnSpPr>
          <p:nvPr/>
        </p:nvCxnSpPr>
        <p:spPr>
          <a:xfrm>
            <a:off x="2544567" y="2893187"/>
            <a:ext cx="1447958" cy="24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5" idx="3"/>
            <a:endCxn id="34" idx="1"/>
          </p:cNvCxnSpPr>
          <p:nvPr/>
        </p:nvCxnSpPr>
        <p:spPr>
          <a:xfrm>
            <a:off x="2544567" y="3261721"/>
            <a:ext cx="1447958" cy="16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82205" y="219409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프레임 번호</a:t>
            </a:r>
            <a:endParaRPr lang="ko-KR" altLang="en-US" sz="1000" dirty="0"/>
          </a:p>
        </p:txBody>
      </p:sp>
      <p:cxnSp>
        <p:nvCxnSpPr>
          <p:cNvPr id="62" name="직선 화살표 연결선 61"/>
          <p:cNvCxnSpPr>
            <a:stCxn id="9" idx="3"/>
          </p:cNvCxnSpPr>
          <p:nvPr/>
        </p:nvCxnSpPr>
        <p:spPr>
          <a:xfrm>
            <a:off x="4860094" y="3424348"/>
            <a:ext cx="1667362" cy="4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8" idx="3"/>
          </p:cNvCxnSpPr>
          <p:nvPr/>
        </p:nvCxnSpPr>
        <p:spPr>
          <a:xfrm flipV="1">
            <a:off x="4860094" y="2012552"/>
            <a:ext cx="1667455" cy="112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46588" y="5374354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n[2000]</a:t>
            </a:r>
            <a:r>
              <a:rPr lang="ko-KR" altLang="en-US" sz="1200" dirty="0" smtClean="0"/>
              <a:t>개의 배열이</a:t>
            </a:r>
            <a:endParaRPr lang="en-US" altLang="ko-KR" sz="1200" dirty="0" smtClean="0"/>
          </a:p>
          <a:p>
            <a:r>
              <a:rPr lang="ko-KR" altLang="en-US" sz="1200" dirty="0" smtClean="0"/>
              <a:t>페이지</a:t>
            </a:r>
            <a:r>
              <a:rPr lang="en-US" altLang="ko-KR" sz="1200" dirty="0" smtClean="0"/>
              <a:t>2,3</a:t>
            </a:r>
            <a:r>
              <a:rPr lang="ko-KR" altLang="en-US" sz="1200" dirty="0" smtClean="0"/>
              <a:t>에 존재한다면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541228" y="2577368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0x2000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41803" y="3006869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0x3000</a:t>
            </a:r>
            <a:endParaRPr lang="ko-KR" alt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5855515" y="1927849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0x7000</a:t>
            </a:r>
            <a:endParaRPr lang="ko-KR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7863104" y="419147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페이지</a:t>
            </a:r>
            <a:endParaRPr lang="en-US" altLang="ko-KR" sz="1200" dirty="0" smtClean="0"/>
          </a:p>
          <a:p>
            <a:r>
              <a:rPr lang="ko-KR" altLang="en-US" sz="1200" dirty="0" smtClean="0"/>
              <a:t>테이블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4211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TLB</a:t>
            </a:r>
            <a:r>
              <a:rPr lang="ko-KR" altLang="en-US" dirty="0" smtClean="0"/>
              <a:t>로부터 얻는 교훈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TLB</a:t>
            </a:r>
            <a:r>
              <a:rPr lang="ko-KR" altLang="en-US" dirty="0" smtClean="0"/>
              <a:t>와 참조의 지역성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TLB</a:t>
            </a:r>
            <a:r>
              <a:rPr lang="ko-KR" altLang="en-US" dirty="0" smtClean="0"/>
              <a:t>는 참조의 지역성으로 인해 효과적인 전략임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TLB</a:t>
            </a:r>
            <a:r>
              <a:rPr lang="ko-KR" altLang="en-US" dirty="0" smtClean="0"/>
              <a:t>를 사용하면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순차 메모리 액세스 시에 실행 속도 빠름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TLB </a:t>
            </a:r>
            <a:r>
              <a:rPr lang="ko-KR" altLang="en-US" dirty="0" smtClean="0"/>
              <a:t>히트가 계속됨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메모리의 페이지 테이블 액세스할 필요 없음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TLB</a:t>
            </a:r>
            <a:r>
              <a:rPr lang="ko-KR" altLang="en-US" dirty="0"/>
              <a:t>를 </a:t>
            </a:r>
            <a:r>
              <a:rPr lang="ko-KR" altLang="en-US" dirty="0" smtClean="0"/>
              <a:t>사용하면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랜덤 </a:t>
            </a:r>
            <a:r>
              <a:rPr lang="ko-KR" altLang="en-US" dirty="0" smtClean="0"/>
              <a:t>메모리 액세스나</a:t>
            </a:r>
            <a:r>
              <a:rPr lang="en-US" altLang="ko-KR" dirty="0" smtClean="0"/>
              <a:t> </a:t>
            </a:r>
            <a:r>
              <a:rPr lang="ko-KR" altLang="en-US" dirty="0"/>
              <a:t>반복이 </a:t>
            </a:r>
            <a:r>
              <a:rPr lang="ko-KR" altLang="en-US" dirty="0" smtClean="0"/>
              <a:t>없는 경우 실행 </a:t>
            </a:r>
            <a:r>
              <a:rPr lang="ko-KR" altLang="en-US" dirty="0"/>
              <a:t>속도 </a:t>
            </a:r>
            <a:r>
              <a:rPr lang="ko-KR" altLang="en-US" dirty="0" smtClean="0"/>
              <a:t>느림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TLB </a:t>
            </a:r>
            <a:r>
              <a:rPr lang="ko-KR" altLang="en-US" dirty="0" smtClean="0"/>
              <a:t>미스 자주 발생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TLB</a:t>
            </a:r>
            <a:r>
              <a:rPr lang="ko-KR" altLang="en-US" dirty="0" smtClean="0"/>
              <a:t>의 항목 교체</a:t>
            </a:r>
            <a:r>
              <a:rPr lang="en-US" altLang="ko-KR" dirty="0" smtClean="0"/>
              <a:t>(TLB </a:t>
            </a:r>
            <a:r>
              <a:rPr lang="ko-KR" altLang="en-US" dirty="0" smtClean="0"/>
              <a:t>항목의 </a:t>
            </a:r>
            <a:r>
              <a:rPr lang="ko-KR" altLang="en-US" dirty="0"/>
              <a:t>개</a:t>
            </a:r>
            <a:r>
              <a:rPr lang="ko-KR" altLang="en-US" dirty="0" smtClean="0"/>
              <a:t>수 제한되기 때문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TLB </a:t>
            </a:r>
            <a:r>
              <a:rPr lang="ko-KR" altLang="en-US" dirty="0" smtClean="0"/>
              <a:t>성능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TLB </a:t>
            </a:r>
            <a:r>
              <a:rPr lang="ko-KR" altLang="en-US" dirty="0" err="1" smtClean="0"/>
              <a:t>히트율</a:t>
            </a:r>
            <a:r>
              <a:rPr lang="ko-KR" altLang="en-US" dirty="0" smtClean="0"/>
              <a:t> 높이기 </a:t>
            </a:r>
            <a:r>
              <a:rPr lang="en-US" altLang="ko-KR" dirty="0" smtClean="0"/>
              <a:t>-&gt; TLB </a:t>
            </a:r>
            <a:r>
              <a:rPr lang="ko-KR" altLang="en-US" dirty="0" smtClean="0"/>
              <a:t>항목 늘이기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비용과의 </a:t>
            </a:r>
            <a:r>
              <a:rPr lang="en-US" altLang="ko-KR" dirty="0" smtClean="0"/>
              <a:t>trade-off)</a:t>
            </a:r>
          </a:p>
          <a:p>
            <a:pPr lvl="1"/>
            <a:r>
              <a:rPr lang="ko-KR" altLang="en-US" dirty="0" smtClean="0"/>
              <a:t>페이지 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페이지가 클수록 </a:t>
            </a:r>
            <a:r>
              <a:rPr lang="en-US" altLang="ko-KR" dirty="0" smtClean="0"/>
              <a:t>TLB </a:t>
            </a:r>
            <a:r>
              <a:rPr lang="ko-KR" altLang="en-US" dirty="0" smtClean="0"/>
              <a:t>히트 증가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실행 성능 향상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페이지가 클수록 내부 단편화 증가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메모리 낭비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둘 사이에는 </a:t>
            </a:r>
            <a:r>
              <a:rPr lang="en-US" altLang="ko-KR" dirty="0" smtClean="0"/>
              <a:t>trade-off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선택의 문제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페이지가 크지는 추세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디스크 입출력의 성능 향상을 위해</a:t>
            </a:r>
            <a:endParaRPr lang="en-US" altLang="ko-KR" dirty="0" smtClean="0"/>
          </a:p>
          <a:p>
            <a:r>
              <a:rPr lang="en-US" altLang="ko-KR" dirty="0" err="1" smtClean="0"/>
              <a:t>TLB</a:t>
            </a:r>
            <a:r>
              <a:rPr lang="en-US" altLang="ko-KR" dirty="0" smtClean="0"/>
              <a:t> reach</a:t>
            </a:r>
          </a:p>
          <a:p>
            <a:pPr lvl="1"/>
            <a:r>
              <a:rPr lang="en-US" altLang="ko-KR" dirty="0" err="1" smtClean="0"/>
              <a:t>TLB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도달 범위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TLB</a:t>
            </a:r>
            <a:r>
              <a:rPr lang="ko-KR" altLang="en-US" dirty="0" smtClean="0"/>
              <a:t>가 채워졌을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미스없이 작동하는 메모리 액세스 범위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TLB </a:t>
            </a:r>
            <a:r>
              <a:rPr lang="ko-KR" altLang="en-US" dirty="0" smtClean="0"/>
              <a:t>항목 수 </a:t>
            </a:r>
            <a:r>
              <a:rPr lang="en-US" altLang="ko-KR" dirty="0" smtClean="0"/>
              <a:t>* </a:t>
            </a:r>
            <a:r>
              <a:rPr lang="ko-KR" altLang="en-US" dirty="0" smtClean="0"/>
              <a:t>페이지 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116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TLB</a:t>
            </a:r>
            <a:r>
              <a:rPr lang="ko-KR" altLang="en-US" dirty="0" smtClean="0"/>
              <a:t>를 고려한 컨텍스트 스위칭 과정 재정리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TLB</a:t>
            </a:r>
            <a:r>
              <a:rPr lang="ko-KR" altLang="en-US" dirty="0"/>
              <a:t>를 </a:t>
            </a:r>
            <a:r>
              <a:rPr lang="ko-KR" altLang="en-US" dirty="0" smtClean="0"/>
              <a:t>고려한 컨텍스트 </a:t>
            </a:r>
            <a:r>
              <a:rPr lang="ko-KR" altLang="en-US" dirty="0"/>
              <a:t>스위칭 </a:t>
            </a:r>
            <a:r>
              <a:rPr lang="ko-KR" altLang="en-US" dirty="0" smtClean="0"/>
              <a:t>과정</a:t>
            </a:r>
            <a:endParaRPr lang="ko-KR" altLang="en-US" dirty="0"/>
          </a:p>
          <a:p>
            <a:pPr marL="365760" lvl="1" indent="0">
              <a:buNone/>
            </a:pPr>
            <a:r>
              <a:rPr lang="en-US" altLang="ko-KR" dirty="0" smtClean="0"/>
              <a:t>1. CPU</a:t>
            </a:r>
            <a:r>
              <a:rPr lang="ko-KR" altLang="en-US" dirty="0" smtClean="0"/>
              <a:t>의 모든 레지스터를 </a:t>
            </a:r>
            <a:r>
              <a:rPr lang="en-US" altLang="ko-KR" dirty="0" smtClean="0"/>
              <a:t>PCB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2. PCB</a:t>
            </a:r>
            <a:r>
              <a:rPr lang="ko-KR" altLang="en-US" dirty="0"/>
              <a:t>에 있는 </a:t>
            </a:r>
            <a:r>
              <a:rPr lang="ko-KR" altLang="en-US" dirty="0" smtClean="0"/>
              <a:t>프로세스의 페이지 테이블의 주소를 </a:t>
            </a:r>
            <a:r>
              <a:rPr lang="en-US" altLang="ko-KR" dirty="0" smtClean="0"/>
              <a:t>MMU(CPU)</a:t>
            </a:r>
            <a:r>
              <a:rPr lang="ko-KR" altLang="en-US" dirty="0" smtClean="0"/>
              <a:t>의   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fr-FR" altLang="ko-KR" dirty="0" smtClean="0"/>
              <a:t>Page </a:t>
            </a:r>
            <a:r>
              <a:rPr lang="fr-FR" altLang="ko-KR" dirty="0"/>
              <a:t>Table Base Register (</a:t>
            </a:r>
            <a:r>
              <a:rPr lang="fr-FR" altLang="ko-KR" dirty="0" smtClean="0"/>
              <a:t>PTBR)</a:t>
            </a:r>
            <a:r>
              <a:rPr lang="ko-KR" altLang="en-US" dirty="0" smtClean="0"/>
              <a:t>로</a:t>
            </a:r>
            <a:r>
              <a:rPr lang="fr-FR" altLang="ko-KR" dirty="0" smtClean="0"/>
              <a:t> </a:t>
            </a:r>
            <a:r>
              <a:rPr lang="ko-KR" altLang="en-US" dirty="0" smtClean="0"/>
              <a:t>로딩</a:t>
            </a:r>
            <a:r>
              <a:rPr lang="fr-FR" altLang="ko-KR" dirty="0" smtClean="0"/>
              <a:t> </a:t>
            </a:r>
          </a:p>
          <a:p>
            <a:pPr lvl="2"/>
            <a:r>
              <a:rPr lang="en-US" altLang="ko-KR" dirty="0" smtClean="0"/>
              <a:t>TLB </a:t>
            </a:r>
            <a:r>
              <a:rPr lang="ko-KR" altLang="en-US" dirty="0" smtClean="0"/>
              <a:t>미스 시에 페이지 테이블을 액세스하여 물리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주소를 알아내고 </a:t>
            </a:r>
            <a:endParaRPr lang="en-US" altLang="ko-KR" dirty="0" smtClean="0"/>
          </a:p>
          <a:p>
            <a:pPr lvl="2"/>
            <a:r>
              <a:rPr lang="fr-FR" altLang="ko-KR" dirty="0"/>
              <a:t>TLB</a:t>
            </a:r>
            <a:r>
              <a:rPr lang="ko-KR" altLang="en-US" dirty="0"/>
              <a:t>로 페이지 테이블 엔트리 이동하기 위함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 smtClean="0"/>
              <a:t>3. TLB </a:t>
            </a:r>
            <a:r>
              <a:rPr lang="ko-KR" altLang="en-US" dirty="0" smtClean="0"/>
              <a:t>내용 모두 지우기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큰 비용 대가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프로세스의 실행이 시작되면 </a:t>
            </a:r>
            <a:r>
              <a:rPr lang="en-US" altLang="ko-KR" dirty="0" smtClean="0"/>
              <a:t>TLB </a:t>
            </a:r>
            <a:r>
              <a:rPr lang="ko-KR" altLang="en-US" dirty="0" smtClean="0"/>
              <a:t>미스가 발생하고 </a:t>
            </a:r>
            <a:r>
              <a:rPr lang="en-US" altLang="ko-KR" dirty="0" smtClean="0"/>
              <a:t>TLB</a:t>
            </a:r>
            <a:r>
              <a:rPr lang="ko-KR" altLang="en-US" dirty="0" smtClean="0"/>
              <a:t>에 항목이 채워지기 시작함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새 프로세스 컨텍스트</a:t>
            </a:r>
            <a:r>
              <a:rPr lang="en-US" altLang="ko-KR" dirty="0" smtClean="0"/>
              <a:t>(CPU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PCB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로 로딩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7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페이지 테이블의 메모리 낭비 문제 해결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902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</a:t>
            </a:r>
            <a:r>
              <a:rPr lang="ko-KR" altLang="en-US" dirty="0"/>
              <a:t>테이블의 메모리 </a:t>
            </a:r>
            <a:r>
              <a:rPr lang="ko-KR" altLang="en-US" dirty="0" smtClean="0"/>
              <a:t>낭비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32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환경에서 프로세스당 페이지 테이블 크기</a:t>
            </a:r>
            <a:endParaRPr lang="en-US" altLang="ko-KR" dirty="0" smtClean="0"/>
          </a:p>
          <a:p>
            <a:pPr lvl="1" fontAlgn="base" latinLnBrk="0"/>
            <a:r>
              <a:rPr lang="ko-KR" altLang="en-US" dirty="0"/>
              <a:t>프로세스의 주소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lvl="2" fontAlgn="base" latinLnBrk="0"/>
            <a:r>
              <a:rPr lang="en-US" altLang="ko-KR" dirty="0" smtClean="0"/>
              <a:t>4GB/4KB </a:t>
            </a:r>
            <a:r>
              <a:rPr lang="en-US" altLang="ko-KR" dirty="0"/>
              <a:t>= 2</a:t>
            </a:r>
            <a:r>
              <a:rPr lang="en-US" altLang="ko-KR" baseline="30000" dirty="0"/>
              <a:t>32</a:t>
            </a:r>
            <a:r>
              <a:rPr lang="en-US" altLang="ko-KR" dirty="0"/>
              <a:t>/2</a:t>
            </a:r>
            <a:r>
              <a:rPr lang="en-US" altLang="ko-KR" baseline="30000" dirty="0"/>
              <a:t>12</a:t>
            </a:r>
            <a:r>
              <a:rPr lang="ko-KR" altLang="en-US" dirty="0"/>
              <a:t> </a:t>
            </a:r>
            <a:r>
              <a:rPr lang="en-US" altLang="ko-KR" dirty="0"/>
              <a:t>= 2</a:t>
            </a:r>
            <a:r>
              <a:rPr lang="en-US" altLang="ko-KR" baseline="30000" dirty="0"/>
              <a:t>20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약 </a:t>
            </a:r>
            <a:r>
              <a:rPr lang="en-US" altLang="ko-KR" dirty="0"/>
              <a:t>100</a:t>
            </a:r>
            <a:r>
              <a:rPr lang="ko-KR" altLang="en-US" dirty="0"/>
              <a:t>만개의 페이지로 구성</a:t>
            </a:r>
          </a:p>
          <a:p>
            <a:pPr lvl="1" fontAlgn="base" latinLnBrk="0"/>
            <a:r>
              <a:rPr lang="ko-KR" altLang="en-US" dirty="0" smtClean="0"/>
              <a:t>프로세스당 페이지 </a:t>
            </a:r>
            <a:r>
              <a:rPr lang="ko-KR" altLang="en-US" dirty="0"/>
              <a:t>테이블의 </a:t>
            </a:r>
            <a:r>
              <a:rPr lang="ko-KR" altLang="en-US" dirty="0" smtClean="0"/>
              <a:t>크기</a:t>
            </a:r>
            <a:endParaRPr lang="en-US" altLang="ko-KR" dirty="0" smtClean="0"/>
          </a:p>
          <a:p>
            <a:pPr lvl="2" fontAlgn="base" latinLnBrk="0"/>
            <a:r>
              <a:rPr lang="ko-KR" altLang="en-US" dirty="0" smtClean="0"/>
              <a:t>한 </a:t>
            </a:r>
            <a:r>
              <a:rPr lang="ko-KR" altLang="en-US" dirty="0"/>
              <a:t>항목이 </a:t>
            </a:r>
            <a:r>
              <a:rPr lang="en-US" altLang="ko-KR" dirty="0"/>
              <a:t>4</a:t>
            </a:r>
            <a:r>
              <a:rPr lang="ko-KR" altLang="en-US" dirty="0"/>
              <a:t>바이트이면 </a:t>
            </a:r>
            <a:r>
              <a:rPr lang="en-US" altLang="ko-KR" dirty="0"/>
              <a:t>2</a:t>
            </a:r>
            <a:r>
              <a:rPr lang="en-US" altLang="ko-KR" baseline="30000" dirty="0"/>
              <a:t>20</a:t>
            </a:r>
            <a:r>
              <a:rPr lang="ko-KR" altLang="en-US" dirty="0"/>
              <a:t>개 </a:t>
            </a:r>
            <a:r>
              <a:rPr lang="en-US" altLang="ko-KR" dirty="0"/>
              <a:t>x 4</a:t>
            </a:r>
            <a:r>
              <a:rPr lang="ko-KR" altLang="en-US" dirty="0"/>
              <a:t>바이트 </a:t>
            </a:r>
            <a:r>
              <a:rPr lang="en-US" altLang="ko-KR" dirty="0"/>
              <a:t>= </a:t>
            </a:r>
            <a:r>
              <a:rPr lang="en-US" altLang="ko-KR" dirty="0" smtClean="0"/>
              <a:t>4MB</a:t>
            </a:r>
          </a:p>
          <a:p>
            <a:pPr fontAlgn="base" latinLnBrk="0"/>
            <a:r>
              <a:rPr lang="en-US" altLang="ko-KR" dirty="0"/>
              <a:t>10MB</a:t>
            </a:r>
            <a:r>
              <a:rPr lang="ko-KR" altLang="en-US" dirty="0"/>
              <a:t>의 메모리를 사용하는 프로세스가 있다고 </a:t>
            </a:r>
            <a:r>
              <a:rPr lang="ko-KR" altLang="en-US" dirty="0" smtClean="0"/>
              <a:t>하면</a:t>
            </a:r>
            <a:endParaRPr lang="en-US" altLang="ko-KR" dirty="0"/>
          </a:p>
          <a:p>
            <a:pPr lvl="1" fontAlgn="base" latinLnBrk="0"/>
            <a:r>
              <a:rPr lang="ko-KR" altLang="en-US" dirty="0"/>
              <a:t>실제 활용되는 페이지 테이블 항목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pPr lvl="2" fontAlgn="base" latinLnBrk="0"/>
            <a:r>
              <a:rPr lang="en-US" altLang="ko-KR" dirty="0" smtClean="0"/>
              <a:t>10MB/4KB </a:t>
            </a:r>
            <a:r>
              <a:rPr lang="en-US" altLang="ko-KR" dirty="0"/>
              <a:t>= 10x2</a:t>
            </a:r>
            <a:r>
              <a:rPr lang="en-US" altLang="ko-KR" baseline="30000" dirty="0"/>
              <a:t>20</a:t>
            </a:r>
            <a:r>
              <a:rPr lang="en-US" altLang="ko-KR" dirty="0"/>
              <a:t>/2</a:t>
            </a:r>
            <a:r>
              <a:rPr lang="en-US" altLang="ko-KR" baseline="30000" dirty="0"/>
              <a:t>12</a:t>
            </a:r>
            <a:r>
              <a:rPr lang="ko-KR" altLang="en-US" dirty="0"/>
              <a:t> </a:t>
            </a:r>
            <a:r>
              <a:rPr lang="en-US" altLang="ko-KR" dirty="0"/>
              <a:t>= 10x2</a:t>
            </a:r>
            <a:r>
              <a:rPr lang="en-US" altLang="ko-KR" baseline="30000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= 2560</a:t>
            </a:r>
            <a:r>
              <a:rPr lang="ko-KR" altLang="en-US" dirty="0"/>
              <a:t>개</a:t>
            </a:r>
          </a:p>
          <a:p>
            <a:pPr lvl="1" fontAlgn="base" latinLnBrk="0"/>
            <a:r>
              <a:rPr lang="ko-KR" altLang="en-US" dirty="0"/>
              <a:t>실제 활용되는 페이지 테이블 </a:t>
            </a:r>
            <a:r>
              <a:rPr lang="ko-KR" altLang="en-US" dirty="0" smtClean="0"/>
              <a:t>비율</a:t>
            </a:r>
            <a:endParaRPr lang="en-US" altLang="ko-KR" dirty="0" smtClean="0"/>
          </a:p>
          <a:p>
            <a:pPr lvl="2" fontAlgn="base" latinLnBrk="0"/>
            <a:r>
              <a:rPr lang="en-US" altLang="ko-KR" dirty="0" smtClean="0"/>
              <a:t>10x2</a:t>
            </a:r>
            <a:r>
              <a:rPr lang="en-US" altLang="ko-KR" baseline="30000" dirty="0" smtClean="0"/>
              <a:t>8</a:t>
            </a:r>
            <a:r>
              <a:rPr lang="en-US" altLang="ko-KR" dirty="0" smtClean="0"/>
              <a:t>x/2</a:t>
            </a:r>
            <a:r>
              <a:rPr lang="en-US" altLang="ko-KR" baseline="30000" dirty="0" smtClean="0"/>
              <a:t>20</a:t>
            </a:r>
            <a:r>
              <a:rPr lang="ko-KR" altLang="en-US" dirty="0" smtClean="0"/>
              <a:t> </a:t>
            </a:r>
            <a:r>
              <a:rPr lang="en-US" altLang="ko-KR" dirty="0"/>
              <a:t>= 10/2</a:t>
            </a:r>
            <a:r>
              <a:rPr lang="en-US" altLang="ko-KR" baseline="30000" dirty="0"/>
              <a:t>12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0.0024</a:t>
            </a:r>
            <a:endParaRPr lang="en-US" altLang="ko-KR" dirty="0"/>
          </a:p>
          <a:p>
            <a:pPr lvl="2" fontAlgn="base" latinLnBrk="0"/>
            <a:r>
              <a:rPr lang="ko-KR" altLang="en-US" dirty="0" smtClean="0"/>
              <a:t>매우 낮음</a:t>
            </a:r>
            <a:endParaRPr lang="ko-KR" altLang="en-US" dirty="0"/>
          </a:p>
          <a:p>
            <a:pPr lvl="2" fontAlgn="base" latinLnBrk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90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페이지 </a:t>
            </a:r>
            <a:r>
              <a:rPr lang="ko-KR" altLang="en-US" dirty="0" smtClean="0"/>
              <a:t>테이블 낭비 문제의 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역 페이지 테이블</a:t>
            </a:r>
            <a:r>
              <a:rPr lang="en-US" altLang="ko-KR" dirty="0"/>
              <a:t>(</a:t>
            </a:r>
            <a:r>
              <a:rPr lang="en-US" altLang="ko-KR" dirty="0" smtClean="0"/>
              <a:t>inverted </a:t>
            </a:r>
            <a:r>
              <a:rPr lang="en-US" altLang="ko-KR" dirty="0"/>
              <a:t>page </a:t>
            </a:r>
            <a:r>
              <a:rPr lang="en-US" altLang="ko-KR" dirty="0" smtClean="0"/>
              <a:t>table, IPT)</a:t>
            </a:r>
            <a:endParaRPr lang="en-US" altLang="ko-KR" dirty="0"/>
          </a:p>
          <a:p>
            <a:pPr lvl="1"/>
            <a:r>
              <a:rPr lang="ko-KR" altLang="en-US" dirty="0" smtClean="0"/>
              <a:t>시스템에 </a:t>
            </a:r>
            <a:r>
              <a:rPr lang="ko-KR" altLang="en-US" dirty="0"/>
              <a:t>하나의 </a:t>
            </a:r>
            <a:r>
              <a:rPr lang="ko-KR" altLang="en-US" dirty="0" smtClean="0"/>
              <a:t>역 페이지 테이블만 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역 페이지 테이블 항목의 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물리 메모리의 프레임 개수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 페이지 테이블 항목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프로세스번호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),</a:t>
            </a:r>
            <a:r>
              <a:rPr lang="ko-KR" altLang="en-US" dirty="0" smtClean="0"/>
              <a:t> </a:t>
            </a:r>
            <a:r>
              <a:rPr lang="ko-KR" altLang="en-US" dirty="0"/>
              <a:t>페이지</a:t>
            </a:r>
            <a:r>
              <a:rPr lang="en-US" altLang="ko-KR" dirty="0"/>
              <a:t>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(p)]</a:t>
            </a:r>
          </a:p>
          <a:p>
            <a:pPr lvl="1"/>
            <a:r>
              <a:rPr lang="ko-KR" altLang="en-US" dirty="0" smtClean="0"/>
              <a:t>역 페이지 테이블의 인덱스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프레임 번호</a:t>
            </a:r>
            <a:endParaRPr lang="en-US" altLang="ko-KR" dirty="0" smtClean="0"/>
          </a:p>
          <a:p>
            <a:pPr lvl="1"/>
            <a:r>
              <a:rPr lang="ko-KR" altLang="en-US" dirty="0"/>
              <a:t>역 페이지 테이블을 </a:t>
            </a:r>
            <a:r>
              <a:rPr lang="ko-KR" altLang="en-US" dirty="0" smtClean="0"/>
              <a:t>사용할 때 논리 주소 형식</a:t>
            </a:r>
            <a:endParaRPr lang="en-US" altLang="ko-KR" dirty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프로세스번호</a:t>
            </a:r>
            <a:r>
              <a:rPr lang="en-US" altLang="ko-KR" dirty="0"/>
              <a:t>,</a:t>
            </a:r>
            <a:r>
              <a:rPr lang="ko-KR" altLang="en-US" dirty="0"/>
              <a:t> 페이지</a:t>
            </a:r>
            <a:r>
              <a:rPr lang="en-US" altLang="ko-KR" dirty="0"/>
              <a:t>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옵셋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역 페이지 테이블을 사용한 주소 변환</a:t>
            </a:r>
            <a:endParaRPr lang="en-US" altLang="ko-KR" dirty="0"/>
          </a:p>
          <a:p>
            <a:pPr lvl="2"/>
            <a:r>
              <a:rPr lang="ko-KR" altLang="en-US" dirty="0" smtClean="0"/>
              <a:t>논리 주소에서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페이지</a:t>
            </a:r>
            <a:r>
              <a:rPr lang="en-US" altLang="ko-KR" dirty="0"/>
              <a:t> </a:t>
            </a:r>
            <a:r>
              <a:rPr lang="ko-KR" altLang="en-US" dirty="0"/>
              <a:t>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역 페이지 테이블 검색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일치하는 항목을 발견하면 항목 번호가 바로 프레임 번호임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프레임 번호와 옵셋을 연결하면 물리 주소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멀티 레벨 페이지 테이블</a:t>
            </a:r>
            <a:r>
              <a:rPr lang="en-US" altLang="ko-KR" dirty="0" smtClean="0"/>
              <a:t>(multi-level page table)</a:t>
            </a:r>
          </a:p>
          <a:p>
            <a:pPr lvl="1"/>
            <a:r>
              <a:rPr lang="ko-KR" altLang="en-US" dirty="0" smtClean="0"/>
              <a:t>페이지 테이블은 하나의 페이지에 넣고 페이지 테이블을 가리키는 페이지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사용중인 페이지들에 대해서만 페이지 테이블 구성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088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역 페이지 테이블을 이용한 페이지와 프레임 사이의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9592" y="1730612"/>
            <a:ext cx="1368152" cy="3685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1412776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프로세스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의 주소 공간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935814"/>
            <a:ext cx="1903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프로세스 </a:t>
            </a:r>
            <a:r>
              <a:rPr lang="en-US" altLang="ko-KR" sz="1200" dirty="0" smtClean="0"/>
              <a:t>50</a:t>
            </a:r>
            <a:r>
              <a:rPr lang="ko-KR" altLang="en-US" sz="1200" dirty="0" smtClean="0"/>
              <a:t>의 주소 공간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660232" y="649439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물리 메모리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899592" y="2099146"/>
            <a:ext cx="1368152" cy="3685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9623" y="2459543"/>
            <a:ext cx="1368152" cy="3685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9623" y="2828077"/>
            <a:ext cx="1368152" cy="3685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05912" y="3675375"/>
            <a:ext cx="1368152" cy="3685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05912" y="4043909"/>
            <a:ext cx="1368152" cy="3685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05943" y="4404306"/>
            <a:ext cx="1368152" cy="3685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05943" y="4772840"/>
            <a:ext cx="1368152" cy="3685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05912" y="5141374"/>
            <a:ext cx="1368152" cy="3685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05912" y="5509908"/>
            <a:ext cx="1368152" cy="3685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46150" y="1291159"/>
            <a:ext cx="1368152" cy="3685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46150" y="1659693"/>
            <a:ext cx="1368152" cy="3685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프레임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46181" y="2030912"/>
            <a:ext cx="1368152" cy="3685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프레임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46181" y="2399446"/>
            <a:ext cx="1368152" cy="73217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445149" y="3128250"/>
            <a:ext cx="1368152" cy="3685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200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45180" y="3494058"/>
            <a:ext cx="1368152" cy="3685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프레임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201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48443" y="3861048"/>
            <a:ext cx="1367038" cy="74249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48412" y="4602904"/>
            <a:ext cx="1367070" cy="3685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프레임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800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48443" y="4968711"/>
            <a:ext cx="1367070" cy="10952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48412" y="6074314"/>
            <a:ext cx="1367070" cy="36853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프레임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n-1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14" idx="3"/>
            <a:endCxn id="9" idx="1"/>
          </p:cNvCxnSpPr>
          <p:nvPr/>
        </p:nvCxnSpPr>
        <p:spPr>
          <a:xfrm>
            <a:off x="2267744" y="1914879"/>
            <a:ext cx="1517769" cy="33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5" idx="3"/>
          </p:cNvCxnSpPr>
          <p:nvPr/>
        </p:nvCxnSpPr>
        <p:spPr>
          <a:xfrm>
            <a:off x="2267744" y="2283413"/>
            <a:ext cx="1666059" cy="13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6" idx="3"/>
            <a:endCxn id="54" idx="1"/>
          </p:cNvCxnSpPr>
          <p:nvPr/>
        </p:nvCxnSpPr>
        <p:spPr>
          <a:xfrm>
            <a:off x="2267775" y="2643810"/>
            <a:ext cx="1517676" cy="47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85513" y="2158669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85513" y="2338379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85513" y="2506459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null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19450" y="5385174"/>
            <a:ext cx="1370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역 페이지 테이블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3785451" y="2692204"/>
            <a:ext cx="589156" cy="34455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785451" y="3034395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963426" y="2153699"/>
            <a:ext cx="245788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0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63426" y="2333409"/>
            <a:ext cx="245788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1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63426" y="2501489"/>
            <a:ext cx="245788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2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963426" y="2675401"/>
            <a:ext cx="245788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963364" y="2849313"/>
            <a:ext cx="245788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63364" y="3029425"/>
            <a:ext cx="245788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200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785513" y="3221361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785513" y="3401071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85513" y="3569151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785513" y="3743063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85451" y="3916975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785451" y="4097087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963426" y="3216391"/>
            <a:ext cx="245788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201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963426" y="3396101"/>
            <a:ext cx="245788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...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963426" y="3564181"/>
            <a:ext cx="245788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...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963426" y="3738093"/>
            <a:ext cx="245788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...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963364" y="3912005"/>
            <a:ext cx="245788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...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963364" y="4092117"/>
            <a:ext cx="245788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600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373992" y="2156382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373992" y="2336092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373992" y="2504172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null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373930" y="2689917"/>
            <a:ext cx="589156" cy="34455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373930" y="3032108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2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373992" y="3219074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373992" y="3398784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373992" y="3566864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373992" y="3740776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373930" y="3914688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373930" y="4094800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1" name="직선 화살표 연결선 130"/>
          <p:cNvCxnSpPr>
            <a:stCxn id="55" idx="3"/>
            <a:endCxn id="34" idx="1"/>
          </p:cNvCxnSpPr>
          <p:nvPr/>
        </p:nvCxnSpPr>
        <p:spPr>
          <a:xfrm flipV="1">
            <a:off x="5209214" y="1475426"/>
            <a:ext cx="1236936" cy="76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3783339" y="4282861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783339" y="4462571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783339" y="4630651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783339" y="4804509"/>
            <a:ext cx="589156" cy="34455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783277" y="5158587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961252" y="4277891"/>
            <a:ext cx="245788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...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961252" y="4457601"/>
            <a:ext cx="245788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...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961252" y="4625681"/>
            <a:ext cx="245788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rgbClr val="C00000"/>
                </a:solidFill>
              </a:rPr>
              <a:t>8</a:t>
            </a:r>
            <a:r>
              <a:rPr lang="en-US" altLang="ko-KR" sz="1000" dirty="0" smtClean="0">
                <a:solidFill>
                  <a:srgbClr val="C00000"/>
                </a:solidFill>
              </a:rPr>
              <a:t>00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961252" y="4799593"/>
            <a:ext cx="245788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961190" y="4973505"/>
            <a:ext cx="245788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...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961190" y="5153617"/>
            <a:ext cx="245788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n-1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371818" y="4280574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371818" y="4460284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371818" y="4628364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4371818" y="4802222"/>
            <a:ext cx="589156" cy="34455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371756" y="5156300"/>
            <a:ext cx="589156" cy="17680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8" name="직선 화살표 연결선 157"/>
          <p:cNvCxnSpPr>
            <a:stCxn id="27" idx="3"/>
            <a:endCxn id="106" idx="1"/>
          </p:cNvCxnSpPr>
          <p:nvPr/>
        </p:nvCxnSpPr>
        <p:spPr>
          <a:xfrm>
            <a:off x="2267775" y="3012344"/>
            <a:ext cx="1517676" cy="117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56" idx="3"/>
            <a:endCxn id="35" idx="1"/>
          </p:cNvCxnSpPr>
          <p:nvPr/>
        </p:nvCxnSpPr>
        <p:spPr>
          <a:xfrm flipV="1">
            <a:off x="5209214" y="1843960"/>
            <a:ext cx="1236936" cy="57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57" idx="3"/>
            <a:endCxn id="36" idx="1"/>
          </p:cNvCxnSpPr>
          <p:nvPr/>
        </p:nvCxnSpPr>
        <p:spPr>
          <a:xfrm flipV="1">
            <a:off x="5209214" y="2215179"/>
            <a:ext cx="1236967" cy="37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28" idx="3"/>
            <a:endCxn id="101" idx="1"/>
          </p:cNvCxnSpPr>
          <p:nvPr/>
        </p:nvCxnSpPr>
        <p:spPr>
          <a:xfrm flipV="1">
            <a:off x="2574064" y="3309766"/>
            <a:ext cx="1211449" cy="54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33" idx="3"/>
            <a:endCxn id="140" idx="1"/>
          </p:cNvCxnSpPr>
          <p:nvPr/>
        </p:nvCxnSpPr>
        <p:spPr>
          <a:xfrm flipV="1">
            <a:off x="2574064" y="4719056"/>
            <a:ext cx="1209275" cy="97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46" idx="3"/>
            <a:endCxn id="43" idx="1"/>
          </p:cNvCxnSpPr>
          <p:nvPr/>
        </p:nvCxnSpPr>
        <p:spPr>
          <a:xfrm>
            <a:off x="5207040" y="4714086"/>
            <a:ext cx="1241372" cy="7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60" idx="3"/>
            <a:endCxn id="39" idx="1"/>
          </p:cNvCxnSpPr>
          <p:nvPr/>
        </p:nvCxnSpPr>
        <p:spPr>
          <a:xfrm>
            <a:off x="5209152" y="3117830"/>
            <a:ext cx="1235997" cy="19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29" idx="3"/>
          </p:cNvCxnSpPr>
          <p:nvPr/>
        </p:nvCxnSpPr>
        <p:spPr>
          <a:xfrm flipV="1">
            <a:off x="2574064" y="4180522"/>
            <a:ext cx="413760" cy="4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30" idx="3"/>
          </p:cNvCxnSpPr>
          <p:nvPr/>
        </p:nvCxnSpPr>
        <p:spPr>
          <a:xfrm flipV="1">
            <a:off x="2574095" y="4489069"/>
            <a:ext cx="341721" cy="9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31" idx="3"/>
          </p:cNvCxnSpPr>
          <p:nvPr/>
        </p:nvCxnSpPr>
        <p:spPr>
          <a:xfrm flipV="1">
            <a:off x="2574095" y="4830212"/>
            <a:ext cx="341721" cy="12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32" idx="3"/>
          </p:cNvCxnSpPr>
          <p:nvPr/>
        </p:nvCxnSpPr>
        <p:spPr>
          <a:xfrm flipV="1">
            <a:off x="2574064" y="5141374"/>
            <a:ext cx="269744" cy="18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07" idx="3"/>
            <a:endCxn id="40" idx="1"/>
          </p:cNvCxnSpPr>
          <p:nvPr/>
        </p:nvCxnSpPr>
        <p:spPr>
          <a:xfrm>
            <a:off x="5209214" y="3304796"/>
            <a:ext cx="1235966" cy="3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112" idx="3"/>
            <a:endCxn id="42" idx="1"/>
          </p:cNvCxnSpPr>
          <p:nvPr/>
        </p:nvCxnSpPr>
        <p:spPr>
          <a:xfrm>
            <a:off x="5209152" y="4180522"/>
            <a:ext cx="1239291" cy="5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783277" y="1738126"/>
            <a:ext cx="584179" cy="394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프로세스 번호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67487" y="1738126"/>
            <a:ext cx="535596" cy="3971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번호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5" name="모서리가 둥근 사각형 설명선 194"/>
          <p:cNvSpPr/>
          <p:nvPr/>
        </p:nvSpPr>
        <p:spPr>
          <a:xfrm>
            <a:off x="8028384" y="3212671"/>
            <a:ext cx="1009994" cy="375556"/>
          </a:xfrm>
          <a:prstGeom prst="wedgeRoundRectCallout">
            <a:avLst>
              <a:gd name="adj1" fmla="val -77427"/>
              <a:gd name="adj2" fmla="val -20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의  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에 할당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860032" y="1956047"/>
            <a:ext cx="486905" cy="1768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프레임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모서리가 둥근 사각형 설명선 124"/>
          <p:cNvSpPr/>
          <p:nvPr/>
        </p:nvSpPr>
        <p:spPr>
          <a:xfrm>
            <a:off x="8046860" y="4686353"/>
            <a:ext cx="1009994" cy="375556"/>
          </a:xfrm>
          <a:prstGeom prst="wedgeRoundRectCallout">
            <a:avLst>
              <a:gd name="adj1" fmla="val -77427"/>
              <a:gd name="adj2" fmla="val -20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 </a:t>
            </a:r>
            <a:r>
              <a:rPr lang="en-US" altLang="ko-KR" sz="1000" dirty="0" smtClean="0">
                <a:solidFill>
                  <a:schemeClr val="tx1"/>
                </a:solidFill>
              </a:rPr>
              <a:t>50</a:t>
            </a:r>
            <a:r>
              <a:rPr lang="ko-KR" altLang="en-US" sz="1000" dirty="0" smtClean="0">
                <a:solidFill>
                  <a:schemeClr val="tx1"/>
                </a:solidFill>
              </a:rPr>
              <a:t>의  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r>
              <a:rPr lang="ko-KR" altLang="en-US" sz="1000" dirty="0" smtClean="0">
                <a:solidFill>
                  <a:schemeClr val="tx1"/>
                </a:solidFill>
              </a:rPr>
              <a:t>에 할당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867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역 페이지 테이블을 사용한 논리 주소의 물리 주소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989383" y="1620740"/>
            <a:ext cx="1368152" cy="460346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975730"/>
            <a:ext cx="6192688" cy="392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79177" y="5421282"/>
            <a:ext cx="6656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dirty="0" smtClean="0"/>
              <a:t>역 페이지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테이블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16817" y="5903832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CPU </a:t>
            </a:r>
            <a:r>
              <a:rPr lang="ko-KR" altLang="en-US" sz="1200" dirty="0" smtClean="0"/>
              <a:t>패키지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821095" y="546194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MMU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20490" y="2115376"/>
            <a:ext cx="1135843" cy="3354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50731" y="2710720"/>
            <a:ext cx="49647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offset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141305" y="2710720"/>
            <a:ext cx="70942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p(2)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92577" y="263088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논리 주소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6997837" y="3019739"/>
            <a:ext cx="1368152" cy="636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200" dirty="0" smtClean="0">
                <a:solidFill>
                  <a:schemeClr val="tx1"/>
                </a:solidFill>
              </a:rPr>
              <a:t>200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91054" y="2713557"/>
            <a:ext cx="524307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offset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09457" y="2713557"/>
            <a:ext cx="68159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f(200)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002526" y="3394771"/>
            <a:ext cx="1363463" cy="986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26827" y="6231575"/>
            <a:ext cx="106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물리 메모리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392549" y="3076455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offset</a:t>
            </a:r>
            <a:endParaRPr lang="ko-KR" altLang="en-US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2414762" y="2132857"/>
            <a:ext cx="3525390" cy="326561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꺾인 연결선 38"/>
          <p:cNvCxnSpPr>
            <a:stCxn id="16" idx="0"/>
            <a:endCxn id="27" idx="0"/>
          </p:cNvCxnSpPr>
          <p:nvPr/>
        </p:nvCxnSpPr>
        <p:spPr>
          <a:xfrm rot="16200000" flipH="1">
            <a:off x="4774670" y="2035019"/>
            <a:ext cx="2837" cy="1354238"/>
          </a:xfrm>
          <a:prstGeom prst="bentConnector3">
            <a:avLst>
              <a:gd name="adj1" fmla="val -80578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27" idx="3"/>
            <a:endCxn id="31" idx="1"/>
          </p:cNvCxnSpPr>
          <p:nvPr/>
        </p:nvCxnSpPr>
        <p:spPr>
          <a:xfrm>
            <a:off x="5715361" y="2857573"/>
            <a:ext cx="1287165" cy="586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11134" y="261330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물리 주소</a:t>
            </a:r>
            <a:endParaRPr lang="ko-KR" altLang="en-US" sz="1050" dirty="0"/>
          </a:p>
        </p:txBody>
      </p:sp>
      <p:cxnSp>
        <p:nvCxnSpPr>
          <p:cNvPr id="42" name="직선 화살표 연결선 41"/>
          <p:cNvCxnSpPr>
            <a:endCxn id="65" idx="1"/>
          </p:cNvCxnSpPr>
          <p:nvPr/>
        </p:nvCxnSpPr>
        <p:spPr>
          <a:xfrm flipV="1">
            <a:off x="1737869" y="2857988"/>
            <a:ext cx="868357" cy="1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69743" y="4910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역 페이지 테이블</a:t>
            </a:r>
            <a:endParaRPr lang="ko-KR" altLang="en-US" sz="1000" dirty="0"/>
          </a:p>
        </p:txBody>
      </p:sp>
      <p:cxnSp>
        <p:nvCxnSpPr>
          <p:cNvPr id="61" name="꺾인 연결선 60"/>
          <p:cNvCxnSpPr>
            <a:stCxn id="77" idx="3"/>
            <a:endCxn id="28" idx="2"/>
          </p:cNvCxnSpPr>
          <p:nvPr/>
        </p:nvCxnSpPr>
        <p:spPr>
          <a:xfrm flipV="1">
            <a:off x="4692392" y="3001589"/>
            <a:ext cx="157864" cy="1443220"/>
          </a:xfrm>
          <a:prstGeom prst="bentConnector2">
            <a:avLst/>
          </a:prstGeom>
          <a:ln w="57150">
            <a:solidFill>
              <a:srgbClr val="6B85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606226" y="2713972"/>
            <a:ext cx="531177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PID(3)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341921" y="3801812"/>
            <a:ext cx="327144" cy="124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41921" y="3955996"/>
            <a:ext cx="327144" cy="124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41921" y="4124076"/>
            <a:ext cx="327144" cy="124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41859" y="4158042"/>
            <a:ext cx="327144" cy="124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...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65248" y="4382333"/>
            <a:ext cx="327144" cy="124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accent2">
                    <a:lumMod val="75000"/>
                  </a:schemeClr>
                </a:solidFill>
              </a:rPr>
              <a:t>200</a:t>
            </a:r>
            <a:endParaRPr lang="ko-KR" altLang="en-US" sz="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357744" y="4592394"/>
            <a:ext cx="295374" cy="1740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...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051065" y="3826971"/>
            <a:ext cx="1350664" cy="1020587"/>
            <a:chOff x="2915816" y="3501008"/>
            <a:chExt cx="1350664" cy="1020587"/>
          </a:xfrm>
        </p:grpSpPr>
        <p:sp>
          <p:nvSpPr>
            <p:cNvPr id="44" name="직사각형 43"/>
            <p:cNvSpPr/>
            <p:nvPr/>
          </p:nvSpPr>
          <p:spPr>
            <a:xfrm>
              <a:off x="2915816" y="3766629"/>
              <a:ext cx="673295" cy="2931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915816" y="4041814"/>
              <a:ext cx="673295" cy="1445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</a:rPr>
                <a:t>3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176897"/>
              <a:ext cx="673295" cy="3406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595046" y="3771117"/>
              <a:ext cx="671434" cy="2749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595046" y="4046302"/>
              <a:ext cx="671434" cy="1356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C00000"/>
                  </a:solidFill>
                </a:rPr>
                <a:t>2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595046" y="4181385"/>
              <a:ext cx="671434" cy="3402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915816" y="3501008"/>
              <a:ext cx="673295" cy="144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915816" y="3636091"/>
              <a:ext cx="673295" cy="144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595046" y="3505496"/>
              <a:ext cx="671434" cy="1356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595046" y="3640579"/>
              <a:ext cx="671434" cy="1356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꺾인 연결선 86"/>
          <p:cNvCxnSpPr>
            <a:stCxn id="65" idx="2"/>
            <a:endCxn id="46" idx="0"/>
          </p:cNvCxnSpPr>
          <p:nvPr/>
        </p:nvCxnSpPr>
        <p:spPr>
          <a:xfrm rot="16200000" flipH="1">
            <a:off x="2446878" y="3426941"/>
            <a:ext cx="1365773" cy="51589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17" idx="2"/>
            <a:endCxn id="51" idx="0"/>
          </p:cNvCxnSpPr>
          <p:nvPr/>
        </p:nvCxnSpPr>
        <p:spPr>
          <a:xfrm rot="16200000" flipH="1">
            <a:off x="3094259" y="3400511"/>
            <a:ext cx="1373513" cy="56999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7002179" y="4962071"/>
            <a:ext cx="1350664" cy="1020587"/>
            <a:chOff x="2915816" y="3501008"/>
            <a:chExt cx="1350664" cy="1020587"/>
          </a:xfrm>
        </p:grpSpPr>
        <p:sp>
          <p:nvSpPr>
            <p:cNvPr id="95" name="직사각형 94"/>
            <p:cNvSpPr/>
            <p:nvPr/>
          </p:nvSpPr>
          <p:spPr>
            <a:xfrm>
              <a:off x="2915816" y="3766629"/>
              <a:ext cx="673295" cy="2931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915816" y="4041814"/>
              <a:ext cx="673295" cy="1445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rgbClr val="C00000"/>
                  </a:solidFill>
                </a:rPr>
                <a:t>3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915816" y="4176897"/>
              <a:ext cx="673295" cy="3406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595046" y="3771117"/>
              <a:ext cx="671434" cy="2749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595046" y="4046302"/>
              <a:ext cx="671434" cy="1356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C00000"/>
                  </a:solidFill>
                </a:rPr>
                <a:t>2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595046" y="4181385"/>
              <a:ext cx="671434" cy="3402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915816" y="3501008"/>
              <a:ext cx="673295" cy="144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915816" y="3636091"/>
              <a:ext cx="673295" cy="144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595046" y="3505496"/>
              <a:ext cx="671434" cy="1356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595046" y="3640579"/>
              <a:ext cx="671434" cy="1356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6997837" y="4962071"/>
            <a:ext cx="1355006" cy="10165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>
            <a:stCxn id="105" idx="1"/>
          </p:cNvCxnSpPr>
          <p:nvPr/>
        </p:nvCxnSpPr>
        <p:spPr>
          <a:xfrm flipH="1" flipV="1">
            <a:off x="4562683" y="4859752"/>
            <a:ext cx="2435154" cy="61057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73419" y="4725144"/>
            <a:ext cx="610881" cy="26921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83568" y="5001886"/>
            <a:ext cx="10543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Page Table </a:t>
            </a:r>
          </a:p>
          <a:p>
            <a:r>
              <a:rPr lang="en-US" altLang="ko-KR" sz="1050" dirty="0" smtClean="0"/>
              <a:t>Base Register</a:t>
            </a:r>
            <a:endParaRPr lang="ko-KR" altLang="en-US" sz="1050" dirty="0"/>
          </a:p>
        </p:txBody>
      </p:sp>
      <p:sp>
        <p:nvSpPr>
          <p:cNvPr id="68" name="직사각형 67"/>
          <p:cNvSpPr/>
          <p:nvPr/>
        </p:nvSpPr>
        <p:spPr>
          <a:xfrm>
            <a:off x="955904" y="3713964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CPU</a:t>
            </a:r>
            <a:endParaRPr lang="ko-KR" altLang="en-US" sz="1200" dirty="0"/>
          </a:p>
        </p:txBody>
      </p:sp>
      <p:cxnSp>
        <p:nvCxnSpPr>
          <p:cNvPr id="19" name="꺾인 연결선 18"/>
          <p:cNvCxnSpPr/>
          <p:nvPr/>
        </p:nvCxnSpPr>
        <p:spPr>
          <a:xfrm flipV="1">
            <a:off x="1409124" y="3815807"/>
            <a:ext cx="1653876" cy="1057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8450603" y="3024894"/>
            <a:ext cx="0" cy="37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378572" y="3020229"/>
            <a:ext cx="271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3793" y="1361163"/>
            <a:ext cx="4437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논리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</a:rPr>
              <a:t>주소 </a:t>
            </a:r>
            <a:r>
              <a:rPr lang="en-US" altLang="ko-KR" sz="1600" dirty="0" smtClean="0">
                <a:solidFill>
                  <a:srgbClr val="0070C0"/>
                </a:solidFill>
              </a:rPr>
              <a:t>: [</a:t>
            </a:r>
            <a:r>
              <a:rPr lang="ko-KR" altLang="en-US" sz="1600" dirty="0" smtClean="0">
                <a:solidFill>
                  <a:srgbClr val="0070C0"/>
                </a:solidFill>
              </a:rPr>
              <a:t>프로세스 번호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</a:rPr>
              <a:t>페이지 번호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</a:rPr>
              <a:t>옵셋</a:t>
            </a:r>
            <a:r>
              <a:rPr lang="en-US" altLang="ko-KR" sz="1600" dirty="0" smtClean="0">
                <a:solidFill>
                  <a:srgbClr val="0070C0"/>
                </a:solidFill>
              </a:rPr>
              <a:t>]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20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 페이지 테이블의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역 페이지 테이블의 개수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존재</a:t>
            </a:r>
            <a:endParaRPr lang="en-US" altLang="ko-KR" dirty="0" smtClean="0"/>
          </a:p>
          <a:p>
            <a:r>
              <a:rPr lang="ko-KR" altLang="en-US" dirty="0" smtClean="0"/>
              <a:t>역 페이지 테이블의 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 페이지 테이블의 항목 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 번호와 페이지 번호로 구성</a:t>
            </a:r>
            <a:endParaRPr lang="en-US" altLang="ko-KR" dirty="0" smtClean="0"/>
          </a:p>
          <a:p>
            <a:pPr lvl="2"/>
            <a:r>
              <a:rPr lang="ko-KR" altLang="en-US" dirty="0"/>
              <a:t>프로세스 번호와 페이지 </a:t>
            </a:r>
            <a:r>
              <a:rPr lang="ko-KR" altLang="en-US" dirty="0" smtClean="0"/>
              <a:t>번호가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항목 크기는 </a:t>
            </a:r>
            <a:r>
              <a:rPr lang="en-US" altLang="ko-KR" dirty="0" smtClean="0"/>
              <a:t>8 </a:t>
            </a:r>
            <a:r>
              <a:rPr lang="ko-KR" altLang="en-US" dirty="0" smtClean="0"/>
              <a:t>바이트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 페이지 테이블의 항목 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물리 메모리 크기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프레임 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물리 메모리가 </a:t>
            </a:r>
            <a:r>
              <a:rPr lang="en-US" altLang="ko-KR" dirty="0" err="1" smtClean="0"/>
              <a:t>4GB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 크기 </a:t>
            </a:r>
            <a:r>
              <a:rPr lang="en-US" altLang="ko-KR" dirty="0" err="1" smtClean="0"/>
              <a:t>4KB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     역 페이지 테이블 항목 수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4GB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4KB</a:t>
            </a:r>
            <a:r>
              <a:rPr lang="en-US" altLang="ko-KR" dirty="0" smtClean="0"/>
              <a:t> = 2</a:t>
            </a:r>
            <a:r>
              <a:rPr lang="en-US" altLang="ko-KR" baseline="30000" dirty="0" smtClean="0"/>
              <a:t>20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  =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 페이지 테이블의 크기는 컴퓨터에 설치된 물리 메모리 크기에 다라 달라짐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물리 메모리는 컴퓨터마다 서로 다르게 설치될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물리 메모리가 </a:t>
            </a:r>
            <a:r>
              <a:rPr lang="en-US" altLang="ko-KR" dirty="0" err="1" smtClean="0"/>
              <a:t>4GB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프레임 크기가 </a:t>
            </a:r>
            <a:r>
              <a:rPr lang="en-US" altLang="ko-KR" dirty="0" err="1" smtClean="0"/>
              <a:t>4KB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항목 크기가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바이트라면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역 페이지 테이블의 크기는</a:t>
            </a:r>
            <a:r>
              <a:rPr lang="en-US" altLang="ko-KR" dirty="0" smtClean="0"/>
              <a:t> = 2</a:t>
            </a:r>
            <a:r>
              <a:rPr lang="en-US" altLang="ko-KR" baseline="30000" dirty="0" smtClean="0"/>
              <a:t>20</a:t>
            </a:r>
            <a:r>
              <a:rPr lang="ko-KR" altLang="en-US" dirty="0" smtClean="0"/>
              <a:t>개 항목 </a:t>
            </a:r>
            <a:r>
              <a:rPr lang="en-US" altLang="ko-KR" dirty="0" smtClean="0"/>
              <a:t>x 8</a:t>
            </a:r>
            <a:r>
              <a:rPr lang="ko-KR" altLang="en-US" dirty="0" smtClean="0"/>
              <a:t>바이트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8MB</a:t>
            </a:r>
            <a:endParaRPr lang="en-US" altLang="ko-KR" dirty="0" smtClean="0"/>
          </a:p>
          <a:p>
            <a:r>
              <a:rPr lang="ko-KR" altLang="en-US" dirty="0" smtClean="0"/>
              <a:t>기존 페이지 테이블과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10</a:t>
            </a:r>
            <a:r>
              <a:rPr lang="ko-KR" altLang="en-US" dirty="0" smtClean="0"/>
              <a:t>개의 프로세스가 실행 중일 때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ko-KR" altLang="en-US" dirty="0" smtClean="0"/>
              <a:t>         기존 페이지 테이블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4MBx10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40MB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ko-KR" altLang="en-US" dirty="0" smtClean="0"/>
              <a:t>         역 페이지 테이블   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8MB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기존의 </a:t>
            </a:r>
            <a:r>
              <a:rPr lang="en-US" altLang="ko-KR" dirty="0" smtClean="0"/>
              <a:t>1/5 </a:t>
            </a:r>
            <a:r>
              <a:rPr lang="ko-KR" altLang="en-US" dirty="0" smtClean="0"/>
              <a:t>수준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29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논리 페이지와 물리 프레임 매핑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99409" y="2068622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9409" y="2356654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9409" y="2644686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99409" y="2932718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12423" y="4189656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12423" y="4477688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12423" y="4765720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12423" y="5053752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69592" y="184482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프레임 번호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187624" y="1946636"/>
            <a:ext cx="1368152" cy="36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1600" y="1628800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프로세스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의 주소 공간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0020" y="6104329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프로세스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의 주소 공간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>
            <a:stCxn id="8" idx="3"/>
            <a:endCxn id="73" idx="1"/>
          </p:cNvCxnSpPr>
          <p:nvPr/>
        </p:nvCxnSpPr>
        <p:spPr>
          <a:xfrm flipV="1">
            <a:off x="4647481" y="1843960"/>
            <a:ext cx="1798669" cy="65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3"/>
            <a:endCxn id="75" idx="1"/>
          </p:cNvCxnSpPr>
          <p:nvPr/>
        </p:nvCxnSpPr>
        <p:spPr>
          <a:xfrm flipV="1">
            <a:off x="4647481" y="2583713"/>
            <a:ext cx="1798700" cy="20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6" idx="3"/>
            <a:endCxn id="81" idx="1"/>
          </p:cNvCxnSpPr>
          <p:nvPr/>
        </p:nvCxnSpPr>
        <p:spPr>
          <a:xfrm>
            <a:off x="4647481" y="2212638"/>
            <a:ext cx="1797699" cy="183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2" idx="3"/>
            <a:endCxn id="94" idx="1"/>
          </p:cNvCxnSpPr>
          <p:nvPr/>
        </p:nvCxnSpPr>
        <p:spPr>
          <a:xfrm>
            <a:off x="4647481" y="3076734"/>
            <a:ext cx="1800931" cy="281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" idx="3"/>
            <a:endCxn id="72" idx="1"/>
          </p:cNvCxnSpPr>
          <p:nvPr/>
        </p:nvCxnSpPr>
        <p:spPr>
          <a:xfrm flipV="1">
            <a:off x="5060495" y="1475426"/>
            <a:ext cx="1385655" cy="285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6" idx="3"/>
            <a:endCxn id="90" idx="1"/>
          </p:cNvCxnSpPr>
          <p:nvPr/>
        </p:nvCxnSpPr>
        <p:spPr>
          <a:xfrm flipV="1">
            <a:off x="5060495" y="4418637"/>
            <a:ext cx="1387948" cy="20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60232" y="649439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물리 메모리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788576" y="3234337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프로세스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의</a:t>
            </a:r>
            <a:endParaRPr lang="en-US" altLang="ko-KR" sz="1200" dirty="0" smtClean="0"/>
          </a:p>
          <a:p>
            <a:r>
              <a:rPr lang="ko-KR" altLang="en-US" sz="1200" dirty="0" smtClean="0"/>
              <a:t>페이지 테이블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1187624" y="2315170"/>
            <a:ext cx="1368152" cy="36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87655" y="2675567"/>
            <a:ext cx="1368152" cy="36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87655" y="3044101"/>
            <a:ext cx="1368152" cy="36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07756" y="3891399"/>
            <a:ext cx="1368152" cy="36853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407756" y="4259933"/>
            <a:ext cx="1368152" cy="36853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407787" y="4620330"/>
            <a:ext cx="1368152" cy="36853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407787" y="4988864"/>
            <a:ext cx="1368152" cy="36853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07756" y="5357398"/>
            <a:ext cx="1368152" cy="36853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07756" y="5725932"/>
            <a:ext cx="1368152" cy="36853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446150" y="1291159"/>
            <a:ext cx="1368152" cy="36853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446150" y="1659693"/>
            <a:ext cx="1368152" cy="36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프레임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446181" y="2030912"/>
            <a:ext cx="1368152" cy="3685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프레임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46181" y="2399446"/>
            <a:ext cx="1368152" cy="36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프레임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445149" y="2770538"/>
            <a:ext cx="1368152" cy="3685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프레임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445149" y="3128250"/>
            <a:ext cx="1368152" cy="36853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445180" y="3494058"/>
            <a:ext cx="1368152" cy="3685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프레임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445180" y="3862592"/>
            <a:ext cx="1368152" cy="36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프레임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448443" y="4234370"/>
            <a:ext cx="1367038" cy="36853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448412" y="4602904"/>
            <a:ext cx="1367070" cy="36853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프레임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48443" y="4968712"/>
            <a:ext cx="1367070" cy="3685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프레임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448443" y="5337246"/>
            <a:ext cx="1367070" cy="36853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프레임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448412" y="5705780"/>
            <a:ext cx="1367070" cy="36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프레임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448412" y="6074314"/>
            <a:ext cx="1367070" cy="36853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프레임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13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25" idx="3"/>
            <a:endCxn id="187" idx="1"/>
          </p:cNvCxnSpPr>
          <p:nvPr/>
        </p:nvCxnSpPr>
        <p:spPr>
          <a:xfrm>
            <a:off x="2555776" y="2130903"/>
            <a:ext cx="1226209" cy="9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54" idx="3"/>
            <a:endCxn id="188" idx="1"/>
          </p:cNvCxnSpPr>
          <p:nvPr/>
        </p:nvCxnSpPr>
        <p:spPr>
          <a:xfrm>
            <a:off x="2555776" y="2499437"/>
            <a:ext cx="1226209" cy="1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57" idx="3"/>
            <a:endCxn id="189" idx="1"/>
          </p:cNvCxnSpPr>
          <p:nvPr/>
        </p:nvCxnSpPr>
        <p:spPr>
          <a:xfrm flipV="1">
            <a:off x="2555807" y="2797657"/>
            <a:ext cx="1226178" cy="6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59" idx="3"/>
            <a:endCxn id="190" idx="1"/>
          </p:cNvCxnSpPr>
          <p:nvPr/>
        </p:nvCxnSpPr>
        <p:spPr>
          <a:xfrm flipV="1">
            <a:off x="2555807" y="3085689"/>
            <a:ext cx="1226178" cy="14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201590" y="5991671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프로세스 </a:t>
            </a:r>
            <a:r>
              <a:rPr lang="en-US" altLang="ko-KR" sz="1200" dirty="0"/>
              <a:t>2</a:t>
            </a:r>
            <a:r>
              <a:rPr lang="ko-KR" altLang="en-US" sz="1200" dirty="0" smtClean="0"/>
              <a:t>의</a:t>
            </a:r>
            <a:endParaRPr lang="en-US" altLang="ko-KR" sz="1200" dirty="0" smtClean="0"/>
          </a:p>
          <a:p>
            <a:r>
              <a:rPr lang="ko-KR" altLang="en-US" sz="1200" dirty="0" smtClean="0"/>
              <a:t>페이지 테이블</a:t>
            </a:r>
            <a:endParaRPr lang="ko-KR" altLang="en-US" sz="1200" dirty="0"/>
          </a:p>
        </p:txBody>
      </p:sp>
      <p:sp>
        <p:nvSpPr>
          <p:cNvPr id="139" name="직사각형 138"/>
          <p:cNvSpPr/>
          <p:nvPr/>
        </p:nvSpPr>
        <p:spPr>
          <a:xfrm>
            <a:off x="4412361" y="5344685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4412361" y="5632717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192926" y="4189656"/>
            <a:ext cx="21940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192926" y="4477688"/>
            <a:ext cx="21940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192926" y="4765720"/>
            <a:ext cx="21940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192926" y="5053752"/>
            <a:ext cx="21940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4192864" y="5344685"/>
            <a:ext cx="21940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192864" y="5632717"/>
            <a:ext cx="21940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6" name="직선 화살표 연결선 155"/>
          <p:cNvCxnSpPr>
            <a:stCxn id="60" idx="3"/>
            <a:endCxn id="149" idx="1"/>
          </p:cNvCxnSpPr>
          <p:nvPr/>
        </p:nvCxnSpPr>
        <p:spPr>
          <a:xfrm>
            <a:off x="2775908" y="4075666"/>
            <a:ext cx="1417018" cy="25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64" idx="3"/>
            <a:endCxn id="150" idx="1"/>
          </p:cNvCxnSpPr>
          <p:nvPr/>
        </p:nvCxnSpPr>
        <p:spPr>
          <a:xfrm>
            <a:off x="2775908" y="4444200"/>
            <a:ext cx="1417018" cy="17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65" idx="3"/>
            <a:endCxn id="151" idx="1"/>
          </p:cNvCxnSpPr>
          <p:nvPr/>
        </p:nvCxnSpPr>
        <p:spPr>
          <a:xfrm>
            <a:off x="2775939" y="4804597"/>
            <a:ext cx="1416987" cy="10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67" idx="3"/>
            <a:endCxn id="152" idx="1"/>
          </p:cNvCxnSpPr>
          <p:nvPr/>
        </p:nvCxnSpPr>
        <p:spPr>
          <a:xfrm>
            <a:off x="2775939" y="5173131"/>
            <a:ext cx="1416987" cy="2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69" idx="3"/>
            <a:endCxn id="153" idx="1"/>
          </p:cNvCxnSpPr>
          <p:nvPr/>
        </p:nvCxnSpPr>
        <p:spPr>
          <a:xfrm flipV="1">
            <a:off x="2775908" y="5488701"/>
            <a:ext cx="1416956" cy="5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70" idx="3"/>
            <a:endCxn id="154" idx="1"/>
          </p:cNvCxnSpPr>
          <p:nvPr/>
        </p:nvCxnSpPr>
        <p:spPr>
          <a:xfrm flipV="1">
            <a:off x="2775908" y="5776733"/>
            <a:ext cx="1416956" cy="13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8" idx="3"/>
            <a:endCxn id="91" idx="1"/>
          </p:cNvCxnSpPr>
          <p:nvPr/>
        </p:nvCxnSpPr>
        <p:spPr>
          <a:xfrm flipV="1">
            <a:off x="5060495" y="4787171"/>
            <a:ext cx="1387917" cy="12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20" idx="3"/>
            <a:endCxn id="93" idx="1"/>
          </p:cNvCxnSpPr>
          <p:nvPr/>
        </p:nvCxnSpPr>
        <p:spPr>
          <a:xfrm>
            <a:off x="5060495" y="5197768"/>
            <a:ext cx="1387948" cy="32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39" idx="3"/>
            <a:endCxn id="79" idx="1"/>
          </p:cNvCxnSpPr>
          <p:nvPr/>
        </p:nvCxnSpPr>
        <p:spPr>
          <a:xfrm flipV="1">
            <a:off x="5060433" y="3312517"/>
            <a:ext cx="1384716" cy="217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40" idx="3"/>
            <a:endCxn id="95" idx="1"/>
          </p:cNvCxnSpPr>
          <p:nvPr/>
        </p:nvCxnSpPr>
        <p:spPr>
          <a:xfrm>
            <a:off x="5060433" y="5776733"/>
            <a:ext cx="1387979" cy="48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4282606" y="396751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프레임 번호</a:t>
            </a:r>
            <a:endParaRPr lang="ko-KR" altLang="en-US" sz="1000" dirty="0"/>
          </a:p>
        </p:txBody>
      </p:sp>
      <p:sp>
        <p:nvSpPr>
          <p:cNvPr id="187" name="직사각형 186"/>
          <p:cNvSpPr/>
          <p:nvPr/>
        </p:nvSpPr>
        <p:spPr>
          <a:xfrm>
            <a:off x="3781985" y="2077577"/>
            <a:ext cx="21940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3781985" y="2365609"/>
            <a:ext cx="21940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3781985" y="2653641"/>
            <a:ext cx="21940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3781985" y="2941673"/>
            <a:ext cx="21940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31805" y="1216149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물리 주소 </a:t>
            </a:r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92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멀티레벨</a:t>
            </a:r>
            <a:r>
              <a:rPr lang="ko-KR" altLang="en-US" dirty="0" smtClean="0"/>
              <a:t> 페이지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멀티레벨</a:t>
            </a:r>
            <a:r>
              <a:rPr lang="ko-KR" altLang="en-US" dirty="0" smtClean="0"/>
              <a:t> 페이지 테이블 개념</a:t>
            </a:r>
            <a:endParaRPr lang="en-US" altLang="ko-KR" dirty="0" smtClean="0"/>
          </a:p>
          <a:p>
            <a:pPr lvl="1"/>
            <a:r>
              <a:rPr lang="ko-KR" altLang="en-US" dirty="0"/>
              <a:t>현재 사용 중인 페이지들에서 대해서만 페이지 테이블을 만드는 방식</a:t>
            </a:r>
          </a:p>
          <a:p>
            <a:pPr lvl="2"/>
            <a:r>
              <a:rPr lang="ko-KR" altLang="en-US" dirty="0" smtClean="0"/>
              <a:t>기존 페이지 </a:t>
            </a:r>
            <a:r>
              <a:rPr lang="ko-KR" altLang="en-US" dirty="0"/>
              <a:t>테이블의 낭비를 </a:t>
            </a:r>
            <a:r>
              <a:rPr lang="ko-KR" altLang="en-US" dirty="0" smtClean="0"/>
              <a:t>줄임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테이블을 </a:t>
            </a:r>
            <a:r>
              <a:rPr lang="ko-KR" altLang="en-US" dirty="0"/>
              <a:t>수십</a:t>
            </a:r>
            <a:r>
              <a:rPr lang="en-US" altLang="ko-KR" dirty="0"/>
              <a:t>~</a:t>
            </a:r>
            <a:r>
              <a:rPr lang="ko-KR" altLang="en-US" dirty="0"/>
              <a:t>수백 개의 작은 페이지 테이블로 나누고 이들을 여러 레벨</a:t>
            </a:r>
            <a:r>
              <a:rPr lang="en-US" altLang="ko-KR" dirty="0"/>
              <a:t>(level)</a:t>
            </a:r>
            <a:r>
              <a:rPr lang="ko-KR" altLang="en-US" dirty="0"/>
              <a:t>로 구성</a:t>
            </a:r>
          </a:p>
          <a:p>
            <a:r>
              <a:rPr lang="en-US" altLang="ko-KR" dirty="0" smtClean="0"/>
              <a:t>2-</a:t>
            </a:r>
            <a:r>
              <a:rPr lang="ko-KR" altLang="en-US" dirty="0" smtClean="0"/>
              <a:t>레벨로 </a:t>
            </a:r>
            <a:r>
              <a:rPr lang="ko-KR" altLang="en-US" dirty="0" err="1" smtClean="0"/>
              <a:t>멀티레벨</a:t>
            </a:r>
            <a:r>
              <a:rPr lang="ko-KR" altLang="en-US" dirty="0" smtClean="0"/>
              <a:t> 페이지 테이블를 구성하는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 주소 구성</a:t>
            </a:r>
            <a:endParaRPr lang="en-US" altLang="ko-KR" dirty="0" smtClean="0"/>
          </a:p>
          <a:p>
            <a:pPr lvl="2"/>
            <a:r>
              <a:rPr lang="en-US" altLang="ko-KR" dirty="0"/>
              <a:t>[ </a:t>
            </a:r>
            <a:r>
              <a:rPr lang="ko-KR" altLang="en-US" dirty="0"/>
              <a:t>페이지 디렉터리 인덱스</a:t>
            </a:r>
            <a:r>
              <a:rPr lang="en-US" altLang="ko-KR" dirty="0"/>
              <a:t>, </a:t>
            </a:r>
            <a:r>
              <a:rPr lang="ko-KR" altLang="en-US" dirty="0"/>
              <a:t>페이지 테이블 인덱스</a:t>
            </a:r>
            <a:r>
              <a:rPr lang="en-US" altLang="ko-KR" dirty="0"/>
              <a:t>, </a:t>
            </a:r>
            <a:r>
              <a:rPr lang="ko-KR" altLang="en-US" dirty="0"/>
              <a:t>옵셋 </a:t>
            </a:r>
            <a:r>
              <a:rPr lang="en-US" altLang="ko-KR" dirty="0" smtClean="0"/>
              <a:t>]</a:t>
            </a:r>
          </a:p>
          <a:p>
            <a:pPr lvl="2"/>
            <a:r>
              <a:rPr lang="ko-KR" altLang="en-US" dirty="0" smtClean="0"/>
              <a:t>페이지 크기 </a:t>
            </a:r>
            <a:r>
              <a:rPr lang="en-US" altLang="ko-KR" dirty="0" err="1" smtClean="0"/>
              <a:t>4KB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논리 주소의 하위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내 옵셋 주소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논리 주소의 상위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페이지 디렉터리 인덱스와 페이지 테이블 인덱스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828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페이지 테이블의 크기 문제를 해결하기 위한 </a:t>
            </a:r>
            <a:r>
              <a:rPr lang="en-US" altLang="ko-KR" dirty="0" smtClean="0"/>
              <a:t>Two level </a:t>
            </a:r>
            <a:r>
              <a:rPr lang="ko-KR" altLang="en-US" dirty="0" smtClean="0"/>
              <a:t>페이지 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페이지 테이블들의 페이지 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논리 주소는 페이지 번호와 옵셋으로 구성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논리 주소의 페이지 번호 부분을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레벨로 나눔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r>
              <a:rPr lang="ko-KR" altLang="en-US" dirty="0" smtClean="0"/>
              <a:t>페이지 디렉터리와 페이지 테이블의 트리 구조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 중인 페이지들에 대해서만 페이지 테이블 할당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932040" y="2176861"/>
            <a:ext cx="1152128" cy="3682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offset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(12</a:t>
            </a:r>
            <a:r>
              <a:rPr lang="ko-KR" altLang="en-US" sz="1200" dirty="0" smtClean="0">
                <a:solidFill>
                  <a:schemeClr val="tx1"/>
                </a:solidFill>
              </a:rPr>
              <a:t>비트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67744" y="2176861"/>
            <a:ext cx="2664296" cy="368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page number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(20</a:t>
            </a:r>
            <a:r>
              <a:rPr lang="ko-KR" altLang="en-US" sz="1200" dirty="0" smtClean="0">
                <a:solidFill>
                  <a:schemeClr val="tx1"/>
                </a:solidFill>
              </a:rPr>
              <a:t>비트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32040" y="3129796"/>
            <a:ext cx="1152128" cy="3682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offset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(12</a:t>
            </a:r>
            <a:r>
              <a:rPr lang="ko-KR" altLang="en-US" sz="1100" dirty="0" smtClean="0">
                <a:solidFill>
                  <a:schemeClr val="tx1"/>
                </a:solidFill>
              </a:rPr>
              <a:t>비트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35896" y="3129796"/>
            <a:ext cx="1296144" cy="368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page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table index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(10</a:t>
            </a:r>
            <a:r>
              <a:rPr lang="ko-KR" altLang="en-US" sz="1100" dirty="0" smtClean="0">
                <a:solidFill>
                  <a:schemeClr val="tx1"/>
                </a:solidFill>
              </a:rPr>
              <a:t>비트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57930" y="3132740"/>
            <a:ext cx="1377966" cy="368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page directory index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(10</a:t>
            </a:r>
            <a:r>
              <a:rPr lang="ko-KR" altLang="en-US" sz="1100" dirty="0" smtClean="0">
                <a:solidFill>
                  <a:schemeClr val="tx1"/>
                </a:solidFill>
              </a:rPr>
              <a:t>비트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35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4727990" y="476672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28075" y="657111"/>
            <a:ext cx="935275" cy="18235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27990" y="993210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728103" y="842422"/>
            <a:ext cx="935550" cy="151271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27990" y="1183334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57392" y="4889672"/>
            <a:ext cx="8498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물리 메모리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6667400" y="400890"/>
            <a:ext cx="1147792" cy="2235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60232" y="400890"/>
            <a:ext cx="1152811" cy="444172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34267" y="683828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68192" y="1209255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659459" y="2524554"/>
            <a:ext cx="1147792" cy="2235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644008" y="483658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3" name="구부러진 연결선 122"/>
          <p:cNvCxnSpPr/>
          <p:nvPr/>
        </p:nvCxnSpPr>
        <p:spPr>
          <a:xfrm flipV="1">
            <a:off x="5452889" y="500864"/>
            <a:ext cx="1203560" cy="478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6666326" y="931677"/>
            <a:ext cx="1147792" cy="2235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5" name="구부러진 연결선 124"/>
          <p:cNvCxnSpPr>
            <a:endCxn id="124" idx="1"/>
          </p:cNvCxnSpPr>
          <p:nvPr/>
        </p:nvCxnSpPr>
        <p:spPr>
          <a:xfrm>
            <a:off x="5525687" y="764704"/>
            <a:ext cx="1140639" cy="2787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6662952" y="1493032"/>
            <a:ext cx="1147792" cy="2235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구부러진 연결선 2"/>
          <p:cNvCxnSpPr>
            <a:endCxn id="126" idx="1"/>
          </p:cNvCxnSpPr>
          <p:nvPr/>
        </p:nvCxnSpPr>
        <p:spPr>
          <a:xfrm>
            <a:off x="5525687" y="1306185"/>
            <a:ext cx="1137265" cy="2986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 5"/>
          <p:cNvCxnSpPr/>
          <p:nvPr/>
        </p:nvCxnSpPr>
        <p:spPr>
          <a:xfrm flipV="1">
            <a:off x="5509300" y="915169"/>
            <a:ext cx="348507" cy="28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 7"/>
          <p:cNvCxnSpPr/>
          <p:nvPr/>
        </p:nvCxnSpPr>
        <p:spPr>
          <a:xfrm>
            <a:off x="5508104" y="1085344"/>
            <a:ext cx="349703" cy="228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4734446" y="1772816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34531" y="1953255"/>
            <a:ext cx="935275" cy="18235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734446" y="2289354"/>
            <a:ext cx="934467" cy="18426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734559" y="2138566"/>
            <a:ext cx="935550" cy="151271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734446" y="2479478"/>
            <a:ext cx="934467" cy="18426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739500" y="2662207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페이지 테이블</a:t>
            </a:r>
            <a:r>
              <a:rPr lang="en-US" altLang="ko-KR" sz="1000" dirty="0" smtClean="0"/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640723" y="1979972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474648" y="2505399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650464" y="1779802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660232" y="1985066"/>
            <a:ext cx="1147792" cy="2235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660232" y="3713298"/>
            <a:ext cx="1147792" cy="2235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61491" y="686191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150842" y="1202269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150842" y="1724560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150842" y="2234554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cxnSp>
        <p:nvCxnSpPr>
          <p:cNvPr id="12" name="구부러진 연결선 11"/>
          <p:cNvCxnSpPr>
            <a:endCxn id="136" idx="1"/>
          </p:cNvCxnSpPr>
          <p:nvPr/>
        </p:nvCxnSpPr>
        <p:spPr>
          <a:xfrm>
            <a:off x="5508104" y="1849052"/>
            <a:ext cx="1152128" cy="247780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147352" y="3142751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704044" y="1351026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페이지 테이블</a:t>
            </a:r>
            <a:r>
              <a:rPr lang="en-US" altLang="ko-KR" sz="1000" dirty="0" smtClean="0"/>
              <a:t>1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705426" y="5555493"/>
            <a:ext cx="349807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 smtClean="0">
                <a:latin typeface="+mj-ea"/>
                <a:ea typeface="+mj-ea"/>
              </a:rPr>
              <a:t>1024</a:t>
            </a:r>
            <a:r>
              <a:rPr lang="ko-KR" altLang="en-US" sz="1200" kern="0" dirty="0" smtClean="0">
                <a:latin typeface="+mj-ea"/>
                <a:ea typeface="+mj-ea"/>
              </a:rPr>
              <a:t>개의 페이지마다 </a:t>
            </a:r>
            <a:r>
              <a:rPr lang="en-US" altLang="ko-KR" sz="1200" kern="0" dirty="0" smtClean="0">
                <a:latin typeface="+mj-ea"/>
                <a:ea typeface="+mj-ea"/>
              </a:rPr>
              <a:t>1</a:t>
            </a:r>
            <a:r>
              <a:rPr lang="ko-KR" altLang="en-US" sz="1200" kern="0" dirty="0" smtClean="0">
                <a:latin typeface="+mj-ea"/>
                <a:ea typeface="+mj-ea"/>
              </a:rPr>
              <a:t>개의 페이지 테이블 사용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22843" y="576936"/>
            <a:ext cx="1152811" cy="402175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5229" y="581675"/>
            <a:ext cx="1147792" cy="203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2170" y="4688724"/>
            <a:ext cx="1118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프로세스 주소 공간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627309" y="784869"/>
            <a:ext cx="1147792" cy="203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5229" y="996180"/>
            <a:ext cx="1147792" cy="203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22227" y="1199869"/>
            <a:ext cx="1147792" cy="203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0147" y="1408050"/>
            <a:ext cx="1147792" cy="203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1023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734446" y="3867691"/>
            <a:ext cx="934467" cy="1842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734531" y="4048130"/>
            <a:ext cx="935275" cy="18235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734446" y="4384229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734559" y="4233441"/>
            <a:ext cx="935550" cy="15127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734446" y="4574353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15454" y="4757082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페이지 테이블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40723" y="4074847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474648" y="4600274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50464" y="3874677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665251" y="4622157"/>
            <a:ext cx="1147792" cy="2235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662741" y="4190109"/>
            <a:ext cx="1147792" cy="2235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27994" y="3157928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rgbClr val="0070C0"/>
                </a:solidFill>
              </a:rPr>
              <a:t>중간에 </a:t>
            </a:r>
            <a:endParaRPr lang="en-US" altLang="ko-KR" sz="7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700" dirty="0" smtClean="0">
                <a:solidFill>
                  <a:srgbClr val="0070C0"/>
                </a:solidFill>
              </a:rPr>
              <a:t>페이지테이블 없음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" name="오른쪽 중괄호 1"/>
          <p:cNvSpPr/>
          <p:nvPr/>
        </p:nvSpPr>
        <p:spPr>
          <a:xfrm>
            <a:off x="1857172" y="594055"/>
            <a:ext cx="184783" cy="1020311"/>
          </a:xfrm>
          <a:prstGeom prst="rightBrace">
            <a:avLst>
              <a:gd name="adj1" fmla="val 384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33418" y="673387"/>
            <a:ext cx="7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1024</a:t>
            </a:r>
            <a:r>
              <a:rPr lang="ko-KR" altLang="en-US" sz="900" dirty="0" smtClean="0"/>
              <a:t>개의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페이지</a:t>
            </a:r>
            <a:endParaRPr lang="ko-KR" altLang="en-US" sz="9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168626" y="915169"/>
            <a:ext cx="2306022" cy="17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26068" y="1619374"/>
            <a:ext cx="1147792" cy="203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1024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628148" y="1822568"/>
            <a:ext cx="1147792" cy="203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1025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26068" y="2033879"/>
            <a:ext cx="1147792" cy="203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1026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23066" y="2237568"/>
            <a:ext cx="1147792" cy="203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20986" y="2445749"/>
            <a:ext cx="1147792" cy="203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2047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오른쪽 중괄호 138"/>
          <p:cNvSpPr/>
          <p:nvPr/>
        </p:nvSpPr>
        <p:spPr>
          <a:xfrm>
            <a:off x="1866096" y="1635134"/>
            <a:ext cx="184783" cy="1020311"/>
          </a:xfrm>
          <a:prstGeom prst="rightBrace">
            <a:avLst>
              <a:gd name="adj1" fmla="val 384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1923544" y="1781600"/>
            <a:ext cx="7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1024</a:t>
            </a:r>
            <a:r>
              <a:rPr lang="ko-KR" altLang="en-US" sz="900" dirty="0" smtClean="0"/>
              <a:t>개의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페이지</a:t>
            </a:r>
            <a:endParaRPr lang="ko-KR" altLang="en-US" sz="900" dirty="0"/>
          </a:p>
        </p:txBody>
      </p:sp>
      <p:cxnSp>
        <p:nvCxnSpPr>
          <p:cNvPr id="145" name="직선 화살표 연결선 144"/>
          <p:cNvCxnSpPr/>
          <p:nvPr/>
        </p:nvCxnSpPr>
        <p:spPr>
          <a:xfrm>
            <a:off x="2123473" y="2145289"/>
            <a:ext cx="2287348" cy="8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5829" y="2794579"/>
            <a:ext cx="8707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...</a:t>
            </a:r>
          </a:p>
          <a:p>
            <a:pPr algn="ctr"/>
            <a:r>
              <a:rPr lang="ko-KR" altLang="en-US" sz="1000" dirty="0" smtClean="0"/>
              <a:t>페이지 없음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...</a:t>
            </a:r>
            <a:endParaRPr lang="ko-KR" altLang="en-US" sz="1000" dirty="0"/>
          </a:p>
        </p:txBody>
      </p:sp>
      <p:sp>
        <p:nvSpPr>
          <p:cNvPr id="146" name="직사각형 145"/>
          <p:cNvSpPr/>
          <p:nvPr/>
        </p:nvSpPr>
        <p:spPr>
          <a:xfrm>
            <a:off x="629178" y="3563054"/>
            <a:ext cx="1147792" cy="203211"/>
          </a:xfrm>
          <a:prstGeom prst="rect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31258" y="3766248"/>
            <a:ext cx="1147792" cy="203211"/>
          </a:xfrm>
          <a:prstGeom prst="rect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29178" y="3977559"/>
            <a:ext cx="1147792" cy="203211"/>
          </a:xfrm>
          <a:prstGeom prst="rect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26176" y="4181248"/>
            <a:ext cx="1147792" cy="203211"/>
          </a:xfrm>
          <a:prstGeom prst="rect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24096" y="4389429"/>
            <a:ext cx="1147792" cy="203211"/>
          </a:xfrm>
          <a:prstGeom prst="rect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8" name="오른쪽 중괄호 157"/>
          <p:cNvSpPr/>
          <p:nvPr/>
        </p:nvSpPr>
        <p:spPr>
          <a:xfrm>
            <a:off x="1867096" y="3572329"/>
            <a:ext cx="184783" cy="1020311"/>
          </a:xfrm>
          <a:prstGeom prst="rightBrace">
            <a:avLst>
              <a:gd name="adj1" fmla="val 384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898690" y="3628695"/>
            <a:ext cx="7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1024</a:t>
            </a:r>
            <a:r>
              <a:rPr lang="ko-KR" altLang="en-US" sz="900" dirty="0" smtClean="0"/>
              <a:t>개의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페이지</a:t>
            </a:r>
            <a:endParaRPr lang="ko-KR" altLang="en-US" sz="900" dirty="0"/>
          </a:p>
        </p:txBody>
      </p:sp>
      <p:cxnSp>
        <p:nvCxnSpPr>
          <p:cNvPr id="165" name="직선 화살표 연결선 164"/>
          <p:cNvCxnSpPr/>
          <p:nvPr/>
        </p:nvCxnSpPr>
        <p:spPr>
          <a:xfrm>
            <a:off x="2166618" y="4079164"/>
            <a:ext cx="2287807" cy="26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구부러진 연결선 166"/>
          <p:cNvCxnSpPr/>
          <p:nvPr/>
        </p:nvCxnSpPr>
        <p:spPr>
          <a:xfrm flipV="1">
            <a:off x="5531805" y="2052940"/>
            <a:ext cx="348507" cy="28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구부러진 연결선 167"/>
          <p:cNvCxnSpPr/>
          <p:nvPr/>
        </p:nvCxnSpPr>
        <p:spPr>
          <a:xfrm>
            <a:off x="5530609" y="2223115"/>
            <a:ext cx="349703" cy="228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 168"/>
          <p:cNvCxnSpPr>
            <a:endCxn id="104" idx="1"/>
          </p:cNvCxnSpPr>
          <p:nvPr/>
        </p:nvCxnSpPr>
        <p:spPr>
          <a:xfrm flipV="1">
            <a:off x="5588970" y="4301875"/>
            <a:ext cx="1073771" cy="145637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구부러진 연결선 169"/>
          <p:cNvCxnSpPr/>
          <p:nvPr/>
        </p:nvCxnSpPr>
        <p:spPr>
          <a:xfrm>
            <a:off x="5560663" y="4644404"/>
            <a:ext cx="1094487" cy="44979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763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4727990" y="476672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28075" y="657111"/>
            <a:ext cx="935275" cy="18235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27990" y="993210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728103" y="842422"/>
            <a:ext cx="935550" cy="151271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27990" y="1183334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57392" y="4889672"/>
            <a:ext cx="8498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물리 메모리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6667400" y="400890"/>
            <a:ext cx="1147792" cy="2235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60232" y="400890"/>
            <a:ext cx="1152811" cy="444172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34267" y="683828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68192" y="1209255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659459" y="2524554"/>
            <a:ext cx="1147792" cy="2235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644008" y="483658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3" name="구부러진 연결선 122"/>
          <p:cNvCxnSpPr/>
          <p:nvPr/>
        </p:nvCxnSpPr>
        <p:spPr>
          <a:xfrm flipV="1">
            <a:off x="5452889" y="500864"/>
            <a:ext cx="1203560" cy="478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6666326" y="931677"/>
            <a:ext cx="1147792" cy="2235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5" name="구부러진 연결선 124"/>
          <p:cNvCxnSpPr>
            <a:endCxn id="124" idx="1"/>
          </p:cNvCxnSpPr>
          <p:nvPr/>
        </p:nvCxnSpPr>
        <p:spPr>
          <a:xfrm>
            <a:off x="5525687" y="764704"/>
            <a:ext cx="1140639" cy="2787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6662952" y="1493032"/>
            <a:ext cx="1147792" cy="2235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구부러진 연결선 2"/>
          <p:cNvCxnSpPr>
            <a:endCxn id="126" idx="1"/>
          </p:cNvCxnSpPr>
          <p:nvPr/>
        </p:nvCxnSpPr>
        <p:spPr>
          <a:xfrm>
            <a:off x="5525687" y="1306185"/>
            <a:ext cx="1137265" cy="2986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 5"/>
          <p:cNvCxnSpPr/>
          <p:nvPr/>
        </p:nvCxnSpPr>
        <p:spPr>
          <a:xfrm flipV="1">
            <a:off x="5509300" y="915169"/>
            <a:ext cx="348507" cy="28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 7"/>
          <p:cNvCxnSpPr/>
          <p:nvPr/>
        </p:nvCxnSpPr>
        <p:spPr>
          <a:xfrm>
            <a:off x="5508104" y="1085344"/>
            <a:ext cx="349703" cy="228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4734446" y="1772816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34531" y="1953255"/>
            <a:ext cx="935275" cy="18235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734446" y="2289354"/>
            <a:ext cx="934467" cy="18426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734559" y="2138566"/>
            <a:ext cx="935550" cy="151271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734446" y="2479478"/>
            <a:ext cx="934467" cy="18426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739500" y="2662207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페이지 테이블</a:t>
            </a:r>
            <a:r>
              <a:rPr lang="en-US" altLang="ko-KR" sz="1000" dirty="0" smtClean="0"/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640723" y="1979972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474648" y="2505399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650464" y="1779802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660232" y="1985066"/>
            <a:ext cx="1147792" cy="2235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660232" y="3713298"/>
            <a:ext cx="1147792" cy="2235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61491" y="686191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150842" y="1202269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150842" y="1724560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150842" y="2234554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cxnSp>
        <p:nvCxnSpPr>
          <p:cNvPr id="12" name="구부러진 연결선 11"/>
          <p:cNvCxnSpPr>
            <a:endCxn id="136" idx="1"/>
          </p:cNvCxnSpPr>
          <p:nvPr/>
        </p:nvCxnSpPr>
        <p:spPr>
          <a:xfrm>
            <a:off x="5508104" y="1849052"/>
            <a:ext cx="1152128" cy="247780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147352" y="3142751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704044" y="1351026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페이지 테이블</a:t>
            </a:r>
            <a:r>
              <a:rPr lang="en-US" altLang="ko-KR" sz="1000" dirty="0" smtClean="0"/>
              <a:t>1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698044" y="6364960"/>
            <a:ext cx="349807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 smtClean="0">
                <a:latin typeface="+mj-ea"/>
                <a:ea typeface="+mj-ea"/>
              </a:rPr>
              <a:t>1024</a:t>
            </a:r>
            <a:r>
              <a:rPr lang="ko-KR" altLang="en-US" sz="1200" kern="0" dirty="0" smtClean="0">
                <a:latin typeface="+mj-ea"/>
                <a:ea typeface="+mj-ea"/>
              </a:rPr>
              <a:t>개의 페이지마다 </a:t>
            </a:r>
            <a:r>
              <a:rPr lang="en-US" altLang="ko-KR" sz="1200" kern="0" dirty="0" smtClean="0">
                <a:latin typeface="+mj-ea"/>
                <a:ea typeface="+mj-ea"/>
              </a:rPr>
              <a:t>1</a:t>
            </a:r>
            <a:r>
              <a:rPr lang="ko-KR" altLang="en-US" sz="1200" kern="0" dirty="0" smtClean="0">
                <a:latin typeface="+mj-ea"/>
                <a:ea typeface="+mj-ea"/>
              </a:rPr>
              <a:t>개의 페이지 테이블 사용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22843" y="576936"/>
            <a:ext cx="1152811" cy="402175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5229" y="581675"/>
            <a:ext cx="1147792" cy="203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2170" y="4688724"/>
            <a:ext cx="1118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프로세스 주소 공간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627309" y="784869"/>
            <a:ext cx="1147792" cy="203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5229" y="996180"/>
            <a:ext cx="1147792" cy="203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22227" y="1199869"/>
            <a:ext cx="1147792" cy="203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0147" y="1408050"/>
            <a:ext cx="1147792" cy="203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1023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734446" y="3867691"/>
            <a:ext cx="934467" cy="1842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734531" y="4048130"/>
            <a:ext cx="935275" cy="18235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734446" y="4384229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734559" y="4233441"/>
            <a:ext cx="935550" cy="15127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734446" y="4574353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15454" y="4757082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페이지 테이블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40723" y="4074847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474648" y="4600274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50464" y="3874677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665251" y="4622157"/>
            <a:ext cx="1147792" cy="2235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662741" y="4190109"/>
            <a:ext cx="1147792" cy="2235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27994" y="3157928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rgbClr val="0070C0"/>
                </a:solidFill>
              </a:rPr>
              <a:t>중간에 </a:t>
            </a:r>
            <a:endParaRPr lang="en-US" altLang="ko-KR" sz="7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700" dirty="0" smtClean="0">
                <a:solidFill>
                  <a:srgbClr val="0070C0"/>
                </a:solidFill>
              </a:rPr>
              <a:t>페이지테이블 없음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2" name="오른쪽 중괄호 1"/>
          <p:cNvSpPr/>
          <p:nvPr/>
        </p:nvSpPr>
        <p:spPr>
          <a:xfrm>
            <a:off x="1857172" y="594055"/>
            <a:ext cx="184783" cy="1020311"/>
          </a:xfrm>
          <a:prstGeom prst="rightBrace">
            <a:avLst>
              <a:gd name="adj1" fmla="val 384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33418" y="673387"/>
            <a:ext cx="7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1024</a:t>
            </a:r>
            <a:r>
              <a:rPr lang="ko-KR" altLang="en-US" sz="900" dirty="0" smtClean="0"/>
              <a:t>개의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페이지</a:t>
            </a:r>
            <a:endParaRPr lang="ko-KR" altLang="en-US" sz="900" dirty="0"/>
          </a:p>
        </p:txBody>
      </p:sp>
      <p:cxnSp>
        <p:nvCxnSpPr>
          <p:cNvPr id="9" name="직선 화살표 연결선 8"/>
          <p:cNvCxnSpPr>
            <a:endCxn id="109" idx="1"/>
          </p:cNvCxnSpPr>
          <p:nvPr/>
        </p:nvCxnSpPr>
        <p:spPr>
          <a:xfrm>
            <a:off x="2168626" y="1085343"/>
            <a:ext cx="532905" cy="78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26068" y="1619374"/>
            <a:ext cx="1147792" cy="203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1024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628148" y="1822568"/>
            <a:ext cx="1147792" cy="203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1025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26068" y="2033879"/>
            <a:ext cx="1147792" cy="203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1026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23066" y="2237568"/>
            <a:ext cx="1147792" cy="203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20986" y="2445749"/>
            <a:ext cx="1147792" cy="203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2047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오른쪽 중괄호 138"/>
          <p:cNvSpPr/>
          <p:nvPr/>
        </p:nvSpPr>
        <p:spPr>
          <a:xfrm>
            <a:off x="1866096" y="1635134"/>
            <a:ext cx="184783" cy="1020311"/>
          </a:xfrm>
          <a:prstGeom prst="rightBrace">
            <a:avLst>
              <a:gd name="adj1" fmla="val 384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1885560" y="2244931"/>
            <a:ext cx="7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1024</a:t>
            </a:r>
            <a:r>
              <a:rPr lang="ko-KR" altLang="en-US" sz="900" dirty="0" smtClean="0"/>
              <a:t>개의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페이지</a:t>
            </a:r>
            <a:endParaRPr lang="ko-KR" altLang="en-US" sz="900" dirty="0"/>
          </a:p>
        </p:txBody>
      </p:sp>
      <p:cxnSp>
        <p:nvCxnSpPr>
          <p:cNvPr id="145" name="직선 화살표 연결선 144"/>
          <p:cNvCxnSpPr>
            <a:endCxn id="110" idx="1"/>
          </p:cNvCxnSpPr>
          <p:nvPr/>
        </p:nvCxnSpPr>
        <p:spPr>
          <a:xfrm flipV="1">
            <a:off x="2123473" y="2059821"/>
            <a:ext cx="574571" cy="8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5829" y="2794579"/>
            <a:ext cx="8707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...</a:t>
            </a:r>
          </a:p>
          <a:p>
            <a:pPr algn="ctr"/>
            <a:r>
              <a:rPr lang="ko-KR" altLang="en-US" sz="1000" dirty="0" smtClean="0"/>
              <a:t>페이지 없음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...</a:t>
            </a:r>
            <a:endParaRPr lang="ko-KR" altLang="en-US" sz="1000" dirty="0"/>
          </a:p>
        </p:txBody>
      </p:sp>
      <p:sp>
        <p:nvSpPr>
          <p:cNvPr id="146" name="직사각형 145"/>
          <p:cNvSpPr/>
          <p:nvPr/>
        </p:nvSpPr>
        <p:spPr>
          <a:xfrm>
            <a:off x="629178" y="3563054"/>
            <a:ext cx="1147792" cy="203211"/>
          </a:xfrm>
          <a:prstGeom prst="rect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31258" y="3766248"/>
            <a:ext cx="1147792" cy="203211"/>
          </a:xfrm>
          <a:prstGeom prst="rect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29178" y="3977559"/>
            <a:ext cx="1147792" cy="203211"/>
          </a:xfrm>
          <a:prstGeom prst="rect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26176" y="4181248"/>
            <a:ext cx="1147792" cy="203211"/>
          </a:xfrm>
          <a:prstGeom prst="rect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24096" y="4389429"/>
            <a:ext cx="1147792" cy="203211"/>
          </a:xfrm>
          <a:prstGeom prst="rect">
            <a:avLst/>
          </a:prstGeom>
          <a:solidFill>
            <a:srgbClr val="CCFF3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8" name="오른쪽 중괄호 157"/>
          <p:cNvSpPr/>
          <p:nvPr/>
        </p:nvSpPr>
        <p:spPr>
          <a:xfrm>
            <a:off x="1867096" y="3572329"/>
            <a:ext cx="184783" cy="1020311"/>
          </a:xfrm>
          <a:prstGeom prst="rightBrace">
            <a:avLst>
              <a:gd name="adj1" fmla="val 384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910923" y="4190027"/>
            <a:ext cx="7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1024</a:t>
            </a:r>
            <a:r>
              <a:rPr lang="ko-KR" altLang="en-US" sz="900" dirty="0" smtClean="0"/>
              <a:t>개의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페이지</a:t>
            </a:r>
            <a:endParaRPr lang="ko-KR" altLang="en-US" sz="900" dirty="0"/>
          </a:p>
        </p:txBody>
      </p:sp>
      <p:cxnSp>
        <p:nvCxnSpPr>
          <p:cNvPr id="165" name="직선 화살표 연결선 164"/>
          <p:cNvCxnSpPr>
            <a:endCxn id="111" idx="1"/>
          </p:cNvCxnSpPr>
          <p:nvPr/>
        </p:nvCxnSpPr>
        <p:spPr>
          <a:xfrm flipV="1">
            <a:off x="2166618" y="2835529"/>
            <a:ext cx="360864" cy="124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구부러진 연결선 166"/>
          <p:cNvCxnSpPr/>
          <p:nvPr/>
        </p:nvCxnSpPr>
        <p:spPr>
          <a:xfrm flipV="1">
            <a:off x="5531805" y="2052940"/>
            <a:ext cx="348507" cy="28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구부러진 연결선 167"/>
          <p:cNvCxnSpPr/>
          <p:nvPr/>
        </p:nvCxnSpPr>
        <p:spPr>
          <a:xfrm>
            <a:off x="5530609" y="2223115"/>
            <a:ext cx="349703" cy="228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 168"/>
          <p:cNvCxnSpPr>
            <a:endCxn id="104" idx="1"/>
          </p:cNvCxnSpPr>
          <p:nvPr/>
        </p:nvCxnSpPr>
        <p:spPr>
          <a:xfrm flipV="1">
            <a:off x="5588970" y="4301875"/>
            <a:ext cx="1073771" cy="145637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구부러진 연결선 169"/>
          <p:cNvCxnSpPr/>
          <p:nvPr/>
        </p:nvCxnSpPr>
        <p:spPr>
          <a:xfrm>
            <a:off x="5560663" y="4644404"/>
            <a:ext cx="1094487" cy="44979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786219" y="1826173"/>
            <a:ext cx="988452" cy="20770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페이지테이블 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r>
              <a:rPr lang="ko-KR" altLang="en-US" sz="700" dirty="0" smtClean="0">
                <a:solidFill>
                  <a:schemeClr val="tx1"/>
                </a:solidFill>
              </a:rPr>
              <a:t>의 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프레임 번호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787903" y="2029922"/>
            <a:ext cx="986964" cy="208462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페이지테이블 </a:t>
            </a:r>
            <a:r>
              <a:rPr lang="en-US" altLang="ko-KR" sz="700" dirty="0" smtClean="0">
                <a:solidFill>
                  <a:schemeClr val="tx1"/>
                </a:solidFill>
              </a:rPr>
              <a:t>2</a:t>
            </a:r>
            <a:r>
              <a:rPr lang="ko-KR" altLang="en-US" sz="700" dirty="0" smtClean="0">
                <a:solidFill>
                  <a:schemeClr val="tx1"/>
                </a:solidFill>
              </a:rPr>
              <a:t>의 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프레임 </a:t>
            </a:r>
            <a:r>
              <a:rPr lang="ko-KR" altLang="en-US" sz="700" dirty="0">
                <a:solidFill>
                  <a:schemeClr val="tx1"/>
                </a:solidFill>
              </a:rPr>
              <a:t>번호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780615" y="2229092"/>
            <a:ext cx="998978" cy="1930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null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780261" y="2425842"/>
            <a:ext cx="998978" cy="1930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....(null)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779476" y="2798859"/>
            <a:ext cx="998978" cy="193004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페이지 </a:t>
            </a:r>
            <a:r>
              <a:rPr lang="ko-KR" altLang="en-US" sz="700" dirty="0" smtClean="0">
                <a:solidFill>
                  <a:schemeClr val="tx1"/>
                </a:solidFill>
              </a:rPr>
              <a:t>테이블 </a:t>
            </a:r>
            <a:r>
              <a:rPr lang="en-US" altLang="ko-KR" sz="700" dirty="0" smtClean="0">
                <a:solidFill>
                  <a:schemeClr val="tx1"/>
                </a:solidFill>
              </a:rPr>
              <a:t>1024</a:t>
            </a:r>
            <a:r>
              <a:rPr lang="ko-KR" altLang="en-US" sz="700" dirty="0" smtClean="0">
                <a:solidFill>
                  <a:schemeClr val="tx1"/>
                </a:solidFill>
              </a:rPr>
              <a:t>의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프레임 </a:t>
            </a:r>
            <a:r>
              <a:rPr lang="ko-KR" altLang="en-US" sz="700" dirty="0">
                <a:solidFill>
                  <a:schemeClr val="tx1"/>
                </a:solidFill>
              </a:rPr>
              <a:t>번호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631546" y="2993800"/>
            <a:ext cx="138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디렉터리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701531" y="1797581"/>
            <a:ext cx="1127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98044" y="1990571"/>
            <a:ext cx="1127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527482" y="2766279"/>
            <a:ext cx="2610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85323" y="2209186"/>
            <a:ext cx="1127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779009" y="2610109"/>
            <a:ext cx="998978" cy="1930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null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631546" y="2462455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...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5" name="직선 화살표 연결선 114"/>
          <p:cNvCxnSpPr>
            <a:stCxn id="84" idx="3"/>
          </p:cNvCxnSpPr>
          <p:nvPr/>
        </p:nvCxnSpPr>
        <p:spPr>
          <a:xfrm flipV="1">
            <a:off x="3774671" y="903374"/>
            <a:ext cx="817424" cy="102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90" idx="3"/>
          </p:cNvCxnSpPr>
          <p:nvPr/>
        </p:nvCxnSpPr>
        <p:spPr>
          <a:xfrm>
            <a:off x="3774867" y="2134153"/>
            <a:ext cx="818066" cy="7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7" idx="3"/>
          </p:cNvCxnSpPr>
          <p:nvPr/>
        </p:nvCxnSpPr>
        <p:spPr>
          <a:xfrm>
            <a:off x="3778454" y="2895361"/>
            <a:ext cx="840080" cy="149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795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83288" y="21486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2-level </a:t>
            </a:r>
            <a:r>
              <a:rPr lang="ko-KR" altLang="en-US" dirty="0" smtClean="0"/>
              <a:t>페이지 테이블 사례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284583" y="1167750"/>
            <a:ext cx="2639345" cy="308912"/>
            <a:chOff x="1403648" y="1431184"/>
            <a:chExt cx="2639345" cy="373783"/>
          </a:xfrm>
        </p:grpSpPr>
        <p:sp>
          <p:nvSpPr>
            <p:cNvPr id="6" name="직사각형 5"/>
            <p:cNvSpPr/>
            <p:nvPr/>
          </p:nvSpPr>
          <p:spPr>
            <a:xfrm>
              <a:off x="3187648" y="1432644"/>
              <a:ext cx="855345" cy="3687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offset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(12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비트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06709" y="1431188"/>
              <a:ext cx="878583" cy="3737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페이지 테이블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인덱스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(10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비트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03648" y="1431184"/>
              <a:ext cx="904387" cy="3737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페이지 디렉터리인덱스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(10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비트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1633917" y="2438195"/>
            <a:ext cx="988452" cy="20770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페이지테이블의 물리 프레임 번호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35601" y="2641944"/>
            <a:ext cx="986964" cy="208462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페이지테이블의 물리 프레임 번호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28313" y="2841114"/>
            <a:ext cx="998978" cy="1930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null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27959" y="3037864"/>
            <a:ext cx="998978" cy="1930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....(null)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27174" y="3410881"/>
            <a:ext cx="998978" cy="193004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페이지 테이블의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물리 프레임 번호</a:t>
            </a:r>
          </a:p>
        </p:txBody>
      </p:sp>
      <p:cxnSp>
        <p:nvCxnSpPr>
          <p:cNvPr id="10" name="꺾인 연결선 9"/>
          <p:cNvCxnSpPr>
            <a:endCxn id="57" idx="1"/>
          </p:cNvCxnSpPr>
          <p:nvPr/>
        </p:nvCxnSpPr>
        <p:spPr>
          <a:xfrm rot="16200000" flipH="1">
            <a:off x="847976" y="1974077"/>
            <a:ext cx="1232792" cy="16274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75862" y="1981854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75947" y="2162293"/>
            <a:ext cx="935275" cy="18235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75862" y="2498392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75975" y="2347604"/>
            <a:ext cx="935550" cy="15127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75862" y="2688516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9244" y="3605822"/>
            <a:ext cx="138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디렉터리</a:t>
            </a:r>
            <a:r>
              <a:rPr lang="en-US" altLang="ko-KR" sz="1000" dirty="0" smtClean="0"/>
              <a:t>(4KB)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452696" y="2841920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페이지 테이블</a:t>
            </a:r>
            <a:r>
              <a:rPr lang="en-US" altLang="ko-KR" sz="1000" dirty="0" smtClean="0"/>
              <a:t>1(4KB)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3564991" y="4966053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64991" y="5151157"/>
            <a:ext cx="934467" cy="18609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64991" y="5337846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64991" y="5525405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64991" y="5713023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3649" y="5877300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페이지 테이블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n(</a:t>
            </a:r>
            <a:r>
              <a:rPr lang="en-US" altLang="ko-KR" sz="1000" dirty="0" err="1" smtClean="0"/>
              <a:t>4KB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20" name="꺾인 연결선 19"/>
          <p:cNvCxnSpPr>
            <a:endCxn id="33" idx="1"/>
          </p:cNvCxnSpPr>
          <p:nvPr/>
        </p:nvCxnSpPr>
        <p:spPr>
          <a:xfrm rot="16200000" flipH="1">
            <a:off x="2680433" y="1695097"/>
            <a:ext cx="1115222" cy="67563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96456" y="6074928"/>
            <a:ext cx="8498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물리 메모리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7600672" y="1372009"/>
            <a:ext cx="1147792" cy="2975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000" dirty="0" smtClean="0">
                <a:solidFill>
                  <a:schemeClr val="tx1"/>
                </a:solidFill>
              </a:rPr>
              <a:t>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93504" y="836713"/>
            <a:ext cx="1152811" cy="519294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>
            <a:stCxn id="60" idx="6"/>
            <a:endCxn id="70" idx="2"/>
          </p:cNvCxnSpPr>
          <p:nvPr/>
        </p:nvCxnSpPr>
        <p:spPr>
          <a:xfrm flipV="1">
            <a:off x="4163811" y="1472109"/>
            <a:ext cx="799678" cy="112388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89797" y="1956106"/>
            <a:ext cx="6412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2139" y="2129113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16064" y="2688516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84106" y="4946337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52696" y="5119344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86621" y="5678747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1598" y="91831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논리</a:t>
            </a:r>
            <a:r>
              <a:rPr lang="en-US" altLang="ko-KR" sz="1000" dirty="0" smtClean="0">
                <a:solidFill>
                  <a:srgbClr val="C00000"/>
                </a:solidFill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</a:rPr>
              <a:t>주소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49229" y="2409603"/>
            <a:ext cx="1127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45742" y="2602593"/>
            <a:ext cx="1127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75180" y="3378301"/>
            <a:ext cx="2610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22388" y="4315881"/>
            <a:ext cx="13003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DD8047"/>
                </a:solidFill>
              </a:rPr>
              <a:t>페이지 디렉터리와</a:t>
            </a:r>
            <a:endParaRPr lang="en-US" altLang="ko-KR" sz="1000" dirty="0" smtClean="0">
              <a:solidFill>
                <a:srgbClr val="DD8047"/>
              </a:solidFill>
            </a:endParaRPr>
          </a:p>
          <a:p>
            <a:r>
              <a:rPr lang="ko-KR" altLang="en-US" sz="1000" dirty="0" smtClean="0">
                <a:solidFill>
                  <a:srgbClr val="DD8047"/>
                </a:solidFill>
              </a:rPr>
              <a:t>페이지 테이블 모두</a:t>
            </a:r>
            <a:endParaRPr lang="en-US" altLang="ko-KR" sz="1000" dirty="0" smtClean="0">
              <a:solidFill>
                <a:srgbClr val="DD8047"/>
              </a:solidFill>
            </a:endParaRPr>
          </a:p>
          <a:p>
            <a:r>
              <a:rPr lang="ko-KR" altLang="en-US" sz="1000" dirty="0" smtClean="0">
                <a:solidFill>
                  <a:srgbClr val="DD8047"/>
                </a:solidFill>
              </a:rPr>
              <a:t>물리 메모리에 저장</a:t>
            </a:r>
            <a:endParaRPr lang="ko-KR" altLang="en-US" sz="1000" dirty="0">
              <a:solidFill>
                <a:srgbClr val="DD8047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33021" y="2821208"/>
            <a:ext cx="11279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26707" y="3222131"/>
            <a:ext cx="998978" cy="1930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null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592731" y="3028192"/>
            <a:ext cx="1147792" cy="2975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디렉터리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591355" y="3998293"/>
            <a:ext cx="1147792" cy="2975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테이블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600828" y="4720044"/>
            <a:ext cx="1147792" cy="2975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테이블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211960" y="1167755"/>
            <a:ext cx="2484609" cy="304642"/>
            <a:chOff x="1682235" y="1438419"/>
            <a:chExt cx="2484609" cy="368617"/>
          </a:xfrm>
        </p:grpSpPr>
        <p:sp>
          <p:nvSpPr>
            <p:cNvPr id="69" name="직사각형 68"/>
            <p:cNvSpPr/>
            <p:nvPr/>
          </p:nvSpPr>
          <p:spPr>
            <a:xfrm>
              <a:off x="3187648" y="1438768"/>
              <a:ext cx="979196" cy="36826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offset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(12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비트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682235" y="1438419"/>
              <a:ext cx="1503058" cy="3682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f</a:t>
              </a: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(20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비트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꺾인 연결선 48"/>
          <p:cNvCxnSpPr>
            <a:stCxn id="6" idx="0"/>
            <a:endCxn id="69" idx="0"/>
          </p:cNvCxnSpPr>
          <p:nvPr/>
        </p:nvCxnSpPr>
        <p:spPr>
          <a:xfrm rot="5400000" flipH="1" flipV="1">
            <a:off x="4850958" y="-186659"/>
            <a:ext cx="1310" cy="2710715"/>
          </a:xfrm>
          <a:prstGeom prst="bentConnector3">
            <a:avLst>
              <a:gd name="adj1" fmla="val 1755038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851613" y="92702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물리</a:t>
            </a:r>
            <a:r>
              <a:rPr lang="en-US" altLang="ko-KR" sz="1000" dirty="0" smtClean="0">
                <a:solidFill>
                  <a:srgbClr val="C00000"/>
                </a:solidFill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</a:rPr>
              <a:t>주소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65" name="꺾인 연결선 64"/>
          <p:cNvCxnSpPr>
            <a:stCxn id="69" idx="3"/>
            <a:endCxn id="22" idx="1"/>
          </p:cNvCxnSpPr>
          <p:nvPr/>
        </p:nvCxnSpPr>
        <p:spPr>
          <a:xfrm>
            <a:off x="6696569" y="1320220"/>
            <a:ext cx="904103" cy="20054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554226" y="3127950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54226" y="3313054"/>
            <a:ext cx="934467" cy="18609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554226" y="3499743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54226" y="3687302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54226" y="3874920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13287" y="4026478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페이지 테이블</a:t>
            </a:r>
            <a:r>
              <a:rPr lang="en-US" altLang="ko-KR" sz="1000" dirty="0" smtClean="0"/>
              <a:t>2(4KB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473341" y="3108234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441931" y="3281241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75856" y="3840644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구부러진 연결선 16"/>
          <p:cNvCxnSpPr>
            <a:stCxn id="36" idx="3"/>
            <a:endCxn id="42" idx="1"/>
          </p:cNvCxnSpPr>
          <p:nvPr/>
        </p:nvCxnSpPr>
        <p:spPr>
          <a:xfrm flipV="1">
            <a:off x="2622369" y="2025356"/>
            <a:ext cx="867428" cy="5166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37" idx="3"/>
            <a:endCxn id="79" idx="1"/>
          </p:cNvCxnSpPr>
          <p:nvPr/>
        </p:nvCxnSpPr>
        <p:spPr>
          <a:xfrm>
            <a:off x="2622565" y="2746175"/>
            <a:ext cx="850776" cy="4313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>
            <a:stCxn id="40" idx="3"/>
            <a:endCxn id="45" idx="1"/>
          </p:cNvCxnSpPr>
          <p:nvPr/>
        </p:nvCxnSpPr>
        <p:spPr>
          <a:xfrm>
            <a:off x="2626152" y="3507383"/>
            <a:ext cx="857954" cy="15082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3959914" y="2510137"/>
            <a:ext cx="203897" cy="17170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79244" y="3074477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...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591355" y="5476504"/>
            <a:ext cx="1147792" cy="2975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페이지 테이블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082474" y="1818367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</a:t>
            </a:r>
            <a:endParaRPr lang="ko-KR" altLang="en-US" sz="1400" dirty="0"/>
          </a:p>
        </p:txBody>
      </p:sp>
      <p:sp>
        <p:nvSpPr>
          <p:cNvPr id="95" name="직사각형 94"/>
          <p:cNvSpPr/>
          <p:nvPr/>
        </p:nvSpPr>
        <p:spPr>
          <a:xfrm>
            <a:off x="2566134" y="1818367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</a:t>
            </a:r>
            <a:endParaRPr lang="ko-KR" altLang="en-US" sz="1400" dirty="0"/>
          </a:p>
        </p:txBody>
      </p:sp>
      <p:sp>
        <p:nvSpPr>
          <p:cNvPr id="96" name="직사각형 95"/>
          <p:cNvSpPr/>
          <p:nvPr/>
        </p:nvSpPr>
        <p:spPr>
          <a:xfrm>
            <a:off x="4910480" y="1802217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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216531" y="930029"/>
            <a:ext cx="649709" cy="194275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37213" y="2390482"/>
            <a:ext cx="408343" cy="1767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195" y="174835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>
            <a:endCxn id="8" idx="1"/>
          </p:cNvCxnSpPr>
          <p:nvPr/>
        </p:nvCxnSpPr>
        <p:spPr>
          <a:xfrm>
            <a:off x="849231" y="1319932"/>
            <a:ext cx="435352" cy="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99381" y="1140714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논리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주소</a:t>
            </a:r>
            <a:endParaRPr lang="ko-KR" altLang="en-US" sz="700" dirty="0"/>
          </a:p>
        </p:txBody>
      </p:sp>
      <p:cxnSp>
        <p:nvCxnSpPr>
          <p:cNvPr id="25" name="직선 화살표 연결선 24"/>
          <p:cNvCxnSpPr>
            <a:stCxn id="83" idx="3"/>
            <a:endCxn id="56" idx="1"/>
          </p:cNvCxnSpPr>
          <p:nvPr/>
        </p:nvCxnSpPr>
        <p:spPr>
          <a:xfrm>
            <a:off x="745556" y="2478852"/>
            <a:ext cx="803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57766" y="25395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특별한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레지스터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771841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사각형 133"/>
          <p:cNvSpPr/>
          <p:nvPr/>
        </p:nvSpPr>
        <p:spPr>
          <a:xfrm>
            <a:off x="3151415" y="4005064"/>
            <a:ext cx="934467" cy="18426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760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151500" y="4185503"/>
            <a:ext cx="935275" cy="18235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151415" y="4521602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3151528" y="4370814"/>
            <a:ext cx="935550" cy="15127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151415" y="4711726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057692" y="4193889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891617" y="4737647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067433" y="4012050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117474" y="626179"/>
            <a:ext cx="934467" cy="18426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760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117559" y="806618"/>
            <a:ext cx="935275" cy="18235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117474" y="1142717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117587" y="991929"/>
            <a:ext cx="935550" cy="15127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117474" y="1332841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023751" y="815004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857676" y="1358762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033492" y="633165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740200" y="615489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40285" y="795928"/>
            <a:ext cx="935275" cy="18235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40200" y="1132027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40313" y="981239"/>
            <a:ext cx="935550" cy="15127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0200" y="1322151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04832" y="1508552"/>
            <a:ext cx="151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디렉터리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4KB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59724" y="1527540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페이지 테이블</a:t>
            </a:r>
            <a:r>
              <a:rPr lang="en-US" altLang="ko-KR" sz="1000" dirty="0" smtClean="0"/>
              <a:t>1(</a:t>
            </a:r>
            <a:r>
              <a:rPr lang="en-US" altLang="ko-KR" sz="1000" dirty="0" err="1" smtClean="0"/>
              <a:t>4KB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64811" y="2961386"/>
            <a:ext cx="8498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물리 메모리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6600283" y="317706"/>
            <a:ext cx="1147792" cy="245885"/>
          </a:xfrm>
          <a:prstGeom prst="rect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88224" y="116633"/>
            <a:ext cx="1152811" cy="283209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6477" y="804314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80402" y="1348072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592342" y="1836638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700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590966" y="2307683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760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구부러진 연결선 16"/>
          <p:cNvCxnSpPr>
            <a:endCxn id="82" idx="1"/>
          </p:cNvCxnSpPr>
          <p:nvPr/>
        </p:nvCxnSpPr>
        <p:spPr>
          <a:xfrm flipV="1">
            <a:off x="3786707" y="691725"/>
            <a:ext cx="869511" cy="6319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656218" y="622475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구부러진 연결선 12"/>
          <p:cNvCxnSpPr>
            <a:endCxn id="22" idx="1"/>
          </p:cNvCxnSpPr>
          <p:nvPr/>
        </p:nvCxnSpPr>
        <p:spPr>
          <a:xfrm flipV="1">
            <a:off x="5508510" y="440649"/>
            <a:ext cx="1091773" cy="251077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4740200" y="4009778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740285" y="4190217"/>
            <a:ext cx="935275" cy="18235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740200" y="4526316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740313" y="4375528"/>
            <a:ext cx="935550" cy="15127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740200" y="4716440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842346" y="6398217"/>
            <a:ext cx="8498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물리 메모리</a:t>
            </a:r>
            <a:endParaRPr lang="ko-KR" altLang="en-US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6600283" y="3774090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593115" y="3576573"/>
            <a:ext cx="1152811" cy="280475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46477" y="4216934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480402" y="4742361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592342" y="5256446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700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590966" y="5725110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760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9" name="구부러진 연결선 108"/>
          <p:cNvCxnSpPr>
            <a:endCxn id="111" idx="1"/>
          </p:cNvCxnSpPr>
          <p:nvPr/>
        </p:nvCxnSpPr>
        <p:spPr>
          <a:xfrm flipV="1">
            <a:off x="3786707" y="4086014"/>
            <a:ext cx="869511" cy="631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656218" y="4016764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2" name="구부러진 연결선 111"/>
          <p:cNvCxnSpPr>
            <a:endCxn id="98" idx="1"/>
          </p:cNvCxnSpPr>
          <p:nvPr/>
        </p:nvCxnSpPr>
        <p:spPr>
          <a:xfrm flipV="1">
            <a:off x="5508510" y="3897033"/>
            <a:ext cx="1091773" cy="1863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6599209" y="4304877"/>
            <a:ext cx="1147792" cy="245885"/>
          </a:xfrm>
          <a:prstGeom prst="rect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bg1"/>
                </a:solidFill>
              </a:rPr>
              <a:t>20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5" name="구부러진 연결선 24"/>
          <p:cNvCxnSpPr>
            <a:endCxn id="113" idx="1"/>
          </p:cNvCxnSpPr>
          <p:nvPr/>
        </p:nvCxnSpPr>
        <p:spPr>
          <a:xfrm>
            <a:off x="5379316" y="4301704"/>
            <a:ext cx="1219893" cy="126116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993416" y="4924151"/>
            <a:ext cx="1247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디렉터리</a:t>
            </a:r>
            <a:endParaRPr lang="en-US" altLang="ko-KR" sz="10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4678937" y="4894271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페이지 테이블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695180" y="3753776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</a:rPr>
              <a:t>페이지 </a:t>
            </a:r>
            <a:r>
              <a:rPr lang="en-US" altLang="ko-KR" sz="800" dirty="0" smtClean="0">
                <a:solidFill>
                  <a:srgbClr val="0070C0"/>
                </a:solidFill>
              </a:rPr>
              <a:t>0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695180" y="316832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</a:rPr>
              <a:t>페이지 </a:t>
            </a:r>
            <a:r>
              <a:rPr lang="en-US" altLang="ko-KR" sz="800" dirty="0" smtClean="0">
                <a:solidFill>
                  <a:srgbClr val="0070C0"/>
                </a:solidFill>
              </a:rPr>
              <a:t>0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05111" y="4301704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</a:rPr>
              <a:t>페이지 </a:t>
            </a:r>
            <a:r>
              <a:rPr lang="en-US" altLang="ko-KR" sz="800" dirty="0" smtClean="0">
                <a:solidFill>
                  <a:srgbClr val="0070C0"/>
                </a:solidFill>
              </a:rPr>
              <a:t>1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2370206" y="330226"/>
            <a:ext cx="1121674" cy="255837"/>
          </a:xfrm>
          <a:prstGeom prst="wedgeRoundRectCallout">
            <a:avLst>
              <a:gd name="adj1" fmla="val 37837"/>
              <a:gd name="adj2" fmla="val 858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txBody>
          <a:bodyPr wrap="square" anchor="ctr">
            <a:spAutoFit/>
          </a:bodyPr>
          <a:lstStyle/>
          <a:p>
            <a:r>
              <a:rPr lang="ko-KR" altLang="en-US" sz="800" dirty="0" smtClean="0"/>
              <a:t>페이지 테이블</a:t>
            </a:r>
            <a:r>
              <a:rPr lang="en-US" altLang="ko-KR" sz="800" dirty="0"/>
              <a:t>1</a:t>
            </a:r>
            <a:r>
              <a:rPr lang="ko-KR" altLang="en-US" sz="800" dirty="0"/>
              <a:t>의 </a:t>
            </a:r>
            <a:endParaRPr lang="en-US" altLang="ko-KR" sz="800" dirty="0" smtClean="0"/>
          </a:p>
          <a:p>
            <a:r>
              <a:rPr lang="ko-KR" altLang="en-US" sz="800" dirty="0" smtClean="0"/>
              <a:t>물리 </a:t>
            </a:r>
            <a:r>
              <a:rPr lang="ko-KR" altLang="en-US" sz="800" dirty="0"/>
              <a:t>프레임 번호 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676385" y="1825226"/>
            <a:ext cx="957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0070C0"/>
                </a:solidFill>
              </a:rPr>
              <a:t>페이지 </a:t>
            </a:r>
            <a:r>
              <a:rPr lang="ko-KR" altLang="en-US" sz="800" dirty="0" smtClean="0">
                <a:solidFill>
                  <a:srgbClr val="0070C0"/>
                </a:solidFill>
              </a:rPr>
              <a:t>디렉터리</a:t>
            </a:r>
            <a:endParaRPr lang="en-US" altLang="ko-KR" sz="800" dirty="0" smtClean="0">
              <a:solidFill>
                <a:srgbClr val="0070C0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7676385" y="5236103"/>
            <a:ext cx="957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0070C0"/>
                </a:solidFill>
              </a:rPr>
              <a:t>페이지 </a:t>
            </a:r>
            <a:r>
              <a:rPr lang="ko-KR" altLang="en-US" sz="800" dirty="0" smtClean="0">
                <a:solidFill>
                  <a:srgbClr val="0070C0"/>
                </a:solidFill>
              </a:rPr>
              <a:t>디렉터리</a:t>
            </a:r>
            <a:endParaRPr lang="en-US" altLang="ko-KR" sz="800" dirty="0" smtClean="0">
              <a:solidFill>
                <a:srgbClr val="0070C0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7676385" y="2320653"/>
            <a:ext cx="957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0070C0"/>
                </a:solidFill>
              </a:rPr>
              <a:t>페이지 </a:t>
            </a:r>
            <a:r>
              <a:rPr lang="ko-KR" altLang="en-US" sz="800" dirty="0" smtClean="0">
                <a:solidFill>
                  <a:srgbClr val="0070C0"/>
                </a:solidFill>
              </a:rPr>
              <a:t>테이블</a:t>
            </a:r>
            <a:r>
              <a:rPr lang="en-US" altLang="ko-KR" sz="800" dirty="0" smtClean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7676385" y="5708221"/>
            <a:ext cx="957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0070C0"/>
                </a:solidFill>
              </a:rPr>
              <a:t>페이지 </a:t>
            </a:r>
            <a:r>
              <a:rPr lang="ko-KR" altLang="en-US" sz="800" dirty="0" smtClean="0">
                <a:solidFill>
                  <a:srgbClr val="0070C0"/>
                </a:solidFill>
              </a:rPr>
              <a:t>테이블</a:t>
            </a:r>
            <a:r>
              <a:rPr lang="en-US" altLang="ko-KR" sz="800" dirty="0" smtClean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549" y="-1152"/>
            <a:ext cx="4140877" cy="249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2-</a:t>
            </a:r>
            <a:r>
              <a:rPr lang="ko-KR" altLang="en-US" b="1" kern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레벨 페이지 테이블이 형성되는 과정</a:t>
            </a:r>
            <a:endParaRPr lang="ko-KR" altLang="en-US" b="1" kern="0" dirty="0">
              <a:solidFill>
                <a:srgbClr val="000000"/>
              </a:solidFill>
              <a:latin typeface="돋움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34294" y="3033140"/>
            <a:ext cx="3166251" cy="347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r>
              <a:rPr lang="ko-KR" altLang="en-US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프로세스의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페이지를 적재할 때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595772" y="6398217"/>
            <a:ext cx="3179075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r>
              <a:rPr lang="ko-KR" altLang="en-US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프로세스의 두 번째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페이지를 적재할 때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98909" y="116632"/>
            <a:ext cx="1152811" cy="283566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01295" y="124762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1017" y="2974562"/>
            <a:ext cx="1118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프로세스 주소 공간</a:t>
            </a:r>
            <a:endParaRPr lang="ko-KR" altLang="en-US" sz="1000" dirty="0"/>
          </a:p>
        </p:txBody>
      </p:sp>
      <p:sp>
        <p:nvSpPr>
          <p:cNvPr id="142" name="직사각형 141"/>
          <p:cNvSpPr/>
          <p:nvPr/>
        </p:nvSpPr>
        <p:spPr>
          <a:xfrm>
            <a:off x="892504" y="3575912"/>
            <a:ext cx="1152811" cy="280541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894890" y="3584042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31017" y="6412335"/>
            <a:ext cx="1118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프로세스 주소 공간</a:t>
            </a:r>
            <a:endParaRPr lang="ko-KR" altLang="en-US" sz="1000" dirty="0"/>
          </a:p>
        </p:txBody>
      </p:sp>
      <p:sp>
        <p:nvSpPr>
          <p:cNvPr id="145" name="직사각형 144"/>
          <p:cNvSpPr/>
          <p:nvPr/>
        </p:nvSpPr>
        <p:spPr>
          <a:xfrm>
            <a:off x="896970" y="3837483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0" name="모서리가 둥근 사각형 설명선 179"/>
          <p:cNvSpPr/>
          <p:nvPr/>
        </p:nvSpPr>
        <p:spPr>
          <a:xfrm>
            <a:off x="4834446" y="1865314"/>
            <a:ext cx="894369" cy="272415"/>
          </a:xfrm>
          <a:prstGeom prst="wedgeRoundRectCallout">
            <a:avLst>
              <a:gd name="adj1" fmla="val 4244"/>
              <a:gd name="adj2" fmla="val -958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800" dirty="0"/>
              <a:t>프레임 </a:t>
            </a:r>
            <a:r>
              <a:rPr lang="en-US" altLang="ko-KR" sz="800" dirty="0" smtClean="0"/>
              <a:t>760</a:t>
            </a:r>
            <a:r>
              <a:rPr lang="ko-KR" altLang="en-US" sz="800" dirty="0" smtClean="0"/>
              <a:t>에 페이지 테이블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 생성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91955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3117474" y="1298183"/>
            <a:ext cx="934467" cy="18426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760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17559" y="1478622"/>
            <a:ext cx="935275" cy="182350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117474" y="1814721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117587" y="1663933"/>
            <a:ext cx="935550" cy="15127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17474" y="2004845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23751" y="1487008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57676" y="2030766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3492" y="1305169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4727990" y="620688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28075" y="801127"/>
            <a:ext cx="935275" cy="18235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27990" y="1137226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728103" y="986438"/>
            <a:ext cx="935550" cy="151271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27990" y="1327350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180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50007" y="4769446"/>
            <a:ext cx="8498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물리 메모리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6523384" y="377419"/>
            <a:ext cx="1147792" cy="2704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516216" y="188640"/>
            <a:ext cx="1152811" cy="45365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34267" y="827844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68192" y="1353271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515443" y="2501083"/>
            <a:ext cx="1147792" cy="2704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700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514067" y="2969747"/>
            <a:ext cx="1147792" cy="2704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760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0" name="구부러진 연결선 119"/>
          <p:cNvCxnSpPr>
            <a:endCxn id="122" idx="1"/>
          </p:cNvCxnSpPr>
          <p:nvPr/>
        </p:nvCxnSpPr>
        <p:spPr>
          <a:xfrm flipV="1">
            <a:off x="3851920" y="696924"/>
            <a:ext cx="792088" cy="6988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644008" y="627674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3" name="구부러진 연결선 122"/>
          <p:cNvCxnSpPr/>
          <p:nvPr/>
        </p:nvCxnSpPr>
        <p:spPr>
          <a:xfrm flipV="1">
            <a:off x="5364088" y="500864"/>
            <a:ext cx="1148345" cy="1960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6522310" y="908206"/>
            <a:ext cx="1147792" cy="2704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5" name="구부러진 연결선 124"/>
          <p:cNvCxnSpPr>
            <a:endCxn id="124" idx="1"/>
          </p:cNvCxnSpPr>
          <p:nvPr/>
        </p:nvCxnSpPr>
        <p:spPr>
          <a:xfrm>
            <a:off x="5364088" y="902655"/>
            <a:ext cx="1158222" cy="1407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6518936" y="1469561"/>
            <a:ext cx="1147792" cy="2704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180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구부러진 연결선 2"/>
          <p:cNvCxnSpPr>
            <a:endCxn id="126" idx="1"/>
          </p:cNvCxnSpPr>
          <p:nvPr/>
        </p:nvCxnSpPr>
        <p:spPr>
          <a:xfrm>
            <a:off x="5364088" y="1395760"/>
            <a:ext cx="1154848" cy="2090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 5"/>
          <p:cNvCxnSpPr/>
          <p:nvPr/>
        </p:nvCxnSpPr>
        <p:spPr>
          <a:xfrm flipV="1">
            <a:off x="5365284" y="1052736"/>
            <a:ext cx="348507" cy="28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 7"/>
          <p:cNvCxnSpPr/>
          <p:nvPr/>
        </p:nvCxnSpPr>
        <p:spPr>
          <a:xfrm>
            <a:off x="5364088" y="1222911"/>
            <a:ext cx="349703" cy="228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4734446" y="1916832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34531" y="2097271"/>
            <a:ext cx="935275" cy="18235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734446" y="2433370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734559" y="2282582"/>
            <a:ext cx="935550" cy="15127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734446" y="2623494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666327" y="2806704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페이지 테이블</a:t>
            </a:r>
            <a:r>
              <a:rPr lang="en-US" altLang="ko-KR" sz="1000" dirty="0" smtClean="0"/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640723" y="2123988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474648" y="2649415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650464" y="1923818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구부러진 연결선 9"/>
          <p:cNvCxnSpPr>
            <a:endCxn id="135" idx="1"/>
          </p:cNvCxnSpPr>
          <p:nvPr/>
        </p:nvCxnSpPr>
        <p:spPr>
          <a:xfrm>
            <a:off x="3923928" y="1604798"/>
            <a:ext cx="726536" cy="388270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6516216" y="1961595"/>
            <a:ext cx="1147792" cy="270474"/>
          </a:xfrm>
          <a:prstGeom prst="rect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bg1"/>
                </a:solidFill>
              </a:rPr>
              <a:t>350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516216" y="3689827"/>
            <a:ext cx="1147792" cy="270474"/>
          </a:xfrm>
          <a:prstGeom prst="rect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bg1"/>
                </a:solidFill>
              </a:rPr>
              <a:t>950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017475" y="686191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006826" y="1202269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006826" y="1724560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006826" y="2234554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cxnSp>
        <p:nvCxnSpPr>
          <p:cNvPr id="12" name="구부러진 연결선 11"/>
          <p:cNvCxnSpPr>
            <a:endCxn id="136" idx="1"/>
          </p:cNvCxnSpPr>
          <p:nvPr/>
        </p:nvCxnSpPr>
        <p:spPr>
          <a:xfrm>
            <a:off x="5364088" y="1993068"/>
            <a:ext cx="1152128" cy="103764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006826" y="3324398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023751" y="2181653"/>
            <a:ext cx="1141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디렉터리</a:t>
            </a:r>
            <a:endParaRPr lang="en-US" altLang="ko-KR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4704044" y="1495042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페이지 테이블</a:t>
            </a:r>
            <a:r>
              <a:rPr lang="en-US" altLang="ko-KR" sz="1000" dirty="0" smtClean="0"/>
              <a:t>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619472" y="389545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</a:rPr>
              <a:t>페이지 </a:t>
            </a:r>
            <a:r>
              <a:rPr lang="en-US" altLang="ko-KR" sz="800" dirty="0" smtClean="0">
                <a:solidFill>
                  <a:srgbClr val="0070C0"/>
                </a:solidFill>
              </a:rPr>
              <a:t>0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618394" y="902655"/>
            <a:ext cx="586495" cy="22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</a:rPr>
              <a:t>페이지 </a:t>
            </a:r>
            <a:r>
              <a:rPr lang="en-US" altLang="ko-KR" sz="800" dirty="0" smtClean="0">
                <a:solidFill>
                  <a:srgbClr val="0070C0"/>
                </a:solidFill>
              </a:rPr>
              <a:t>1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618394" y="2500183"/>
            <a:ext cx="9361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0070C0"/>
                </a:solidFill>
              </a:rPr>
              <a:t>페이지 </a:t>
            </a:r>
            <a:r>
              <a:rPr lang="ko-KR" altLang="en-US" sz="800" dirty="0" smtClean="0">
                <a:solidFill>
                  <a:srgbClr val="0070C0"/>
                </a:solidFill>
              </a:rPr>
              <a:t>디렉터리</a:t>
            </a:r>
            <a:endParaRPr lang="en-US" altLang="ko-KR" sz="800" dirty="0" smtClean="0">
              <a:solidFill>
                <a:srgbClr val="0070C0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7614292" y="2990574"/>
            <a:ext cx="914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0070C0"/>
                </a:solidFill>
              </a:rPr>
              <a:t>페이지 </a:t>
            </a:r>
            <a:r>
              <a:rPr lang="ko-KR" altLang="en-US" sz="800" dirty="0" smtClean="0">
                <a:solidFill>
                  <a:srgbClr val="0070C0"/>
                </a:solidFill>
              </a:rPr>
              <a:t>테이블</a:t>
            </a:r>
            <a:r>
              <a:rPr lang="en-US" altLang="ko-KR" sz="800" dirty="0" smtClean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7601088" y="3724030"/>
            <a:ext cx="914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0070C0"/>
                </a:solidFill>
              </a:rPr>
              <a:t>페이지 </a:t>
            </a:r>
            <a:r>
              <a:rPr lang="ko-KR" altLang="en-US" sz="800" dirty="0" smtClean="0">
                <a:solidFill>
                  <a:srgbClr val="0070C0"/>
                </a:solidFill>
              </a:rPr>
              <a:t>테이블</a:t>
            </a:r>
            <a:r>
              <a:rPr lang="en-US" altLang="ko-KR" sz="800" dirty="0" smtClean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54" name="모서리가 둥근 사각형 설명선 153"/>
          <p:cNvSpPr/>
          <p:nvPr/>
        </p:nvSpPr>
        <p:spPr>
          <a:xfrm>
            <a:off x="2195539" y="1668847"/>
            <a:ext cx="852798" cy="272415"/>
          </a:xfrm>
          <a:prstGeom prst="wedgeRoundRectCallout">
            <a:avLst>
              <a:gd name="adj1" fmla="val 66817"/>
              <a:gd name="adj2" fmla="val -739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800" dirty="0" smtClean="0"/>
              <a:t>페이지테이블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의 </a:t>
            </a:r>
            <a:endParaRPr lang="en-US" altLang="ko-KR" sz="800" dirty="0" smtClean="0"/>
          </a:p>
          <a:p>
            <a:r>
              <a:rPr lang="ko-KR" altLang="en-US" sz="800" dirty="0" smtClean="0"/>
              <a:t>물리 </a:t>
            </a:r>
            <a:r>
              <a:rPr lang="ko-KR" altLang="en-US" sz="800" dirty="0"/>
              <a:t>프레임 번호 </a:t>
            </a:r>
            <a:endParaRPr lang="ko-KR" altLang="en-US" dirty="0"/>
          </a:p>
        </p:txBody>
      </p:sp>
      <p:sp>
        <p:nvSpPr>
          <p:cNvPr id="155" name="모서리가 둥근 사각형 설명선 154"/>
          <p:cNvSpPr/>
          <p:nvPr/>
        </p:nvSpPr>
        <p:spPr>
          <a:xfrm>
            <a:off x="4748038" y="3114013"/>
            <a:ext cx="894369" cy="272415"/>
          </a:xfrm>
          <a:prstGeom prst="wedgeRoundRectCallout">
            <a:avLst>
              <a:gd name="adj1" fmla="val 5825"/>
              <a:gd name="adj2" fmla="val -889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800" dirty="0"/>
              <a:t>프레임 </a:t>
            </a:r>
            <a:r>
              <a:rPr lang="en-US" altLang="ko-KR" sz="800" dirty="0"/>
              <a:t>950</a:t>
            </a:r>
            <a:r>
              <a:rPr lang="ko-KR" altLang="en-US" sz="800" dirty="0" smtClean="0"/>
              <a:t>에 페이지테이블</a:t>
            </a:r>
            <a:r>
              <a:rPr lang="en-US" altLang="ko-KR" sz="800" dirty="0"/>
              <a:t>2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생성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1691680" y="5305021"/>
            <a:ext cx="5343129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b="1" kern="0" dirty="0" smtClean="0">
                <a:latin typeface="+mj-ea"/>
                <a:ea typeface="+mj-ea"/>
              </a:rPr>
              <a:t>(c) </a:t>
            </a:r>
            <a:r>
              <a:rPr lang="ko-KR" altLang="en-US" sz="1200" b="1" kern="0" dirty="0">
                <a:solidFill>
                  <a:srgbClr val="000000"/>
                </a:solidFill>
                <a:latin typeface="+mj-ea"/>
                <a:ea typeface="+mj-ea"/>
              </a:rPr>
              <a:t>프로세스가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+mj-ea"/>
                <a:ea typeface="+mj-ea"/>
              </a:rPr>
              <a:t>1025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+mj-ea"/>
                <a:ea typeface="+mj-ea"/>
              </a:rPr>
              <a:t>번째 페이지가 적재될 때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+mj-ea"/>
                <a:ea typeface="+mj-ea"/>
              </a:rPr>
              <a:t>페이지 테이블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+mj-ea"/>
                <a:ea typeface="+mj-ea"/>
              </a:rPr>
              <a:t>2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+mj-ea"/>
                <a:ea typeface="+mj-ea"/>
              </a:rPr>
              <a:t>추가 생성</a:t>
            </a:r>
            <a:endParaRPr lang="ko-KR" altLang="en-US" sz="12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95137" y="798729"/>
            <a:ext cx="1152811" cy="280541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97523" y="806859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33650" y="3635152"/>
            <a:ext cx="1118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프로세스 주소 공간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99603" y="1060300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97523" y="1306185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92441" y="1537041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94521" y="1790482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92441" y="2036367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1024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625983" y="1955216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</a:rPr>
              <a:t>페이지 </a:t>
            </a:r>
            <a:r>
              <a:rPr lang="en-US" altLang="ko-KR" sz="800" dirty="0" smtClean="0">
                <a:solidFill>
                  <a:srgbClr val="0070C0"/>
                </a:solidFill>
              </a:rPr>
              <a:t>1024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88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3156206" y="1877085"/>
            <a:ext cx="934467" cy="18426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760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156291" y="2057524"/>
            <a:ext cx="935275" cy="182350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156206" y="2393623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156319" y="2242835"/>
            <a:ext cx="935550" cy="15127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156206" y="2583747"/>
            <a:ext cx="934467" cy="18426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62483" y="2065910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72224" y="1884071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62483" y="2760555"/>
            <a:ext cx="1141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페이지 디렉터리</a:t>
            </a:r>
            <a:endParaRPr lang="en-US" altLang="ko-KR" sz="1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4727990" y="476672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28075" y="657111"/>
            <a:ext cx="935275" cy="18235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27990" y="993210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728103" y="842422"/>
            <a:ext cx="935550" cy="151271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27990" y="1183334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180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77522" y="5120864"/>
            <a:ext cx="8498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물리 메모리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6525533" y="377419"/>
            <a:ext cx="1147792" cy="2704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518365" y="188640"/>
            <a:ext cx="1152811" cy="489654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34267" y="683828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68192" y="1209255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517592" y="2501083"/>
            <a:ext cx="1147792" cy="2704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700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516216" y="2969747"/>
            <a:ext cx="1147792" cy="2704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760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644008" y="483658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3" name="구부러진 연결선 122"/>
          <p:cNvCxnSpPr>
            <a:endCxn id="78" idx="1"/>
          </p:cNvCxnSpPr>
          <p:nvPr/>
        </p:nvCxnSpPr>
        <p:spPr>
          <a:xfrm flipV="1">
            <a:off x="5452889" y="512656"/>
            <a:ext cx="1072644" cy="360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6524459" y="908206"/>
            <a:ext cx="1147792" cy="2704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5" name="구부러진 연결선 124"/>
          <p:cNvCxnSpPr>
            <a:endCxn id="124" idx="1"/>
          </p:cNvCxnSpPr>
          <p:nvPr/>
        </p:nvCxnSpPr>
        <p:spPr>
          <a:xfrm>
            <a:off x="5383820" y="764704"/>
            <a:ext cx="1140639" cy="2787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6521085" y="1469561"/>
            <a:ext cx="1147792" cy="2704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180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구부러진 연결선 2"/>
          <p:cNvCxnSpPr>
            <a:endCxn id="126" idx="1"/>
          </p:cNvCxnSpPr>
          <p:nvPr/>
        </p:nvCxnSpPr>
        <p:spPr>
          <a:xfrm>
            <a:off x="5383820" y="1306185"/>
            <a:ext cx="1137265" cy="2986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 5"/>
          <p:cNvCxnSpPr/>
          <p:nvPr/>
        </p:nvCxnSpPr>
        <p:spPr>
          <a:xfrm flipV="1">
            <a:off x="5509300" y="915169"/>
            <a:ext cx="348507" cy="28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 7"/>
          <p:cNvCxnSpPr/>
          <p:nvPr/>
        </p:nvCxnSpPr>
        <p:spPr>
          <a:xfrm>
            <a:off x="5508104" y="1085344"/>
            <a:ext cx="349703" cy="228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4734446" y="1772816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34531" y="1953255"/>
            <a:ext cx="935275" cy="18235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734446" y="2289354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734559" y="2138566"/>
            <a:ext cx="935550" cy="15127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734446" y="2479478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739500" y="2662207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페이지 테이블</a:t>
            </a:r>
            <a:r>
              <a:rPr lang="en-US" altLang="ko-KR" sz="1000" dirty="0" smtClean="0"/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640723" y="1979972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474648" y="2505399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650464" y="1779802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구부러진 연결선 9"/>
          <p:cNvCxnSpPr>
            <a:endCxn id="135" idx="1"/>
          </p:cNvCxnSpPr>
          <p:nvPr/>
        </p:nvCxnSpPr>
        <p:spPr>
          <a:xfrm flipV="1">
            <a:off x="3892472" y="1849052"/>
            <a:ext cx="757992" cy="269419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6518365" y="1961595"/>
            <a:ext cx="1147792" cy="2704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350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518365" y="3689827"/>
            <a:ext cx="1147792" cy="2704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950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019624" y="686191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008975" y="1202269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008975" y="1724560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008975" y="2234554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cxnSp>
        <p:nvCxnSpPr>
          <p:cNvPr id="12" name="구부러진 연결선 11"/>
          <p:cNvCxnSpPr>
            <a:endCxn id="136" idx="1"/>
          </p:cNvCxnSpPr>
          <p:nvPr/>
        </p:nvCxnSpPr>
        <p:spPr>
          <a:xfrm>
            <a:off x="5366237" y="1849052"/>
            <a:ext cx="1152128" cy="247780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008975" y="3324398"/>
            <a:ext cx="1574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704044" y="1351026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페이지 테이블</a:t>
            </a:r>
            <a:r>
              <a:rPr lang="en-US" altLang="ko-KR" sz="1000" dirty="0" smtClean="0"/>
              <a:t>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706392" y="415116"/>
            <a:ext cx="40075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</a:rPr>
              <a:t>페이지 </a:t>
            </a:r>
            <a:r>
              <a:rPr lang="en-US" altLang="ko-KR" sz="800" dirty="0" smtClean="0">
                <a:solidFill>
                  <a:srgbClr val="0070C0"/>
                </a:solidFill>
              </a:rPr>
              <a:t>0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706392" y="981887"/>
            <a:ext cx="40075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</a:rPr>
              <a:t>페이지 </a:t>
            </a:r>
            <a:r>
              <a:rPr lang="en-US" altLang="ko-KR" sz="800" dirty="0" smtClean="0">
                <a:solidFill>
                  <a:srgbClr val="0070C0"/>
                </a:solidFill>
              </a:rPr>
              <a:t>1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706392" y="2547723"/>
            <a:ext cx="8352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dirty="0">
                <a:solidFill>
                  <a:srgbClr val="0070C0"/>
                </a:solidFill>
              </a:rPr>
              <a:t>페이지 </a:t>
            </a:r>
            <a:r>
              <a:rPr lang="ko-KR" altLang="en-US" sz="800" dirty="0" smtClean="0">
                <a:solidFill>
                  <a:srgbClr val="0070C0"/>
                </a:solidFill>
              </a:rPr>
              <a:t>디렉터리</a:t>
            </a:r>
            <a:endParaRPr lang="en-US" altLang="ko-KR" sz="800" dirty="0" smtClean="0">
              <a:solidFill>
                <a:srgbClr val="0070C0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7706392" y="3010593"/>
            <a:ext cx="73050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dirty="0">
                <a:solidFill>
                  <a:srgbClr val="0070C0"/>
                </a:solidFill>
              </a:rPr>
              <a:t>페이지 </a:t>
            </a:r>
            <a:r>
              <a:rPr lang="ko-KR" altLang="en-US" sz="800" dirty="0" smtClean="0">
                <a:solidFill>
                  <a:srgbClr val="0070C0"/>
                </a:solidFill>
              </a:rPr>
              <a:t>테이블</a:t>
            </a:r>
            <a:r>
              <a:rPr lang="en-US" altLang="ko-KR" sz="800" dirty="0" smtClean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7706392" y="3720278"/>
            <a:ext cx="76319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dirty="0">
                <a:solidFill>
                  <a:srgbClr val="0070C0"/>
                </a:solidFill>
              </a:rPr>
              <a:t>페이지 </a:t>
            </a:r>
            <a:r>
              <a:rPr lang="ko-KR" altLang="en-US" sz="800" dirty="0" smtClean="0">
                <a:solidFill>
                  <a:srgbClr val="0070C0"/>
                </a:solidFill>
              </a:rPr>
              <a:t>테이블</a:t>
            </a:r>
            <a:r>
              <a:rPr lang="en-US" altLang="ko-KR" sz="800" dirty="0" smtClean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54" name="모서리가 둥근 사각형 설명선 153"/>
          <p:cNvSpPr/>
          <p:nvPr/>
        </p:nvSpPr>
        <p:spPr>
          <a:xfrm>
            <a:off x="2246573" y="2270836"/>
            <a:ext cx="852798" cy="272415"/>
          </a:xfrm>
          <a:prstGeom prst="wedgeRoundRectCallout">
            <a:avLst>
              <a:gd name="adj1" fmla="val 66264"/>
              <a:gd name="adj2" fmla="val 800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800" dirty="0" smtClean="0"/>
              <a:t>페이지테이블</a:t>
            </a:r>
            <a:r>
              <a:rPr lang="en-US" altLang="ko-KR" sz="800" dirty="0"/>
              <a:t>3</a:t>
            </a:r>
            <a:r>
              <a:rPr lang="ko-KR" altLang="en-US" sz="800" dirty="0" smtClean="0"/>
              <a:t>의 </a:t>
            </a:r>
            <a:endParaRPr lang="en-US" altLang="ko-KR" sz="800" dirty="0" smtClean="0"/>
          </a:p>
          <a:p>
            <a:r>
              <a:rPr lang="ko-KR" altLang="en-US" sz="800" dirty="0" smtClean="0"/>
              <a:t>물리 </a:t>
            </a:r>
            <a:r>
              <a:rPr lang="ko-KR" altLang="en-US" sz="800" dirty="0"/>
              <a:t>프레임 번호 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2069938" y="5517232"/>
            <a:ext cx="4796506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b="1" kern="0" dirty="0" smtClean="0">
                <a:latin typeface="+mj-ea"/>
                <a:ea typeface="+mj-ea"/>
              </a:rPr>
              <a:t>(d) </a:t>
            </a:r>
            <a:r>
              <a:rPr lang="ko-KR" altLang="en-US" sz="1200" b="1" kern="0" dirty="0">
                <a:solidFill>
                  <a:srgbClr val="000000"/>
                </a:solidFill>
                <a:latin typeface="+mj-ea"/>
                <a:ea typeface="+mj-ea"/>
              </a:rPr>
              <a:t>프로세스가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+mj-ea"/>
                <a:ea typeface="+mj-ea"/>
              </a:rPr>
              <a:t>스택 영역을 활용할 때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+mj-ea"/>
                <a:ea typeface="+mj-ea"/>
              </a:rPr>
              <a:t>–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+mj-ea"/>
                <a:ea typeface="+mj-ea"/>
              </a:rPr>
              <a:t>페이지 테이블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+mj-ea"/>
                <a:ea typeface="+mj-ea"/>
              </a:rPr>
              <a:t>3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+mj-ea"/>
                <a:ea typeface="+mj-ea"/>
              </a:rPr>
              <a:t>추가 생성</a:t>
            </a:r>
            <a:endParaRPr lang="ko-KR" altLang="en-US" sz="12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95137" y="980728"/>
            <a:ext cx="1152811" cy="280541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97523" y="988858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33650" y="3817151"/>
            <a:ext cx="11180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프로세스 주소 공간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99603" y="1242299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97523" y="1488184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92441" y="1719040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94521" y="1972481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92441" y="2218366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1024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92441" y="3547815"/>
            <a:ext cx="1147792" cy="2458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스택 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734446" y="3867691"/>
            <a:ext cx="934467" cy="18426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734531" y="4048130"/>
            <a:ext cx="935275" cy="18235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734446" y="4384229"/>
            <a:ext cx="934467" cy="18426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734559" y="4233441"/>
            <a:ext cx="935550" cy="15127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734446" y="4574353"/>
            <a:ext cx="934467" cy="184267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990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39500" y="4757082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페이지 테이블</a:t>
            </a:r>
            <a:r>
              <a:rPr lang="en-US" altLang="ko-KR" sz="1000" dirty="0" smtClean="0"/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40723" y="4074847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474648" y="4600274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50464" y="3874677"/>
            <a:ext cx="641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523384" y="4598686"/>
            <a:ext cx="1147792" cy="270474"/>
          </a:xfrm>
          <a:prstGeom prst="rect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bg1"/>
                </a:solidFill>
              </a:rPr>
              <a:t>1003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520874" y="4166638"/>
            <a:ext cx="1147792" cy="270474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bg1"/>
                </a:solidFill>
              </a:rPr>
              <a:t>990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05" name="구부러진 연결선 104"/>
          <p:cNvCxnSpPr>
            <a:endCxn id="104" idx="1"/>
          </p:cNvCxnSpPr>
          <p:nvPr/>
        </p:nvCxnSpPr>
        <p:spPr>
          <a:xfrm flipV="1">
            <a:off x="5508104" y="4301875"/>
            <a:ext cx="1012770" cy="36461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854181" y="2606392"/>
            <a:ext cx="256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1023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3874416" y="512655"/>
            <a:ext cx="740832" cy="1447263"/>
          </a:xfrm>
          <a:custGeom>
            <a:avLst/>
            <a:gdLst>
              <a:gd name="connsiteX0" fmla="*/ 0 w 867266"/>
              <a:gd name="connsiteY0" fmla="*/ 1611983 h 1611983"/>
              <a:gd name="connsiteX1" fmla="*/ 320512 w 867266"/>
              <a:gd name="connsiteY1" fmla="*/ 1545996 h 1611983"/>
              <a:gd name="connsiteX2" fmla="*/ 438347 w 867266"/>
              <a:gd name="connsiteY2" fmla="*/ 1234911 h 1611983"/>
              <a:gd name="connsiteX3" fmla="*/ 584462 w 867266"/>
              <a:gd name="connsiteY3" fmla="*/ 226243 h 1611983"/>
              <a:gd name="connsiteX4" fmla="*/ 867266 w 867266"/>
              <a:gd name="connsiteY4" fmla="*/ 0 h 161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266" h="1611983">
                <a:moveTo>
                  <a:pt x="0" y="1611983"/>
                </a:moveTo>
                <a:cubicBezTo>
                  <a:pt x="123727" y="1610412"/>
                  <a:pt x="247454" y="1608841"/>
                  <a:pt x="320512" y="1545996"/>
                </a:cubicBezTo>
                <a:cubicBezTo>
                  <a:pt x="393570" y="1483151"/>
                  <a:pt x="394355" y="1454870"/>
                  <a:pt x="438347" y="1234911"/>
                </a:cubicBezTo>
                <a:cubicBezTo>
                  <a:pt x="482339" y="1014952"/>
                  <a:pt x="512976" y="432061"/>
                  <a:pt x="584462" y="226243"/>
                </a:cubicBezTo>
                <a:cubicBezTo>
                  <a:pt x="655948" y="20425"/>
                  <a:pt x="761607" y="10212"/>
                  <a:pt x="867266" y="0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자유형 158"/>
          <p:cNvSpPr/>
          <p:nvPr/>
        </p:nvSpPr>
        <p:spPr>
          <a:xfrm flipV="1">
            <a:off x="3892472" y="2669600"/>
            <a:ext cx="728304" cy="1262119"/>
          </a:xfrm>
          <a:custGeom>
            <a:avLst/>
            <a:gdLst>
              <a:gd name="connsiteX0" fmla="*/ 0 w 867266"/>
              <a:gd name="connsiteY0" fmla="*/ 1611983 h 1611983"/>
              <a:gd name="connsiteX1" fmla="*/ 320512 w 867266"/>
              <a:gd name="connsiteY1" fmla="*/ 1545996 h 1611983"/>
              <a:gd name="connsiteX2" fmla="*/ 438347 w 867266"/>
              <a:gd name="connsiteY2" fmla="*/ 1234911 h 1611983"/>
              <a:gd name="connsiteX3" fmla="*/ 584462 w 867266"/>
              <a:gd name="connsiteY3" fmla="*/ 226243 h 1611983"/>
              <a:gd name="connsiteX4" fmla="*/ 867266 w 867266"/>
              <a:gd name="connsiteY4" fmla="*/ 0 h 161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266" h="1611983">
                <a:moveTo>
                  <a:pt x="0" y="1611983"/>
                </a:moveTo>
                <a:cubicBezTo>
                  <a:pt x="123727" y="1610412"/>
                  <a:pt x="247454" y="1608841"/>
                  <a:pt x="320512" y="1545996"/>
                </a:cubicBezTo>
                <a:cubicBezTo>
                  <a:pt x="393570" y="1483151"/>
                  <a:pt x="394355" y="1454870"/>
                  <a:pt x="438347" y="1234911"/>
                </a:cubicBezTo>
                <a:cubicBezTo>
                  <a:pt x="482339" y="1014952"/>
                  <a:pt x="512976" y="432061"/>
                  <a:pt x="584462" y="226243"/>
                </a:cubicBezTo>
                <a:cubicBezTo>
                  <a:pt x="655948" y="20425"/>
                  <a:pt x="761607" y="10212"/>
                  <a:pt x="867266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모서리가 둥근 사각형 설명선 159"/>
          <p:cNvSpPr/>
          <p:nvPr/>
        </p:nvSpPr>
        <p:spPr>
          <a:xfrm>
            <a:off x="3874416" y="5032784"/>
            <a:ext cx="894369" cy="272415"/>
          </a:xfrm>
          <a:prstGeom prst="wedgeRoundRectCallout">
            <a:avLst>
              <a:gd name="adj1" fmla="val 89092"/>
              <a:gd name="adj2" fmla="val -751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800" dirty="0"/>
              <a:t>프레임 </a:t>
            </a:r>
            <a:r>
              <a:rPr lang="en-US" altLang="ko-KR" sz="800" dirty="0" smtClean="0"/>
              <a:t>1003</a:t>
            </a:r>
            <a:r>
              <a:rPr lang="ko-KR" altLang="en-US" sz="800" dirty="0" smtClean="0"/>
              <a:t>에 페이지테이블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 생성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727994" y="3157928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rgbClr val="0070C0"/>
                </a:solidFill>
              </a:rPr>
              <a:t>중간에 </a:t>
            </a:r>
            <a:endParaRPr lang="en-US" altLang="ko-KR" sz="7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700" dirty="0" smtClean="0">
                <a:solidFill>
                  <a:srgbClr val="0070C0"/>
                </a:solidFill>
              </a:rPr>
              <a:t>페이지테이블 없음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706392" y="2012048"/>
            <a:ext cx="56906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</a:rPr>
              <a:t>페이지 </a:t>
            </a:r>
            <a:r>
              <a:rPr lang="en-US" altLang="ko-KR" sz="800" dirty="0" smtClean="0">
                <a:solidFill>
                  <a:srgbClr val="0070C0"/>
                </a:solidFill>
              </a:rPr>
              <a:t>1024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706392" y="4221668"/>
            <a:ext cx="42795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</a:rPr>
              <a:t>페이지 </a:t>
            </a:r>
            <a:r>
              <a:rPr lang="en-US" altLang="ko-KR" sz="800" dirty="0" smtClean="0">
                <a:solidFill>
                  <a:srgbClr val="0070C0"/>
                </a:solidFill>
              </a:rPr>
              <a:t>S</a:t>
            </a:r>
            <a:endParaRPr lang="en-US" altLang="ko-KR" sz="800" dirty="0">
              <a:solidFill>
                <a:srgbClr val="0070C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7706392" y="4666486"/>
            <a:ext cx="80589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</a:rPr>
              <a:t>페이지 테이블 </a:t>
            </a:r>
            <a:r>
              <a:rPr lang="en-US" altLang="ko-KR" sz="800" dirty="0" smtClean="0">
                <a:solidFill>
                  <a:srgbClr val="0070C0"/>
                </a:solidFill>
              </a:rPr>
              <a:t>3</a:t>
            </a:r>
            <a:endParaRPr lang="en-US" altLang="ko-KR" sz="800" dirty="0">
              <a:solidFill>
                <a:srgbClr val="0070C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075251" y="2683708"/>
            <a:ext cx="8018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...</a:t>
            </a:r>
          </a:p>
          <a:p>
            <a:pPr algn="ctr"/>
            <a:r>
              <a:rPr lang="ko-KR" altLang="en-US" sz="900" dirty="0" smtClean="0"/>
              <a:t>페이지 없음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...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1483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페이징의</a:t>
            </a:r>
            <a:r>
              <a:rPr lang="ko-KR" altLang="en-US" dirty="0" smtClean="0"/>
              <a:t> 우수성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용이한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번지부터 고정 크기로 단순히 분할하기 때문</a:t>
            </a:r>
            <a:endParaRPr lang="en-US" altLang="ko-KR" dirty="0" smtClean="0"/>
          </a:p>
          <a:p>
            <a:r>
              <a:rPr lang="ko-KR" altLang="en-US" dirty="0" smtClean="0"/>
              <a:t>높은 </a:t>
            </a:r>
            <a:r>
              <a:rPr lang="ko-KR" altLang="en-US" dirty="0" err="1" smtClean="0"/>
              <a:t>이식성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페이징</a:t>
            </a:r>
            <a:r>
              <a:rPr lang="ko-KR" altLang="en-US" dirty="0" smtClean="0"/>
              <a:t> 메모리 관리를 위해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의존하는 것 없음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다영한</a:t>
            </a:r>
            <a:r>
              <a:rPr lang="ko-KR" altLang="en-US" dirty="0" smtClean="0"/>
              <a:t> 컴퓨터 시스템에 쉽게 이식 가능</a:t>
            </a:r>
            <a:endParaRPr lang="en-US" altLang="ko-KR" dirty="0" smtClean="0"/>
          </a:p>
          <a:p>
            <a:r>
              <a:rPr lang="ko-KR" altLang="en-US" dirty="0" smtClean="0"/>
              <a:t>높은 융통성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시스템에 따라 응용에 따라 페이지 크기 달리 설정 가능</a:t>
            </a:r>
            <a:endParaRPr lang="en-US" altLang="ko-KR" dirty="0" smtClean="0"/>
          </a:p>
          <a:p>
            <a:r>
              <a:rPr lang="ko-KR" altLang="en-US" dirty="0" smtClean="0"/>
              <a:t>메모리 활용과 시간 오버헤드면에서 우수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단편화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</a:t>
            </a:r>
            <a:r>
              <a:rPr lang="ko-KR" altLang="en-US" dirty="0" err="1" smtClean="0"/>
              <a:t>단편화는</a:t>
            </a:r>
            <a:r>
              <a:rPr lang="ko-KR" altLang="en-US" dirty="0" smtClean="0"/>
              <a:t> 발생하지만 매우 작음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홀 선택 알고리즘을 실행할 </a:t>
            </a:r>
            <a:r>
              <a:rPr lang="ko-KR" altLang="en-US" dirty="0" err="1" smtClean="0"/>
              <a:t>필요없음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28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페이지와 페이지 테이블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 슬라이드의 사례로 설명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4GB</a:t>
            </a:r>
            <a:r>
              <a:rPr lang="ko-KR" altLang="en-US" dirty="0" smtClean="0"/>
              <a:t>의 주소 공간을 가지는 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크기 </a:t>
            </a:r>
            <a:r>
              <a:rPr lang="en-US" altLang="ko-KR" dirty="0" err="1" smtClean="0"/>
              <a:t>4KB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0 ~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 걸쳐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2 ~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3</a:t>
            </a:r>
            <a:r>
              <a:rPr lang="ko-KR" altLang="en-US" dirty="0" smtClean="0"/>
              <a:t>에 걸쳐 있음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힙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3 ~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4</a:t>
            </a:r>
            <a:r>
              <a:rPr lang="ko-KR" altLang="en-US" dirty="0" smtClean="0"/>
              <a:t>에 걸쳐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공간의 맨 마지막 페이지에 할당</a:t>
            </a:r>
            <a:r>
              <a:rPr lang="en-US" altLang="ko-KR" dirty="0" smtClean="0"/>
              <a:t>, 1</a:t>
            </a:r>
            <a:r>
              <a:rPr lang="ko-KR" altLang="en-US" dirty="0" smtClean="0"/>
              <a:t>페이지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프로세스는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페이지를 사용하고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프로세스의 크기 </a:t>
            </a:r>
            <a:r>
              <a:rPr lang="en-US" altLang="ko-KR" dirty="0" smtClean="0"/>
              <a:t>: 6 x </a:t>
            </a:r>
            <a:r>
              <a:rPr lang="en-US" altLang="ko-KR" dirty="0" err="1" smtClean="0"/>
              <a:t>4KB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24KB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 테이블은 주소 공간의 모든 페이지를 나타낼 수 있는 항목을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항목만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대부분의 항목은 비어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57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직사각형 252"/>
          <p:cNvSpPr/>
          <p:nvPr/>
        </p:nvSpPr>
        <p:spPr>
          <a:xfrm>
            <a:off x="4252428" y="4672430"/>
            <a:ext cx="535596" cy="19673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780090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1583171" y="5328490"/>
            <a:ext cx="1130705" cy="25171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32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가진 컴퓨터에서</a:t>
            </a:r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1581527" y="4867297"/>
            <a:ext cx="1130705" cy="25171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s+1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586295" y="4604301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i="1" dirty="0">
                <a:solidFill>
                  <a:schemeClr val="tx1"/>
                </a:solidFill>
              </a:rPr>
              <a:t>s</a:t>
            </a:r>
            <a:endParaRPr lang="ko-KR" altLang="en-US" sz="1100" i="1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583140" y="1831755"/>
            <a:ext cx="1130705" cy="401090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252039" y="2272299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252039" y="2468832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252039" y="2656206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252039" y="2852936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715287" y="6032094"/>
            <a:ext cx="8239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dirty="0" smtClean="0"/>
              <a:t>물리 메모리</a:t>
            </a:r>
            <a:endParaRPr lang="en-US" altLang="ko-KR" sz="1200" dirty="0" smtClean="0"/>
          </a:p>
          <a:p>
            <a:r>
              <a:rPr lang="en-US" altLang="ko-KR" sz="1200" dirty="0" smtClean="0"/>
              <a:t>(4GB </a:t>
            </a:r>
            <a:r>
              <a:rPr lang="ko-KR" altLang="en-US" sz="1200" dirty="0" smtClean="0"/>
              <a:t>미만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37" name="직사각형 136"/>
          <p:cNvSpPr/>
          <p:nvPr/>
        </p:nvSpPr>
        <p:spPr>
          <a:xfrm>
            <a:off x="1583140" y="1830335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583140" y="2082049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583171" y="2334391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583171" y="2586105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564874" y="1763878"/>
            <a:ext cx="1130705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564874" y="2015412"/>
            <a:ext cx="1130705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프레임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564905" y="2273770"/>
            <a:ext cx="1130705" cy="25171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프레임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564905" y="2531500"/>
            <a:ext cx="1130705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프레임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563873" y="2783842"/>
            <a:ext cx="1130705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프레임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563873" y="3041166"/>
            <a:ext cx="1130705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563904" y="3035556"/>
            <a:ext cx="1130705" cy="669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.</a:t>
            </a:r>
            <a:r>
              <a:rPr lang="en-US" altLang="ko-KR" sz="1100" dirty="0"/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6561907" y="3707286"/>
            <a:ext cx="1132454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프레임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10000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6560848" y="3968456"/>
            <a:ext cx="1132454" cy="27909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6554641" y="5760636"/>
            <a:ext cx="1132454" cy="25171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프레임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963904" y="5415607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프로세스의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페이지 테이블</a:t>
            </a:r>
            <a:endParaRPr lang="ko-KR" altLang="en-US" sz="1200" dirty="0"/>
          </a:p>
        </p:txBody>
      </p:sp>
      <p:sp>
        <p:nvSpPr>
          <p:cNvPr id="166" name="직사각형 165"/>
          <p:cNvSpPr/>
          <p:nvPr/>
        </p:nvSpPr>
        <p:spPr>
          <a:xfrm>
            <a:off x="4251977" y="3056928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4251977" y="3260920"/>
            <a:ext cx="535596" cy="1967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3995344" y="2272299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3995344" y="2468832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3995344" y="2656206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3995344" y="2852936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3995282" y="3056928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3995282" y="3260920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37" idx="3"/>
            <a:endCxn id="169" idx="1"/>
          </p:cNvCxnSpPr>
          <p:nvPr/>
        </p:nvCxnSpPr>
        <p:spPr>
          <a:xfrm>
            <a:off x="2713845" y="1956192"/>
            <a:ext cx="1281499" cy="4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141" idx="3"/>
            <a:endCxn id="170" idx="1"/>
          </p:cNvCxnSpPr>
          <p:nvPr/>
        </p:nvCxnSpPr>
        <p:spPr>
          <a:xfrm>
            <a:off x="2713845" y="2207906"/>
            <a:ext cx="1281499" cy="35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42" idx="3"/>
            <a:endCxn id="171" idx="1"/>
          </p:cNvCxnSpPr>
          <p:nvPr/>
        </p:nvCxnSpPr>
        <p:spPr>
          <a:xfrm>
            <a:off x="2713876" y="2460248"/>
            <a:ext cx="1281468" cy="29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43" idx="3"/>
            <a:endCxn id="172" idx="1"/>
          </p:cNvCxnSpPr>
          <p:nvPr/>
        </p:nvCxnSpPr>
        <p:spPr>
          <a:xfrm>
            <a:off x="2713876" y="2711962"/>
            <a:ext cx="1281468" cy="23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82" idx="3"/>
            <a:endCxn id="173" idx="1"/>
          </p:cNvCxnSpPr>
          <p:nvPr/>
        </p:nvCxnSpPr>
        <p:spPr>
          <a:xfrm>
            <a:off x="2713845" y="2952050"/>
            <a:ext cx="1281437" cy="20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203" idx="3"/>
            <a:endCxn id="189" idx="1"/>
          </p:cNvCxnSpPr>
          <p:nvPr/>
        </p:nvCxnSpPr>
        <p:spPr>
          <a:xfrm flipV="1">
            <a:off x="2710689" y="5199046"/>
            <a:ext cx="1213239" cy="77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158316" y="2060848"/>
            <a:ext cx="68608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dirty="0" smtClean="0"/>
              <a:t>프레임 번호</a:t>
            </a:r>
            <a:endParaRPr lang="ko-KR" altLang="en-US" sz="1000" dirty="0"/>
          </a:p>
        </p:txBody>
      </p:sp>
      <p:sp>
        <p:nvSpPr>
          <p:cNvPr id="182" name="직사각형 181"/>
          <p:cNvSpPr/>
          <p:nvPr/>
        </p:nvSpPr>
        <p:spPr>
          <a:xfrm>
            <a:off x="1583140" y="2826193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194815" y="1946098"/>
            <a:ext cx="11845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 smtClean="0"/>
              <a:t>코드</a:t>
            </a:r>
            <a:endParaRPr lang="en-US" altLang="ko-KR" sz="900" dirty="0" smtClean="0"/>
          </a:p>
        </p:txBody>
      </p:sp>
      <p:sp>
        <p:nvSpPr>
          <p:cNvPr id="184" name="TextBox 183"/>
          <p:cNvSpPr txBox="1"/>
          <p:nvPr/>
        </p:nvSpPr>
        <p:spPr>
          <a:xfrm>
            <a:off x="1094436" y="2511669"/>
            <a:ext cx="380743" cy="1416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smtClean="0"/>
              <a:t>데이터</a:t>
            </a:r>
            <a:endParaRPr lang="en-US" altLang="ko-KR" sz="900" dirty="0" smtClean="0"/>
          </a:p>
        </p:txBody>
      </p:sp>
      <p:sp>
        <p:nvSpPr>
          <p:cNvPr id="185" name="TextBox 184"/>
          <p:cNvSpPr txBox="1"/>
          <p:nvPr/>
        </p:nvSpPr>
        <p:spPr>
          <a:xfrm>
            <a:off x="1232673" y="2837819"/>
            <a:ext cx="178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err="1" smtClean="0"/>
              <a:t>힙</a:t>
            </a:r>
            <a:endParaRPr lang="en-US" altLang="ko-KR" sz="900" dirty="0" smtClean="0"/>
          </a:p>
        </p:txBody>
      </p:sp>
      <p:sp>
        <p:nvSpPr>
          <p:cNvPr id="187" name="TextBox 186"/>
          <p:cNvSpPr txBox="1"/>
          <p:nvPr/>
        </p:nvSpPr>
        <p:spPr>
          <a:xfrm>
            <a:off x="1194815" y="4651014"/>
            <a:ext cx="24113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smtClean="0"/>
              <a:t>스택</a:t>
            </a:r>
            <a:endParaRPr lang="ko-KR" altLang="en-US" sz="900" dirty="0"/>
          </a:p>
        </p:txBody>
      </p:sp>
      <p:sp>
        <p:nvSpPr>
          <p:cNvPr id="188" name="직사각형 187"/>
          <p:cNvSpPr/>
          <p:nvPr/>
        </p:nvSpPr>
        <p:spPr>
          <a:xfrm>
            <a:off x="4251977" y="5097624"/>
            <a:ext cx="535596" cy="19673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780123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3923928" y="5096884"/>
            <a:ext cx="329784" cy="2043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en-US" altLang="ko-KR" sz="1000" baseline="30000" dirty="0" smtClean="0">
                <a:solidFill>
                  <a:schemeClr val="tx1"/>
                </a:solidFill>
              </a:rPr>
              <a:t>20</a:t>
            </a:r>
            <a:r>
              <a:rPr lang="en-US" altLang="ko-KR" sz="1000" dirty="0" smtClean="0">
                <a:solidFill>
                  <a:schemeClr val="tx1"/>
                </a:solidFill>
              </a:rPr>
              <a:t>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4251977" y="3460326"/>
            <a:ext cx="535596" cy="19673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251977" y="4061375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251884" y="4454126"/>
            <a:ext cx="535596" cy="64981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4000712" y="4072486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</a:rPr>
              <a:t>s</a:t>
            </a:r>
            <a:endParaRPr lang="ko-KR" altLang="en-US" sz="1000" i="1" dirty="0">
              <a:solidFill>
                <a:schemeClr val="tx1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3982976" y="4624017"/>
            <a:ext cx="21679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</a:rPr>
              <a:t>k</a:t>
            </a:r>
            <a:endParaRPr lang="ko-KR" altLang="en-US" sz="1000" i="1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131" idx="3"/>
            <a:endCxn id="144" idx="1"/>
          </p:cNvCxnSpPr>
          <p:nvPr/>
        </p:nvCxnSpPr>
        <p:spPr>
          <a:xfrm flipV="1">
            <a:off x="4787635" y="1889735"/>
            <a:ext cx="1777239" cy="48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32" idx="3"/>
            <a:endCxn id="147" idx="1"/>
          </p:cNvCxnSpPr>
          <p:nvPr/>
        </p:nvCxnSpPr>
        <p:spPr>
          <a:xfrm>
            <a:off x="4787635" y="2567197"/>
            <a:ext cx="1777270" cy="9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33" idx="3"/>
            <a:endCxn id="155" idx="1"/>
          </p:cNvCxnSpPr>
          <p:nvPr/>
        </p:nvCxnSpPr>
        <p:spPr>
          <a:xfrm>
            <a:off x="4787635" y="2754571"/>
            <a:ext cx="1776238" cy="4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4" idx="3"/>
            <a:endCxn id="145" idx="1"/>
          </p:cNvCxnSpPr>
          <p:nvPr/>
        </p:nvCxnSpPr>
        <p:spPr>
          <a:xfrm flipV="1">
            <a:off x="4787635" y="2141269"/>
            <a:ext cx="1777239" cy="8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1835696" y="6077586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4GB</a:t>
            </a:r>
            <a:endParaRPr lang="ko-KR" altLang="en-US" sz="1200" dirty="0"/>
          </a:p>
        </p:txBody>
      </p:sp>
      <p:cxnSp>
        <p:nvCxnSpPr>
          <p:cNvPr id="200" name="직선 화살표 연결선 199"/>
          <p:cNvCxnSpPr>
            <a:stCxn id="188" idx="3"/>
            <a:endCxn id="204" idx="1"/>
          </p:cNvCxnSpPr>
          <p:nvPr/>
        </p:nvCxnSpPr>
        <p:spPr>
          <a:xfrm>
            <a:off x="4787573" y="5195989"/>
            <a:ext cx="1774334" cy="20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>
            <a:stCxn id="166" idx="3"/>
            <a:endCxn id="159" idx="1"/>
          </p:cNvCxnSpPr>
          <p:nvPr/>
        </p:nvCxnSpPr>
        <p:spPr>
          <a:xfrm>
            <a:off x="4787573" y="3155293"/>
            <a:ext cx="1774334" cy="6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직사각형 201"/>
          <p:cNvSpPr/>
          <p:nvPr/>
        </p:nvSpPr>
        <p:spPr>
          <a:xfrm>
            <a:off x="797315" y="5132330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커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널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공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간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1579984" y="5844309"/>
            <a:ext cx="1130705" cy="25171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r>
              <a:rPr lang="en-US" altLang="ko-KR" sz="1100" baseline="30000" dirty="0" smtClean="0">
                <a:solidFill>
                  <a:schemeClr val="tx1"/>
                </a:solidFill>
              </a:rPr>
              <a:t>20</a:t>
            </a:r>
            <a:r>
              <a:rPr lang="en-US" altLang="ko-KR" sz="1100" dirty="0" smtClean="0">
                <a:solidFill>
                  <a:schemeClr val="tx1"/>
                </a:solidFill>
              </a:rPr>
              <a:t>-1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6561907" y="5276921"/>
            <a:ext cx="1130705" cy="25171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780123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191" idx="3"/>
            <a:endCxn id="148" idx="1"/>
          </p:cNvCxnSpPr>
          <p:nvPr/>
        </p:nvCxnSpPr>
        <p:spPr>
          <a:xfrm flipV="1">
            <a:off x="4787573" y="2909699"/>
            <a:ext cx="1776300" cy="125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129" idx="3"/>
            <a:endCxn id="193" idx="1"/>
          </p:cNvCxnSpPr>
          <p:nvPr/>
        </p:nvCxnSpPr>
        <p:spPr>
          <a:xfrm flipV="1">
            <a:off x="2717000" y="4170851"/>
            <a:ext cx="1283712" cy="55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7644481" y="1682792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963936" y="3369921"/>
            <a:ext cx="2760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...</a:t>
            </a:r>
          </a:p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210" name="직사각형 209"/>
          <p:cNvSpPr/>
          <p:nvPr/>
        </p:nvSpPr>
        <p:spPr>
          <a:xfrm>
            <a:off x="6558730" y="4528798"/>
            <a:ext cx="1132454" cy="123183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7033259" y="3385521"/>
            <a:ext cx="913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212" name="TextBox 211"/>
          <p:cNvSpPr txBox="1"/>
          <p:nvPr/>
        </p:nvSpPr>
        <p:spPr>
          <a:xfrm>
            <a:off x="7033259" y="3997256"/>
            <a:ext cx="913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cxnSp>
        <p:nvCxnSpPr>
          <p:cNvPr id="214" name="직선 연결선 213"/>
          <p:cNvCxnSpPr/>
          <p:nvPr/>
        </p:nvCxnSpPr>
        <p:spPr>
          <a:xfrm flipH="1">
            <a:off x="811017" y="4851870"/>
            <a:ext cx="798337" cy="114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692056" y="2447788"/>
            <a:ext cx="325731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사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용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자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공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간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4255582" y="3657056"/>
            <a:ext cx="535596" cy="19673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4252428" y="3862294"/>
            <a:ext cx="535596" cy="19673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9" name="왼쪽 대괄호 218"/>
          <p:cNvSpPr/>
          <p:nvPr/>
        </p:nvSpPr>
        <p:spPr>
          <a:xfrm>
            <a:off x="1467572" y="1830334"/>
            <a:ext cx="75593" cy="65807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왼쪽 대괄호 219"/>
          <p:cNvSpPr/>
          <p:nvPr/>
        </p:nvSpPr>
        <p:spPr>
          <a:xfrm>
            <a:off x="1456519" y="2507679"/>
            <a:ext cx="103506" cy="20085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왼쪽 대괄호 220"/>
          <p:cNvSpPr/>
          <p:nvPr/>
        </p:nvSpPr>
        <p:spPr>
          <a:xfrm>
            <a:off x="1449024" y="2727799"/>
            <a:ext cx="135147" cy="33561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왼쪽 대괄호 221"/>
          <p:cNvSpPr/>
          <p:nvPr/>
        </p:nvSpPr>
        <p:spPr>
          <a:xfrm>
            <a:off x="1463325" y="4604301"/>
            <a:ext cx="79840" cy="25171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1577800" y="4865692"/>
            <a:ext cx="1130705" cy="122868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24" name="직사각형 223"/>
          <p:cNvSpPr/>
          <p:nvPr/>
        </p:nvSpPr>
        <p:spPr>
          <a:xfrm>
            <a:off x="4256297" y="4260401"/>
            <a:ext cx="531183" cy="19372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780010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직선 화살표 연결선 224"/>
          <p:cNvCxnSpPr>
            <a:stCxn id="128" idx="3"/>
            <a:endCxn id="230" idx="1"/>
          </p:cNvCxnSpPr>
          <p:nvPr/>
        </p:nvCxnSpPr>
        <p:spPr>
          <a:xfrm flipV="1">
            <a:off x="2712232" y="4382902"/>
            <a:ext cx="1235363" cy="61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/>
          <p:cNvSpPr/>
          <p:nvPr/>
        </p:nvSpPr>
        <p:spPr>
          <a:xfrm>
            <a:off x="6560327" y="4249705"/>
            <a:ext cx="1132454" cy="279093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780010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6558404" y="4529001"/>
            <a:ext cx="1132454" cy="74166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068559" y="4509120"/>
            <a:ext cx="913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cxnSp>
        <p:nvCxnSpPr>
          <p:cNvPr id="229" name="직선 화살표 연결선 228"/>
          <p:cNvCxnSpPr>
            <a:stCxn id="224" idx="3"/>
            <a:endCxn id="226" idx="1"/>
          </p:cNvCxnSpPr>
          <p:nvPr/>
        </p:nvCxnSpPr>
        <p:spPr>
          <a:xfrm>
            <a:off x="4787480" y="4357264"/>
            <a:ext cx="1772847" cy="3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직사각형 229"/>
          <p:cNvSpPr/>
          <p:nvPr/>
        </p:nvSpPr>
        <p:spPr>
          <a:xfrm>
            <a:off x="3947595" y="4284537"/>
            <a:ext cx="321229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</a:rPr>
              <a:t>s+1</a:t>
            </a:r>
            <a:endParaRPr lang="ko-KR" altLang="en-US" sz="1000" i="1" dirty="0">
              <a:solidFill>
                <a:schemeClr val="tx1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3987399" y="3485450"/>
            <a:ext cx="197089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4245242" y="4269010"/>
            <a:ext cx="540316" cy="1017287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41" name="TextBox 240"/>
          <p:cNvSpPr txBox="1"/>
          <p:nvPr/>
        </p:nvSpPr>
        <p:spPr>
          <a:xfrm>
            <a:off x="1475179" y="1556792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프로세스 주소 공간</a:t>
            </a:r>
            <a:endParaRPr lang="ko-KR" altLang="en-US" sz="1100" dirty="0"/>
          </a:p>
        </p:txBody>
      </p:sp>
      <p:sp>
        <p:nvSpPr>
          <p:cNvPr id="248" name="TextBox 247"/>
          <p:cNvSpPr txBox="1"/>
          <p:nvPr/>
        </p:nvSpPr>
        <p:spPr>
          <a:xfrm>
            <a:off x="7049804" y="5521586"/>
            <a:ext cx="913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255" name="직사각형 254"/>
          <p:cNvSpPr/>
          <p:nvPr/>
        </p:nvSpPr>
        <p:spPr>
          <a:xfrm>
            <a:off x="6554641" y="4758297"/>
            <a:ext cx="1132454" cy="279093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780090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7072916" y="4987915"/>
            <a:ext cx="913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257" name="직사각형 256"/>
          <p:cNvSpPr/>
          <p:nvPr/>
        </p:nvSpPr>
        <p:spPr>
          <a:xfrm>
            <a:off x="3995936" y="4365104"/>
            <a:ext cx="21679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3982722" y="4801297"/>
            <a:ext cx="21679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223" idx="3"/>
            <a:endCxn id="194" idx="1"/>
          </p:cNvCxnSpPr>
          <p:nvPr/>
        </p:nvCxnSpPr>
        <p:spPr>
          <a:xfrm flipV="1">
            <a:off x="2708505" y="4768033"/>
            <a:ext cx="1274471" cy="71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53" idx="3"/>
            <a:endCxn id="227" idx="1"/>
          </p:cNvCxnSpPr>
          <p:nvPr/>
        </p:nvCxnSpPr>
        <p:spPr>
          <a:xfrm>
            <a:off x="4788024" y="4770795"/>
            <a:ext cx="1770380" cy="12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>
            <a:off x="1978938" y="5013176"/>
            <a:ext cx="21679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1978938" y="5517232"/>
            <a:ext cx="21679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4355202" y="4365104"/>
            <a:ext cx="21679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4355976" y="4797152"/>
            <a:ext cx="21679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602183" y="148598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물리 주소</a:t>
            </a:r>
            <a:endParaRPr lang="ko-KR" altLang="en-US" sz="800" dirty="0"/>
          </a:p>
        </p:txBody>
      </p:sp>
      <p:cxnSp>
        <p:nvCxnSpPr>
          <p:cNvPr id="105" name="직선 연결선 104"/>
          <p:cNvCxnSpPr/>
          <p:nvPr/>
        </p:nvCxnSpPr>
        <p:spPr>
          <a:xfrm flipH="1">
            <a:off x="761688" y="1820639"/>
            <a:ext cx="798337" cy="114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H="1">
            <a:off x="811017" y="6084512"/>
            <a:ext cx="798337" cy="114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37840" y="4267227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커널 적재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60751" y="4775047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커널 적재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637840" y="5271830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커널 적재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1095798" y="523094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커널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페이지</a:t>
            </a:r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1411339" y="2976318"/>
            <a:ext cx="148686" cy="101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221" idx="1"/>
          </p:cNvCxnSpPr>
          <p:nvPr/>
        </p:nvCxnSpPr>
        <p:spPr>
          <a:xfrm>
            <a:off x="1449024" y="2895609"/>
            <a:ext cx="0" cy="39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1415563" y="4543270"/>
            <a:ext cx="148686" cy="101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화살표 연결선 114"/>
          <p:cNvCxnSpPr>
            <a:stCxn id="222" idx="1"/>
          </p:cNvCxnSpPr>
          <p:nvPr/>
        </p:nvCxnSpPr>
        <p:spPr>
          <a:xfrm flipH="1" flipV="1">
            <a:off x="1462432" y="4350177"/>
            <a:ext cx="893" cy="37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페이지와 페이지 테이블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프로세스가 동적 할당 받을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다음슬라이드 설명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200</a:t>
            </a:r>
            <a:r>
              <a:rPr lang="ko-KR" altLang="en-US" dirty="0" smtClean="0"/>
              <a:t>바이트 할당 요청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4KB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논리 페이지 </a:t>
            </a:r>
            <a:r>
              <a:rPr lang="en-US" altLang="ko-KR" dirty="0" smtClean="0"/>
              <a:t>5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 프레임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할당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페이지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논리 주소 </a:t>
            </a:r>
            <a:r>
              <a:rPr lang="en-US" altLang="ko-KR" dirty="0" smtClean="0"/>
              <a:t>: </a:t>
            </a:r>
            <a:r>
              <a:rPr lang="en-US" altLang="ko-KR" dirty="0"/>
              <a:t>5*</a:t>
            </a:r>
            <a:r>
              <a:rPr lang="en-US" altLang="ko-KR" dirty="0" err="1"/>
              <a:t>4KB</a:t>
            </a:r>
            <a:r>
              <a:rPr lang="en-US" altLang="ko-KR" dirty="0"/>
              <a:t> = </a:t>
            </a:r>
            <a:r>
              <a:rPr lang="en-US" altLang="ko-KR" dirty="0" err="1"/>
              <a:t>20KB</a:t>
            </a:r>
            <a:r>
              <a:rPr lang="en-US" altLang="ko-KR" dirty="0"/>
              <a:t> = 20*1024 = </a:t>
            </a:r>
            <a:r>
              <a:rPr lang="en-US" altLang="ko-KR" dirty="0" smtClean="0"/>
              <a:t>20480 </a:t>
            </a:r>
            <a:r>
              <a:rPr lang="ko-KR" altLang="en-US" dirty="0" smtClean="0"/>
              <a:t>번지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프레임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물리 주소 </a:t>
            </a:r>
            <a:r>
              <a:rPr lang="en-US" altLang="ko-KR" dirty="0" smtClean="0"/>
              <a:t>: 2*</a:t>
            </a:r>
            <a:r>
              <a:rPr lang="en-US" altLang="ko-KR" dirty="0" err="1" smtClean="0"/>
              <a:t>4KB</a:t>
            </a:r>
            <a:r>
              <a:rPr lang="en-US" altLang="ko-KR" dirty="0" smtClean="0"/>
              <a:t> = 8192 </a:t>
            </a:r>
            <a:r>
              <a:rPr lang="ko-KR" altLang="en-US" dirty="0" smtClean="0"/>
              <a:t>번지</a:t>
            </a:r>
            <a:endParaRPr lang="ko-KR" altLang="en-US" dirty="0"/>
          </a:p>
          <a:p>
            <a:pPr lvl="2"/>
            <a:r>
              <a:rPr lang="en-US" altLang="ko-KR" dirty="0" err="1" smtClean="0"/>
              <a:t>malloc</a:t>
            </a:r>
            <a:r>
              <a:rPr lang="en-US" altLang="ko-KR" dirty="0" smtClean="0"/>
              <a:t>(200)</a:t>
            </a:r>
            <a:r>
              <a:rPr lang="ko-KR" altLang="en-US" dirty="0" smtClean="0"/>
              <a:t>은 페이지 번호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논리 주소 </a:t>
            </a:r>
            <a:r>
              <a:rPr lang="en-US" altLang="ko-KR" dirty="0" smtClean="0"/>
              <a:t>20480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프로세스 </a:t>
            </a:r>
            <a:r>
              <a:rPr lang="ko-KR" altLang="en-US" dirty="0"/>
              <a:t>내에서 </a:t>
            </a:r>
            <a:r>
              <a:rPr lang="en-US" altLang="ko-KR" dirty="0"/>
              <a:t>20480 </a:t>
            </a:r>
            <a:r>
              <a:rPr lang="ko-KR" altLang="en-US" dirty="0"/>
              <a:t>번지에 </a:t>
            </a:r>
            <a:r>
              <a:rPr lang="en-US" altLang="ko-KR" dirty="0" smtClean="0"/>
              <a:t>'a</a:t>
            </a:r>
            <a:r>
              <a:rPr lang="en-US" altLang="ko-KR" dirty="0"/>
              <a:t>'</a:t>
            </a:r>
            <a:r>
              <a:rPr lang="ko-KR" altLang="en-US" dirty="0"/>
              <a:t>를 </a:t>
            </a:r>
            <a:r>
              <a:rPr lang="ko-KR" altLang="en-US" dirty="0" smtClean="0"/>
              <a:t>저장하는 코드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논리 </a:t>
            </a:r>
            <a:r>
              <a:rPr lang="ko-KR" altLang="en-US" dirty="0"/>
              <a:t>주소 </a:t>
            </a:r>
            <a:r>
              <a:rPr lang="en-US" altLang="ko-KR" dirty="0"/>
              <a:t>20480</a:t>
            </a:r>
            <a:r>
              <a:rPr lang="ko-KR" altLang="en-US" dirty="0"/>
              <a:t>이 </a:t>
            </a:r>
            <a:r>
              <a:rPr lang="en-US" altLang="ko-KR" dirty="0" err="1"/>
              <a:t>MMU</a:t>
            </a:r>
            <a:r>
              <a:rPr lang="ko-KR" altLang="en-US" dirty="0"/>
              <a:t>에 의해 </a:t>
            </a:r>
            <a:r>
              <a:rPr lang="ko-KR" altLang="en-US" dirty="0" smtClean="0"/>
              <a:t>물리 </a:t>
            </a:r>
            <a:r>
              <a:rPr lang="ko-KR" altLang="en-US" dirty="0"/>
              <a:t>주소 </a:t>
            </a:r>
            <a:r>
              <a:rPr lang="en-US" altLang="ko-KR" dirty="0"/>
              <a:t>8192</a:t>
            </a:r>
            <a:r>
              <a:rPr lang="ko-KR" altLang="en-US" dirty="0"/>
              <a:t>로 </a:t>
            </a:r>
            <a:r>
              <a:rPr lang="ko-KR" altLang="en-US" dirty="0" smtClean="0"/>
              <a:t>바뀌어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물리 </a:t>
            </a:r>
            <a:r>
              <a:rPr lang="ko-KR" altLang="en-US" dirty="0"/>
              <a:t>메모리 </a:t>
            </a:r>
            <a:r>
              <a:rPr lang="en-US" altLang="ko-KR" dirty="0"/>
              <a:t>8192 </a:t>
            </a:r>
            <a:r>
              <a:rPr lang="ko-KR" altLang="en-US" dirty="0"/>
              <a:t>번지에 </a:t>
            </a:r>
            <a:r>
              <a:rPr lang="en-US" altLang="ko-KR" dirty="0"/>
              <a:t>'a</a:t>
            </a:r>
            <a:r>
              <a:rPr lang="en-US" altLang="ko-KR" dirty="0" smtClean="0"/>
              <a:t>'</a:t>
            </a:r>
            <a:r>
              <a:rPr lang="ko-KR" altLang="en-US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20480</a:t>
            </a:r>
            <a:r>
              <a:rPr lang="ko-KR" altLang="en-US" dirty="0" smtClean="0"/>
              <a:t>번지에서 </a:t>
            </a:r>
            <a:r>
              <a:rPr lang="ko-KR" altLang="en-US" dirty="0" err="1" smtClean="0"/>
              <a:t>할당받은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바이트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반환 후 페이지 </a:t>
            </a:r>
            <a:r>
              <a:rPr lang="en-US" altLang="ko-KR" dirty="0" smtClean="0"/>
              <a:t>5</a:t>
            </a:r>
            <a:r>
              <a:rPr lang="ko-KR" altLang="en-US" dirty="0"/>
              <a:t> </a:t>
            </a:r>
            <a:r>
              <a:rPr lang="ko-KR" altLang="en-US" dirty="0" smtClean="0"/>
              <a:t>전체가 비게 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와 프레임</a:t>
            </a:r>
            <a:r>
              <a:rPr lang="en-US" altLang="ko-KR" dirty="0" smtClean="0"/>
              <a:t> 2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반환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844824"/>
            <a:ext cx="6883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char *p = (char*)</a:t>
            </a:r>
            <a:r>
              <a:rPr lang="en-US" altLang="ko-KR" sz="1400" dirty="0" err="1"/>
              <a:t>malloc</a:t>
            </a:r>
            <a:r>
              <a:rPr lang="en-US" altLang="ko-KR" sz="1400" dirty="0"/>
              <a:t>(200);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프로세스의 </a:t>
            </a:r>
            <a:r>
              <a:rPr lang="ko-KR" altLang="en-US" sz="1400" dirty="0" err="1"/>
              <a:t>힙</a:t>
            </a:r>
            <a:r>
              <a:rPr lang="ko-KR" altLang="en-US" sz="1400" dirty="0"/>
              <a:t> 영역에서 </a:t>
            </a:r>
            <a:r>
              <a:rPr lang="en-US" altLang="ko-KR" sz="1400" dirty="0"/>
              <a:t>200 </a:t>
            </a:r>
            <a:r>
              <a:rPr lang="ko-KR" altLang="en-US" sz="1400" dirty="0"/>
              <a:t>바이트 동적 </a:t>
            </a:r>
            <a:r>
              <a:rPr lang="ko-KR" altLang="en-US" sz="1400" dirty="0" smtClean="0"/>
              <a:t>할당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049602"/>
            <a:ext cx="83548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*p = 'a</a:t>
            </a:r>
            <a:r>
              <a:rPr lang="en-US" altLang="ko-KR" sz="1400" dirty="0" smtClean="0"/>
              <a:t>';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5373216"/>
            <a:ext cx="75116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free(p);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8014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직사각형 259"/>
          <p:cNvSpPr/>
          <p:nvPr/>
        </p:nvSpPr>
        <p:spPr>
          <a:xfrm>
            <a:off x="4252428" y="4672430"/>
            <a:ext cx="535596" cy="19673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780090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1583171" y="5328490"/>
            <a:ext cx="1130705" cy="25171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 smtClean="0"/>
              <a:t>프로세스가 </a:t>
            </a:r>
            <a:r>
              <a:rPr lang="en-US" altLang="ko-KR" dirty="0"/>
              <a:t>200 </a:t>
            </a:r>
            <a:r>
              <a:rPr lang="ko-KR" altLang="en-US" dirty="0"/>
              <a:t>바이트를 </a:t>
            </a:r>
            <a:r>
              <a:rPr lang="ko-KR" altLang="en-US" dirty="0" smtClean="0"/>
              <a:t>동적 할당 받을 </a:t>
            </a:r>
            <a:r>
              <a:rPr lang="ko-KR" altLang="en-US" dirty="0"/>
              <a:t>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34" name="직사각형 133"/>
          <p:cNvSpPr/>
          <p:nvPr/>
        </p:nvSpPr>
        <p:spPr>
          <a:xfrm>
            <a:off x="1581527" y="4867297"/>
            <a:ext cx="1130705" cy="25171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s+1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586295" y="4604301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i="1" dirty="0">
                <a:solidFill>
                  <a:schemeClr val="tx1"/>
                </a:solidFill>
              </a:rPr>
              <a:t>s</a:t>
            </a:r>
            <a:endParaRPr lang="ko-KR" altLang="en-US" sz="1100" i="1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583140" y="1831755"/>
            <a:ext cx="1130705" cy="401090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252039" y="2272299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252039" y="2468832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4252039" y="2656206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252039" y="2852936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15287" y="6032094"/>
            <a:ext cx="8239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dirty="0" smtClean="0"/>
              <a:t>물리 메모리</a:t>
            </a:r>
            <a:endParaRPr lang="en-US" altLang="ko-KR" sz="1200" dirty="0" smtClean="0"/>
          </a:p>
          <a:p>
            <a:r>
              <a:rPr lang="en-US" altLang="ko-KR" sz="1200" dirty="0" smtClean="0"/>
              <a:t>(4GB </a:t>
            </a:r>
            <a:r>
              <a:rPr lang="ko-KR" altLang="en-US" sz="1200" dirty="0" smtClean="0"/>
              <a:t>미만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46" name="직사각형 145"/>
          <p:cNvSpPr/>
          <p:nvPr/>
        </p:nvSpPr>
        <p:spPr>
          <a:xfrm>
            <a:off x="1583140" y="1830335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583140" y="2082049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1583171" y="2334391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583171" y="2586105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564874" y="1763878"/>
            <a:ext cx="1130705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6564874" y="2015412"/>
            <a:ext cx="1130705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프레임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6564905" y="2273770"/>
            <a:ext cx="1130705" cy="251714"/>
          </a:xfrm>
          <a:prstGeom prst="rect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프레임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6564905" y="2531500"/>
            <a:ext cx="1130705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프레임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563873" y="2783842"/>
            <a:ext cx="1130705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프레임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6563873" y="3041166"/>
            <a:ext cx="1130705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6563904" y="3035556"/>
            <a:ext cx="1130705" cy="66919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.</a:t>
            </a:r>
            <a:r>
              <a:rPr lang="en-US" altLang="ko-KR" sz="1100" dirty="0"/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6561907" y="3707286"/>
            <a:ext cx="1132454" cy="251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프레임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10000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6560848" y="3968456"/>
            <a:ext cx="1132454" cy="27909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6554641" y="5760636"/>
            <a:ext cx="1132454" cy="25171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프레임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963904" y="5415607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프로세스의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페이지 테이블</a:t>
            </a:r>
            <a:endParaRPr lang="ko-KR" altLang="en-US" sz="1200" dirty="0"/>
          </a:p>
        </p:txBody>
      </p:sp>
      <p:sp>
        <p:nvSpPr>
          <p:cNvPr id="173" name="직사각형 172"/>
          <p:cNvSpPr/>
          <p:nvPr/>
        </p:nvSpPr>
        <p:spPr>
          <a:xfrm>
            <a:off x="4251977" y="3056928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4251977" y="3260920"/>
            <a:ext cx="535596" cy="196730"/>
          </a:xfrm>
          <a:prstGeom prst="rect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3995344" y="2272299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3995344" y="2468832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3995344" y="2656206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3995344" y="2852936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3995282" y="3056928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3995282" y="3260920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1" name="직선 화살표 연결선 180"/>
          <p:cNvCxnSpPr>
            <a:stCxn id="146" idx="3"/>
            <a:endCxn id="175" idx="1"/>
          </p:cNvCxnSpPr>
          <p:nvPr/>
        </p:nvCxnSpPr>
        <p:spPr>
          <a:xfrm>
            <a:off x="2713845" y="1956192"/>
            <a:ext cx="1281499" cy="4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147" idx="3"/>
            <a:endCxn id="176" idx="1"/>
          </p:cNvCxnSpPr>
          <p:nvPr/>
        </p:nvCxnSpPr>
        <p:spPr>
          <a:xfrm>
            <a:off x="2713845" y="2207906"/>
            <a:ext cx="1281499" cy="35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48" idx="3"/>
            <a:endCxn id="177" idx="1"/>
          </p:cNvCxnSpPr>
          <p:nvPr/>
        </p:nvCxnSpPr>
        <p:spPr>
          <a:xfrm>
            <a:off x="2713876" y="2460248"/>
            <a:ext cx="1281468" cy="29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55" idx="3"/>
            <a:endCxn id="178" idx="1"/>
          </p:cNvCxnSpPr>
          <p:nvPr/>
        </p:nvCxnSpPr>
        <p:spPr>
          <a:xfrm>
            <a:off x="2713876" y="2711962"/>
            <a:ext cx="1281468" cy="23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89" idx="3"/>
            <a:endCxn id="179" idx="1"/>
          </p:cNvCxnSpPr>
          <p:nvPr/>
        </p:nvCxnSpPr>
        <p:spPr>
          <a:xfrm>
            <a:off x="2713845" y="2952050"/>
            <a:ext cx="1281437" cy="20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209" idx="3"/>
            <a:endCxn id="195" idx="1"/>
          </p:cNvCxnSpPr>
          <p:nvPr/>
        </p:nvCxnSpPr>
        <p:spPr>
          <a:xfrm flipV="1">
            <a:off x="2710689" y="5199046"/>
            <a:ext cx="1213239" cy="77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4158316" y="2060848"/>
            <a:ext cx="68608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dirty="0" smtClean="0"/>
              <a:t>프레임 번호</a:t>
            </a:r>
            <a:endParaRPr lang="ko-KR" altLang="en-US" sz="1000" dirty="0"/>
          </a:p>
        </p:txBody>
      </p:sp>
      <p:sp>
        <p:nvSpPr>
          <p:cNvPr id="189" name="직사각형 188"/>
          <p:cNvSpPr/>
          <p:nvPr/>
        </p:nvSpPr>
        <p:spPr>
          <a:xfrm>
            <a:off x="1583140" y="2826193"/>
            <a:ext cx="1130705" cy="251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194815" y="1946098"/>
            <a:ext cx="11845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 smtClean="0"/>
              <a:t>코드</a:t>
            </a:r>
            <a:endParaRPr lang="en-US" altLang="ko-KR" sz="900" dirty="0" smtClean="0"/>
          </a:p>
        </p:txBody>
      </p:sp>
      <p:sp>
        <p:nvSpPr>
          <p:cNvPr id="191" name="TextBox 190"/>
          <p:cNvSpPr txBox="1"/>
          <p:nvPr/>
        </p:nvSpPr>
        <p:spPr>
          <a:xfrm>
            <a:off x="1094436" y="2511669"/>
            <a:ext cx="380743" cy="1416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smtClean="0"/>
              <a:t>데이터</a:t>
            </a:r>
            <a:endParaRPr lang="en-US" altLang="ko-KR" sz="900" dirty="0" smtClean="0"/>
          </a:p>
        </p:txBody>
      </p:sp>
      <p:sp>
        <p:nvSpPr>
          <p:cNvPr id="192" name="TextBox 191"/>
          <p:cNvSpPr txBox="1"/>
          <p:nvPr/>
        </p:nvSpPr>
        <p:spPr>
          <a:xfrm>
            <a:off x="1232674" y="2912526"/>
            <a:ext cx="178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err="1" smtClean="0"/>
              <a:t>힙</a:t>
            </a:r>
            <a:endParaRPr lang="en-US" altLang="ko-KR" sz="900" dirty="0" smtClean="0"/>
          </a:p>
        </p:txBody>
      </p:sp>
      <p:sp>
        <p:nvSpPr>
          <p:cNvPr id="193" name="TextBox 192"/>
          <p:cNvSpPr txBox="1"/>
          <p:nvPr/>
        </p:nvSpPr>
        <p:spPr>
          <a:xfrm>
            <a:off x="1194815" y="4651014"/>
            <a:ext cx="24113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 smtClean="0"/>
              <a:t>스택</a:t>
            </a:r>
            <a:endParaRPr lang="ko-KR" altLang="en-US" sz="900" dirty="0"/>
          </a:p>
        </p:txBody>
      </p:sp>
      <p:sp>
        <p:nvSpPr>
          <p:cNvPr id="194" name="직사각형 193"/>
          <p:cNvSpPr/>
          <p:nvPr/>
        </p:nvSpPr>
        <p:spPr>
          <a:xfrm>
            <a:off x="4251977" y="5097624"/>
            <a:ext cx="535596" cy="19673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780123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3923928" y="5096884"/>
            <a:ext cx="329784" cy="2043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en-US" altLang="ko-KR" sz="1000" baseline="30000" dirty="0" smtClean="0">
                <a:solidFill>
                  <a:schemeClr val="tx1"/>
                </a:solidFill>
              </a:rPr>
              <a:t>20</a:t>
            </a:r>
            <a:r>
              <a:rPr lang="en-US" altLang="ko-KR" sz="1000" dirty="0" smtClean="0">
                <a:solidFill>
                  <a:schemeClr val="tx1"/>
                </a:solidFill>
              </a:rPr>
              <a:t>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4251977" y="3460326"/>
            <a:ext cx="535596" cy="19673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251977" y="4061375"/>
            <a:ext cx="535596" cy="19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4251884" y="4454125"/>
            <a:ext cx="535596" cy="63470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4000712" y="4072486"/>
            <a:ext cx="181325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</a:rPr>
              <a:t>s</a:t>
            </a:r>
            <a:endParaRPr lang="ko-KR" altLang="en-US" sz="1000" i="1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3954237" y="4365104"/>
            <a:ext cx="21679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1" name="직선 화살표 연결선 200"/>
          <p:cNvCxnSpPr>
            <a:stCxn id="137" idx="3"/>
            <a:endCxn id="157" idx="1"/>
          </p:cNvCxnSpPr>
          <p:nvPr/>
        </p:nvCxnSpPr>
        <p:spPr>
          <a:xfrm flipV="1">
            <a:off x="4787635" y="1889735"/>
            <a:ext cx="1777239" cy="48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141" idx="3"/>
            <a:endCxn id="163" idx="1"/>
          </p:cNvCxnSpPr>
          <p:nvPr/>
        </p:nvCxnSpPr>
        <p:spPr>
          <a:xfrm>
            <a:off x="4787635" y="2567197"/>
            <a:ext cx="1777270" cy="9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42" idx="3"/>
            <a:endCxn id="166" idx="1"/>
          </p:cNvCxnSpPr>
          <p:nvPr/>
        </p:nvCxnSpPr>
        <p:spPr>
          <a:xfrm>
            <a:off x="4787635" y="2754571"/>
            <a:ext cx="1776238" cy="4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43" idx="3"/>
            <a:endCxn id="159" idx="1"/>
          </p:cNvCxnSpPr>
          <p:nvPr/>
        </p:nvCxnSpPr>
        <p:spPr>
          <a:xfrm flipV="1">
            <a:off x="4787635" y="2141269"/>
            <a:ext cx="1777239" cy="8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835696" y="6077586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4GB</a:t>
            </a:r>
            <a:endParaRPr lang="ko-KR" altLang="en-US" sz="1200" dirty="0"/>
          </a:p>
        </p:txBody>
      </p:sp>
      <p:cxnSp>
        <p:nvCxnSpPr>
          <p:cNvPr id="206" name="직선 화살표 연결선 205"/>
          <p:cNvCxnSpPr>
            <a:stCxn id="194" idx="3"/>
            <a:endCxn id="210" idx="1"/>
          </p:cNvCxnSpPr>
          <p:nvPr/>
        </p:nvCxnSpPr>
        <p:spPr>
          <a:xfrm>
            <a:off x="4787573" y="5195989"/>
            <a:ext cx="1774334" cy="20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73" idx="3"/>
            <a:endCxn id="169" idx="1"/>
          </p:cNvCxnSpPr>
          <p:nvPr/>
        </p:nvCxnSpPr>
        <p:spPr>
          <a:xfrm>
            <a:off x="4787573" y="3155293"/>
            <a:ext cx="1774334" cy="6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670685" y="5115537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커널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공간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579984" y="5844309"/>
            <a:ext cx="1130705" cy="25171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r>
              <a:rPr lang="en-US" altLang="ko-KR" sz="1100" baseline="30000" dirty="0" smtClean="0">
                <a:solidFill>
                  <a:schemeClr val="tx1"/>
                </a:solidFill>
              </a:rPr>
              <a:t>20</a:t>
            </a:r>
            <a:r>
              <a:rPr lang="en-US" altLang="ko-KR" sz="1100" dirty="0" smtClean="0">
                <a:solidFill>
                  <a:schemeClr val="tx1"/>
                </a:solidFill>
              </a:rPr>
              <a:t>-1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6561907" y="5276921"/>
            <a:ext cx="1130705" cy="25171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780123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11" name="직선 화살표 연결선 210"/>
          <p:cNvCxnSpPr>
            <a:stCxn id="197" idx="3"/>
            <a:endCxn id="164" idx="1"/>
          </p:cNvCxnSpPr>
          <p:nvPr/>
        </p:nvCxnSpPr>
        <p:spPr>
          <a:xfrm flipV="1">
            <a:off x="4787573" y="2909699"/>
            <a:ext cx="1776300" cy="125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>
            <a:stCxn id="135" idx="3"/>
            <a:endCxn id="199" idx="1"/>
          </p:cNvCxnSpPr>
          <p:nvPr/>
        </p:nvCxnSpPr>
        <p:spPr>
          <a:xfrm flipV="1">
            <a:off x="2717000" y="4170851"/>
            <a:ext cx="1283712" cy="55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1963936" y="3369921"/>
            <a:ext cx="2760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...</a:t>
            </a:r>
          </a:p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216" name="직사각형 215"/>
          <p:cNvSpPr/>
          <p:nvPr/>
        </p:nvSpPr>
        <p:spPr>
          <a:xfrm>
            <a:off x="6558730" y="5270660"/>
            <a:ext cx="1132454" cy="48997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033259" y="3385521"/>
            <a:ext cx="913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218" name="TextBox 217"/>
          <p:cNvSpPr txBox="1"/>
          <p:nvPr/>
        </p:nvSpPr>
        <p:spPr>
          <a:xfrm>
            <a:off x="7033259" y="3997256"/>
            <a:ext cx="913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221" name="직사각형 220"/>
          <p:cNvSpPr/>
          <p:nvPr/>
        </p:nvSpPr>
        <p:spPr>
          <a:xfrm>
            <a:off x="692056" y="2447788"/>
            <a:ext cx="325731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사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용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자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공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C00000"/>
                </a:solidFill>
              </a:rPr>
              <a:t>간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255582" y="3657056"/>
            <a:ext cx="535596" cy="19673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4252428" y="3862294"/>
            <a:ext cx="535596" cy="19673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5" name="왼쪽 대괄호 224"/>
          <p:cNvSpPr/>
          <p:nvPr/>
        </p:nvSpPr>
        <p:spPr>
          <a:xfrm>
            <a:off x="1467572" y="1830334"/>
            <a:ext cx="75593" cy="65807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왼쪽 대괄호 225"/>
          <p:cNvSpPr/>
          <p:nvPr/>
        </p:nvSpPr>
        <p:spPr>
          <a:xfrm>
            <a:off x="1456519" y="2507679"/>
            <a:ext cx="103506" cy="20085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왼쪽 대괄호 226"/>
          <p:cNvSpPr/>
          <p:nvPr/>
        </p:nvSpPr>
        <p:spPr>
          <a:xfrm>
            <a:off x="1453738" y="2727799"/>
            <a:ext cx="74704" cy="59106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왼쪽 대괄호 227"/>
          <p:cNvSpPr/>
          <p:nvPr/>
        </p:nvSpPr>
        <p:spPr>
          <a:xfrm>
            <a:off x="1463325" y="4604301"/>
            <a:ext cx="79840" cy="25171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1577800" y="4865692"/>
            <a:ext cx="1130705" cy="122868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30" name="직사각형 229"/>
          <p:cNvSpPr/>
          <p:nvPr/>
        </p:nvSpPr>
        <p:spPr>
          <a:xfrm>
            <a:off x="4256297" y="4260401"/>
            <a:ext cx="531183" cy="19372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780010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직선 화살표 연결선 230"/>
          <p:cNvCxnSpPr>
            <a:stCxn id="134" idx="3"/>
            <a:endCxn id="236" idx="1"/>
          </p:cNvCxnSpPr>
          <p:nvPr/>
        </p:nvCxnSpPr>
        <p:spPr>
          <a:xfrm flipV="1">
            <a:off x="2712232" y="4382902"/>
            <a:ext cx="1235363" cy="61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/>
          <p:cNvSpPr/>
          <p:nvPr/>
        </p:nvSpPr>
        <p:spPr>
          <a:xfrm>
            <a:off x="6560327" y="4249705"/>
            <a:ext cx="1132454" cy="279093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780010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6558404" y="4529001"/>
            <a:ext cx="1132454" cy="73509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7035887" y="4730158"/>
            <a:ext cx="913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cxnSp>
        <p:nvCxnSpPr>
          <p:cNvPr id="235" name="직선 화살표 연결선 234"/>
          <p:cNvCxnSpPr>
            <a:stCxn id="230" idx="3"/>
            <a:endCxn id="232" idx="1"/>
          </p:cNvCxnSpPr>
          <p:nvPr/>
        </p:nvCxnSpPr>
        <p:spPr>
          <a:xfrm>
            <a:off x="4787480" y="4357264"/>
            <a:ext cx="1772847" cy="3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/>
          <p:cNvSpPr/>
          <p:nvPr/>
        </p:nvSpPr>
        <p:spPr>
          <a:xfrm>
            <a:off x="3947595" y="4284537"/>
            <a:ext cx="321229" cy="196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</a:rPr>
              <a:t>s+1</a:t>
            </a:r>
            <a:endParaRPr lang="ko-KR" altLang="en-US" sz="1000" i="1" dirty="0">
              <a:solidFill>
                <a:schemeClr val="tx1"/>
              </a:solidFill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3987399" y="3485450"/>
            <a:ext cx="197089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4245242" y="4269010"/>
            <a:ext cx="540316" cy="1017287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39" name="직사각형 238"/>
          <p:cNvSpPr/>
          <p:nvPr/>
        </p:nvSpPr>
        <p:spPr>
          <a:xfrm>
            <a:off x="1584882" y="3079435"/>
            <a:ext cx="1130705" cy="251714"/>
          </a:xfrm>
          <a:prstGeom prst="rect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페이지 </a:t>
            </a:r>
            <a:r>
              <a:rPr lang="en-US" altLang="ko-KR" sz="1100" dirty="0" smtClean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40" name="직선 화살표 연결선 239"/>
          <p:cNvCxnSpPr>
            <a:stCxn id="239" idx="3"/>
            <a:endCxn id="180" idx="1"/>
          </p:cNvCxnSpPr>
          <p:nvPr/>
        </p:nvCxnSpPr>
        <p:spPr>
          <a:xfrm>
            <a:off x="2715587" y="3205292"/>
            <a:ext cx="1279695" cy="15399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174" idx="3"/>
            <a:endCxn id="161" idx="1"/>
          </p:cNvCxnSpPr>
          <p:nvPr/>
        </p:nvCxnSpPr>
        <p:spPr>
          <a:xfrm flipV="1">
            <a:off x="4787573" y="2399627"/>
            <a:ext cx="1777332" cy="9596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710538" y="143540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프로세스 </a:t>
            </a:r>
            <a:endParaRPr lang="en-US" altLang="ko-KR" sz="1100" dirty="0" smtClean="0"/>
          </a:p>
          <a:p>
            <a:r>
              <a:rPr lang="ko-KR" altLang="en-US" sz="1100" dirty="0" smtClean="0"/>
              <a:t>주소 </a:t>
            </a:r>
            <a:r>
              <a:rPr lang="ko-KR" altLang="en-US" sz="1100" dirty="0" smtClean="0"/>
              <a:t>공간</a:t>
            </a:r>
            <a:endParaRPr lang="ko-KR" altLang="en-US" sz="1100" dirty="0"/>
          </a:p>
        </p:txBody>
      </p:sp>
      <p:sp>
        <p:nvSpPr>
          <p:cNvPr id="254" name="TextBox 253"/>
          <p:cNvSpPr txBox="1"/>
          <p:nvPr/>
        </p:nvSpPr>
        <p:spPr>
          <a:xfrm>
            <a:off x="7038151" y="5491971"/>
            <a:ext cx="913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255" name="TextBox 254"/>
          <p:cNvSpPr txBox="1"/>
          <p:nvPr/>
        </p:nvSpPr>
        <p:spPr>
          <a:xfrm>
            <a:off x="7644480" y="2203855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8192</a:t>
            </a:r>
            <a:endParaRPr lang="ko-KR" altLang="en-US" sz="800" dirty="0"/>
          </a:p>
        </p:txBody>
      </p:sp>
      <p:sp>
        <p:nvSpPr>
          <p:cNvPr id="256" name="TextBox 255"/>
          <p:cNvSpPr txBox="1"/>
          <p:nvPr/>
        </p:nvSpPr>
        <p:spPr>
          <a:xfrm>
            <a:off x="7629170" y="1683044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257" name="TextBox 256"/>
          <p:cNvSpPr txBox="1"/>
          <p:nvPr/>
        </p:nvSpPr>
        <p:spPr>
          <a:xfrm>
            <a:off x="7633598" y="1931656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4096</a:t>
            </a:r>
            <a:endParaRPr lang="ko-KR" altLang="en-US" sz="8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740352" y="2462699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...</a:t>
            </a:r>
            <a:endParaRPr lang="ko-KR" altLang="en-US" sz="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605605" y="155557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물리 주소</a:t>
            </a:r>
            <a:endParaRPr lang="ko-KR" altLang="en-US" sz="800" dirty="0"/>
          </a:p>
        </p:txBody>
      </p:sp>
      <p:sp>
        <p:nvSpPr>
          <p:cNvPr id="262" name="직사각형 261"/>
          <p:cNvSpPr/>
          <p:nvPr/>
        </p:nvSpPr>
        <p:spPr>
          <a:xfrm>
            <a:off x="6554641" y="4758297"/>
            <a:ext cx="1132454" cy="279093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100" dirty="0" smtClean="0">
                <a:solidFill>
                  <a:schemeClr val="tx1"/>
                </a:solidFill>
              </a:rPr>
              <a:t>780090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3969601" y="4602520"/>
            <a:ext cx="21679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</a:rPr>
              <a:t>k</a:t>
            </a:r>
            <a:endParaRPr lang="ko-KR" altLang="en-US" sz="1000" i="1" dirty="0">
              <a:solidFill>
                <a:schemeClr val="tx1"/>
              </a:solidFill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3976186" y="4787662"/>
            <a:ext cx="21679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7020272" y="4483859"/>
            <a:ext cx="913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sp>
        <p:nvSpPr>
          <p:cNvPr id="266" name="TextBox 265"/>
          <p:cNvSpPr txBox="1"/>
          <p:nvPr/>
        </p:nvSpPr>
        <p:spPr>
          <a:xfrm>
            <a:off x="7020272" y="4987915"/>
            <a:ext cx="9137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 smtClean="0"/>
              <a:t>...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>
            <a:stCxn id="229" idx="3"/>
            <a:endCxn id="263" idx="1"/>
          </p:cNvCxnSpPr>
          <p:nvPr/>
        </p:nvCxnSpPr>
        <p:spPr>
          <a:xfrm flipV="1">
            <a:off x="2708505" y="4746536"/>
            <a:ext cx="1261096" cy="73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38" idx="3"/>
            <a:endCxn id="262" idx="1"/>
          </p:cNvCxnSpPr>
          <p:nvPr/>
        </p:nvCxnSpPr>
        <p:spPr>
          <a:xfrm>
            <a:off x="4785558" y="4777654"/>
            <a:ext cx="1769083" cy="12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/>
          <p:cNvSpPr/>
          <p:nvPr/>
        </p:nvSpPr>
        <p:spPr>
          <a:xfrm>
            <a:off x="4355202" y="4365104"/>
            <a:ext cx="21679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4355202" y="4797152"/>
            <a:ext cx="21679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1979712" y="5013176"/>
            <a:ext cx="21679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1979712" y="5517232"/>
            <a:ext cx="21679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 flipH="1">
            <a:off x="811017" y="4851870"/>
            <a:ext cx="798337" cy="114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H="1">
            <a:off x="761688" y="1820639"/>
            <a:ext cx="798337" cy="114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>
            <a:off x="811017" y="6084512"/>
            <a:ext cx="798337" cy="114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95798" y="523094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커널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페이지</a:t>
            </a:r>
            <a:endParaRPr lang="ko-KR" alt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637840" y="4267227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커널 적재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660751" y="4775047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커널 적재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637840" y="5271830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커널 적재</a:t>
            </a:r>
            <a:endParaRPr lang="ko-KR" altLang="en-US" sz="800" dirty="0"/>
          </a:p>
        </p:txBody>
      </p:sp>
      <p:cxnSp>
        <p:nvCxnSpPr>
          <p:cNvPr id="122" name="직선 연결선 121"/>
          <p:cNvCxnSpPr/>
          <p:nvPr/>
        </p:nvCxnSpPr>
        <p:spPr>
          <a:xfrm flipH="1">
            <a:off x="963417" y="5004270"/>
            <a:ext cx="798337" cy="114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H="1">
            <a:off x="914088" y="1973039"/>
            <a:ext cx="798337" cy="114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H="1">
            <a:off x="963417" y="6236912"/>
            <a:ext cx="798337" cy="114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432793" y="3117464"/>
            <a:ext cx="117708" cy="252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화살표 연결선 129"/>
          <p:cNvCxnSpPr>
            <a:stCxn id="227" idx="1"/>
          </p:cNvCxnSpPr>
          <p:nvPr/>
        </p:nvCxnSpPr>
        <p:spPr>
          <a:xfrm flipH="1">
            <a:off x="1449344" y="3023331"/>
            <a:ext cx="4394" cy="52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1415563" y="4543270"/>
            <a:ext cx="148686" cy="101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화살표 연결선 131"/>
          <p:cNvCxnSpPr/>
          <p:nvPr/>
        </p:nvCxnSpPr>
        <p:spPr>
          <a:xfrm flipH="1" flipV="1">
            <a:off x="1462432" y="4350177"/>
            <a:ext cx="893" cy="37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637650" y="3030747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20480</a:t>
            </a:r>
            <a:endParaRPr lang="ko-KR" altLang="en-US" sz="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639019" y="1746403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618525" y="2027251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4096</a:t>
            </a:r>
            <a:endParaRPr lang="ko-KR" altLang="en-US" sz="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615724" y="161861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논</a:t>
            </a:r>
            <a:r>
              <a:rPr lang="ko-KR" altLang="en-US" sz="800" dirty="0" smtClean="0"/>
              <a:t>리 </a:t>
            </a:r>
            <a:r>
              <a:rPr lang="ko-KR" altLang="en-US" sz="800" dirty="0" smtClean="0"/>
              <a:t>주소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90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71130</TotalTime>
  <Words>4738</Words>
  <Application>Microsoft Office PowerPoint</Application>
  <PresentationFormat>화면 슬라이드 쇼(4:3)</PresentationFormat>
  <Paragraphs>1542</Paragraphs>
  <Slides>47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7" baseType="lpstr">
      <vt:lpstr>HY나무L</vt:lpstr>
      <vt:lpstr>MS PGothic</vt:lpstr>
      <vt:lpstr>돋움</vt:lpstr>
      <vt:lpstr>맑은 고딕</vt:lpstr>
      <vt:lpstr>휴먼편지체</vt:lpstr>
      <vt:lpstr>Arial</vt:lpstr>
      <vt:lpstr>Helvetica</vt:lpstr>
      <vt:lpstr>Wingdings</vt:lpstr>
      <vt:lpstr>Wingdings 2</vt:lpstr>
      <vt:lpstr>가을</vt:lpstr>
      <vt:lpstr>9장 페이징 메모리 관리(Paging Memory management)</vt:lpstr>
      <vt:lpstr>페이징 메모리 관리 개요</vt:lpstr>
      <vt:lpstr>페이징(paging) 개념</vt:lpstr>
      <vt:lpstr>논리 페이지와 물리 프레임 매핑</vt:lpstr>
      <vt:lpstr>페이징의 우수성</vt:lpstr>
      <vt:lpstr>페이지와 페이지 테이블(1)</vt:lpstr>
      <vt:lpstr>32비트 CPU를 가진 컴퓨터에서 페이징 사례</vt:lpstr>
      <vt:lpstr>페이지와 페이지 테이블(2)</vt:lpstr>
      <vt:lpstr>프로세스가 200 바이트를 동적 할당 받을 때</vt:lpstr>
      <vt:lpstr>페이지와 페이지 테이블(3)</vt:lpstr>
      <vt:lpstr>프로세스에서 시스템 호출 실행할 때 커널 코드와 물리 메모리</vt:lpstr>
      <vt:lpstr>페이지와 페이지 테이블에 대한 정리</vt:lpstr>
      <vt:lpstr>페이징에서의 단편화</vt:lpstr>
      <vt:lpstr>탐구 9-1 페이징 개념 확인</vt:lpstr>
      <vt:lpstr>페이징의 주소 체계</vt:lpstr>
      <vt:lpstr>페이징의 논리 주소</vt:lpstr>
      <vt:lpstr>32비트의 논리 주소와 페이지</vt:lpstr>
      <vt:lpstr>논리 주소의 물리 주소 변환 개념</vt:lpstr>
      <vt:lpstr>페이징 구현</vt:lpstr>
      <vt:lpstr>페이지 테이블의 문제점과 TLB</vt:lpstr>
      <vt:lpstr>페이지 테이블의 문제점</vt:lpstr>
      <vt:lpstr>메모리 액세스 시 2번의 물리 메모리가 액세스되는 과정</vt:lpstr>
      <vt:lpstr>탐구 9-2 C 프로그램이 실행될 때 메모리 액세스 과정 분석(1)</vt:lpstr>
      <vt:lpstr>PowerPoint 프레젠테이션</vt:lpstr>
      <vt:lpstr>탐구 9-2 C 프로그램이 실행될 때 메모리 액세스 과정 분석(2)</vt:lpstr>
      <vt:lpstr>TLB를 이용한 2번의 물리 메모리 액세스 문제 해결</vt:lpstr>
      <vt:lpstr>TLB를 활용한 메모리 액세스</vt:lpstr>
      <vt:lpstr>TLB를 가진 경우 메모리 액세스 과정</vt:lpstr>
      <vt:lpstr>탐구 9-3 TLB가 있는 경우 C 프로그램 실행 과정</vt:lpstr>
      <vt:lpstr>탐구 9-4 배열이 2개의 페이지에 걸쳐 있는 경우 TLB 활용 사례</vt:lpstr>
      <vt:lpstr>탐구 9-4를 위한 참고 그림</vt:lpstr>
      <vt:lpstr>TLB로부터 얻는 교훈</vt:lpstr>
      <vt:lpstr>TLB를 고려한 컨텍스트 스위칭 과정 재정리</vt:lpstr>
      <vt:lpstr>페이지 테이블의 메모리 낭비 문제 해결</vt:lpstr>
      <vt:lpstr>페이지 테이블의 메모리 낭비</vt:lpstr>
      <vt:lpstr>페이지 테이블 낭비 문제의 해결책</vt:lpstr>
      <vt:lpstr>역 페이지 테이블을 이용한 페이지와 프레임 사이의 관계</vt:lpstr>
      <vt:lpstr>역 페이지 테이블을 사용한 논리 주소의 물리 주소 변환</vt:lpstr>
      <vt:lpstr>역 페이지 테이블의 크기</vt:lpstr>
      <vt:lpstr>멀티레벨 페이지 테이블</vt:lpstr>
      <vt:lpstr>페이지 테이블의 크기 문제를 해결하기 위한 Two level 페이지 테이블</vt:lpstr>
      <vt:lpstr>PowerPoint 프레젠테이션</vt:lpstr>
      <vt:lpstr>PowerPoint 프레젠테이션</vt:lpstr>
      <vt:lpstr>2-level 페이지 테이블 사례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1225</cp:revision>
  <cp:lastPrinted>2013-07-12T10:01:15Z</cp:lastPrinted>
  <dcterms:created xsi:type="dcterms:W3CDTF">2011-08-27T14:53:28Z</dcterms:created>
  <dcterms:modified xsi:type="dcterms:W3CDTF">2021-04-10T08:07:29Z</dcterms:modified>
</cp:coreProperties>
</file>