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1C-543F-43CD-A9BE-0598F8AEE649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BDBD-CB6F-40C9-8012-A34CC6265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8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1C-543F-43CD-A9BE-0598F8AEE649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BDBD-CB6F-40C9-8012-A34CC6265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3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1C-543F-43CD-A9BE-0598F8AEE649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BDBD-CB6F-40C9-8012-A34CC6265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7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>
            <a:lvl1pPr>
              <a:defRPr u="sng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1C-543F-43CD-A9BE-0598F8AEE649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BDBD-CB6F-40C9-8012-A34CC6265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44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1C-543F-43CD-A9BE-0598F8AEE649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BDBD-CB6F-40C9-8012-A34CC6265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107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1C-543F-43CD-A9BE-0598F8AEE649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BDBD-CB6F-40C9-8012-A34CC6265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345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1C-543F-43CD-A9BE-0598F8AEE649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BDBD-CB6F-40C9-8012-A34CC6265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78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1C-543F-43CD-A9BE-0598F8AEE649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BDBD-CB6F-40C9-8012-A34CC6265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7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1C-543F-43CD-A9BE-0598F8AEE649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BDBD-CB6F-40C9-8012-A34CC6265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0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1C-543F-43CD-A9BE-0598F8AEE649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BDBD-CB6F-40C9-8012-A34CC6265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69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4E1C-543F-43CD-A9BE-0598F8AEE649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BDBD-CB6F-40C9-8012-A34CC6265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4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4E1C-543F-43CD-A9BE-0598F8AEE649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ABDBD-CB6F-40C9-8012-A34CC6265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1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강의 소개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한성대학교 컴퓨터공학부</a:t>
            </a:r>
            <a:r>
              <a:rPr lang="en-US" altLang="ko-KR" dirty="0" smtClean="0"/>
              <a:t> </a:t>
            </a:r>
          </a:p>
          <a:p>
            <a:r>
              <a:rPr lang="ko-KR" altLang="en-US" dirty="0" err="1" smtClean="0"/>
              <a:t>정인상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0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담당 교수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정인상</a:t>
            </a:r>
            <a:endParaRPr lang="en-US" altLang="ko-KR" dirty="0" smtClean="0"/>
          </a:p>
          <a:p>
            <a:r>
              <a:rPr lang="ko-KR" altLang="ko-KR" dirty="0" smtClean="0"/>
              <a:t>연구실</a:t>
            </a:r>
            <a:r>
              <a:rPr lang="en-US" altLang="ko-KR" dirty="0" smtClean="0"/>
              <a:t>: </a:t>
            </a:r>
            <a:r>
              <a:rPr lang="ko-KR" altLang="ko-KR" dirty="0" smtClean="0"/>
              <a:t>연구관</a:t>
            </a:r>
            <a:r>
              <a:rPr lang="en-US" altLang="ko-KR" dirty="0" smtClean="0"/>
              <a:t> 303</a:t>
            </a:r>
            <a:r>
              <a:rPr lang="ko-KR" altLang="ko-KR" dirty="0" smtClean="0"/>
              <a:t>호 </a:t>
            </a:r>
          </a:p>
          <a:p>
            <a:r>
              <a:rPr lang="ko-KR" altLang="ko-KR" dirty="0" smtClean="0"/>
              <a:t>연락 방법 전화</a:t>
            </a:r>
            <a:r>
              <a:rPr lang="en-US" altLang="ko-KR" dirty="0" smtClean="0"/>
              <a:t>: 02-760-4301/ </a:t>
            </a:r>
            <a:r>
              <a:rPr lang="ko-KR" altLang="ko-KR" dirty="0" smtClean="0"/>
              <a:t>이메일</a:t>
            </a:r>
            <a:r>
              <a:rPr lang="en-US" altLang="ko-KR" dirty="0" smtClean="0"/>
              <a:t>: insang@hansung.ac.kr </a:t>
            </a:r>
            <a:endParaRPr lang="ko-KR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4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참고 교재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ko-KR" altLang="ko-KR" dirty="0" smtClean="0"/>
              <a:t>오픈 </a:t>
            </a:r>
            <a:r>
              <a:rPr lang="ko-KR" altLang="ko-KR" dirty="0"/>
              <a:t>소스 소프트웨어로 실습하는 소프트웨어공학</a:t>
            </a:r>
            <a:r>
              <a:rPr lang="en-US" altLang="ko-KR" dirty="0"/>
              <a:t>(</a:t>
            </a:r>
            <a:r>
              <a:rPr lang="ko-KR" altLang="ko-KR" dirty="0" err="1"/>
              <a:t>정인상교수</a:t>
            </a:r>
            <a:r>
              <a:rPr lang="en-US" altLang="ko-KR" dirty="0"/>
              <a:t>, </a:t>
            </a:r>
            <a:r>
              <a:rPr lang="ko-KR" altLang="ko-KR" dirty="0" err="1"/>
              <a:t>생능</a:t>
            </a:r>
            <a:r>
              <a:rPr lang="en-US" altLang="ko-KR" dirty="0"/>
              <a:t>, 2017) </a:t>
            </a:r>
            <a:endParaRPr lang="ko-KR" altLang="ko-KR" dirty="0"/>
          </a:p>
          <a:p>
            <a:pPr lvl="0"/>
            <a:r>
              <a:rPr lang="ko-KR" altLang="ko-KR" dirty="0"/>
              <a:t>소프트웨어공학의 소개</a:t>
            </a:r>
            <a:r>
              <a:rPr lang="en-US" altLang="ko-KR" dirty="0"/>
              <a:t> (</a:t>
            </a:r>
            <a:r>
              <a:rPr lang="ko-KR" altLang="ko-KR" dirty="0" err="1"/>
              <a:t>한혁수</a:t>
            </a:r>
            <a:r>
              <a:rPr lang="ko-KR" altLang="ko-KR" dirty="0"/>
              <a:t> 교수</a:t>
            </a:r>
            <a:r>
              <a:rPr lang="en-US" altLang="ko-KR" dirty="0"/>
              <a:t>, </a:t>
            </a:r>
            <a:r>
              <a:rPr lang="ko-KR" altLang="ko-KR" dirty="0"/>
              <a:t>홍능과학출판사</a:t>
            </a:r>
            <a:r>
              <a:rPr lang="en-US" altLang="ko-KR" dirty="0"/>
              <a:t>)</a:t>
            </a:r>
            <a:endParaRPr lang="ko-KR" altLang="ko-KR" dirty="0"/>
          </a:p>
          <a:p>
            <a:pPr lvl="0"/>
            <a:r>
              <a:rPr lang="ko-KR" altLang="ko-KR" dirty="0"/>
              <a:t>소프트웨어 공학</a:t>
            </a:r>
            <a:r>
              <a:rPr lang="en-US" altLang="ko-KR" dirty="0"/>
              <a:t> (</a:t>
            </a:r>
            <a:r>
              <a:rPr lang="ko-KR" altLang="ko-KR" dirty="0" err="1"/>
              <a:t>윤청교수</a:t>
            </a:r>
            <a:r>
              <a:rPr lang="en-US" altLang="ko-KR" dirty="0"/>
              <a:t>)</a:t>
            </a:r>
            <a:endParaRPr lang="ko-KR" altLang="ko-KR" dirty="0"/>
          </a:p>
          <a:p>
            <a:pPr lvl="0"/>
            <a:r>
              <a:rPr lang="ko-KR" altLang="ko-KR" smtClean="0"/>
              <a:t>소프트</a:t>
            </a:r>
            <a:r>
              <a:rPr lang="ko-KR" altLang="en-US"/>
              <a:t>웨</a:t>
            </a:r>
            <a:r>
              <a:rPr lang="ko-KR" altLang="ko-KR" smtClean="0"/>
              <a:t>어 </a:t>
            </a:r>
            <a:r>
              <a:rPr lang="ko-KR" altLang="ko-KR" dirty="0" err="1"/>
              <a:t>공학론</a:t>
            </a:r>
            <a:r>
              <a:rPr lang="en-US" altLang="ko-KR" dirty="0"/>
              <a:t> (</a:t>
            </a:r>
            <a:r>
              <a:rPr lang="ko-KR" altLang="ko-KR" dirty="0" err="1"/>
              <a:t>최은만</a:t>
            </a:r>
            <a:r>
              <a:rPr lang="ko-KR" altLang="ko-KR" dirty="0"/>
              <a:t> </a:t>
            </a:r>
            <a:r>
              <a:rPr lang="ko-KR" altLang="ko-KR" dirty="0" err="1"/>
              <a:t>교수저</a:t>
            </a:r>
            <a:r>
              <a:rPr lang="en-US" altLang="ko-KR" dirty="0"/>
              <a:t>, </a:t>
            </a:r>
            <a:r>
              <a:rPr lang="ko-KR" altLang="ko-KR" dirty="0" err="1"/>
              <a:t>정익사</a:t>
            </a:r>
            <a:r>
              <a:rPr lang="en-US" altLang="ko-KR" dirty="0"/>
              <a:t>)</a:t>
            </a:r>
            <a:endParaRPr lang="ko-KR" altLang="ko-KR" dirty="0"/>
          </a:p>
          <a:p>
            <a:pPr lvl="0"/>
            <a:r>
              <a:rPr lang="ko-KR" altLang="ko-KR" dirty="0"/>
              <a:t>실무자를 위한 소프트웨어 공학</a:t>
            </a:r>
            <a:r>
              <a:rPr lang="en-US" altLang="ko-KR" dirty="0"/>
              <a:t>(</a:t>
            </a:r>
            <a:r>
              <a:rPr lang="ko-KR" altLang="ko-KR" dirty="0"/>
              <a:t>김수동 </a:t>
            </a:r>
            <a:r>
              <a:rPr lang="ko-KR" altLang="ko-KR" dirty="0" err="1"/>
              <a:t>교수저</a:t>
            </a:r>
            <a:r>
              <a:rPr lang="en-US" altLang="ko-KR" dirty="0"/>
              <a:t>, </a:t>
            </a:r>
            <a:r>
              <a:rPr lang="ko-KR" altLang="ko-KR" dirty="0" err="1"/>
              <a:t>에드텍</a:t>
            </a:r>
            <a:r>
              <a:rPr lang="en-US" altLang="ko-KR" dirty="0"/>
              <a:t>)</a:t>
            </a:r>
            <a:endParaRPr lang="ko-KR" altLang="ko-KR" dirty="0"/>
          </a:p>
          <a:p>
            <a:pPr lvl="0"/>
            <a:r>
              <a:rPr lang="ko-KR" altLang="ko-KR" dirty="0"/>
              <a:t>소프트웨어 공학</a:t>
            </a:r>
            <a:r>
              <a:rPr lang="en-US" altLang="ko-KR" dirty="0"/>
              <a:t> (Ian </a:t>
            </a:r>
            <a:r>
              <a:rPr lang="en-US" altLang="ko-KR" dirty="0" err="1"/>
              <a:t>Sommerville</a:t>
            </a:r>
            <a:r>
              <a:rPr lang="en-US" altLang="ko-KR" dirty="0"/>
              <a:t> </a:t>
            </a:r>
            <a:r>
              <a:rPr lang="ko-KR" altLang="ko-KR" dirty="0"/>
              <a:t>저</a:t>
            </a:r>
            <a:r>
              <a:rPr lang="en-US" altLang="ko-KR" dirty="0"/>
              <a:t>, </a:t>
            </a:r>
            <a:r>
              <a:rPr lang="ko-KR" altLang="ko-KR" dirty="0" err="1"/>
              <a:t>우치수</a:t>
            </a:r>
            <a:r>
              <a:rPr lang="en-US" altLang="ko-KR" dirty="0"/>
              <a:t>•</a:t>
            </a:r>
            <a:r>
              <a:rPr lang="ko-KR" altLang="ko-KR" dirty="0"/>
              <a:t>김갑수</a:t>
            </a:r>
            <a:r>
              <a:rPr lang="en-US" altLang="ko-KR" dirty="0"/>
              <a:t>•</a:t>
            </a:r>
            <a:r>
              <a:rPr lang="ko-KR" altLang="ko-KR" dirty="0"/>
              <a:t>이명재 역</a:t>
            </a:r>
            <a:r>
              <a:rPr lang="en-US" altLang="ko-KR" dirty="0"/>
              <a:t>, </a:t>
            </a:r>
            <a:r>
              <a:rPr lang="ko-KR" altLang="ko-KR" dirty="0"/>
              <a:t>홍릉과학출판사</a:t>
            </a:r>
            <a:r>
              <a:rPr lang="en-US" altLang="ko-KR" dirty="0"/>
              <a:t>) </a:t>
            </a:r>
            <a:endParaRPr lang="ko-KR" altLang="ko-KR" dirty="0"/>
          </a:p>
          <a:p>
            <a:pPr lvl="0"/>
            <a:r>
              <a:rPr lang="ko-KR" altLang="ko-KR" dirty="0"/>
              <a:t>소프트웨어 공학</a:t>
            </a:r>
            <a:r>
              <a:rPr lang="en-US" altLang="ko-KR" dirty="0"/>
              <a:t> (Rogers Pressman </a:t>
            </a:r>
            <a:r>
              <a:rPr lang="ko-KR" altLang="ko-KR" dirty="0"/>
              <a:t>저</a:t>
            </a:r>
            <a:r>
              <a:rPr lang="en-US" altLang="ko-KR" dirty="0"/>
              <a:t>, </a:t>
            </a:r>
            <a:r>
              <a:rPr lang="ko-KR" altLang="ko-KR" dirty="0" err="1"/>
              <a:t>유해영</a:t>
            </a:r>
            <a:r>
              <a:rPr lang="ko-KR" altLang="ko-KR" dirty="0"/>
              <a:t> 역</a:t>
            </a:r>
            <a:r>
              <a:rPr lang="en-US" altLang="ko-KR" dirty="0"/>
              <a:t>, </a:t>
            </a:r>
            <a:r>
              <a:rPr lang="ko-KR" altLang="ko-KR" dirty="0" err="1"/>
              <a:t>사이텍미디어</a:t>
            </a:r>
            <a:r>
              <a:rPr lang="en-US" altLang="ko-KR" dirty="0"/>
              <a:t>) </a:t>
            </a:r>
            <a:endParaRPr lang="ko-KR" altLang="ko-KR" dirty="0"/>
          </a:p>
          <a:p>
            <a:pPr lvl="0"/>
            <a:r>
              <a:rPr lang="en-US" altLang="ko-KR" dirty="0"/>
              <a:t>Software Engineering with JAVA (Stephen R. </a:t>
            </a:r>
            <a:r>
              <a:rPr lang="en-US" altLang="ko-KR" dirty="0" err="1"/>
              <a:t>Shach</a:t>
            </a:r>
            <a:r>
              <a:rPr lang="en-US" altLang="ko-KR" dirty="0"/>
              <a:t>) </a:t>
            </a:r>
            <a:endParaRPr lang="ko-KR" altLang="ko-KR" dirty="0"/>
          </a:p>
          <a:p>
            <a:pPr lvl="0"/>
            <a:r>
              <a:rPr lang="ko-KR" altLang="ko-KR" dirty="0"/>
              <a:t>객체지향 소프트웨어 공학</a:t>
            </a:r>
            <a:r>
              <a:rPr lang="en-US" altLang="ko-KR" dirty="0"/>
              <a:t> Object-oriented &amp; classical software </a:t>
            </a:r>
            <a:r>
              <a:rPr lang="en-US" altLang="ko-KR" dirty="0" err="1"/>
              <a:t>eng.</a:t>
            </a:r>
            <a:r>
              <a:rPr lang="en-US" altLang="ko-KR" dirty="0"/>
              <a:t>, 6th Edition, Stephen R. </a:t>
            </a:r>
            <a:r>
              <a:rPr lang="en-US" altLang="ko-KR" dirty="0" err="1"/>
              <a:t>Schach</a:t>
            </a:r>
            <a:r>
              <a:rPr lang="en-US" altLang="ko-KR" dirty="0"/>
              <a:t>, McGraw-Hill Korea, </a:t>
            </a:r>
            <a:r>
              <a:rPr lang="ko-KR" altLang="ko-KR" dirty="0" err="1"/>
              <a:t>유해영</a:t>
            </a:r>
            <a:r>
              <a:rPr lang="ko-KR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34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소프트웨어 개발의 현실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743" y="1825625"/>
            <a:ext cx="60945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소프트웨어 공학이란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소프트웨어에 대한 요구와 관심이 점점 높아가고 있는 추세와 함께 소프트웨어를 개발하는 방법론에 관한 연구도 점점 증가</a:t>
            </a:r>
          </a:p>
          <a:p>
            <a:pPr lvl="0"/>
            <a:r>
              <a:rPr lang="ko-KR" altLang="ko-KR" dirty="0" smtClean="0"/>
              <a:t>품질이 </a:t>
            </a:r>
            <a:r>
              <a:rPr lang="ko-KR" altLang="ko-KR" dirty="0"/>
              <a:t>좋은 소프트웨어를 만들기 위하여 여러 </a:t>
            </a:r>
            <a:r>
              <a:rPr lang="ko-KR" altLang="ko-KR" dirty="0" smtClean="0"/>
              <a:t>방법론들이 </a:t>
            </a:r>
            <a:r>
              <a:rPr lang="ko-KR" altLang="ko-KR" dirty="0"/>
              <a:t>제시되고 있으며 실제 현장에서 적용 </a:t>
            </a:r>
          </a:p>
          <a:p>
            <a:pPr lvl="0"/>
            <a:r>
              <a:rPr lang="ko-KR" altLang="ko-KR" dirty="0"/>
              <a:t>소프트웨어공학에서 주로 다루는 내용은 소프트웨어를 개발하고 유지 보수하는 기술들이며 이를 토대로 현장에서 체계적으로 소프트웨어를 개발하기 위한 방법론을 습득하는데 기반이 되는 매우 중요한 학문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4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b="1" dirty="0"/>
              <a:t>학습 </a:t>
            </a:r>
            <a:r>
              <a:rPr lang="ko-KR" altLang="ko-KR" b="1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소프트웨어 생명 주기 개념을 이해 </a:t>
            </a:r>
          </a:p>
          <a:p>
            <a:pPr lvl="0"/>
            <a:r>
              <a:rPr lang="ko-KR" altLang="ko-KR" dirty="0"/>
              <a:t>애자일 프로세스 개념 이해</a:t>
            </a:r>
          </a:p>
          <a:p>
            <a:pPr lvl="0"/>
            <a:r>
              <a:rPr lang="en-US" altLang="ko-KR" dirty="0"/>
              <a:t>UML </a:t>
            </a:r>
            <a:r>
              <a:rPr lang="ko-KR" altLang="ko-KR" dirty="0"/>
              <a:t>모델링 기법 개념 이해 </a:t>
            </a:r>
          </a:p>
          <a:p>
            <a:pPr lvl="0"/>
            <a:r>
              <a:rPr lang="ko-KR" altLang="ko-KR" dirty="0"/>
              <a:t>설계 원칙 </a:t>
            </a:r>
          </a:p>
          <a:p>
            <a:pPr lvl="0"/>
            <a:r>
              <a:rPr lang="ko-KR" altLang="ko-KR" dirty="0"/>
              <a:t>소프트웨어 테스트 개념을 이해 및 적용 능력 함양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27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dirty="0" smtClean="0"/>
              <a:t> 2+1 (</a:t>
            </a:r>
            <a:r>
              <a:rPr lang="ko-KR" altLang="en-US" dirty="0" smtClean="0"/>
              <a:t>사회적 거리 두기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)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altLang="ko-KR" dirty="0" smtClean="0"/>
              <a:t>2</a:t>
            </a:r>
            <a:r>
              <a:rPr lang="ko-KR" altLang="en-US" dirty="0" smtClean="0"/>
              <a:t>시간 온라인 콘텐츠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강의 내용을 보고 따라하기</a:t>
            </a:r>
            <a:r>
              <a:rPr lang="en-US" altLang="ko-KR" dirty="0" smtClean="0"/>
              <a:t>)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시간 실시간 </a:t>
            </a:r>
            <a:r>
              <a:rPr lang="en-US" altLang="ko-KR" dirty="0" smtClean="0"/>
              <a:t>WebEx</a:t>
            </a:r>
            <a:r>
              <a:rPr lang="ko-KR" altLang="en-US" dirty="0" smtClean="0"/>
              <a:t>를 이용한 쌍방향 강의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주로 퀴즈</a:t>
            </a:r>
            <a:r>
              <a:rPr lang="en-US" altLang="ko-KR" dirty="0" smtClean="0"/>
              <a:t> </a:t>
            </a:r>
            <a:r>
              <a:rPr lang="ko-KR" altLang="en-US" dirty="0" smtClean="0"/>
              <a:t>풀이 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/>
              <a:t>2</a:t>
            </a:r>
            <a:r>
              <a:rPr lang="ko-KR" altLang="en-US" dirty="0"/>
              <a:t>시간 온라인 강의 </a:t>
            </a:r>
            <a:r>
              <a:rPr lang="ko-KR" altLang="en-US" dirty="0" smtClean="0"/>
              <a:t>내용 질의 응답</a:t>
            </a:r>
            <a:endParaRPr lang="en-US" altLang="ko-KR" dirty="0"/>
          </a:p>
          <a:p>
            <a:pPr lvl="2"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수업에 대한 질문은 반드시 </a:t>
            </a:r>
            <a:r>
              <a:rPr lang="en-US" altLang="ko-KR" dirty="0" smtClean="0"/>
              <a:t>e-class</a:t>
            </a:r>
            <a:r>
              <a:rPr lang="ko-KR" altLang="en-US" dirty="0" smtClean="0"/>
              <a:t>의 질의 응답 게시판을 이용하기 바랍니다</a:t>
            </a:r>
            <a:r>
              <a:rPr lang="en-US" altLang="ko-KR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/>
              <a:t>전화나 이메일을 통한 질문은 응답</a:t>
            </a:r>
            <a:r>
              <a:rPr lang="ko-KR" altLang="en-US" dirty="0"/>
              <a:t>이</a:t>
            </a:r>
            <a:r>
              <a:rPr lang="ko-KR" altLang="en-US" dirty="0" smtClean="0"/>
              <a:t> 늦거나 안될 수 있으므로 </a:t>
            </a:r>
            <a:r>
              <a:rPr lang="en-US" altLang="ko-KR" dirty="0" smtClean="0"/>
              <a:t>e-class</a:t>
            </a:r>
            <a:r>
              <a:rPr lang="ko-KR" altLang="en-US" dirty="0" smtClean="0"/>
              <a:t>의 질의 응답 게시판을 이용하기 바랍니다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ko-KR" altLang="en-US" dirty="0"/>
              <a:t>수강생은 </a:t>
            </a:r>
            <a:r>
              <a:rPr lang="en-US" altLang="ko-KR" dirty="0"/>
              <a:t>Java</a:t>
            </a:r>
            <a:r>
              <a:rPr lang="ko-KR" altLang="en-US" dirty="0"/>
              <a:t>에 대한 기본 이해가 있어야 함</a:t>
            </a: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 marL="457200" lvl="1" indent="0">
              <a:buNone/>
              <a:defRPr/>
            </a:pP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o"/>
              <a:defRPr kumimoji="1" sz="2200" b="1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36E234-9FCD-4102-81E1-46C7F72DF5C2}" type="slidenum">
              <a:rPr lang="en-US" altLang="ko-KR" sz="14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성적 </a:t>
            </a:r>
            <a:r>
              <a:rPr lang="ko-KR" altLang="ko-KR" dirty="0"/>
              <a:t>산출</a:t>
            </a:r>
            <a:r>
              <a:rPr lang="en-US" altLang="ko-KR" dirty="0"/>
              <a:t>    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ko-KR" dirty="0" smtClean="0"/>
              <a:t>총점</a:t>
            </a:r>
            <a:r>
              <a:rPr lang="en-US" altLang="ko-KR" dirty="0"/>
              <a:t>=</a:t>
            </a:r>
            <a:r>
              <a:rPr lang="ko-KR" altLang="ko-KR" dirty="0"/>
              <a:t>중간</a:t>
            </a:r>
            <a:r>
              <a:rPr lang="en-US" altLang="ko-KR" dirty="0"/>
              <a:t>(35)+</a:t>
            </a:r>
            <a:r>
              <a:rPr lang="ko-KR" altLang="ko-KR" dirty="0"/>
              <a:t>기말</a:t>
            </a:r>
            <a:r>
              <a:rPr lang="en-US" altLang="ko-KR" dirty="0"/>
              <a:t>(35</a:t>
            </a:r>
            <a:r>
              <a:rPr lang="en-US" altLang="ko-KR" dirty="0" smtClean="0"/>
              <a:t>)+</a:t>
            </a:r>
            <a:r>
              <a:rPr lang="ko-KR" altLang="en-US" dirty="0" smtClean="0"/>
              <a:t>퀴즈 및 </a:t>
            </a:r>
            <a:r>
              <a:rPr lang="ko-KR" altLang="en-US" dirty="0" err="1" smtClean="0"/>
              <a:t>레포트</a:t>
            </a:r>
            <a:r>
              <a:rPr lang="en-US" altLang="ko-KR" dirty="0" smtClean="0"/>
              <a:t>(20</a:t>
            </a:r>
            <a:r>
              <a:rPr lang="en-US" altLang="ko-KR" dirty="0"/>
              <a:t>)+</a:t>
            </a:r>
            <a:r>
              <a:rPr lang="ko-KR" altLang="ko-KR" dirty="0"/>
              <a:t>출석</a:t>
            </a:r>
            <a:r>
              <a:rPr lang="en-US" altLang="ko-KR" dirty="0"/>
              <a:t>(</a:t>
            </a:r>
            <a:r>
              <a:rPr lang="ko-KR" altLang="ko-KR" dirty="0" err="1"/>
              <a:t>미달시</a:t>
            </a:r>
            <a:r>
              <a:rPr lang="en-US" altLang="ko-KR" dirty="0"/>
              <a:t> F</a:t>
            </a:r>
            <a:r>
              <a:rPr lang="en-US" altLang="ko-KR" dirty="0" smtClean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출석 </a:t>
            </a:r>
            <a:r>
              <a:rPr lang="en-US" altLang="ko-KR" dirty="0" smtClean="0"/>
              <a:t>1</a:t>
            </a:r>
            <a:r>
              <a:rPr lang="ko-KR" altLang="en-US" dirty="0" smtClean="0"/>
              <a:t>교시 </a:t>
            </a:r>
            <a:r>
              <a:rPr lang="ko-KR" altLang="en-US" dirty="0" err="1" smtClean="0"/>
              <a:t>결시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-0.5</a:t>
            </a:r>
            <a:r>
              <a:rPr lang="ko-KR" altLang="en-US" dirty="0" smtClean="0"/>
              <a:t>점</a:t>
            </a:r>
            <a:r>
              <a:rPr lang="en-US" altLang="ko-KR" dirty="0" smtClean="0"/>
              <a:t>/1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(3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 결석하면 </a:t>
            </a:r>
            <a:r>
              <a:rPr lang="en-US" altLang="ko-KR" dirty="0" smtClean="0"/>
              <a:t>-1.5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r>
              <a:rPr lang="ko-KR" altLang="ko-KR" dirty="0" smtClean="0"/>
              <a:t>주의할 점</a:t>
            </a:r>
            <a:r>
              <a:rPr lang="en-US" altLang="ko-KR" dirty="0" smtClean="0"/>
              <a:t>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강의에 대한 질문은 강의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게시판을 이용하기 바람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중간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기말</a:t>
            </a:r>
            <a:r>
              <a:rPr lang="en-US" altLang="ko-KR" dirty="0" smtClean="0"/>
              <a:t>/</a:t>
            </a:r>
            <a:r>
              <a:rPr lang="ko-KR" altLang="en-US" dirty="0" smtClean="0"/>
              <a:t>퀴즈 점수에 대한 질문은 시험</a:t>
            </a:r>
            <a:r>
              <a:rPr lang="en-US" altLang="ko-KR" dirty="0" smtClean="0"/>
              <a:t>(</a:t>
            </a:r>
            <a:r>
              <a:rPr lang="ko-KR" altLang="en-US" dirty="0" smtClean="0"/>
              <a:t>퀴즈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점수가 공개된 날짜로 부터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 이내에만 받음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2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361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맑은 고딕</vt:lpstr>
      <vt:lpstr>Arial</vt:lpstr>
      <vt:lpstr>Wingdings</vt:lpstr>
      <vt:lpstr>Office 테마</vt:lpstr>
      <vt:lpstr>강의 소개</vt:lpstr>
      <vt:lpstr>담당 교수</vt:lpstr>
      <vt:lpstr>참고 교재</vt:lpstr>
      <vt:lpstr>소프트웨어 개발의 현실</vt:lpstr>
      <vt:lpstr>소프트웨어 공학이란</vt:lpstr>
      <vt:lpstr>학습 목표</vt:lpstr>
      <vt:lpstr>강의 방식</vt:lpstr>
      <vt:lpstr>평가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소개</dc:title>
  <dc:creator>insang@hansung.ac.kr</dc:creator>
  <cp:lastModifiedBy>insang@hansung.ac.kr</cp:lastModifiedBy>
  <cp:revision>9</cp:revision>
  <dcterms:created xsi:type="dcterms:W3CDTF">2020-03-05T02:59:45Z</dcterms:created>
  <dcterms:modified xsi:type="dcterms:W3CDTF">2021-02-16T04:31:19Z</dcterms:modified>
</cp:coreProperties>
</file>