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0" r:id="rId8"/>
    <p:sldId id="263" r:id="rId9"/>
    <p:sldId id="270" r:id="rId10"/>
    <p:sldId id="264" r:id="rId11"/>
    <p:sldId id="267" r:id="rId12"/>
    <p:sldId id="268" r:id="rId13"/>
    <p:sldId id="271" r:id="rId14"/>
    <p:sldId id="272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3DE5F-FA10-446E-A2F1-E4C89CF20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EA094F-C1DF-471F-9EE5-B772316B4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1A7F7-9371-48EA-B36F-CDEEE025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32E26-7932-45B5-9827-D5D6A4B9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96C92-E697-4EB5-8A23-EC0D6917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82B3F-2D00-4472-98A8-0A3A9707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231C6-8F69-47A1-B876-A82964C8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AEA35-8DCF-48D5-A4B5-8EFEACBC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6D0FD-6A89-4532-B9CA-A531F88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31E87-023F-4599-82BC-E50CE4A9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AF1D65-3235-4FB8-9825-3B1024E79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8776B-7715-4D10-9517-7B05994C0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E1B63-9481-4ED9-A98A-3DE24191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4B41F-BEFF-4200-8127-A06B750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F10F8-D28E-49EC-AFF4-FD21CFF4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B86BC-136B-40DE-9F5F-EA73D85AEF7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algn="ctr">
              <a:defRPr sz="2800" baseline="0">
                <a:latin typeface="HY헤드라인M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4864-C608-47E8-8D09-CD5D1F7C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800100" indent="-342900">
              <a:buFont typeface="Wingdings" panose="05000000000000000000" pitchFamily="2" charset="2"/>
              <a:buChar char="ü"/>
              <a:defRPr sz="1800"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A5961-8152-4D3B-A921-92F90D7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6510A-D9B3-4682-853F-AEC5DDF6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A1F36-4C9D-4DC5-B088-A5036E3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0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CE88D-4568-4E75-A003-68E0E414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3F99A-0F04-44E6-B67B-002EBC3A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8932A-E2E8-4859-9D33-6AE9D16A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086C7-961B-40E5-89BD-938DA74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255A6-3CFC-4444-BCAF-FBFCFBC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8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AB58-A4FA-4C3E-8AA1-91B302E8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B211A-738C-4D4F-BC40-6E888748F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CDB10-61AF-4A61-839A-C16343EB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760E1-E74F-4C05-A9ED-DD39CBD8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11EC1-61E8-4A73-A000-63798F2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90A4F-ECD6-46BA-B8AF-D2121BF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F5BA-77FD-48AD-820D-2A379E65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C6C2C-5E4B-4471-94C3-238B89FD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4C1BF-31AA-469F-902F-45E3788E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B34AE-0A5D-4C77-B4EF-B286B4B1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7B2FF-6172-4084-AA86-300E283C2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E538CB-ACEC-42AC-8674-5F369508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C2E90-EDCE-44F8-B13A-1D54AC6A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1B71E6-4BCE-4F5A-8D03-1AEC32EC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B189-EFC1-4F59-9C0F-02D75D03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FD488-6201-4E80-80D0-1457CEF2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7CAEA-5B66-4A52-A2BF-E5002D45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E0495D-6836-43C2-808E-58EBB2C4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E05AC-7FDE-4C4D-B544-AE79AE95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6EAB0C-7F8B-4348-8DBF-F9F93BE4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D32A9-B70B-4062-8C42-E8B64596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CA11D-FB87-434E-BE8F-2E311AB3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EA5F0-52D7-4B84-BAA8-1820963D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6932F-386B-49F6-AEE6-C440F83C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5C69C-C4AB-4A67-92A5-3690C0D5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EEE5B-9D00-4A9F-86CA-C3C29907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73FFB-4488-443D-9512-2839B55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95BD-B998-4BD0-8CBE-89FA6F35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D86B49-7423-4E0F-9C50-25B461E03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CACBA-F2B7-4574-BC34-FFC7C447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59EF8-8892-4989-8068-77487E06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E76B5-A2AF-40B5-AD87-97412244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5A0C1-6450-4C98-B23B-4747F1EB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0962F-9626-4A52-B2E4-FA8C3193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89829-CD2F-42CE-ACA7-292E671E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FE382-3B8D-40C5-8B93-21BCFBEAF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8319-847D-419A-9DC6-C5202EA5C64C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2C97C-0F1A-4470-811F-3231E9F4E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69031-F739-4D0D-A02C-08BEB8E4A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B214-2781-4F63-A1A1-6ADB16A65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80%EC%9E%91%EA%B6%8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kldp.org/wiki.php/DocbookSgml/Cathedral-Bazaar-TR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://korea.gnu.org/documents/copyleft/osd-korean.html" TargetMode="External"/><Relationship Id="rId4" Type="http://schemas.openxmlformats.org/officeDocument/2006/relationships/hyperlink" Target="https://en.wikipedia.org/wiki/Computer_bu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CB10B-F628-4812-AEF2-16527E7DA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 라이선스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9304F-F12A-42B5-BE77-3BA173316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컴퓨터공학부</a:t>
            </a:r>
            <a:endParaRPr lang="en-US" altLang="ko-KR" dirty="0"/>
          </a:p>
          <a:p>
            <a:r>
              <a:rPr lang="ko-KR" altLang="en-US" dirty="0"/>
              <a:t>교수 정인상</a:t>
            </a:r>
          </a:p>
        </p:txBody>
      </p:sp>
    </p:spTree>
    <p:extLst>
      <p:ext uri="{BB962C8B-B14F-4D97-AF65-F5344CB8AC3E}">
        <p14:creationId xmlns:p14="http://schemas.microsoft.com/office/powerpoint/2010/main" val="26664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8FEAB-8C05-4396-B172-F8D48A88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1B883-A32F-4EDB-BE63-0050B83C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5260"/>
          </a:xfrm>
        </p:spPr>
        <p:txBody>
          <a:bodyPr/>
          <a:lstStyle/>
          <a:p>
            <a:r>
              <a:rPr lang="en-US" altLang="ko-KR" dirty="0"/>
              <a:t>GPL </a:t>
            </a:r>
            <a:r>
              <a:rPr lang="ko-KR" altLang="en-US" dirty="0"/>
              <a:t>코드를 링크하거나 포함한 </a:t>
            </a:r>
            <a:r>
              <a:rPr lang="en-US" altLang="ko-KR" dirty="0"/>
              <a:t>SW</a:t>
            </a:r>
            <a:r>
              <a:rPr lang="ko-KR" altLang="en-US" dirty="0"/>
              <a:t>는 모든 코드를 수취자에게 제공할 의무사항 발생 </a:t>
            </a: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>
                <a:solidFill>
                  <a:srgbClr val="FF0000"/>
                </a:solidFill>
              </a:rPr>
              <a:t>수취자는 </a:t>
            </a:r>
            <a:r>
              <a:rPr lang="ko-KR" altLang="en-US" dirty="0">
                <a:solidFill>
                  <a:srgbClr val="00B050"/>
                </a:solidFill>
              </a:rPr>
              <a:t>약정서</a:t>
            </a:r>
            <a:r>
              <a:rPr lang="ko-KR" altLang="en-US" dirty="0">
                <a:solidFill>
                  <a:srgbClr val="FF0000"/>
                </a:solidFill>
              </a:rPr>
              <a:t>와 제품을 받는 자 이므로 불특정 다수의 공공에 배포하는 것은 아님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A45D3-AB71-479A-892B-E2964B5D192E}"/>
              </a:ext>
            </a:extLst>
          </p:cNvPr>
          <p:cNvSpPr txBox="1"/>
          <p:nvPr/>
        </p:nvSpPr>
        <p:spPr>
          <a:xfrm>
            <a:off x="4022826" y="5162766"/>
            <a:ext cx="349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기관이나 기업 내부에서만 </a:t>
            </a:r>
            <a:r>
              <a:rPr lang="ko-KR" altLang="en-US"/>
              <a:t>사용하는 경우에는 소스코드 제공의무가 없음</a:t>
            </a:r>
            <a:endParaRPr lang="ko-KR" altLang="en-US" dirty="0"/>
          </a:p>
        </p:txBody>
      </p:sp>
      <p:pic>
        <p:nvPicPr>
          <p:cNvPr id="6" name="그래픽 5" descr="주택">
            <a:extLst>
              <a:ext uri="{FF2B5EF4-FFF2-40B4-BE49-F238E27FC236}">
                <a16:creationId xmlns:a16="http://schemas.microsoft.com/office/drawing/2014/main" id="{E1B0E0EF-9387-4C3C-836C-CDF76FD1E3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5887" y="42149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87D95-9559-452F-8C99-893FDF89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약정서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29B4D6-B512-47D7-8105-3E2B6587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305844"/>
            <a:ext cx="86677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7E832-4E0C-4272-AB45-879B1DE8034D}"/>
              </a:ext>
            </a:extLst>
          </p:cNvPr>
          <p:cNvSpPr txBox="1"/>
          <p:nvPr/>
        </p:nvSpPr>
        <p:spPr>
          <a:xfrm>
            <a:off x="5298937" y="6051479"/>
            <a:ext cx="605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sz="1000" dirty="0"/>
              <a:t>제 </a:t>
            </a:r>
            <a:r>
              <a:rPr lang="en-US" altLang="ko-KR" sz="1000" dirty="0"/>
              <a:t>4</a:t>
            </a:r>
            <a:r>
              <a:rPr lang="ko-KR" altLang="en-US" sz="1000" dirty="0"/>
              <a:t>회 공개</a:t>
            </a:r>
            <a:r>
              <a:rPr lang="en-US" altLang="ko-KR" sz="1000" dirty="0"/>
              <a:t>SW </a:t>
            </a:r>
            <a:r>
              <a:rPr lang="ko-KR" altLang="en-US" sz="1000" dirty="0"/>
              <a:t>거버넌스 아카데미 </a:t>
            </a:r>
            <a:r>
              <a:rPr lang="en-US" altLang="ko-KR" sz="1000" dirty="0"/>
              <a:t>2017. 10. 24 (</a:t>
            </a:r>
            <a:r>
              <a:rPr lang="ko-KR" altLang="en-US" sz="1000" dirty="0"/>
              <a:t>화</a:t>
            </a:r>
            <a:r>
              <a:rPr lang="en-US" altLang="ko-KR" sz="1000" dirty="0"/>
              <a:t>) NIPA </a:t>
            </a:r>
            <a:r>
              <a:rPr lang="ko-KR" altLang="en-US" sz="1000" dirty="0"/>
              <a:t>공개</a:t>
            </a:r>
            <a:r>
              <a:rPr lang="en-US" altLang="ko-KR" sz="1000" dirty="0"/>
              <a:t>SW</a:t>
            </a:r>
            <a:r>
              <a:rPr lang="ko-KR" altLang="en-US" sz="1000" dirty="0"/>
              <a:t>역량프라자 박준석 수석 </a:t>
            </a:r>
          </a:p>
        </p:txBody>
      </p:sp>
    </p:spTree>
    <p:extLst>
      <p:ext uri="{BB962C8B-B14F-4D97-AF65-F5344CB8AC3E}">
        <p14:creationId xmlns:p14="http://schemas.microsoft.com/office/powerpoint/2010/main" val="171127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31E20-13E4-4104-8157-4A498925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</a:t>
            </a:r>
            <a:r>
              <a:rPr lang="ko-KR" altLang="en-US" dirty="0"/>
              <a:t>기반의 상용 </a:t>
            </a:r>
            <a:r>
              <a:rPr lang="en-US" altLang="ko-KR" dirty="0"/>
              <a:t>SW </a:t>
            </a:r>
            <a:r>
              <a:rPr lang="ko-KR" altLang="en-US" dirty="0"/>
              <a:t>판매 시 소스코드 공개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6EE59-A8D9-401E-BFB5-EE6ACAD3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제품을 실행파일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SW, </a:t>
            </a:r>
            <a:r>
              <a:rPr lang="ko-KR" altLang="en-US" dirty="0"/>
              <a:t>임베디드 기기 형태 등</a:t>
            </a:r>
            <a:r>
              <a:rPr lang="en-US" altLang="ko-KR" dirty="0"/>
              <a:t>) </a:t>
            </a:r>
            <a:r>
              <a:rPr lang="ko-KR" altLang="en-US" dirty="0"/>
              <a:t>형태로 판매할 경우 최소 </a:t>
            </a:r>
            <a:r>
              <a:rPr lang="en-US" altLang="ko-KR" dirty="0"/>
              <a:t>3</a:t>
            </a:r>
            <a:r>
              <a:rPr lang="ko-KR" altLang="en-US" dirty="0"/>
              <a:t>년 동안 사용자 요청이 있을 경우 최소한의 배포 비용만 받고 소스코드를 제공하겠다는 약정서를 제공</a:t>
            </a:r>
            <a:endParaRPr lang="en-US" altLang="ko-KR" dirty="0"/>
          </a:p>
          <a:p>
            <a:r>
              <a:rPr lang="ko-KR" altLang="en-US" dirty="0"/>
              <a:t>사용자의 요청이 있을 경우 제공</a:t>
            </a:r>
            <a:r>
              <a:rPr lang="en-US" altLang="ko-KR" dirty="0"/>
              <a:t>(E-Mail, CD-ROM </a:t>
            </a:r>
            <a:r>
              <a:rPr lang="ko-KR" altLang="en-US" dirty="0"/>
              <a:t>등에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FTP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웹 서버에 소스코드를 업로드 해 놓고 매뉴얼 혹은 약정서에 해당 주소를 기입하여 직접 다운로드 받게 할 수 있음 </a:t>
            </a:r>
            <a:endParaRPr lang="en-US" altLang="ko-KR" dirty="0"/>
          </a:p>
          <a:p>
            <a:r>
              <a:rPr lang="ko-KR" altLang="en-US" dirty="0"/>
              <a:t>소스코드를 </a:t>
            </a:r>
            <a:r>
              <a:rPr lang="en-US" altLang="ko-KR" dirty="0"/>
              <a:t>CD-ROM </a:t>
            </a:r>
            <a:r>
              <a:rPr lang="ko-KR" altLang="en-US" dirty="0"/>
              <a:t>등의 매체에 담아서 제품</a:t>
            </a:r>
            <a:r>
              <a:rPr lang="en-US" altLang="ko-KR" dirty="0"/>
              <a:t>(Object Code </a:t>
            </a:r>
            <a:r>
              <a:rPr lang="ko-KR" altLang="en-US" dirty="0"/>
              <a:t>또는 </a:t>
            </a:r>
            <a:r>
              <a:rPr lang="en-US" altLang="ko-KR" dirty="0"/>
              <a:t>Executable File) </a:t>
            </a:r>
            <a:r>
              <a:rPr lang="ko-KR" altLang="en-US" dirty="0"/>
              <a:t>배포 시 함께 제공 할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24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1863E-4B04-4B22-ADD2-3E895D13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LGPL 2.1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32C07-E1ED-4906-A3A7-4400C26E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167"/>
          </a:xfrm>
        </p:spPr>
        <p:txBody>
          <a:bodyPr/>
          <a:lstStyle/>
          <a:p>
            <a:r>
              <a:rPr lang="en-US" altLang="ko-KR" dirty="0"/>
              <a:t>GPL</a:t>
            </a:r>
            <a:r>
              <a:rPr lang="ko-KR" altLang="en-US" dirty="0"/>
              <a:t>의 소스 코드 공개의 엄격함을 완화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683DE7-D1F0-4FEF-B74C-0110B9B56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35801"/>
              </p:ext>
            </p:extLst>
          </p:nvPr>
        </p:nvGraphicFramePr>
        <p:xfrm>
          <a:off x="1076503" y="2535382"/>
          <a:ext cx="8909977" cy="2139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977">
                  <a:extLst>
                    <a:ext uri="{9D8B030D-6E8A-4147-A177-3AD203B41FA5}">
                      <a16:colId xmlns:a16="http://schemas.microsoft.com/office/drawing/2014/main" val="856837590"/>
                    </a:ext>
                  </a:extLst>
                </a:gridCol>
              </a:tblGrid>
              <a:tr h="584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저작권 표시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보증책임이 없다는 표시 및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LGPL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의해 배포된다는 사실을 명시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3182"/>
                  </a:ext>
                </a:extLst>
              </a:tr>
              <a:tr h="314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LGPL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라이브러리의 일부를 수정하는 경우 수정한 라이브러리의 소스코드 공개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71910"/>
                  </a:ext>
                </a:extLst>
              </a:tr>
              <a:tr h="549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LGPL </a:t>
                      </a:r>
                      <a:r>
                        <a:rPr lang="ko-KR" altLang="en-US" dirty="0"/>
                        <a:t>라이브러리에 응용프로그램을 </a:t>
                      </a:r>
                      <a:r>
                        <a:rPr lang="ko-KR" altLang="en-US" dirty="0" err="1"/>
                        <a:t>링크시킬</a:t>
                      </a:r>
                      <a:r>
                        <a:rPr lang="en-US" altLang="ko-KR" dirty="0"/>
                        <a:t>(Static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Dynamic Linking </a:t>
                      </a:r>
                      <a:r>
                        <a:rPr lang="ko-KR" altLang="en-US" dirty="0"/>
                        <a:t>모두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경우 해당 응용프로그램의 소스를 공개할 필요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748128"/>
                  </a:ext>
                </a:extLst>
              </a:tr>
              <a:tr h="549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3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4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6E5A-8293-45D7-9B61-2C88FFC3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Apache/BSD/MIT/AGPL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2306BF-A394-43E5-A9AD-514182C55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547341"/>
              </p:ext>
            </p:extLst>
          </p:nvPr>
        </p:nvGraphicFramePr>
        <p:xfrm>
          <a:off x="838200" y="2005799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063">
                  <a:extLst>
                    <a:ext uri="{9D8B030D-6E8A-4147-A177-3AD203B41FA5}">
                      <a16:colId xmlns:a16="http://schemas.microsoft.com/office/drawing/2014/main" val="3915433900"/>
                    </a:ext>
                  </a:extLst>
                </a:gridCol>
                <a:gridCol w="8158537">
                  <a:extLst>
                    <a:ext uri="{9D8B030D-6E8A-4147-A177-3AD203B41FA5}">
                      <a16:colId xmlns:a16="http://schemas.microsoft.com/office/drawing/2014/main" val="218287947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라는 이름에 한 상표권을 침해하지 않아야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2632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배포하는 경우 저작권 표시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보증책임이 없다는 내용을 표시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14969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수정프로그램에 한 소스코드의 공개를 요구하지 않기 때문에 상용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무제한 사용가능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277621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BSD/MIT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저작권표시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보증책임이 없다는 표시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8197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자유로운 사용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복제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 허용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2417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코드 공개 의무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4530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AGPL3.0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저작권표시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보증책임이 없다는 표시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955970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자유로운 사용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복제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 허용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91033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AGPL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코드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수정코드포함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및 링크 시 모 든 코드를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AGPL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의해 공개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63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네트워크로 통신하는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의 사용자에게 소스코드 공개의무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3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957B-36B8-44C1-A5D0-705505DA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OSS(</a:t>
            </a:r>
            <a:r>
              <a:rPr lang="ko-KR" altLang="en-US" dirty="0"/>
              <a:t>공개소스 소프트웨어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FF125-A6BA-4707-87EF-FDEE6381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무엇을 공개하는 것인가</a:t>
            </a:r>
            <a:r>
              <a:rPr lang="en-US" altLang="ko-KR" dirty="0"/>
              <a:t>? </a:t>
            </a:r>
            <a:r>
              <a:rPr lang="ko-KR" altLang="en-US" dirty="0"/>
              <a:t>소스코드를 공개한다는 의미이다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소스코드를 공개한다는 의미는 누구라도 사용할 수 있다는 의미를 내포</a:t>
            </a:r>
            <a:endParaRPr lang="en-US" altLang="ko-KR" dirty="0"/>
          </a:p>
          <a:p>
            <a:r>
              <a:rPr lang="en-US" altLang="ko-KR" dirty="0"/>
              <a:t>Copyleft </a:t>
            </a:r>
            <a:r>
              <a:rPr lang="ko-KR" altLang="en-US" dirty="0"/>
              <a:t>카피레프트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46756-3E43-47DC-9B1C-42D647636A2C}"/>
              </a:ext>
            </a:extLst>
          </p:cNvPr>
          <p:cNvSpPr txBox="1"/>
          <p:nvPr/>
        </p:nvSpPr>
        <p:spPr>
          <a:xfrm>
            <a:off x="1058008" y="3286125"/>
            <a:ext cx="9892132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카피레프트</a:t>
            </a:r>
            <a:r>
              <a:rPr lang="en-US" altLang="ko-KR" dirty="0"/>
              <a:t>(copyleft)</a:t>
            </a:r>
            <a:r>
              <a:rPr lang="ko-KR" altLang="en-US" dirty="0"/>
              <a:t>란 독점적인 의미의 </a:t>
            </a:r>
            <a:r>
              <a:rPr lang="ko-KR" altLang="en-US" dirty="0">
                <a:hlinkClick r:id="rId2" tooltip="저작권"/>
              </a:rPr>
              <a:t>저작권</a:t>
            </a:r>
            <a:r>
              <a:rPr lang="en-US" altLang="ko-KR" dirty="0"/>
              <a:t>(</a:t>
            </a:r>
            <a:r>
              <a:rPr lang="ko-KR" altLang="en-US" dirty="0"/>
              <a:t>카피라이트</a:t>
            </a:r>
            <a:r>
              <a:rPr lang="en-US" altLang="ko-KR" dirty="0"/>
              <a:t>, copyright)</a:t>
            </a:r>
            <a:r>
              <a:rPr lang="ko-KR" altLang="en-US" dirty="0"/>
              <a:t>에 반대되는 개념이며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저작권에 기반을 둔 사용 제한이 아니라 저작권을 기반으로 한 정보의 공유를 위한 조치이다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카피레프트를 주장하는 사람들은 보통</a:t>
            </a:r>
            <a:r>
              <a:rPr lang="en-US" altLang="ko-KR" dirty="0"/>
              <a:t>, </a:t>
            </a:r>
            <a:r>
              <a:rPr lang="ko-KR" altLang="en-US" dirty="0"/>
              <a:t>지식과 정보는 소수에게 독점되어서는 안 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모든 사람에게 열려 있어야 한다고 주장  </a:t>
            </a:r>
            <a:r>
              <a:rPr lang="en-US" altLang="ko-KR" dirty="0"/>
              <a:t>–</a:t>
            </a:r>
            <a:r>
              <a:rPr lang="ko-KR" altLang="en-US" dirty="0">
                <a:solidFill>
                  <a:srgbClr val="00B0F0"/>
                </a:solidFill>
              </a:rPr>
              <a:t>위키백과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9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BA136-2ABC-435F-84F8-12DB52AC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/>
              <a:t>독점</a:t>
            </a:r>
            <a:r>
              <a:rPr lang="en-US" altLang="ko-KR" sz="2800" dirty="0"/>
              <a:t>(</a:t>
            </a:r>
            <a:r>
              <a:rPr lang="ko-KR" altLang="en-US" sz="2800" dirty="0"/>
              <a:t>상용</a:t>
            </a:r>
            <a:r>
              <a:rPr lang="en-US" altLang="ko-KR" sz="2800" dirty="0"/>
              <a:t>) </a:t>
            </a:r>
            <a:r>
              <a:rPr lang="ko-KR" altLang="en-US" sz="2800" dirty="0"/>
              <a:t>소프트웨어와 </a:t>
            </a:r>
            <a:r>
              <a:rPr lang="en-US" altLang="ko-KR" sz="2800" dirty="0"/>
              <a:t>OSS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7704-E7F2-4D98-8B9A-FD096F25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91498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ko-KR" altLang="en-US" dirty="0"/>
              <a:t>상용 소프트웨어</a:t>
            </a:r>
            <a:endParaRPr lang="en-US" altLang="ko-KR" dirty="0"/>
          </a:p>
          <a:p>
            <a:r>
              <a:rPr lang="ko-KR" altLang="en-US" dirty="0"/>
              <a:t>일반적으로 실행파일만 제공</a:t>
            </a:r>
            <a:endParaRPr lang="en-US" altLang="ko-KR" dirty="0"/>
          </a:p>
          <a:p>
            <a:r>
              <a:rPr lang="ko-KR" altLang="en-US" dirty="0"/>
              <a:t>역공학금지 </a:t>
            </a:r>
            <a:endParaRPr lang="en-US" altLang="ko-KR" dirty="0"/>
          </a:p>
          <a:p>
            <a:r>
              <a:rPr lang="ko-KR" altLang="en-US" dirty="0"/>
              <a:t>바이너리도 복제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수정 불가 </a:t>
            </a:r>
            <a:endParaRPr lang="en-US" altLang="ko-KR" dirty="0"/>
          </a:p>
          <a:p>
            <a:r>
              <a:rPr lang="ko-KR" altLang="en-US" dirty="0"/>
              <a:t>사용기간 제한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03C57-18F0-485F-A12C-545C04FC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07821"/>
          </a:xfrm>
          <a:ln>
            <a:solidFill>
              <a:srgbClr val="92D050"/>
            </a:solidFill>
          </a:ln>
        </p:spPr>
        <p:txBody>
          <a:bodyPr/>
          <a:lstStyle/>
          <a:p>
            <a:r>
              <a:rPr lang="ko-KR" altLang="en-US" dirty="0"/>
              <a:t>소스코드 제공 </a:t>
            </a:r>
            <a:endParaRPr lang="en-US" altLang="ko-KR" dirty="0"/>
          </a:p>
          <a:p>
            <a:r>
              <a:rPr lang="ko-KR" altLang="en-US" dirty="0"/>
              <a:t>소스코드 사용</a:t>
            </a:r>
            <a:r>
              <a:rPr lang="en-US" altLang="ko-KR" dirty="0"/>
              <a:t>, </a:t>
            </a:r>
            <a:r>
              <a:rPr lang="ko-KR" altLang="en-US" dirty="0"/>
              <a:t>복제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err="1"/>
              <a:t>재배포</a:t>
            </a:r>
            <a:r>
              <a:rPr lang="ko-KR" altLang="en-US" dirty="0"/>
              <a:t> 허용 </a:t>
            </a:r>
            <a:endParaRPr lang="en-US" altLang="ko-KR" dirty="0"/>
          </a:p>
          <a:p>
            <a:r>
              <a:rPr lang="ko-KR" altLang="en-US" dirty="0"/>
              <a:t>사용 기간 무제한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2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7F2AE-1423-4BB0-96D2-15BE82AA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에는 저작권이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57FE2-4071-44A5-A98A-3AED32DFD40B}"/>
              </a:ext>
            </a:extLst>
          </p:cNvPr>
          <p:cNvSpPr txBox="1"/>
          <p:nvPr/>
        </p:nvSpPr>
        <p:spPr>
          <a:xfrm>
            <a:off x="4489470" y="2321002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0000"/>
                </a:solidFill>
              </a:rPr>
              <a:t>NO!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74307-659D-4ED1-92FE-BD4E5801ADC7}"/>
              </a:ext>
            </a:extLst>
          </p:cNvPr>
          <p:cNvSpPr txBox="1"/>
          <p:nvPr/>
        </p:nvSpPr>
        <p:spPr>
          <a:xfrm>
            <a:off x="1380392" y="4053254"/>
            <a:ext cx="8194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저작권리의 행사방식이 가장 큰 차이점이며 일반적인 </a:t>
            </a:r>
            <a:r>
              <a:rPr lang="en-US" altLang="ko-KR" dirty="0"/>
              <a:t>OSS</a:t>
            </a:r>
            <a:r>
              <a:rPr lang="ko-KR" altLang="en-US" dirty="0"/>
              <a:t>저작권자들은 소스 코드를 공개하고 누구나 복제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재배포가 가능하도록 저작권리를 행사하고 있음 </a:t>
            </a:r>
            <a:r>
              <a:rPr lang="en-US" altLang="ko-KR" dirty="0"/>
              <a:t>- Black Duck Software Korea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공개</a:t>
            </a:r>
            <a:r>
              <a:rPr lang="en-US" altLang="ko-KR" dirty="0"/>
              <a:t>SW</a:t>
            </a:r>
            <a:r>
              <a:rPr lang="ko-KR" altLang="en-US" dirty="0"/>
              <a:t>를 이용하려면 공개</a:t>
            </a:r>
            <a:r>
              <a:rPr lang="en-US" altLang="ko-KR" dirty="0"/>
              <a:t>SW </a:t>
            </a:r>
            <a:r>
              <a:rPr lang="ko-KR" altLang="en-US" dirty="0"/>
              <a:t>개발자가 만들어 놓은 조건의 범위에 따라 해당 소프트웨어를 사용해야 하며</a:t>
            </a:r>
            <a:r>
              <a:rPr lang="en-US" altLang="ko-KR" dirty="0"/>
              <a:t>, </a:t>
            </a:r>
            <a:r>
              <a:rPr lang="ko-KR" altLang="en-US" dirty="0"/>
              <a:t>이를 위반할 경우에는 라이선스 위반 및 저작권 침해로 이에 대한 법적 책임을 져야한다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소스코드를 개방했을 뿐</a:t>
            </a:r>
            <a:r>
              <a:rPr lang="en-US" altLang="ko-KR" dirty="0"/>
              <a:t>! </a:t>
            </a:r>
            <a:r>
              <a:rPr lang="ko-KR" altLang="en-US" dirty="0"/>
              <a:t>지적재산권으로 보호되는 저작물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6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F852E-567C-43A4-AADB-7B7CE7E5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E349F-6E06-468E-BEF7-36C00362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License</a:t>
            </a:r>
          </a:p>
          <a:p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GPL 1.0 </a:t>
            </a:r>
            <a:r>
              <a:rPr lang="ko-KR" altLang="en-US" dirty="0"/>
              <a:t>버전이 </a:t>
            </a:r>
            <a:r>
              <a:rPr lang="en-US" altLang="ko-KR" dirty="0">
                <a:solidFill>
                  <a:srgbClr val="FF0000"/>
                </a:solidFill>
              </a:rPr>
              <a:t>FSF(Free Software Foundation </a:t>
            </a:r>
            <a:r>
              <a:rPr lang="ko-KR" altLang="en-US" dirty="0">
                <a:solidFill>
                  <a:srgbClr val="FF0000"/>
                </a:solidFill>
              </a:rPr>
              <a:t>리처드 </a:t>
            </a:r>
            <a:r>
              <a:rPr lang="ko-KR" altLang="en-US" dirty="0" err="1">
                <a:solidFill>
                  <a:srgbClr val="FF0000"/>
                </a:solidFill>
              </a:rPr>
              <a:t>스톨만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에서 만들어짐</a:t>
            </a:r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GPL 2 </a:t>
            </a:r>
            <a:r>
              <a:rPr lang="ko-KR" altLang="en-US" dirty="0"/>
              <a:t>발표이 되고 </a:t>
            </a: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월에 </a:t>
            </a:r>
            <a:r>
              <a:rPr lang="en-US" altLang="ko-KR" dirty="0"/>
              <a:t>GPL 3 </a:t>
            </a:r>
            <a:r>
              <a:rPr lang="ko-KR" altLang="en-US" dirty="0"/>
              <a:t>정식버전이 발표됨</a:t>
            </a:r>
          </a:p>
        </p:txBody>
      </p:sp>
    </p:spTree>
    <p:extLst>
      <p:ext uri="{BB962C8B-B14F-4D97-AF65-F5344CB8AC3E}">
        <p14:creationId xmlns:p14="http://schemas.microsoft.com/office/powerpoint/2010/main" val="121884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3995BA-10E3-4597-80C1-B0271B74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48" y="1439069"/>
            <a:ext cx="2476500" cy="6381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DAB073-35AC-421D-9C4F-E48A3F09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+mn-ea"/>
                <a:ea typeface="+mn-ea"/>
              </a:rPr>
              <a:t>OSS </a:t>
            </a:r>
            <a:r>
              <a:rPr lang="ko-KR" altLang="en-US" sz="2800" dirty="0">
                <a:latin typeface="+mn-ea"/>
                <a:ea typeface="+mn-ea"/>
              </a:rPr>
              <a:t>관련 알아야 하는 두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단체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63001-ECE8-41DF-9418-1E796CE3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64874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Free Software Foundation</a:t>
            </a:r>
          </a:p>
          <a:p>
            <a:r>
              <a:rPr lang="en-US" altLang="ko-KR" sz="2000" dirty="0"/>
              <a:t>Richard Stallman, 1983</a:t>
            </a:r>
          </a:p>
          <a:p>
            <a:r>
              <a:rPr lang="ko-KR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소프트웨어에 대한 사용</a:t>
            </a:r>
            <a:r>
              <a:rPr lang="en-US" altLang="ko-KR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복제</a:t>
            </a:r>
            <a:r>
              <a:rPr lang="en-US" altLang="ko-KR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배포의 자유와  소스 코드에 대한 접근을 통해 연구</a:t>
            </a:r>
            <a:r>
              <a:rPr lang="en-US" altLang="ko-KR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수정</a:t>
            </a:r>
            <a:r>
              <a:rPr lang="en-US" altLang="ko-KR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개선할 수 있는 자유를 부여하는 소프트웨어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F427E-6E9A-4973-9683-44296502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Open Software Initiative</a:t>
            </a:r>
          </a:p>
          <a:p>
            <a:r>
              <a:rPr lang="en-US" altLang="ko-KR" sz="2000" dirty="0"/>
              <a:t>Eric Raymond, 1998</a:t>
            </a:r>
          </a:p>
          <a:p>
            <a:r>
              <a:rPr lang="ko-KR" altLang="en-US" sz="2000" dirty="0">
                <a:hlinkClick r:id="rId3"/>
              </a:rPr>
              <a:t>성당과 시장</a:t>
            </a:r>
            <a:r>
              <a:rPr lang="en-US" altLang="ko-KR" sz="2000" dirty="0"/>
              <a:t>(The Cathedral and the Bazaar)’ - given enough eyeballs, all </a:t>
            </a:r>
            <a:r>
              <a:rPr lang="en-US" altLang="ko-KR" sz="2000" dirty="0">
                <a:hlinkClick r:id="rId4" tooltip="Computer bug"/>
              </a:rPr>
              <a:t>bugs</a:t>
            </a:r>
            <a:r>
              <a:rPr lang="en-US" altLang="ko-KR" sz="2000" dirty="0"/>
              <a:t> are shallow“</a:t>
            </a:r>
          </a:p>
          <a:p>
            <a:r>
              <a:rPr lang="ko-KR" altLang="en-US" sz="2000" dirty="0"/>
              <a:t>개발자에게도 경제적인 보상을 할 수 있어야 한다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오픈소스가 되기 위한 </a:t>
            </a:r>
            <a:r>
              <a:rPr lang="en-US" altLang="ko-KR" sz="2000" dirty="0"/>
              <a:t>10</a:t>
            </a:r>
            <a:r>
              <a:rPr lang="ko-KR" altLang="en-US" sz="2000" dirty="0"/>
              <a:t>가지 기준 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5"/>
              </a:rPr>
              <a:t>http://korea.gnu.org/documents/copyleft/osd-korean.html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5A3361-6B23-44FC-BA2F-80A9382B1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4100" y="1316037"/>
            <a:ext cx="990600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B9FDB-364E-4185-AE8F-C9B6478AD205}"/>
              </a:ext>
            </a:extLst>
          </p:cNvPr>
          <p:cNvSpPr txBox="1"/>
          <p:nvPr/>
        </p:nvSpPr>
        <p:spPr>
          <a:xfrm>
            <a:off x="3965825" y="6102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6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4B379-DA2B-488A-9945-7AF9A765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GPL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A0738-09A2-4358-907D-5C369A92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가장 많이 사용되는 라이선스면서 동시에</a:t>
            </a:r>
            <a:endParaRPr lang="en-US" altLang="ko-KR" dirty="0"/>
          </a:p>
          <a:p>
            <a:r>
              <a:rPr lang="ko-KR" altLang="en-US" dirty="0"/>
              <a:t>가장 엄격한 라이선스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E4510-FF45-4B94-965E-F07398A5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23" y="2438522"/>
            <a:ext cx="5047063" cy="3795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A7EFC-F46D-4C83-BE15-8B9B64BC1D98}"/>
              </a:ext>
            </a:extLst>
          </p:cNvPr>
          <p:cNvSpPr txBox="1"/>
          <p:nvPr/>
        </p:nvSpPr>
        <p:spPr>
          <a:xfrm>
            <a:off x="5853331" y="6308209"/>
            <a:ext cx="398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 Black</a:t>
            </a:r>
            <a:r>
              <a:rPr lang="ko-KR" altLang="en-US" dirty="0"/>
              <a:t> </a:t>
            </a:r>
            <a:r>
              <a:rPr lang="en-US" altLang="ko-KR" dirty="0"/>
              <a:t>duck</a:t>
            </a:r>
            <a:r>
              <a:rPr lang="ko-KR" altLang="en-US" dirty="0"/>
              <a:t> </a:t>
            </a:r>
            <a:r>
              <a:rPr lang="en-US" altLang="ko-KR" dirty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4EAA-D2B8-4A96-A29B-00350672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</a:t>
            </a:r>
            <a:r>
              <a:rPr lang="ko-KR" altLang="en-US" dirty="0"/>
              <a:t>주요내용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AF812-724B-443B-9823-ED986A6F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693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SW</a:t>
            </a:r>
            <a:r>
              <a:rPr lang="ko-KR" altLang="en-US" sz="2000" dirty="0">
                <a:latin typeface="+mn-ea"/>
              </a:rPr>
              <a:t>를 배포하는 경우 저작권 표시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보증책임이 없다는 표시 및 </a:t>
            </a:r>
            <a:r>
              <a:rPr lang="en-US" altLang="ko-KR" sz="2000" dirty="0">
                <a:latin typeface="+mn-ea"/>
              </a:rPr>
              <a:t>GPL</a:t>
            </a:r>
            <a:r>
              <a:rPr lang="ko-KR" altLang="en-US" sz="2000" dirty="0">
                <a:latin typeface="+mn-ea"/>
              </a:rPr>
              <a:t>에 의해 배포된다는 사실을 명시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SW</a:t>
            </a:r>
            <a:r>
              <a:rPr lang="ko-KR" altLang="en-US" sz="2000" dirty="0">
                <a:latin typeface="+mn-ea"/>
              </a:rPr>
              <a:t>를 수정하거나 새로운 </a:t>
            </a:r>
            <a:r>
              <a:rPr lang="en-US" altLang="ko-KR" sz="2000" dirty="0">
                <a:latin typeface="+mn-ea"/>
              </a:rPr>
              <a:t>SW</a:t>
            </a:r>
            <a:r>
              <a:rPr lang="ko-KR" altLang="en-US" sz="2000" dirty="0">
                <a:latin typeface="+mn-ea"/>
              </a:rPr>
              <a:t>를 링크</a:t>
            </a:r>
            <a:r>
              <a:rPr lang="en-US" altLang="ko-KR" sz="2000" dirty="0">
                <a:latin typeface="+mn-ea"/>
              </a:rPr>
              <a:t>(Static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Dynamic linking </a:t>
            </a:r>
            <a:r>
              <a:rPr lang="ko-KR" altLang="en-US" sz="2000" dirty="0">
                <a:latin typeface="+mn-ea"/>
              </a:rPr>
              <a:t>모두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시키는 경우 </a:t>
            </a:r>
            <a:r>
              <a:rPr lang="en-US" altLang="ko-KR" sz="2000" dirty="0">
                <a:latin typeface="+mn-ea"/>
              </a:rPr>
              <a:t>GPL</a:t>
            </a:r>
            <a:r>
              <a:rPr lang="ko-KR" altLang="en-US" sz="2000" dirty="0">
                <a:latin typeface="+mn-ea"/>
              </a:rPr>
              <a:t>에 의해 소스코드를 제공해야 함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목적 및 실행 코드 형식으로 </a:t>
            </a:r>
            <a:r>
              <a:rPr lang="en-US" altLang="ko-KR" sz="2000" dirty="0">
                <a:latin typeface="+mn-ea"/>
              </a:rPr>
              <a:t>GPL </a:t>
            </a:r>
            <a:r>
              <a:rPr lang="ko-KR" altLang="en-US" sz="2000" dirty="0">
                <a:latin typeface="+mn-ea"/>
              </a:rPr>
              <a:t>배포하는 경우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소스코드 그 자체를 함께 배포하거나 또는 소스코드를 제공받을 수 있는 방법에 관한 정보를 함께 제공해야 함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자신의 특허를 구현한 프로그램을 </a:t>
            </a:r>
            <a:r>
              <a:rPr lang="en-US" altLang="ko-KR" sz="2000" dirty="0">
                <a:latin typeface="+mn-ea"/>
              </a:rPr>
              <a:t>GPL</a:t>
            </a:r>
            <a:r>
              <a:rPr lang="ko-KR" altLang="en-US" sz="2000" dirty="0">
                <a:latin typeface="+mn-ea"/>
              </a:rPr>
              <a:t>로 배포하는 경우에는 그 프로그램을 </a:t>
            </a:r>
            <a:r>
              <a:rPr lang="en-US" altLang="ko-KR" sz="2000" dirty="0">
                <a:latin typeface="+mn-ea"/>
              </a:rPr>
              <a:t>GPL </a:t>
            </a:r>
            <a:r>
              <a:rPr lang="ko-KR" altLang="en-US" sz="2000" dirty="0">
                <a:latin typeface="+mn-ea"/>
              </a:rPr>
              <a:t>조건에 따라 이용하는 이용자에게 특허 사용료를 받을 수 없으며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제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자의 특허를 구현한 프로그램인 경우에는 그 특허권자가 </a:t>
            </a:r>
            <a:r>
              <a:rPr lang="en-US" altLang="ko-KR" sz="2000" dirty="0">
                <a:latin typeface="+mn-ea"/>
              </a:rPr>
              <a:t>GPL </a:t>
            </a:r>
            <a:r>
              <a:rPr lang="ko-KR" altLang="en-US" sz="2000" dirty="0">
                <a:latin typeface="+mn-ea"/>
              </a:rPr>
              <a:t>조건에 따라 이용하는 프로그램 이용자에게 특허 사용료를 받지 않을 때에만 해당 프로그램을 </a:t>
            </a:r>
            <a:r>
              <a:rPr lang="en-US" altLang="ko-KR" sz="2000" dirty="0">
                <a:latin typeface="+mn-ea"/>
              </a:rPr>
              <a:t>GPL</a:t>
            </a:r>
            <a:r>
              <a:rPr lang="ko-KR" altLang="en-US" sz="2000" dirty="0">
                <a:latin typeface="+mn-ea"/>
              </a:rPr>
              <a:t>로 배포하는 것이 가능</a:t>
            </a:r>
          </a:p>
        </p:txBody>
      </p:sp>
    </p:spTree>
    <p:extLst>
      <p:ext uri="{BB962C8B-B14F-4D97-AF65-F5344CB8AC3E}">
        <p14:creationId xmlns:p14="http://schemas.microsoft.com/office/powerpoint/2010/main" val="10304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407F3-9EDE-4F53-A884-01811E5A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저작권 표시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보증책임이 없다는 표시 및 </a:t>
            </a:r>
            <a:r>
              <a:rPr lang="en-US" altLang="ko-KR" dirty="0">
                <a:latin typeface="+mn-ea"/>
              </a:rPr>
              <a:t>GPL</a:t>
            </a:r>
            <a:r>
              <a:rPr lang="ko-KR" altLang="en-US" dirty="0">
                <a:latin typeface="+mn-ea"/>
              </a:rPr>
              <a:t>에 의해 배포된다는 사실을 명시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AE5075-B1A1-47EB-94D3-56ADA9A5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12" y="2396331"/>
            <a:ext cx="4905375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FE840-0D3D-4408-804F-A93E040EEBA9}"/>
              </a:ext>
            </a:extLst>
          </p:cNvPr>
          <p:cNvSpPr txBox="1"/>
          <p:nvPr/>
        </p:nvSpPr>
        <p:spPr>
          <a:xfrm>
            <a:off x="5298937" y="6051479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sz="1000" dirty="0"/>
              <a:t>https://olis.or.kr/images/</a:t>
            </a:r>
            <a:r>
              <a:rPr lang="en-US" altLang="ko-KR" sz="1000" dirty="0" err="1"/>
              <a:t>egovframework</a:t>
            </a:r>
            <a:r>
              <a:rPr lang="en-US" altLang="ko-KR" sz="1000" dirty="0"/>
              <a:t>/</a:t>
            </a:r>
            <a:r>
              <a:rPr lang="en-US" altLang="ko-KR" sz="1000" dirty="0" err="1"/>
              <a:t>olisImage</a:t>
            </a:r>
            <a:r>
              <a:rPr lang="en-US" altLang="ko-KR" sz="1000" dirty="0"/>
              <a:t>/common/OpensourceSW_License_Guide.pdf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51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745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HY중고딕</vt:lpstr>
      <vt:lpstr>HY헤드라인M</vt:lpstr>
      <vt:lpstr>맑은 고딕</vt:lpstr>
      <vt:lpstr>Arial</vt:lpstr>
      <vt:lpstr>Times New Roman</vt:lpstr>
      <vt:lpstr>Wingdings</vt:lpstr>
      <vt:lpstr>Office 테마</vt:lpstr>
      <vt:lpstr>오픈소스 라이선스 </vt:lpstr>
      <vt:lpstr>OSS(공개소스 소프트웨어)</vt:lpstr>
      <vt:lpstr>독점(상용) 소프트웨어와 OSS</vt:lpstr>
      <vt:lpstr>OSS에는 저작권이 없는가?</vt:lpstr>
      <vt:lpstr>GPL</vt:lpstr>
      <vt:lpstr>OSS 관련 알아야 하는 두 단체</vt:lpstr>
      <vt:lpstr>왜 GPL을 알아야 하는가?</vt:lpstr>
      <vt:lpstr>GPL 주요내용</vt:lpstr>
      <vt:lpstr>저작권 표시, 보증책임이 없다는 표시 및 GPL에 의해 배포된다는 사실을 명시</vt:lpstr>
      <vt:lpstr>GPL </vt:lpstr>
      <vt:lpstr>약정서</vt:lpstr>
      <vt:lpstr>GPL 기반의 상용 SW 판매 시 소스코드 공개 방법</vt:lpstr>
      <vt:lpstr>LGPL 2.1</vt:lpstr>
      <vt:lpstr>Apache/BSD/MIT/AGPL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앵귤라 </dc:title>
  <dc:creator>정인상</dc:creator>
  <cp:lastModifiedBy>insang@hansung.ac.kr</cp:lastModifiedBy>
  <cp:revision>96</cp:revision>
  <cp:lastPrinted>2018-02-26T05:12:25Z</cp:lastPrinted>
  <dcterms:created xsi:type="dcterms:W3CDTF">2018-02-02T02:07:09Z</dcterms:created>
  <dcterms:modified xsi:type="dcterms:W3CDTF">2020-04-16T23:44:07Z</dcterms:modified>
</cp:coreProperties>
</file>