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539" r:id="rId2"/>
    <p:sldId id="302" r:id="rId3"/>
    <p:sldId id="532" r:id="rId4"/>
    <p:sldId id="1039" r:id="rId5"/>
    <p:sldId id="1050" r:id="rId6"/>
    <p:sldId id="1051" r:id="rId7"/>
    <p:sldId id="356" r:id="rId8"/>
    <p:sldId id="357" r:id="rId9"/>
    <p:sldId id="358" r:id="rId10"/>
    <p:sldId id="359" r:id="rId11"/>
    <p:sldId id="1040" r:id="rId12"/>
    <p:sldId id="1047" r:id="rId13"/>
    <p:sldId id="1053" r:id="rId14"/>
    <p:sldId id="1052" r:id="rId15"/>
    <p:sldId id="479" r:id="rId16"/>
    <p:sldId id="1054" r:id="rId17"/>
    <p:sldId id="979" r:id="rId18"/>
    <p:sldId id="980" r:id="rId19"/>
    <p:sldId id="1059" r:id="rId20"/>
    <p:sldId id="1058" r:id="rId21"/>
    <p:sldId id="1048" r:id="rId22"/>
    <p:sldId id="1049" r:id="rId23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 autoAdjust="0"/>
    <p:restoredTop sz="93463" autoAdjust="0"/>
  </p:normalViewPr>
  <p:slideViewPr>
    <p:cSldViewPr>
      <p:cViewPr varScale="1">
        <p:scale>
          <a:sx n="119" d="100"/>
          <a:sy n="119" d="100"/>
        </p:scale>
        <p:origin x="465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7C7E244-8A28-4076-A2B2-F954C2B4B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DB3F3F-6C76-41EE-9AC4-B28F9D55D01E}" type="slidenum">
              <a:rPr lang="en-US" altLang="ko-KR"/>
              <a:pPr eaLnBrk="1" hangingPunct="1"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3F89BC9-1F05-49DA-9B8D-528E696CC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1A0D23E-0F84-4CC0-94AD-C6174F7FB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173" indent="-285836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343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680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017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5354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2692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0029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7366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D1E9D1E-0FA6-47B7-994C-1C0077F5EB86}" type="slidenum">
              <a:rPr lang="en-US" altLang="ko-KR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3549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173" indent="-285836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343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680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8017" indent="-228669" defTabSz="91943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5354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2692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30029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7366" indent="-228669" defTabSz="91943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501E69C-98B3-4ED2-8F2E-0D669D55EB8B}" type="slidenum">
              <a:rPr lang="en-US" altLang="ko-KR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1059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EB8F5B0-E0DF-4C49-B044-43DE83659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BD4BC0F-DED2-4E77-A001-D625DE4732D9}" type="slidenum">
              <a:rPr lang="en-US" altLang="ko-KR"/>
              <a:pPr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52B04B0-CA00-43B7-B0F4-A518CA9BF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68F48B9-E638-486F-AED8-0CEAA6B16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855899C-1F72-45D4-9AFC-15A05F07A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D256854-0DFB-4D29-8138-51FCFF5760CB}" type="slidenum">
              <a:rPr lang="en-US" altLang="ko-KR"/>
              <a:pPr eaLnBrk="1" hangingPunct="1"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AB62AB3-DA16-44A4-A231-1D230F818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2BCB5D3-D1F5-42F6-BA26-85BB122C3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5831752-FC47-44D9-B6B9-D660F842F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F779E31-B06C-4916-AEE6-D23B3F598494}" type="slidenum">
              <a:rPr lang="en-US" altLang="ko-KR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6E28B98-DEE6-499C-85DB-597046CC8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0ED848A-C96A-471C-BBBE-BB66FF179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3EF3BCB-60AA-4851-8C0D-ED5F9C093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C0D57D5-7908-4EDB-B74A-267A2F1FD9BE}" type="slidenum">
              <a:rPr lang="en-US" altLang="ko-KR"/>
              <a:pPr eaLnBrk="1" hangingPunct="1"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39F4250-C4CA-4596-97DD-9569202F7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A4C74A6-86C6-453C-9EAE-C95A79E6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1219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폭포수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모델</a:t>
            </a:r>
            <a:endParaRPr lang="ko-KR" alt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849563" y="946150"/>
            <a:ext cx="5268912" cy="380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514600" y="4267200"/>
            <a:ext cx="4362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정 인 상</a:t>
            </a:r>
          </a:p>
          <a:p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한성대학교 컴퓨터공학부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1F2BFB05-51CB-4E3F-93CE-56C10018A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] </a:t>
            </a:r>
            <a:r>
              <a:rPr lang="ko-KR" altLang="en-US">
                <a:solidFill>
                  <a:schemeClr val="tx1"/>
                </a:solidFill>
              </a:rPr>
              <a:t>만년 달력 </a:t>
            </a:r>
            <a:r>
              <a:rPr lang="en-US" altLang="ko-KR">
                <a:solidFill>
                  <a:schemeClr val="tx1"/>
                </a:solidFill>
              </a:rPr>
              <a:t>(4/4)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54DAD11-CB05-4A50-92E9-E7E22BF75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5. </a:t>
            </a:r>
            <a:r>
              <a:rPr lang="ko-KR" altLang="en-US"/>
              <a:t>테스트</a:t>
            </a:r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lvl="1" eaLnBrk="1" hangingPunct="1">
              <a:buFont typeface="HY헤드라인M" panose="02030600000101010101" pitchFamily="18" charset="-127"/>
              <a:buNone/>
            </a:pPr>
            <a:r>
              <a:rPr lang="ko-KR" altLang="en-US"/>
              <a:t>	</a:t>
            </a:r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graphicFrame>
        <p:nvGraphicFramePr>
          <p:cNvPr id="261247" name="Group 127">
            <a:extLst>
              <a:ext uri="{FF2B5EF4-FFF2-40B4-BE49-F238E27FC236}">
                <a16:creationId xmlns:a16="http://schemas.microsoft.com/office/drawing/2014/main" id="{E7529419-A8FB-494F-9C7B-B4E93FA7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1665"/>
              </p:ext>
            </p:extLst>
          </p:nvPr>
        </p:nvGraphicFramePr>
        <p:xfrm>
          <a:off x="917575" y="1905000"/>
          <a:ext cx="7686675" cy="2909529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335">
                <a:tc gridSpan="6"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테스트 케이스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ID: ST-0001 </a:t>
                      </a: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67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목적</a:t>
                      </a: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입력에 대한 올바를 출력을 확인한다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67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테스트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케이스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입력값 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예상 출력값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실행 결과 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조치사항 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조치 결과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67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- 10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년 입력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오류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재입력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오류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재입력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-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-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667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2008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토요일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토요일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-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-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0008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111600" marR="111600" marT="53995" marB="539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12000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년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오류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재입력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일요일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디버깅 요구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buClr>
                          <a:srgbClr val="C40000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HY헤드라인M" pitchFamily="18" charset="-127"/>
                        <a:defRPr kumimoji="1" sz="14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Arial" charset="0"/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Arial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Verdana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정상 출력</a:t>
                      </a:r>
                    </a:p>
                  </a:txBody>
                  <a:tcPr marL="111600" marR="111600" marT="53995" marB="53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40C2A496-3E49-49FB-BF2E-22ACB62120F7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/>
              <a:t>© 2008 Software Engineering/</a:t>
            </a:r>
            <a:r>
              <a:rPr lang="ko-KR" altLang="en-US"/>
              <a:t>한혁수</a:t>
            </a:r>
            <a:r>
              <a:rPr lang="en-US" altLang="ko-KR"/>
              <a:t>/SE </a:t>
            </a:r>
            <a:r>
              <a:rPr lang="ko-KR" altLang="en-US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379042" cy="327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레벨에 따른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단위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통합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448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 rot="21091355">
            <a:off x="3964067" y="2180433"/>
            <a:ext cx="3636538" cy="81408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가장 전통적인 모델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다른 모델의 기반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선형적</a:t>
            </a:r>
          </a:p>
        </p:txBody>
      </p:sp>
    </p:spTree>
    <p:extLst>
      <p:ext uri="{BB962C8B-B14F-4D97-AF65-F5344CB8AC3E}">
        <p14:creationId xmlns:p14="http://schemas.microsoft.com/office/powerpoint/2010/main" val="36199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유지 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0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latin typeface="+mn-ea"/>
              </a:rPr>
              <a:t>수정 유지보수</a:t>
            </a:r>
            <a:r>
              <a:rPr lang="en-US" altLang="ko-KR" b="0" dirty="0">
                <a:latin typeface="+mn-ea"/>
              </a:rPr>
              <a:t>(corrective maintenance</a:t>
            </a:r>
            <a:r>
              <a:rPr lang="en-US" altLang="ko-KR" b="0" dirty="0" smtClean="0">
                <a:latin typeface="+mn-ea"/>
              </a:rPr>
              <a:t>):</a:t>
            </a:r>
          </a:p>
          <a:p>
            <a:pPr lvl="1"/>
            <a:r>
              <a:rPr lang="ko-KR" altLang="en-US" dirty="0" smtClean="0"/>
              <a:t>소프트웨어의 </a:t>
            </a:r>
            <a:r>
              <a:rPr lang="ko-KR" altLang="en-US" dirty="0"/>
              <a:t>오류가 발견되었을 때 이를 수정하는 작업</a:t>
            </a:r>
            <a:endParaRPr lang="en-US" altLang="ko-KR" b="0" dirty="0">
              <a:latin typeface="+mn-ea"/>
            </a:endParaRPr>
          </a:p>
          <a:p>
            <a:r>
              <a:rPr lang="ko-KR" altLang="en-US" b="0" u="sng" dirty="0">
                <a:latin typeface="+mn-ea"/>
              </a:rPr>
              <a:t>적응 유지보수</a:t>
            </a:r>
            <a:r>
              <a:rPr lang="en-US" altLang="ko-KR" b="0" u="sng" dirty="0">
                <a:latin typeface="+mn-ea"/>
              </a:rPr>
              <a:t>(adaptive maintenance): </a:t>
            </a:r>
            <a:endParaRPr lang="en-US" altLang="ko-KR" b="0" u="sng" dirty="0" smtClean="0">
              <a:latin typeface="+mn-ea"/>
            </a:endParaRPr>
          </a:p>
          <a:p>
            <a:pPr lvl="1"/>
            <a:r>
              <a:rPr lang="ko-KR" altLang="en-US" u="sng" dirty="0" smtClean="0"/>
              <a:t>운영체계나 </a:t>
            </a:r>
            <a:r>
              <a:rPr lang="ko-KR" altLang="en-US" u="sng" dirty="0"/>
              <a:t>인프라 환경 등이 변화되었을 때 이 변화를 수용하도록 프로그램을 수정하는 작업</a:t>
            </a:r>
            <a:endParaRPr lang="en-US" altLang="ko-KR" b="0" u="sng" dirty="0">
              <a:latin typeface="+mn-ea"/>
            </a:endParaRPr>
          </a:p>
          <a:p>
            <a:r>
              <a:rPr lang="ko-KR" altLang="en-US" b="0" dirty="0">
                <a:latin typeface="+mn-ea"/>
              </a:rPr>
              <a:t>완전유지보수</a:t>
            </a:r>
            <a:r>
              <a:rPr lang="en-US" altLang="ko-KR" b="0" dirty="0">
                <a:latin typeface="+mn-ea"/>
              </a:rPr>
              <a:t>(perfective maintenance): </a:t>
            </a:r>
            <a:endParaRPr lang="en-US" altLang="ko-KR" b="0" dirty="0" smtClean="0">
              <a:latin typeface="+mn-ea"/>
            </a:endParaRPr>
          </a:p>
          <a:p>
            <a:pPr lvl="1"/>
            <a:r>
              <a:rPr lang="ko-KR" altLang="en-US" dirty="0" smtClean="0"/>
              <a:t>기능이나 </a:t>
            </a:r>
            <a:r>
              <a:rPr lang="ko-KR" altLang="en-US" dirty="0"/>
              <a:t>성능을 개선하거나 새로운 기능을 추가하기 위하여 프로그램을 수정하는 작업</a:t>
            </a:r>
            <a:endParaRPr lang="ko-KR" altLang="en-US" b="0" dirty="0">
              <a:latin typeface="+mn-ea"/>
            </a:endParaRPr>
          </a:p>
          <a:p>
            <a:r>
              <a:rPr lang="ko-KR" altLang="en-US" b="0" dirty="0">
                <a:latin typeface="+mn-ea"/>
              </a:rPr>
              <a:t>예방 유지보수</a:t>
            </a:r>
            <a:r>
              <a:rPr lang="en-US" altLang="ko-KR" b="0" dirty="0">
                <a:latin typeface="+mn-ea"/>
              </a:rPr>
              <a:t>(preventive maintenance): </a:t>
            </a:r>
            <a:endParaRPr lang="en-US" altLang="ko-KR" b="0" dirty="0" smtClean="0">
              <a:latin typeface="+mn-ea"/>
            </a:endParaRPr>
          </a:p>
          <a:p>
            <a:pPr lvl="1"/>
            <a:r>
              <a:rPr lang="ko-KR" altLang="en-US" dirty="0" smtClean="0"/>
              <a:t>수정 </a:t>
            </a:r>
            <a:r>
              <a:rPr lang="ko-KR" altLang="en-US" dirty="0"/>
              <a:t>유지보수와 달리 소프트웨어의 오류가 발생되기 전에 미연에 방지될 수 있도록 수행하는 작업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다음 보기가 올바르게 짝지어지지 않은 것은</a:t>
            </a:r>
            <a:r>
              <a:rPr lang="en-US" altLang="ko-KR" dirty="0"/>
              <a:t>?</a:t>
            </a:r>
            <a:endParaRPr lang="ko-KR" altLang="en-US" dirty="0"/>
          </a:p>
          <a:p>
            <a:pPr marL="644525" lvl="1" indent="-457200" latinLnBrk="1">
              <a:buFont typeface="+mj-ea"/>
              <a:buAutoNum type="circleNumDbPlain"/>
            </a:pPr>
            <a:r>
              <a:rPr lang="ko-KR" altLang="en-US" dirty="0"/>
              <a:t>수정 유지보수</a:t>
            </a:r>
            <a:r>
              <a:rPr lang="en-US" altLang="ko-KR" dirty="0"/>
              <a:t>-</a:t>
            </a:r>
            <a:r>
              <a:rPr lang="ko-KR" altLang="en-US" dirty="0"/>
              <a:t>사용 중 발견된 오류를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644525" lvl="1" indent="-457200" latinLnBrk="1">
              <a:buFont typeface="+mj-ea"/>
              <a:buAutoNum type="circleNumDbPlain"/>
            </a:pPr>
            <a:r>
              <a:rPr lang="ko-KR" altLang="en-US" dirty="0"/>
              <a:t>적응 유지보수</a:t>
            </a:r>
            <a:r>
              <a:rPr lang="en-US" altLang="ko-KR" dirty="0"/>
              <a:t>-</a:t>
            </a:r>
            <a:r>
              <a:rPr lang="ko-KR" altLang="en-US" dirty="0"/>
              <a:t>도서 탐색 기능이 오래 걸려 성능 향상을 위해 코드를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644525" lvl="1" indent="-457200" latinLnBrk="1">
              <a:buFont typeface="+mj-ea"/>
              <a:buAutoNum type="circleNumDbPlain"/>
            </a:pPr>
            <a:r>
              <a:rPr lang="ko-KR" altLang="en-US" dirty="0"/>
              <a:t>완전 유지보수</a:t>
            </a:r>
            <a:r>
              <a:rPr lang="en-US" altLang="ko-KR" dirty="0"/>
              <a:t>-</a:t>
            </a:r>
            <a:r>
              <a:rPr lang="ko-KR" altLang="en-US" dirty="0"/>
              <a:t>학생이 직접 도서를 추천하는 기능을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644525" lvl="1" indent="-457200" latinLnBrk="1">
              <a:buFont typeface="+mj-ea"/>
              <a:buAutoNum type="circleNumDbPlain"/>
            </a:pPr>
            <a:r>
              <a:rPr lang="ko-KR" altLang="en-US" dirty="0"/>
              <a:t>예방 유지보수</a:t>
            </a:r>
            <a:r>
              <a:rPr lang="en-US" altLang="ko-KR" dirty="0"/>
              <a:t>-</a:t>
            </a:r>
            <a:r>
              <a:rPr lang="ko-KR" altLang="en-US" dirty="0"/>
              <a:t>도서 예약 기능 함수에 코드를 보다 쉽게 이해하도록 </a:t>
            </a:r>
            <a:r>
              <a:rPr lang="ko-KR" altLang="en-US" dirty="0" err="1"/>
              <a:t>주석문을</a:t>
            </a:r>
            <a:r>
              <a:rPr lang="ko-KR" altLang="en-US" dirty="0"/>
              <a:t> 개선한다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9FFC6-E949-40CC-935E-56F881D9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413C2A-33F1-4912-B072-261C4AAB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63" y="1270000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70FC-A7FB-471E-AA04-BEEEBDF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60AF4F-7F4D-40AD-B7F6-B8623C5D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189037"/>
            <a:ext cx="7315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Iron Triangle</a:t>
            </a:r>
            <a:r>
              <a:rPr lang="ko-KR" altLang="en-US" dirty="0" smtClean="0"/>
              <a:t>과 폭포수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EDECE27-5CAF-49D2-BD53-666529D18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소프트웨어 개발</a:t>
            </a:r>
          </a:p>
        </p:txBody>
      </p:sp>
      <p:grpSp>
        <p:nvGrpSpPr>
          <p:cNvPr id="17413" name="Group 54">
            <a:extLst>
              <a:ext uri="{FF2B5EF4-FFF2-40B4-BE49-F238E27FC236}">
                <a16:creationId xmlns:a16="http://schemas.microsoft.com/office/drawing/2014/main" id="{EAAE8D75-33F6-4A6A-804A-1858F388BEF1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1125538"/>
            <a:ext cx="8786812" cy="5341937"/>
            <a:chOff x="157" y="795"/>
            <a:chExt cx="5535" cy="3365"/>
          </a:xfrm>
        </p:grpSpPr>
        <p:cxnSp>
          <p:nvCxnSpPr>
            <p:cNvPr id="17415" name="AutoShape 55">
              <a:extLst>
                <a:ext uri="{FF2B5EF4-FFF2-40B4-BE49-F238E27FC236}">
                  <a16:creationId xmlns:a16="http://schemas.microsoft.com/office/drawing/2014/main" id="{A4C86C1A-5B3D-4753-BEDB-E55C3EDCEC33}"/>
                </a:ext>
              </a:extLst>
            </p:cNvPr>
            <p:cNvCxnSpPr>
              <a:cxnSpLocks noChangeShapeType="1"/>
              <a:endCxn id="17438" idx="0"/>
            </p:cNvCxnSpPr>
            <p:nvPr/>
          </p:nvCxnSpPr>
          <p:spPr bwMode="auto">
            <a:xfrm rot="16200000" flipH="1">
              <a:off x="577" y="1543"/>
              <a:ext cx="417" cy="2"/>
            </a:xfrm>
            <a:prstGeom prst="bentConnector3">
              <a:avLst>
                <a:gd name="adj1" fmla="val 49880"/>
              </a:avLst>
            </a:prstGeom>
            <a:noFill/>
            <a:ln w="762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AutoShape 56">
              <a:extLst>
                <a:ext uri="{FF2B5EF4-FFF2-40B4-BE49-F238E27FC236}">
                  <a16:creationId xmlns:a16="http://schemas.microsoft.com/office/drawing/2014/main" id="{C664A64E-B829-4CBB-971C-D4A3D528AE01}"/>
                </a:ext>
              </a:extLst>
            </p:cNvPr>
            <p:cNvCxnSpPr>
              <a:cxnSpLocks noChangeShapeType="1"/>
              <a:stCxn id="17432" idx="3"/>
            </p:cNvCxnSpPr>
            <p:nvPr/>
          </p:nvCxnSpPr>
          <p:spPr bwMode="auto">
            <a:xfrm>
              <a:off x="5134" y="2356"/>
              <a:ext cx="182" cy="802"/>
            </a:xfrm>
            <a:prstGeom prst="bentConnector2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57">
              <a:extLst>
                <a:ext uri="{FF2B5EF4-FFF2-40B4-BE49-F238E27FC236}">
                  <a16:creationId xmlns:a16="http://schemas.microsoft.com/office/drawing/2014/main" id="{54AE4283-82FB-4BD9-AF4B-7C2547F773BE}"/>
                </a:ext>
              </a:extLst>
            </p:cNvPr>
            <p:cNvCxnSpPr>
              <a:cxnSpLocks noChangeShapeType="1"/>
              <a:stCxn id="17438" idx="3"/>
              <a:endCxn id="17436" idx="1"/>
            </p:cNvCxnSpPr>
            <p:nvPr/>
          </p:nvCxnSpPr>
          <p:spPr bwMode="auto">
            <a:xfrm>
              <a:off x="1324" y="2356"/>
              <a:ext cx="19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AutoShape 58">
              <a:extLst>
                <a:ext uri="{FF2B5EF4-FFF2-40B4-BE49-F238E27FC236}">
                  <a16:creationId xmlns:a16="http://schemas.microsoft.com/office/drawing/2014/main" id="{63DAF4D6-3AC4-427B-8B6B-D29AD35F0A10}"/>
                </a:ext>
              </a:extLst>
            </p:cNvPr>
            <p:cNvCxnSpPr>
              <a:cxnSpLocks noChangeShapeType="1"/>
              <a:stCxn id="17436" idx="3"/>
              <a:endCxn id="17434" idx="1"/>
            </p:cNvCxnSpPr>
            <p:nvPr/>
          </p:nvCxnSpPr>
          <p:spPr bwMode="auto">
            <a:xfrm>
              <a:off x="2594" y="2356"/>
              <a:ext cx="19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AutoShape 59">
              <a:extLst>
                <a:ext uri="{FF2B5EF4-FFF2-40B4-BE49-F238E27FC236}">
                  <a16:creationId xmlns:a16="http://schemas.microsoft.com/office/drawing/2014/main" id="{7872A185-318B-43A2-93DF-33EA811FB001}"/>
                </a:ext>
              </a:extLst>
            </p:cNvPr>
            <p:cNvCxnSpPr>
              <a:cxnSpLocks noChangeShapeType="1"/>
              <a:stCxn id="17434" idx="3"/>
              <a:endCxn id="17432" idx="1"/>
            </p:cNvCxnSpPr>
            <p:nvPr/>
          </p:nvCxnSpPr>
          <p:spPr bwMode="auto">
            <a:xfrm>
              <a:off x="3864" y="2356"/>
              <a:ext cx="19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20" name="Group 60">
              <a:extLst>
                <a:ext uri="{FF2B5EF4-FFF2-40B4-BE49-F238E27FC236}">
                  <a16:creationId xmlns:a16="http://schemas.microsoft.com/office/drawing/2014/main" id="{9CFACFE0-7D81-47EE-AEB6-9874C4ADE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752"/>
              <a:ext cx="1075" cy="1207"/>
              <a:chOff x="1504" y="2069"/>
              <a:chExt cx="531" cy="698"/>
            </a:xfrm>
          </p:grpSpPr>
          <p:sp>
            <p:nvSpPr>
              <p:cNvPr id="17438" name="Rectangle 61">
                <a:extLst>
                  <a:ext uri="{FF2B5EF4-FFF2-40B4-BE49-F238E27FC236}">
                    <a16:creationId xmlns:a16="http://schemas.microsoft.com/office/drawing/2014/main" id="{FB829C5A-49E3-457D-B987-011CDED1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069"/>
                <a:ext cx="531" cy="698"/>
              </a:xfrm>
              <a:prstGeom prst="rect">
                <a:avLst/>
              </a:prstGeom>
              <a:solidFill>
                <a:srgbClr val="D4EFFC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eaLnBrk="0" hangingPunct="0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6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7439" name="Picture 62" descr="j0078824">
                <a:extLst>
                  <a:ext uri="{FF2B5EF4-FFF2-40B4-BE49-F238E27FC236}">
                    <a16:creationId xmlns:a16="http://schemas.microsoft.com/office/drawing/2014/main" id="{085E9E2F-EB3A-4E97-95E8-13898F5A7C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7" y="2217"/>
                <a:ext cx="47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421" name="Group 63">
              <a:extLst>
                <a:ext uri="{FF2B5EF4-FFF2-40B4-BE49-F238E27FC236}">
                  <a16:creationId xmlns:a16="http://schemas.microsoft.com/office/drawing/2014/main" id="{32AF0C1C-9AF3-4549-A417-12B67CF45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752"/>
              <a:ext cx="1075" cy="1207"/>
              <a:chOff x="2201" y="2069"/>
              <a:chExt cx="532" cy="698"/>
            </a:xfrm>
          </p:grpSpPr>
          <p:sp>
            <p:nvSpPr>
              <p:cNvPr id="17436" name="Rectangle 64">
                <a:extLst>
                  <a:ext uri="{FF2B5EF4-FFF2-40B4-BE49-F238E27FC236}">
                    <a16:creationId xmlns:a16="http://schemas.microsoft.com/office/drawing/2014/main" id="{F1422D40-3A78-49AC-B296-C8580F09B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2069"/>
                <a:ext cx="532" cy="698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eaLnBrk="0" hangingPunct="0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6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7437" name="Picture 65" descr="j0078732">
                <a:extLst>
                  <a:ext uri="{FF2B5EF4-FFF2-40B4-BE49-F238E27FC236}">
                    <a16:creationId xmlns:a16="http://schemas.microsoft.com/office/drawing/2014/main" id="{1F97780F-284E-4024-BE10-D84D54186A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6" y="2242"/>
                <a:ext cx="352" cy="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422" name="Group 66">
              <a:extLst>
                <a:ext uri="{FF2B5EF4-FFF2-40B4-BE49-F238E27FC236}">
                  <a16:creationId xmlns:a16="http://schemas.microsoft.com/office/drawing/2014/main" id="{77968751-A758-4C9A-9DAE-1017D5A35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1752"/>
              <a:ext cx="1075" cy="1207"/>
              <a:chOff x="2957" y="2069"/>
              <a:chExt cx="532" cy="698"/>
            </a:xfrm>
          </p:grpSpPr>
          <p:sp>
            <p:nvSpPr>
              <p:cNvPr id="17434" name="Rectangle 67">
                <a:extLst>
                  <a:ext uri="{FF2B5EF4-FFF2-40B4-BE49-F238E27FC236}">
                    <a16:creationId xmlns:a16="http://schemas.microsoft.com/office/drawing/2014/main" id="{57AB8374-498A-44F7-962F-2AF19DE3B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069"/>
                <a:ext cx="532" cy="698"/>
              </a:xfrm>
              <a:prstGeom prst="rect">
                <a:avLst/>
              </a:prstGeom>
              <a:solidFill>
                <a:srgbClr val="E0FCEB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eaLnBrk="0" hangingPunct="0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6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7435" name="Picture 68" descr="j0078774">
                <a:extLst>
                  <a:ext uri="{FF2B5EF4-FFF2-40B4-BE49-F238E27FC236}">
                    <a16:creationId xmlns:a16="http://schemas.microsoft.com/office/drawing/2014/main" id="{5A145D0C-E2BC-46AB-BE14-54A5AF4C8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4" y="2235"/>
                <a:ext cx="427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423" name="Group 69">
              <a:extLst>
                <a:ext uri="{FF2B5EF4-FFF2-40B4-BE49-F238E27FC236}">
                  <a16:creationId xmlns:a16="http://schemas.microsoft.com/office/drawing/2014/main" id="{8379E023-AE45-4259-8C43-7CF2C33C7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752"/>
              <a:ext cx="1075" cy="1207"/>
              <a:chOff x="3665" y="2069"/>
              <a:chExt cx="531" cy="698"/>
            </a:xfrm>
          </p:grpSpPr>
          <p:sp>
            <p:nvSpPr>
              <p:cNvPr id="17432" name="Rectangle 70">
                <a:extLst>
                  <a:ext uri="{FF2B5EF4-FFF2-40B4-BE49-F238E27FC236}">
                    <a16:creationId xmlns:a16="http://schemas.microsoft.com/office/drawing/2014/main" id="{1F12A56B-C700-4A8B-95A0-E546CD3C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2069"/>
                <a:ext cx="531" cy="69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40000"/>
                  </a:lnSpc>
                  <a:spcBef>
                    <a:spcPct val="20000"/>
                  </a:spcBef>
                  <a:buClr>
                    <a:srgbClr val="C40000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1pPr>
                <a:lvl2pPr marL="742950" indent="-285750" eaLnBrk="0" hangingPunct="0">
                  <a:lnSpc>
                    <a:spcPct val="120000"/>
                  </a:lnSpc>
                  <a:spcBef>
                    <a:spcPct val="20000"/>
                  </a:spcBef>
                  <a:buFont typeface="HY헤드라인M" panose="02030600000101010101" pitchFamily="18" charset="-127"/>
                  <a:buChar char="-"/>
                  <a:defRPr kumimoji="1" sz="16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8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pic>
            <p:nvPicPr>
              <p:cNvPr id="17433" name="Picture 71" descr="j0078753">
                <a:extLst>
                  <a:ext uri="{FF2B5EF4-FFF2-40B4-BE49-F238E27FC236}">
                    <a16:creationId xmlns:a16="http://schemas.microsoft.com/office/drawing/2014/main" id="{64750B24-634C-4E30-B73D-5ED2B2004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8" y="2218"/>
                <a:ext cx="343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424" name="Picture 72" descr="bd19698_">
              <a:extLst>
                <a:ext uri="{FF2B5EF4-FFF2-40B4-BE49-F238E27FC236}">
                  <a16:creationId xmlns:a16="http://schemas.microsoft.com/office/drawing/2014/main" id="{BEFF1740-629E-4EE3-809B-1C49E6AA9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" y="3158"/>
              <a:ext cx="752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Text Box 73">
              <a:extLst>
                <a:ext uri="{FF2B5EF4-FFF2-40B4-BE49-F238E27FC236}">
                  <a16:creationId xmlns:a16="http://schemas.microsoft.com/office/drawing/2014/main" id="{39D28836-949B-4CD4-9A8C-E12DA98DA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3929"/>
              <a:ext cx="7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1800" b="0"/>
                <a:t>S/W </a:t>
              </a:r>
              <a:r>
                <a:rPr lang="ko-KR" altLang="en-US" sz="1800" b="0"/>
                <a:t>제품</a:t>
              </a:r>
            </a:p>
          </p:txBody>
        </p:sp>
        <p:pic>
          <p:nvPicPr>
            <p:cNvPr id="17426" name="Picture 74" descr="PE01846_">
              <a:extLst>
                <a:ext uri="{FF2B5EF4-FFF2-40B4-BE49-F238E27FC236}">
                  <a16:creationId xmlns:a16="http://schemas.microsoft.com/office/drawing/2014/main" id="{EEEC5F27-D916-4B80-B6A8-3DF968E97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985"/>
              <a:ext cx="74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 Box 75">
              <a:extLst>
                <a:ext uri="{FF2B5EF4-FFF2-40B4-BE49-F238E27FC236}">
                  <a16:creationId xmlns:a16="http://schemas.microsoft.com/office/drawing/2014/main" id="{AB8E3E45-1D21-48FB-8D08-269BD2EE9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795"/>
              <a:ext cx="9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ko-KR" altLang="en-US" sz="1800" b="0" i="1"/>
                <a:t>고객의 요구</a:t>
              </a:r>
            </a:p>
          </p:txBody>
        </p:sp>
        <p:sp>
          <p:nvSpPr>
            <p:cNvPr id="17428" name="Text Box 76">
              <a:extLst>
                <a:ext uri="{FF2B5EF4-FFF2-40B4-BE49-F238E27FC236}">
                  <a16:creationId xmlns:a16="http://schemas.microsoft.com/office/drawing/2014/main" id="{FD2FE760-7FFA-420B-B477-823685120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3041"/>
              <a:ext cx="1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ko-KR" altLang="en-US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요구사항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429" name="Text Box 77">
              <a:extLst>
                <a:ext uri="{FF2B5EF4-FFF2-40B4-BE49-F238E27FC236}">
                  <a16:creationId xmlns:a16="http://schemas.microsoft.com/office/drawing/2014/main" id="{2C3216BD-DB7A-42E0-82EC-A25139775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3041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설계</a:t>
              </a:r>
            </a:p>
          </p:txBody>
        </p:sp>
        <p:sp>
          <p:nvSpPr>
            <p:cNvPr id="17430" name="Text Box 78">
              <a:extLst>
                <a:ext uri="{FF2B5EF4-FFF2-40B4-BE49-F238E27FC236}">
                  <a16:creationId xmlns:a16="http://schemas.microsoft.com/office/drawing/2014/main" id="{D88B86EB-4A35-4674-9170-96577F9C0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3041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</a:p>
          </p:txBody>
        </p:sp>
        <p:sp>
          <p:nvSpPr>
            <p:cNvPr id="17431" name="Text Box 79">
              <a:extLst>
                <a:ext uri="{FF2B5EF4-FFF2-40B4-BE49-F238E27FC236}">
                  <a16:creationId xmlns:a16="http://schemas.microsoft.com/office/drawing/2014/main" id="{B6DE777F-2CD1-4577-9D5D-09CF5CE82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041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테스팅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Iron Triangle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3457" y="1627174"/>
            <a:ext cx="6605636" cy="375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2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15830" cy="323850"/>
          </a:xfrm>
        </p:spPr>
        <p:txBody>
          <a:bodyPr/>
          <a:lstStyle/>
          <a:p>
            <a:r>
              <a:rPr lang="en-US" altLang="ko-KR" dirty="0" smtClean="0"/>
              <a:t>Iron Triangle</a:t>
            </a:r>
            <a:r>
              <a:rPr lang="ko-KR" altLang="en-US" dirty="0" smtClean="0"/>
              <a:t>과 폭포수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57" y="1627174"/>
            <a:ext cx="6605636" cy="375287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448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1772816"/>
            <a:ext cx="5182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고객의</a:t>
            </a:r>
            <a:r>
              <a:rPr lang="en-US" altLang="ko-KR" dirty="0" smtClean="0"/>
              <a:t> Scope</a:t>
            </a:r>
            <a:r>
              <a:rPr lang="ko-KR" altLang="en-US" dirty="0" smtClean="0"/>
              <a:t>를 기반으로 </a:t>
            </a:r>
            <a:endParaRPr lang="en-US" altLang="ko-KR" dirty="0" smtClean="0"/>
          </a:p>
          <a:p>
            <a:r>
              <a:rPr lang="ko-KR" altLang="en-US" dirty="0" smtClean="0"/>
              <a:t>예산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과 기간</a:t>
            </a:r>
            <a:r>
              <a:rPr lang="en-US" altLang="ko-KR" dirty="0" smtClean="0"/>
              <a:t>(Time)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8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15830" cy="323850"/>
          </a:xfrm>
        </p:spPr>
        <p:txBody>
          <a:bodyPr/>
          <a:lstStyle/>
          <a:p>
            <a:r>
              <a:rPr lang="en-US" altLang="ko-KR" dirty="0" smtClean="0"/>
              <a:t>Iron Triangle</a:t>
            </a:r>
            <a:r>
              <a:rPr lang="ko-KR" altLang="en-US" dirty="0" smtClean="0"/>
              <a:t>과 폭포수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r>
              <a:rPr lang="ko-KR" altLang="en-US" dirty="0" smtClean="0"/>
              <a:t>가 고정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고객의 영역</a:t>
            </a:r>
            <a:endParaRPr lang="en-US" altLang="ko-KR" dirty="0" smtClean="0"/>
          </a:p>
          <a:p>
            <a:r>
              <a:rPr lang="ko-KR" altLang="en-US" dirty="0" smtClean="0"/>
              <a:t>추정된 자원이 부족할 때 더 많은 자원 요구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 증가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추정된 시간이 짧거나 프로젝트가 더디게 진행된다면 더 많은 프로젝트 시간 할당 요구</a:t>
            </a:r>
            <a:r>
              <a:rPr lang="en-US" altLang="ko-KR" dirty="0" smtClean="0"/>
              <a:t>(increase schedule)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67330" y="3140968"/>
            <a:ext cx="5040560" cy="28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2268538" y="3284984"/>
            <a:ext cx="4607718" cy="1080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283751" y="5052676"/>
            <a:ext cx="4607718" cy="1080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2580" y="3284984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fixed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755" y="522920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variable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요구사항 분석</a:t>
            </a:r>
            <a:r>
              <a:rPr lang="en-US" altLang="ko-KR" sz="2000" dirty="0"/>
              <a:t>: </a:t>
            </a:r>
            <a:r>
              <a:rPr lang="ko-KR" altLang="en-US" sz="2000" dirty="0"/>
              <a:t>개발하고자 하는 소프트웨어에 대한 요구사항을 고객으로 부터 수집하고 분석하며 </a:t>
            </a:r>
            <a:r>
              <a:rPr lang="ko-KR" altLang="en-US" sz="2000" dirty="0" err="1"/>
              <a:t>명세하는</a:t>
            </a:r>
            <a:r>
              <a:rPr lang="ko-KR" altLang="en-US" sz="2000" dirty="0"/>
              <a:t> 단계</a:t>
            </a:r>
            <a:endParaRPr lang="en-US" altLang="ko-KR" sz="2000" dirty="0"/>
          </a:p>
          <a:p>
            <a:r>
              <a:rPr lang="ko-KR" altLang="en-US" sz="2000" dirty="0"/>
              <a:t>설계</a:t>
            </a:r>
            <a:r>
              <a:rPr lang="en-US" altLang="ko-KR" sz="2000" dirty="0"/>
              <a:t>: </a:t>
            </a:r>
            <a:r>
              <a:rPr lang="ko-KR" altLang="en-US" sz="2000" dirty="0"/>
              <a:t>고객의 요구사항을 만족하기 위한 여러 해결책을 제시하고 이 중에서 가장 최적화된 해결책을 선정하는 단계</a:t>
            </a:r>
            <a:endParaRPr lang="en-US" altLang="ko-KR" sz="2000" dirty="0"/>
          </a:p>
          <a:p>
            <a:r>
              <a:rPr lang="ko-KR" altLang="en-US" sz="2000" dirty="0"/>
              <a:t>구현</a:t>
            </a:r>
            <a:r>
              <a:rPr lang="en-US" altLang="ko-KR" sz="2000" dirty="0"/>
              <a:t>: </a:t>
            </a:r>
            <a:r>
              <a:rPr lang="ko-KR" altLang="en-US" sz="2000" dirty="0"/>
              <a:t>고객의 요구사항을 실제 서비스의 형태로 제공할 수 있도록 프로그래밍 언어를 사용하여 개발하는 단계</a:t>
            </a:r>
            <a:endParaRPr lang="en-US" altLang="ko-KR" sz="2000" dirty="0"/>
          </a:p>
          <a:p>
            <a:r>
              <a:rPr lang="ko-KR" altLang="en-US" sz="2000" dirty="0"/>
              <a:t>테스트</a:t>
            </a:r>
            <a:r>
              <a:rPr lang="en-US" altLang="ko-KR" sz="2000" dirty="0"/>
              <a:t>: </a:t>
            </a:r>
            <a:r>
              <a:rPr lang="ko-KR" altLang="en-US" sz="2000" dirty="0"/>
              <a:t>개발된 프로그램이 고객의 요구대로 동작이 되는지를 시험하는 단계</a:t>
            </a:r>
          </a:p>
        </p:txBody>
      </p:sp>
    </p:spTree>
    <p:extLst>
      <p:ext uri="{BB962C8B-B14F-4D97-AF65-F5344CB8AC3E}">
        <p14:creationId xmlns:p14="http://schemas.microsoft.com/office/powerpoint/2010/main" val="36130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448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 rot="21091355">
            <a:off x="3964067" y="2180433"/>
            <a:ext cx="3636538" cy="81408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가장 전통적인 모델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다른 모델의 기반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선형적</a:t>
            </a:r>
          </a:p>
        </p:txBody>
      </p:sp>
    </p:spTree>
    <p:extLst>
      <p:ext uri="{BB962C8B-B14F-4D97-AF65-F5344CB8AC3E}">
        <p14:creationId xmlns:p14="http://schemas.microsoft.com/office/powerpoint/2010/main" val="26391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68313" y="6481763"/>
            <a:ext cx="2133600" cy="2603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5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84C914-07C0-4EDF-9457-7E2D8EA65A73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00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요구사항이란</a:t>
            </a:r>
            <a:r>
              <a:rPr lang="en-US" altLang="ko-KR"/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/>
              <a:t>정의</a:t>
            </a:r>
          </a:p>
          <a:p>
            <a:pPr lvl="1" eaLnBrk="1" hangingPunct="1">
              <a:buFont typeface="굴림" panose="020B0600000101010101" pitchFamily="50" charset="-127"/>
              <a:buChar char="–"/>
            </a:pPr>
            <a:r>
              <a:rPr lang="ko-KR" altLang="en-US" dirty="0"/>
              <a:t>문제의 해결 또는 목적 달성을 위하여 고객에 의해 요구되거나</a:t>
            </a:r>
            <a:r>
              <a:rPr lang="en-US" altLang="ko-KR" dirty="0"/>
              <a:t>, </a:t>
            </a:r>
            <a:r>
              <a:rPr lang="ko-KR" altLang="en-US" dirty="0"/>
              <a:t>표준이나 명세 등을 만족하기 위하여 시스템이 가져야 하는 </a:t>
            </a:r>
            <a:r>
              <a:rPr lang="ko-KR" altLang="en-US" u="sng" dirty="0"/>
              <a:t>서비스</a:t>
            </a:r>
            <a:r>
              <a:rPr lang="ko-KR" altLang="en-US" dirty="0"/>
              <a:t> 또는 </a:t>
            </a:r>
            <a:r>
              <a:rPr lang="ko-KR" altLang="en-US" u="sng" dirty="0"/>
              <a:t>제약사항</a:t>
            </a:r>
            <a:r>
              <a:rPr lang="ko-KR" altLang="en-US" dirty="0"/>
              <a:t> </a:t>
            </a:r>
          </a:p>
          <a:p>
            <a:pPr lvl="1" eaLnBrk="1" hangingPunct="1">
              <a:buFont typeface="굴림" panose="020B0600000101010101" pitchFamily="50" charset="-127"/>
              <a:buChar char="–"/>
            </a:pPr>
            <a:r>
              <a:rPr lang="ko-KR" altLang="en-US" dirty="0"/>
              <a:t>고객이 요구한 사항과 요구하지 않았더라도 당연히 제공되어야 한다고 </a:t>
            </a:r>
            <a:r>
              <a:rPr lang="ko-KR" altLang="en-US" u="sng" dirty="0"/>
              <a:t>가정</a:t>
            </a:r>
            <a:r>
              <a:rPr lang="ko-KR" altLang="en-US" dirty="0"/>
              <a:t>되는 사항들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4101" name="직사각형 1"/>
          <p:cNvSpPr>
            <a:spLocks noChangeArrowheads="1"/>
          </p:cNvSpPr>
          <p:nvPr/>
        </p:nvSpPr>
        <p:spPr bwMode="auto">
          <a:xfrm rot="-588315">
            <a:off x="989013" y="3887304"/>
            <a:ext cx="7165975" cy="1076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5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MD개성체" pitchFamily="18" charset="-127"/>
                <a:ea typeface="MD개성체" pitchFamily="18" charset="-127"/>
              </a:rPr>
              <a:t>if you get the requirements wrong, the resulting application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MD개성체" pitchFamily="18" charset="-127"/>
                <a:ea typeface="MD개성체" pitchFamily="18" charset="-127"/>
              </a:rPr>
              <a:t>won’t solve the users’ problems.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MD개성체" pitchFamily="18" charset="-127"/>
                <a:ea typeface="MD개성체" pitchFamily="18" charset="-127"/>
              </a:rPr>
              <a:t>You’ll be like a tourist in Boston with a broken GPS.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요구사항의 중요성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사용자의 문제를 해결하거나 목적을 달성하기 위해 소프트웨어가 제공해야 하는 서비스나 </a:t>
            </a:r>
            <a:r>
              <a:rPr lang="ko-KR" altLang="en-US" dirty="0" err="1" smtClean="0"/>
              <a:t>품질등과</a:t>
            </a:r>
            <a:r>
              <a:rPr lang="ko-KR" altLang="en-US" dirty="0" smtClean="0"/>
              <a:t> 관련된 제약 사항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요구사항의 </a:t>
            </a:r>
            <a:r>
              <a:rPr lang="ko-KR" altLang="en-US" dirty="0"/>
              <a:t>중요성</a:t>
            </a:r>
          </a:p>
          <a:p>
            <a:pPr lvl="1" eaLnBrk="1" hangingPunct="1"/>
            <a:r>
              <a:rPr lang="ko-KR" altLang="en-US" dirty="0"/>
              <a:t>참여자들로 하여금 개발되는 소프트웨어 제품을 전체적으로 파악하도록 하여 의사 소통 시간을 절약하게 해 주는 것 </a:t>
            </a:r>
          </a:p>
          <a:p>
            <a:pPr lvl="1" eaLnBrk="1" hangingPunct="1"/>
            <a:r>
              <a:rPr lang="ko-KR" altLang="en-US" dirty="0"/>
              <a:t>상세한 요구사항이 있어야만 산정이 가능하고</a:t>
            </a:r>
            <a:r>
              <a:rPr lang="en-US" altLang="ko-KR" dirty="0"/>
              <a:t>, </a:t>
            </a:r>
            <a:r>
              <a:rPr lang="ko-KR" altLang="en-US" dirty="0"/>
              <a:t>이를 기반으로 계획을 세울 수 있기 때문 </a:t>
            </a:r>
          </a:p>
        </p:txBody>
      </p:sp>
      <p:grpSp>
        <p:nvGrpSpPr>
          <p:cNvPr id="5125" name="Group 22"/>
          <p:cNvGrpSpPr>
            <a:grpSpLocks/>
          </p:cNvGrpSpPr>
          <p:nvPr/>
        </p:nvGrpSpPr>
        <p:grpSpPr bwMode="auto">
          <a:xfrm>
            <a:off x="346075" y="3933056"/>
            <a:ext cx="8280400" cy="2016125"/>
            <a:chOff x="295" y="1071"/>
            <a:chExt cx="5216" cy="1270"/>
          </a:xfrm>
        </p:grpSpPr>
        <p:sp>
          <p:nvSpPr>
            <p:cNvPr id="5126" name="AutoShape 4"/>
            <p:cNvSpPr>
              <a:spLocks noChangeArrowheads="1"/>
            </p:cNvSpPr>
            <p:nvPr/>
          </p:nvSpPr>
          <p:spPr bwMode="auto">
            <a:xfrm>
              <a:off x="295" y="1071"/>
              <a:ext cx="5216" cy="1270"/>
            </a:xfrm>
            <a:prstGeom prst="roundRect">
              <a:avLst>
                <a:gd name="adj" fmla="val 3801"/>
              </a:avLst>
            </a:prstGeom>
            <a:solidFill>
              <a:srgbClr val="FFFF99">
                <a:alpha val="30980"/>
              </a:srgbClr>
            </a:soli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476" y="1253"/>
              <a:ext cx="815" cy="317"/>
            </a:xfrm>
            <a:prstGeom prst="rect">
              <a:avLst/>
            </a:prstGeom>
            <a:solidFill>
              <a:schemeClr val="folHlink">
                <a:alpha val="63921"/>
              </a:scheme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돋움" pitchFamily="50" charset="-127"/>
                  <a:ea typeface="돋움" pitchFamily="50" charset="-127"/>
                </a:rPr>
                <a:t>요구사항</a:t>
              </a:r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2538" y="1253"/>
              <a:ext cx="815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돋움" pitchFamily="50" charset="-127"/>
                  <a:ea typeface="돋움" pitchFamily="50" charset="-127"/>
                </a:rPr>
                <a:t>구현</a:t>
              </a:r>
            </a:p>
          </p:txBody>
        </p:sp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506" y="1253"/>
              <a:ext cx="816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돋움" pitchFamily="50" charset="-127"/>
                  <a:ea typeface="돋움" pitchFamily="50" charset="-127"/>
                </a:rPr>
                <a:t>설계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3526" y="1253"/>
              <a:ext cx="815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돋움" pitchFamily="50" charset="-127"/>
                  <a:ea typeface="돋움" pitchFamily="50" charset="-127"/>
                </a:rPr>
                <a:t>테스트</a:t>
              </a:r>
            </a:p>
          </p:txBody>
        </p:sp>
        <p:sp>
          <p:nvSpPr>
            <p:cNvPr id="5131" name="Rectangle 9"/>
            <p:cNvSpPr>
              <a:spLocks noChangeArrowheads="1"/>
            </p:cNvSpPr>
            <p:nvPr/>
          </p:nvSpPr>
          <p:spPr bwMode="auto">
            <a:xfrm>
              <a:off x="4514" y="1253"/>
              <a:ext cx="815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돋움" pitchFamily="50" charset="-127"/>
                  <a:ea typeface="돋움" pitchFamily="50" charset="-127"/>
                </a:rPr>
                <a:t>유지보수</a:t>
              </a:r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111" y="1692"/>
              <a:ext cx="5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latin typeface="돋움" pitchFamily="50" charset="-127"/>
                  <a:ea typeface="돋움" pitchFamily="50" charset="-127"/>
                </a:rPr>
                <a:t>가이드라인</a:t>
              </a:r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144" y="1699"/>
              <a:ext cx="5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latin typeface="돋움" pitchFamily="50" charset="-127"/>
                  <a:ea typeface="돋움" pitchFamily="50" charset="-127"/>
                </a:rPr>
                <a:t>가이드라인</a:t>
              </a:r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2608" y="1856"/>
              <a:ext cx="7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latin typeface="돋움" pitchFamily="50" charset="-127"/>
                  <a:ea typeface="돋움" pitchFamily="50" charset="-127"/>
                </a:rPr>
                <a:t>테스트의 기준</a:t>
              </a:r>
            </a:p>
          </p:txBody>
        </p:sp>
        <p:sp>
          <p:nvSpPr>
            <p:cNvPr id="5135" name="Text Box 13"/>
            <p:cNvSpPr txBox="1">
              <a:spLocks noChangeArrowheads="1"/>
            </p:cNvSpPr>
            <p:nvPr/>
          </p:nvSpPr>
          <p:spPr bwMode="auto">
            <a:xfrm>
              <a:off x="3277" y="2046"/>
              <a:ext cx="9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itchFamily="18" charset="-127"/>
                <a:buChar char="-"/>
                <a:defRPr kumimoji="1" sz="150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itchFamily="34" charset="0"/>
                <a:buChar char="•"/>
                <a:defRPr kumimoji="1" sz="14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z="1600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latin typeface="돋움" pitchFamily="50" charset="-127"/>
                  <a:ea typeface="돋움" pitchFamily="50" charset="-127"/>
                </a:rPr>
                <a:t>가이드라인 및 지침</a:t>
              </a:r>
            </a:p>
          </p:txBody>
        </p:sp>
        <p:cxnSp>
          <p:nvCxnSpPr>
            <p:cNvPr id="5136" name="AutoShape 14"/>
            <p:cNvCxnSpPr>
              <a:cxnSpLocks noChangeShapeType="1"/>
              <a:stCxn id="5127" idx="3"/>
              <a:endCxn id="5129" idx="1"/>
            </p:cNvCxnSpPr>
            <p:nvPr/>
          </p:nvCxnSpPr>
          <p:spPr bwMode="auto">
            <a:xfrm>
              <a:off x="1291" y="1412"/>
              <a:ext cx="215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AutoShape 15"/>
            <p:cNvCxnSpPr>
              <a:cxnSpLocks noChangeShapeType="1"/>
              <a:stCxn id="5129" idx="3"/>
              <a:endCxn id="5128" idx="1"/>
            </p:cNvCxnSpPr>
            <p:nvPr/>
          </p:nvCxnSpPr>
          <p:spPr bwMode="auto">
            <a:xfrm>
              <a:off x="2322" y="1412"/>
              <a:ext cx="21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8" name="AutoShape 16"/>
            <p:cNvCxnSpPr>
              <a:cxnSpLocks noChangeShapeType="1"/>
              <a:stCxn id="5128" idx="3"/>
              <a:endCxn id="5130" idx="1"/>
            </p:cNvCxnSpPr>
            <p:nvPr/>
          </p:nvCxnSpPr>
          <p:spPr bwMode="auto">
            <a:xfrm>
              <a:off x="3353" y="1412"/>
              <a:ext cx="173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9" name="AutoShape 17"/>
            <p:cNvCxnSpPr>
              <a:cxnSpLocks noChangeShapeType="1"/>
              <a:stCxn id="5130" idx="3"/>
              <a:endCxn id="5131" idx="1"/>
            </p:cNvCxnSpPr>
            <p:nvPr/>
          </p:nvCxnSpPr>
          <p:spPr bwMode="auto">
            <a:xfrm>
              <a:off x="4341" y="1412"/>
              <a:ext cx="173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" name="AutoShape 18"/>
            <p:cNvCxnSpPr>
              <a:cxnSpLocks noChangeShapeType="1"/>
              <a:stCxn id="5127" idx="2"/>
              <a:endCxn id="5129" idx="2"/>
            </p:cNvCxnSpPr>
            <p:nvPr/>
          </p:nvCxnSpPr>
          <p:spPr bwMode="auto">
            <a:xfrm rot="16200000" flipH="1">
              <a:off x="1398" y="1056"/>
              <a:ext cx="1" cy="1030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AutoShape 19"/>
            <p:cNvCxnSpPr>
              <a:cxnSpLocks noChangeShapeType="1"/>
              <a:stCxn id="5129" idx="2"/>
              <a:endCxn id="5128" idx="2"/>
            </p:cNvCxnSpPr>
            <p:nvPr/>
          </p:nvCxnSpPr>
          <p:spPr bwMode="auto">
            <a:xfrm rot="16200000" flipH="1">
              <a:off x="2429" y="1055"/>
              <a:ext cx="1" cy="1032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AutoShape 20"/>
            <p:cNvCxnSpPr>
              <a:cxnSpLocks noChangeShapeType="1"/>
              <a:stCxn id="5127" idx="2"/>
              <a:endCxn id="5130" idx="2"/>
            </p:cNvCxnSpPr>
            <p:nvPr/>
          </p:nvCxnSpPr>
          <p:spPr bwMode="auto">
            <a:xfrm rot="16200000" flipH="1">
              <a:off x="2408" y="46"/>
              <a:ext cx="1" cy="3050"/>
            </a:xfrm>
            <a:prstGeom prst="curvedConnector3">
              <a:avLst>
                <a:gd name="adj1" fmla="val 3240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3" name="AutoShape 21"/>
            <p:cNvCxnSpPr>
              <a:cxnSpLocks noChangeShapeType="1"/>
              <a:stCxn id="5127" idx="2"/>
              <a:endCxn id="5131" idx="2"/>
            </p:cNvCxnSpPr>
            <p:nvPr/>
          </p:nvCxnSpPr>
          <p:spPr bwMode="auto">
            <a:xfrm rot="16200000" flipH="1">
              <a:off x="2902" y="-448"/>
              <a:ext cx="1" cy="4038"/>
            </a:xfrm>
            <a:prstGeom prst="curvedConnector3">
              <a:avLst>
                <a:gd name="adj1" fmla="val 5050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바닥글 개체 틀 3">
            <a:extLst>
              <a:ext uri="{FF2B5EF4-FFF2-40B4-BE49-F238E27FC236}">
                <a16:creationId xmlns:a16="http://schemas.microsoft.com/office/drawing/2014/main" id="{BA55CC14-266F-4643-AC77-35C9FE58B23A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/>
              <a:t>© 2008 Software Engineering/</a:t>
            </a:r>
            <a:r>
              <a:rPr lang="ko-KR" altLang="en-US"/>
              <a:t>한혁수</a:t>
            </a:r>
            <a:r>
              <a:rPr lang="en-US" altLang="ko-KR"/>
              <a:t>/SE </a:t>
            </a:r>
            <a:r>
              <a:rPr lang="ko-KR" altLang="en-US"/>
              <a:t>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8B52AFDD-1C62-4E85-80B2-3FE3020F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] </a:t>
            </a:r>
            <a:r>
              <a:rPr lang="ko-KR" altLang="en-US">
                <a:solidFill>
                  <a:schemeClr val="tx1"/>
                </a:solidFill>
              </a:rPr>
              <a:t>만년 달력 </a:t>
            </a:r>
            <a:r>
              <a:rPr lang="en-US" altLang="ko-KR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08B724D-5B6F-49A1-89C1-3D610A76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고객의 요구 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일을 입력하면 요일을 출력하는 만년 달력 프로그램을 작성해 주시오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요구사항 분석</a:t>
            </a:r>
          </a:p>
          <a:p>
            <a:pPr lvl="1" eaLnBrk="1" hangingPunct="1"/>
            <a:r>
              <a:rPr lang="ko-KR" altLang="en-US" dirty="0" smtClean="0"/>
              <a:t>만년 </a:t>
            </a:r>
            <a:r>
              <a:rPr lang="ko-KR" altLang="en-US" dirty="0"/>
              <a:t>달력의 입력 범위는</a:t>
            </a:r>
            <a:r>
              <a:rPr lang="en-US" altLang="ko-KR" dirty="0"/>
              <a:t>?</a:t>
            </a:r>
          </a:p>
          <a:p>
            <a:pPr lvl="2" eaLnBrk="1" hangingPunct="1"/>
            <a:r>
              <a:rPr lang="ko-KR" altLang="en-US" dirty="0">
                <a:latin typeface="Arial" panose="020B0604020202020204" pitchFamily="34" charset="0"/>
              </a:rPr>
              <a:t>서기 </a:t>
            </a:r>
            <a:r>
              <a:rPr lang="en-US" altLang="ko-KR" dirty="0">
                <a:latin typeface="Arial" panose="020B0604020202020204" pitchFamily="34" charset="0"/>
              </a:rPr>
              <a:t>01</a:t>
            </a:r>
            <a:r>
              <a:rPr lang="ko-KR" altLang="en-US" dirty="0">
                <a:latin typeface="Arial" panose="020B0604020202020204" pitchFamily="34" charset="0"/>
              </a:rPr>
              <a:t>년 </a:t>
            </a:r>
            <a:r>
              <a:rPr lang="en-US" altLang="ko-KR" dirty="0">
                <a:latin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</a:rPr>
              <a:t>월 </a:t>
            </a:r>
            <a:r>
              <a:rPr lang="en-US" altLang="ko-KR" dirty="0">
                <a:latin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</a:rPr>
              <a:t>일부터 </a:t>
            </a:r>
            <a:r>
              <a:rPr lang="en-US" altLang="ko-KR" dirty="0">
                <a:latin typeface="Arial" panose="020B0604020202020204" pitchFamily="34" charset="0"/>
              </a:rPr>
              <a:t>10000</a:t>
            </a:r>
            <a:r>
              <a:rPr lang="ko-KR" altLang="en-US" dirty="0">
                <a:latin typeface="Arial" panose="020B0604020202020204" pitchFamily="34" charset="0"/>
              </a:rPr>
              <a:t>년 </a:t>
            </a:r>
            <a:r>
              <a:rPr lang="en-US" altLang="ko-KR" dirty="0">
                <a:latin typeface="Arial" panose="020B0604020202020204" pitchFamily="34" charset="0"/>
              </a:rPr>
              <a:t>12</a:t>
            </a:r>
            <a:r>
              <a:rPr lang="ko-KR" altLang="en-US" dirty="0">
                <a:latin typeface="Arial" panose="020B0604020202020204" pitchFamily="34" charset="0"/>
              </a:rPr>
              <a:t>월 </a:t>
            </a:r>
            <a:r>
              <a:rPr lang="en-US" altLang="ko-KR" dirty="0">
                <a:latin typeface="Arial" panose="020B0604020202020204" pitchFamily="34" charset="0"/>
              </a:rPr>
              <a:t>31</a:t>
            </a:r>
            <a:r>
              <a:rPr lang="ko-KR" altLang="en-US" dirty="0">
                <a:latin typeface="Arial" panose="020B0604020202020204" pitchFamily="34" charset="0"/>
              </a:rPr>
              <a:t>일까지로 함</a:t>
            </a:r>
          </a:p>
          <a:p>
            <a:pPr lvl="1" eaLnBrk="1" hangingPunct="1"/>
            <a:r>
              <a:rPr lang="ko-KR" altLang="en-US" dirty="0"/>
              <a:t>입력의 양식은</a:t>
            </a:r>
            <a:r>
              <a:rPr lang="en-US" altLang="ko-KR" dirty="0"/>
              <a:t>?</a:t>
            </a:r>
          </a:p>
          <a:p>
            <a:pPr lvl="2" eaLnBrk="1" hangingPunct="1"/>
            <a:r>
              <a:rPr lang="ko-KR" altLang="en-US" dirty="0">
                <a:latin typeface="Arial" panose="020B0604020202020204" pitchFamily="34" charset="0"/>
              </a:rPr>
              <a:t>년</a:t>
            </a:r>
            <a:r>
              <a:rPr lang="en-US" altLang="ko-KR" dirty="0">
                <a:latin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</a:rPr>
              <a:t>월</a:t>
            </a:r>
            <a:r>
              <a:rPr lang="en-US" altLang="ko-KR" dirty="0">
                <a:latin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</a:rPr>
              <a:t>일을 순서대로 질문하고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사용자가 응답하게 함</a:t>
            </a:r>
          </a:p>
          <a:p>
            <a:pPr lvl="2" eaLnBrk="1" hangingPunct="1"/>
            <a:r>
              <a:rPr lang="ko-KR" altLang="en-US" dirty="0">
                <a:latin typeface="Arial" panose="020B0604020202020204" pitchFamily="34" charset="0"/>
              </a:rPr>
              <a:t>입력 범위를 벗어나면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다시 입력하게 함</a:t>
            </a:r>
          </a:p>
          <a:p>
            <a:pPr lvl="1" eaLnBrk="1" hangingPunct="1"/>
            <a:r>
              <a:rPr lang="ko-KR" altLang="en-US" dirty="0"/>
              <a:t>출력의 형태는</a:t>
            </a:r>
            <a:r>
              <a:rPr lang="en-US" altLang="ko-KR" dirty="0"/>
              <a:t>?</a:t>
            </a:r>
          </a:p>
          <a:p>
            <a:pPr lvl="2" eaLnBrk="1" hangingPunct="1"/>
            <a:r>
              <a:rPr lang="ko-KR" altLang="en-US" dirty="0">
                <a:latin typeface="Arial" panose="020B0604020202020204" pitchFamily="34" charset="0"/>
              </a:rPr>
              <a:t>요일                 </a:t>
            </a:r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5AE2B94-CB1B-4826-A0A4-DCF57C3095F5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/>
              <a:t>© 2008 Software Engineering/</a:t>
            </a:r>
            <a:r>
              <a:rPr lang="ko-KR" altLang="en-US"/>
              <a:t>한혁수</a:t>
            </a:r>
            <a:r>
              <a:rPr lang="en-US" altLang="ko-KR"/>
              <a:t>/SE </a:t>
            </a:r>
            <a:r>
              <a:rPr lang="ko-KR" altLang="en-US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5F64E19B-FCA9-4DA4-963D-02F88C7E0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] </a:t>
            </a:r>
            <a:r>
              <a:rPr lang="ko-KR" altLang="en-US">
                <a:solidFill>
                  <a:schemeClr val="tx1"/>
                </a:solidFill>
              </a:rPr>
              <a:t>만년 달력 </a:t>
            </a:r>
            <a:r>
              <a:rPr lang="en-US" altLang="ko-KR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03EFF5A7-F086-4276-AC0E-1A3683400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3. </a:t>
            </a:r>
            <a:r>
              <a:rPr lang="ko-KR" altLang="en-US"/>
              <a:t>설계</a:t>
            </a:r>
          </a:p>
          <a:p>
            <a:pPr lvl="1" eaLnBrk="1" hangingPunct="1">
              <a:buFont typeface="HY헤드라인M" panose="02030600000101010101" pitchFamily="18" charset="-127"/>
              <a:buNone/>
            </a:pPr>
            <a:r>
              <a:rPr lang="ko-KR" altLang="en-US"/>
              <a:t>	</a:t>
            </a:r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grpSp>
        <p:nvGrpSpPr>
          <p:cNvPr id="19462" name="Group 41">
            <a:extLst>
              <a:ext uri="{FF2B5EF4-FFF2-40B4-BE49-F238E27FC236}">
                <a16:creationId xmlns:a16="http://schemas.microsoft.com/office/drawing/2014/main" id="{A4565985-DBE4-4988-98C1-CEB53DCE62DA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0B3A6B7F-5EEF-4FAA-A858-A06E35132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만년 달력</a:t>
              </a:r>
            </a:p>
          </p:txBody>
        </p:sp>
        <p:sp>
          <p:nvSpPr>
            <p:cNvPr id="19464" name="Rectangle 9">
              <a:extLst>
                <a:ext uri="{FF2B5EF4-FFF2-40B4-BE49-F238E27FC236}">
                  <a16:creationId xmlns:a16="http://schemas.microsoft.com/office/drawing/2014/main" id="{9C10A73E-C9E6-4269-914B-44E00E9A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입력</a:t>
              </a:r>
            </a:p>
          </p:txBody>
        </p:sp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4E6F313C-0952-4040-B335-12273C84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처리</a:t>
              </a:r>
            </a:p>
          </p:txBody>
        </p:sp>
        <p:sp>
          <p:nvSpPr>
            <p:cNvPr id="19466" name="Rectangle 11">
              <a:extLst>
                <a:ext uri="{FF2B5EF4-FFF2-40B4-BE49-F238E27FC236}">
                  <a16:creationId xmlns:a16="http://schemas.microsoft.com/office/drawing/2014/main" id="{3F3B4584-94DD-4B1B-BCD2-29F547DA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출력</a:t>
              </a:r>
            </a:p>
          </p:txBody>
        </p:sp>
        <p:sp>
          <p:nvSpPr>
            <p:cNvPr id="19467" name="Rectangle 12">
              <a:extLst>
                <a:ext uri="{FF2B5EF4-FFF2-40B4-BE49-F238E27FC236}">
                  <a16:creationId xmlns:a16="http://schemas.microsoft.com/office/drawing/2014/main" id="{9F01AC82-448B-4548-8BB4-5503D36EF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입력처리</a:t>
              </a:r>
            </a:p>
          </p:txBody>
        </p:sp>
        <p:sp>
          <p:nvSpPr>
            <p:cNvPr id="19468" name="Rectangle 13">
              <a:extLst>
                <a:ext uri="{FF2B5EF4-FFF2-40B4-BE49-F238E27FC236}">
                  <a16:creationId xmlns:a16="http://schemas.microsoft.com/office/drawing/2014/main" id="{8D0074DA-39CE-4D3A-A0AB-DA1E3884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입력검증</a:t>
              </a:r>
            </a:p>
          </p:txBody>
        </p:sp>
        <p:sp>
          <p:nvSpPr>
            <p:cNvPr id="19469" name="Rectangle 14">
              <a:extLst>
                <a:ext uri="{FF2B5EF4-FFF2-40B4-BE49-F238E27FC236}">
                  <a16:creationId xmlns:a16="http://schemas.microsoft.com/office/drawing/2014/main" id="{906E8C37-381E-4E12-80D7-83C7ED75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총 날짜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계산</a:t>
              </a:r>
              <a:endParaRPr lang="ko-KR" altLang="en-US" sz="1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470" name="Rectangle 15">
              <a:extLst>
                <a:ext uri="{FF2B5EF4-FFF2-40B4-BE49-F238E27FC236}">
                  <a16:creationId xmlns:a16="http://schemas.microsoft.com/office/drawing/2014/main" id="{F3431AB5-C758-4E07-B42C-FD273DD40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윤년여부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결정</a:t>
              </a:r>
            </a:p>
          </p:txBody>
        </p:sp>
        <p:sp>
          <p:nvSpPr>
            <p:cNvPr id="19471" name="Rectangle 16">
              <a:extLst>
                <a:ext uri="{FF2B5EF4-FFF2-40B4-BE49-F238E27FC236}">
                  <a16:creationId xmlns:a16="http://schemas.microsoft.com/office/drawing/2014/main" id="{7FDD20F1-5EE0-43BE-8605-DA5ADDC2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요일 결정</a:t>
              </a:r>
            </a:p>
          </p:txBody>
        </p:sp>
        <p:sp>
          <p:nvSpPr>
            <p:cNvPr id="19472" name="Rectangle 18">
              <a:extLst>
                <a:ext uri="{FF2B5EF4-FFF2-40B4-BE49-F238E27FC236}">
                  <a16:creationId xmlns:a16="http://schemas.microsoft.com/office/drawing/2014/main" id="{EDE7B7CC-1EC7-46AD-AC62-111A31F41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요일 출력</a:t>
              </a:r>
            </a:p>
          </p:txBody>
        </p:sp>
        <p:cxnSp>
          <p:nvCxnSpPr>
            <p:cNvPr id="19473" name="AutoShape 19">
              <a:extLst>
                <a:ext uri="{FF2B5EF4-FFF2-40B4-BE49-F238E27FC236}">
                  <a16:creationId xmlns:a16="http://schemas.microsoft.com/office/drawing/2014/main" id="{C3442357-D552-49CB-B343-24E6F07C8E85}"/>
                </a:ext>
              </a:extLst>
            </p:cNvPr>
            <p:cNvCxnSpPr>
              <a:cxnSpLocks noChangeShapeType="1"/>
              <a:stCxn id="19463" idx="2"/>
              <a:endCxn id="19465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20">
              <a:extLst>
                <a:ext uri="{FF2B5EF4-FFF2-40B4-BE49-F238E27FC236}">
                  <a16:creationId xmlns:a16="http://schemas.microsoft.com/office/drawing/2014/main" id="{2647BA45-4941-433A-A158-00B4762450CF}"/>
                </a:ext>
              </a:extLst>
            </p:cNvPr>
            <p:cNvCxnSpPr>
              <a:cxnSpLocks noChangeShapeType="1"/>
              <a:stCxn id="19463" idx="2"/>
              <a:endCxn id="19464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21">
              <a:extLst>
                <a:ext uri="{FF2B5EF4-FFF2-40B4-BE49-F238E27FC236}">
                  <a16:creationId xmlns:a16="http://schemas.microsoft.com/office/drawing/2014/main" id="{99187043-2119-414A-81FC-55CF150EACAE}"/>
                </a:ext>
              </a:extLst>
            </p:cNvPr>
            <p:cNvCxnSpPr>
              <a:cxnSpLocks noChangeShapeType="1"/>
              <a:stCxn id="19463" idx="2"/>
              <a:endCxn id="19466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22">
              <a:extLst>
                <a:ext uri="{FF2B5EF4-FFF2-40B4-BE49-F238E27FC236}">
                  <a16:creationId xmlns:a16="http://schemas.microsoft.com/office/drawing/2014/main" id="{D27F09BF-5FD8-4F7B-ADF8-13423314C2A4}"/>
                </a:ext>
              </a:extLst>
            </p:cNvPr>
            <p:cNvCxnSpPr>
              <a:cxnSpLocks noChangeShapeType="1"/>
              <a:stCxn id="19464" idx="2"/>
              <a:endCxn id="19467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23">
              <a:extLst>
                <a:ext uri="{FF2B5EF4-FFF2-40B4-BE49-F238E27FC236}">
                  <a16:creationId xmlns:a16="http://schemas.microsoft.com/office/drawing/2014/main" id="{952B6C32-FBB9-4CD9-8EB3-15517BE3F95E}"/>
                </a:ext>
              </a:extLst>
            </p:cNvPr>
            <p:cNvCxnSpPr>
              <a:cxnSpLocks noChangeShapeType="1"/>
              <a:stCxn id="19464" idx="2"/>
              <a:endCxn id="19468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Rectangle 29">
              <a:extLst>
                <a:ext uri="{FF2B5EF4-FFF2-40B4-BE49-F238E27FC236}">
                  <a16:creationId xmlns:a16="http://schemas.microsoft.com/office/drawing/2014/main" id="{BD162C1D-49B5-49C5-BF0F-A3527962E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출력 양식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결정</a:t>
              </a:r>
            </a:p>
          </p:txBody>
        </p:sp>
        <p:cxnSp>
          <p:nvCxnSpPr>
            <p:cNvPr id="19479" name="AutoShape 30">
              <a:extLst>
                <a:ext uri="{FF2B5EF4-FFF2-40B4-BE49-F238E27FC236}">
                  <a16:creationId xmlns:a16="http://schemas.microsoft.com/office/drawing/2014/main" id="{73FC3F2A-8841-403B-A3B7-94FBFD4C253C}"/>
                </a:ext>
              </a:extLst>
            </p:cNvPr>
            <p:cNvCxnSpPr>
              <a:cxnSpLocks noChangeShapeType="1"/>
              <a:stCxn id="19466" idx="2"/>
              <a:endCxn id="19478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AutoShape 35">
              <a:extLst>
                <a:ext uri="{FF2B5EF4-FFF2-40B4-BE49-F238E27FC236}">
                  <a16:creationId xmlns:a16="http://schemas.microsoft.com/office/drawing/2014/main" id="{C8768D37-158A-452F-92B9-3199C882B2D4}"/>
                </a:ext>
              </a:extLst>
            </p:cNvPr>
            <p:cNvCxnSpPr>
              <a:cxnSpLocks noChangeShapeType="1"/>
              <a:stCxn id="19465" idx="2"/>
              <a:endCxn id="19469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36">
              <a:extLst>
                <a:ext uri="{FF2B5EF4-FFF2-40B4-BE49-F238E27FC236}">
                  <a16:creationId xmlns:a16="http://schemas.microsoft.com/office/drawing/2014/main" id="{C1604944-080D-4708-BEDB-E1535FBB8879}"/>
                </a:ext>
              </a:extLst>
            </p:cNvPr>
            <p:cNvCxnSpPr>
              <a:cxnSpLocks noChangeShapeType="1"/>
              <a:stCxn id="19465" idx="2"/>
              <a:endCxn id="19471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38">
              <a:extLst>
                <a:ext uri="{FF2B5EF4-FFF2-40B4-BE49-F238E27FC236}">
                  <a16:creationId xmlns:a16="http://schemas.microsoft.com/office/drawing/2014/main" id="{CD23E8E8-C72C-43BA-9BA3-92B85EA05FBE}"/>
                </a:ext>
              </a:extLst>
            </p:cNvPr>
            <p:cNvCxnSpPr>
              <a:cxnSpLocks noChangeShapeType="1"/>
              <a:stCxn id="19465" idx="2"/>
              <a:endCxn id="19470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AutoShape 40">
              <a:extLst>
                <a:ext uri="{FF2B5EF4-FFF2-40B4-BE49-F238E27FC236}">
                  <a16:creationId xmlns:a16="http://schemas.microsoft.com/office/drawing/2014/main" id="{4D6645A4-131F-4BDC-A1FA-0A8C316ED04D}"/>
                </a:ext>
              </a:extLst>
            </p:cNvPr>
            <p:cNvCxnSpPr>
              <a:cxnSpLocks noChangeShapeType="1"/>
              <a:stCxn id="19466" idx="2"/>
              <a:endCxn id="19472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바닥글 개체 틀 3">
            <a:extLst>
              <a:ext uri="{FF2B5EF4-FFF2-40B4-BE49-F238E27FC236}">
                <a16:creationId xmlns:a16="http://schemas.microsoft.com/office/drawing/2014/main" id="{576CB1B2-07B1-45A7-A456-37E1D97D57F5}"/>
              </a:ext>
            </a:extLst>
          </p:cNvPr>
          <p:cNvSpPr txBox="1">
            <a:spLocks/>
          </p:cNvSpPr>
          <p:nvPr/>
        </p:nvSpPr>
        <p:spPr bwMode="auto">
          <a:xfrm>
            <a:off x="5106034" y="6488112"/>
            <a:ext cx="3426405" cy="24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/>
              <a:t>© 2008 Software Engineering/</a:t>
            </a:r>
            <a:r>
              <a:rPr lang="ko-KR" altLang="en-US"/>
              <a:t>한혁수</a:t>
            </a:r>
            <a:r>
              <a:rPr lang="en-US" altLang="ko-KR"/>
              <a:t>/SE </a:t>
            </a:r>
            <a:r>
              <a:rPr lang="ko-KR" altLang="en-US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B393DFFC-4362-4A82-8FEE-912B14131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] </a:t>
            </a:r>
            <a:r>
              <a:rPr lang="ko-KR" altLang="en-US">
                <a:solidFill>
                  <a:schemeClr val="tx1"/>
                </a:solidFill>
              </a:rPr>
              <a:t>만년 달력 </a:t>
            </a:r>
            <a:r>
              <a:rPr lang="en-US" altLang="ko-KR">
                <a:solidFill>
                  <a:schemeClr val="tx1"/>
                </a:solidFill>
              </a:rPr>
              <a:t>(3/4)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F9AC2B2-E313-4049-8F9E-870CBF964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4. </a:t>
            </a:r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윤년 여부 결정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알고리즘</a:t>
            </a:r>
          </a:p>
          <a:p>
            <a:pPr lvl="1" eaLnBrk="1" hangingPunct="1">
              <a:buFont typeface="HY헤드라인M" panose="02030600000101010101" pitchFamily="18" charset="-127"/>
              <a:buNone/>
            </a:pPr>
            <a:r>
              <a:rPr lang="ko-KR" altLang="en-US"/>
              <a:t>	</a:t>
            </a:r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lvl="1" eaLnBrk="1" hangingPunct="1">
              <a:buFont typeface="HY헤드라인M" panose="02030600000101010101" pitchFamily="18" charset="-127"/>
              <a:buNone/>
            </a:pPr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sp>
        <p:nvSpPr>
          <p:cNvPr id="20486" name="Text Box 31">
            <a:extLst>
              <a:ext uri="{FF2B5EF4-FFF2-40B4-BE49-F238E27FC236}">
                <a16:creationId xmlns:a16="http://schemas.microsoft.com/office/drawing/2014/main" id="{44EAD180-CC9A-43D4-9EF0-ECE33136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775"/>
            <a:ext cx="3961259" cy="1866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11125" tIns="55562" rIns="111125" bIns="55562"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소스코드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if((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% 400 == 0) || (i%4==0 &amp;&amp; i%100 !=0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)) {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IsLeapYear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True;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 else {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IsLeapYear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IsLeapYear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grpSp>
        <p:nvGrpSpPr>
          <p:cNvPr id="20487" name="Group 36">
            <a:extLst>
              <a:ext uri="{FF2B5EF4-FFF2-40B4-BE49-F238E27FC236}">
                <a16:creationId xmlns:a16="http://schemas.microsoft.com/office/drawing/2014/main" id="{47F9083E-C534-435C-9838-7B3B254A32E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278063"/>
            <a:ext cx="5184775" cy="4030662"/>
            <a:chOff x="612" y="1435"/>
            <a:chExt cx="3266" cy="2539"/>
          </a:xfrm>
        </p:grpSpPr>
        <p:sp>
          <p:nvSpPr>
            <p:cNvPr id="20488" name="AutoShape 4">
              <a:extLst>
                <a:ext uri="{FF2B5EF4-FFF2-40B4-BE49-F238E27FC236}">
                  <a16:creationId xmlns:a16="http://schemas.microsoft.com/office/drawing/2014/main" id="{01199DA4-7067-46E0-8944-596C9A599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435"/>
              <a:ext cx="681" cy="181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시작</a:t>
              </a:r>
            </a:p>
          </p:txBody>
        </p:sp>
        <p:sp>
          <p:nvSpPr>
            <p:cNvPr id="20489" name="AutoShape 6">
              <a:extLst>
                <a:ext uri="{FF2B5EF4-FFF2-40B4-BE49-F238E27FC236}">
                  <a16:creationId xmlns:a16="http://schemas.microsoft.com/office/drawing/2014/main" id="{4AA74A5D-D014-4622-80A4-691C718F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52"/>
              <a:ext cx="590" cy="227"/>
            </a:xfrm>
            <a:prstGeom prst="flowChartManualIn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Year</a:t>
              </a: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입력</a:t>
              </a:r>
            </a:p>
          </p:txBody>
        </p:sp>
        <p:sp>
          <p:nvSpPr>
            <p:cNvPr id="20490" name="AutoShape 7">
              <a:extLst>
                <a:ext uri="{FF2B5EF4-FFF2-40B4-BE49-F238E27FC236}">
                  <a16:creationId xmlns:a16="http://schemas.microsoft.com/office/drawing/2014/main" id="{D378ADAB-49EB-49EF-A285-EECF532A7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15"/>
              <a:ext cx="590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Y  = Year</a:t>
              </a:r>
            </a:p>
          </p:txBody>
        </p:sp>
        <p:sp>
          <p:nvSpPr>
            <p:cNvPr id="20491" name="AutoShape 8">
              <a:extLst>
                <a:ext uri="{FF2B5EF4-FFF2-40B4-BE49-F238E27FC236}">
                  <a16:creationId xmlns:a16="http://schemas.microsoft.com/office/drawing/2014/main" id="{FB79E9A8-2774-447A-885C-084A95A6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478"/>
              <a:ext cx="770" cy="31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Y%400==0</a:t>
              </a:r>
            </a:p>
          </p:txBody>
        </p:sp>
        <p:sp>
          <p:nvSpPr>
            <p:cNvPr id="20492" name="AutoShape 9">
              <a:extLst>
                <a:ext uri="{FF2B5EF4-FFF2-40B4-BE49-F238E27FC236}">
                  <a16:creationId xmlns:a16="http://schemas.microsoft.com/office/drawing/2014/main" id="{29AA5467-6EFD-4676-8F49-1201AB12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22"/>
              <a:ext cx="1134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IsLeapYear = True</a:t>
              </a:r>
            </a:p>
          </p:txBody>
        </p:sp>
        <p:sp>
          <p:nvSpPr>
            <p:cNvPr id="20493" name="AutoShape 10">
              <a:extLst>
                <a:ext uri="{FF2B5EF4-FFF2-40B4-BE49-F238E27FC236}">
                  <a16:creationId xmlns:a16="http://schemas.microsoft.com/office/drawing/2014/main" id="{7ACAE772-8E81-4636-A120-43D07329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78"/>
              <a:ext cx="1316" cy="31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 anchorCtr="1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Y%4==0  AND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Y%100!=0</a:t>
              </a:r>
            </a:p>
          </p:txBody>
        </p:sp>
        <p:sp>
          <p:nvSpPr>
            <p:cNvPr id="20494" name="AutoShape 11">
              <a:extLst>
                <a:ext uri="{FF2B5EF4-FFF2-40B4-BE49-F238E27FC236}">
                  <a16:creationId xmlns:a16="http://schemas.microsoft.com/office/drawing/2014/main" id="{08026540-7E73-48C6-8E0C-688C13F2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203"/>
              <a:ext cx="1134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IsLeapYear = False</a:t>
              </a:r>
            </a:p>
          </p:txBody>
        </p:sp>
        <p:sp>
          <p:nvSpPr>
            <p:cNvPr id="20495" name="AutoShape 12">
              <a:extLst>
                <a:ext uri="{FF2B5EF4-FFF2-40B4-BE49-F238E27FC236}">
                  <a16:creationId xmlns:a16="http://schemas.microsoft.com/office/drawing/2014/main" id="{2DEC8FB3-8B5D-496D-812F-A029706D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30"/>
              <a:ext cx="1134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Return IsLeapYear</a:t>
              </a:r>
            </a:p>
          </p:txBody>
        </p:sp>
        <p:sp>
          <p:nvSpPr>
            <p:cNvPr id="20496" name="AutoShape 14">
              <a:extLst>
                <a:ext uri="{FF2B5EF4-FFF2-40B4-BE49-F238E27FC236}">
                  <a16:creationId xmlns:a16="http://schemas.microsoft.com/office/drawing/2014/main" id="{C91AAB36-8610-4F31-A633-3A53395D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793"/>
              <a:ext cx="681" cy="181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11125" tIns="55562" rIns="111125" bIns="55562" anchor="ctr"/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종료</a:t>
              </a:r>
            </a:p>
          </p:txBody>
        </p:sp>
        <p:cxnSp>
          <p:nvCxnSpPr>
            <p:cNvPr id="20497" name="AutoShape 15">
              <a:extLst>
                <a:ext uri="{FF2B5EF4-FFF2-40B4-BE49-F238E27FC236}">
                  <a16:creationId xmlns:a16="http://schemas.microsoft.com/office/drawing/2014/main" id="{2622BD1A-BAE3-43DE-A1DB-4DCACB08075F}"/>
                </a:ext>
              </a:extLst>
            </p:cNvPr>
            <p:cNvCxnSpPr>
              <a:cxnSpLocks noChangeShapeType="1"/>
              <a:stCxn id="20488" idx="2"/>
              <a:endCxn id="20489" idx="0"/>
            </p:cNvCxnSpPr>
            <p:nvPr/>
          </p:nvCxnSpPr>
          <p:spPr bwMode="auto">
            <a:xfrm flipH="1">
              <a:off x="1179" y="1616"/>
              <a:ext cx="1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AutoShape 16">
              <a:extLst>
                <a:ext uri="{FF2B5EF4-FFF2-40B4-BE49-F238E27FC236}">
                  <a16:creationId xmlns:a16="http://schemas.microsoft.com/office/drawing/2014/main" id="{38934DE0-3FE8-44D1-A8B8-C6994F0A8974}"/>
                </a:ext>
              </a:extLst>
            </p:cNvPr>
            <p:cNvCxnSpPr>
              <a:cxnSpLocks noChangeShapeType="1"/>
              <a:stCxn id="20489" idx="2"/>
              <a:endCxn id="20490" idx="0"/>
            </p:cNvCxnSpPr>
            <p:nvPr/>
          </p:nvCxnSpPr>
          <p:spPr bwMode="auto">
            <a:xfrm>
              <a:off x="1179" y="1979"/>
              <a:ext cx="0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7">
              <a:extLst>
                <a:ext uri="{FF2B5EF4-FFF2-40B4-BE49-F238E27FC236}">
                  <a16:creationId xmlns:a16="http://schemas.microsoft.com/office/drawing/2014/main" id="{B6CFEAE7-122B-4F74-87B1-26C4A567DAB3}"/>
                </a:ext>
              </a:extLst>
            </p:cNvPr>
            <p:cNvCxnSpPr>
              <a:cxnSpLocks noChangeShapeType="1"/>
              <a:stCxn id="20490" idx="2"/>
              <a:endCxn id="20491" idx="0"/>
            </p:cNvCxnSpPr>
            <p:nvPr/>
          </p:nvCxnSpPr>
          <p:spPr bwMode="auto">
            <a:xfrm>
              <a:off x="1179" y="2342"/>
              <a:ext cx="0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8">
              <a:extLst>
                <a:ext uri="{FF2B5EF4-FFF2-40B4-BE49-F238E27FC236}">
                  <a16:creationId xmlns:a16="http://schemas.microsoft.com/office/drawing/2014/main" id="{E2E9F440-869B-4D80-8E67-0E3951DD63FC}"/>
                </a:ext>
              </a:extLst>
            </p:cNvPr>
            <p:cNvCxnSpPr>
              <a:cxnSpLocks noChangeShapeType="1"/>
              <a:stCxn id="20491" idx="2"/>
              <a:endCxn id="20492" idx="0"/>
            </p:cNvCxnSpPr>
            <p:nvPr/>
          </p:nvCxnSpPr>
          <p:spPr bwMode="auto">
            <a:xfrm>
              <a:off x="1179" y="2795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9">
              <a:extLst>
                <a:ext uri="{FF2B5EF4-FFF2-40B4-BE49-F238E27FC236}">
                  <a16:creationId xmlns:a16="http://schemas.microsoft.com/office/drawing/2014/main" id="{37DC4840-55B6-43CB-8E41-14E6AB51C468}"/>
                </a:ext>
              </a:extLst>
            </p:cNvPr>
            <p:cNvCxnSpPr>
              <a:cxnSpLocks noChangeShapeType="1"/>
              <a:stCxn id="20492" idx="2"/>
              <a:endCxn id="20495" idx="0"/>
            </p:cNvCxnSpPr>
            <p:nvPr/>
          </p:nvCxnSpPr>
          <p:spPr bwMode="auto">
            <a:xfrm>
              <a:off x="1179" y="3249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20">
              <a:extLst>
                <a:ext uri="{FF2B5EF4-FFF2-40B4-BE49-F238E27FC236}">
                  <a16:creationId xmlns:a16="http://schemas.microsoft.com/office/drawing/2014/main" id="{40E118D6-24DA-4A89-A9AB-BCD2FFB775F9}"/>
                </a:ext>
              </a:extLst>
            </p:cNvPr>
            <p:cNvCxnSpPr>
              <a:cxnSpLocks noChangeShapeType="1"/>
              <a:stCxn id="20495" idx="2"/>
              <a:endCxn id="20496" idx="0"/>
            </p:cNvCxnSpPr>
            <p:nvPr/>
          </p:nvCxnSpPr>
          <p:spPr bwMode="auto">
            <a:xfrm>
              <a:off x="1179" y="3657"/>
              <a:ext cx="0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AutoShape 23">
              <a:extLst>
                <a:ext uri="{FF2B5EF4-FFF2-40B4-BE49-F238E27FC236}">
                  <a16:creationId xmlns:a16="http://schemas.microsoft.com/office/drawing/2014/main" id="{43BB7B5E-650D-42B2-8C15-C9A6EADD05C4}"/>
                </a:ext>
              </a:extLst>
            </p:cNvPr>
            <p:cNvCxnSpPr>
              <a:cxnSpLocks noChangeShapeType="1"/>
              <a:stCxn id="20493" idx="3"/>
              <a:endCxn id="20494" idx="0"/>
            </p:cNvCxnSpPr>
            <p:nvPr/>
          </p:nvCxnSpPr>
          <p:spPr bwMode="auto">
            <a:xfrm>
              <a:off x="3243" y="2637"/>
              <a:ext cx="68" cy="5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AutoShape 24">
              <a:extLst>
                <a:ext uri="{FF2B5EF4-FFF2-40B4-BE49-F238E27FC236}">
                  <a16:creationId xmlns:a16="http://schemas.microsoft.com/office/drawing/2014/main" id="{DD202462-83E7-4E41-A08A-9CC85CC3398C}"/>
                </a:ext>
              </a:extLst>
            </p:cNvPr>
            <p:cNvCxnSpPr>
              <a:cxnSpLocks noChangeShapeType="1"/>
              <a:stCxn id="20494" idx="2"/>
              <a:endCxn id="20495" idx="3"/>
            </p:cNvCxnSpPr>
            <p:nvPr/>
          </p:nvCxnSpPr>
          <p:spPr bwMode="auto">
            <a:xfrm rot="5400000">
              <a:off x="2472" y="2704"/>
              <a:ext cx="114" cy="15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26">
              <a:extLst>
                <a:ext uri="{FF2B5EF4-FFF2-40B4-BE49-F238E27FC236}">
                  <a16:creationId xmlns:a16="http://schemas.microsoft.com/office/drawing/2014/main" id="{3E854C50-FDA1-4147-A2AE-8FE5352A90F3}"/>
                </a:ext>
              </a:extLst>
            </p:cNvPr>
            <p:cNvCxnSpPr>
              <a:cxnSpLocks noChangeShapeType="1"/>
              <a:stCxn id="20493" idx="2"/>
              <a:endCxn id="20492" idx="3"/>
            </p:cNvCxnSpPr>
            <p:nvPr/>
          </p:nvCxnSpPr>
          <p:spPr bwMode="auto">
            <a:xfrm rot="5400000">
              <a:off x="1995" y="2546"/>
              <a:ext cx="341" cy="83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AutoShape 27">
              <a:extLst>
                <a:ext uri="{FF2B5EF4-FFF2-40B4-BE49-F238E27FC236}">
                  <a16:creationId xmlns:a16="http://schemas.microsoft.com/office/drawing/2014/main" id="{AFD6D493-D876-4A0B-941C-973B019778FB}"/>
                </a:ext>
              </a:extLst>
            </p:cNvPr>
            <p:cNvCxnSpPr>
              <a:cxnSpLocks noChangeShapeType="1"/>
              <a:stCxn id="20491" idx="3"/>
              <a:endCxn id="20493" idx="1"/>
            </p:cNvCxnSpPr>
            <p:nvPr/>
          </p:nvCxnSpPr>
          <p:spPr bwMode="auto">
            <a:xfrm>
              <a:off x="1564" y="2637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7" name="Text Box 28">
              <a:extLst>
                <a:ext uri="{FF2B5EF4-FFF2-40B4-BE49-F238E27FC236}">
                  <a16:creationId xmlns:a16="http://schemas.microsoft.com/office/drawing/2014/main" id="{5395C26F-9311-4F44-8B24-F0D36AD9C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2798"/>
              <a:ext cx="30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0508" name="Text Box 29">
              <a:extLst>
                <a:ext uri="{FF2B5EF4-FFF2-40B4-BE49-F238E27FC236}">
                  <a16:creationId xmlns:a16="http://schemas.microsoft.com/office/drawing/2014/main" id="{DFF931D1-51A8-4F85-9DEB-797BB7AD8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831"/>
              <a:ext cx="30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20509" name="Text Box 30">
              <a:extLst>
                <a:ext uri="{FF2B5EF4-FFF2-40B4-BE49-F238E27FC236}">
                  <a16:creationId xmlns:a16="http://schemas.microsoft.com/office/drawing/2014/main" id="{87B5109C-93BF-4F50-AF49-B502D2398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831"/>
              <a:ext cx="26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20510" name="Text Box 33">
              <a:extLst>
                <a:ext uri="{FF2B5EF4-FFF2-40B4-BE49-F238E27FC236}">
                  <a16:creationId xmlns:a16="http://schemas.microsoft.com/office/drawing/2014/main" id="{E01637AA-212E-4FC1-9A36-43D41E183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59"/>
              <a:ext cx="26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>
              <a:lvl1pPr eaLnBrk="0" hangingPunct="0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13617</TotalTime>
  <Words>717</Words>
  <Application>Microsoft Office PowerPoint</Application>
  <PresentationFormat>화면 슬라이드 쇼(4:3)</PresentationFormat>
  <Paragraphs>181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HY강B</vt:lpstr>
      <vt:lpstr>HY견고딕</vt:lpstr>
      <vt:lpstr>HY신명조</vt:lpstr>
      <vt:lpstr>HY헤드라인M</vt:lpstr>
      <vt:lpstr>MD개성체</vt:lpstr>
      <vt:lpstr>Monotype Sorts</vt:lpstr>
      <vt:lpstr>굴림</vt:lpstr>
      <vt:lpstr>굴림체</vt:lpstr>
      <vt:lpstr>돋움</vt:lpstr>
      <vt:lpstr>Arial</vt:lpstr>
      <vt:lpstr>Verdana</vt:lpstr>
      <vt:lpstr>Wingdings</vt:lpstr>
      <vt:lpstr>QMS구축전략계획수립_제안서(최종)</vt:lpstr>
      <vt:lpstr>PowerPoint 프레젠테이션</vt:lpstr>
      <vt:lpstr>소프트웨어 개발</vt:lpstr>
      <vt:lpstr>소프트웨어 개발 단계</vt:lpstr>
      <vt:lpstr>폭포수 모델</vt:lpstr>
      <vt:lpstr>요구사항이란?</vt:lpstr>
      <vt:lpstr>요구사항의 중요성</vt:lpstr>
      <vt:lpstr>[예] 만년 달력 (1/4)</vt:lpstr>
      <vt:lpstr>[예] 만년 달력 (2/4)</vt:lpstr>
      <vt:lpstr>[예] 만년 달력 (3/4)</vt:lpstr>
      <vt:lpstr>[예] 만년 달력 (4/4)</vt:lpstr>
      <vt:lpstr>테스트 레벨</vt:lpstr>
      <vt:lpstr>테스트 레벨에 따른 테스팅</vt:lpstr>
      <vt:lpstr>폭포수 모델</vt:lpstr>
      <vt:lpstr>강의 주제</vt:lpstr>
      <vt:lpstr>유지보수</vt:lpstr>
      <vt:lpstr>문제</vt:lpstr>
      <vt:lpstr>PowerPoint 프레젠테이션</vt:lpstr>
      <vt:lpstr>PowerPoint 프레젠테이션</vt:lpstr>
      <vt:lpstr>강의 주제</vt:lpstr>
      <vt:lpstr>Iron Triangle</vt:lpstr>
      <vt:lpstr>Iron Triangle과 폭포수 모델</vt:lpstr>
      <vt:lpstr>Iron Triangle과 폭포수 모델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406</cp:revision>
  <dcterms:created xsi:type="dcterms:W3CDTF">2002-01-10T04:51:34Z</dcterms:created>
  <dcterms:modified xsi:type="dcterms:W3CDTF">2020-03-05T09:38:24Z</dcterms:modified>
</cp:coreProperties>
</file>