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82" r:id="rId2"/>
    <p:sldId id="583" r:id="rId3"/>
    <p:sldId id="585" r:id="rId4"/>
    <p:sldId id="586" r:id="rId5"/>
    <p:sldId id="678" r:id="rId6"/>
    <p:sldId id="736" r:id="rId7"/>
    <p:sldId id="737" r:id="rId8"/>
    <p:sldId id="738" r:id="rId9"/>
    <p:sldId id="739" r:id="rId10"/>
    <p:sldId id="741" r:id="rId11"/>
    <p:sldId id="747" r:id="rId12"/>
    <p:sldId id="748" r:id="rId13"/>
    <p:sldId id="742" r:id="rId14"/>
    <p:sldId id="743" r:id="rId15"/>
    <p:sldId id="744" r:id="rId16"/>
    <p:sldId id="745" r:id="rId17"/>
    <p:sldId id="746" r:id="rId18"/>
    <p:sldId id="749" r:id="rId19"/>
    <p:sldId id="750" r:id="rId20"/>
    <p:sldId id="759" r:id="rId21"/>
    <p:sldId id="751" r:id="rId22"/>
    <p:sldId id="752" r:id="rId23"/>
    <p:sldId id="753" r:id="rId24"/>
    <p:sldId id="755" r:id="rId25"/>
    <p:sldId id="756" r:id="rId26"/>
    <p:sldId id="757" r:id="rId27"/>
    <p:sldId id="75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>
      <p:cViewPr varScale="1">
        <p:scale>
          <a:sx n="95" d="100"/>
          <a:sy n="95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굴림" panose="020B0600000101010101" pitchFamily="50" charset="-127"/>
              <a:buChar char="–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구조 기반 테스트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r>
              <a:rPr lang="en-US" altLang="ko-KR" dirty="0"/>
              <a:t> </a:t>
            </a:r>
            <a:r>
              <a:rPr lang="ko-KR" altLang="en-US" dirty="0"/>
              <a:t>컴퓨터공학부</a:t>
            </a:r>
            <a:endParaRPr lang="en-US" altLang="ko-KR" dirty="0"/>
          </a:p>
          <a:p>
            <a:r>
              <a:rPr lang="ko-KR" altLang="en-US" dirty="0"/>
              <a:t>교수 정인상</a:t>
            </a:r>
          </a:p>
        </p:txBody>
      </p:sp>
    </p:spTree>
    <p:extLst>
      <p:ext uri="{BB962C8B-B14F-4D97-AF65-F5344CB8AC3E}">
        <p14:creationId xmlns:p14="http://schemas.microsoft.com/office/powerpoint/2010/main" val="789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4174777" cy="22255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88" y="4293096"/>
            <a:ext cx="533474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생각해 봅시다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126979" name="내용 개체 틀 2"/>
          <p:cNvSpPr>
            <a:spLocks noGrp="1"/>
          </p:cNvSpPr>
          <p:nvPr>
            <p:ph idx="1"/>
          </p:nvPr>
        </p:nvSpPr>
        <p:spPr>
          <a:xfrm>
            <a:off x="467544" y="1817688"/>
            <a:ext cx="8229600" cy="1107256"/>
          </a:xfrm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ko-KR" altLang="en-US" dirty="0"/>
              <a:t>프로그램에 </a:t>
            </a:r>
            <a:r>
              <a:rPr lang="ko-KR" altLang="en-US" dirty="0" smtClean="0"/>
              <a:t>대해서 </a:t>
            </a:r>
            <a:r>
              <a:rPr lang="en-US" altLang="ko-KR" dirty="0"/>
              <a:t>100% </a:t>
            </a:r>
            <a:r>
              <a:rPr lang="ko-KR" altLang="en-US" dirty="0" smtClean="0"/>
              <a:t>문장 </a:t>
            </a:r>
            <a:r>
              <a:rPr lang="ko-KR" altLang="en-US" dirty="0"/>
              <a:t>커버리지를 </a:t>
            </a:r>
            <a:r>
              <a:rPr lang="ko-KR" altLang="en-US" dirty="0" smtClean="0"/>
              <a:t> </a:t>
            </a:r>
            <a:r>
              <a:rPr lang="ko-KR" altLang="en-US" dirty="0"/>
              <a:t>달성할 수 있는가</a:t>
            </a:r>
            <a:r>
              <a:rPr lang="en-US" altLang="ko-KR" dirty="0"/>
              <a:t>? </a:t>
            </a:r>
            <a:r>
              <a:rPr lang="ko-KR" altLang="en-US" dirty="0"/>
              <a:t>달성할 수 없다면 그 이유는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1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생각해 봅시다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12800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40312"/>
          </a:xfrm>
        </p:spPr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S2 </a:t>
            </a:r>
            <a:r>
              <a:rPr lang="ko-KR" altLang="en-US" dirty="0"/>
              <a:t>블록과 같이 실행 불가능한 블록이 존재하는 경우에 </a:t>
            </a:r>
            <a:r>
              <a:rPr lang="en-US" altLang="ko-KR" dirty="0"/>
              <a:t>100% </a:t>
            </a:r>
            <a:r>
              <a:rPr lang="ko-KR" altLang="en-US" dirty="0"/>
              <a:t>블록 커버리지를 달성할 수 없다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1800" dirty="0"/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	 </a:t>
            </a:r>
            <a:r>
              <a:rPr lang="en-US" altLang="ko-KR" sz="1800" dirty="0">
                <a:solidFill>
                  <a:srgbClr val="FF0000"/>
                </a:solidFill>
              </a:rPr>
              <a:t>BEGIN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…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IF (X&gt;0) THEN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	S1; //X</a:t>
            </a:r>
            <a:r>
              <a:rPr lang="ko-KR" altLang="en-US" sz="1800" dirty="0">
                <a:solidFill>
                  <a:srgbClr val="FF0000"/>
                </a:solidFill>
              </a:rPr>
              <a:t>를 변경하지 않음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	IF (X&lt;0) THEN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		</a:t>
            </a:r>
            <a:r>
              <a:rPr lang="en-US" altLang="ko-KR" sz="1800" dirty="0">
                <a:solidFill>
                  <a:srgbClr val="7030A0"/>
                </a:solidFill>
              </a:rPr>
              <a:t>S2; //</a:t>
            </a:r>
            <a:r>
              <a:rPr lang="ko-KR" altLang="en-US" sz="1800" dirty="0">
                <a:solidFill>
                  <a:srgbClr val="7030A0"/>
                </a:solidFill>
              </a:rPr>
              <a:t>실행 불가능</a:t>
            </a:r>
            <a:endParaRPr lang="ko-KR" altLang="ko-KR" sz="18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	ENDIF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	ENDIF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	…</a:t>
            </a:r>
            <a:endParaRPr lang="ko-KR" altLang="ko-KR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END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916832"/>
            <a:ext cx="522042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05" y="1556792"/>
            <a:ext cx="5220429" cy="27721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3808" y="45811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경로 </a:t>
            </a:r>
            <a:r>
              <a:rPr lang="ko-KR" altLang="en-US" dirty="0"/>
              <a:t>‘시작-&gt;B1-&gt;B2-&gt;B3-&gt;종료’ 실행하면 모든 문장을 실행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입력이 ‘</a:t>
            </a:r>
            <a:r>
              <a:rPr lang="ko-KR" altLang="en-US" dirty="0" err="1"/>
              <a:t>null’이</a:t>
            </a:r>
            <a:r>
              <a:rPr lang="ko-KR" altLang="en-US" dirty="0"/>
              <a:t> 아닌 경우만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프로그램의 결함은 입력이 ‘</a:t>
            </a:r>
            <a:r>
              <a:rPr lang="ko-KR" altLang="en-US" dirty="0" err="1"/>
              <a:t>null’이</a:t>
            </a:r>
            <a:r>
              <a:rPr lang="ko-KR" altLang="en-US" dirty="0"/>
              <a:t> 되는 경우에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35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</a:t>
            </a:r>
            <a:r>
              <a:rPr lang="en-US" altLang="ko-KR" dirty="0" smtClean="0"/>
              <a:t>(Branch)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분기 </a:t>
            </a:r>
            <a:r>
              <a:rPr lang="ko-KR" altLang="en-US" dirty="0" err="1"/>
              <a:t>테스팅은</a:t>
            </a:r>
            <a:r>
              <a:rPr lang="ko-KR" altLang="en-US" dirty="0"/>
              <a:t> </a:t>
            </a:r>
            <a:r>
              <a:rPr lang="ko-KR" altLang="en-US" dirty="0" err="1"/>
              <a:t>프</a:t>
            </a:r>
            <a:r>
              <a:rPr lang="ko-KR" altLang="en-US" dirty="0"/>
              <a:t> </a:t>
            </a:r>
            <a:r>
              <a:rPr lang="ko-KR" altLang="en-US" dirty="0" err="1"/>
              <a:t>로그램을</a:t>
            </a:r>
            <a:r>
              <a:rPr lang="ko-KR" altLang="en-US" dirty="0"/>
              <a:t> 제어 흐름 그래프로 변환했을 때 제어 흐름 그래프의 모든 간선을 최소한 한 번은 실행하 는 테스트 케이스가 테스트 케이스 집합에 포함되도록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r>
              <a:rPr lang="ko-KR" altLang="en-US" dirty="0" smtClean="0"/>
              <a:t>테스트 커버리지 아이템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분기 또는 간선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4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명세</a:t>
            </a:r>
            <a:r>
              <a:rPr lang="en-US" altLang="ko-KR" dirty="0"/>
              <a:t>] </a:t>
            </a:r>
            <a:r>
              <a:rPr lang="ko-KR" altLang="en-US" dirty="0"/>
              <a:t>두 입력 정수 중 하나가 </a:t>
            </a:r>
            <a:r>
              <a:rPr lang="en-US" altLang="ko-KR" dirty="0"/>
              <a:t>10</a:t>
            </a:r>
            <a:r>
              <a:rPr lang="ko-KR" altLang="en-US" dirty="0"/>
              <a:t>보다 크다면 두 입력을 합한다</a:t>
            </a:r>
            <a:r>
              <a:rPr lang="en-US" altLang="ko-KR" dirty="0"/>
              <a:t>. </a:t>
            </a:r>
            <a:r>
              <a:rPr lang="ko-KR" altLang="en-US" dirty="0"/>
              <a:t>만약 두 입력을 합한 결과가 </a:t>
            </a:r>
            <a:r>
              <a:rPr lang="en-US" altLang="ko-KR" dirty="0"/>
              <a:t>30</a:t>
            </a:r>
            <a:r>
              <a:rPr lang="ko-KR" altLang="en-US" dirty="0"/>
              <a:t>보다 크다면 입력된 정수의 값과 상관없이  </a:t>
            </a:r>
            <a:r>
              <a:rPr lang="en-US" altLang="ko-KR" dirty="0"/>
              <a:t>100</a:t>
            </a:r>
            <a:r>
              <a:rPr lang="ko-KR" altLang="en-US" dirty="0"/>
              <a:t>을 반환한다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530616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명세</a:t>
            </a:r>
            <a:r>
              <a:rPr lang="en-US" altLang="ko-KR" dirty="0"/>
              <a:t>] </a:t>
            </a:r>
            <a:r>
              <a:rPr lang="ko-KR" altLang="en-US" dirty="0"/>
              <a:t>두 </a:t>
            </a:r>
            <a:r>
              <a:rPr lang="en-US" altLang="ko-KR" dirty="0" smtClean="0"/>
              <a:t>100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3976759" cy="2520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56" y="4444770"/>
            <a:ext cx="515374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문장 커버리지를 만족하면 분기 커버리지를 만족하는가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분기 커버리지를 만족하면 문장 커버리지를 만족하는가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2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</a:t>
            </a:r>
            <a:r>
              <a:rPr lang="en-US" altLang="ko-KR" dirty="0" smtClean="0"/>
              <a:t>(Decision)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</a:t>
            </a:r>
            <a:r>
              <a:rPr lang="ko-KR" altLang="en-US" dirty="0"/>
              <a:t>모든 결정들에 대해 모든 가능한 결과를 가져올 수 있도록 테스트 </a:t>
            </a:r>
            <a:r>
              <a:rPr lang="ko-KR" altLang="en-US" dirty="0" smtClean="0"/>
              <a:t>케이스 </a:t>
            </a:r>
            <a:r>
              <a:rPr lang="ko-KR" altLang="en-US" dirty="0"/>
              <a:t>집합을 설계한다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결정이 가질 수 있는 경우는 ‘</a:t>
            </a:r>
            <a:r>
              <a:rPr lang="en-US" altLang="ko-KR" dirty="0"/>
              <a:t>true’</a:t>
            </a:r>
            <a:r>
              <a:rPr lang="ko-KR" altLang="en-US" dirty="0"/>
              <a:t>와 ‘</a:t>
            </a:r>
            <a:r>
              <a:rPr lang="en-US" altLang="ko-KR" dirty="0"/>
              <a:t>false’</a:t>
            </a:r>
            <a:r>
              <a:rPr lang="ko-KR" altLang="en-US" dirty="0"/>
              <a:t>이므로 프로그램의 각 결정 에 대해  ‘</a:t>
            </a:r>
            <a:r>
              <a:rPr lang="en-US" altLang="ko-KR" dirty="0"/>
              <a:t>true’</a:t>
            </a:r>
            <a:r>
              <a:rPr lang="ko-KR" altLang="en-US" dirty="0"/>
              <a:t>와 ‘</a:t>
            </a:r>
            <a:r>
              <a:rPr lang="en-US" altLang="ko-KR" dirty="0"/>
              <a:t>false’</a:t>
            </a:r>
            <a:r>
              <a:rPr lang="ko-KR" altLang="en-US" dirty="0"/>
              <a:t>가 산출될 수 있도록 하는 테스트 케이스가 최소한 </a:t>
            </a:r>
            <a:r>
              <a:rPr lang="en-US" altLang="ko-KR" dirty="0"/>
              <a:t>1</a:t>
            </a:r>
            <a:r>
              <a:rPr lang="ko-KR" altLang="en-US" dirty="0"/>
              <a:t>개 포함되어 있어야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커버리지 아이템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결정이 가질 수 있는 모든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7272337" cy="612775"/>
          </a:xfrm>
        </p:spPr>
        <p:txBody>
          <a:bodyPr/>
          <a:lstStyle/>
          <a:p>
            <a:pPr eaLnBrk="1" hangingPunct="1"/>
            <a:r>
              <a:rPr lang="ko-KR" altLang="en-US" dirty="0"/>
              <a:t>구조 기반 테스트란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5"/>
            <a:ext cx="8229600" cy="18002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화이트박스 테스트 케이스 설계</a:t>
            </a:r>
            <a:endParaRPr lang="en-US" altLang="ko-KR" dirty="0"/>
          </a:p>
          <a:p>
            <a:pPr eaLnBrk="1" hangingPunct="1"/>
            <a:r>
              <a:rPr lang="ko-KR" altLang="en-US" dirty="0"/>
              <a:t>프로그램 결함 식별을 목적으로 프로그램  코드로부터 생성 되는 여러 정보</a:t>
            </a:r>
            <a:r>
              <a:rPr lang="en-US" altLang="ko-KR" dirty="0"/>
              <a:t>(</a:t>
            </a:r>
            <a:r>
              <a:rPr lang="ko-KR" altLang="en-US" dirty="0"/>
              <a:t>제어흐름정보</a:t>
            </a:r>
            <a:r>
              <a:rPr lang="en-US" altLang="ko-KR" dirty="0"/>
              <a:t>, </a:t>
            </a:r>
            <a:r>
              <a:rPr lang="ko-KR" altLang="en-US" dirty="0"/>
              <a:t>자료흐름정보</a:t>
            </a:r>
            <a:r>
              <a:rPr lang="en-US" altLang="ko-KR" dirty="0"/>
              <a:t>, </a:t>
            </a:r>
            <a:r>
              <a:rPr lang="ko-KR" altLang="en-US" dirty="0" err="1"/>
              <a:t>조건등을</a:t>
            </a:r>
            <a:r>
              <a:rPr lang="ko-KR" altLang="en-US" dirty="0"/>
              <a:t> 이용하여 테스트 케이스를 설계하는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결정과 조건</a:t>
            </a:r>
            <a:endParaRPr lang="en-US" altLang="ko-KR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198" y="1628800"/>
            <a:ext cx="8035925" cy="1377950"/>
          </a:xfrm>
        </p:spPr>
        <p:txBody>
          <a:bodyPr>
            <a:noAutofit/>
          </a:bodyPr>
          <a:lstStyle/>
          <a:p>
            <a:pPr eaLnBrk="1" hangingPunct="1"/>
            <a:endParaRPr lang="en-US" altLang="ko-KR" dirty="0" smtClean="0"/>
          </a:p>
          <a:p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en-US" altLang="ko-KR" dirty="0"/>
              <a:t>NOT</a:t>
            </a:r>
            <a:r>
              <a:rPr lang="ko-KR" altLang="en-US" dirty="0"/>
              <a:t>을 제외한 </a:t>
            </a:r>
            <a:r>
              <a:rPr lang="en-US" altLang="ko-KR" dirty="0"/>
              <a:t>AND, OR </a:t>
            </a:r>
            <a:r>
              <a:rPr lang="ko-KR" altLang="en-US" dirty="0"/>
              <a:t>등의 논리 연산자가 없는 조건</a:t>
            </a:r>
            <a:r>
              <a:rPr lang="en-US" altLang="ko-KR" dirty="0"/>
              <a:t>. </a:t>
            </a:r>
            <a:r>
              <a:rPr lang="ko-KR" altLang="en-US" dirty="0"/>
              <a:t>기본 조건식을 그냥 조건 또는 </a:t>
            </a:r>
            <a:r>
              <a:rPr lang="en-US" altLang="ko-KR" dirty="0"/>
              <a:t>‘clause’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결정 </a:t>
            </a:r>
            <a:r>
              <a:rPr lang="en-US" altLang="ko-KR" dirty="0"/>
              <a:t>: </a:t>
            </a:r>
            <a:r>
              <a:rPr lang="ko-KR" altLang="en-US" dirty="0" smtClean="0"/>
              <a:t>조건이나 조건이 </a:t>
            </a:r>
            <a:r>
              <a:rPr lang="en-US" altLang="ko-KR" dirty="0" smtClean="0"/>
              <a:t>AND</a:t>
            </a:r>
            <a:r>
              <a:rPr lang="en-US" altLang="ko-KR" dirty="0"/>
              <a:t>, OR</a:t>
            </a:r>
            <a:r>
              <a:rPr lang="ko-KR" altLang="en-US" dirty="0"/>
              <a:t>등의 논리 연산자로 관계 되어 있음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6FB1D3-54C9-47E9-B6DC-B677514F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61" y="3645024"/>
            <a:ext cx="4125362" cy="172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40901-725F-4E20-B2AE-E75FB6F9DD0E}"/>
              </a:ext>
            </a:extLst>
          </p:cNvPr>
          <p:cNvSpPr txBox="1"/>
          <p:nvPr/>
        </p:nvSpPr>
        <p:spPr>
          <a:xfrm>
            <a:off x="3346633" y="428554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DO178B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92787-4B52-4460-B13A-B29417D2FE9E}"/>
              </a:ext>
            </a:extLst>
          </p:cNvPr>
          <p:cNvSpPr txBox="1"/>
          <p:nvPr/>
        </p:nvSpPr>
        <p:spPr>
          <a:xfrm>
            <a:off x="970369" y="4726885"/>
            <a:ext cx="317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dirty="0"/>
              <a:t>항공전자 시스템에서 사용되는 </a:t>
            </a:r>
            <a:endParaRPr lang="en-US" altLang="ko-KR" sz="1200" dirty="0"/>
          </a:p>
          <a:p>
            <a:r>
              <a:rPr lang="ko-KR" altLang="ko-KR" sz="1200" dirty="0"/>
              <a:t>소프트웨어의</a:t>
            </a:r>
            <a:r>
              <a:rPr lang="en-US" altLang="ko-KR" sz="1200" dirty="0"/>
              <a:t> FAA(</a:t>
            </a:r>
            <a:r>
              <a:rPr lang="ko-KR" altLang="ko-KR" sz="1200" dirty="0"/>
              <a:t>미국연방항공국</a:t>
            </a:r>
            <a:r>
              <a:rPr lang="en-US" altLang="ko-KR" sz="1200" dirty="0"/>
              <a:t>) </a:t>
            </a:r>
            <a:r>
              <a:rPr lang="ko-KR" altLang="ko-KR" sz="1200" dirty="0"/>
              <a:t>승인을 </a:t>
            </a:r>
            <a:endParaRPr lang="en-US" altLang="ko-KR" sz="1200" dirty="0"/>
          </a:p>
          <a:p>
            <a:r>
              <a:rPr lang="ko-KR" altLang="ko-KR" sz="1200" dirty="0"/>
              <a:t>위한 지침</a:t>
            </a:r>
            <a:endParaRPr lang="ko-KR" altLang="en-US" sz="1200" dirty="0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BD9CE16A-DC7A-4C8C-8C64-2FDB722ADF41}"/>
              </a:ext>
            </a:extLst>
          </p:cNvPr>
          <p:cNvSpPr/>
          <p:nvPr/>
        </p:nvSpPr>
        <p:spPr>
          <a:xfrm>
            <a:off x="2698561" y="4357553"/>
            <a:ext cx="648072" cy="3693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5306165" cy="33627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86000" y="51571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‘</a:t>
            </a:r>
            <a:r>
              <a:rPr lang="ko-KR" altLang="en-US" dirty="0" err="1"/>
              <a:t>x</a:t>
            </a:r>
            <a:r>
              <a:rPr lang="ko-KR" altLang="en-US" dirty="0"/>
              <a:t>&gt;10||</a:t>
            </a:r>
            <a:r>
              <a:rPr lang="ko-KR" altLang="en-US" dirty="0" err="1"/>
              <a:t>y</a:t>
            </a:r>
            <a:r>
              <a:rPr lang="ko-KR" altLang="en-US" dirty="0"/>
              <a:t>&gt;10’: ‘</a:t>
            </a:r>
            <a:r>
              <a:rPr lang="ko-KR" altLang="en-US" dirty="0" err="1"/>
              <a:t>x</a:t>
            </a:r>
            <a:r>
              <a:rPr lang="ko-KR" altLang="en-US" dirty="0"/>
              <a:t>&gt;10’과 ‘</a:t>
            </a:r>
            <a:r>
              <a:rPr lang="ko-KR" altLang="en-US" dirty="0" err="1"/>
              <a:t>y</a:t>
            </a:r>
            <a:r>
              <a:rPr lang="ko-KR" altLang="en-US" dirty="0"/>
              <a:t>&gt;10’ 두 개의 조건으로 이루어진 결정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‘</a:t>
            </a:r>
            <a:r>
              <a:rPr lang="ko-KR" altLang="en-US" dirty="0" err="1"/>
              <a:t>x+y</a:t>
            </a:r>
            <a:r>
              <a:rPr lang="ko-KR" altLang="en-US" dirty="0"/>
              <a:t>&gt;30’: ‘</a:t>
            </a:r>
            <a:r>
              <a:rPr lang="ko-KR" altLang="en-US" dirty="0" err="1"/>
              <a:t>x+y</a:t>
            </a:r>
            <a:r>
              <a:rPr lang="ko-KR" altLang="en-US" dirty="0"/>
              <a:t>&gt;30’ 조건 하나로 이루어진 결정</a:t>
            </a:r>
          </a:p>
        </p:txBody>
      </p:sp>
    </p:spTree>
    <p:extLst>
      <p:ext uri="{BB962C8B-B14F-4D97-AF65-F5344CB8AC3E}">
        <p14:creationId xmlns:p14="http://schemas.microsoft.com/office/powerpoint/2010/main" val="231915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명세</a:t>
            </a:r>
            <a:r>
              <a:rPr lang="en-US" altLang="ko-KR" dirty="0"/>
              <a:t>] </a:t>
            </a:r>
            <a:r>
              <a:rPr lang="ko-KR" altLang="en-US" dirty="0"/>
              <a:t>두 </a:t>
            </a:r>
            <a:r>
              <a:rPr lang="en-US" altLang="ko-KR" dirty="0" smtClean="0"/>
              <a:t>100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3976759" cy="2520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581128"/>
            <a:ext cx="527758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98FA5-2DB7-400F-A681-5808F78F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Testing vs Branch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DE987-4844-45E1-A7FA-3AF88245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ISTQB</a:t>
            </a:r>
            <a:r>
              <a:rPr lang="ko-KR" altLang="ko-KR" dirty="0"/>
              <a:t>에서는 결정 테스팅과 분기 테스팅을 구별하지 않지만</a:t>
            </a:r>
            <a:endParaRPr lang="en-US" altLang="ko-KR" dirty="0"/>
          </a:p>
          <a:p>
            <a:r>
              <a:rPr lang="en-US" altLang="ko-KR" dirty="0"/>
              <a:t>ISO/IEC/IEEE 29119</a:t>
            </a:r>
            <a:r>
              <a:rPr lang="ko-KR" altLang="ko-KR" dirty="0"/>
              <a:t>에서는 결정 테스팅과 분기 테스팅을 달리 정의한다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ISO/IEC/IEEE 29119</a:t>
            </a:r>
            <a:r>
              <a:rPr lang="ko-KR" altLang="ko-KR" dirty="0"/>
              <a:t>에서 정의한 분기 테스팅은 프로그램을 제어 흐름 그래프로 표현했을 때 제어 흐름 그래프상의 분기</a:t>
            </a:r>
            <a:r>
              <a:rPr lang="en-US" altLang="ko-KR" dirty="0"/>
              <a:t>(</a:t>
            </a:r>
            <a:r>
              <a:rPr lang="ko-KR" altLang="ko-KR" dirty="0"/>
              <a:t>또는 간선</a:t>
            </a:r>
            <a:r>
              <a:rPr lang="en-US" altLang="ko-KR" dirty="0"/>
              <a:t>)</a:t>
            </a:r>
            <a:r>
              <a:rPr lang="ko-KR" altLang="ko-KR" dirty="0"/>
              <a:t>들을 최소한 한 번은 실행되기를 요구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2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98FA5-2DB7-400F-A681-5808F78F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Testing = Branch Testing?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DE987-4844-45E1-A7FA-3AF88245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1440160"/>
          </a:xfrm>
        </p:spPr>
        <p:txBody>
          <a:bodyPr/>
          <a:lstStyle/>
          <a:p>
            <a:r>
              <a:rPr lang="ko-KR" altLang="ko-KR" dirty="0"/>
              <a:t>결정문이 분기를 가지지 않은 경우에는 분기 테스팅의 테스트케이스 집합과 결정 테스팅의 테스트 케이스 집합이 동일하지 않을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269485" cy="40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7E98FA5-2DB7-400F-A681-5808F78F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Testing = Branch Testing?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515100" cy="204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173216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만족하는가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5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7E98FA5-2DB7-400F-A681-5808F78F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Testing = Branch Testing?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73216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만족하는가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44" y="2708920"/>
            <a:ext cx="695228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988840"/>
            <a:ext cx="656473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 기반 테스트</a:t>
            </a:r>
            <a:r>
              <a:rPr lang="en-US" altLang="ko-KR" dirty="0"/>
              <a:t>/</a:t>
            </a:r>
            <a:r>
              <a:rPr lang="ko-KR" altLang="en-US" dirty="0"/>
              <a:t>구조 커버리지 분석의 종류</a:t>
            </a:r>
            <a:endParaRPr lang="en-US" altLang="ko-KR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035925" cy="3235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Statement Testing(</a:t>
            </a:r>
            <a:r>
              <a:rPr lang="ko-KR" altLang="en-US" dirty="0" smtClean="0"/>
              <a:t>문장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en-US" altLang="ko-KR" dirty="0" smtClean="0"/>
              <a:t>Branch Testing(</a:t>
            </a:r>
            <a:r>
              <a:rPr lang="ko-KR" altLang="en-US" dirty="0" smtClean="0"/>
              <a:t>분기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en-US" altLang="ko-KR" dirty="0" smtClean="0"/>
              <a:t>Decision Testing(</a:t>
            </a:r>
            <a:r>
              <a:rPr lang="ko-KR" altLang="en-US" dirty="0" smtClean="0"/>
              <a:t>결정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Condition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Testing(</a:t>
            </a:r>
            <a:r>
              <a:rPr lang="ko-KR" altLang="en-US" dirty="0" smtClean="0"/>
              <a:t>조건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en-US" altLang="ko-KR" dirty="0" smtClean="0"/>
              <a:t>Branch Condition Testing(</a:t>
            </a:r>
            <a:r>
              <a:rPr lang="ko-KR" altLang="en-US" dirty="0" smtClean="0"/>
              <a:t>분기 조건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Multiple Condition Testing(</a:t>
            </a:r>
            <a:r>
              <a:rPr lang="ko-KR" altLang="en-US" dirty="0" smtClean="0"/>
              <a:t>다중조건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eaLnBrk="1" hangingPunct="1"/>
            <a:r>
              <a:rPr lang="en-US" altLang="ko-KR" dirty="0"/>
              <a:t>MC/DC(Modified Condition/Decision Coverage)</a:t>
            </a:r>
          </a:p>
          <a:p>
            <a:pPr eaLnBrk="1" hangingPunct="1"/>
            <a:r>
              <a:rPr lang="ko-KR" altLang="en-US" dirty="0"/>
              <a:t>기본 경로 테스트</a:t>
            </a:r>
            <a:r>
              <a:rPr lang="en-US" altLang="ko-KR" dirty="0"/>
              <a:t>(Basis path test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문장</a:t>
            </a:r>
            <a:r>
              <a:rPr lang="en-US" altLang="ko-KR" dirty="0" smtClean="0"/>
              <a:t> </a:t>
            </a:r>
            <a:r>
              <a:rPr lang="ko-KR" altLang="en-US" dirty="0"/>
              <a:t>테스팅</a:t>
            </a:r>
            <a:endParaRPr lang="en-US" altLang="ko-KR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7966075" cy="3021012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dirty="0"/>
              <a:t>테스트하려는 프로그램 내의 모든  </a:t>
            </a:r>
            <a:r>
              <a:rPr lang="ko-KR" altLang="en-US" dirty="0" smtClean="0"/>
              <a:t>문장들을 </a:t>
            </a:r>
            <a:r>
              <a:rPr lang="ko-KR" altLang="en-US" dirty="0"/>
              <a:t>적어도 한번 이상 실행하도록 요구하는 테스트 케이스 설계 방법</a:t>
            </a:r>
            <a:endParaRPr lang="en-US" altLang="ko-KR" dirty="0"/>
          </a:p>
          <a:p>
            <a:pPr eaLnBrk="1" hangingPunct="1"/>
            <a:r>
              <a:rPr lang="ko-KR" altLang="en-US" dirty="0"/>
              <a:t>가장 기본적인 구조기반</a:t>
            </a:r>
            <a:r>
              <a:rPr lang="en-US" altLang="ko-KR" dirty="0"/>
              <a:t>/</a:t>
            </a:r>
            <a:r>
              <a:rPr lang="ko-KR" altLang="en-US" dirty="0"/>
              <a:t>화이트 박스 테스트</a:t>
            </a:r>
          </a:p>
          <a:p>
            <a:pPr eaLnBrk="1" hangingPunct="1"/>
            <a:r>
              <a:rPr lang="en-US" altLang="ko-KR" dirty="0"/>
              <a:t>100%</a:t>
            </a:r>
            <a:r>
              <a:rPr lang="ko-KR" altLang="en-US" dirty="0"/>
              <a:t>의 문장 커버리지</a:t>
            </a:r>
            <a:r>
              <a:rPr lang="en-US" altLang="ko-KR" dirty="0"/>
              <a:t>: </a:t>
            </a:r>
            <a:r>
              <a:rPr lang="ko-KR" altLang="en-US" dirty="0"/>
              <a:t>프로그램 내의 모든 </a:t>
            </a:r>
            <a:r>
              <a:rPr lang="ko-KR" altLang="en-US" dirty="0" smtClean="0"/>
              <a:t>문장들을 </a:t>
            </a:r>
            <a:r>
              <a:rPr lang="ko-KR" altLang="en-US" dirty="0"/>
              <a:t>적어도 한번씩 접근하여 테스트</a:t>
            </a:r>
            <a:endParaRPr lang="en-US" altLang="ko-KR" dirty="0"/>
          </a:p>
          <a:p>
            <a:r>
              <a:rPr lang="ko-KR" altLang="ko-KR" dirty="0"/>
              <a:t>제어 흐름 그래프의 모든 블록이 수행되면 당연히 프로그램의 모든 문장들이 수행되었음을 </a:t>
            </a:r>
            <a:r>
              <a:rPr lang="ko-KR" altLang="ko-KR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테스트 커버리지 아이템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문장 </a:t>
            </a:r>
            <a:r>
              <a:rPr lang="ko-KR" altLang="en-US" dirty="0">
                <a:solidFill>
                  <a:srgbClr val="FF0000"/>
                </a:solidFill>
              </a:rPr>
              <a:t>커버리지 </a:t>
            </a:r>
            <a:r>
              <a:rPr lang="en-US" altLang="ko-KR" dirty="0">
                <a:solidFill>
                  <a:srgbClr val="FF0000"/>
                </a:solidFill>
              </a:rPr>
              <a:t>= # of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executed statements/# of total statements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76A67-4999-42CC-88F6-0BDA40BC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E722B9-0D59-4B55-9C39-C8649A046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596" y="1916832"/>
            <a:ext cx="641880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0" y="1628800"/>
            <a:ext cx="3803109" cy="125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5" y="2882097"/>
            <a:ext cx="514581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2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4674710"/>
            <a:ext cx="542692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45510"/>
            <a:ext cx="3666918" cy="27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52" y="4869160"/>
            <a:ext cx="521090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5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7208367" cy="86409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명세</a:t>
            </a:r>
            <a:r>
              <a:rPr lang="en-US" altLang="ko-KR" dirty="0"/>
              <a:t>] </a:t>
            </a:r>
            <a:r>
              <a:rPr lang="ko-KR" altLang="en-US" dirty="0"/>
              <a:t>두 입력 정수 중 하나가 </a:t>
            </a:r>
            <a:r>
              <a:rPr lang="en-US" altLang="ko-KR" dirty="0"/>
              <a:t>10</a:t>
            </a:r>
            <a:r>
              <a:rPr lang="ko-KR" altLang="en-US" dirty="0"/>
              <a:t>보다 크다면 두 입력을 합하고 그렇지 않다면 두 입력의 차이의 절대 값을 구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80928"/>
            <a:ext cx="2592288" cy="3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91" y="1988840"/>
            <a:ext cx="532521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17571</TotalTime>
  <Words>681</Words>
  <Application>Microsoft Office PowerPoint</Application>
  <PresentationFormat>화면 슬라이드 쇼(4:3)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HY강B</vt:lpstr>
      <vt:lpstr>HY견고딕</vt:lpstr>
      <vt:lpstr>굴림</vt:lpstr>
      <vt:lpstr>맑은 고딕</vt:lpstr>
      <vt:lpstr>Arial</vt:lpstr>
      <vt:lpstr>Wingdings</vt:lpstr>
      <vt:lpstr>Office 테마</vt:lpstr>
      <vt:lpstr>구조 기반 테스트</vt:lpstr>
      <vt:lpstr>구조 기반 테스트란?</vt:lpstr>
      <vt:lpstr>구조 기반 테스트/구조 커버리지 분석의 종류</vt:lpstr>
      <vt:lpstr>문장 테스팅</vt:lpstr>
      <vt:lpstr>절차</vt:lpstr>
      <vt:lpstr>예제</vt:lpstr>
      <vt:lpstr>예제</vt:lpstr>
      <vt:lpstr>예제</vt:lpstr>
      <vt:lpstr>예제</vt:lpstr>
      <vt:lpstr>예제</vt:lpstr>
      <vt:lpstr>생각해 봅시다!!!</vt:lpstr>
      <vt:lpstr>생각해 봅시다!!!</vt:lpstr>
      <vt:lpstr>문장 테스팅 문제</vt:lpstr>
      <vt:lpstr>문장 테스팅 문제</vt:lpstr>
      <vt:lpstr>분기(Branch) 테스팅</vt:lpstr>
      <vt:lpstr>예제</vt:lpstr>
      <vt:lpstr>예제</vt:lpstr>
      <vt:lpstr>생각해봅시다!</vt:lpstr>
      <vt:lpstr>결정(Decision) 테스팅</vt:lpstr>
      <vt:lpstr>결정과 조건</vt:lpstr>
      <vt:lpstr>결정과 조건</vt:lpstr>
      <vt:lpstr>예제</vt:lpstr>
      <vt:lpstr>Decision Testing vs Branch Testing</vt:lpstr>
      <vt:lpstr>Decision Testing = Branch Testing?</vt:lpstr>
      <vt:lpstr>Decision Testing = Branch Testing?</vt:lpstr>
      <vt:lpstr>Decision Testing = Branch Testing?</vt:lpstr>
      <vt:lpstr>결정 테스팅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insang@hansung.ac.kr</cp:lastModifiedBy>
  <cp:revision>201</cp:revision>
  <dcterms:created xsi:type="dcterms:W3CDTF">2017-05-29T01:33:44Z</dcterms:created>
  <dcterms:modified xsi:type="dcterms:W3CDTF">2020-06-05T03:21:07Z</dcterms:modified>
</cp:coreProperties>
</file>