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82" r:id="rId2"/>
    <p:sldId id="740" r:id="rId3"/>
    <p:sldId id="741" r:id="rId4"/>
    <p:sldId id="742" r:id="rId5"/>
    <p:sldId id="743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753" r:id="rId16"/>
    <p:sldId id="754" r:id="rId17"/>
    <p:sldId id="75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>
      <p:cViewPr varScale="1">
        <p:scale>
          <a:sx n="70" d="100"/>
          <a:sy n="70" d="100"/>
        </p:scale>
        <p:origin x="12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0"/>
            <a:ext cx="8229600" cy="4525963"/>
          </a:xfrm>
        </p:spPr>
        <p:txBody>
          <a:bodyPr/>
          <a:lstStyle>
            <a:lvl1pPr>
              <a:defRPr sz="2000" baseline="0">
                <a:latin typeface="HY강B" pitchFamily="18" charset="-127"/>
              </a:defRPr>
            </a:lvl1pPr>
            <a:lvl2pPr marL="742950" indent="-285750">
              <a:buFont typeface="굴림" panose="020B0600000101010101" pitchFamily="50" charset="-127"/>
              <a:buChar char="–"/>
              <a:defRPr sz="2000" baseline="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D612-BBAA-4F9B-B593-19B0F04A5EF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경로 테스트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r>
              <a:rPr lang="en-US" altLang="ko-KR" dirty="0"/>
              <a:t> </a:t>
            </a:r>
            <a:r>
              <a:rPr lang="ko-KR" altLang="en-US" dirty="0"/>
              <a:t>컴퓨터공학부</a:t>
            </a:r>
            <a:endParaRPr lang="en-US" altLang="ko-KR" dirty="0"/>
          </a:p>
          <a:p>
            <a:r>
              <a:rPr lang="ko-KR" altLang="en-US" dirty="0"/>
              <a:t>교수 정인상</a:t>
            </a:r>
          </a:p>
        </p:txBody>
      </p:sp>
    </p:spTree>
    <p:extLst>
      <p:ext uri="{BB962C8B-B14F-4D97-AF65-F5344CB8AC3E}">
        <p14:creationId xmlns:p14="http://schemas.microsoft.com/office/powerpoint/2010/main" val="7891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988840"/>
            <a:ext cx="66921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5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 복잡도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Cyclomatic</a:t>
            </a:r>
            <a:r>
              <a:rPr lang="en-US" altLang="ko-KR" dirty="0" smtClean="0"/>
              <a:t> Complexity)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기본 경로의 개수는 </a:t>
            </a:r>
            <a:r>
              <a:rPr lang="en-US" altLang="ko-KR" dirty="0"/>
              <a:t>1976</a:t>
            </a:r>
            <a:r>
              <a:rPr lang="ko-KR" altLang="en-US" dirty="0"/>
              <a:t>년에 </a:t>
            </a:r>
            <a:r>
              <a:rPr lang="en-US" altLang="ko-KR" dirty="0"/>
              <a:t>McCabe</a:t>
            </a:r>
            <a:r>
              <a:rPr lang="ko-KR" altLang="en-US" dirty="0"/>
              <a:t>가 발표한 순환 복잡도</a:t>
            </a:r>
            <a:r>
              <a:rPr lang="en-US" altLang="ko-KR" dirty="0"/>
              <a:t>(</a:t>
            </a:r>
            <a:r>
              <a:rPr lang="en-US" altLang="ko-KR" dirty="0" err="1"/>
              <a:t>cyclomatic</a:t>
            </a:r>
            <a:r>
              <a:rPr lang="en-US" altLang="ko-KR" dirty="0"/>
              <a:t> complexity)</a:t>
            </a:r>
            <a:r>
              <a:rPr lang="ko-KR" altLang="en-US" dirty="0"/>
              <a:t>를 통해 알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순환 </a:t>
            </a:r>
            <a:r>
              <a:rPr lang="ko-KR" altLang="en-US" dirty="0"/>
              <a:t>복잡도는 프로그램을 제어 흐름 그래프로 변환 후에 다음 방법들 중의 하나를 이용하여 구할 수 있다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E-N+2 (E: </a:t>
            </a:r>
            <a:r>
              <a:rPr lang="ko-KR" altLang="en-US" dirty="0"/>
              <a:t>간선들의 개수 </a:t>
            </a:r>
            <a:r>
              <a:rPr lang="en-US" altLang="ko-KR" dirty="0"/>
              <a:t>N: </a:t>
            </a:r>
            <a:r>
              <a:rPr lang="ko-KR" altLang="en-US" dirty="0"/>
              <a:t>노드들의 개수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P+1 </a:t>
            </a:r>
            <a:r>
              <a:rPr lang="en-US" altLang="ko-KR" dirty="0"/>
              <a:t>(P: </a:t>
            </a:r>
            <a:r>
              <a:rPr lang="ko-KR" altLang="en-US" dirty="0"/>
              <a:t>술어</a:t>
            </a:r>
            <a:r>
              <a:rPr lang="en-US" altLang="ko-KR" dirty="0"/>
              <a:t>(</a:t>
            </a:r>
            <a:r>
              <a:rPr lang="ko-KR" altLang="en-US" dirty="0"/>
              <a:t>또는 분기</a:t>
            </a:r>
            <a:r>
              <a:rPr lang="en-US" altLang="ko-KR" dirty="0"/>
              <a:t>) </a:t>
            </a:r>
            <a:r>
              <a:rPr lang="ko-KR" altLang="en-US" dirty="0"/>
              <a:t>노드의 개수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영역</a:t>
            </a:r>
            <a:r>
              <a:rPr lang="en-US" altLang="ko-KR" dirty="0"/>
              <a:t>(region)</a:t>
            </a:r>
            <a:r>
              <a:rPr lang="ko-KR" altLang="en-US" dirty="0"/>
              <a:t>의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+1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3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복잡도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628800"/>
            <a:ext cx="5191850" cy="36676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95936" y="4523689"/>
            <a:ext cx="4824536" cy="181588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N</a:t>
            </a:r>
            <a:r>
              <a:rPr lang="ko-KR" altLang="en-US" sz="1400" dirty="0" smtClean="0"/>
              <a:t>=8</a:t>
            </a:r>
            <a:r>
              <a:rPr lang="ko-KR" altLang="en-US" sz="1400" dirty="0"/>
              <a:t>이고 간선의 개수는 </a:t>
            </a:r>
            <a:r>
              <a:rPr lang="ko-KR" altLang="en-US" sz="1400" dirty="0" err="1"/>
              <a:t>E</a:t>
            </a:r>
            <a:r>
              <a:rPr lang="ko-KR" altLang="en-US" sz="1400" dirty="0"/>
              <a:t>=9이므로 순환복잡도는 E-N+2=9-8+2=3이며 따라서 기본 경로는 3개가 존재한다</a:t>
            </a:r>
            <a:r>
              <a:rPr lang="ko-KR" altLang="en-US" sz="1400" dirty="0" smtClean="0"/>
              <a:t>.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B2</a:t>
            </a:r>
            <a:r>
              <a:rPr lang="ko-KR" altLang="en-US" sz="1400" dirty="0"/>
              <a:t>와 </a:t>
            </a:r>
            <a:r>
              <a:rPr lang="en-US" altLang="ko-KR" sz="1400" dirty="0"/>
              <a:t>B3 </a:t>
            </a:r>
            <a:r>
              <a:rPr lang="ko-KR" altLang="en-US" sz="1400" dirty="0"/>
              <a:t>두 개가 술어 노드에 해당하므로 순환복잡도는 </a:t>
            </a:r>
            <a:r>
              <a:rPr lang="en-US" altLang="ko-KR" sz="1400" dirty="0"/>
              <a:t>2+1=3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간선으로 둘러싸인 영역이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이므로 </a:t>
            </a:r>
            <a:r>
              <a:rPr lang="en-US" altLang="ko-KR" sz="1400" dirty="0" smtClean="0"/>
              <a:t>2+1=3</a:t>
            </a:r>
            <a:endParaRPr lang="en-US" altLang="ko-KR" sz="1400" dirty="0"/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413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단축연산을</a:t>
            </a:r>
            <a:r>
              <a:rPr lang="ko-KR" altLang="en-US" dirty="0" smtClean="0"/>
              <a:t> 고려하는 경우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046" y="1700808"/>
            <a:ext cx="500190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단축 연산을 </a:t>
            </a:r>
            <a:r>
              <a:rPr lang="ko-KR" altLang="en-US" dirty="0"/>
              <a:t>고려하는 경우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839473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단축연산을</a:t>
            </a:r>
            <a:r>
              <a:rPr lang="ko-KR" altLang="en-US" dirty="0"/>
              <a:t> 고려하여 </a:t>
            </a:r>
            <a:r>
              <a:rPr lang="ko-KR" altLang="en-US" dirty="0" smtClean="0"/>
              <a:t>프로그램의 순환복잡도를 구해보자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if </a:t>
            </a:r>
            <a:r>
              <a:rPr lang="ko-KR" altLang="en-US" dirty="0"/>
              <a:t>문이 하나 </a:t>
            </a:r>
            <a:r>
              <a:rPr lang="en-US" altLang="ko-KR" dirty="0"/>
              <a:t>for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</a:t>
            </a:r>
            <a:r>
              <a:rPr lang="ko-KR" altLang="en-US" dirty="0"/>
              <a:t>각각 </a:t>
            </a:r>
            <a:r>
              <a:rPr lang="en-US" altLang="ko-KR" dirty="0"/>
              <a:t>1</a:t>
            </a:r>
            <a:r>
              <a:rPr lang="ko-KR" altLang="en-US" dirty="0"/>
              <a:t>개 있고 </a:t>
            </a:r>
            <a:r>
              <a:rPr lang="en-US" altLang="ko-KR" dirty="0"/>
              <a:t>for </a:t>
            </a:r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en-US" altLang="ko-KR" dirty="0"/>
              <a:t>&amp;&amp; </a:t>
            </a:r>
            <a:r>
              <a:rPr lang="ko-KR" altLang="en-US" dirty="0"/>
              <a:t>연산자가 </a:t>
            </a:r>
            <a:r>
              <a:rPr lang="en-US" altLang="ko-KR" dirty="0"/>
              <a:t>1</a:t>
            </a:r>
            <a:r>
              <a:rPr lang="ko-KR" altLang="en-US" dirty="0"/>
              <a:t>개 있고 이 결과에 </a:t>
            </a:r>
            <a:r>
              <a:rPr lang="en-US" altLang="ko-KR" dirty="0"/>
              <a:t>1</a:t>
            </a:r>
            <a:r>
              <a:rPr lang="ko-KR" altLang="en-US" dirty="0"/>
              <a:t>을 더해주므로 순환복잡도는 </a:t>
            </a:r>
            <a:r>
              <a:rPr lang="en-US" altLang="ko-KR" dirty="0"/>
              <a:t>1(if)+1(for </a:t>
            </a:r>
            <a:r>
              <a:rPr lang="ko-KR" altLang="en-US" dirty="0"/>
              <a:t>반복</a:t>
            </a:r>
            <a:r>
              <a:rPr lang="en-US" altLang="ko-KR" dirty="0"/>
              <a:t>)+1(&amp;&amp; </a:t>
            </a:r>
            <a:r>
              <a:rPr lang="ko-KR" altLang="en-US" dirty="0"/>
              <a:t>연산자</a:t>
            </a:r>
            <a:r>
              <a:rPr lang="en-US" altLang="ko-KR" dirty="0"/>
              <a:t>)+1=4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01008"/>
            <a:ext cx="526806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단축연산을</a:t>
            </a:r>
            <a:r>
              <a:rPr lang="ko-KR" altLang="en-US" dirty="0" smtClean="0"/>
              <a:t> 고려하는 경우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700808"/>
            <a:ext cx="5001907" cy="45259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23928" y="5026442"/>
            <a:ext cx="45720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1-</a:t>
            </a:r>
            <a:r>
              <a:rPr lang="ko-KR" altLang="en-US" dirty="0"/>
              <a:t>&gt;2-&gt;3-&gt;4-&gt;6-&gt;8-&gt;9-&gt;10-&gt;</a:t>
            </a:r>
            <a:r>
              <a:rPr lang="ko-KR" altLang="en-US" dirty="0" smtClean="0"/>
              <a:t>11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1-</a:t>
            </a:r>
            <a:r>
              <a:rPr lang="ko-KR" altLang="en-US" dirty="0"/>
              <a:t>&gt;2-&gt;10-&gt;</a:t>
            </a:r>
            <a:r>
              <a:rPr lang="ko-KR" altLang="en-US" dirty="0" smtClean="0"/>
              <a:t>11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1-</a:t>
            </a:r>
            <a:r>
              <a:rPr lang="ko-KR" altLang="en-US" dirty="0"/>
              <a:t>&gt;2-&gt;3-&gt;5-&gt;9-&gt;10-&gt;</a:t>
            </a:r>
            <a:r>
              <a:rPr lang="ko-KR" altLang="en-US" dirty="0" smtClean="0"/>
              <a:t>11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1-</a:t>
            </a:r>
            <a:r>
              <a:rPr lang="ko-KR" altLang="en-US" dirty="0"/>
              <a:t>&gt;2-&gt;</a:t>
            </a:r>
            <a:r>
              <a:rPr lang="ko-KR" altLang="en-US" dirty="0" smtClean="0"/>
              <a:t>3</a:t>
            </a:r>
            <a:r>
              <a:rPr lang="en-US" altLang="ko-KR" dirty="0" smtClean="0"/>
              <a:t>-&gt;4</a:t>
            </a:r>
            <a:r>
              <a:rPr lang="ko-KR" altLang="en-US" dirty="0" smtClean="0"/>
              <a:t>-&gt;</a:t>
            </a:r>
            <a:r>
              <a:rPr lang="ko-KR" altLang="en-US" dirty="0"/>
              <a:t>7-&gt;9-&gt;10-&gt;11</a:t>
            </a:r>
          </a:p>
        </p:txBody>
      </p:sp>
    </p:spTree>
    <p:extLst>
      <p:ext uri="{BB962C8B-B14F-4D97-AF65-F5344CB8AC3E}">
        <p14:creationId xmlns:p14="http://schemas.microsoft.com/office/powerpoint/2010/main" val="79296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651757"/>
            <a:ext cx="6192688" cy="1584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67944" y="4221088"/>
            <a:ext cx="353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1-&gt;2-&gt;3</a:t>
            </a:r>
            <a:r>
              <a:rPr lang="en-US" altLang="ko-KR" dirty="0"/>
              <a:t>-&gt;4</a:t>
            </a:r>
            <a:r>
              <a:rPr lang="ko-KR" altLang="en-US" dirty="0"/>
              <a:t>-&gt;7-&gt;9-&gt;10-&gt;11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5580112" y="2996952"/>
            <a:ext cx="36004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84168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7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(Basis Path Testing)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경로 </a:t>
            </a:r>
            <a:r>
              <a:rPr lang="ko-KR" altLang="en-US" dirty="0" err="1"/>
              <a:t>테스팅은</a:t>
            </a:r>
            <a:r>
              <a:rPr lang="ko-KR" altLang="en-US" dirty="0"/>
              <a:t> </a:t>
            </a:r>
            <a:r>
              <a:rPr lang="en-US" altLang="ko-KR" dirty="0"/>
              <a:t>ISO/IEC/IEEE 29119</a:t>
            </a:r>
            <a:r>
              <a:rPr lang="ko-KR" altLang="en-US" dirty="0"/>
              <a:t>에서는 언급하지 않지만 여전히 많은 곳에서 언급되 고 있는 </a:t>
            </a:r>
            <a:r>
              <a:rPr lang="ko-KR" altLang="en-US" dirty="0" err="1"/>
              <a:t>테스팅</a:t>
            </a:r>
            <a:r>
              <a:rPr lang="ko-KR" altLang="en-US" dirty="0"/>
              <a:t> 방법이다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/>
              <a:t>경로 </a:t>
            </a:r>
            <a:r>
              <a:rPr lang="ko-KR" altLang="en-US" dirty="0" err="1"/>
              <a:t>테스팅은</a:t>
            </a:r>
            <a:r>
              <a:rPr lang="ko-KR" altLang="en-US" dirty="0"/>
              <a:t> </a:t>
            </a:r>
            <a:r>
              <a:rPr lang="en-US" altLang="ko-KR" dirty="0"/>
              <a:t>McCabe</a:t>
            </a:r>
            <a:r>
              <a:rPr lang="ko-KR" altLang="en-US" dirty="0"/>
              <a:t>가 제안한 </a:t>
            </a:r>
            <a:r>
              <a:rPr lang="ko-KR" altLang="en-US" dirty="0" err="1"/>
              <a:t>테스팅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기본 </a:t>
            </a:r>
            <a:r>
              <a:rPr lang="ko-KR" altLang="en-US" sz="1800" dirty="0"/>
              <a:t>경로 테 </a:t>
            </a:r>
            <a:r>
              <a:rPr lang="ko-KR" altLang="en-US" sz="1800" dirty="0" err="1"/>
              <a:t>스팅은</a:t>
            </a:r>
            <a:r>
              <a:rPr lang="ko-KR" altLang="en-US" sz="1800" dirty="0"/>
              <a:t> 말 그대로 프로그램으로부터 기본 경로를 구하여 이를 실행하는 테스트 케이스를 설계하 는 방법이다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기본 </a:t>
            </a:r>
            <a:r>
              <a:rPr lang="ko-KR" altLang="en-US" sz="1800" dirty="0"/>
              <a:t>경로들을 사용하여 프로그램 나머지 경로들을 만들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기본 경로 집합은 </a:t>
            </a:r>
            <a:r>
              <a:rPr lang="ko-KR" altLang="en-US" sz="1800" dirty="0" err="1"/>
              <a:t>프로그</a:t>
            </a:r>
            <a:r>
              <a:rPr lang="ko-KR" altLang="en-US" sz="1800" dirty="0"/>
              <a:t> 램 상에 존재하는 어떤 경로도 그 경로가 기본 경로 집합에 속하지 않는 한 기본 경로 집합에 있는 경로들을 선형적으로 조합하여 표현할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따라서 </a:t>
            </a:r>
            <a:r>
              <a:rPr lang="ko-KR" altLang="en-US" sz="1800" dirty="0"/>
              <a:t>기본 경로들은 선형적으로 독립되었다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를 좀 더 형식적으로 이해하기 위해서는 ‘간선 벡터</a:t>
            </a:r>
            <a:r>
              <a:rPr lang="en-US" altLang="ko-KR" sz="1800" dirty="0"/>
              <a:t>(edge vector)’ </a:t>
            </a:r>
            <a:r>
              <a:rPr lang="ko-KR" altLang="en-US" sz="1800" dirty="0"/>
              <a:t>개념을 이해할 필요가 있다</a:t>
            </a:r>
            <a:r>
              <a:rPr lang="en-US" altLang="ko-KR" sz="1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13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간선 벡터</a:t>
            </a:r>
            <a:r>
              <a:rPr lang="en-US" altLang="ko-KR" dirty="0" smtClean="0"/>
              <a:t>(Edge Vector)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5268060" cy="1581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636912"/>
            <a:ext cx="5556092" cy="39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간선 벡터</a:t>
            </a:r>
            <a:r>
              <a:rPr lang="en-US" altLang="ko-KR" dirty="0" smtClean="0"/>
              <a:t>(Edge Vector)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5556092" cy="39384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15856" y="1628800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P1=1-&gt;2-&gt;3-&gt;4-&gt;6-&gt;7-&gt;8-&gt;9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99672" y="1998132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P2=1-&gt;2-&gt;3-&gt;5-&gt;7-&gt;8-&gt;9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80592" y="2411340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P3=1-&gt;2-&gt;8-</a:t>
            </a:r>
            <a:r>
              <a:rPr lang="ko-KR" altLang="en-US" dirty="0" smtClean="0"/>
              <a:t>&gt;9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69" y="4426021"/>
            <a:ext cx="4482097" cy="15373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0746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경로 </a:t>
            </a:r>
            <a:r>
              <a:rPr lang="en-US" altLang="ko-KR" dirty="0" smtClean="0"/>
              <a:t>P1=1-&gt;2-&gt;3-&gt;4-&gt;6-&gt;7-&gt;8-&gt;9, P2=1-&gt;2-&gt;3-&gt;5-&gt;7-&gt;8-&gt;9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P3=1-&gt;2-&gt;8-&gt; 9</a:t>
            </a:r>
            <a:r>
              <a:rPr lang="ko-KR" altLang="en-US" dirty="0" smtClean="0"/>
              <a:t>로 프로그램 경로 </a:t>
            </a:r>
            <a:r>
              <a:rPr lang="en-US" altLang="ko-KR" dirty="0" smtClean="0"/>
              <a:t>P=1-&gt;2-&gt;3-&gt;4-&gt;6-&gt;7-&gt;3-&gt;5-&gt;7-&gt;8-&gt;9</a:t>
            </a:r>
            <a:r>
              <a:rPr lang="ko-KR" altLang="en-US" dirty="0" smtClean="0"/>
              <a:t>를 표현해보자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P=1*P1+1*P2-1*P3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996952"/>
            <a:ext cx="2840099" cy="15841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2689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경로 </a:t>
            </a:r>
            <a:r>
              <a:rPr lang="ko-KR" altLang="en-US" dirty="0" smtClean="0"/>
              <a:t>구하기</a:t>
            </a:r>
            <a:r>
              <a:rPr lang="en-US" altLang="ko-KR" dirty="0" smtClean="0"/>
              <a:t>: Baseline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772816"/>
            <a:ext cx="6607308" cy="29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베이스라인 선정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779" y="1628775"/>
            <a:ext cx="489879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번째 경로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911" y="1628775"/>
            <a:ext cx="50125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0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 번째 경로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859" y="1628775"/>
            <a:ext cx="514863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4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18250</TotalTime>
  <Words>494</Words>
  <Application>Microsoft Office PowerPoint</Application>
  <PresentationFormat>화면 슬라이드 쇼(4:3)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HY강B</vt:lpstr>
      <vt:lpstr>HY견고딕</vt:lpstr>
      <vt:lpstr>굴림</vt:lpstr>
      <vt:lpstr>맑은 고딕</vt:lpstr>
      <vt:lpstr>Arial</vt:lpstr>
      <vt:lpstr>Office 테마</vt:lpstr>
      <vt:lpstr>기본 경로 테스트</vt:lpstr>
      <vt:lpstr>기본 경로 테스팅(Basis Path Testing)</vt:lpstr>
      <vt:lpstr>간선 벡터(Edge Vector)</vt:lpstr>
      <vt:lpstr>간선 벡터(Edge Vector)</vt:lpstr>
      <vt:lpstr>간선 벡터</vt:lpstr>
      <vt:lpstr>기본 경로 구하기: Baseline 방법</vt:lpstr>
      <vt:lpstr>베이스라인 선정</vt:lpstr>
      <vt:lpstr>두 번째 경로</vt:lpstr>
      <vt:lpstr>세 번째 경로</vt:lpstr>
      <vt:lpstr>테스트 케이스</vt:lpstr>
      <vt:lpstr>순환 복잡도(Cyclomatic Complexity)</vt:lpstr>
      <vt:lpstr>순환 복잡도</vt:lpstr>
      <vt:lpstr>단축연산을 고려하는 경우</vt:lpstr>
      <vt:lpstr>단축 연산을 고려하는 경우</vt:lpstr>
      <vt:lpstr>예제</vt:lpstr>
      <vt:lpstr>단축연산을 고려하는 경우</vt:lpstr>
      <vt:lpstr>테스트 케이스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insang@hansung.ac.kr</cp:lastModifiedBy>
  <cp:revision>193</cp:revision>
  <dcterms:created xsi:type="dcterms:W3CDTF">2017-05-29T01:33:44Z</dcterms:created>
  <dcterms:modified xsi:type="dcterms:W3CDTF">2021-05-03T23:44:50Z</dcterms:modified>
</cp:coreProperties>
</file>