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982" r:id="rId2"/>
    <p:sldId id="1057" r:id="rId3"/>
    <p:sldId id="981" r:id="rId4"/>
    <p:sldId id="1055" r:id="rId5"/>
    <p:sldId id="975" r:id="rId6"/>
    <p:sldId id="1056" r:id="rId7"/>
    <p:sldId id="984" r:id="rId8"/>
    <p:sldId id="986" r:id="rId9"/>
    <p:sldId id="987" r:id="rId10"/>
    <p:sldId id="988" r:id="rId11"/>
    <p:sldId id="1054" r:id="rId12"/>
    <p:sldId id="991" r:id="rId13"/>
    <p:sldId id="1058" r:id="rId14"/>
    <p:sldId id="1063" r:id="rId15"/>
    <p:sldId id="880" r:id="rId16"/>
    <p:sldId id="989" r:id="rId17"/>
    <p:sldId id="943" r:id="rId18"/>
    <p:sldId id="944" r:id="rId19"/>
    <p:sldId id="1064" r:id="rId20"/>
    <p:sldId id="879" r:id="rId21"/>
    <p:sldId id="945" r:id="rId22"/>
    <p:sldId id="1065" r:id="rId23"/>
    <p:sldId id="1069" r:id="rId24"/>
    <p:sldId id="1076" r:id="rId25"/>
    <p:sldId id="947" r:id="rId26"/>
  </p:sldIdLst>
  <p:sldSz cx="9144000" cy="6858000" type="screen4x3"/>
  <p:notesSz cx="6797675" cy="9926638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sang@hansung.ac.kr" initials="i" lastIdx="0" clrIdx="0">
    <p:extLst>
      <p:ext uri="{19B8F6BF-5375-455C-9EA6-DF929625EA0E}">
        <p15:presenceInfo xmlns:p15="http://schemas.microsoft.com/office/powerpoint/2012/main" userId="2c709533841abf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FFFF00"/>
    <a:srgbClr val="FF0000"/>
    <a:srgbClr val="9999FF"/>
    <a:srgbClr val="FFCCCC"/>
    <a:srgbClr val="00FFFF"/>
    <a:srgbClr val="FF33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4" autoAdjust="0"/>
    <p:restoredTop sz="93463" autoAdjust="0"/>
  </p:normalViewPr>
  <p:slideViewPr>
    <p:cSldViewPr>
      <p:cViewPr varScale="1">
        <p:scale>
          <a:sx n="117" d="100"/>
          <a:sy n="117" d="100"/>
        </p:scale>
        <p:origin x="15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fld id="{0D53B89E-A4E3-4997-A571-56A8F118C7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7662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8ECC9D9-CAF9-4B48-B55F-B0EFB54532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15927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96050" y="260350"/>
            <a:ext cx="2008188" cy="58388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5875337" cy="58388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68538" y="260350"/>
            <a:ext cx="4641850" cy="3238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68313" y="908050"/>
            <a:ext cx="8035925" cy="5191125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5738" indent="-185738">
              <a:buSzPct val="110000"/>
              <a:buFont typeface="Arial" panose="020B0604020202020204" pitchFamily="34" charset="0"/>
              <a:buChar char="•"/>
              <a:defRPr>
                <a:latin typeface="HY견고딕" pitchFamily="18" charset="-127"/>
                <a:ea typeface="HY견고딕" pitchFamily="18" charset="-127"/>
              </a:defRPr>
            </a:lvl1pPr>
            <a:lvl2pPr marL="384175" indent="-196850">
              <a:buFont typeface="굴림" panose="020B0600000101010101" pitchFamily="50" charset="-127"/>
              <a:buChar char="–"/>
              <a:defRPr sz="2000">
                <a:latin typeface="HY견고딕" pitchFamily="18" charset="-127"/>
                <a:ea typeface="HY견고딕" pitchFamily="18" charset="-127"/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3941762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62475" y="908050"/>
            <a:ext cx="3941763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CCFF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68538" y="260350"/>
            <a:ext cx="4641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0359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 넷째 수준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-36513" y="836613"/>
            <a:ext cx="9180513" cy="0"/>
          </a:xfrm>
          <a:prstGeom prst="line">
            <a:avLst/>
          </a:prstGeom>
          <a:noFill/>
          <a:ln w="38100">
            <a:solidFill>
              <a:srgbClr val="352CB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6350" y="6424613"/>
            <a:ext cx="9144000" cy="0"/>
          </a:xfrm>
          <a:prstGeom prst="line">
            <a:avLst/>
          </a:prstGeom>
          <a:noFill/>
          <a:ln w="19050">
            <a:solidFill>
              <a:srgbClr val="4F45D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6350" y="6457950"/>
            <a:ext cx="9144000" cy="0"/>
          </a:xfrm>
          <a:prstGeom prst="line">
            <a:avLst/>
          </a:prstGeom>
          <a:noFill/>
          <a:ln w="12700">
            <a:solidFill>
              <a:srgbClr val="7870DC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6350" y="6381750"/>
            <a:ext cx="9144000" cy="0"/>
          </a:xfrm>
          <a:prstGeom prst="line">
            <a:avLst/>
          </a:prstGeom>
          <a:noFill/>
          <a:ln w="28575">
            <a:solidFill>
              <a:srgbClr val="352CB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368800" y="6508750"/>
            <a:ext cx="4000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CC043666-E71E-4A37-B0AA-906A65DA3AA5}" type="slidenum">
              <a:rPr lang="en-US" altLang="ko-KR" sz="1400">
                <a:solidFill>
                  <a:schemeClr val="accent2"/>
                </a:solidFill>
                <a:latin typeface="Arial" pitchFamily="34" charset="0"/>
                <a:ea typeface="돋움" pitchFamily="50" charset="-127"/>
              </a:rPr>
              <a:pPr>
                <a:defRPr/>
              </a:pPr>
              <a:t>‹#›</a:t>
            </a:fld>
            <a:endParaRPr lang="en-US" altLang="ko-KR" sz="1400">
              <a:solidFill>
                <a:schemeClr val="accent2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5139" name="Text Box 19"/>
          <p:cNvSpPr txBox="1">
            <a:spLocks noChangeArrowheads="1"/>
          </p:cNvSpPr>
          <p:nvPr userDrawn="1"/>
        </p:nvSpPr>
        <p:spPr bwMode="auto">
          <a:xfrm>
            <a:off x="468313" y="6524625"/>
            <a:ext cx="259238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ko-KR" altLang="en-US" sz="1400" b="1">
                <a:latin typeface="굴림" pitchFamily="50" charset="-127"/>
              </a:rPr>
              <a:t>한성대학교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185738" indent="-185738" algn="l" rtl="0" eaLnBrk="0" fontAlgn="base" hangingPunct="0">
        <a:spcBef>
          <a:spcPct val="20000"/>
        </a:spcBef>
        <a:spcAft>
          <a:spcPct val="0"/>
        </a:spcAft>
        <a:buSzPct val="90000"/>
        <a:buFont typeface="Monotype Sorts" pitchFamily="2" charset="2"/>
        <a:buChar char="q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968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kumimoji="1" sz="2800" b="1">
          <a:solidFill>
            <a:srgbClr val="FF0000"/>
          </a:solidFill>
          <a:latin typeface="+mn-lt"/>
          <a:ea typeface="+mn-ea"/>
        </a:defRPr>
      </a:lvl2pPr>
      <a:lvl3pPr marL="568325" indent="-1825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200">
          <a:solidFill>
            <a:schemeClr val="tx1"/>
          </a:solidFill>
          <a:latin typeface="Arial" pitchFamily="34" charset="0"/>
          <a:ea typeface="굴림체" pitchFamily="49" charset="-127"/>
        </a:defRPr>
      </a:lvl3pPr>
      <a:lvl4pPr marL="754063" indent="-173038" algn="l" rtl="0" eaLnBrk="0" fontAlgn="base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Arial" pitchFamily="34" charset="0"/>
          <a:ea typeface="굴림체" pitchFamily="49" charset="-127"/>
        </a:defRPr>
      </a:lvl4pPr>
      <a:lvl5pPr marL="1730375" indent="98425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5pPr>
      <a:lvl6pPr marL="21875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6pPr>
      <a:lvl7pPr marL="26447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7pPr>
      <a:lvl8pPr marL="31019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8pPr>
      <a:lvl9pPr marL="35591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manifesto.org/" TargetMode="External"/><Relationship Id="rId2" Type="http://schemas.openxmlformats.org/officeDocument/2006/relationships/hyperlink" Target="https://agilemanifesto.org/iso/ko/manifesto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rumguides.org/docs/scrumguide/v1/Scrum-Guide-KR.pd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애자일 프로세스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스크럼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한성대학교 컴퓨터공학부</a:t>
            </a:r>
            <a:endParaRPr lang="en-US" altLang="ko-KR" dirty="0" smtClean="0"/>
          </a:p>
          <a:p>
            <a:r>
              <a:rPr lang="ko-KR" altLang="en-US" dirty="0" smtClean="0"/>
              <a:t>정인</a:t>
            </a:r>
            <a:r>
              <a:rPr lang="ko-KR" altLang="en-US" dirty="0"/>
              <a:t>상</a:t>
            </a:r>
          </a:p>
        </p:txBody>
      </p:sp>
    </p:spTree>
    <p:extLst>
      <p:ext uri="{BB962C8B-B14F-4D97-AF65-F5344CB8AC3E}">
        <p14:creationId xmlns:p14="http://schemas.microsoft.com/office/powerpoint/2010/main" val="195417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6154812" cy="323850"/>
          </a:xfrm>
        </p:spPr>
        <p:txBody>
          <a:bodyPr/>
          <a:lstStyle/>
          <a:p>
            <a:r>
              <a:rPr lang="ko-KR" altLang="en-US" dirty="0" smtClean="0"/>
              <a:t>반복적 점진적 개발과 불확실성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72816"/>
            <a:ext cx="3532599" cy="290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32040" y="4149080"/>
            <a:ext cx="40324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모든 불확실성을 프로젝트 초기에 제거하는 것은 불가능하다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불확실성을 줄이는  좋은 방법은 제품을 고객에게 보여주고 피드백을 받아 이를 다음 제품에 반영하는 것이다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또한 제품을 개발함에 따라 어떻게 제품을 만드는 것이 좋은 방법인지 학습하게 된다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88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전통적</a:t>
            </a:r>
            <a:r>
              <a:rPr lang="en-US" altLang="ko-KR" dirty="0" smtClean="0"/>
              <a:t>/</a:t>
            </a:r>
            <a:r>
              <a:rPr lang="ko-KR" altLang="en-US" dirty="0" smtClean="0"/>
              <a:t>순차적</a:t>
            </a:r>
            <a:r>
              <a:rPr lang="en-US" altLang="ko-KR" dirty="0" smtClean="0"/>
              <a:t>/</a:t>
            </a:r>
            <a:r>
              <a:rPr lang="ko-KR" altLang="en-US" dirty="0" smtClean="0"/>
              <a:t>예언적</a:t>
            </a:r>
            <a:r>
              <a:rPr lang="en-US" altLang="ko-KR" dirty="0" smtClean="0"/>
              <a:t>/</a:t>
            </a:r>
            <a:r>
              <a:rPr lang="ko-KR" altLang="en-US" dirty="0" smtClean="0"/>
              <a:t>계획 주도적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문제가 잘 정의되어 있고 예측가능하며 큰 변화가 없는 시스템을 개발할 때 잘 적용됨</a:t>
            </a:r>
            <a:endParaRPr lang="en-US" altLang="ko-KR" dirty="0" smtClean="0"/>
          </a:p>
          <a:p>
            <a:pPr lvl="1">
              <a:buFont typeface="굴림" panose="020B0600000101010101" pitchFamily="50" charset="-127"/>
              <a:buChar char="–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7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전통적 </a:t>
            </a:r>
            <a:r>
              <a:rPr lang="ko-KR" altLang="en-US" dirty="0" smtClean="0"/>
              <a:t>개발과 애자일 그리고 가치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99232880" descr="EMB000022fc28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4752528" cy="140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_x199233360" descr="EMB000022fc28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24" y="2640552"/>
            <a:ext cx="4752528" cy="144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36" y="4150701"/>
            <a:ext cx="5686657" cy="209508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27840" y="1665915"/>
            <a:ext cx="231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전통적</a:t>
            </a:r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폭포수</a:t>
            </a:r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모델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49190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애자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59443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애자일 방법 개요</a:t>
            </a:r>
            <a:endParaRPr lang="en-US" altLang="ko-KR" dirty="0" smtClean="0"/>
          </a:p>
          <a:p>
            <a:r>
              <a:rPr lang="ko-KR" altLang="en-US" dirty="0" smtClean="0"/>
              <a:t>애자일 선언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96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애자일 방법론의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XP(</a:t>
            </a:r>
            <a:r>
              <a:rPr lang="ko-KR" altLang="en-US" dirty="0" err="1" smtClean="0"/>
              <a:t>익스트림</a:t>
            </a:r>
            <a:r>
              <a:rPr lang="ko-KR" altLang="en-US" dirty="0" smtClean="0"/>
              <a:t> 프로그래밍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Scrum</a:t>
            </a:r>
          </a:p>
          <a:p>
            <a:pPr lvl="1"/>
            <a:r>
              <a:rPr lang="ko-KR" altLang="en-US" dirty="0" smtClean="0"/>
              <a:t>크리스털 패밀리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Feature-driven</a:t>
            </a:r>
            <a:r>
              <a:rPr lang="ko-KR" altLang="en-US" dirty="0" smtClean="0"/>
              <a:t> </a:t>
            </a:r>
            <a:r>
              <a:rPr lang="en-US" altLang="ko-KR" dirty="0" smtClean="0"/>
              <a:t>development</a:t>
            </a:r>
          </a:p>
          <a:p>
            <a:pPr lvl="1"/>
            <a:r>
              <a:rPr lang="en-US" altLang="ko-KR" dirty="0" err="1" smtClean="0"/>
              <a:t>Adative</a:t>
            </a:r>
            <a:r>
              <a:rPr lang="en-US" altLang="ko-KR" dirty="0" smtClean="0"/>
              <a:t> software development</a:t>
            </a:r>
          </a:p>
          <a:p>
            <a:pPr lvl="1"/>
            <a:r>
              <a:rPr lang="ko-KR" altLang="en-US" dirty="0" err="1" smtClean="0"/>
              <a:t>익스트림</a:t>
            </a:r>
            <a:r>
              <a:rPr lang="ko-KR" altLang="en-US" dirty="0" smtClean="0"/>
              <a:t> 모델링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384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애자일 프로세스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791" y="971564"/>
            <a:ext cx="8035925" cy="949314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반복적이고 점진적인 개발 방법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(IID, Iterative and Incremental Development)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에 기반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99233520" descr="EMB000022fc28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6634907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이터레이션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 로그인 기능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sz="1600" dirty="0" smtClean="0"/>
              <a:t>로그인 웹 페이지 생성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웹 페이지에 사용자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와 비번을 입력할 수 있는 텍스트 필드 추가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로그인 버튼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입</a:t>
            </a:r>
            <a:r>
              <a:rPr lang="ko-KR" altLang="en-US" sz="1600" dirty="0"/>
              <a:t>력</a:t>
            </a:r>
            <a:r>
              <a:rPr lang="ko-KR" altLang="en-US" sz="1600" dirty="0" smtClean="0"/>
              <a:t>을 검증하는 기능 및 스타일링 없음</a:t>
            </a:r>
            <a:r>
              <a:rPr lang="en-US" altLang="ko-KR" sz="1600" dirty="0" smtClean="0"/>
              <a:t>(No CSS)</a:t>
            </a:r>
          </a:p>
          <a:p>
            <a:pPr lvl="1"/>
            <a:r>
              <a:rPr lang="ko-KR" altLang="en-US" sz="1600" dirty="0" smtClean="0"/>
              <a:t>로그인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버튼을 누르면 환영 웹 페이지를 보여줌</a:t>
            </a:r>
            <a:endParaRPr lang="en-US" altLang="ko-KR" sz="1600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이터레이션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기능 개선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sz="1600" dirty="0" smtClean="0"/>
              <a:t>입력 값에 대한 검증 기능 제공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CSS </a:t>
            </a:r>
            <a:r>
              <a:rPr lang="ko-KR" altLang="en-US" sz="1600" dirty="0" smtClean="0"/>
              <a:t>추가하여  </a:t>
            </a:r>
            <a:r>
              <a:rPr lang="ko-KR" altLang="en-US" sz="1600" dirty="0" err="1" smtClean="0"/>
              <a:t>웹페이지</a:t>
            </a:r>
            <a:r>
              <a:rPr lang="ko-KR" altLang="en-US" sz="1600" dirty="0" smtClean="0"/>
              <a:t> 스타일링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타당하지 않은 비번으로 입력 했을 때 오류 메시지 생성</a:t>
            </a:r>
            <a:endParaRPr lang="en-US" altLang="ko-KR" sz="1600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이터레이션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고급 로그인 기능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sz="1600" dirty="0" smtClean="0"/>
              <a:t>비밀번호를 잊어버렸을 때 </a:t>
            </a:r>
            <a:r>
              <a:rPr lang="ko-KR" altLang="en-US" sz="1600" dirty="0" err="1" smtClean="0"/>
              <a:t>재생성하는</a:t>
            </a:r>
            <a:r>
              <a:rPr lang="ko-KR" altLang="en-US" sz="1600" dirty="0" smtClean="0"/>
              <a:t> 기능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Remember me </a:t>
            </a:r>
            <a:r>
              <a:rPr lang="ko-KR" altLang="en-US" sz="1600" dirty="0" smtClean="0"/>
              <a:t>기능 추가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사용자가 로그인 했을 때 환영 </a:t>
            </a:r>
            <a:r>
              <a:rPr lang="ko-KR" altLang="en-US" sz="1600" dirty="0" err="1" smtClean="0"/>
              <a:t>웹페이지가</a:t>
            </a:r>
            <a:r>
              <a:rPr lang="ko-KR" altLang="en-US" sz="1600" dirty="0" smtClean="0"/>
              <a:t> 아닌 적절한 웹 페이지로 </a:t>
            </a:r>
            <a:r>
              <a:rPr lang="en-US" altLang="ko-KR" sz="1600" dirty="0" smtClean="0"/>
              <a:t>redirect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7505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IID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318529" cy="519112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소프트웨어 개발 주기를 여러 개의 반복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(Iteration)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주기로 구분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각 반복주기에서는 요구분석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설계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구현 및 테스트와 같은 활동들로 구성된 소규모 프로젝트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각 반복주기가 종료되면 부분적으로 완성된 시스템이 산출된다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반복주기에서 산출된 시스템은 내부 개발자가 관리하는 것이며 사용자에게 외부적으로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릴리즈되는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것은 최종 반복 주기의 산출물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소프트웨어 개발 주기를 구성하는 각 반복 주기는 보통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주에서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4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주이며 반복마다 새로운 요구사항이 추가되어 개발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(Incremental development)</a:t>
            </a:r>
          </a:p>
        </p:txBody>
      </p:sp>
    </p:spTree>
    <p:extLst>
      <p:ext uri="{BB962C8B-B14F-4D97-AF65-F5344CB8AC3E}">
        <p14:creationId xmlns:p14="http://schemas.microsoft.com/office/powerpoint/2010/main" val="34448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IID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각 반복주기에서 개발할 요구사항은 고객이 각 반복주기 시작 전에 선택하는데 일반적으로 고객에게 가장 높은 비즈니스 가치를 가져다 주는 요구사항들에 우선 순위를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높게둠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이러한 요구사항의 선정이 각 반복주기가 시작할 때마다 이루어지기 때문에 자주 변경될 수 있는 고객의 요구사항을 탄력적으로 처리할 수 있는 기회를 제공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일단 반복주기에 들어서 개발이 시작되면 더 이상 요구사항의 변경은 받아들이지 않음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152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강의주제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애자일 가치</a:t>
            </a:r>
            <a:endParaRPr lang="en-US" altLang="ko-KR" dirty="0" smtClean="0"/>
          </a:p>
          <a:p>
            <a:r>
              <a:rPr lang="ko-KR" altLang="en-US" dirty="0" smtClean="0"/>
              <a:t>애자일 원칙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55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애자일 프로세스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92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애자일 </a:t>
            </a:r>
            <a:r>
              <a:rPr lang="ko-KR" altLang="en-US" dirty="0" smtClean="0"/>
              <a:t>선언</a:t>
            </a:r>
            <a:endParaRPr lang="ko-KR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애자일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(‘Agile’)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사전적 의미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민첩한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날렵한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기민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한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lvl="1" eaLnBrk="1" hangingPunct="1">
              <a:buFontTx/>
              <a:buChar char="-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폭포수 모형과 같이 문서중심의 매우 복잡하고 프로세스 위주의 방법론과는 대치되는 개념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lvl="1" eaLnBrk="1" hangingPunct="1">
              <a:buFontTx/>
              <a:buChar char="-"/>
            </a:pP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XP, Scrum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과 같은 방법론이 인기를 끔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lvl="1" eaLnBrk="1" hangingPunct="1">
              <a:buFontTx/>
              <a:buChar char="-"/>
            </a:pPr>
            <a:r>
              <a:rPr lang="en-US" altLang="ko-KR" dirty="0">
                <a:hlinkClick r:id="rId2"/>
              </a:rPr>
              <a:t>https://agilemanifesto.org/iso/ko/manifesto.html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lvl="1" eaLnBrk="1" hangingPunct="1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lvl="1" eaLnBrk="1" hangingPunct="1">
              <a:buNone/>
            </a:pP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lvl="1" eaLnBrk="1" hangingPunct="1">
              <a:buNone/>
            </a:pP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lvl="1" eaLnBrk="1" hangingPunct="1">
              <a:buNone/>
            </a:pP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lvl="1" eaLnBrk="1" hangingPunct="1">
              <a:buNone/>
            </a:pP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lvl="1" eaLnBrk="1" hangingPunct="1">
              <a:buNone/>
            </a:pP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lvl="1" eaLnBrk="1" hangingPunct="1">
              <a:buNone/>
            </a:pP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lvl="1" eaLnBrk="1" hangingPunct="1">
              <a:buNone/>
            </a:pP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lvl="1" eaLnBrk="1" hangingPunct="1">
              <a:buNone/>
            </a:pP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lvl="1" eaLnBrk="1" hangingPunct="1">
              <a:buNone/>
            </a:pP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eaLnBrk="1" hangingPunct="1">
              <a:buNone/>
            </a:pPr>
            <a:endParaRPr lang="en-US" altLang="ko-KR" dirty="0">
              <a:latin typeface="HY강B" pitchFamily="18" charset="-127"/>
              <a:ea typeface="HY강B" pitchFamily="18" charset="-127"/>
              <a:hlinkClick r:id="rId3"/>
            </a:endParaRPr>
          </a:p>
          <a:p>
            <a:pPr eaLnBrk="1" hangingPunct="1">
              <a:buNone/>
            </a:pPr>
            <a:r>
              <a:rPr lang="en-US" altLang="ko-KR" sz="1400" dirty="0">
                <a:latin typeface="HY강B" pitchFamily="18" charset="-127"/>
                <a:ea typeface="HY강B" pitchFamily="18" charset="-127"/>
                <a:hlinkClick r:id="rId3"/>
              </a:rPr>
              <a:t>http://agilemanifesto.org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접근법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908051"/>
            <a:ext cx="8035925" cy="201689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애자일 팀은 하나가 되어서 일한다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짧은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이터레이션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단위로 일한다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이터레이션이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끝날 때마다 무엇인가를 내놓는다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비즈니스 측면에서의 우선 순위에 초점을 맞춘다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71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강의주제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스크럼 프로세스 개요</a:t>
            </a:r>
            <a:endParaRPr lang="en-US" altLang="ko-KR" dirty="0" smtClean="0"/>
          </a:p>
          <a:p>
            <a:r>
              <a:rPr lang="ko-KR" altLang="en-US" dirty="0" smtClean="0"/>
              <a:t>스크럼 역할</a:t>
            </a:r>
            <a:endParaRPr lang="en-US" altLang="ko-KR" dirty="0" smtClean="0"/>
          </a:p>
          <a:p>
            <a:r>
              <a:rPr lang="ko-KR" altLang="en-US" dirty="0" smtClean="0"/>
              <a:t>스크럼 이벤트</a:t>
            </a:r>
            <a:r>
              <a:rPr lang="en-US" altLang="ko-KR" dirty="0" smtClean="0"/>
              <a:t>/ceremonies</a:t>
            </a:r>
          </a:p>
          <a:p>
            <a:r>
              <a:rPr lang="ko-KR" altLang="en-US" dirty="0" smtClean="0"/>
              <a:t>스크럼 산출물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8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애자일 방법론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애자일 방법론의 종류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eXtreme</a:t>
            </a:r>
            <a:r>
              <a:rPr lang="en-US" altLang="ko-KR" dirty="0" smtClean="0"/>
              <a:t> Programming(XP)</a:t>
            </a:r>
          </a:p>
          <a:p>
            <a:pPr lvl="1"/>
            <a:r>
              <a:rPr lang="en-US" altLang="ko-KR" dirty="0" err="1" smtClean="0"/>
              <a:t>kanban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크리스털 패밀리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Feature-driven</a:t>
            </a:r>
            <a:r>
              <a:rPr lang="ko-KR" altLang="en-US" dirty="0" smtClean="0"/>
              <a:t> </a:t>
            </a:r>
            <a:r>
              <a:rPr lang="en-US" altLang="ko-KR" dirty="0" smtClean="0"/>
              <a:t>development</a:t>
            </a:r>
          </a:p>
          <a:p>
            <a:pPr lvl="1"/>
            <a:r>
              <a:rPr lang="en-US" altLang="ko-KR" dirty="0" err="1" smtClean="0"/>
              <a:t>Adative</a:t>
            </a:r>
            <a:r>
              <a:rPr lang="en-US" altLang="ko-KR" dirty="0" smtClean="0"/>
              <a:t> software development</a:t>
            </a:r>
          </a:p>
          <a:p>
            <a:pPr lvl="1"/>
            <a:r>
              <a:rPr lang="ko-KR" altLang="en-US" dirty="0" err="1" smtClean="0"/>
              <a:t>익스트림</a:t>
            </a:r>
            <a:r>
              <a:rPr lang="ko-KR" altLang="en-US" dirty="0" smtClean="0"/>
              <a:t> 모델링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미국</a:t>
            </a:r>
            <a:endParaRPr kumimoji="0" lang="ko-KR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지난 12개월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컴퓨터 및 전자제품</a:t>
            </a:r>
            <a:endParaRPr kumimoji="0" lang="ko-KR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웹 검색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4862513" cy="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scrum</a:t>
            </a:r>
            <a:endParaRPr kumimoji="0" lang="ko-KR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kanban</a:t>
            </a:r>
            <a:endParaRPr kumimoji="0" lang="ko-KR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extreme programming</a:t>
            </a:r>
            <a:endParaRPr kumimoji="0" lang="ko-KR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미국, 지난 12개월, 컴퓨터 및 전자제품</a:t>
            </a:r>
            <a:endParaRPr kumimoji="0" lang="ko-KR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348138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boto"/>
              </a:rPr>
              <a:t>시간 흐름에 따른 관심도 변화 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64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https://www.scrumguides.org/docs/scrumguide/v1/Scrum-Guide-KR.pdf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14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스크럼</a:t>
            </a:r>
            <a:r>
              <a:rPr lang="en-US" altLang="ko-KR" dirty="0"/>
              <a:t>(Scrum)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8760"/>
            <a:ext cx="7459116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1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전통적</a:t>
            </a:r>
            <a:r>
              <a:rPr lang="en-US" altLang="ko-KR" dirty="0" smtClean="0"/>
              <a:t>/</a:t>
            </a:r>
            <a:r>
              <a:rPr lang="ko-KR" altLang="en-US" dirty="0" smtClean="0"/>
              <a:t>순차적</a:t>
            </a:r>
            <a:r>
              <a:rPr lang="en-US" altLang="ko-KR" dirty="0" smtClean="0"/>
              <a:t>/</a:t>
            </a:r>
            <a:r>
              <a:rPr lang="ko-KR" altLang="en-US" dirty="0" smtClean="0"/>
              <a:t>계획 주도적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문제가 잘 정의되어 있고 예측가능하며 큰 변화가 없는 시스템을 개발할 때 잘 적용됨</a:t>
            </a:r>
            <a:endParaRPr lang="en-US" altLang="ko-KR" dirty="0" smtClean="0"/>
          </a:p>
          <a:p>
            <a:pPr marL="187325" lvl="1" indent="0">
              <a:buNone/>
            </a:pP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04864"/>
            <a:ext cx="54483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8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모델과 불확실성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40768"/>
            <a:ext cx="2958817" cy="35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39552" y="4725144"/>
            <a:ext cx="64624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함초롬바탕" panose="02030604000101010101" pitchFamily="18" charset="-127"/>
              </a:rPr>
              <a:t>불확실성</a:t>
            </a:r>
            <a:r>
              <a:rPr lang="en-US" altLang="ko-KR" sz="1600" dirty="0">
                <a:latin typeface="함초롬바탕" panose="02030604000101010101" pitchFamily="18" charset="-127"/>
              </a:rPr>
              <a:t>(Uncertainty)</a:t>
            </a:r>
          </a:p>
          <a:p>
            <a:pPr lvl="1" algn="l"/>
            <a:endParaRPr lang="en-US" altLang="ko-KR" sz="1600" dirty="0" smtClean="0">
              <a:latin typeface="함초롬바탕" panose="02030604000101010101" pitchFamily="18" charset="-127"/>
            </a:endParaRPr>
          </a:p>
          <a:p>
            <a:pPr lvl="1" algn="l"/>
            <a:r>
              <a:rPr lang="ko-KR" altLang="en-US" sz="1600" dirty="0" smtClean="0">
                <a:latin typeface="함초롬바탕" panose="02030604000101010101" pitchFamily="18" charset="-127"/>
              </a:rPr>
              <a:t>목적 </a:t>
            </a:r>
            <a:r>
              <a:rPr lang="ko-KR" altLang="en-US" sz="1600" dirty="0">
                <a:latin typeface="함초롬바탕" panose="02030604000101010101" pitchFamily="18" charset="-127"/>
              </a:rPr>
              <a:t>불확실성</a:t>
            </a:r>
            <a:r>
              <a:rPr lang="en-US" altLang="ko-KR" sz="1600" dirty="0">
                <a:latin typeface="함초롬바탕" panose="02030604000101010101" pitchFamily="18" charset="-127"/>
              </a:rPr>
              <a:t>(End Uncertainty): </a:t>
            </a:r>
            <a:r>
              <a:rPr lang="ko-KR" altLang="en-US" sz="1600" dirty="0">
                <a:latin typeface="함초롬바탕" panose="02030604000101010101" pitchFamily="18" charset="-127"/>
              </a:rPr>
              <a:t>무엇을</a:t>
            </a:r>
            <a:r>
              <a:rPr lang="en-US" altLang="ko-KR" sz="1600" dirty="0">
                <a:latin typeface="함초롬바탕" panose="02030604000101010101" pitchFamily="18" charset="-127"/>
              </a:rPr>
              <a:t> </a:t>
            </a:r>
            <a:r>
              <a:rPr lang="ko-KR" altLang="en-US" sz="1600" dirty="0">
                <a:latin typeface="함초롬바탕" panose="02030604000101010101" pitchFamily="18" charset="-127"/>
              </a:rPr>
              <a:t>만들 것인가</a:t>
            </a:r>
            <a:r>
              <a:rPr lang="en-US" altLang="ko-KR" sz="1600" dirty="0" smtClean="0">
                <a:latin typeface="함초롬바탕" panose="02030604000101010101" pitchFamily="18" charset="-127"/>
              </a:rPr>
              <a:t>?</a:t>
            </a:r>
          </a:p>
          <a:p>
            <a:pPr lvl="1" algn="l"/>
            <a:endParaRPr lang="en-US" altLang="ko-KR" sz="1600" dirty="0">
              <a:latin typeface="함초롬바탕" panose="02030604000101010101" pitchFamily="18" charset="-127"/>
            </a:endParaRPr>
          </a:p>
          <a:p>
            <a:pPr lvl="1" algn="l"/>
            <a:r>
              <a:rPr lang="ko-KR" altLang="en-US" sz="1600" dirty="0">
                <a:latin typeface="함초롬바탕" panose="02030604000101010101" pitchFamily="18" charset="-127"/>
              </a:rPr>
              <a:t>수단 불확실성</a:t>
            </a:r>
            <a:r>
              <a:rPr lang="en-US" altLang="ko-KR" sz="1600" dirty="0">
                <a:latin typeface="함초롬바탕" panose="02030604000101010101" pitchFamily="18" charset="-127"/>
              </a:rPr>
              <a:t>(Means Uncertainty): </a:t>
            </a:r>
            <a:r>
              <a:rPr lang="ko-KR" altLang="en-US" sz="1600" dirty="0">
                <a:latin typeface="함초롬바탕" panose="02030604000101010101" pitchFamily="18" charset="-127"/>
              </a:rPr>
              <a:t>어떻게 만들 것인가</a:t>
            </a:r>
            <a:r>
              <a:rPr lang="en-US" altLang="ko-KR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005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전통적 개발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097" name="_x199232880" descr="EMB000022fc28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6817377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09186" y="3861048"/>
            <a:ext cx="5379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만약 최종적으로 개발된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자전거가 고객이 원하는 것이 아니라면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프로젝트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동안 새로운 요구사항이나 기존의 요구사항의</a:t>
            </a:r>
            <a: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변동이 없는가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ko-KR" altLang="en-US" sz="2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19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913" y="908050"/>
            <a:ext cx="72707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0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불확실성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You can’t know everything up-front</a:t>
            </a:r>
          </a:p>
          <a:p>
            <a:r>
              <a:rPr lang="en-US" altLang="ko-KR" dirty="0" smtClean="0"/>
              <a:t>Emergent requirement(</a:t>
            </a:r>
            <a:r>
              <a:rPr lang="ko-KR" altLang="en-US" dirty="0" err="1" smtClean="0"/>
              <a:t>창발적</a:t>
            </a:r>
            <a:r>
              <a:rPr lang="ko-KR" altLang="en-US" dirty="0" smtClean="0"/>
              <a:t> 요구사항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b="0" dirty="0" smtClean="0"/>
              <a:t>프로젝트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초기에는 식별되지 않았으나 소프트웨어 개발 중에 나타나는 요구사항</a:t>
            </a:r>
            <a:endParaRPr lang="en-US" altLang="ko-KR" b="0" dirty="0" smtClean="0"/>
          </a:p>
          <a:p>
            <a:pPr lvl="1"/>
            <a:r>
              <a:rPr lang="ko-KR" altLang="en-US" dirty="0" err="1" smtClean="0"/>
              <a:t>창발적</a:t>
            </a:r>
            <a:r>
              <a:rPr lang="en-US" altLang="ko-KR" dirty="0" smtClean="0"/>
              <a:t>(Emergent): </a:t>
            </a:r>
            <a:r>
              <a:rPr lang="ko-KR" altLang="en-US" dirty="0" smtClean="0"/>
              <a:t>전혀 예기치 않은 </a:t>
            </a:r>
            <a:r>
              <a:rPr lang="ko-KR" altLang="en-US" dirty="0"/>
              <a:t>곳</a:t>
            </a:r>
            <a:r>
              <a:rPr lang="ko-KR" altLang="en-US" dirty="0" smtClean="0"/>
              <a:t>에서 갑자기 나타남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7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점진적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반복적 개발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점진적 개발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이전 시스템에 새로운 요구사항을 추가하여 개발</a:t>
            </a:r>
            <a:endParaRPr lang="en-US" altLang="ko-KR" dirty="0"/>
          </a:p>
          <a:p>
            <a:r>
              <a:rPr lang="ko-KR" altLang="en-US" dirty="0" smtClean="0"/>
              <a:t>반복적 개발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이전 시스템을 한 번에 완전하게 개발하는 것이 아니라 반복적으로 개선하고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97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반복적 점진적 개발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99233360" descr="EMB000022fc28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453894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4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MS구축전략계획수립_제안서(최종)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DDDDDD"/>
      </a:accent1>
      <a:accent2>
        <a:srgbClr val="3333CC"/>
      </a:accent2>
      <a:accent3>
        <a:srgbClr val="FFFFFF"/>
      </a:accent3>
      <a:accent4>
        <a:srgbClr val="000000"/>
      </a:accent4>
      <a:accent5>
        <a:srgbClr val="EBEBEB"/>
      </a:accent5>
      <a:accent6>
        <a:srgbClr val="2D2DB9"/>
      </a:accent6>
      <a:hlink>
        <a:srgbClr val="CCCCFF"/>
      </a:hlink>
      <a:folHlink>
        <a:srgbClr val="B2B2B2"/>
      </a:folHlink>
    </a:clrScheme>
    <a:fontScheme name="QMS구축전략계획수립_제안서(최종)">
      <a:majorFont>
        <a:latin typeface="HY헤드라인M"/>
        <a:ea typeface="HY헤드라인M"/>
        <a:cs typeface=""/>
      </a:majorFont>
      <a:minorFont>
        <a:latin typeface="HY신명조"/>
        <a:ea typeface="HY신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QMS구축전략계획수립_제안서(최종)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MS구축전략계획수립_제안서(최종)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D:\김사중\프로세스 개선 및 평가과제\2001 프로세스 개선 과제\IT 프로세스 진단 및 개선\QMS구축전략계획수립_제안서(최종).ppt</Template>
  <TotalTime>52400</TotalTime>
  <Words>615</Words>
  <Application>Microsoft Office PowerPoint</Application>
  <PresentationFormat>화면 슬라이드 쇼(4:3)</PresentationFormat>
  <Paragraphs>124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8" baseType="lpstr">
      <vt:lpstr>HY강B</vt:lpstr>
      <vt:lpstr>HY견고딕</vt:lpstr>
      <vt:lpstr>HY신명조</vt:lpstr>
      <vt:lpstr>HY헤드라인M</vt:lpstr>
      <vt:lpstr>Monotype Sorts</vt:lpstr>
      <vt:lpstr>Roboto</vt:lpstr>
      <vt:lpstr>굴림</vt:lpstr>
      <vt:lpstr>굴림체</vt:lpstr>
      <vt:lpstr>돋움</vt:lpstr>
      <vt:lpstr>함초롬바탕</vt:lpstr>
      <vt:lpstr>Arial</vt:lpstr>
      <vt:lpstr>Wingdings</vt:lpstr>
      <vt:lpstr>QMS구축전략계획수립_제안서(최종)</vt:lpstr>
      <vt:lpstr>애자일 프로세스: 스크럼</vt:lpstr>
      <vt:lpstr>강의 주제</vt:lpstr>
      <vt:lpstr>폭포수 모델</vt:lpstr>
      <vt:lpstr>폭포수 모델과 불확실성</vt:lpstr>
      <vt:lpstr>전통적 개발</vt:lpstr>
      <vt:lpstr>PowerPoint 프레젠테이션</vt:lpstr>
      <vt:lpstr>불확실성</vt:lpstr>
      <vt:lpstr>점진적/반복적 개발</vt:lpstr>
      <vt:lpstr>반복적 점진적 개발</vt:lpstr>
      <vt:lpstr>반복적 점진적 개발과 불확실성</vt:lpstr>
      <vt:lpstr>폭포수 모델</vt:lpstr>
      <vt:lpstr>전통적 개발과 애자일 그리고 가치</vt:lpstr>
      <vt:lpstr>강의 주제</vt:lpstr>
      <vt:lpstr>스크럼</vt:lpstr>
      <vt:lpstr>애자일 프로세스</vt:lpstr>
      <vt:lpstr>예</vt:lpstr>
      <vt:lpstr>IID</vt:lpstr>
      <vt:lpstr>IID</vt:lpstr>
      <vt:lpstr>강의주제</vt:lpstr>
      <vt:lpstr>애자일 선언</vt:lpstr>
      <vt:lpstr>애자일 접근법</vt:lpstr>
      <vt:lpstr>강의주제</vt:lpstr>
      <vt:lpstr>애자일 방법론</vt:lpstr>
      <vt:lpstr>스크럼 가이드</vt:lpstr>
      <vt:lpstr>스크럼(Scrum)</vt:lpstr>
    </vt:vector>
  </TitlesOfParts>
  <Company>소프트웨어진흥원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정인상</dc:creator>
  <cp:lastModifiedBy>insang@hansung.ac.kr</cp:lastModifiedBy>
  <cp:revision>504</cp:revision>
  <dcterms:created xsi:type="dcterms:W3CDTF">2002-01-10T04:51:34Z</dcterms:created>
  <dcterms:modified xsi:type="dcterms:W3CDTF">2020-03-15T11:40:46Z</dcterms:modified>
</cp:coreProperties>
</file>