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1083" r:id="rId2"/>
    <p:sldId id="1082" r:id="rId3"/>
    <p:sldId id="1005" r:id="rId4"/>
    <p:sldId id="1004" r:id="rId5"/>
    <p:sldId id="1078" r:id="rId6"/>
    <p:sldId id="1079" r:id="rId7"/>
    <p:sldId id="1080" r:id="rId8"/>
    <p:sldId id="1066" r:id="rId9"/>
    <p:sldId id="1067" r:id="rId10"/>
    <p:sldId id="1068" r:id="rId11"/>
    <p:sldId id="1074" r:id="rId12"/>
    <p:sldId id="1148" r:id="rId13"/>
    <p:sldId id="1149" r:id="rId14"/>
    <p:sldId id="1081" r:id="rId15"/>
    <p:sldId id="1073" r:id="rId16"/>
    <p:sldId id="1070" r:id="rId17"/>
    <p:sldId id="1071" r:id="rId18"/>
    <p:sldId id="1072" r:id="rId19"/>
    <p:sldId id="1077" r:id="rId20"/>
    <p:sldId id="1108" r:id="rId21"/>
    <p:sldId id="1107" r:id="rId22"/>
    <p:sldId id="1075" r:id="rId23"/>
    <p:sldId id="1009" r:id="rId24"/>
    <p:sldId id="1092" r:id="rId25"/>
    <p:sldId id="1013" r:id="rId26"/>
    <p:sldId id="1017" r:id="rId27"/>
    <p:sldId id="1015" r:id="rId28"/>
    <p:sldId id="1016" r:id="rId29"/>
    <p:sldId id="1089" r:id="rId30"/>
    <p:sldId id="1012" r:id="rId31"/>
    <p:sldId id="1014" r:id="rId32"/>
    <p:sldId id="1018" r:id="rId33"/>
    <p:sldId id="1019" r:id="rId34"/>
    <p:sldId id="1020" r:id="rId35"/>
    <p:sldId id="1093" r:id="rId36"/>
    <p:sldId id="1021" r:id="rId37"/>
    <p:sldId id="1022" r:id="rId38"/>
    <p:sldId id="1023" r:id="rId39"/>
    <p:sldId id="1115" r:id="rId40"/>
    <p:sldId id="1112" r:id="rId41"/>
    <p:sldId id="1114" r:id="rId42"/>
    <p:sldId id="1110" r:id="rId43"/>
    <p:sldId id="1113" r:id="rId44"/>
    <p:sldId id="1111" r:id="rId45"/>
    <p:sldId id="1117" r:id="rId46"/>
    <p:sldId id="1116" r:id="rId47"/>
    <p:sldId id="1109" r:id="rId48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ang@hansung.ac.kr" initials="i" lastIdx="0" clrIdx="0">
    <p:extLst>
      <p:ext uri="{19B8F6BF-5375-455C-9EA6-DF929625EA0E}">
        <p15:presenceInfo xmlns:p15="http://schemas.microsoft.com/office/powerpoint/2012/main" userId="2c709533841abf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93463" autoAdjust="0"/>
  </p:normalViewPr>
  <p:slideViewPr>
    <p:cSldViewPr>
      <p:cViewPr varScale="1">
        <p:scale>
          <a:sx n="74" d="100"/>
          <a:sy n="74" d="100"/>
        </p:scale>
        <p:origin x="7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okorea.com/news/355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강의주제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스크럼 프로세스 개요</a:t>
            </a:r>
            <a:endParaRPr lang="en-US" altLang="ko-KR" dirty="0"/>
          </a:p>
          <a:p>
            <a:r>
              <a:rPr lang="ko-KR" altLang="en-US" dirty="0"/>
              <a:t>스크럼 역할</a:t>
            </a:r>
            <a:endParaRPr lang="en-US" altLang="ko-KR" dirty="0"/>
          </a:p>
          <a:p>
            <a:r>
              <a:rPr lang="ko-KR" altLang="en-US" dirty="0"/>
              <a:t>스크럼 이벤트</a:t>
            </a:r>
            <a:r>
              <a:rPr lang="en-US" altLang="ko-KR" dirty="0"/>
              <a:t>/ceremonies</a:t>
            </a:r>
          </a:p>
          <a:p>
            <a:r>
              <a:rPr lang="ko-KR" altLang="en-US" dirty="0"/>
              <a:t>스크럼 산출물</a:t>
            </a:r>
          </a:p>
        </p:txBody>
      </p:sp>
    </p:spTree>
    <p:extLst>
      <p:ext uri="{BB962C8B-B14F-4D97-AF65-F5344CB8AC3E}">
        <p14:creationId xmlns:p14="http://schemas.microsoft.com/office/powerpoint/2010/main" val="356401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팀과 애자일 팀 구성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65" y="1817452"/>
            <a:ext cx="731622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이벤트</a:t>
            </a:r>
            <a:r>
              <a:rPr lang="en-US" altLang="ko-KR" dirty="0"/>
              <a:t>/Ceremonies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스프린트 계획</a:t>
            </a:r>
            <a:endParaRPr lang="en-US" altLang="ko-KR" dirty="0"/>
          </a:p>
          <a:p>
            <a:r>
              <a:rPr lang="ko-KR" altLang="en-US" dirty="0"/>
              <a:t>일일 스크럼</a:t>
            </a:r>
            <a:endParaRPr lang="en-US" altLang="ko-KR" dirty="0"/>
          </a:p>
          <a:p>
            <a:r>
              <a:rPr lang="ko-KR" altLang="en-US" dirty="0"/>
              <a:t>스프린트 리뷰</a:t>
            </a:r>
            <a:endParaRPr lang="en-US" altLang="ko-KR" dirty="0"/>
          </a:p>
          <a:p>
            <a:r>
              <a:rPr lang="ko-KR" altLang="en-US" dirty="0"/>
              <a:t>스프린트 회고</a:t>
            </a:r>
            <a:endParaRPr lang="en-US" altLang="ko-KR" dirty="0"/>
          </a:p>
          <a:p>
            <a:r>
              <a:rPr lang="ko-KR" altLang="en-US" dirty="0"/>
              <a:t>스프린트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12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27" y="908050"/>
            <a:ext cx="696609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647576"/>
            <a:ext cx="692564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스프린트</a:t>
            </a:r>
            <a:r>
              <a:rPr lang="en-US" altLang="ko-KR" dirty="0"/>
              <a:t> (</a:t>
            </a:r>
            <a:r>
              <a:rPr lang="ko-KR" altLang="en-US" dirty="0"/>
              <a:t>기본 로그인 기능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로그인 웹 페이지 생성</a:t>
            </a:r>
            <a:endParaRPr lang="en-US" altLang="ko-KR" sz="1600" dirty="0"/>
          </a:p>
          <a:p>
            <a:pPr lvl="1"/>
            <a:r>
              <a:rPr lang="ko-KR" altLang="en-US" sz="1600" dirty="0"/>
              <a:t>웹 페이지에 사용자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비번을 입력할 수 있는 텍스트 필드 추가</a:t>
            </a:r>
            <a:endParaRPr lang="en-US" altLang="ko-KR" sz="1600" dirty="0"/>
          </a:p>
          <a:p>
            <a:pPr lvl="1"/>
            <a:r>
              <a:rPr lang="ko-KR" altLang="en-US" sz="1600" dirty="0"/>
              <a:t>로그인 버튼</a:t>
            </a:r>
            <a:endParaRPr lang="en-US" altLang="ko-KR" sz="1600" dirty="0"/>
          </a:p>
          <a:p>
            <a:pPr lvl="1"/>
            <a:r>
              <a:rPr lang="ko-KR" altLang="en-US" sz="1600" dirty="0"/>
              <a:t>입력을 검증하는 기능 및 스타일링 없음</a:t>
            </a:r>
            <a:r>
              <a:rPr lang="en-US" altLang="ko-KR" sz="1600" dirty="0"/>
              <a:t>(No CSS)</a:t>
            </a:r>
          </a:p>
          <a:p>
            <a:pPr lvl="1"/>
            <a:r>
              <a:rPr lang="ko-KR" altLang="en-US" sz="1600" dirty="0"/>
              <a:t>로그인</a:t>
            </a:r>
            <a:r>
              <a:rPr lang="en-US" altLang="ko-KR" sz="1600" dirty="0"/>
              <a:t> </a:t>
            </a:r>
            <a:r>
              <a:rPr lang="ko-KR" altLang="en-US" sz="1600" dirty="0"/>
              <a:t>버튼을 누르면 환영 웹 페이지를 보여줌</a:t>
            </a:r>
            <a:endParaRPr lang="en-US" altLang="ko-KR" sz="1600" dirty="0"/>
          </a:p>
          <a:p>
            <a:r>
              <a:rPr lang="en-US" altLang="ko-KR" dirty="0"/>
              <a:t>2</a:t>
            </a:r>
            <a:r>
              <a:rPr lang="ko-KR" altLang="en-US" dirty="0"/>
              <a:t>차 스프린트</a:t>
            </a:r>
            <a:r>
              <a:rPr lang="en-US" altLang="ko-KR" dirty="0"/>
              <a:t>(</a:t>
            </a:r>
            <a:r>
              <a:rPr lang="ko-KR" altLang="en-US" dirty="0"/>
              <a:t>비밀번호 검증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입력 값에 대한 검증 기능 제공</a:t>
            </a:r>
            <a:endParaRPr lang="en-US" altLang="ko-KR" sz="1600" dirty="0"/>
          </a:p>
          <a:p>
            <a:pPr lvl="1"/>
            <a:r>
              <a:rPr lang="en-US" altLang="ko-KR" sz="1600" dirty="0"/>
              <a:t>CSS </a:t>
            </a:r>
            <a:r>
              <a:rPr lang="ko-KR" altLang="en-US" sz="1600" dirty="0"/>
              <a:t>추가하여  </a:t>
            </a:r>
            <a:r>
              <a:rPr lang="ko-KR" altLang="en-US" sz="1600" dirty="0" err="1"/>
              <a:t>웹페이지</a:t>
            </a:r>
            <a:r>
              <a:rPr lang="ko-KR" altLang="en-US" sz="1600" dirty="0"/>
              <a:t> 스타일링</a:t>
            </a:r>
            <a:endParaRPr lang="en-US" altLang="ko-KR" sz="1600" dirty="0"/>
          </a:p>
          <a:p>
            <a:pPr lvl="1"/>
            <a:r>
              <a:rPr lang="ko-KR" altLang="en-US" sz="1600" dirty="0"/>
              <a:t>타당하지 않은 비번으로 입력 했을 때 오류 메시지 생성</a:t>
            </a:r>
            <a:endParaRPr lang="en-US" altLang="ko-KR" sz="1600" dirty="0"/>
          </a:p>
          <a:p>
            <a:r>
              <a:rPr lang="en-US" altLang="ko-KR" dirty="0"/>
              <a:t>3</a:t>
            </a:r>
            <a:r>
              <a:rPr lang="ko-KR" altLang="en-US" dirty="0"/>
              <a:t>차 스프린트</a:t>
            </a:r>
            <a:r>
              <a:rPr lang="en-US" altLang="ko-KR" dirty="0"/>
              <a:t>(</a:t>
            </a:r>
            <a:r>
              <a:rPr lang="ko-KR" altLang="en-US" dirty="0"/>
              <a:t>세션 기능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600" dirty="0"/>
              <a:t>비밀번호를 잊어버렸을 때 </a:t>
            </a:r>
            <a:r>
              <a:rPr lang="ko-KR" altLang="en-US" sz="1600" dirty="0" err="1"/>
              <a:t>재생성하는</a:t>
            </a:r>
            <a:r>
              <a:rPr lang="ko-KR" altLang="en-US" sz="1600" dirty="0"/>
              <a:t> 기능</a:t>
            </a:r>
            <a:endParaRPr lang="en-US" altLang="ko-KR" sz="1600" dirty="0"/>
          </a:p>
          <a:p>
            <a:pPr lvl="1"/>
            <a:r>
              <a:rPr lang="en-US" altLang="ko-KR" sz="1600" dirty="0"/>
              <a:t>Remember me </a:t>
            </a:r>
            <a:r>
              <a:rPr lang="ko-KR" altLang="en-US" sz="1600" dirty="0"/>
              <a:t>기능 추가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사용자가 로그인 했을 때 환영 </a:t>
            </a:r>
            <a:r>
              <a:rPr lang="ko-KR" altLang="en-US" sz="1600" dirty="0" err="1"/>
              <a:t>웹페이지가</a:t>
            </a:r>
            <a:r>
              <a:rPr lang="ko-KR" altLang="en-US" sz="1600" dirty="0"/>
              <a:t> 아닌 적절한 웹 페이지로 </a:t>
            </a:r>
            <a:r>
              <a:rPr lang="en-US" altLang="ko-KR" sz="1600" dirty="0"/>
              <a:t>redirect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98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스프린트  계획 절차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arenR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스프린트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목표설정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457200" indent="-457200" eaLnBrk="1" hangingPunct="1">
              <a:buFont typeface="+mj-lt"/>
              <a:buAutoNum type="arabicParenR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스프린트에서 개발할 사용자 스토리 선정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marL="457200" indent="-457200" eaLnBrk="1" hangingPunct="1">
              <a:buFont typeface="+mj-lt"/>
              <a:buAutoNum type="arabicParenR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스토리를 태스크로 분할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3" y="2780928"/>
            <a:ext cx="3960440" cy="281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780928"/>
            <a:ext cx="246731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9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일일 스크럼 미팅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스탠드업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미팅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매일 정해진 시간에 정해진 장소에서 개발팀이 모여 각자가 어제 했던 일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오늘 할 일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작업을 수행하는 중에 문제가 되는 일과 도움이 필요로 하는 일에 대해 이야기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개발자 자신이 맡고 있는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타스크를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완료하는 데까지 남은 시간을 이야기 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미팅 시간은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15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분정도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간단하고 빠르게 진행하는 것을 원칙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만약 장애 요인이나 문제점이 있다면 미팅 후 바로 해결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일일 스크럼 미팅을 통해 팀의 진척상황이나 이슈들을 공유할 수 있고 프로젝트 후반부에 문제점이 갑자기 발생하는 것을 예방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스프린트가 종료되면 개발팀은 스프린트 동안 개발한 제품을 고객을 포함한 이해관련자에게 구현된 기능을 보여 주면서 데모를 수행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고객은 자신의 요구사항이 해당 스프린트 동안 잘 반영되었는지 평가를 하고 피드백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제품 오너는 스프린트 리뷰에서 도출된 여러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지적사항이나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개선 사항을 정리하여 다음 스프린트에 반영될 수 있도록 제품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백로그를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다시 갱신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67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스프린트 회고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36010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스프린트가 끝나는 시점이나 일정 주기로 수행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프로젝트를 진행하는 과정에서 드러난 좋았던 점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여러 가지 문제나 미진한 점 등을 도출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보다 나은 방향으로 개선할 수 있는 방법을 모색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회고를 통해 이미 설정된 프로세스로만 프로젝트를 진행하는 것이 아니고 프로세스가 계속적으로 개선되도록 하여 변화하는 비즈니스 환경에 	보다 능동적으로 적응할 수 있도록 함</a:t>
            </a:r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15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2" y="956917"/>
            <a:ext cx="764011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227" y="908050"/>
            <a:ext cx="696609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5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백로그</a:t>
            </a:r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스토리</a:t>
            </a:r>
            <a:endParaRPr lang="en-US" altLang="ko-KR" dirty="0"/>
          </a:p>
          <a:p>
            <a:r>
              <a:rPr lang="en-US" altLang="ko-KR" dirty="0"/>
              <a:t>DEEP</a:t>
            </a:r>
          </a:p>
          <a:p>
            <a:r>
              <a:rPr lang="ko-KR" altLang="en-US" dirty="0"/>
              <a:t>스토리 포인트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42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647576"/>
            <a:ext cx="692564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산출물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r>
              <a:rPr lang="ko-KR" altLang="en-US" dirty="0"/>
              <a:t>  </a:t>
            </a:r>
            <a:r>
              <a:rPr lang="en-US" altLang="ko-KR" dirty="0"/>
              <a:t>backlog</a:t>
            </a:r>
          </a:p>
          <a:p>
            <a:r>
              <a:rPr lang="en-US" altLang="ko-KR" dirty="0"/>
              <a:t>Sprint backlog</a:t>
            </a:r>
          </a:p>
          <a:p>
            <a:r>
              <a:rPr lang="en-US" altLang="ko-KR" dirty="0"/>
              <a:t>Increment(Potentially</a:t>
            </a:r>
            <a:r>
              <a:rPr lang="ko-KR" altLang="en-US" dirty="0"/>
              <a:t> </a:t>
            </a:r>
            <a:r>
              <a:rPr lang="en-US" altLang="ko-KR" dirty="0"/>
              <a:t>Shippable Increment/product)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8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백로그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15279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제품에 필요한 모든 것을 기술한 우선순위가 있는  업무 목록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50042"/>
              </p:ext>
            </p:extLst>
          </p:nvPr>
        </p:nvGraphicFramePr>
        <p:xfrm>
          <a:off x="777863" y="2204864"/>
          <a:ext cx="7416824" cy="3091202"/>
        </p:xfrm>
        <a:graphic>
          <a:graphicData uri="http://schemas.openxmlformats.org/drawingml/2006/table">
            <a:tbl>
              <a:tblPr/>
              <a:tblGrid>
                <a:gridCol w="161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업무 분류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백로그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업무 항목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(PBI,</a:t>
                      </a:r>
                      <a:r>
                        <a:rPr lang="en-US" altLang="ko-KR" sz="2000" b="1" kern="0" spc="0" baseline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 Product Backlog Item)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도서관 이용 회원은자신의 적립된 포인트를 조회할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비기능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도서관 이용 회원은 찾고자 하는 도서를 저자명을 이용하여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분 이내에 조회 결과를 받아볼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오류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포인트 계산 기능에서 발견된 오류를 수정한다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지식습득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스파이크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개발자로서 나는 검색 엔진 설계의 타당성 학인을 위해 시제품을 만들어 확인한다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2450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5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애자일 방법에서는 사용자의 요구사항을 사용자 스토리</a:t>
            </a:r>
            <a:r>
              <a:rPr lang="en-US" altLang="ko-KR" dirty="0"/>
              <a:t>(User Story)</a:t>
            </a:r>
            <a:r>
              <a:rPr lang="ko-KR" altLang="en-US" dirty="0"/>
              <a:t>형태로 표현하는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65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Mike Cohn </a:t>
            </a:r>
            <a:r>
              <a:rPr lang="ko-KR" altLang="en-US" dirty="0"/>
              <a:t>사용자 스토리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219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1988840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4435" y="251446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319257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6606" y="40770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간결하게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대화를 위한 매개체의 역할</a:t>
            </a:r>
          </a:p>
        </p:txBody>
      </p:sp>
    </p:spTree>
    <p:extLst>
      <p:ext uri="{BB962C8B-B14F-4D97-AF65-F5344CB8AC3E}">
        <p14:creationId xmlns:p14="http://schemas.microsoft.com/office/powerpoint/2010/main" val="97610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구매자로서 나는 과거에 구매한 물품들을 볼 수 있도록 주문 이력을 확인하고 싶다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ATM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관리자로서 나는 고객이 현금을 인출할 수 있도록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ATM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에 현금을 채우고 싶다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교직원으로서 나는 학교에 자동차로 출퇴근 하기 위해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주차권을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구입하기를 원한다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학생으로서 나는 통과여부를 빨리 확인하기 위하여 시험 점수를 온라인으로 확인하고 싶다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구매자로서 나는 물품의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평판를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학인하기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위해 선정된 물품의 리뷰를 보고 싶다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74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wrong?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사용자로서 나는 키워드 정보만으로 책을 탐색하고 싶다 </a:t>
            </a:r>
          </a:p>
        </p:txBody>
      </p:sp>
    </p:spTree>
    <p:extLst>
      <p:ext uri="{BB962C8B-B14F-4D97-AF65-F5344CB8AC3E}">
        <p14:creationId xmlns:p14="http://schemas.microsoft.com/office/powerpoint/2010/main" val="3571139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사용자로서 나는 원하는 책을 찾는 시간을 절약하기 위해 키워드 정보만으로 책을 탐색하고 싶다 </a:t>
            </a:r>
          </a:p>
        </p:txBody>
      </p:sp>
    </p:spTree>
    <p:extLst>
      <p:ext uri="{BB962C8B-B14F-4D97-AF65-F5344CB8AC3E}">
        <p14:creationId xmlns:p14="http://schemas.microsoft.com/office/powerpoint/2010/main" val="18604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스토리로 작성한 제품 </a:t>
            </a:r>
            <a:r>
              <a:rPr lang="ko-KR" altLang="en-US" dirty="0" err="1"/>
              <a:t>백로그</a:t>
            </a:r>
            <a:r>
              <a:rPr lang="ko-KR" altLang="en-US" dirty="0"/>
              <a:t>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35" y="2003215"/>
            <a:ext cx="451548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팀</a:t>
            </a:r>
            <a:r>
              <a:rPr lang="en-US" altLang="ko-KR" dirty="0"/>
              <a:t>: </a:t>
            </a:r>
            <a:r>
              <a:rPr lang="ko-KR" altLang="en-US" dirty="0"/>
              <a:t>스크럼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 책임자</a:t>
            </a:r>
            <a:endParaRPr lang="en-US" altLang="ko-KR" dirty="0"/>
          </a:p>
          <a:p>
            <a:r>
              <a:rPr lang="ko-KR" altLang="en-US" dirty="0"/>
              <a:t>스크럼 마스터</a:t>
            </a:r>
            <a:endParaRPr lang="en-US" altLang="ko-KR" dirty="0"/>
          </a:p>
          <a:p>
            <a:r>
              <a:rPr lang="ko-KR" altLang="en-US" dirty="0"/>
              <a:t>개발 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" y="2780928"/>
            <a:ext cx="810690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50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사용자 스토리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소프트웨어 사용자나 구매자에게 가치를 줄 수 있는 기능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스토리는 고객이나 개발자 모두 이해할 수 있도록 고객이 작성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스토리의 세 측면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3Cs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카드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(Card):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고객의 요구사항을 문서화하기 보다는 표현하기 위한 것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대화의 초대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800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대화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(Conversation):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대화를 통해 세부사항을 구체화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테스트</a:t>
            </a:r>
            <a:r>
              <a:rPr lang="en-US" altLang="ko-KR" sz="1800" dirty="0">
                <a:latin typeface="HY강B" pitchFamily="18" charset="-127"/>
                <a:ea typeface="HY강B" pitchFamily="18" charset="-127"/>
              </a:rPr>
              <a:t>(Confirmation): </a:t>
            </a:r>
            <a:r>
              <a:rPr lang="ko-KR" altLang="en-US" sz="1800" dirty="0">
                <a:latin typeface="HY강B" pitchFamily="18" charset="-127"/>
                <a:ea typeface="HY강B" pitchFamily="18" charset="-127"/>
              </a:rPr>
              <a:t>스토리의 완료 여부를 판단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예제</a:t>
            </a:r>
          </a:p>
          <a:p>
            <a:pPr lvl="1" eaLnBrk="1" hangingPunct="1">
              <a:buFont typeface="Arial" pitchFamily="34" charset="0"/>
              <a:buChar char="•"/>
            </a:pPr>
            <a:endParaRPr lang="ko-KR" altLang="en-US" sz="1800" dirty="0">
              <a:latin typeface="HY강B" pitchFamily="18" charset="-127"/>
              <a:ea typeface="HY강B" pitchFamily="18" charset="-127"/>
            </a:endParaRPr>
          </a:p>
          <a:p>
            <a:pPr lvl="1" eaLnBrk="1" hangingPunct="1">
              <a:buFont typeface="Arial" pitchFamily="34" charset="0"/>
              <a:buChar char="•"/>
            </a:pPr>
            <a:endParaRPr lang="ko-KR" altLang="en-US" sz="1800" dirty="0">
              <a:latin typeface="HY강B" pitchFamily="18" charset="-127"/>
              <a:ea typeface="HY강B" pitchFamily="18" charset="-127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ko-KR" dirty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046288" y="4149725"/>
            <a:ext cx="5516562" cy="1655763"/>
            <a:chOff x="1396" y="2614"/>
            <a:chExt cx="3765" cy="1043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396" y="2614"/>
              <a:ext cx="3765" cy="10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714" y="2750"/>
              <a:ext cx="344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latinLnBrk="1">
                <a:spcBef>
                  <a:spcPct val="50000"/>
                </a:spcBef>
              </a:pPr>
              <a:r>
                <a:rPr lang="ko-KR" altLang="en-US" sz="1600" b="1" dirty="0">
                  <a:latin typeface="HY바다L" pitchFamily="18" charset="-127"/>
                  <a:ea typeface="HY바다L" pitchFamily="18" charset="-127"/>
                </a:rPr>
                <a:t>구매자로서 나는 체크아웃하기 전에 장바구니의 물건들을 조정할 수 있도록 장바구니에 담겨진 물품들을 검토할 수 있다</a:t>
              </a:r>
              <a:r>
                <a:rPr lang="en-US" altLang="ko-KR" sz="1600" b="1" dirty="0">
                  <a:latin typeface="HY바다L" pitchFamily="18" charset="-127"/>
                  <a:ea typeface="HY바다L" pitchFamily="18" charset="-127"/>
                </a:rPr>
                <a:t>.</a:t>
              </a:r>
              <a:endParaRPr lang="ko-KR" altLang="en-US" sz="1600" b="1" dirty="0">
                <a:latin typeface="HY바다L" pitchFamily="18" charset="-127"/>
                <a:ea typeface="HY바다L" pitchFamily="18" charset="-127"/>
              </a:endParaRPr>
            </a:p>
            <a:p>
              <a:pPr algn="l" latinLnBrk="1">
                <a:spcBef>
                  <a:spcPct val="50000"/>
                </a:spcBef>
              </a:pPr>
              <a:endParaRPr lang="ko-KR" altLang="en-US" sz="1600" b="1" dirty="0">
                <a:latin typeface="HY바다L" pitchFamily="18" charset="-127"/>
                <a:ea typeface="HY바다L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rot="20012501">
            <a:off x="4335122" y="5517232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666F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3X5</a:t>
            </a:r>
            <a:r>
              <a:rPr lang="ko-KR" altLang="en-US" sz="1400" dirty="0">
                <a:solidFill>
                  <a:srgbClr val="6666F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인치 인덱스 카드나</a:t>
            </a:r>
            <a:endParaRPr lang="en-US" altLang="ko-KR" sz="1400" dirty="0">
              <a:solidFill>
                <a:srgbClr val="6666F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400" dirty="0" err="1">
                <a:solidFill>
                  <a:srgbClr val="6666FF"/>
                </a:solidFill>
                <a:latin typeface="HY울릉도B" panose="02030600000101010101" pitchFamily="18" charset="-127"/>
                <a:ea typeface="HY울릉도B" panose="02030600000101010101" pitchFamily="18" charset="-127"/>
              </a:rPr>
              <a:t>포스트잇</a:t>
            </a:r>
            <a:endParaRPr lang="ko-KR" altLang="en-US" sz="1400" dirty="0">
              <a:solidFill>
                <a:srgbClr val="6666FF"/>
              </a:solidFill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8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</a:t>
            </a:r>
            <a:r>
              <a:rPr lang="en-US" altLang="ko-KR" dirty="0"/>
              <a:t>: Card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219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1988840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4435" y="251446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319257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6606" y="40770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간결하게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대화를 위한 매개체의 역할</a:t>
            </a:r>
          </a:p>
        </p:txBody>
      </p:sp>
    </p:spTree>
    <p:extLst>
      <p:ext uri="{BB962C8B-B14F-4D97-AF65-F5344CB8AC3E}">
        <p14:creationId xmlns:p14="http://schemas.microsoft.com/office/powerpoint/2010/main" val="394772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개발 방식에서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4" name="모서리가 둥근 사각형 설명선 3"/>
          <p:cNvSpPr/>
          <p:nvPr/>
        </p:nvSpPr>
        <p:spPr bwMode="auto">
          <a:xfrm>
            <a:off x="467544" y="1645826"/>
            <a:ext cx="1944216" cy="408623"/>
          </a:xfrm>
          <a:prstGeom prst="wedgeRoundRectCallout">
            <a:avLst>
              <a:gd name="adj1" fmla="val -72700"/>
              <a:gd name="adj2" fmla="val 111050"/>
              <a:gd name="adj3" fmla="val 16667"/>
            </a:avLst>
          </a:pr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Do it right</a:t>
            </a:r>
            <a:r>
              <a:rPr kumimoji="1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 now!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5508104" y="2196479"/>
            <a:ext cx="1944216" cy="408623"/>
          </a:xfrm>
          <a:prstGeom prst="wedgeRoundRectCallout">
            <a:avLst>
              <a:gd name="adj1" fmla="val 136086"/>
              <a:gd name="adj2" fmla="val 7677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itchFamily="34" charset="0"/>
              </a:rPr>
              <a:t>Yes Sir!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11960" y="3284984"/>
            <a:ext cx="3077406" cy="1021556"/>
          </a:xfrm>
          <a:prstGeom prst="wedgeRoundRectCallout">
            <a:avLst>
              <a:gd name="adj1" fmla="val 111032"/>
              <a:gd name="adj2" fmla="val 8514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itchFamily="34" charset="0"/>
              </a:rPr>
              <a:t>I cant understand the requirement.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Plz</a:t>
            </a:r>
            <a:r>
              <a:rPr kumimoji="1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tell me what it means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873057" y="4306540"/>
            <a:ext cx="3077406" cy="1021556"/>
          </a:xfrm>
          <a:prstGeom prst="wedgeRoundRectCallout">
            <a:avLst>
              <a:gd name="adj1" fmla="val -78911"/>
              <a:gd name="adj2" fmla="val 10438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itchFamily="34" charset="0"/>
              </a:rPr>
              <a:t>All details are written in the requirements document.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itchFamily="34" charset="0"/>
              </a:rPr>
              <a:t>Check it out.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508104" y="5445224"/>
            <a:ext cx="1944216" cy="408623"/>
          </a:xfrm>
          <a:prstGeom prst="wedgeRoundRectCallout">
            <a:avLst>
              <a:gd name="adj1" fmla="val 136086"/>
              <a:gd name="adj2" fmla="val 7677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itchFamily="34" charset="0"/>
              </a:rPr>
              <a:t>Yes Sir!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 개발 방식에서 요구사항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908051"/>
            <a:ext cx="8035925" cy="1440830"/>
          </a:xfrm>
        </p:spPr>
        <p:txBody>
          <a:bodyPr/>
          <a:lstStyle/>
          <a:p>
            <a:r>
              <a:rPr lang="en-US" altLang="ko-KR" dirty="0"/>
              <a:t>No </a:t>
            </a:r>
            <a:r>
              <a:rPr lang="ko-KR" altLang="en-US" dirty="0"/>
              <a:t>대화</a:t>
            </a:r>
            <a:endParaRPr lang="en-US" altLang="ko-KR" dirty="0"/>
          </a:p>
          <a:p>
            <a:r>
              <a:rPr lang="ko-KR" altLang="en-US" dirty="0"/>
              <a:t>모든  상세한 것은  문서화</a:t>
            </a:r>
            <a:endParaRPr lang="en-US" altLang="ko-KR" dirty="0"/>
          </a:p>
          <a:p>
            <a:r>
              <a:rPr lang="ko-KR" altLang="en-US" dirty="0"/>
              <a:t>모든 요구사항들을 같은 수준으로 상세화</a:t>
            </a:r>
            <a:endParaRPr lang="en-US" altLang="ko-KR" dirty="0"/>
          </a:p>
          <a:p>
            <a:pPr lvl="1"/>
            <a:r>
              <a:rPr lang="ko-KR" altLang="en-US" dirty="0"/>
              <a:t>전혀 개발이 되지 않을 요구사항이 나중에 발견된 경우는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0338"/>
            <a:ext cx="3667254" cy="30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436336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대화 없이 문서화된 요구사항을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때</a:t>
            </a:r>
          </a:p>
        </p:txBody>
      </p:sp>
    </p:spTree>
    <p:extLst>
      <p:ext uri="{BB962C8B-B14F-4D97-AF65-F5344CB8AC3E}">
        <p14:creationId xmlns:p14="http://schemas.microsoft.com/office/powerpoint/2010/main" val="13441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애자일에서</a:t>
            </a:r>
            <a:r>
              <a:rPr lang="ko-KR" altLang="en-US" dirty="0"/>
              <a:t> 사용자 스토리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Conversation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390313" cy="26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003" y="4653136"/>
            <a:ext cx="83375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대화는 이해의 공유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(shared understanding)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촉진한다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8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스토리와 </a:t>
            </a:r>
            <a:r>
              <a:rPr lang="en-US" altLang="ko-KR" dirty="0"/>
              <a:t>3Cs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2"/>
            <a:ext cx="4752528" cy="224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1248" y="6843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20152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2374526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979613" y="2852738"/>
            <a:ext cx="6246812" cy="338457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스토리와 테스트</a:t>
            </a:r>
            <a:r>
              <a:rPr lang="en-US" altLang="ko-KR" dirty="0"/>
              <a:t>: Confirmation</a:t>
            </a:r>
            <a:endParaRPr lang="ko-KR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15963" y="1268413"/>
            <a:ext cx="5518150" cy="10080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49313" y="1557338"/>
            <a:ext cx="5051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책 구매자로서 나는 구매를 원하는 여러 책을 선택적으로 구입할 수 있도록 책을 장바구니에 넣어둘 수 있다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644775" y="3068638"/>
            <a:ext cx="5051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latinLnBrk="1">
              <a:spcBef>
                <a:spcPct val="50000"/>
              </a:spcBef>
            </a:pP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Given </a:t>
            </a:r>
            <a:r>
              <a:rPr lang="ko-KR" altLang="en-US" sz="1600" b="1" dirty="0" err="1">
                <a:latin typeface="HY바다L" pitchFamily="18" charset="-127"/>
                <a:ea typeface="HY바다L" pitchFamily="18" charset="-127"/>
              </a:rPr>
              <a:t>책구매자가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When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품절된 책을 장바구니에 담는다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 Then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사용자에게 재고가 확보되면 배송할 거라고 알려주는지 확인한다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pPr algn="l" latinLnBrk="1">
              <a:spcBef>
                <a:spcPct val="50000"/>
              </a:spcBef>
            </a:pP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Given </a:t>
            </a:r>
            <a:r>
              <a:rPr lang="ko-KR" altLang="en-US" sz="1600" b="1" dirty="0" err="1">
                <a:latin typeface="HY바다L" pitchFamily="18" charset="-127"/>
                <a:ea typeface="HY바다L" pitchFamily="18" charset="-127"/>
              </a:rPr>
              <a:t>책구매자가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When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아직 출간하지 않은 책을 장바구니에 담는다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 Then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사용자에게 책이 출간되면 배송할 거라고 알려주는지 확인한다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</a:t>
            </a:r>
          </a:p>
          <a:p>
            <a:pPr algn="l" latinLnBrk="1">
              <a:spcBef>
                <a:spcPct val="50000"/>
              </a:spcBef>
            </a:pP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Given </a:t>
            </a:r>
            <a:r>
              <a:rPr lang="ko-KR" altLang="en-US" sz="1600" b="1" dirty="0" err="1">
                <a:latin typeface="HY바다L" pitchFamily="18" charset="-127"/>
                <a:ea typeface="HY바다L" pitchFamily="18" charset="-127"/>
              </a:rPr>
              <a:t>책구매자가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When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재고가 있는 책을 장바구니에 담는다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 Then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책의 수량이 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만큼 증가 되는지 확인한다</a:t>
            </a:r>
            <a:endParaRPr lang="en-US" altLang="ko-KR" sz="1600" b="1" dirty="0">
              <a:latin typeface="HY바다L" pitchFamily="18" charset="-127"/>
              <a:ea typeface="HY바다L" pitchFamily="18" charset="-127"/>
            </a:endParaRPr>
          </a:p>
          <a:p>
            <a:pPr algn="l" latinLnBrk="1">
              <a:spcBef>
                <a:spcPct val="50000"/>
              </a:spcBef>
            </a:pP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Given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책 구매자가 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When 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동일한 책을 담는다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 Then</a:t>
            </a:r>
            <a:r>
              <a:rPr lang="ko-KR" altLang="en-US" sz="1600" b="1" dirty="0">
                <a:latin typeface="HY바다L" pitchFamily="18" charset="-127"/>
                <a:ea typeface="HY바다L" pitchFamily="18" charset="-127"/>
              </a:rPr>
              <a:t>수량이 증가하는지 확인한다</a:t>
            </a:r>
            <a:r>
              <a:rPr lang="en-US" altLang="ko-KR" sz="1600" b="1" dirty="0">
                <a:latin typeface="HY바다L" pitchFamily="18" charset="-127"/>
                <a:ea typeface="HY바다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335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스토리와 </a:t>
            </a:r>
            <a:r>
              <a:rPr lang="en-US" altLang="ko-KR" dirty="0"/>
              <a:t>3Cs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2"/>
            <a:ext cx="4752528" cy="224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838452" cy="2419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1248" y="6843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20152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7142" y="50851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1941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Independent(</a:t>
            </a:r>
            <a:r>
              <a:rPr lang="ko-KR" altLang="en-US" sz="1600" dirty="0"/>
              <a:t>독립적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사용자 스토리는 가능한 의존성이 적어야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의존성이 많은 사용자 스토리는 개발 우선순위를 설정하는 작업을 복잡하게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 US1</a:t>
            </a:r>
            <a:r>
              <a:rPr lang="ko-KR" altLang="en-US" sz="1600" dirty="0"/>
              <a:t>이 </a:t>
            </a:r>
            <a:r>
              <a:rPr lang="en-US" altLang="ko-KR" sz="1600" dirty="0"/>
              <a:t>US2</a:t>
            </a:r>
            <a:r>
              <a:rPr lang="ko-KR" altLang="en-US" sz="1600" dirty="0"/>
              <a:t>에 의존하지만 우선순위가 더 높은 경우는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Negotiable(</a:t>
            </a:r>
            <a:r>
              <a:rPr lang="ko-KR" altLang="en-US" sz="1600" dirty="0"/>
              <a:t>협상이 가능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계약서가</a:t>
            </a:r>
            <a:r>
              <a:rPr lang="en-US" altLang="ko-KR" sz="1600" dirty="0"/>
              <a:t> </a:t>
            </a:r>
            <a:r>
              <a:rPr lang="ko-KR" altLang="en-US" sz="1600" dirty="0"/>
              <a:t>아니다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상세한 사항은 협상이 가능해야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Placeholder for details</a:t>
            </a:r>
          </a:p>
          <a:p>
            <a:pPr lvl="1"/>
            <a:r>
              <a:rPr lang="ko-KR" altLang="en-US" sz="1600" dirty="0"/>
              <a:t>보통 스토리를 개발해야 방식</a:t>
            </a:r>
            <a:r>
              <a:rPr lang="en-US" altLang="ko-KR" sz="1600" dirty="0"/>
              <a:t>(how)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특정하면 협상 여지가 줄어든다</a:t>
            </a:r>
            <a:endParaRPr lang="en-US" altLang="ko-KR" sz="1600" dirty="0"/>
          </a:p>
          <a:p>
            <a:r>
              <a:rPr lang="en-US" altLang="ko-KR" sz="1600"/>
              <a:t>Valuable</a:t>
            </a:r>
            <a:r>
              <a:rPr lang="en-US" altLang="ko-KR" sz="1600" dirty="0"/>
              <a:t>(</a:t>
            </a:r>
            <a:r>
              <a:rPr lang="ko-KR" altLang="en-US" sz="1600" dirty="0"/>
              <a:t>가치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고객과 사용자에게 가치를 주어야 한다</a:t>
            </a:r>
            <a:endParaRPr lang="en-US" altLang="ko-KR" sz="1600" dirty="0"/>
          </a:p>
          <a:p>
            <a:r>
              <a:rPr lang="en-US" altLang="ko-KR" sz="1600" dirty="0"/>
              <a:t>Estimable(</a:t>
            </a:r>
            <a:r>
              <a:rPr lang="ko-KR" altLang="en-US" sz="1600" dirty="0"/>
              <a:t>추정이 가능한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크기를 추정하여 필요한 노력과 비용을 추정할 수 있어야 한다</a:t>
            </a:r>
            <a:endParaRPr lang="en-US" altLang="ko-KR" sz="1600" dirty="0"/>
          </a:p>
          <a:p>
            <a:r>
              <a:rPr lang="en-US" altLang="ko-KR" sz="1600" dirty="0"/>
              <a:t>Small(</a:t>
            </a:r>
            <a:r>
              <a:rPr lang="ko-KR" altLang="en-US" sz="1600" dirty="0"/>
              <a:t>작은</a:t>
            </a:r>
            <a:r>
              <a:rPr lang="en-US" altLang="ko-KR" sz="1600" dirty="0"/>
              <a:t>) (sized appropriately)</a:t>
            </a:r>
          </a:p>
          <a:p>
            <a:pPr lvl="1"/>
            <a:r>
              <a:rPr lang="ko-KR" altLang="en-US" sz="1600" dirty="0"/>
              <a:t>스토리는 알맞은 크기가 되어야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Just-in-time</a:t>
            </a:r>
          </a:p>
          <a:p>
            <a:r>
              <a:rPr lang="en-US" altLang="ko-KR" sz="1600" dirty="0"/>
              <a:t>Test(</a:t>
            </a:r>
            <a:r>
              <a:rPr lang="ko-KR" altLang="en-US" sz="1600" dirty="0"/>
              <a:t>테스트 가능한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스토리의</a:t>
            </a:r>
            <a:r>
              <a:rPr lang="en-US" altLang="ko-KR" sz="1600" dirty="0"/>
              <a:t> </a:t>
            </a:r>
            <a:r>
              <a:rPr lang="ko-KR" altLang="en-US" sz="1600" dirty="0"/>
              <a:t>완성여부를 판단할 수 있어야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097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Independent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a writer, I want to create memos  so that I do not forget my ideas</a:t>
            </a:r>
          </a:p>
          <a:p>
            <a:r>
              <a:rPr lang="en-US" altLang="ko-KR" dirty="0"/>
              <a:t>As a writer, I want to search my memos using keywords so that I find the memos I want quickly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15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5615830" cy="323850"/>
          </a:xfrm>
        </p:spPr>
        <p:txBody>
          <a:bodyPr/>
          <a:lstStyle/>
          <a:p>
            <a:r>
              <a:rPr lang="ko-KR" altLang="en-US" dirty="0"/>
              <a:t>제품 책임자</a:t>
            </a:r>
            <a:r>
              <a:rPr lang="en-US" altLang="ko-KR" dirty="0"/>
              <a:t>(Product owner)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052736"/>
            <a:ext cx="8035925" cy="22329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z="1800" dirty="0"/>
              <a:t>고객이</a:t>
            </a:r>
            <a:r>
              <a:rPr lang="en-US" altLang="ko-KR" sz="1800" dirty="0"/>
              <a:t> </a:t>
            </a:r>
            <a:r>
              <a:rPr lang="ko-KR" altLang="en-US" sz="1800" dirty="0"/>
              <a:t>원하는 바를 파악하여 이를 제품에 반영</a:t>
            </a:r>
            <a:endParaRPr lang="en-US" altLang="ko-KR" sz="1800" dirty="0"/>
          </a:p>
          <a:p>
            <a:r>
              <a:rPr lang="ko-KR" altLang="en-US" sz="1800" dirty="0"/>
              <a:t>제품이 추구하는 방향</a:t>
            </a:r>
            <a:r>
              <a:rPr lang="en-US" altLang="ko-KR" sz="1800" dirty="0"/>
              <a:t>(vision, roadmap)</a:t>
            </a:r>
            <a:r>
              <a:rPr lang="ko-KR" altLang="en-US" sz="1800" dirty="0"/>
              <a:t>을 설정하고 고객이 가장 가치가 있는 제품을 빨리 전달 받을 수 있도록 요구사항에 우선 순위를 매김</a:t>
            </a:r>
            <a:endParaRPr lang="en-US" altLang="ko-KR" sz="1800" dirty="0"/>
          </a:p>
          <a:p>
            <a:r>
              <a:rPr lang="ko-KR" altLang="en-US" sz="1800" dirty="0"/>
              <a:t>고객으로부터 피드백을 받아 제품에 반영</a:t>
            </a:r>
            <a:endParaRPr lang="en-US" altLang="ko-KR" sz="1800" dirty="0"/>
          </a:p>
          <a:p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팀에게 고객의 </a:t>
            </a:r>
            <a:r>
              <a:rPr lang="ko-KR" altLang="en-US" sz="1800" dirty="0" err="1"/>
              <a:t>니즈</a:t>
            </a:r>
            <a:r>
              <a:rPr lang="en-US" altLang="ko-KR" sz="1800" dirty="0"/>
              <a:t>(needs)</a:t>
            </a:r>
            <a:r>
              <a:rPr lang="ko-KR" altLang="en-US" sz="1800" dirty="0"/>
              <a:t>를 설명</a:t>
            </a:r>
          </a:p>
        </p:txBody>
      </p:sp>
      <p:sp>
        <p:nvSpPr>
          <p:cNvPr id="4" name="아래쪽 화살표 3"/>
          <p:cNvSpPr/>
          <p:nvPr/>
        </p:nvSpPr>
        <p:spPr bwMode="auto">
          <a:xfrm>
            <a:off x="3707904" y="3284984"/>
            <a:ext cx="1080120" cy="72008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998" y="4070824"/>
            <a:ext cx="2938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제품 </a:t>
            </a: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백로그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729182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Negotiable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219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82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Negotiable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2"/>
            <a:ext cx="4752528" cy="224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1248" y="6843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20152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3464248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Negotiable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068918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/>
              <a:t>As</a:t>
            </a:r>
            <a:r>
              <a:rPr lang="ko-KR" altLang="en-US" sz="1800" dirty="0"/>
              <a:t> </a:t>
            </a:r>
            <a:r>
              <a:rPr lang="en-US" altLang="ko-KR" sz="1800" dirty="0"/>
              <a:t>a registered user I want to login through face recognition so that </a:t>
            </a:r>
          </a:p>
          <a:p>
            <a:pPr algn="l"/>
            <a:r>
              <a:rPr lang="en-US" altLang="ko-KR" sz="1800" dirty="0"/>
              <a:t>I can access subscriber content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9160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Valueable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2195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47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Valuable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10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추정이</a:t>
            </a:r>
            <a:r>
              <a:rPr lang="en-US" altLang="ko-KR" dirty="0"/>
              <a:t> </a:t>
            </a:r>
            <a:r>
              <a:rPr lang="ko-KR" altLang="en-US" dirty="0"/>
              <a:t>가능해야한다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 큰 스토리</a:t>
            </a:r>
            <a:r>
              <a:rPr lang="en-US" altLang="ko-KR" dirty="0"/>
              <a:t>(epic)</a:t>
            </a:r>
            <a:r>
              <a:rPr lang="ko-KR" altLang="en-US" dirty="0"/>
              <a:t>는 분할</a:t>
            </a:r>
            <a:endParaRPr lang="en-US" altLang="ko-KR" dirty="0"/>
          </a:p>
          <a:p>
            <a:r>
              <a:rPr lang="ko-KR" altLang="en-US" dirty="0"/>
              <a:t>정보가 없는 스토리는 정보를 획득하는 작업</a:t>
            </a:r>
            <a:r>
              <a:rPr lang="en-US" altLang="ko-KR" dirty="0"/>
              <a:t>(</a:t>
            </a:r>
            <a:r>
              <a:rPr lang="ko-KR" altLang="en-US" dirty="0"/>
              <a:t>스파이크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4176464" cy="27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7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Sized appropriately</a:t>
            </a:r>
          </a:p>
          <a:p>
            <a:r>
              <a:rPr lang="ko-KR" altLang="en-US" dirty="0"/>
              <a:t>다음 스프린트에서 개발될 사용자 스토리는 최소한 스프린트 내에 개발할 수 있는 크기로 분할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33023"/>
            <a:ext cx="432054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83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Testable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035925" cy="76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2"/>
            <a:ext cx="4752528" cy="224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838452" cy="2419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1248" y="6843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20152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7142" y="50851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4145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프로젝트를 통해서 우리가 달성하고자 하는 것에 대한 간결하면서도 명확한 대답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모든 이해 관계자들이 의사 결정하는 기반과 프로젝트의 방향성을 제공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latin typeface="HY강B" pitchFamily="18" charset="-127"/>
                <a:ea typeface="HY강B" pitchFamily="18" charset="-127"/>
              </a:rPr>
              <a:t>모든 프로젝트 이해 관계자들이 공유해야만 한다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따라서 비전은 추상적이기 보다는 가능한 프로젝트를 통해 달성하고자 하는 것을 명확하고 간결해야 하며 수 분 안에 이해될 수 있도록 표현</a:t>
            </a:r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4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비젼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340187"/>
            <a:ext cx="82809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cs typeface="굴림" pitchFamily="50" charset="-127"/>
              </a:rPr>
              <a:t>누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가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 제품을 구매하는가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함초롬바탕" pitchFamily="18" charset="-127"/>
              </a:rPr>
              <a:t>?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목표 대상 고객이 누구인가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함초롬바탕" pitchFamily="18" charset="-127"/>
              </a:rPr>
              <a:t>?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굴림" pitchFamily="50" charset="-127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고객은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무엇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을 필요로 하는가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함초롬바탕" pitchFamily="18" charset="-127"/>
              </a:rPr>
              <a:t>?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굴림" pitchFamily="50" charset="-127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제품의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어떤 점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이 고객에게 가치를 전달하여 구매하게 하는가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함초롬바탕" pitchFamily="18" charset="-127"/>
              </a:rPr>
              <a:t>?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  <a:cs typeface="굴림" pitchFamily="50" charset="-127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고객이 시장의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다른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 제품보다 어떤 점이 이 제품을 선호하게 하는가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강B" pitchFamily="18" charset="-127"/>
                <a:ea typeface="HY강B" pitchFamily="18" charset="-127"/>
                <a:cs typeface="굴림" pitchFamily="50" charset="-127"/>
              </a:rPr>
              <a:t>?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59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예제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]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어떤 소프트웨어 개발회사에서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대학교에서 운영하고 있는 도서관리 프로그램을 도서 이용률을 높이기 위해 확장하는 프로젝트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(H-Lib)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를 수행한다고 하자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「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대학교 도서관을 자주 이용하면 보답 받고자 하는 학생들을 위해 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목표 고객과 고객의 필요성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H-Lib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은 새로운 도서관리 프로그램이다</a:t>
            </a:r>
          </a:p>
          <a:p>
            <a:pPr latinLnBrk="1">
              <a:buFont typeface="Arial" pitchFamily="34" charset="0"/>
              <a:buChar char="•"/>
            </a:pP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H-Lib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은 도서 대여 횟수와 이용 시간에 따라 여러 용도로 사용할 수 있는 포인트를 제공하는 기능을 제공한다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&lt;</a:t>
            </a:r>
            <a:r>
              <a:rPr lang="ko-KR" altLang="en-US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고객에게 가치 전달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H-Lib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은 도서 예약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반납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대출 등의 기능만을 제공하는 기존의 도서 관리 프로그램과는 달리</a:t>
            </a:r>
          </a:p>
          <a:p>
            <a:pPr latinLnBrk="1">
              <a:buFont typeface="Arial" pitchFamily="34" charset="0"/>
              <a:buChar char="•"/>
            </a:pP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도서 대여 횟수에 따라 커피를 구매하거나 대여 기간을 연장할 수 있는 포인트를 제공한다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또한 도서관 이용 시간에 따라 신간 구매 기회를 제공하고 신간 도서 알림 서비스도 제공한다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 &lt;</a:t>
            </a:r>
            <a:r>
              <a:rPr lang="ko-KR" altLang="en-US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다른 제품과의 차별성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」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2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마스터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사람들이 스크럼을 제대로 이해하고 수행하고 있는지에 대한 책임</a:t>
            </a:r>
            <a:endParaRPr lang="en-US" altLang="ko-KR" b="0" dirty="0"/>
          </a:p>
          <a:p>
            <a:r>
              <a:rPr lang="ko-KR" altLang="en-US" b="0" dirty="0"/>
              <a:t>이를 위해</a:t>
            </a:r>
            <a:r>
              <a:rPr lang="en-US" altLang="ko-KR" b="0" dirty="0"/>
              <a:t>, </a:t>
            </a:r>
            <a:r>
              <a:rPr lang="ko-KR" altLang="en-US" b="0" dirty="0"/>
              <a:t>스크럼 마스터들은 스크럼 팀이 스크럼의 이론과 실천</a:t>
            </a:r>
            <a:r>
              <a:rPr lang="en-US" altLang="ko-KR" b="0" dirty="0"/>
              <a:t>, </a:t>
            </a:r>
            <a:r>
              <a:rPr lang="ko-KR" altLang="en-US" b="0" dirty="0"/>
              <a:t>그리고 규칙들을 잘 따르고 있는지 보장해야 합니다</a:t>
            </a:r>
            <a:r>
              <a:rPr lang="en-US" altLang="ko-KR" b="0" dirty="0"/>
              <a:t>. 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해당 조직에 스크럼이 잘 자리 잡을 수 있도록 코칭</a:t>
            </a:r>
            <a:endParaRPr lang="en-US" altLang="ko-KR" b="0" dirty="0"/>
          </a:p>
          <a:p>
            <a:r>
              <a:rPr lang="ko-KR" altLang="en-US" b="0" dirty="0"/>
              <a:t>스크럼 팀을 도와주는 리더</a:t>
            </a:r>
            <a:r>
              <a:rPr lang="en-US" altLang="ko-KR" b="0" dirty="0"/>
              <a:t>(servant-leader)</a:t>
            </a:r>
          </a:p>
          <a:p>
            <a:endParaRPr lang="en-US" altLang="ko-KR" b="0" dirty="0"/>
          </a:p>
          <a:p>
            <a:r>
              <a:rPr lang="en-US" altLang="ko-KR" dirty="0">
                <a:hlinkClick r:id="rId2"/>
              </a:rPr>
              <a:t>http://www.ciokorea.com/news/35538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6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조직화</a:t>
            </a:r>
            <a:r>
              <a:rPr lang="en-US" altLang="ko-KR" dirty="0"/>
              <a:t>(self-organization)</a:t>
            </a:r>
          </a:p>
          <a:p>
            <a:pPr lvl="1"/>
            <a:r>
              <a:rPr lang="ko-KR" altLang="en-US" dirty="0"/>
              <a:t>팀원</a:t>
            </a:r>
            <a:r>
              <a:rPr lang="en-US" altLang="ko-KR" dirty="0"/>
              <a:t> </a:t>
            </a:r>
            <a:r>
              <a:rPr lang="ko-KR" altLang="en-US" dirty="0"/>
              <a:t>들이 외부의 명령이나 통제 없이 스프린트 목표를 달성하기 위한 최상의 방법을 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Cross-functional</a:t>
            </a:r>
          </a:p>
          <a:p>
            <a:pPr lvl="1"/>
            <a:r>
              <a:rPr lang="ko-KR" altLang="en-US" dirty="0"/>
              <a:t>다양한 배경과 지식을 가진 팀원들로 팀을 구성</a:t>
            </a:r>
            <a:endParaRPr lang="en-US" altLang="ko-KR" dirty="0"/>
          </a:p>
          <a:p>
            <a:pPr lvl="1"/>
            <a:r>
              <a:rPr lang="ko-KR" altLang="en-US" dirty="0"/>
              <a:t>제품 </a:t>
            </a:r>
            <a:r>
              <a:rPr lang="ko-KR" altLang="en-US" dirty="0" err="1"/>
              <a:t>백로그의</a:t>
            </a:r>
            <a:r>
              <a:rPr lang="ko-KR" altLang="en-US" dirty="0"/>
              <a:t> 항목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가져와 스프린트 동안 완성하여 동작하는 소프트웨어를 만들 수 있는 일련의 기술을 제공</a:t>
            </a:r>
            <a:endParaRPr lang="en-US" altLang="ko-KR" dirty="0"/>
          </a:p>
          <a:p>
            <a:r>
              <a:rPr lang="ko-KR" altLang="en-US" dirty="0"/>
              <a:t>적절한 규모</a:t>
            </a:r>
            <a:r>
              <a:rPr lang="en-US" altLang="ko-KR" dirty="0"/>
              <a:t>(Two pizza team)</a:t>
            </a:r>
          </a:p>
          <a:p>
            <a:pPr lvl="1"/>
            <a:r>
              <a:rPr lang="en-US" altLang="ko-KR" dirty="0"/>
              <a:t>3-9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팀 전체로서 성공하고 팀 전체로서 실패</a:t>
            </a:r>
            <a:endParaRPr lang="en-US" altLang="ko-KR" dirty="0"/>
          </a:p>
          <a:p>
            <a:r>
              <a:rPr lang="ko-KR" altLang="en-US" dirty="0"/>
              <a:t>팀의 지속성</a:t>
            </a:r>
            <a:r>
              <a:rPr lang="en-US" altLang="ko-KR" dirty="0"/>
              <a:t>(Continuity)</a:t>
            </a:r>
          </a:p>
        </p:txBody>
      </p:sp>
    </p:spTree>
    <p:extLst>
      <p:ext uri="{BB962C8B-B14F-4D97-AF65-F5344CB8AC3E}">
        <p14:creationId xmlns:p14="http://schemas.microsoft.com/office/powerpoint/2010/main" val="1940759270"/>
      </p:ext>
    </p:extLst>
  </p:cSld>
  <p:clrMapOvr>
    <a:masterClrMapping/>
  </p:clrMapOvr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52828</TotalTime>
  <Words>1435</Words>
  <Application>Microsoft Office PowerPoint</Application>
  <PresentationFormat>화면 슬라이드 쇼(4:3)</PresentationFormat>
  <Paragraphs>228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HY강B</vt:lpstr>
      <vt:lpstr>HY견고딕</vt:lpstr>
      <vt:lpstr>HY바다L</vt:lpstr>
      <vt:lpstr>HY산B</vt:lpstr>
      <vt:lpstr>HY신명조</vt:lpstr>
      <vt:lpstr>HY울릉도B</vt:lpstr>
      <vt:lpstr>HY헤드라인M</vt:lpstr>
      <vt:lpstr>Monotype Sorts</vt:lpstr>
      <vt:lpstr>굴림</vt:lpstr>
      <vt:lpstr>Arial</vt:lpstr>
      <vt:lpstr>Wingdings</vt:lpstr>
      <vt:lpstr>QMS구축전략계획수립_제안서(최종)</vt:lpstr>
      <vt:lpstr>강의주제</vt:lpstr>
      <vt:lpstr>3-5-3</vt:lpstr>
      <vt:lpstr>스크럼 팀: 스크럼 역할</vt:lpstr>
      <vt:lpstr>제품 책임자(Product owner)</vt:lpstr>
      <vt:lpstr>비젼</vt:lpstr>
      <vt:lpstr>비젼</vt:lpstr>
      <vt:lpstr>예</vt:lpstr>
      <vt:lpstr>스크럼 마스터</vt:lpstr>
      <vt:lpstr>개발 팀</vt:lpstr>
      <vt:lpstr>전통적인 팀과 애자일 팀 구성</vt:lpstr>
      <vt:lpstr>스크럼 이벤트/Ceremonies</vt:lpstr>
      <vt:lpstr>3-5-3</vt:lpstr>
      <vt:lpstr>스크럼 프로세스</vt:lpstr>
      <vt:lpstr>예</vt:lpstr>
      <vt:lpstr>스프린트  계획 절차</vt:lpstr>
      <vt:lpstr>일일 스크럼 미팅</vt:lpstr>
      <vt:lpstr>스프린트 리뷰</vt:lpstr>
      <vt:lpstr>스프린트 회고</vt:lpstr>
      <vt:lpstr>시간</vt:lpstr>
      <vt:lpstr>강의 주제</vt:lpstr>
      <vt:lpstr>스크럼 프로세스</vt:lpstr>
      <vt:lpstr>스크럼 산출물</vt:lpstr>
      <vt:lpstr>제품 백로그</vt:lpstr>
      <vt:lpstr>사용자 스토리</vt:lpstr>
      <vt:lpstr>Mike Cohn 사용자 스토리</vt:lpstr>
      <vt:lpstr>예제</vt:lpstr>
      <vt:lpstr>What’s wrong?</vt:lpstr>
      <vt:lpstr>PowerPoint 프레젠테이션</vt:lpstr>
      <vt:lpstr>사용자 스토리로 작성한 제품 백로그 예</vt:lpstr>
      <vt:lpstr>사용자 스토리</vt:lpstr>
      <vt:lpstr>사용자 스토리: Card</vt:lpstr>
      <vt:lpstr>전통적 개발 방식에서 요구사항</vt:lpstr>
      <vt:lpstr>전통적 개발 방식에서 요구사항 </vt:lpstr>
      <vt:lpstr>애자일에서 사용자 스토리: Conversation</vt:lpstr>
      <vt:lpstr>스토리와 3Cs</vt:lpstr>
      <vt:lpstr>스토리와 테스트: Confirmation</vt:lpstr>
      <vt:lpstr>스토리와 3Cs</vt:lpstr>
      <vt:lpstr>INVEST</vt:lpstr>
      <vt:lpstr>Independent</vt:lpstr>
      <vt:lpstr>Negotiable</vt:lpstr>
      <vt:lpstr>Negotiable</vt:lpstr>
      <vt:lpstr>Negotiable</vt:lpstr>
      <vt:lpstr>Valueable</vt:lpstr>
      <vt:lpstr>Valuable</vt:lpstr>
      <vt:lpstr>Estimable</vt:lpstr>
      <vt:lpstr>Small</vt:lpstr>
      <vt:lpstr>Testable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이 준복</cp:lastModifiedBy>
  <cp:revision>527</cp:revision>
  <dcterms:created xsi:type="dcterms:W3CDTF">2002-01-10T04:51:34Z</dcterms:created>
  <dcterms:modified xsi:type="dcterms:W3CDTF">2021-03-22T10:39:33Z</dcterms:modified>
</cp:coreProperties>
</file>