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1010" r:id="rId2"/>
    <p:sldId id="1011" r:id="rId3"/>
    <p:sldId id="1094" r:id="rId4"/>
    <p:sldId id="1097" r:id="rId5"/>
    <p:sldId id="1098" r:id="rId6"/>
    <p:sldId id="1099" r:id="rId7"/>
    <p:sldId id="1101" r:id="rId8"/>
    <p:sldId id="1103" r:id="rId9"/>
    <p:sldId id="1104" r:id="rId10"/>
    <p:sldId id="1105" r:id="rId11"/>
    <p:sldId id="1148" r:id="rId12"/>
    <p:sldId id="1106" r:id="rId13"/>
    <p:sldId id="1095" r:id="rId14"/>
    <p:sldId id="1096" r:id="rId15"/>
    <p:sldId id="1102" r:id="rId16"/>
    <p:sldId id="1007" r:id="rId17"/>
    <p:sldId id="1144" r:id="rId18"/>
    <p:sldId id="1136" r:id="rId19"/>
    <p:sldId id="1138" r:id="rId20"/>
    <p:sldId id="1086" r:id="rId21"/>
    <p:sldId id="966" r:id="rId22"/>
    <p:sldId id="1085" r:id="rId23"/>
    <p:sldId id="1137" r:id="rId24"/>
    <p:sldId id="821" r:id="rId25"/>
    <p:sldId id="1133" r:id="rId26"/>
    <p:sldId id="1118" r:id="rId27"/>
    <p:sldId id="1134" r:id="rId28"/>
    <p:sldId id="1119" r:id="rId29"/>
    <p:sldId id="1120" r:id="rId30"/>
    <p:sldId id="1131" r:id="rId31"/>
    <p:sldId id="1132" r:id="rId32"/>
    <p:sldId id="1139" r:id="rId33"/>
    <p:sldId id="1129" r:id="rId34"/>
    <p:sldId id="1145" r:id="rId35"/>
    <p:sldId id="1124" r:id="rId36"/>
    <p:sldId id="1125" r:id="rId37"/>
    <p:sldId id="1126" r:id="rId38"/>
    <p:sldId id="1127" r:id="rId39"/>
    <p:sldId id="1128" r:id="rId40"/>
    <p:sldId id="1142" r:id="rId41"/>
    <p:sldId id="1121" r:id="rId42"/>
    <p:sldId id="1143" r:id="rId43"/>
    <p:sldId id="1027" r:id="rId44"/>
    <p:sldId id="1052" r:id="rId45"/>
    <p:sldId id="1043" r:id="rId46"/>
    <p:sldId id="1047" r:id="rId47"/>
    <p:sldId id="1048" r:id="rId48"/>
    <p:sldId id="1046" r:id="rId49"/>
    <p:sldId id="1049" r:id="rId50"/>
    <p:sldId id="1050" r:id="rId51"/>
    <p:sldId id="1146" r:id="rId52"/>
    <p:sldId id="967" r:id="rId53"/>
    <p:sldId id="1088" r:id="rId54"/>
    <p:sldId id="968" r:id="rId55"/>
    <p:sldId id="969" r:id="rId56"/>
    <p:sldId id="1147" r:id="rId57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ang@hansung.ac.kr" initials="i" lastIdx="0" clrIdx="0">
    <p:extLst>
      <p:ext uri="{19B8F6BF-5375-455C-9EA6-DF929625EA0E}">
        <p15:presenceInfo xmlns:p15="http://schemas.microsoft.com/office/powerpoint/2012/main" userId="2c709533841abf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00"/>
    <a:srgbClr val="FF0000"/>
    <a:srgbClr val="9999FF"/>
    <a:srgbClr val="FFCCCC"/>
    <a:srgbClr val="00FFFF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93463" autoAdjust="0"/>
  </p:normalViewPr>
  <p:slideViewPr>
    <p:cSldViewPr>
      <p:cViewPr varScale="1">
        <p:scale>
          <a:sx n="113" d="100"/>
          <a:sy n="113" d="100"/>
        </p:scale>
        <p:origin x="16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0D53B89E-A4E3-4997-A571-56A8F118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66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CC9D9-CAF9-4B48-B55F-B0EFB5453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ECC9D9-CAF9-4B48-B55F-B0EFB5453237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78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60350"/>
            <a:ext cx="2008188" cy="5838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5875337" cy="5838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4641850" cy="323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908050"/>
            <a:ext cx="8035925" cy="51911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buSzPct val="110000"/>
              <a:buFont typeface="Arial" panose="020B0604020202020204" pitchFamily="34" charset="0"/>
              <a:buChar char="•"/>
              <a:defRPr>
                <a:latin typeface="HY견고딕" pitchFamily="18" charset="-127"/>
                <a:ea typeface="HY견고딕" pitchFamily="18" charset="-127"/>
              </a:defRPr>
            </a:lvl1pPr>
            <a:lvl2pPr marL="384175" indent="-196850">
              <a:buFont typeface="굴림" panose="020B0600000101010101" pitchFamily="50" charset="-127"/>
              <a:buChar char="–"/>
              <a:defRPr sz="2000">
                <a:latin typeface="HY견고딕" pitchFamily="18" charset="-127"/>
                <a:ea typeface="HY견고딕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39417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2475" y="908050"/>
            <a:ext cx="3941763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260350"/>
            <a:ext cx="4641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35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-36513" y="836613"/>
            <a:ext cx="9180513" cy="0"/>
          </a:xfrm>
          <a:prstGeom prst="line">
            <a:avLst/>
          </a:prstGeom>
          <a:noFill/>
          <a:ln w="38100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350" y="6424613"/>
            <a:ext cx="9144000" cy="0"/>
          </a:xfrm>
          <a:prstGeom prst="line">
            <a:avLst/>
          </a:prstGeom>
          <a:noFill/>
          <a:ln w="19050">
            <a:solidFill>
              <a:srgbClr val="4F45D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350" y="6457950"/>
            <a:ext cx="9144000" cy="0"/>
          </a:xfrm>
          <a:prstGeom prst="line">
            <a:avLst/>
          </a:prstGeom>
          <a:noFill/>
          <a:ln w="12700">
            <a:solidFill>
              <a:srgbClr val="7870D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50" y="6381750"/>
            <a:ext cx="9144000" cy="0"/>
          </a:xfrm>
          <a:prstGeom prst="line">
            <a:avLst/>
          </a:prstGeom>
          <a:noFill/>
          <a:ln w="28575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68800" y="6508750"/>
            <a:ext cx="400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C043666-E71E-4A37-B0AA-906A65DA3AA5}" type="slidenum">
              <a:rPr lang="en-US" altLang="ko-KR" sz="1400">
                <a:solidFill>
                  <a:schemeClr val="accent2"/>
                </a:solidFill>
                <a:latin typeface="Arial" pitchFamily="34" charset="0"/>
                <a:ea typeface="돋움" pitchFamily="50" charset="-127"/>
              </a:rPr>
              <a:pPr>
                <a:defRPr/>
              </a:pPr>
              <a:t>‹#›</a:t>
            </a:fld>
            <a:endParaRPr lang="en-US" altLang="ko-KR" sz="1400">
              <a:solidFill>
                <a:schemeClr val="accent2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468313" y="6524625"/>
            <a:ext cx="2592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ko-KR" altLang="en-US" sz="1400" b="1">
                <a:latin typeface="굴림" pitchFamily="50" charset="-127"/>
              </a:rPr>
              <a:t>한성대학교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SzPct val="90000"/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968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800" b="1">
          <a:solidFill>
            <a:srgbClr val="FF0000"/>
          </a:solidFill>
          <a:latin typeface="+mn-lt"/>
          <a:ea typeface="+mn-ea"/>
        </a:defRPr>
      </a:lvl2pPr>
      <a:lvl3pPr marL="568325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3pPr>
      <a:lvl4pPr marL="754063" indent="-173038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4pPr>
      <a:lvl5pPr marL="1730375" indent="98425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5pPr>
      <a:lvl6pPr marL="21875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6pPr>
      <a:lvl7pPr marL="26447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7pPr>
      <a:lvl8pPr marL="31019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8pPr>
      <a:lvl9pPr marL="35591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crum/write-sprint-goa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insuk/5" TargetMode="External"/><Relationship Id="rId2" Type="http://schemas.openxmlformats.org/officeDocument/2006/relationships/hyperlink" Target="https://scrumprimer.org/primers/kr_scrumprimer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rummasterchecklist.org/pdf/ScrumMaster_Checklist_ko.pdf" TargetMode="External"/><Relationship Id="rId5" Type="http://schemas.openxmlformats.org/officeDocument/2006/relationships/hyperlink" Target="https://medium.com/@jwyeom63/%EC%9E%85%EC%82%AC-%ED%95%9C%EB%8B%AC-%EC%8A%A4%ED%81%AC%EB%9F%BC-%EC%95%A0%EC%9E%90%EC%9D%BC-%EA%B7%B8%EB%A6%AC%EA%B3%A0-%EB%8C%80%ED%99%94%ED%95%98%EB%8A%94-%ED%8C%80%EC%97%90-%EB%8C%80%ED%95%9C-%EC%9D%B4%EC%95%BC%EA%B8%B0-db848de8419d" TargetMode="External"/><Relationship Id="rId4" Type="http://schemas.openxmlformats.org/officeDocument/2006/relationships/hyperlink" Target="https://brunch.co.kr/@insuk/1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백로그</a:t>
            </a:r>
            <a:r>
              <a:rPr lang="ko-KR" altLang="en-US" dirty="0" smtClean="0"/>
              <a:t>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</a:t>
            </a:r>
          </a:p>
          <a:p>
            <a:pPr lvl="1"/>
            <a:r>
              <a:rPr lang="en-US" altLang="ko-KR" dirty="0" smtClean="0"/>
              <a:t>Detailed appropriately(</a:t>
            </a:r>
            <a:r>
              <a:rPr lang="ko-KR" altLang="en-US" dirty="0" smtClean="0"/>
              <a:t>적절한 세부사항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Emergent(</a:t>
            </a:r>
            <a:r>
              <a:rPr lang="ko-KR" altLang="en-US" dirty="0" err="1" smtClean="0"/>
              <a:t>창발적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발생적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Estimated(</a:t>
            </a:r>
            <a:r>
              <a:rPr lang="ko-KR" altLang="en-US" dirty="0" smtClean="0"/>
              <a:t>추정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Prioritized(</a:t>
            </a:r>
            <a:r>
              <a:rPr lang="ko-KR" altLang="en-US" dirty="0" smtClean="0"/>
              <a:t>우선 순위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6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포인트 추정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5206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0,1,2,3</a:t>
            </a:r>
            <a:r>
              <a:rPr lang="en-US" altLang="ko-KR" dirty="0"/>
              <a:t>, 5, 8, </a:t>
            </a:r>
            <a:r>
              <a:rPr lang="en-US" altLang="ko-KR" dirty="0" smtClean="0"/>
              <a:t>13, 21, 40, 100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보다 약간 큰 스토리는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8</a:t>
            </a:r>
            <a:r>
              <a:rPr lang="ko-KR" altLang="en-US" dirty="0"/>
              <a:t>보다 약간 작은 스토리는</a:t>
            </a:r>
          </a:p>
        </p:txBody>
      </p:sp>
      <p:pic>
        <p:nvPicPr>
          <p:cNvPr id="30724" name="Picture 4" descr="C:\Documents and Settings\owner\Local Settings\Temporary Internet Files\Content.IE5\WHMJ49I7\MPj043408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000372"/>
            <a:ext cx="3555057" cy="2476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40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스토리 </a:t>
            </a:r>
            <a:r>
              <a:rPr lang="ko-KR" altLang="en-US" dirty="0"/>
              <a:t>포인트 추정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5206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0,1,2,3</a:t>
            </a:r>
            <a:r>
              <a:rPr lang="en-US" altLang="ko-KR" dirty="0"/>
              <a:t>, 5, 8, </a:t>
            </a:r>
            <a:r>
              <a:rPr lang="en-US" altLang="ko-KR" dirty="0" smtClean="0"/>
              <a:t>13, 21, 40, 100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30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스토리는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로 추정할 수도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으로 추정할 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크기 클수록 정확도가 떨어진다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크기를 분할하면 정확도는 올라간다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24" name="Picture 4" descr="C:\Documents and Settings\owner\Local Settings\Temporary Internet Files\Content.IE5\WHMJ49I7\MPj043408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000372"/>
            <a:ext cx="3555057" cy="2476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66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포인트 추정</a:t>
            </a:r>
          </a:p>
        </p:txBody>
      </p:sp>
      <p:sp>
        <p:nvSpPr>
          <p:cNvPr id="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Planning poker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게임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1028700" lvl="1" indent="-457200">
              <a:buFont typeface="HY헤드라인M" pitchFamily="18" charset="-127"/>
              <a:buAutoNum type="arabicParenR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 낭독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1028700" lvl="1" indent="-457200">
              <a:buFont typeface="HY헤드라인M" pitchFamily="18" charset="-127"/>
              <a:buAutoNum type="arabicParenR" startAt="2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질문 및 답변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1028700" lvl="1" indent="-457200">
              <a:buFont typeface="HY헤드라인M" pitchFamily="18" charset="-127"/>
              <a:buAutoNum type="arabicParenR" startAt="2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추정 카드 선택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한 차수 이내 값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1028700" lvl="1" indent="-457200">
              <a:buFont typeface="HY헤드라인M" pitchFamily="18" charset="-127"/>
              <a:buAutoNum type="arabicParenR" startAt="4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카드를 동시에 공개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1028700" lvl="1" indent="-457200">
              <a:buFont typeface="HY헤드라인M" pitchFamily="18" charset="-127"/>
              <a:buAutoNum type="arabicParenR" startAt="4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추정치들이 서로 다를 경우 가장 높은 추정치를 내놓는 추정자와 가장 낮은 추정치를 내놓는 추정자가 이유 설명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1028700" lvl="1" indent="-457200">
              <a:buFont typeface="HY헤드라인M" pitchFamily="18" charset="-127"/>
              <a:buAutoNum type="arabicParenR" startAt="4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수렴할 때 까지 반복</a:t>
            </a:r>
          </a:p>
        </p:txBody>
      </p:sp>
      <p:pic>
        <p:nvPicPr>
          <p:cNvPr id="29700" name="Picture 4" descr="C:\Documents and Settings\owner\Local Settings\Temporary Internet Files\Content.IE5\TKO3910D\MCj029206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933056"/>
            <a:ext cx="1812341" cy="1461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49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  <a:r>
              <a:rPr lang="en-US" altLang="ko-KR" dirty="0"/>
              <a:t>(</a:t>
            </a:r>
            <a:r>
              <a:rPr lang="en-US" altLang="ko-KR" dirty="0" err="1" smtClean="0"/>
              <a:t>MoSCoW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764704"/>
            <a:ext cx="8035925" cy="489721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M (Must</a:t>
            </a: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필수적인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기능이다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이 기능이 제공되지 않으면 제품으로써의 존재가치가 상실되지만 일단 제공되면 제품의 가치를 상승하는데 더 이상 기여를 하지 않는다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b="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 </a:t>
            </a:r>
            <a:r>
              <a:rPr lang="en-US" altLang="ko-KR" sz="1400" b="0" dirty="0">
                <a:solidFill>
                  <a:schemeClr val="tx1"/>
                </a:solidFill>
                <a:ea typeface="맑은 고딕" panose="020B0503020000020004" pitchFamily="50" charset="-127"/>
              </a:rPr>
              <a:t>heart is “must”. Without it, there is no live organism. What is must in your application?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S (Should have</a:t>
            </a: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중요하고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유용한 기능이며 가능하다면 포함되었으면 하는 기능이다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</a:rPr>
              <a:t>a hand is “should”. Without it is hard. But you can survive even without hand. Well, in most cases</a:t>
            </a:r>
            <a:r>
              <a:rPr lang="en-US" altLang="ko-KR" sz="1400" b="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C (Could have</a:t>
            </a: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만약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제공된다면 사용자의 만족도를 올릴 수 있는 바람직한 기능이다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현재 개발 일정에 여유가 없어 제공되지 않는다 할지라도 크게 문제가 되지 않는 기능을 의미한다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b="0" dirty="0" smtClean="0">
                <a:solidFill>
                  <a:schemeClr val="tx1"/>
                </a:solidFill>
              </a:rPr>
              <a:t>hair </a:t>
            </a:r>
            <a:r>
              <a:rPr lang="en-US" altLang="ko-KR" sz="1400" b="0" dirty="0">
                <a:solidFill>
                  <a:schemeClr val="tx1"/>
                </a:solidFill>
              </a:rPr>
              <a:t>is “could”. It is fine to have them, you even look nicer, but you will definitely survive without them</a:t>
            </a:r>
            <a:endParaRPr lang="en-US" altLang="ko-KR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W (Wont have </a:t>
            </a:r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현재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개발 일정에서 누락되어도 아무 상관이 없는 기능을 의미한다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b="0" dirty="0"/>
              <a:t>unnecessary waste.</a:t>
            </a:r>
            <a:r>
              <a:rPr lang="en-US" altLang="ko-KR" b="0" dirty="0"/>
              <a:t> 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2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순위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High customer value</a:t>
            </a:r>
          </a:p>
          <a:p>
            <a:r>
              <a:rPr lang="en-US" altLang="ko-KR" b="0" dirty="0"/>
              <a:t>High benefit to the business</a:t>
            </a:r>
          </a:p>
          <a:p>
            <a:r>
              <a:rPr lang="en-US" altLang="ko-KR" b="0" dirty="0"/>
              <a:t>Easy to be implemented</a:t>
            </a:r>
          </a:p>
          <a:p>
            <a:r>
              <a:rPr lang="en-US" altLang="ko-KR" b="0" dirty="0"/>
              <a:t>High risk</a:t>
            </a:r>
          </a:p>
          <a:p>
            <a:r>
              <a:rPr lang="en-US" altLang="ko-KR" b="0" dirty="0"/>
              <a:t>High cost if not implement as soon as possible</a:t>
            </a:r>
          </a:p>
          <a:p>
            <a:r>
              <a:rPr lang="en-US" altLang="ko-KR" b="0" dirty="0"/>
              <a:t>Dependencies between items</a:t>
            </a:r>
          </a:p>
          <a:p>
            <a:r>
              <a:rPr lang="en-US" altLang="ko-KR" b="0" dirty="0"/>
              <a:t>Contribute most to the next </a:t>
            </a:r>
            <a:r>
              <a:rPr lang="en-US" altLang="ko-KR" b="0" dirty="0">
                <a:hlinkClick r:id="rId2"/>
              </a:rPr>
              <a:t>Sprint goal</a:t>
            </a:r>
            <a:r>
              <a:rPr lang="en-US" altLang="ko-KR" b="0" dirty="0"/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2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Prioritized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몇 개의 스프린트의 대상이나 첫 </a:t>
            </a:r>
            <a:r>
              <a:rPr lang="ko-KR" altLang="en-US" dirty="0" err="1"/>
              <a:t>릴</a:t>
            </a:r>
            <a:r>
              <a:rPr lang="ko-KR" altLang="en-US" dirty="0" err="1" smtClean="0"/>
              <a:t>리즈</a:t>
            </a:r>
            <a:r>
              <a:rPr lang="ko-KR" altLang="en-US" dirty="0" smtClean="0"/>
              <a:t> 대상이 되는 </a:t>
            </a:r>
            <a:r>
              <a:rPr lang="en-US" altLang="ko-KR" dirty="0" smtClean="0"/>
              <a:t>PBI</a:t>
            </a:r>
            <a:r>
              <a:rPr lang="ko-KR" altLang="en-US" dirty="0" smtClean="0"/>
              <a:t>들에 대해 우선순위 </a:t>
            </a:r>
            <a:endParaRPr lang="en-US" altLang="ko-KR" dirty="0"/>
          </a:p>
          <a:p>
            <a:pPr lvl="1"/>
            <a:r>
              <a:rPr lang="ko-KR" altLang="en-US" dirty="0" smtClean="0"/>
              <a:t>제품 </a:t>
            </a:r>
            <a:r>
              <a:rPr lang="ko-KR" altLang="en-US" dirty="0" err="1" smtClean="0"/>
              <a:t>백로그의</a:t>
            </a:r>
            <a:r>
              <a:rPr lang="ko-KR" altLang="en-US" dirty="0" smtClean="0"/>
              <a:t> 모든  </a:t>
            </a:r>
            <a:r>
              <a:rPr lang="en-US" altLang="ko-KR" dirty="0" smtClean="0"/>
              <a:t>PBI</a:t>
            </a:r>
            <a:r>
              <a:rPr lang="ko-KR" altLang="en-US" dirty="0" smtClean="0"/>
              <a:t>들을 </a:t>
            </a:r>
            <a:r>
              <a:rPr lang="ko-KR" altLang="en-US" dirty="0" err="1" smtClean="0"/>
              <a:t>우선순위할려고</a:t>
            </a:r>
            <a:r>
              <a:rPr lang="ko-KR" altLang="en-US" dirty="0" smtClean="0"/>
              <a:t> 노력하지 말라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276872"/>
            <a:ext cx="3672408" cy="28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도움이 되는 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/>
              </a:rPr>
              <a:t>스크럼 안내서</a:t>
            </a:r>
            <a:endParaRPr lang="en-US" altLang="ko-KR" dirty="0" smtClean="0">
              <a:hlinkClick r:id="rId3"/>
            </a:endParaRPr>
          </a:p>
          <a:p>
            <a:r>
              <a:rPr lang="ko-KR" altLang="en-US" dirty="0" smtClean="0">
                <a:hlinkClick r:id="rId3"/>
              </a:rPr>
              <a:t>애자일 개요</a:t>
            </a:r>
            <a:endParaRPr lang="en-US" altLang="ko-KR" dirty="0" smtClean="0"/>
          </a:p>
          <a:p>
            <a:r>
              <a:rPr lang="ko-KR" altLang="en-US" dirty="0" smtClean="0">
                <a:hlinkClick r:id="rId4"/>
              </a:rPr>
              <a:t>애자일 실천</a:t>
            </a:r>
            <a:endParaRPr lang="en-US" altLang="ko-KR" dirty="0" smtClean="0">
              <a:hlinkClick r:id="rId5"/>
            </a:endParaRPr>
          </a:p>
          <a:p>
            <a:r>
              <a:rPr lang="ko-KR" altLang="en-US" dirty="0" smtClean="0">
                <a:hlinkClick r:id="rId5"/>
              </a:rPr>
              <a:t>일본 회사 이야기</a:t>
            </a:r>
            <a:endParaRPr lang="en-US" altLang="ko-KR" dirty="0" smtClean="0"/>
          </a:p>
          <a:p>
            <a:r>
              <a:rPr lang="ko-KR" altLang="en-US" dirty="0" smtClean="0">
                <a:hlinkClick r:id="rId6"/>
              </a:rPr>
              <a:t>스크럼 마스터 </a:t>
            </a:r>
            <a:r>
              <a:rPr lang="ko-KR" altLang="en-US" dirty="0" err="1" smtClean="0">
                <a:hlinkClick r:id="rId6"/>
              </a:rPr>
              <a:t>체크리스크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0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스프린트 계획 회의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3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1647576"/>
            <a:ext cx="692564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3-5-3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227" y="908050"/>
            <a:ext cx="696609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32054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96951"/>
            <a:ext cx="4747275" cy="328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3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42" y="956917"/>
            <a:ext cx="764011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스프린트 계획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480720" cy="46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6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스프린트 </a:t>
            </a:r>
            <a:r>
              <a:rPr lang="ko-KR" altLang="en-US" dirty="0" err="1" smtClean="0"/>
              <a:t>계획회의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스프린트를 </a:t>
            </a:r>
            <a:r>
              <a:rPr lang="ko-KR" altLang="en-US" dirty="0"/>
              <a:t>준비하기 위한 </a:t>
            </a:r>
            <a:r>
              <a:rPr lang="ko-KR" altLang="en-US" dirty="0" smtClean="0"/>
              <a:t>회의</a:t>
            </a:r>
            <a:endParaRPr lang="en-US" altLang="ko-KR" dirty="0"/>
          </a:p>
          <a:p>
            <a:r>
              <a:rPr lang="en-US" altLang="ko-KR" dirty="0" smtClean="0"/>
              <a:t>Part 1:</a:t>
            </a:r>
            <a:r>
              <a:rPr lang="ko-KR" altLang="en-US" dirty="0" smtClean="0"/>
              <a:t> </a:t>
            </a:r>
            <a:r>
              <a:rPr lang="ko-KR" altLang="en-US" dirty="0"/>
              <a:t>“무엇</a:t>
            </a:r>
            <a:r>
              <a:rPr lang="en-US" altLang="ko-KR" dirty="0"/>
              <a:t>(what</a:t>
            </a:r>
            <a:r>
              <a:rPr lang="en-US" altLang="ko-KR" dirty="0" smtClean="0"/>
              <a:t>)”</a:t>
            </a:r>
          </a:p>
          <a:p>
            <a:pPr lvl="1"/>
            <a:r>
              <a:rPr lang="ko-KR" altLang="en-US" dirty="0" smtClean="0"/>
              <a:t>참가자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제품 </a:t>
            </a:r>
            <a:r>
              <a:rPr lang="ko-KR" altLang="en-US" dirty="0"/>
              <a:t>책임자</a:t>
            </a:r>
            <a:r>
              <a:rPr lang="en-US" altLang="ko-KR" dirty="0"/>
              <a:t>, </a:t>
            </a:r>
            <a:r>
              <a:rPr lang="ko-KR" altLang="en-US" dirty="0"/>
              <a:t>팀</a:t>
            </a:r>
            <a:r>
              <a:rPr lang="en-US" altLang="ko-KR" dirty="0"/>
              <a:t>, </a:t>
            </a:r>
            <a:r>
              <a:rPr lang="ko-KR" altLang="en-US" dirty="0" smtClean="0"/>
              <a:t>스크럼마스터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스프린트 목표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백로그</a:t>
            </a:r>
            <a:r>
              <a:rPr lang="ko-KR" altLang="en-US" dirty="0" smtClean="0"/>
              <a:t> 검토</a:t>
            </a:r>
            <a:endParaRPr lang="en-US" altLang="ko-KR" dirty="0" smtClean="0"/>
          </a:p>
          <a:p>
            <a:r>
              <a:rPr lang="en-US" altLang="ko-KR" dirty="0" smtClean="0"/>
              <a:t>Part 2: </a:t>
            </a:r>
            <a:r>
              <a:rPr lang="ko-KR" altLang="en-US" dirty="0" smtClean="0"/>
              <a:t>어떻게</a:t>
            </a:r>
            <a:r>
              <a:rPr lang="en-US" altLang="ko-KR" dirty="0"/>
              <a:t>(how</a:t>
            </a:r>
            <a:r>
              <a:rPr lang="en-US" altLang="ko-KR" dirty="0" smtClean="0"/>
              <a:t>)”</a:t>
            </a:r>
            <a:endParaRPr lang="en-US" altLang="ko-KR" dirty="0"/>
          </a:p>
          <a:p>
            <a:pPr lvl="1"/>
            <a:r>
              <a:rPr lang="ko-KR" altLang="en-US" dirty="0" smtClean="0"/>
              <a:t>참가자</a:t>
            </a:r>
            <a:r>
              <a:rPr lang="en-US" altLang="ko-KR" dirty="0"/>
              <a:t>: </a:t>
            </a:r>
            <a:r>
              <a:rPr lang="ko-KR" altLang="en-US" dirty="0" smtClean="0"/>
              <a:t>팀</a:t>
            </a:r>
            <a:r>
              <a:rPr lang="en-US" altLang="ko-KR" dirty="0"/>
              <a:t>, </a:t>
            </a:r>
            <a:r>
              <a:rPr lang="ko-KR" altLang="en-US" dirty="0"/>
              <a:t>스크럼마스터</a:t>
            </a:r>
            <a:r>
              <a:rPr lang="en-US" altLang="ko-KR" dirty="0"/>
              <a:t>, </a:t>
            </a:r>
            <a:r>
              <a:rPr lang="ko-KR" altLang="en-US" dirty="0"/>
              <a:t>제품 책임자</a:t>
            </a:r>
            <a:r>
              <a:rPr lang="en-US" altLang="ko-KR" dirty="0"/>
              <a:t>(</a:t>
            </a:r>
            <a:r>
              <a:rPr lang="ko-KR" altLang="en-US" dirty="0"/>
              <a:t>선택 사항이지만 질문이 있으면 연락할 수 있어야 한다</a:t>
            </a:r>
            <a:r>
              <a:rPr lang="en-US" altLang="ko-KR" dirty="0"/>
              <a:t>. 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팀이 스프린트 내에 할 수 있는 아이템 선정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태스크 단위로 분할</a:t>
            </a:r>
            <a:endParaRPr lang="en-US" altLang="ko-KR" dirty="0" smtClean="0"/>
          </a:p>
          <a:p>
            <a:pPr marL="187325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54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이터레이션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로그인 기능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600" dirty="0" smtClean="0"/>
              <a:t>로그인 웹 페이지 생성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웹 페이지에 사용자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와 비번을 입력할 수 있는 텍스트 필드 추가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로그인 버튼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입</a:t>
            </a:r>
            <a:r>
              <a:rPr lang="ko-KR" altLang="en-US" sz="1600" dirty="0"/>
              <a:t>력</a:t>
            </a:r>
            <a:r>
              <a:rPr lang="ko-KR" altLang="en-US" sz="1600" dirty="0" smtClean="0"/>
              <a:t>을 검증하는 기능 및 스타일링 없음</a:t>
            </a:r>
            <a:r>
              <a:rPr lang="en-US" altLang="ko-KR" sz="1600" dirty="0" smtClean="0"/>
              <a:t>(No CSS)</a:t>
            </a:r>
          </a:p>
          <a:p>
            <a:pPr lvl="1"/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버튼을 누르면 환영 웹 페이지를 보여줌</a:t>
            </a:r>
            <a:endParaRPr lang="en-US" altLang="ko-KR" sz="1600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이터레이션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비번 검증 기능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600" dirty="0" smtClean="0"/>
              <a:t>입력 값에 대한 검증 기능 제공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CSS </a:t>
            </a:r>
            <a:r>
              <a:rPr lang="ko-KR" altLang="en-US" sz="1600" dirty="0" smtClean="0"/>
              <a:t>추가하여 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스타일링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타당하지 않은 비번으로 입력 했을 때 오류 메시지 생성</a:t>
            </a:r>
            <a:endParaRPr lang="en-US" altLang="ko-KR" sz="1600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이터레이션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세션유지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600" dirty="0" smtClean="0"/>
              <a:t>비밀번호를 잊어버렸을 때 </a:t>
            </a:r>
            <a:r>
              <a:rPr lang="ko-KR" altLang="en-US" sz="1600" dirty="0" err="1" smtClean="0"/>
              <a:t>재생성하는</a:t>
            </a:r>
            <a:r>
              <a:rPr lang="ko-KR" altLang="en-US" sz="1600" dirty="0" smtClean="0"/>
              <a:t> 기능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Remember me </a:t>
            </a:r>
            <a:r>
              <a:rPr lang="ko-KR" altLang="en-US" sz="1600" dirty="0" smtClean="0"/>
              <a:t>기능 추가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사용자가 로그인 했을 때 환영 </a:t>
            </a:r>
            <a:r>
              <a:rPr lang="ko-KR" altLang="en-US" sz="1600" dirty="0" err="1" smtClean="0"/>
              <a:t>웹페이지가</a:t>
            </a:r>
            <a:r>
              <a:rPr lang="ko-KR" altLang="en-US" sz="1600" dirty="0" smtClean="0"/>
              <a:t> 아닌 적절한 웹 페이지로 </a:t>
            </a:r>
            <a:r>
              <a:rPr lang="en-US" altLang="ko-KR" sz="1600" dirty="0" smtClean="0"/>
              <a:t>redirect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2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Part2: </a:t>
            </a:r>
            <a:r>
              <a:rPr lang="ko-KR" altLang="en-US" dirty="0" smtClean="0"/>
              <a:t>스토리를 </a:t>
            </a:r>
            <a:r>
              <a:rPr lang="ko-KR" altLang="en-US" dirty="0"/>
              <a:t>태</a:t>
            </a:r>
            <a:r>
              <a:rPr lang="ko-KR" altLang="en-US" dirty="0" smtClean="0"/>
              <a:t>스크로 분할</a:t>
            </a:r>
            <a:endParaRPr lang="ko-KR" altLang="en-US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arenR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스토리에 대해 토론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457200" indent="-457200" eaLnBrk="1" hangingPunct="1">
              <a:buFont typeface="+mj-lt"/>
              <a:buAutoNum type="arabicParenR" startAt="2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스토리를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태스크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(task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로 나눈다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pPr marL="655637" lvl="1" indent="-457200" eaLnBrk="1" hangingPunct="1"/>
            <a:r>
              <a:rPr lang="ko-KR" altLang="en-US" dirty="0">
                <a:latin typeface="HY강B" pitchFamily="18" charset="-127"/>
                <a:ea typeface="HY강B" pitchFamily="18" charset="-127"/>
              </a:rPr>
              <a:t>일반적으로 스토리 하나를 개발자 한 명이 처음부터 끝까지 개발하지 않는다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개발자마다 전문분야가 있고 또 일을 분담하는 것이 스토리를 더 빨리 구현할 수 있기 때문이다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655637" lvl="1" indent="-457200" eaLnBrk="1" hangingPunct="1"/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스토리는 고객 또는 사용자 관점에서 기능을 서술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개발자 관점으로의 전환 필요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655637" lvl="1" indent="-457200" eaLnBrk="1" hangingPunct="1"/>
            <a:r>
              <a:rPr lang="ko-KR" altLang="en-US" dirty="0">
                <a:latin typeface="HY강B" pitchFamily="18" charset="-127"/>
                <a:ea typeface="HY강B" pitchFamily="18" charset="-127"/>
              </a:rPr>
              <a:t>예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(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사용자는 여러 기준으로 직업들을 검색할 수 있다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=&gt;</a:t>
            </a:r>
            <a:r>
              <a:rPr lang="ko-KR" altLang="en-US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기본 검색화면 구현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상세 검색화면 구현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결과 처리화면 구현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기본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상세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검색을 위한 </a:t>
            </a:r>
            <a:r>
              <a:rPr lang="ko-KR" altLang="en-US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질의어</a:t>
            </a:r>
            <a:r>
              <a:rPr lang="ko-KR" altLang="en-US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작성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등</a:t>
            </a:r>
          </a:p>
          <a:p>
            <a:pPr marL="446088" indent="-457200" eaLnBrk="1" hangingPunct="1">
              <a:buFont typeface="+mj-lt"/>
              <a:buAutoNum type="arabicParenR" startAt="3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각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태스크마다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개발자 한 명이 책임을 맡는다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446088" indent="-457200" eaLnBrk="1" hangingPunct="1">
              <a:buFont typeface="+mj-lt"/>
              <a:buAutoNum type="arabicParenR" startAt="3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작업량 추정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936FE-029D-4F53-8FAE-D9A7853B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타스크</a:t>
            </a:r>
            <a:r>
              <a:rPr lang="ko-KR" altLang="en-US" dirty="0"/>
              <a:t> 분할 및 소요 시간 추정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EAF1843-5D9C-4D1F-9FCB-DE372E4BFC4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15616" y="1700808"/>
          <a:ext cx="642874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85">
                  <a:extLst>
                    <a:ext uri="{9D8B030D-6E8A-4147-A177-3AD203B41FA5}">
                      <a16:colId xmlns:a16="http://schemas.microsoft.com/office/drawing/2014/main" val="4034467951"/>
                    </a:ext>
                  </a:extLst>
                </a:gridCol>
                <a:gridCol w="2281247">
                  <a:extLst>
                    <a:ext uri="{9D8B030D-6E8A-4147-A177-3AD203B41FA5}">
                      <a16:colId xmlns:a16="http://schemas.microsoft.com/office/drawing/2014/main" val="2087158162"/>
                    </a:ext>
                  </a:extLst>
                </a:gridCol>
                <a:gridCol w="933123">
                  <a:extLst>
                    <a:ext uri="{9D8B030D-6E8A-4147-A177-3AD203B41FA5}">
                      <a16:colId xmlns:a16="http://schemas.microsoft.com/office/drawing/2014/main" val="1073077939"/>
                    </a:ext>
                  </a:extLst>
                </a:gridCol>
                <a:gridCol w="1607185">
                  <a:extLst>
                    <a:ext uri="{9D8B030D-6E8A-4147-A177-3AD203B41FA5}">
                      <a16:colId xmlns:a16="http://schemas.microsoft.com/office/drawing/2014/main" val="192047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사용자 스토리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타스크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46754"/>
                  </a:ext>
                </a:extLst>
              </a:tr>
              <a:tr h="237744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학생은 자신이 수강한 과목 목록을 조회할 수 있다</a:t>
                      </a:r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조회 화면 </a:t>
                      </a:r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 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46353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조회 </a:t>
                      </a:r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질의어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홍길서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25962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상세 정보 화면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홍길북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00045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 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3089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질의어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65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5C1666-B359-4F8A-986F-753C0DBDCA1A}"/>
              </a:ext>
            </a:extLst>
          </p:cNvPr>
          <p:cNvSpPr txBox="1"/>
          <p:nvPr/>
        </p:nvSpPr>
        <p:spPr>
          <a:xfrm>
            <a:off x="467544" y="4169482"/>
            <a:ext cx="7045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 스토리를 </a:t>
            </a:r>
            <a:r>
              <a:rPr lang="ko-KR" altLang="en-US" sz="20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타스크로</a:t>
            </a:r>
            <a:r>
              <a:rPr lang="ko-KR" altLang="en-US" sz="20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분할하고 각 </a:t>
            </a:r>
            <a:r>
              <a:rPr lang="ko-KR" altLang="en-US" sz="20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타스크를</a:t>
            </a:r>
            <a:r>
              <a:rPr lang="ko-KR" altLang="en-US" sz="20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완료하는데 </a:t>
            </a:r>
            <a:endParaRPr lang="en-US" altLang="ko-KR" sz="2000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l"/>
            <a:r>
              <a:rPr lang="ko-KR" altLang="en-US" sz="20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걸리는 </a:t>
            </a:r>
            <a:r>
              <a:rPr lang="ko-KR" altLang="en-US" sz="20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시간을 </a:t>
            </a:r>
            <a:r>
              <a:rPr lang="ko-KR" altLang="en-US" sz="20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추정</a:t>
            </a:r>
            <a:endParaRPr lang="en-US" altLang="ko-KR" sz="20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2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6263902" cy="323850"/>
          </a:xfrm>
        </p:spPr>
        <p:txBody>
          <a:bodyPr/>
          <a:lstStyle/>
          <a:p>
            <a:r>
              <a:rPr lang="en-US" altLang="ko-KR" dirty="0" smtClean="0"/>
              <a:t>Epic-&gt;User Stories-&gt;Tasks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484784"/>
            <a:ext cx="550658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6335910" cy="323850"/>
          </a:xfrm>
        </p:spPr>
        <p:txBody>
          <a:bodyPr/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백로그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스프린트 </a:t>
            </a:r>
            <a:r>
              <a:rPr lang="ko-KR" altLang="en-US" dirty="0" err="1" smtClean="0"/>
              <a:t>백로그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480720" cy="46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9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843B5-70DA-4066-B3D8-EC6BB1E9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38" y="260350"/>
            <a:ext cx="5543822" cy="323850"/>
          </a:xfrm>
        </p:spPr>
        <p:txBody>
          <a:bodyPr/>
          <a:lstStyle/>
          <a:p>
            <a:r>
              <a:rPr lang="en-US" altLang="ko-KR" dirty="0"/>
              <a:t>Capacity based </a:t>
            </a:r>
            <a:r>
              <a:rPr lang="en-US" altLang="ko-KR" dirty="0" smtClean="0"/>
              <a:t>Sprint Planning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46C20-C383-46AA-9D1F-98F6D444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1152798"/>
          </a:xfrm>
        </p:spPr>
        <p:txBody>
          <a:bodyPr/>
          <a:lstStyle/>
          <a:p>
            <a:r>
              <a:rPr lang="en-US" altLang="ko-KR" dirty="0"/>
              <a:t>Capacity: </a:t>
            </a:r>
            <a:r>
              <a:rPr lang="ko-KR" altLang="en-US" dirty="0"/>
              <a:t>한 스프린트 동안 사용할 수 있는 팀의 가용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ko-KR" altLang="en-US" dirty="0"/>
              <a:t>팀원의 가용시간 파악 </a:t>
            </a:r>
            <a:r>
              <a:rPr lang="en-US" altLang="ko-KR" dirty="0"/>
              <a:t>: </a:t>
            </a:r>
            <a:r>
              <a:rPr lang="ko-KR" altLang="en-US" dirty="0"/>
              <a:t>회의</a:t>
            </a:r>
            <a:r>
              <a:rPr lang="en-US" altLang="ko-KR" dirty="0"/>
              <a:t>/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휴가</a:t>
            </a:r>
            <a:r>
              <a:rPr lang="en-US" altLang="ko-KR" dirty="0"/>
              <a:t> </a:t>
            </a:r>
            <a:r>
              <a:rPr lang="ko-KR" altLang="en-US" dirty="0"/>
              <a:t>등을 제외하고 오로지 프로젝트에 관련된 일만 할 수 있는 시간만을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가용 시간에서 </a:t>
            </a:r>
            <a:r>
              <a:rPr lang="en-US" altLang="ko-KR" dirty="0" smtClean="0"/>
              <a:t>Scrum events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스프린트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계획 회의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일일 스크럼 미팅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스프린트 리뷰 </a:t>
            </a:r>
            <a:r>
              <a:rPr lang="ko-KR" altLang="en-US" dirty="0" smtClean="0"/>
              <a:t>및 회고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백로그</a:t>
            </a:r>
            <a:r>
              <a:rPr lang="ko-KR" altLang="en-US" dirty="0" smtClean="0"/>
              <a:t> 정제 회의에 </a:t>
            </a:r>
            <a:r>
              <a:rPr lang="ko-KR" altLang="en-US" dirty="0"/>
              <a:t> </a:t>
            </a:r>
            <a:r>
              <a:rPr lang="ko-KR" altLang="en-US" dirty="0" smtClean="0"/>
              <a:t>참여하는 시간을 고려하여 계산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B53F46-4020-4F72-8C8E-C8E59B16E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67558"/>
              </p:ext>
            </p:extLst>
          </p:nvPr>
        </p:nvGraphicFramePr>
        <p:xfrm>
          <a:off x="683568" y="4437112"/>
          <a:ext cx="7391400" cy="1514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86998812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36144508"/>
                    </a:ext>
                  </a:extLst>
                </a:gridCol>
                <a:gridCol w="2246436">
                  <a:extLst>
                    <a:ext uri="{9D8B030D-6E8A-4147-A177-3AD203B41FA5}">
                      <a16:colId xmlns:a16="http://schemas.microsoft.com/office/drawing/2014/main" val="2585341296"/>
                    </a:ext>
                  </a:extLst>
                </a:gridCol>
                <a:gridCol w="2566864">
                  <a:extLst>
                    <a:ext uri="{9D8B030D-6E8A-4147-A177-3AD203B41FA5}">
                      <a16:colId xmlns:a16="http://schemas.microsoft.com/office/drawing/2014/main" val="23250403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스프린트 기간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6565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02318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멤버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Available days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Available hours per day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 available hours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3979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홍길동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6994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홍길서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00656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홍길남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57970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홍길북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120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4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936FE-029D-4F53-8FAE-D9A7853B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</a:t>
            </a:r>
            <a:r>
              <a:rPr lang="ko-KR" altLang="en-US" dirty="0" smtClean="0"/>
              <a:t>스크 </a:t>
            </a:r>
            <a:r>
              <a:rPr lang="ko-KR" altLang="en-US" dirty="0"/>
              <a:t>분할 및 소요 시간 추정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EAF1843-5D9C-4D1F-9FCB-DE372E4BFC4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15616" y="1700808"/>
          <a:ext cx="642874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85">
                  <a:extLst>
                    <a:ext uri="{9D8B030D-6E8A-4147-A177-3AD203B41FA5}">
                      <a16:colId xmlns:a16="http://schemas.microsoft.com/office/drawing/2014/main" val="4034467951"/>
                    </a:ext>
                  </a:extLst>
                </a:gridCol>
                <a:gridCol w="2281247">
                  <a:extLst>
                    <a:ext uri="{9D8B030D-6E8A-4147-A177-3AD203B41FA5}">
                      <a16:colId xmlns:a16="http://schemas.microsoft.com/office/drawing/2014/main" val="2087158162"/>
                    </a:ext>
                  </a:extLst>
                </a:gridCol>
                <a:gridCol w="933123">
                  <a:extLst>
                    <a:ext uri="{9D8B030D-6E8A-4147-A177-3AD203B41FA5}">
                      <a16:colId xmlns:a16="http://schemas.microsoft.com/office/drawing/2014/main" val="1073077939"/>
                    </a:ext>
                  </a:extLst>
                </a:gridCol>
                <a:gridCol w="1607185">
                  <a:extLst>
                    <a:ext uri="{9D8B030D-6E8A-4147-A177-3AD203B41FA5}">
                      <a16:colId xmlns:a16="http://schemas.microsoft.com/office/drawing/2014/main" val="192047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사용자 스토리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타스크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46754"/>
                  </a:ext>
                </a:extLst>
              </a:tr>
              <a:tr h="237744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학생은 자신이 수강한 과목 목록을 조회할 수 있다</a:t>
                      </a:r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조회 화면 </a:t>
                      </a:r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 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46353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조회 </a:t>
                      </a:r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질의어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홍길서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25962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상세 정보 화면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홍길북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00045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 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3089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질의어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65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5C1666-B359-4F8A-986F-753C0DBDCA1A}"/>
              </a:ext>
            </a:extLst>
          </p:cNvPr>
          <p:cNvSpPr txBox="1"/>
          <p:nvPr/>
        </p:nvSpPr>
        <p:spPr>
          <a:xfrm>
            <a:off x="467544" y="4437112"/>
            <a:ext cx="691276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사용자 스토리를 태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스크로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분할하고 각 태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스크를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완료하는데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걸리는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시간을 추정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이와 같은 과정을 팀의 가용시간이 넘지 않을 때 까지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반복하여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사용자 스토리 추가</a:t>
            </a:r>
          </a:p>
        </p:txBody>
      </p:sp>
    </p:spTree>
    <p:extLst>
      <p:ext uri="{BB962C8B-B14F-4D97-AF65-F5344CB8AC3E}">
        <p14:creationId xmlns:p14="http://schemas.microsoft.com/office/powerpoint/2010/main" val="12718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Detailed Appropriately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</a:t>
            </a:r>
            <a:r>
              <a:rPr lang="en-US" altLang="ko-KR" dirty="0" smtClean="0"/>
              <a:t> PBI</a:t>
            </a:r>
            <a:r>
              <a:rPr lang="ko-KR" altLang="en-US" dirty="0" smtClean="0"/>
              <a:t>들은 동일한 수준으로 </a:t>
            </a:r>
            <a:r>
              <a:rPr lang="ko-KR" altLang="en-US" dirty="0" err="1" smtClean="0"/>
              <a:t>상세화하지</a:t>
            </a:r>
            <a:r>
              <a:rPr lang="ko-KR" altLang="en-US" dirty="0" smtClean="0"/>
              <a:t>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순위가 높은 </a:t>
            </a:r>
            <a:r>
              <a:rPr lang="en-US" altLang="ko-KR" dirty="0" smtClean="0"/>
              <a:t>PBI</a:t>
            </a:r>
            <a:r>
              <a:rPr lang="ko-KR" altLang="en-US" dirty="0" smtClean="0"/>
              <a:t>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다가오는 스프린트에서 작업 대상이 되는 </a:t>
            </a:r>
            <a:r>
              <a:rPr lang="en-US" altLang="ko-KR" dirty="0" smtClean="0"/>
              <a:t>PBI)</a:t>
            </a:r>
            <a:r>
              <a:rPr lang="ko-KR" altLang="en-US" dirty="0" smtClean="0"/>
              <a:t>은 바로 작업할 수 있을 정도의 크기로 분할되며 </a:t>
            </a:r>
            <a:r>
              <a:rPr lang="ko-KR" altLang="en-US" dirty="0" err="1" smtClean="0"/>
              <a:t>상세화</a:t>
            </a:r>
            <a:r>
              <a:rPr lang="ko-KR" altLang="en-US" dirty="0" err="1"/>
              <a:t>된</a:t>
            </a:r>
            <a:r>
              <a:rPr lang="ko-KR" altLang="en-US" dirty="0" err="1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</a:t>
            </a:r>
            <a:r>
              <a:rPr lang="en-US" altLang="ko-KR" dirty="0" smtClean="0"/>
              <a:t>PBI</a:t>
            </a:r>
            <a:r>
              <a:rPr lang="ko-KR" altLang="en-US" dirty="0" smtClean="0"/>
              <a:t>들은 크기가 상대적으로 크며 </a:t>
            </a:r>
            <a:r>
              <a:rPr lang="ko-KR" altLang="en-US" dirty="0" err="1" smtClean="0"/>
              <a:t>상세화가</a:t>
            </a:r>
            <a:r>
              <a:rPr lang="ko-KR" altLang="en-US" dirty="0" smtClean="0"/>
              <a:t> 덜 되어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1647576"/>
            <a:ext cx="692564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백로그</a:t>
            </a:r>
            <a:r>
              <a:rPr lang="ko-KR" altLang="en-US" dirty="0"/>
              <a:t> </a:t>
            </a:r>
            <a:r>
              <a:rPr lang="ko-KR" altLang="en-US" dirty="0" smtClean="0"/>
              <a:t>정제</a:t>
            </a:r>
            <a:r>
              <a:rPr lang="en-US" altLang="ko-KR" dirty="0"/>
              <a:t> </a:t>
            </a:r>
            <a:r>
              <a:rPr lang="ko-KR" altLang="en-US" dirty="0" smtClean="0"/>
              <a:t>회의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Backlog refinement(grooming) meeting</a:t>
            </a:r>
            <a:endParaRPr lang="ko-KR" altLang="en-US" dirty="0"/>
          </a:p>
          <a:p>
            <a:pPr lvl="1"/>
            <a:r>
              <a:rPr lang="ko-KR" altLang="en-US" dirty="0" err="1" smtClean="0"/>
              <a:t>에픽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스프린트 내에서 완성할 수 없을 정도로 큰 사용자 스토리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보다 작은 사용자 스토리로 분할하고 분할된 사용자 스토리들에 대한 스토리 포인트 추정</a:t>
            </a:r>
          </a:p>
          <a:p>
            <a:pPr lvl="1"/>
            <a:r>
              <a:rPr lang="ko-KR" altLang="en-US" dirty="0" smtClean="0"/>
              <a:t>다음 다가올 스프린트에 </a:t>
            </a:r>
            <a:r>
              <a:rPr lang="ko-KR" altLang="en-US" dirty="0"/>
              <a:t>완성할 사용자 스토리들을 정제하는 작업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/>
              <a:t>사용자 스토리에 대한 크기</a:t>
            </a:r>
            <a:r>
              <a:rPr lang="en-US" altLang="ko-KR" dirty="0"/>
              <a:t>(</a:t>
            </a:r>
            <a:r>
              <a:rPr lang="ko-KR" altLang="en-US" dirty="0"/>
              <a:t>스토리 포인트</a:t>
            </a:r>
            <a:r>
              <a:rPr lang="en-US" altLang="ko-KR" dirty="0"/>
              <a:t>) </a:t>
            </a:r>
            <a:r>
              <a:rPr lang="ko-KR" altLang="en-US" dirty="0"/>
              <a:t>추정</a:t>
            </a:r>
          </a:p>
          <a:p>
            <a:pPr lvl="1"/>
            <a:r>
              <a:rPr lang="ko-KR" altLang="en-US" dirty="0" smtClean="0"/>
              <a:t>필요하다면 </a:t>
            </a:r>
            <a:r>
              <a:rPr lang="ko-KR" altLang="en-US" dirty="0"/>
              <a:t>기존의 사용자 스토리에 대한 재 </a:t>
            </a:r>
            <a:r>
              <a:rPr lang="ko-KR" altLang="en-US" dirty="0" smtClean="0"/>
              <a:t>추정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 순위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스프린트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이내 시간 할애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41" y="3933056"/>
            <a:ext cx="3747778" cy="191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백로그</a:t>
            </a:r>
            <a:r>
              <a:rPr lang="ko-KR" altLang="en-US" dirty="0" smtClean="0"/>
              <a:t> 정제 회의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808162"/>
            <a:ext cx="6648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5687838" cy="323850"/>
          </a:xfrm>
        </p:spPr>
        <p:txBody>
          <a:bodyPr/>
          <a:lstStyle/>
          <a:p>
            <a:r>
              <a:rPr lang="ko-KR" altLang="en-US" dirty="0" smtClean="0"/>
              <a:t>준비의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(Definition of Ready, </a:t>
            </a:r>
            <a:r>
              <a:rPr lang="en-US" altLang="ko-KR" dirty="0" err="1" smtClean="0"/>
              <a:t>DoR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백로그에서</a:t>
            </a:r>
            <a:r>
              <a:rPr lang="ko-KR" altLang="en-US" dirty="0" smtClean="0"/>
              <a:t> 스프린트 </a:t>
            </a:r>
            <a:r>
              <a:rPr lang="ko-KR" altLang="en-US" dirty="0" err="1" smtClean="0"/>
              <a:t>백로그로</a:t>
            </a:r>
            <a:r>
              <a:rPr lang="ko-KR" altLang="en-US" dirty="0" smtClean="0"/>
              <a:t> 이동하기 위해 만족되어야 하는 요건 목록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3568" y="2276872"/>
            <a:ext cx="5832648" cy="2308324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>
                <a:latin typeface="Arial" pitchFamily="34" charset="0"/>
              </a:rPr>
              <a:t>가치가 명확하게 기술되었다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>
                <a:latin typeface="Arial" pitchFamily="34" charset="0"/>
              </a:rPr>
              <a:t>의존 사항이 모두 식별되었다</a:t>
            </a:r>
            <a:endParaRPr lang="en-US" altLang="ko-KR" sz="2400" dirty="0" smtClean="0"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>
                <a:latin typeface="Arial" pitchFamily="34" charset="0"/>
              </a:rPr>
              <a:t>인수 기준이 명확하며 테스트 가능하다</a:t>
            </a:r>
            <a:endParaRPr lang="en-US" altLang="ko-KR" sz="2400" dirty="0" smtClean="0"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400" dirty="0" smtClean="0">
                <a:latin typeface="Arial" pitchFamily="34" charset="0"/>
              </a:rPr>
              <a:t>PBI</a:t>
            </a:r>
            <a:r>
              <a:rPr lang="ko-KR" altLang="en-US" sz="2400" dirty="0" smtClean="0">
                <a:latin typeface="Arial" pitchFamily="34" charset="0"/>
              </a:rPr>
              <a:t>가 스프린트 내에 완성할 수 있을 만큼 충분히 작게 추정되었다</a:t>
            </a:r>
            <a:r>
              <a:rPr lang="en-US" altLang="ko-KR" sz="2400" dirty="0" smtClean="0"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6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(Velocity)</a:t>
            </a:r>
          </a:p>
          <a:p>
            <a:r>
              <a:rPr lang="ko-KR" altLang="en-US" dirty="0" smtClean="0"/>
              <a:t>릴리스 계획</a:t>
            </a:r>
            <a:r>
              <a:rPr lang="en-US" altLang="ko-KR" dirty="0" smtClean="0"/>
              <a:t>(Release planning)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FB836-C6B7-4A6B-B4B8-3FAC59A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속도 추정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F9368-C86C-4C6C-9803-D0AC533D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속도</a:t>
            </a:r>
            <a:r>
              <a:rPr lang="en-US" altLang="ko-KR" dirty="0"/>
              <a:t>: </a:t>
            </a:r>
            <a:r>
              <a:rPr lang="ko-KR" altLang="en-US" dirty="0"/>
              <a:t>한 스프린트 동안에 완료된 스토리 포인트들의 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4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3B9A-93F2-40A6-8AA6-51C97788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38" y="260350"/>
            <a:ext cx="5687838" cy="323850"/>
          </a:xfrm>
        </p:spPr>
        <p:txBody>
          <a:bodyPr/>
          <a:lstStyle/>
          <a:p>
            <a:r>
              <a:rPr lang="en-US" altLang="ko-KR" dirty="0" smtClean="0"/>
              <a:t>Velocity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0CEBF-1CC1-4BBA-BB70-4C61FE6B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57673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속도</a:t>
            </a:r>
            <a:r>
              <a:rPr lang="en-US" altLang="ko-KR" dirty="0"/>
              <a:t>: </a:t>
            </a:r>
            <a:r>
              <a:rPr lang="ko-KR" altLang="en-US" dirty="0"/>
              <a:t>한 스프린트 동안에 완료된 스토리 포인트들의 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BEF142-E33E-4FD8-A6B3-E23E924DB375}"/>
              </a:ext>
            </a:extLst>
          </p:cNvPr>
          <p:cNvSpPr/>
          <p:nvPr/>
        </p:nvSpPr>
        <p:spPr bwMode="auto">
          <a:xfrm>
            <a:off x="1254928" y="1649269"/>
            <a:ext cx="1296144" cy="424914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F1EE6D-406E-4172-A2F4-8520EA6232CE}"/>
              </a:ext>
            </a:extLst>
          </p:cNvPr>
          <p:cNvSpPr/>
          <p:nvPr/>
        </p:nvSpPr>
        <p:spPr bwMode="auto">
          <a:xfrm>
            <a:off x="1403648" y="1860265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5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B5BFDB-6EFC-4DAE-9EBC-DD184D682B6F}"/>
              </a:ext>
            </a:extLst>
          </p:cNvPr>
          <p:cNvSpPr/>
          <p:nvPr/>
        </p:nvSpPr>
        <p:spPr bwMode="auto">
          <a:xfrm>
            <a:off x="1547267" y="2314679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8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CD833F-337F-4961-9B47-E8E9BF896CB1}"/>
              </a:ext>
            </a:extLst>
          </p:cNvPr>
          <p:cNvSpPr/>
          <p:nvPr/>
        </p:nvSpPr>
        <p:spPr bwMode="auto">
          <a:xfrm>
            <a:off x="1330251" y="4673892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itchFamily="34" charset="0"/>
              </a:rPr>
              <a:t>5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4E640-9759-4D9D-9554-29D44A235DF5}"/>
              </a:ext>
            </a:extLst>
          </p:cNvPr>
          <p:cNvSpPr/>
          <p:nvPr/>
        </p:nvSpPr>
        <p:spPr bwMode="auto">
          <a:xfrm>
            <a:off x="1330251" y="2779199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90AC9D-2BD3-409E-B985-06F6D104CBEB}"/>
              </a:ext>
            </a:extLst>
          </p:cNvPr>
          <p:cNvSpPr/>
          <p:nvPr/>
        </p:nvSpPr>
        <p:spPr bwMode="auto">
          <a:xfrm>
            <a:off x="4468770" y="3250619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696E21-526B-41EB-A2E4-E993AB5F58E6}"/>
              </a:ext>
            </a:extLst>
          </p:cNvPr>
          <p:cNvSpPr/>
          <p:nvPr/>
        </p:nvSpPr>
        <p:spPr bwMode="auto">
          <a:xfrm>
            <a:off x="1291670" y="3678009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1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E68A84-B35C-43D5-ABC1-8CAAD1CA9747}"/>
              </a:ext>
            </a:extLst>
          </p:cNvPr>
          <p:cNvSpPr/>
          <p:nvPr/>
        </p:nvSpPr>
        <p:spPr bwMode="auto">
          <a:xfrm>
            <a:off x="4380903" y="1859712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5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A7793F-5D16-4F5D-B4D3-3787F58B466F}"/>
              </a:ext>
            </a:extLst>
          </p:cNvPr>
          <p:cNvSpPr/>
          <p:nvPr/>
        </p:nvSpPr>
        <p:spPr bwMode="auto">
          <a:xfrm>
            <a:off x="4545889" y="2265099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8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1ABBBB-62E5-4EDA-B398-1CF84B80CB20}"/>
              </a:ext>
            </a:extLst>
          </p:cNvPr>
          <p:cNvSpPr/>
          <p:nvPr/>
        </p:nvSpPr>
        <p:spPr bwMode="auto">
          <a:xfrm>
            <a:off x="7381304" y="2718912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F37437-666D-4F2D-95EA-AE0B3E405FF3}"/>
              </a:ext>
            </a:extLst>
          </p:cNvPr>
          <p:cNvSpPr/>
          <p:nvPr/>
        </p:nvSpPr>
        <p:spPr bwMode="auto">
          <a:xfrm>
            <a:off x="4232876" y="1737274"/>
            <a:ext cx="1224136" cy="24482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D977D-1F8D-4FF6-A52A-8F5977376E46}"/>
              </a:ext>
            </a:extLst>
          </p:cNvPr>
          <p:cNvSpPr/>
          <p:nvPr/>
        </p:nvSpPr>
        <p:spPr bwMode="auto">
          <a:xfrm>
            <a:off x="1458049" y="3921025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2BDDFC-C56F-4EC2-AA50-F1875B821EDB}"/>
              </a:ext>
            </a:extLst>
          </p:cNvPr>
          <p:cNvSpPr/>
          <p:nvPr/>
        </p:nvSpPr>
        <p:spPr bwMode="auto">
          <a:xfrm>
            <a:off x="1574468" y="4262063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6148D2-7C1C-47B2-8B96-44F6153CF317}"/>
              </a:ext>
            </a:extLst>
          </p:cNvPr>
          <p:cNvSpPr/>
          <p:nvPr/>
        </p:nvSpPr>
        <p:spPr bwMode="auto">
          <a:xfrm>
            <a:off x="1510569" y="5053414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itchFamily="34" charset="0"/>
              </a:rPr>
              <a:t>8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CA7C1B1F-1A2C-467A-9771-ED88D74F42C1}"/>
              </a:ext>
            </a:extLst>
          </p:cNvPr>
          <p:cNvSpPr/>
          <p:nvPr/>
        </p:nvSpPr>
        <p:spPr bwMode="auto">
          <a:xfrm>
            <a:off x="2679211" y="1808635"/>
            <a:ext cx="668653" cy="139035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9024AE-648A-421B-99F5-A93FB0F2F5BD}"/>
              </a:ext>
            </a:extLst>
          </p:cNvPr>
          <p:cNvSpPr txBox="1"/>
          <p:nvPr/>
        </p:nvSpPr>
        <p:spPr>
          <a:xfrm>
            <a:off x="-258449" y="5561364"/>
            <a:ext cx="160475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Product</a:t>
            </a:r>
            <a:r>
              <a:rPr lang="ko-KR" altLang="en-US" sz="2000" dirty="0"/>
              <a:t> </a:t>
            </a:r>
            <a:r>
              <a:rPr lang="en-US" altLang="ko-KR" sz="2000" dirty="0"/>
              <a:t>backlog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0F7B81-1235-40CB-8EB6-803A3374FEFF}"/>
              </a:ext>
            </a:extLst>
          </p:cNvPr>
          <p:cNvSpPr txBox="1"/>
          <p:nvPr/>
        </p:nvSpPr>
        <p:spPr>
          <a:xfrm>
            <a:off x="4010969" y="4182635"/>
            <a:ext cx="160475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Spring</a:t>
            </a:r>
            <a:r>
              <a:rPr lang="ko-KR" altLang="en-US" sz="2000" dirty="0"/>
              <a:t> </a:t>
            </a:r>
            <a:r>
              <a:rPr lang="en-US" altLang="ko-KR" sz="2000" dirty="0"/>
              <a:t>backlog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F7B15-0664-429A-9082-70F41559E840}"/>
              </a:ext>
            </a:extLst>
          </p:cNvPr>
          <p:cNvSpPr txBox="1"/>
          <p:nvPr/>
        </p:nvSpPr>
        <p:spPr>
          <a:xfrm>
            <a:off x="2471801" y="1554507"/>
            <a:ext cx="190910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Velocity </a:t>
            </a:r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이내로 사용자 스토리 추출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l"/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추정된 속도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20 </a:t>
            </a:r>
            <a:endParaRPr lang="ko-KR" altLang="en-US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F92871-E372-43B6-8EC6-B444406826FB}"/>
              </a:ext>
            </a:extLst>
          </p:cNvPr>
          <p:cNvSpPr/>
          <p:nvPr/>
        </p:nvSpPr>
        <p:spPr bwMode="auto">
          <a:xfrm>
            <a:off x="1606236" y="3186752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6C798-10F8-4A95-864C-F6BC2121BEF0}"/>
              </a:ext>
            </a:extLst>
          </p:cNvPr>
          <p:cNvSpPr txBox="1"/>
          <p:nvPr/>
        </p:nvSpPr>
        <p:spPr>
          <a:xfrm>
            <a:off x="4098836" y="5100904"/>
            <a:ext cx="160475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스프린트 시작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B3DEBF-04BE-463D-AC41-4D89F2BA9F4A}"/>
              </a:ext>
            </a:extLst>
          </p:cNvPr>
          <p:cNvSpPr/>
          <p:nvPr/>
        </p:nvSpPr>
        <p:spPr bwMode="auto">
          <a:xfrm>
            <a:off x="7519346" y="1817605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5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F1B792-BBB7-4E7A-9B87-2767A46EB11B}"/>
              </a:ext>
            </a:extLst>
          </p:cNvPr>
          <p:cNvSpPr/>
          <p:nvPr/>
        </p:nvSpPr>
        <p:spPr bwMode="auto">
          <a:xfrm>
            <a:off x="7684332" y="2222992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8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CE7F72-E159-41C7-9488-4208E373013F}"/>
              </a:ext>
            </a:extLst>
          </p:cNvPr>
          <p:cNvSpPr/>
          <p:nvPr/>
        </p:nvSpPr>
        <p:spPr bwMode="auto">
          <a:xfrm>
            <a:off x="7371319" y="1695167"/>
            <a:ext cx="1224136" cy="24482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CB5D5A-EDB5-4AD2-A7E9-7740C99689AA}"/>
              </a:ext>
            </a:extLst>
          </p:cNvPr>
          <p:cNvSpPr txBox="1"/>
          <p:nvPr/>
        </p:nvSpPr>
        <p:spPr>
          <a:xfrm>
            <a:off x="7813749" y="1627482"/>
            <a:ext cx="104998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Done</a:t>
            </a:r>
            <a:endParaRPr lang="ko-KR" altLang="en-US" sz="1600" dirty="0">
              <a:solidFill>
                <a:srgbClr val="FF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FC3913-773A-4E97-9DD4-2EB49BBBAB78}"/>
              </a:ext>
            </a:extLst>
          </p:cNvPr>
          <p:cNvSpPr/>
          <p:nvPr/>
        </p:nvSpPr>
        <p:spPr bwMode="auto">
          <a:xfrm>
            <a:off x="4340854" y="2663532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03C47B-5B87-42B7-B6FD-5BCFD0C9B7DF}"/>
              </a:ext>
            </a:extLst>
          </p:cNvPr>
          <p:cNvSpPr/>
          <p:nvPr/>
        </p:nvSpPr>
        <p:spPr bwMode="auto">
          <a:xfrm>
            <a:off x="7550942" y="3163289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F18B5-055F-456A-9845-D1B7C6FBA843}"/>
              </a:ext>
            </a:extLst>
          </p:cNvPr>
          <p:cNvSpPr txBox="1"/>
          <p:nvPr/>
        </p:nvSpPr>
        <p:spPr>
          <a:xfrm>
            <a:off x="7091456" y="4345528"/>
            <a:ext cx="160475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스프린트 종료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7BC95F-22FA-49DE-A9C4-B40DE88DCD11}"/>
              </a:ext>
            </a:extLst>
          </p:cNvPr>
          <p:cNvSpPr txBox="1"/>
          <p:nvPr/>
        </p:nvSpPr>
        <p:spPr>
          <a:xfrm>
            <a:off x="7788176" y="2191314"/>
            <a:ext cx="104998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Done</a:t>
            </a:r>
            <a:endParaRPr lang="ko-KR" altLang="en-US" sz="1600" dirty="0">
              <a:solidFill>
                <a:srgbClr val="FF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527A2E-5B2E-416D-800E-518869220BBB}"/>
              </a:ext>
            </a:extLst>
          </p:cNvPr>
          <p:cNvSpPr txBox="1"/>
          <p:nvPr/>
        </p:nvSpPr>
        <p:spPr>
          <a:xfrm>
            <a:off x="7516186" y="2663532"/>
            <a:ext cx="104998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Done</a:t>
            </a:r>
            <a:endParaRPr lang="ko-KR" altLang="en-US" sz="1600" dirty="0">
              <a:solidFill>
                <a:srgbClr val="FF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CE7E2F-4ED0-419D-A52F-6352FB1F5365}"/>
              </a:ext>
            </a:extLst>
          </p:cNvPr>
          <p:cNvSpPr/>
          <p:nvPr/>
        </p:nvSpPr>
        <p:spPr bwMode="auto">
          <a:xfrm>
            <a:off x="4380903" y="3631866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1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B176B9-965D-4BA5-A6D3-A27DC0B3387C}"/>
              </a:ext>
            </a:extLst>
          </p:cNvPr>
          <p:cNvSpPr txBox="1"/>
          <p:nvPr/>
        </p:nvSpPr>
        <p:spPr>
          <a:xfrm>
            <a:off x="7883726" y="3135750"/>
            <a:ext cx="104998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Almost Done</a:t>
            </a:r>
            <a:endParaRPr lang="ko-KR" altLang="en-US" sz="1600" dirty="0">
              <a:solidFill>
                <a:srgbClr val="FF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CFDD9B-17B0-4215-BB38-D185E867F6A8}"/>
              </a:ext>
            </a:extLst>
          </p:cNvPr>
          <p:cNvSpPr/>
          <p:nvPr/>
        </p:nvSpPr>
        <p:spPr bwMode="auto">
          <a:xfrm>
            <a:off x="7387932" y="3570066"/>
            <a:ext cx="864890" cy="5232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1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2AAA37-286D-46B3-9C40-8DAAC3F82CB6}"/>
              </a:ext>
            </a:extLst>
          </p:cNvPr>
          <p:cNvSpPr txBox="1"/>
          <p:nvPr/>
        </p:nvSpPr>
        <p:spPr>
          <a:xfrm>
            <a:off x="6520305" y="3309190"/>
            <a:ext cx="104998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Not started</a:t>
            </a:r>
            <a:endParaRPr lang="ko-KR" altLang="en-US" sz="1600" dirty="0">
              <a:solidFill>
                <a:srgbClr val="FF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B7E6A6ED-FDF0-4221-892D-7117E6F3FD6A}"/>
              </a:ext>
            </a:extLst>
          </p:cNvPr>
          <p:cNvSpPr/>
          <p:nvPr/>
        </p:nvSpPr>
        <p:spPr bwMode="auto">
          <a:xfrm>
            <a:off x="6910388" y="1627482"/>
            <a:ext cx="394579" cy="194258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4AC96C-9E29-4AC0-95DA-1505490F0692}"/>
              </a:ext>
            </a:extLst>
          </p:cNvPr>
          <p:cNvSpPr txBox="1"/>
          <p:nvPr/>
        </p:nvSpPr>
        <p:spPr>
          <a:xfrm>
            <a:off x="5514623" y="1604238"/>
            <a:ext cx="190910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실제 속도</a:t>
            </a:r>
            <a:r>
              <a:rPr lang="en-US" altLang="ko-KR" sz="1600" dirty="0">
                <a:solidFill>
                  <a:srgbClr val="FF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: 16 </a:t>
            </a:r>
            <a:endParaRPr lang="ko-KR" altLang="en-US" sz="1600" dirty="0">
              <a:solidFill>
                <a:srgbClr val="FF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E61D0A-F460-4DD0-9CD0-1221BECF6D69}"/>
              </a:ext>
            </a:extLst>
          </p:cNvPr>
          <p:cNvSpPr txBox="1"/>
          <p:nvPr/>
        </p:nvSpPr>
        <p:spPr>
          <a:xfrm>
            <a:off x="5720692" y="5037898"/>
            <a:ext cx="3459258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accent2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만약 스프린트백로그에 있는 모든 스토리를 예정보다 빨리 완성하면 제품백로그에서 우선순위에 따라 사용자 스토리를 가져옴</a:t>
            </a:r>
          </a:p>
        </p:txBody>
      </p:sp>
    </p:spTree>
    <p:extLst>
      <p:ext uri="{BB962C8B-B14F-4D97-AF65-F5344CB8AC3E}">
        <p14:creationId xmlns:p14="http://schemas.microsoft.com/office/powerpoint/2010/main" val="17566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속도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908051"/>
            <a:ext cx="8035925" cy="144938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팀의 진도를 평가하는 수단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이터레이션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스프린트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동안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완성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스토리들의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스토리 포인트의 총합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예제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 표를 보고 속도를 계산하라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?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68376"/>
              </p:ext>
            </p:extLst>
          </p:nvPr>
        </p:nvGraphicFramePr>
        <p:xfrm>
          <a:off x="1357290" y="2571744"/>
          <a:ext cx="6072231" cy="3169920"/>
        </p:xfrm>
        <a:graphic>
          <a:graphicData uri="http://schemas.openxmlformats.org/drawingml/2006/table">
            <a:tbl>
              <a:tblPr/>
              <a:tblGrid>
                <a:gridCol w="2024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324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스토리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스토리 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포인트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197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스토리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부분완료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9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스토리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완성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(Done)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9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스토리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완성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(Done)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197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스토리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부분완료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9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스토리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완성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(Done)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197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스토리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시작안함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59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스토리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Times New Roman" pitchFamily="18" charset="0"/>
                        </a:rPr>
                        <a:t>부분완료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5687838" cy="323850"/>
          </a:xfrm>
        </p:spPr>
        <p:txBody>
          <a:bodyPr/>
          <a:lstStyle/>
          <a:p>
            <a:r>
              <a:rPr lang="ko-KR" altLang="en-US" dirty="0" smtClean="0"/>
              <a:t>완료의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(Definition of Done, DoD)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Done(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상태로 가기 위해 만족해야 할 요건 목록</a:t>
            </a:r>
            <a:endParaRPr lang="en-US" altLang="ko-KR" dirty="0" smtClean="0"/>
          </a:p>
          <a:p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스토리에 적용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4764158" cy="366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5615830" cy="323850"/>
          </a:xfrm>
        </p:spPr>
        <p:txBody>
          <a:bodyPr/>
          <a:lstStyle/>
          <a:p>
            <a:r>
              <a:rPr lang="en-US" altLang="ko-KR" dirty="0" smtClean="0"/>
              <a:t>DoD(Definition of Done)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99592" y="1401743"/>
            <a:ext cx="4176464" cy="34163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Unit Tests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통과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>
                <a:latin typeface="Arial" pitchFamily="34" charset="0"/>
              </a:rPr>
              <a:t>코드 리뷰</a:t>
            </a:r>
            <a:endParaRPr lang="en-US" altLang="ko-KR" sz="2400" dirty="0" smtClean="0"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err="1" smtClean="0">
                <a:latin typeface="Arial" pitchFamily="34" charset="0"/>
              </a:rPr>
              <a:t>리그레션</a:t>
            </a:r>
            <a:r>
              <a:rPr lang="ko-KR" altLang="en-US" sz="2400" dirty="0" smtClean="0">
                <a:latin typeface="Arial" pitchFamily="34" charset="0"/>
              </a:rPr>
              <a:t> </a:t>
            </a:r>
            <a:r>
              <a:rPr lang="ko-KR" altLang="en-US" sz="2400" dirty="0" err="1" smtClean="0">
                <a:latin typeface="Arial" pitchFamily="34" charset="0"/>
              </a:rPr>
              <a:t>테스팅</a:t>
            </a:r>
            <a:r>
              <a:rPr lang="ko-KR" altLang="en-US" sz="2400" dirty="0" smtClean="0">
                <a:latin typeface="Arial" pitchFamily="34" charset="0"/>
              </a:rPr>
              <a:t> 통과</a:t>
            </a:r>
            <a:endParaRPr lang="en-US" altLang="ko-KR" sz="2400" dirty="0" smtClean="0"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>
                <a:latin typeface="Arial" pitchFamily="34" charset="0"/>
              </a:rPr>
              <a:t>기능 </a:t>
            </a:r>
            <a:r>
              <a:rPr lang="ko-KR" altLang="en-US" sz="2400" dirty="0" err="1" smtClean="0">
                <a:latin typeface="Arial" pitchFamily="34" charset="0"/>
              </a:rPr>
              <a:t>테스팅</a:t>
            </a:r>
            <a:r>
              <a:rPr lang="ko-KR" altLang="en-US" sz="2400" dirty="0" smtClean="0">
                <a:latin typeface="Arial" pitchFamily="34" charset="0"/>
              </a:rPr>
              <a:t> 통과</a:t>
            </a:r>
            <a:endParaRPr lang="en-US" altLang="ko-KR" sz="2400" dirty="0" smtClean="0"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인수 기준 만족</a:t>
            </a:r>
            <a:endParaRPr kumimoji="1" lang="en-US" altLang="ko-KR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사용자 문서 갱신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>
                <a:latin typeface="Arial" pitchFamily="34" charset="0"/>
              </a:rPr>
              <a:t>성능 </a:t>
            </a:r>
            <a:r>
              <a:rPr lang="ko-KR" altLang="en-US" sz="2400" dirty="0" err="1" smtClean="0">
                <a:latin typeface="Arial" pitchFamily="34" charset="0"/>
              </a:rPr>
              <a:t>테스팅</a:t>
            </a:r>
            <a:r>
              <a:rPr lang="ko-KR" altLang="en-US" sz="2400" dirty="0" smtClean="0">
                <a:latin typeface="Arial" pitchFamily="34" charset="0"/>
              </a:rPr>
              <a:t> 통과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400" dirty="0" smtClean="0">
                <a:latin typeface="Arial" pitchFamily="34" charset="0"/>
              </a:rPr>
              <a:t>UX </a:t>
            </a:r>
            <a:r>
              <a:rPr lang="ko-KR" altLang="en-US" sz="2400" dirty="0" smtClean="0">
                <a:latin typeface="Arial" pitchFamily="34" charset="0"/>
              </a:rPr>
              <a:t>디자이너</a:t>
            </a:r>
            <a:r>
              <a:rPr lang="en-US" altLang="ko-KR" sz="2400" dirty="0" smtClean="0">
                <a:latin typeface="Arial" pitchFamily="34" charset="0"/>
              </a:rPr>
              <a:t> </a:t>
            </a:r>
            <a:r>
              <a:rPr lang="ko-KR" altLang="en-US" sz="2400" dirty="0" smtClean="0">
                <a:latin typeface="Arial" pitchFamily="34" charset="0"/>
              </a:rPr>
              <a:t>승인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>
                <a:latin typeface="Arial" pitchFamily="34" charset="0"/>
              </a:rPr>
              <a:t>제품 책임자 승인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157879"/>
            <a:ext cx="6336991" cy="1015663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DoD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모든 스토리에 적용되는 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체크리스트 이지만 인수 기준은 개개의 특정 스토리에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적용된다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9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Emergent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비즈니스 환경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요구사항 변경 등으로 </a:t>
            </a:r>
            <a:r>
              <a:rPr lang="ko-KR" altLang="en-US" dirty="0"/>
              <a:t>제품</a:t>
            </a:r>
            <a:r>
              <a:rPr lang="en-US" altLang="ko-KR" dirty="0"/>
              <a:t> </a:t>
            </a:r>
            <a:r>
              <a:rPr lang="ko-KR" altLang="en-US" dirty="0" err="1"/>
              <a:t>백로그는</a:t>
            </a:r>
            <a:r>
              <a:rPr lang="ko-KR" altLang="en-US" dirty="0"/>
              <a:t> </a:t>
            </a:r>
            <a:r>
              <a:rPr lang="ko-KR" altLang="en-US" dirty="0" smtClean="0"/>
              <a:t>고정되어 있지 않고 계속해서 변경된다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PBI</a:t>
            </a:r>
            <a:r>
              <a:rPr lang="ko-KR" altLang="en-US" dirty="0" smtClean="0"/>
              <a:t>들은 제거될 수 있고 새로운 </a:t>
            </a:r>
            <a:r>
              <a:rPr lang="en-US" altLang="ko-KR" dirty="0" smtClean="0"/>
              <a:t>PBI</a:t>
            </a:r>
            <a:r>
              <a:rPr lang="ko-KR" altLang="en-US" dirty="0" smtClean="0"/>
              <a:t>가 제품 </a:t>
            </a:r>
            <a:r>
              <a:rPr lang="ko-KR" altLang="en-US" dirty="0" err="1" smtClean="0"/>
              <a:t>백로그에</a:t>
            </a:r>
            <a:r>
              <a:rPr lang="ko-KR" altLang="en-US" dirty="0" smtClean="0"/>
              <a:t> 추가되고 우선순위도 변경된다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8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Velocity Charts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718" y="1002951"/>
            <a:ext cx="673511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불확실성을 고려한 속도 추정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1556792"/>
          <a:ext cx="80359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완료된 스프린트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최소 보정치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최대 보정치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0,1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0.6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1.6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0.8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1.25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0.85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1.15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이상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0.9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1.11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079157"/>
            <a:ext cx="3558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Microsoft YaHei" panose="020B0503020204020204" pitchFamily="34" charset="-122"/>
              </a:rPr>
              <a:t>Mike Cohn, “Agile Estimating and Planning”</a:t>
            </a:r>
            <a:endParaRPr lang="ko-KR" altLang="en-US" sz="1200" dirty="0">
              <a:latin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260" y="3861048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만약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초기 속도 추정치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스프린트를 처음을 시작하기 전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이라면 완료될 스토리 크기는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0.6*20=12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이고 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완료될 수 있는 스토리 크기는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1.6*20=32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이다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6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날짜가 고정되었을 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개발 범위 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속도가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으로 추정되는 팀이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달 프로젝트</a:t>
            </a:r>
            <a:r>
              <a:rPr lang="en-US" altLang="ko-KR" dirty="0" smtClean="0"/>
              <a:t>(2</a:t>
            </a:r>
            <a:r>
              <a:rPr lang="ko-KR" altLang="en-US" dirty="0" smtClean="0"/>
              <a:t>주짜리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스프린트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수</a:t>
            </a:r>
            <a:r>
              <a:rPr lang="ko-KR" altLang="en-US" dirty="0"/>
              <a:t>행</a:t>
            </a:r>
            <a:r>
              <a:rPr lang="ko-KR" altLang="en-US" dirty="0" smtClean="0"/>
              <a:t>한다고 가정하면 개발 범위는</a:t>
            </a:r>
            <a:endParaRPr lang="en-US" altLang="ko-KR" dirty="0"/>
          </a:p>
          <a:p>
            <a:pPr lvl="1"/>
            <a:r>
              <a:rPr lang="ko-KR" altLang="en-US" dirty="0" smtClean="0"/>
              <a:t>만들어 질 스토리 크기는 </a:t>
            </a:r>
            <a:r>
              <a:rPr lang="en-US" altLang="ko-KR" dirty="0" smtClean="0"/>
              <a:t>0.6*20*4=48</a:t>
            </a:r>
          </a:p>
          <a:p>
            <a:pPr lvl="1"/>
            <a:r>
              <a:rPr lang="ko-KR" altLang="en-US" dirty="0" smtClean="0"/>
              <a:t>만들 수 있는 스토리 크기는 </a:t>
            </a:r>
            <a:r>
              <a:rPr lang="en-US" altLang="ko-KR" dirty="0" smtClean="0"/>
              <a:t>1.6*20*4=128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릴리스 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출시계획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1368822"/>
          </a:xfrm>
        </p:spPr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(Time)/</a:t>
            </a:r>
            <a:r>
              <a:rPr lang="ko-KR" altLang="en-US" dirty="0" smtClean="0"/>
              <a:t>예산</a:t>
            </a:r>
            <a:r>
              <a:rPr lang="en-US" altLang="ko-KR" dirty="0" smtClean="0"/>
              <a:t>(Cost)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요소를 고려하여 무엇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을 전달할 수 있을지를 추정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4479206" cy="35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6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릴리스 계획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 rot="10800000">
            <a:off x="1259632" y="1677102"/>
            <a:ext cx="6605636" cy="375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1763688" y="1700808"/>
            <a:ext cx="5688632" cy="10801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763688" y="3861048"/>
            <a:ext cx="5688632" cy="10801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77281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fixed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755" y="522920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variable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릴리스 계획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35" y="1217612"/>
            <a:ext cx="330708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 flipV="1">
            <a:off x="2474741" y="2492896"/>
            <a:ext cx="4392488" cy="1440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555776" y="3933056"/>
            <a:ext cx="4536504" cy="720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288304" y="177281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만들어질 것</a:t>
            </a:r>
            <a:endParaRPr lang="ko-KR" altLang="en-US" sz="1600" dirty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7851" y="3068960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 수 있는 것</a:t>
            </a:r>
            <a:endParaRPr lang="en-US" altLang="ko-KR" sz="1600" dirty="0" smtClean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467" y="4725144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만들지 못할 것</a:t>
            </a:r>
            <a:endParaRPr lang="ko-KR" altLang="en-US" sz="1600" dirty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7881" y="2348880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6699" y="371703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7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릴리즈</a:t>
            </a:r>
            <a:r>
              <a:rPr lang="ko-KR" altLang="en-US" dirty="0" smtClean="0"/>
              <a:t> 계획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35" y="1217612"/>
            <a:ext cx="330708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 flipV="1">
            <a:off x="2474741" y="2492896"/>
            <a:ext cx="4392488" cy="1440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555776" y="3933056"/>
            <a:ext cx="4536504" cy="720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288304" y="177281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만들어질 것</a:t>
            </a:r>
            <a:endParaRPr lang="ko-KR" altLang="en-US" sz="1600" dirty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7851" y="3068960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 수 있는 것</a:t>
            </a:r>
            <a:endParaRPr lang="en-US" altLang="ko-KR" sz="1600" dirty="0" smtClean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469" y="4725144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만들지 못할 것</a:t>
            </a:r>
            <a:endParaRPr lang="ko-KR" altLang="en-US" sz="1600" dirty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7881" y="2348880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6699" y="371703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 bwMode="auto">
          <a:xfrm flipV="1">
            <a:off x="2590411" y="2111370"/>
            <a:ext cx="4276818" cy="23751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031775" y="1844824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만들어야 하는 것</a:t>
            </a:r>
            <a:endParaRPr lang="ko-KR" altLang="en-US" b="1">
              <a:solidFill>
                <a:schemeClr val="accent2">
                  <a:lumMod val="60000"/>
                  <a:lumOff val="4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4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릴리스 계획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35" y="1217612"/>
            <a:ext cx="330708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 flipV="1">
            <a:off x="2474741" y="2492896"/>
            <a:ext cx="4392488" cy="1440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555776" y="3933056"/>
            <a:ext cx="4536504" cy="720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288304" y="177281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만들어질 것</a:t>
            </a:r>
            <a:endParaRPr lang="ko-KR" altLang="en-US" sz="1600" dirty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7851" y="3068960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 수 있는 것</a:t>
            </a:r>
            <a:endParaRPr lang="en-US" altLang="ko-KR" sz="1600" dirty="0" smtClean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469" y="4725144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만들지 못할 것</a:t>
            </a:r>
            <a:endParaRPr lang="ko-KR" altLang="en-US" sz="1600" dirty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7881" y="2348880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6699" y="371703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 bwMode="auto">
          <a:xfrm flipV="1">
            <a:off x="2657952" y="3229364"/>
            <a:ext cx="4276818" cy="23751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796136" y="2636912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만들어야 하는 것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0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릴리스 계획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위험을 감수하고 개발 진행하고 개발에서 획득한 지식을 바탕으로 개발 진행 여부를 결정</a:t>
            </a:r>
            <a:endParaRPr lang="en-US" altLang="ko-KR" dirty="0" smtClean="0"/>
          </a:p>
          <a:p>
            <a:r>
              <a:rPr lang="ko-KR" altLang="en-US" dirty="0" smtClean="0"/>
              <a:t>릴리스 날짜를 연기하거나 개발 인력을 추가</a:t>
            </a:r>
            <a:endParaRPr lang="en-US" altLang="ko-KR" dirty="0" smtClean="0"/>
          </a:p>
          <a:p>
            <a:r>
              <a:rPr lang="ko-KR" altLang="en-US" dirty="0" smtClean="0"/>
              <a:t>기술적 채무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앞으로 해야 할 일을 하는데 필요한 시간을 담보로 오늘 빚을 냄</a:t>
            </a:r>
            <a:r>
              <a:rPr lang="en-US" altLang="ko-KR" dirty="0" smtClean="0"/>
              <a:t>, </a:t>
            </a:r>
            <a:r>
              <a:rPr lang="ko-KR" altLang="en-US" b="0" dirty="0"/>
              <a:t>소프트웨어 개발 과정에서 장기적으로 바람직한 접근법 대신 당장 편한 해법을 택해 발생하는 추가적 작업 </a:t>
            </a:r>
            <a:r>
              <a:rPr lang="ko-KR" altLang="en-US" b="0" dirty="0" err="1" smtClean="0"/>
              <a:t>비용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나쁜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불충분한 테스트 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테스트 대신에 수동 테스트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6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릴리스 계획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35" y="1217612"/>
            <a:ext cx="330708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 flipV="1">
            <a:off x="2474741" y="2492896"/>
            <a:ext cx="4392488" cy="1440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555776" y="3933056"/>
            <a:ext cx="4536504" cy="720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288304" y="177281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만들어질 것</a:t>
            </a:r>
            <a:endParaRPr lang="ko-KR" altLang="en-US" sz="1600" dirty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7851" y="3068960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 수 있는 것</a:t>
            </a:r>
            <a:endParaRPr lang="en-US" altLang="ko-KR" sz="1600" dirty="0" smtClean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9415" y="4092755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만들지 않을 것</a:t>
            </a:r>
            <a:endParaRPr lang="ko-KR" altLang="en-US" sz="1600" dirty="0">
              <a:solidFill>
                <a:srgbClr val="FF0000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7881" y="2348880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6699" y="371703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 bwMode="auto">
          <a:xfrm flipV="1">
            <a:off x="2696481" y="4487634"/>
            <a:ext cx="4276818" cy="23751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355202" y="4578940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만들어야 하는 것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6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PBI</a:t>
            </a:r>
            <a:r>
              <a:rPr lang="ko-KR" altLang="en-US" dirty="0" smtClean="0"/>
              <a:t>는 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추정치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우선 순위가 높은 </a:t>
            </a:r>
            <a:r>
              <a:rPr lang="en-US" altLang="ko-KR" dirty="0" smtClean="0"/>
              <a:t>PBI</a:t>
            </a:r>
            <a:r>
              <a:rPr lang="ko-KR" altLang="en-US" dirty="0" smtClean="0"/>
              <a:t>가 크기가 크다면 더 분할할 필요가 있음을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PBI</a:t>
            </a:r>
            <a:r>
              <a:rPr lang="ko-KR" altLang="en-US" dirty="0" smtClean="0"/>
              <a:t>의 크기를 추정할 때 스토리 포인트나 시간을 사용하는 경우가 많다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5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릴리즈</a:t>
            </a:r>
            <a:r>
              <a:rPr lang="ko-KR" altLang="en-US" dirty="0" smtClean="0"/>
              <a:t> 계획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중단</a:t>
            </a:r>
            <a:endParaRPr lang="en-US" altLang="ko-KR" dirty="0" smtClean="0"/>
          </a:p>
          <a:p>
            <a:r>
              <a:rPr lang="ko-KR" altLang="en-US" dirty="0" err="1" smtClean="0"/>
              <a:t>릴리즈</a:t>
            </a:r>
            <a:r>
              <a:rPr lang="ko-KR" altLang="en-US" dirty="0" smtClean="0"/>
              <a:t> 날짜 연기</a:t>
            </a:r>
            <a:endParaRPr lang="en-US" altLang="ko-KR" dirty="0" smtClean="0"/>
          </a:p>
          <a:p>
            <a:r>
              <a:rPr lang="ko-KR" altLang="en-US" dirty="0" smtClean="0"/>
              <a:t>개발 인력 추가</a:t>
            </a:r>
            <a:endParaRPr lang="en-US" altLang="ko-KR" dirty="0" smtClean="0"/>
          </a:p>
          <a:p>
            <a:r>
              <a:rPr lang="ko-KR" altLang="en-US" dirty="0" smtClean="0"/>
              <a:t>기술적 채무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8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스크럼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태스크 보드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Burn down charts</a:t>
            </a:r>
          </a:p>
          <a:p>
            <a:pPr lvl="1"/>
            <a:r>
              <a:rPr lang="en-US" altLang="ko-KR" dirty="0" smtClean="0"/>
              <a:t>Burn up charts</a:t>
            </a:r>
          </a:p>
          <a:p>
            <a:pPr marL="187325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8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태스크 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1008782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매일 기록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195723272" descr="EMB000022fc29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4" y="1484784"/>
            <a:ext cx="7488832" cy="390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스프린트 </a:t>
            </a:r>
            <a:r>
              <a:rPr lang="ko-KR" altLang="en-US" dirty="0" err="1" smtClean="0"/>
              <a:t>백로그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597" y="908050"/>
            <a:ext cx="787535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현황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475581"/>
              </p:ext>
            </p:extLst>
          </p:nvPr>
        </p:nvGraphicFramePr>
        <p:xfrm>
          <a:off x="251520" y="980728"/>
          <a:ext cx="8784974" cy="4976888"/>
        </p:xfrm>
        <a:graphic>
          <a:graphicData uri="http://schemas.openxmlformats.org/drawingml/2006/table">
            <a:tbl>
              <a:tblPr/>
              <a:tblGrid>
                <a:gridCol w="119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6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6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2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2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39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스토리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담당자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상태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추정시간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완료추정시간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(July)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41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스토리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홍길동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진행중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홍길서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완료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홍길동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진행중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홍길서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할 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410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스토리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홍길서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완료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홍길서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할 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홍길동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완료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홍길동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완료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0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타스크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홍길동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할일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4056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완료되기 까지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67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40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7563" y="1362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Burn down</a:t>
            </a:r>
            <a:r>
              <a:rPr lang="ko-KR" altLang="en-US" dirty="0"/>
              <a:t> </a:t>
            </a:r>
            <a:r>
              <a:rPr lang="en-US" altLang="ko-KR" dirty="0" smtClean="0"/>
              <a:t>charts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495351" cy="283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1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Burn up charts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745" y="1131556"/>
            <a:ext cx="544906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196752"/>
            <a:ext cx="575390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Estimated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874" y="908050"/>
            <a:ext cx="6930802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포인트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12968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스토리를 구현하는데 소요되는 상대적인 노력의 양과 개발 복잡도 그리고 내재된 위험성 등을 종합적으로 분석하여 나타낸 값을 의미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/>
            <a:r>
              <a:rPr lang="ko-KR" altLang="en-US" dirty="0">
                <a:latin typeface="HY강B" pitchFamily="18" charset="-127"/>
                <a:ea typeface="HY강B" pitchFamily="18" charset="-127"/>
              </a:rPr>
              <a:t>사용자 스토리의 규모를 표현하는 단위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lvl="1" eaLnBrk="1" hangingPunct="1"/>
            <a:r>
              <a:rPr lang="ko-KR" altLang="en-US" dirty="0">
                <a:latin typeface="HY강B" pitchFamily="18" charset="-127"/>
                <a:ea typeface="HY강B" pitchFamily="18" charset="-127"/>
              </a:rPr>
              <a:t>상대적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4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점의 점수를 받은 스토리는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점을 받은 스토리의 두 배 크기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8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스토리 포인트 추정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1"/>
            <a:ext cx="8035925" cy="663561"/>
          </a:xfrm>
        </p:spPr>
        <p:txBody>
          <a:bodyPr/>
          <a:lstStyle/>
          <a:p>
            <a:pPr lvl="1" eaLnBrk="1" hangingPunct="1">
              <a:buNone/>
            </a:pPr>
            <a:r>
              <a:rPr lang="ko-KR" altLang="en-US" dirty="0"/>
              <a:t>다음 건물들의 스토리 포인트를 추정하라</a:t>
            </a:r>
            <a:endParaRPr lang="en-US" altLang="ko-KR" dirty="0"/>
          </a:p>
        </p:txBody>
      </p:sp>
      <p:pic>
        <p:nvPicPr>
          <p:cNvPr id="28674" name="Picture 2" descr="C:\Documents and Settings\owner\Local Settings\Temporary Internet Files\Content.IE5\IDJGL83M\MPj043871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3199446" cy="2142486"/>
          </a:xfrm>
          <a:prstGeom prst="rect">
            <a:avLst/>
          </a:prstGeom>
          <a:noFill/>
        </p:spPr>
      </p:pic>
      <p:pic>
        <p:nvPicPr>
          <p:cNvPr id="28675" name="Picture 3" descr="C:\Documents and Settings\owner\Local Settings\Temporary Internet Files\Content.IE5\TKO3910D\MCj042959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000504"/>
            <a:ext cx="1841500" cy="1216025"/>
          </a:xfrm>
          <a:prstGeom prst="rect">
            <a:avLst/>
          </a:prstGeom>
          <a:noFill/>
        </p:spPr>
      </p:pic>
      <p:pic>
        <p:nvPicPr>
          <p:cNvPr id="28676" name="Picture 4" descr="C:\Documents and Settings\owner\Local Settings\Temporary Internet Files\Content.IE5\OD49YJOL\MCj044521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1357298"/>
            <a:ext cx="2946643" cy="3000396"/>
          </a:xfrm>
          <a:prstGeom prst="rect">
            <a:avLst/>
          </a:prstGeom>
          <a:noFill/>
        </p:spPr>
      </p:pic>
      <p:pic>
        <p:nvPicPr>
          <p:cNvPr id="28677" name="Picture 5" descr="C:\Documents and Settings\owner\Local Settings\Temporary Internet Files\Content.IE5\WF776O9P\MCj0434227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357430"/>
            <a:ext cx="3214710" cy="4266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98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MS구축전략계획수립_제안서(최종)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CCCCFF"/>
      </a:hlink>
      <a:folHlink>
        <a:srgbClr val="B2B2B2"/>
      </a:folHlink>
    </a:clrScheme>
    <a:fontScheme name="QMS구축전략계획수립_제안서(최종)">
      <a:majorFont>
        <a:latin typeface="HY헤드라인M"/>
        <a:ea typeface="HY헤드라인M"/>
        <a:cs typeface=""/>
      </a:majorFont>
      <a:minorFont>
        <a:latin typeface="HY신명조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QMS구축전략계획수립_제안서(최종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S구축전략계획수립_제안서(최종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D:\김사중\프로세스 개선 및 평가과제\2001 프로세스 개선 과제\IT 프로세스 진단 및 개선\QMS구축전략계획수립_제안서(최종).ppt</Template>
  <TotalTime>54259</TotalTime>
  <Words>1792</Words>
  <Application>Microsoft Office PowerPoint</Application>
  <PresentationFormat>화면 슬라이드 쇼(4:3)</PresentationFormat>
  <Paragraphs>456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72" baseType="lpstr">
      <vt:lpstr>HY강B</vt:lpstr>
      <vt:lpstr>HY견고딕</vt:lpstr>
      <vt:lpstr>HY동녘B</vt:lpstr>
      <vt:lpstr>HY신명조</vt:lpstr>
      <vt:lpstr>HY태백B</vt:lpstr>
      <vt:lpstr>HY헤드라인M</vt:lpstr>
      <vt:lpstr>Microsoft YaHei</vt:lpstr>
      <vt:lpstr>Monotype Sorts</vt:lpstr>
      <vt:lpstr>굴림</vt:lpstr>
      <vt:lpstr>굴림체</vt:lpstr>
      <vt:lpstr>돋움</vt:lpstr>
      <vt:lpstr>맑은 고딕</vt:lpstr>
      <vt:lpstr>Arial</vt:lpstr>
      <vt:lpstr>Times New Roman</vt:lpstr>
      <vt:lpstr>Wingdings</vt:lpstr>
      <vt:lpstr>QMS구축전략계획수립_제안서(최종)</vt:lpstr>
      <vt:lpstr>제품 백로그 특성</vt:lpstr>
      <vt:lpstr>DEEP</vt:lpstr>
      <vt:lpstr>Detailed Appropriately</vt:lpstr>
      <vt:lpstr>Emergent</vt:lpstr>
      <vt:lpstr>Estimated</vt:lpstr>
      <vt:lpstr>PowerPoint 프레젠테이션</vt:lpstr>
      <vt:lpstr>Estimated</vt:lpstr>
      <vt:lpstr>스토리 포인트</vt:lpstr>
      <vt:lpstr>스토리 포인트 추정</vt:lpstr>
      <vt:lpstr>스토리 포인트 추정</vt:lpstr>
      <vt:lpstr>보충: 스토리 포인트 추정</vt:lpstr>
      <vt:lpstr>스토리 포인트 추정</vt:lpstr>
      <vt:lpstr>우선순위(MoSCoW)</vt:lpstr>
      <vt:lpstr>우선 순위 기준</vt:lpstr>
      <vt:lpstr>Prioritized</vt:lpstr>
      <vt:lpstr>도움이 되는 링크</vt:lpstr>
      <vt:lpstr>강의 주제</vt:lpstr>
      <vt:lpstr>스크럼 프로세스</vt:lpstr>
      <vt:lpstr>3-5-3</vt:lpstr>
      <vt:lpstr>시간</vt:lpstr>
      <vt:lpstr>스프린트 계획</vt:lpstr>
      <vt:lpstr>스프린트 계획회의</vt:lpstr>
      <vt:lpstr>예</vt:lpstr>
      <vt:lpstr>Part2: 스토리를 태스크로 분할</vt:lpstr>
      <vt:lpstr>타스크 분할 및 소요 시간 추정</vt:lpstr>
      <vt:lpstr>Epic-&gt;User Stories-&gt;Tasks</vt:lpstr>
      <vt:lpstr>제품 백로그-&gt;스프린트 백로그</vt:lpstr>
      <vt:lpstr>Capacity based Sprint Planning</vt:lpstr>
      <vt:lpstr>태스크 분할 및 소요 시간 추정</vt:lpstr>
      <vt:lpstr>스크럼 프로세스</vt:lpstr>
      <vt:lpstr>백로그 정제 회의</vt:lpstr>
      <vt:lpstr>백로그 정제 회의</vt:lpstr>
      <vt:lpstr>준비의 정의 (Definition of Ready, DoR)</vt:lpstr>
      <vt:lpstr>강의 주제</vt:lpstr>
      <vt:lpstr>속도 추정</vt:lpstr>
      <vt:lpstr>Velocity</vt:lpstr>
      <vt:lpstr>속도</vt:lpstr>
      <vt:lpstr>완료의 정의 (Definition of Done, DoD)</vt:lpstr>
      <vt:lpstr>DoD(Definition of Done) 예</vt:lpstr>
      <vt:lpstr>Velocity Charts</vt:lpstr>
      <vt:lpstr>불확실성을 고려한 속도 추정</vt:lpstr>
      <vt:lpstr>날짜가 고정되었을 때  개발 범위 결정</vt:lpstr>
      <vt:lpstr>릴리스 계획(출시계획)</vt:lpstr>
      <vt:lpstr>릴리스 계획</vt:lpstr>
      <vt:lpstr>릴리스 계획</vt:lpstr>
      <vt:lpstr>릴리즈 계획-1</vt:lpstr>
      <vt:lpstr>릴리스 계획-2</vt:lpstr>
      <vt:lpstr>릴리스 계획-2</vt:lpstr>
      <vt:lpstr>릴리스 계획-3</vt:lpstr>
      <vt:lpstr>릴리즈 계획-3</vt:lpstr>
      <vt:lpstr>강의 주제</vt:lpstr>
      <vt:lpstr>스크럼 태스크 보드</vt:lpstr>
      <vt:lpstr>스프린트 백로그</vt:lpstr>
      <vt:lpstr>작업 현황</vt:lpstr>
      <vt:lpstr>Burn down charts</vt:lpstr>
      <vt:lpstr>Burn up charts</vt:lpstr>
    </vt:vector>
  </TitlesOfParts>
  <Company>소프트웨어진흥원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정인상</dc:creator>
  <cp:lastModifiedBy>insang@hansung.ac.kr</cp:lastModifiedBy>
  <cp:revision>534</cp:revision>
  <dcterms:created xsi:type="dcterms:W3CDTF">2002-01-10T04:51:34Z</dcterms:created>
  <dcterms:modified xsi:type="dcterms:W3CDTF">2020-03-30T03:50:17Z</dcterms:modified>
</cp:coreProperties>
</file>