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4"/>
  </p:notesMasterIdLst>
  <p:handoutMasterIdLst>
    <p:handoutMasterId r:id="rId55"/>
  </p:handoutMasterIdLst>
  <p:sldIdLst>
    <p:sldId id="1047" r:id="rId2"/>
    <p:sldId id="1048" r:id="rId3"/>
    <p:sldId id="1049" r:id="rId4"/>
    <p:sldId id="1050" r:id="rId5"/>
    <p:sldId id="1014" r:id="rId6"/>
    <p:sldId id="413" r:id="rId7"/>
    <p:sldId id="415" r:id="rId8"/>
    <p:sldId id="439" r:id="rId9"/>
    <p:sldId id="440" r:id="rId10"/>
    <p:sldId id="441" r:id="rId11"/>
    <p:sldId id="442" r:id="rId12"/>
    <p:sldId id="443" r:id="rId13"/>
    <p:sldId id="444" r:id="rId14"/>
    <p:sldId id="1052" r:id="rId15"/>
    <p:sldId id="1053" r:id="rId16"/>
    <p:sldId id="416" r:id="rId17"/>
    <p:sldId id="446" r:id="rId18"/>
    <p:sldId id="447" r:id="rId19"/>
    <p:sldId id="448" r:id="rId20"/>
    <p:sldId id="418" r:id="rId21"/>
    <p:sldId id="420" r:id="rId22"/>
    <p:sldId id="423" r:id="rId23"/>
    <p:sldId id="426" r:id="rId24"/>
    <p:sldId id="1066" r:id="rId25"/>
    <p:sldId id="1054" r:id="rId26"/>
    <p:sldId id="1055" r:id="rId27"/>
    <p:sldId id="1072" r:id="rId28"/>
    <p:sldId id="1060" r:id="rId29"/>
    <p:sldId id="1061" r:id="rId30"/>
    <p:sldId id="1074" r:id="rId31"/>
    <p:sldId id="1073" r:id="rId32"/>
    <p:sldId id="1063" r:id="rId33"/>
    <p:sldId id="1064" r:id="rId34"/>
    <p:sldId id="431" r:id="rId35"/>
    <p:sldId id="1067" r:id="rId36"/>
    <p:sldId id="1065" r:id="rId37"/>
    <p:sldId id="1079" r:id="rId38"/>
    <p:sldId id="1069" r:id="rId39"/>
    <p:sldId id="1075" r:id="rId40"/>
    <p:sldId id="1077" r:id="rId41"/>
    <p:sldId id="1076" r:id="rId42"/>
    <p:sldId id="1080" r:id="rId43"/>
    <p:sldId id="1026" r:id="rId44"/>
    <p:sldId id="1027" r:id="rId45"/>
    <p:sldId id="1081" r:id="rId46"/>
    <p:sldId id="1082" r:id="rId47"/>
    <p:sldId id="1028" r:id="rId48"/>
    <p:sldId id="1029" r:id="rId49"/>
    <p:sldId id="1085" r:id="rId50"/>
    <p:sldId id="1086" r:id="rId51"/>
    <p:sldId id="1083" r:id="rId52"/>
    <p:sldId id="1084" r:id="rId53"/>
  </p:sldIdLst>
  <p:sldSz cx="9144000" cy="6858000" type="screen4x3"/>
  <p:notesSz cx="6797675" cy="9926638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FFFF00"/>
    <a:srgbClr val="FF0000"/>
    <a:srgbClr val="9999FF"/>
    <a:srgbClr val="FFCCCC"/>
    <a:srgbClr val="00FFFF"/>
    <a:srgbClr val="FF33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3" autoAdjust="0"/>
    <p:restoredTop sz="93463" autoAdjust="0"/>
  </p:normalViewPr>
  <p:slideViewPr>
    <p:cSldViewPr>
      <p:cViewPr varScale="1">
        <p:scale>
          <a:sx n="101" d="100"/>
          <a:sy n="101" d="100"/>
        </p:scale>
        <p:origin x="990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fld id="{0D53B89E-A4E3-4997-A571-56A8F118C7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7662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88ECC9D9-CAF9-4B48-B55F-B0EFB54532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15927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91E1C815-F5C2-4179-9F92-50B0505509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118EE39-B830-46D8-87AC-396BFA1471A9}" type="slidenum">
              <a:rPr lang="en-US" altLang="ko-KR"/>
              <a:pPr>
                <a:spcBef>
                  <a:spcPct val="0"/>
                </a:spcBef>
              </a:pPr>
              <a:t>6</a:t>
            </a:fld>
            <a:endParaRPr lang="en-US" altLang="ko-KR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FC6EBB4-976F-46AE-89D5-0BAF8870A3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B4BD6DBA-DC21-4427-9107-6E161CBA6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FC4D8CC5-5E5A-4AB8-BB0D-9768D39A9F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962D63E-864A-41F9-8BDB-906E62BAC832}" type="slidenum">
              <a:rPr lang="en-US" altLang="ko-KR"/>
              <a:pPr>
                <a:spcBef>
                  <a:spcPct val="0"/>
                </a:spcBef>
              </a:pPr>
              <a:t>17</a:t>
            </a:fld>
            <a:endParaRPr lang="en-US" altLang="ko-KR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28809A6D-E00A-49B0-9F43-155A102794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8B1E295D-D26D-41F4-8940-8244782F29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7460A7EB-6CFB-4DA1-BB21-9DA5E68BBD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757EFFE-66B0-4576-B054-C5FC09F5F635}" type="slidenum">
              <a:rPr lang="en-US" altLang="ko-KR"/>
              <a:pPr>
                <a:spcBef>
                  <a:spcPct val="0"/>
                </a:spcBef>
              </a:pPr>
              <a:t>18</a:t>
            </a:fld>
            <a:endParaRPr lang="en-US" altLang="ko-KR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585168B3-1BA4-4542-A7BF-B9977BA4B4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1F444F66-CEC8-4F97-AE65-2EBB8B18C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A1C9012B-C289-4518-B050-B59D258F73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A769E4C-8818-45D0-BA69-29B23877F020}" type="slidenum">
              <a:rPr lang="en-US" altLang="ko-KR"/>
              <a:pPr>
                <a:spcBef>
                  <a:spcPct val="0"/>
                </a:spcBef>
              </a:pPr>
              <a:t>19</a:t>
            </a:fld>
            <a:endParaRPr lang="en-US" altLang="ko-KR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42DAB70D-A2F8-49CD-9FB1-FB70E5778A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0CAA9BC8-8B57-4C3C-8624-7B3547037E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FAB08495-D931-4EA4-B12F-D6E7C469B5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E972C26-C071-46A7-917C-6AF548717444}" type="slidenum">
              <a:rPr lang="en-US" altLang="ko-KR"/>
              <a:pPr>
                <a:spcBef>
                  <a:spcPct val="0"/>
                </a:spcBef>
              </a:pPr>
              <a:t>20</a:t>
            </a:fld>
            <a:endParaRPr lang="en-US" altLang="ko-KR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3927550A-A67D-4B2A-B60C-50F15D9427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C50A6F75-2E57-4AD4-B9C5-7C86F8179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A0A827D2-BE5D-4805-BA2E-28DBF9CCFB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4F9160C-2BF5-4C10-9E22-5FCFA5863216}" type="slidenum">
              <a:rPr lang="en-US" altLang="ko-KR"/>
              <a:pPr>
                <a:spcBef>
                  <a:spcPct val="0"/>
                </a:spcBef>
              </a:pPr>
              <a:t>21</a:t>
            </a:fld>
            <a:endParaRPr lang="en-US" altLang="ko-KR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40F6E394-F4E2-4295-93AB-A65C1E615D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B97B3C76-6610-407F-AF65-BEBF50E03F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AE39E0C9-CC53-4DD6-A798-204FB8F98C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976D892-6C00-4790-9852-688C678808F4}" type="slidenum">
              <a:rPr lang="en-US" altLang="ko-KR"/>
              <a:pPr>
                <a:spcBef>
                  <a:spcPct val="0"/>
                </a:spcBef>
              </a:pPr>
              <a:t>22</a:t>
            </a:fld>
            <a:endParaRPr lang="en-US" altLang="ko-KR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54A63D13-96F6-46D7-9907-BF25657B70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F9D2149A-6B6F-4A80-BC85-B245DE5173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5BEC2B2A-9DD0-41B6-AFC8-18A19A0ADB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C54CB9F-5E36-446A-9D58-29495FC85352}" type="slidenum">
              <a:rPr lang="en-US" altLang="ko-KR"/>
              <a:pPr>
                <a:spcBef>
                  <a:spcPct val="0"/>
                </a:spcBef>
              </a:pPr>
              <a:t>23</a:t>
            </a:fld>
            <a:endParaRPr lang="en-US" altLang="ko-KR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FF9619B7-91E3-40F5-BB2D-9487E5EC8E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962A3DCB-A85C-4937-AC7F-8A20A6BB0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CA1ABCE3-1468-4F79-813F-7AC85BFB94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4468CB1-0585-43BD-8ED0-73B995FB1478}" type="slidenum">
              <a:rPr lang="en-US" altLang="ko-KR"/>
              <a:pPr>
                <a:spcBef>
                  <a:spcPct val="0"/>
                </a:spcBef>
              </a:pPr>
              <a:t>24</a:t>
            </a:fld>
            <a:endParaRPr lang="en-US" altLang="ko-KR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4749B740-29A5-412E-85CE-36D391AC8B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1E0AFA02-4163-4EEE-821C-4E4042C3DC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93160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8AAAD616-EDE2-4C2D-8E4C-2802A38BB4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81ADFD4-3735-43EB-9EFF-85AC5A23A486}" type="slidenum">
              <a:rPr lang="en-US" altLang="ko-KR"/>
              <a:pPr>
                <a:spcBef>
                  <a:spcPct val="0"/>
                </a:spcBef>
              </a:pPr>
              <a:t>25</a:t>
            </a:fld>
            <a:endParaRPr lang="en-US" altLang="ko-KR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18F7F194-9B12-417C-8207-247F06C561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BC56ACFE-63BF-4638-B179-CAB8D4993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001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3B1E963A-8C40-4A1B-9355-500AEB572F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8B242AE-F21A-4414-858D-2F23E3578A81}" type="slidenum">
              <a:rPr lang="en-US" altLang="ko-KR"/>
              <a:pPr>
                <a:spcBef>
                  <a:spcPct val="0"/>
                </a:spcBef>
              </a:pPr>
              <a:t>26</a:t>
            </a:fld>
            <a:endParaRPr lang="en-US" altLang="ko-KR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24A6FE3D-3997-4413-A356-D4A8212E4C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CD2B96D3-BFCC-4D1E-80BF-8B1D2C99B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69062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44C4EC38-6E76-420E-ABC6-2C6532189F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6253CEF-DC5F-4960-8B46-16A00E587CAC}" type="slidenum">
              <a:rPr lang="en-US" altLang="ko-KR"/>
              <a:pPr>
                <a:spcBef>
                  <a:spcPct val="0"/>
                </a:spcBef>
              </a:pPr>
              <a:t>7</a:t>
            </a:fld>
            <a:endParaRPr lang="en-US" altLang="ko-KR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F7FFE30-ED25-42BA-8D4C-26FD6BBBC0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780EDFC-1650-4CF3-806B-9B6BF1B3C4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84F6A617-1DCE-4EE0-9FB2-08E3DF995D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E8AA603-EC04-4F71-8705-7CBFB224685B}" type="slidenum">
              <a:rPr lang="en-US" altLang="ko-KR"/>
              <a:pPr>
                <a:spcBef>
                  <a:spcPct val="0"/>
                </a:spcBef>
              </a:pPr>
              <a:t>28</a:t>
            </a:fld>
            <a:endParaRPr lang="en-US" altLang="ko-KR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4321CD77-49A0-4D2A-92E4-63FE0677DC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F0BF9B7E-3CC2-4A9C-93E4-33A47FDD4D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15697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84F6A617-1DCE-4EE0-9FB2-08E3DF995D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E8AA603-EC04-4F71-8705-7CBFB224685B}" type="slidenum">
              <a:rPr lang="en-US" altLang="ko-KR"/>
              <a:pPr>
                <a:spcBef>
                  <a:spcPct val="0"/>
                </a:spcBef>
              </a:pPr>
              <a:t>29</a:t>
            </a:fld>
            <a:endParaRPr lang="en-US" altLang="ko-KR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4321CD77-49A0-4D2A-92E4-63FE0677DC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F0BF9B7E-3CC2-4A9C-93E4-33A47FDD4D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82418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84F6A617-1DCE-4EE0-9FB2-08E3DF995D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E8AA603-EC04-4F71-8705-7CBFB224685B}" type="slidenum">
              <a:rPr lang="en-US" altLang="ko-KR"/>
              <a:pPr>
                <a:spcBef>
                  <a:spcPct val="0"/>
                </a:spcBef>
              </a:pPr>
              <a:t>30</a:t>
            </a:fld>
            <a:endParaRPr lang="en-US" altLang="ko-KR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4321CD77-49A0-4D2A-92E4-63FE0677DC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F0BF9B7E-3CC2-4A9C-93E4-33A47FDD4D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47127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84F6A617-1DCE-4EE0-9FB2-08E3DF995D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E8AA603-EC04-4F71-8705-7CBFB224685B}" type="slidenum">
              <a:rPr lang="en-US" altLang="ko-KR"/>
              <a:pPr>
                <a:spcBef>
                  <a:spcPct val="0"/>
                </a:spcBef>
              </a:pPr>
              <a:t>31</a:t>
            </a:fld>
            <a:endParaRPr lang="en-US" altLang="ko-KR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4321CD77-49A0-4D2A-92E4-63FE0677DC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F0BF9B7E-3CC2-4A9C-93E4-33A47FDD4D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594790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84F6A617-1DCE-4EE0-9FB2-08E3DF995D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E8AA603-EC04-4F71-8705-7CBFB224685B}" type="slidenum">
              <a:rPr lang="en-US" altLang="ko-KR"/>
              <a:pPr>
                <a:spcBef>
                  <a:spcPct val="0"/>
                </a:spcBef>
              </a:pPr>
              <a:t>32</a:t>
            </a:fld>
            <a:endParaRPr lang="en-US" altLang="ko-KR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4321CD77-49A0-4D2A-92E4-63FE0677DC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F0BF9B7E-3CC2-4A9C-93E4-33A47FDD4D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211185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84F6A617-1DCE-4EE0-9FB2-08E3DF995D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E8AA603-EC04-4F71-8705-7CBFB224685B}" type="slidenum">
              <a:rPr lang="en-US" altLang="ko-KR"/>
              <a:pPr>
                <a:spcBef>
                  <a:spcPct val="0"/>
                </a:spcBef>
              </a:pPr>
              <a:t>33</a:t>
            </a:fld>
            <a:endParaRPr lang="en-US" altLang="ko-KR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4321CD77-49A0-4D2A-92E4-63FE0677DC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F0BF9B7E-3CC2-4A9C-93E4-33A47FDD4D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966049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CA1ABCE3-1468-4F79-813F-7AC85BFB94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4468CB1-0585-43BD-8ED0-73B995FB1478}" type="slidenum">
              <a:rPr lang="en-US" altLang="ko-KR"/>
              <a:pPr>
                <a:spcBef>
                  <a:spcPct val="0"/>
                </a:spcBef>
              </a:pPr>
              <a:t>34</a:t>
            </a:fld>
            <a:endParaRPr lang="en-US" altLang="ko-KR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4749B740-29A5-412E-85CE-36D391AC8B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1E0AFA02-4163-4EEE-821C-4E4042C3DC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7B4183EC-35A7-41F7-9CAD-564CC7E33B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71B9BCA-C0B9-49A2-8766-247C70557329}" type="slidenum">
              <a:rPr lang="en-US" altLang="ko-KR"/>
              <a:pPr>
                <a:spcBef>
                  <a:spcPct val="0"/>
                </a:spcBef>
              </a:pPr>
              <a:t>35</a:t>
            </a:fld>
            <a:endParaRPr lang="en-US" altLang="ko-KR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F6536993-14DD-4308-AB8C-840A03F858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4519E75E-EC5E-4C99-850C-1C9C332F06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875571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CA1ABCE3-1468-4F79-813F-7AC85BFB94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4468CB1-0585-43BD-8ED0-73B995FB1478}" type="slidenum">
              <a:rPr lang="en-US" altLang="ko-KR"/>
              <a:pPr>
                <a:spcBef>
                  <a:spcPct val="0"/>
                </a:spcBef>
              </a:pPr>
              <a:t>36</a:t>
            </a:fld>
            <a:endParaRPr lang="en-US" altLang="ko-KR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4749B740-29A5-412E-85CE-36D391AC8B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1E0AFA02-4163-4EEE-821C-4E4042C3DC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292415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84F6A617-1DCE-4EE0-9FB2-08E3DF995D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E8AA603-EC04-4F71-8705-7CBFB224685B}" type="slidenum">
              <a:rPr lang="en-US" altLang="ko-KR"/>
              <a:pPr>
                <a:spcBef>
                  <a:spcPct val="0"/>
                </a:spcBef>
              </a:pPr>
              <a:t>37</a:t>
            </a:fld>
            <a:endParaRPr lang="en-US" altLang="ko-KR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4321CD77-49A0-4D2A-92E4-63FE0677DC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F0BF9B7E-3CC2-4A9C-93E4-33A47FDD4D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99116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39140C30-CFD1-4B64-B578-8DF96A1A3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714B063-AD64-49C9-8C1F-B7E03C0C5CA5}" type="slidenum">
              <a:rPr lang="en-US" altLang="ko-KR"/>
              <a:pPr>
                <a:spcBef>
                  <a:spcPct val="0"/>
                </a:spcBef>
              </a:pPr>
              <a:t>8</a:t>
            </a:fld>
            <a:endParaRPr lang="en-US" altLang="ko-KR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0AF9FE30-05D4-48BC-A6B8-62575A563F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FB91FB25-BE0D-4ECE-AC04-2FC4DE9638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84F6A617-1DCE-4EE0-9FB2-08E3DF995D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E8AA603-EC04-4F71-8705-7CBFB224685B}" type="slidenum">
              <a:rPr lang="en-US" altLang="ko-KR"/>
              <a:pPr>
                <a:spcBef>
                  <a:spcPct val="0"/>
                </a:spcBef>
              </a:pPr>
              <a:t>39</a:t>
            </a:fld>
            <a:endParaRPr lang="en-US" altLang="ko-KR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4321CD77-49A0-4D2A-92E4-63FE0677DC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F0BF9B7E-3CC2-4A9C-93E4-33A47FDD4D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3500576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84F6A617-1DCE-4EE0-9FB2-08E3DF995D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E8AA603-EC04-4F71-8705-7CBFB224685B}" type="slidenum">
              <a:rPr lang="en-US" altLang="ko-KR"/>
              <a:pPr>
                <a:spcBef>
                  <a:spcPct val="0"/>
                </a:spcBef>
              </a:pPr>
              <a:t>41</a:t>
            </a:fld>
            <a:endParaRPr lang="en-US" altLang="ko-KR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4321CD77-49A0-4D2A-92E4-63FE0677DC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F0BF9B7E-3CC2-4A9C-93E4-33A47FDD4D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98801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FAB08495-D931-4EA4-B12F-D6E7C469B5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E972C26-C071-46A7-917C-6AF548717444}" type="slidenum">
              <a:rPr lang="en-US" altLang="ko-KR"/>
              <a:pPr>
                <a:spcBef>
                  <a:spcPct val="0"/>
                </a:spcBef>
              </a:pPr>
              <a:t>45</a:t>
            </a:fld>
            <a:endParaRPr lang="en-US" altLang="ko-KR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3927550A-A67D-4B2A-B60C-50F15D9427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C50A6F75-2E57-4AD4-B9C5-7C86F8179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577876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84F6A617-1DCE-4EE0-9FB2-08E3DF995D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E8AA603-EC04-4F71-8705-7CBFB224685B}" type="slidenum">
              <a:rPr lang="en-US" altLang="ko-KR"/>
              <a:pPr>
                <a:spcBef>
                  <a:spcPct val="0"/>
                </a:spcBef>
              </a:pPr>
              <a:t>51</a:t>
            </a:fld>
            <a:endParaRPr lang="en-US" altLang="ko-KR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4321CD77-49A0-4D2A-92E4-63FE0677DC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F0BF9B7E-3CC2-4A9C-93E4-33A47FDD4D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132127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84F6A617-1DCE-4EE0-9FB2-08E3DF995D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E8AA603-EC04-4F71-8705-7CBFB224685B}" type="slidenum">
              <a:rPr lang="en-US" altLang="ko-KR"/>
              <a:pPr>
                <a:spcBef>
                  <a:spcPct val="0"/>
                </a:spcBef>
              </a:pPr>
              <a:t>52</a:t>
            </a:fld>
            <a:endParaRPr lang="en-US" altLang="ko-KR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4321CD77-49A0-4D2A-92E4-63FE0677DC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F0BF9B7E-3CC2-4A9C-93E4-33A47FDD4D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81089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5444FA53-0C07-4C23-9B02-79569833B0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2AD60FD-A0FC-41B8-B0AC-316376EDC270}" type="slidenum">
              <a:rPr lang="en-US" altLang="ko-KR"/>
              <a:pPr>
                <a:spcBef>
                  <a:spcPct val="0"/>
                </a:spcBef>
              </a:pPr>
              <a:t>9</a:t>
            </a:fld>
            <a:endParaRPr lang="en-US" altLang="ko-KR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7063AA5D-1F5E-4A8E-8CAE-323C3B30BE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403E1A64-06DA-498E-B591-AF5C418FBB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F7F48574-1237-4DCA-8C5D-BA6A3E2362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616ED73-1EFA-4FBA-A947-57921A81C015}" type="slidenum">
              <a:rPr lang="en-US" altLang="ko-KR"/>
              <a:pPr>
                <a:spcBef>
                  <a:spcPct val="0"/>
                </a:spcBef>
              </a:pPr>
              <a:t>10</a:t>
            </a:fld>
            <a:endParaRPr lang="en-US" altLang="ko-KR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2200381C-21B7-4610-9443-2324BAA848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65902CD5-9DDF-4FD0-8255-7B43E68E0D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27DBEE82-CD4F-4579-8522-E995ED67B8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39116EF-014B-46C1-8AB9-F0EA9ED61580}" type="slidenum">
              <a:rPr lang="en-US" altLang="ko-KR"/>
              <a:pPr>
                <a:spcBef>
                  <a:spcPct val="0"/>
                </a:spcBef>
              </a:pPr>
              <a:t>11</a:t>
            </a:fld>
            <a:endParaRPr lang="en-US" altLang="ko-KR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12863B84-DA00-493F-9C42-72B3DF6C6B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1D796BE9-683F-4630-BCAF-EB01E90DD8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3E5BAECC-B3CA-4A33-8BA3-A1B27BCD11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91692EE-9E2B-4103-B1D8-CCCD63796315}" type="slidenum">
              <a:rPr lang="en-US" altLang="ko-KR"/>
              <a:pPr>
                <a:spcBef>
                  <a:spcPct val="0"/>
                </a:spcBef>
              </a:pPr>
              <a:t>12</a:t>
            </a:fld>
            <a:endParaRPr lang="en-US" altLang="ko-KR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C77C401-E064-4BEA-9EC4-41A0B4572C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BB098C3F-2566-4EC1-8D4B-65E80329E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25F16695-BF22-42E0-963A-DC73F91D15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E0321DF-821D-4DED-8C3A-7722B9E229B1}" type="slidenum">
              <a:rPr lang="en-US" altLang="ko-KR"/>
              <a:pPr>
                <a:spcBef>
                  <a:spcPct val="0"/>
                </a:spcBef>
              </a:pPr>
              <a:t>13</a:t>
            </a:fld>
            <a:endParaRPr lang="en-US" altLang="ko-KR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18FC7FB9-0FD3-427B-9A52-ED1A50291A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58D52B13-7954-4DB7-98CA-D6FD43E8D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1EA65BD2-3CD0-443A-906E-8190611E15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78ACD72-77B8-4CEE-8E9D-0F924A45DF5D}" type="slidenum">
              <a:rPr lang="en-US" altLang="ko-KR"/>
              <a:pPr>
                <a:spcBef>
                  <a:spcPct val="0"/>
                </a:spcBef>
              </a:pPr>
              <a:t>16</a:t>
            </a:fld>
            <a:endParaRPr lang="en-US" altLang="ko-KR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D194158D-0885-4F09-8089-8F0C6ED7F9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D45E5918-FD18-4676-B729-C0EC653940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96050" y="260350"/>
            <a:ext cx="2008188" cy="58388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5875337" cy="58388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68538" y="260350"/>
            <a:ext cx="4641850" cy="3238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68313" y="908050"/>
            <a:ext cx="8035925" cy="5191125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5738" indent="-185738">
              <a:buSzPct val="110000"/>
              <a:buFont typeface="Arial" panose="020B0604020202020204" pitchFamily="34" charset="0"/>
              <a:buChar char="•"/>
              <a:defRPr>
                <a:latin typeface="HY견고딕" pitchFamily="18" charset="-127"/>
                <a:ea typeface="HY견고딕" pitchFamily="18" charset="-127"/>
              </a:defRPr>
            </a:lvl1pPr>
            <a:lvl2pPr marL="384175" indent="-196850">
              <a:buFont typeface="굴림" panose="020B0600000101010101" pitchFamily="50" charset="-127"/>
              <a:buChar char="–"/>
              <a:defRPr sz="2000">
                <a:latin typeface="HY견고딕" pitchFamily="18" charset="-127"/>
                <a:ea typeface="HY견고딕" pitchFamily="18" charset="-127"/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3941762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62475" y="908050"/>
            <a:ext cx="3941763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CCFF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68538" y="260350"/>
            <a:ext cx="4641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03592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 넷째 수준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-36513" y="836613"/>
            <a:ext cx="9180513" cy="0"/>
          </a:xfrm>
          <a:prstGeom prst="line">
            <a:avLst/>
          </a:prstGeom>
          <a:noFill/>
          <a:ln w="38100">
            <a:solidFill>
              <a:srgbClr val="352CB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itchFamily="34" charset="0"/>
            </a:endParaRP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6350" y="6424613"/>
            <a:ext cx="9144000" cy="0"/>
          </a:xfrm>
          <a:prstGeom prst="line">
            <a:avLst/>
          </a:prstGeom>
          <a:noFill/>
          <a:ln w="19050">
            <a:solidFill>
              <a:srgbClr val="4F45D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itchFamily="34" charset="0"/>
            </a:endParaRP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6350" y="6457950"/>
            <a:ext cx="9144000" cy="0"/>
          </a:xfrm>
          <a:prstGeom prst="line">
            <a:avLst/>
          </a:prstGeom>
          <a:noFill/>
          <a:ln w="12700">
            <a:solidFill>
              <a:srgbClr val="7870DC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itchFamily="34" charset="0"/>
            </a:endParaRPr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6350" y="6381750"/>
            <a:ext cx="9144000" cy="0"/>
          </a:xfrm>
          <a:prstGeom prst="line">
            <a:avLst/>
          </a:prstGeom>
          <a:noFill/>
          <a:ln w="28575">
            <a:solidFill>
              <a:srgbClr val="352CB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itchFamily="34" charset="0"/>
            </a:endParaRP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4368800" y="6508750"/>
            <a:ext cx="4000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fld id="{CC043666-E71E-4A37-B0AA-906A65DA3AA5}" type="slidenum">
              <a:rPr lang="en-US" altLang="ko-KR" sz="1400">
                <a:solidFill>
                  <a:schemeClr val="accent2"/>
                </a:solidFill>
                <a:latin typeface="Arial" pitchFamily="34" charset="0"/>
                <a:ea typeface="돋움" pitchFamily="50" charset="-127"/>
              </a:rPr>
              <a:pPr>
                <a:defRPr/>
              </a:pPr>
              <a:t>‹#›</a:t>
            </a:fld>
            <a:endParaRPr lang="en-US" altLang="ko-KR" sz="1400">
              <a:solidFill>
                <a:schemeClr val="accent2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5139" name="Text Box 19"/>
          <p:cNvSpPr txBox="1">
            <a:spLocks noChangeArrowheads="1"/>
          </p:cNvSpPr>
          <p:nvPr userDrawn="1"/>
        </p:nvSpPr>
        <p:spPr bwMode="auto">
          <a:xfrm>
            <a:off x="468313" y="6524625"/>
            <a:ext cx="259238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ko-KR" altLang="en-US" sz="1400" b="1">
                <a:latin typeface="굴림" pitchFamily="50" charset="-127"/>
              </a:rPr>
              <a:t>한성대학교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185738" indent="-185738" algn="l" rtl="0" eaLnBrk="0" fontAlgn="base" hangingPunct="0">
        <a:spcBef>
          <a:spcPct val="20000"/>
        </a:spcBef>
        <a:spcAft>
          <a:spcPct val="0"/>
        </a:spcAft>
        <a:buSzPct val="90000"/>
        <a:buFont typeface="Monotype Sorts" pitchFamily="2" charset="2"/>
        <a:buChar char="q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968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kumimoji="1" sz="2800" b="1">
          <a:solidFill>
            <a:srgbClr val="FF0000"/>
          </a:solidFill>
          <a:latin typeface="+mn-lt"/>
          <a:ea typeface="+mn-ea"/>
        </a:defRPr>
      </a:lvl2pPr>
      <a:lvl3pPr marL="568325" indent="-18256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200">
          <a:solidFill>
            <a:schemeClr val="tx1"/>
          </a:solidFill>
          <a:latin typeface="Arial" pitchFamily="34" charset="0"/>
          <a:ea typeface="굴림체" pitchFamily="49" charset="-127"/>
        </a:defRPr>
      </a:lvl3pPr>
      <a:lvl4pPr marL="754063" indent="-173038" algn="l" rtl="0" eaLnBrk="0" fontAlgn="base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Arial" pitchFamily="34" charset="0"/>
          <a:ea typeface="굴림체" pitchFamily="49" charset="-127"/>
        </a:defRPr>
      </a:lvl4pPr>
      <a:lvl5pPr marL="1730375" indent="98425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굴림체" pitchFamily="49" charset="-127"/>
        </a:defRPr>
      </a:lvl5pPr>
      <a:lvl6pPr marL="2187575" algn="l" rtl="0" fontAlgn="base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굴림체" pitchFamily="49" charset="-127"/>
        </a:defRPr>
      </a:lvl6pPr>
      <a:lvl7pPr marL="2644775" algn="l" rtl="0" fontAlgn="base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굴림체" pitchFamily="49" charset="-127"/>
        </a:defRPr>
      </a:lvl7pPr>
      <a:lvl8pPr marL="3101975" algn="l" rtl="0" fontAlgn="base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굴림체" pitchFamily="49" charset="-127"/>
        </a:defRPr>
      </a:lvl8pPr>
      <a:lvl9pPr marL="3559175" algn="l" rtl="0" fontAlgn="base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굴림체" pitchFamily="49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UML:</a:t>
            </a:r>
            <a:br>
              <a:rPr lang="en-US" altLang="ko-KR" dirty="0" smtClean="0"/>
            </a:br>
            <a:r>
              <a:rPr lang="en-US" altLang="ko-KR" dirty="0" smtClean="0"/>
              <a:t>Use Case Modeling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5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>
            <a:extLst>
              <a:ext uri="{FF2B5EF4-FFF2-40B4-BE49-F238E27FC236}">
                <a16:creationId xmlns:a16="http://schemas.microsoft.com/office/drawing/2014/main" id="{969CCAB1-5AE7-4735-92C0-9BB29B606A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유스케이스</a:t>
            </a:r>
            <a:r>
              <a:rPr lang="en-US" altLang="ko-KR"/>
              <a:t>(Usecase)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D6E25B8B-036C-42D9-85CB-F7FE4F5A23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의미</a:t>
            </a:r>
          </a:p>
          <a:p>
            <a:pPr lvl="1" eaLnBrk="1" hangingPunct="1"/>
            <a:r>
              <a:rPr lang="ko-KR" altLang="en-US"/>
              <a:t>시스템이 액터에게 제공해야 하는 기능의 집합</a:t>
            </a:r>
          </a:p>
          <a:p>
            <a:pPr lvl="1" eaLnBrk="1" hangingPunct="1"/>
            <a:r>
              <a:rPr lang="ko-KR" altLang="en-US"/>
              <a:t>시스템의 요구사항을 보여줌</a:t>
            </a:r>
          </a:p>
          <a:p>
            <a:pPr lvl="1" eaLnBrk="1" hangingPunct="1"/>
            <a:endParaRPr lang="ko-KR" altLang="en-US"/>
          </a:p>
          <a:p>
            <a:pPr eaLnBrk="1" hangingPunct="1"/>
            <a:r>
              <a:rPr lang="ko-KR" altLang="en-US"/>
              <a:t>표기법</a:t>
            </a:r>
          </a:p>
          <a:p>
            <a:pPr lvl="1" eaLnBrk="1" hangingPunct="1"/>
            <a:r>
              <a:rPr lang="ko-KR" altLang="en-US"/>
              <a:t>타원으로 표시하고 그 안쪽이나 아래쪽에 유스케이스명을 기술</a:t>
            </a:r>
          </a:p>
          <a:p>
            <a:pPr lvl="1" eaLnBrk="1" hangingPunct="1"/>
            <a:r>
              <a:rPr lang="ko-KR" altLang="en-US"/>
              <a:t>유스케이스의 이름은 </a:t>
            </a:r>
            <a:r>
              <a:rPr lang="ko-KR" altLang="en-US">
                <a:latin typeface="Arial" panose="020B0604020202020204" pitchFamily="34" charset="0"/>
              </a:rPr>
              <a:t>“</a:t>
            </a:r>
            <a:r>
              <a:rPr lang="en-US" altLang="ko-KR"/>
              <a:t>~</a:t>
            </a:r>
            <a:r>
              <a:rPr lang="ko-KR" altLang="en-US"/>
              <a:t>한다</a:t>
            </a:r>
            <a:r>
              <a:rPr lang="ko-KR" altLang="en-US">
                <a:latin typeface="Arial" panose="020B0604020202020204" pitchFamily="34" charset="0"/>
              </a:rPr>
              <a:t>”</a:t>
            </a:r>
            <a:r>
              <a:rPr lang="ko-KR" altLang="en-US"/>
              <a:t>와 같이 동사로 표현</a:t>
            </a:r>
          </a:p>
          <a:p>
            <a:pPr lvl="1" eaLnBrk="1" hangingPunct="1"/>
            <a:r>
              <a:rPr lang="ko-KR" altLang="en-US"/>
              <a:t>각 유스케이스가 개발될 기능 하나와 연결될 수 있도록 함</a:t>
            </a:r>
          </a:p>
        </p:txBody>
      </p:sp>
      <p:sp>
        <p:nvSpPr>
          <p:cNvPr id="45061" name="AutoShape 9">
            <a:extLst>
              <a:ext uri="{FF2B5EF4-FFF2-40B4-BE49-F238E27FC236}">
                <a16:creationId xmlns:a16="http://schemas.microsoft.com/office/drawing/2014/main" id="{A18BFBFC-EBC9-44C1-9825-9E97308B437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042988" y="4429125"/>
            <a:ext cx="7056437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62" name="Rectangle 63">
            <a:extLst>
              <a:ext uri="{FF2B5EF4-FFF2-40B4-BE49-F238E27FC236}">
                <a16:creationId xmlns:a16="http://schemas.microsoft.com/office/drawing/2014/main" id="{62F04821-7C4A-4758-A728-49A55CB40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421188"/>
            <a:ext cx="2808288" cy="1944687"/>
          </a:xfrm>
          <a:prstGeom prst="rect">
            <a:avLst/>
          </a:prstGeom>
          <a:solidFill>
            <a:srgbClr val="ECF5C1"/>
          </a:solidFill>
          <a:ln>
            <a:noFill/>
          </a:ln>
          <a:effectLst>
            <a:prstShdw prst="shdw17" dist="17961" dir="2700000">
              <a:srgbClr val="8E9374"/>
            </a:prst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1125" tIns="55562" rIns="111125" bIns="55562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200" b="0"/>
              <a:t>&lt;</a:t>
            </a:r>
            <a:r>
              <a:rPr lang="ko-KR" altLang="en-US" sz="1200" b="0"/>
              <a:t>유스케이스의 표현방법</a:t>
            </a:r>
            <a:r>
              <a:rPr lang="en-US" altLang="ko-KR" sz="1200" b="0"/>
              <a:t>&gt;</a:t>
            </a:r>
          </a:p>
        </p:txBody>
      </p:sp>
      <p:sp>
        <p:nvSpPr>
          <p:cNvPr id="45063" name="Rectangle 64">
            <a:extLst>
              <a:ext uri="{FF2B5EF4-FFF2-40B4-BE49-F238E27FC236}">
                <a16:creationId xmlns:a16="http://schemas.microsoft.com/office/drawing/2014/main" id="{27FC1F4A-8135-453A-A39F-D6BF83BD5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4421188"/>
            <a:ext cx="2808287" cy="1944687"/>
          </a:xfrm>
          <a:prstGeom prst="rect">
            <a:avLst/>
          </a:prstGeom>
          <a:solidFill>
            <a:srgbClr val="ECF5C1"/>
          </a:solidFill>
          <a:ln>
            <a:noFill/>
          </a:ln>
          <a:effectLst>
            <a:prstShdw prst="shdw17" dist="17961" dir="2700000">
              <a:srgbClr val="8E9374"/>
            </a:prst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1125" tIns="55562" rIns="111125" bIns="55562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200" b="0"/>
              <a:t>&lt;</a:t>
            </a:r>
            <a:r>
              <a:rPr lang="ko-KR" altLang="en-US" sz="1200" b="0"/>
              <a:t>예시</a:t>
            </a:r>
            <a:r>
              <a:rPr lang="en-US" altLang="ko-KR" sz="1200" b="0"/>
              <a:t>&gt;</a:t>
            </a:r>
          </a:p>
        </p:txBody>
      </p:sp>
      <p:sp>
        <p:nvSpPr>
          <p:cNvPr id="45064" name="Line 65">
            <a:extLst>
              <a:ext uri="{FF2B5EF4-FFF2-40B4-BE49-F238E27FC236}">
                <a16:creationId xmlns:a16="http://schemas.microsoft.com/office/drawing/2014/main" id="{EC62AAC1-9C22-4D35-BFC8-AB07F6B212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27538" y="4421188"/>
            <a:ext cx="0" cy="1944687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 anchor="ctr"/>
          <a:lstStyle/>
          <a:p>
            <a:endParaRPr lang="ko-KR" altLang="en-US"/>
          </a:p>
        </p:txBody>
      </p:sp>
      <p:sp>
        <p:nvSpPr>
          <p:cNvPr id="45065" name="Oval 66">
            <a:extLst>
              <a:ext uri="{FF2B5EF4-FFF2-40B4-BE49-F238E27FC236}">
                <a16:creationId xmlns:a16="http://schemas.microsoft.com/office/drawing/2014/main" id="{624CD199-44E8-4F71-A90A-1A188F8C4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5114925"/>
            <a:ext cx="1727200" cy="819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200" b="0"/>
              <a:t>유스케이스명</a:t>
            </a:r>
          </a:p>
        </p:txBody>
      </p:sp>
      <p:sp>
        <p:nvSpPr>
          <p:cNvPr id="45066" name="Oval 67">
            <a:extLst>
              <a:ext uri="{FF2B5EF4-FFF2-40B4-BE49-F238E27FC236}">
                <a16:creationId xmlns:a16="http://schemas.microsoft.com/office/drawing/2014/main" id="{AF3741F7-1F9D-49D1-AC6E-264B31666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5213350"/>
            <a:ext cx="1657350" cy="6223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200" b="0"/>
              <a:t>글을 등록한다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>
            <a:extLst>
              <a:ext uri="{FF2B5EF4-FFF2-40B4-BE49-F238E27FC236}">
                <a16:creationId xmlns:a16="http://schemas.microsoft.com/office/drawing/2014/main" id="{96402DAE-B1FF-46B4-8F46-0B49C4F37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관계</a:t>
            </a:r>
            <a:r>
              <a:rPr lang="en-US" altLang="ko-KR"/>
              <a:t>(Relationship) (1/3)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680C91A8-543B-47F0-85E0-A321F7734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의미</a:t>
            </a:r>
          </a:p>
          <a:p>
            <a:pPr lvl="1" eaLnBrk="1" hangingPunct="1"/>
            <a:r>
              <a:rPr lang="ko-KR" altLang="en-US"/>
              <a:t>액터와 유스케이스 사이의 의미 있는 관계</a:t>
            </a:r>
          </a:p>
          <a:p>
            <a:pPr lvl="2" eaLnBrk="1" hangingPunct="1"/>
            <a:endParaRPr lang="ko-KR" altLang="en-US">
              <a:latin typeface="Arial" panose="020B0604020202020204" pitchFamily="34" charset="0"/>
            </a:endParaRPr>
          </a:p>
          <a:p>
            <a:pPr eaLnBrk="1" hangingPunct="1"/>
            <a:r>
              <a:rPr lang="ko-KR" altLang="en-US"/>
              <a:t>종류</a:t>
            </a:r>
          </a:p>
          <a:p>
            <a:pPr lvl="1" eaLnBrk="1" hangingPunct="1"/>
            <a:r>
              <a:rPr lang="ko-KR" altLang="en-US"/>
              <a:t>연관 관계</a:t>
            </a:r>
            <a:r>
              <a:rPr lang="en-US" altLang="ko-KR"/>
              <a:t>(association)</a:t>
            </a:r>
          </a:p>
          <a:p>
            <a:pPr lvl="1" eaLnBrk="1" hangingPunct="1"/>
            <a:r>
              <a:rPr lang="ko-KR" altLang="en-US"/>
              <a:t>의존 관계</a:t>
            </a:r>
            <a:r>
              <a:rPr lang="en-US" altLang="ko-KR"/>
              <a:t>(dependency)</a:t>
            </a:r>
          </a:p>
          <a:p>
            <a:pPr lvl="2" eaLnBrk="1" hangingPunct="1"/>
            <a:r>
              <a:rPr lang="ko-KR" altLang="en-US">
                <a:latin typeface="Arial" panose="020B0604020202020204" pitchFamily="34" charset="0"/>
              </a:rPr>
              <a:t>포함 관계</a:t>
            </a:r>
            <a:r>
              <a:rPr lang="en-US" altLang="ko-KR">
                <a:latin typeface="Arial" panose="020B0604020202020204" pitchFamily="34" charset="0"/>
              </a:rPr>
              <a:t>(include)</a:t>
            </a:r>
          </a:p>
          <a:p>
            <a:pPr lvl="2" eaLnBrk="1" hangingPunct="1"/>
            <a:r>
              <a:rPr lang="ko-KR" altLang="en-US">
                <a:latin typeface="Arial" panose="020B0604020202020204" pitchFamily="34" charset="0"/>
              </a:rPr>
              <a:t>확장 관계</a:t>
            </a:r>
            <a:r>
              <a:rPr lang="en-US" altLang="ko-KR">
                <a:latin typeface="Arial" panose="020B0604020202020204" pitchFamily="34" charset="0"/>
              </a:rPr>
              <a:t>(extend)</a:t>
            </a:r>
          </a:p>
          <a:p>
            <a:pPr lvl="1" eaLnBrk="1" hangingPunct="1"/>
            <a:r>
              <a:rPr lang="ko-KR" altLang="en-US"/>
              <a:t>일반화 관계</a:t>
            </a:r>
            <a:r>
              <a:rPr lang="en-US" altLang="ko-KR"/>
              <a:t>(generalization)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>
            <a:extLst>
              <a:ext uri="{FF2B5EF4-FFF2-40B4-BE49-F238E27FC236}">
                <a16:creationId xmlns:a16="http://schemas.microsoft.com/office/drawing/2014/main" id="{939D52B5-14FD-49A6-9CB5-7E67085B12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관계</a:t>
            </a:r>
            <a:r>
              <a:rPr lang="en-US" altLang="ko-KR"/>
              <a:t>(2/3)</a:t>
            </a:r>
          </a:p>
        </p:txBody>
      </p:sp>
      <p:sp>
        <p:nvSpPr>
          <p:cNvPr id="49156" name="Rectangle 22">
            <a:extLst>
              <a:ext uri="{FF2B5EF4-FFF2-40B4-BE49-F238E27FC236}">
                <a16:creationId xmlns:a16="http://schemas.microsoft.com/office/drawing/2014/main" id="{32E15D3E-52F9-4308-9511-5832624A3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133600"/>
            <a:ext cx="395287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76862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325883" name="Group 251">
            <a:extLst>
              <a:ext uri="{FF2B5EF4-FFF2-40B4-BE49-F238E27FC236}">
                <a16:creationId xmlns:a16="http://schemas.microsoft.com/office/drawing/2014/main" id="{CB6D9AB2-944D-4DFF-B3B8-8A36A0D6E0E8}"/>
              </a:ext>
            </a:extLst>
          </p:cNvPr>
          <p:cNvGraphicFramePr>
            <a:graphicFrameLocks noGrp="1"/>
          </p:cNvGraphicFramePr>
          <p:nvPr>
            <p:ph type="body" idx="1"/>
          </p:nvPr>
        </p:nvGraphicFramePr>
        <p:xfrm>
          <a:off x="457200" y="1268413"/>
          <a:ext cx="8229600" cy="5040312"/>
        </p:xfrm>
        <a:graphic>
          <a:graphicData uri="http://schemas.openxmlformats.org/drawingml/2006/table">
            <a:tbl>
              <a:tblPr/>
              <a:tblGrid>
                <a:gridCol w="1179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4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rgbClr val="C400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HY헤드라인M" pitchFamily="18" charset="-127"/>
                        <a:defRPr kumimoji="1" sz="13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charset="0"/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관계 종류</a:t>
                      </a:r>
                    </a:p>
                  </a:txBody>
                  <a:tcPr marL="92075" marR="92075" marT="46038" marB="4603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rgbClr val="C400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HY헤드라인M" pitchFamily="18" charset="-127"/>
                        <a:defRPr kumimoji="1" sz="13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charset="0"/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설명</a:t>
                      </a:r>
                    </a:p>
                  </a:txBody>
                  <a:tcPr marL="92075" marR="92075" marT="46038" marB="4603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rgbClr val="C400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HY헤드라인M" pitchFamily="18" charset="-127"/>
                        <a:defRPr kumimoji="1" sz="13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charset="0"/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표기법</a:t>
                      </a:r>
                    </a:p>
                  </a:txBody>
                  <a:tcPr marL="92075" marR="92075" marT="46038" marB="4603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75">
                <a:tc>
                  <a:txBody>
                    <a:bodyPr/>
                    <a:lstStyle>
                      <a:lvl1pPr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rgbClr val="C400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HY헤드라인M" pitchFamily="18" charset="-127"/>
                        <a:defRPr kumimoji="1" sz="13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charset="0"/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연관 관계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(association)</a:t>
                      </a:r>
                    </a:p>
                  </a:txBody>
                  <a:tcPr marL="92075" marR="92075" marT="46038" marB="4603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rgbClr val="C400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HY헤드라인M" pitchFamily="18" charset="-127"/>
                        <a:defRPr kumimoji="1" sz="13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charset="0"/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유스케이스와 액터간의 상호작용이 있음을 표현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유스케이스와 액터를 실선으로 연결함</a:t>
                      </a:r>
                    </a:p>
                  </a:txBody>
                  <a:tcPr marL="92075" marR="92075" marT="46038" marB="4603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rgbClr val="C400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HY헤드라인M" pitchFamily="18" charset="-127"/>
                        <a:defRPr kumimoji="1" sz="13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charset="0"/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2075" marR="92075" marT="46038" marB="46038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387">
                <a:tc>
                  <a:txBody>
                    <a:bodyPr/>
                    <a:lstStyle>
                      <a:lvl1pPr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rgbClr val="C400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HY헤드라인M" pitchFamily="18" charset="-127"/>
                        <a:defRPr kumimoji="1" sz="13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charset="0"/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포함 관계</a:t>
                      </a:r>
                      <a:b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</a:b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(include)</a:t>
                      </a:r>
                    </a:p>
                  </a:txBody>
                  <a:tcPr marL="92075" marR="92075" marT="46038" marB="4603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rgbClr val="C400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HY헤드라인M" pitchFamily="18" charset="-127"/>
                        <a:defRPr kumimoji="1" sz="13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charset="0"/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하나의 유스케이스가 다른 유스케이스의 실행을 전제로 할 때 형성되는 관계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포함되는 유스케이스는 포함하는 유스케이스를 실행하기 위해 반드시 실행되어야 하는 경우에 적용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‘포함하는 유스케이스’에서 ‘포함되는 유스케이스’ 방향으로 화살표를 점선으로 연결하여 표현하고 &lt;&lt;include&gt;&gt;라고 표기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2075" marR="92075" marT="46038" marB="4603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rgbClr val="C400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HY헤드라인M" pitchFamily="18" charset="-127"/>
                        <a:defRPr kumimoji="1" sz="13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charset="0"/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2075" marR="92075" marT="46038" marB="4603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9175" name="Group 287">
            <a:extLst>
              <a:ext uri="{FF2B5EF4-FFF2-40B4-BE49-F238E27FC236}">
                <a16:creationId xmlns:a16="http://schemas.microsoft.com/office/drawing/2014/main" id="{02273421-01E1-4309-A260-1254D78E1FC2}"/>
              </a:ext>
            </a:extLst>
          </p:cNvPr>
          <p:cNvGrpSpPr>
            <a:grpSpLocks/>
          </p:cNvGrpSpPr>
          <p:nvPr/>
        </p:nvGrpSpPr>
        <p:grpSpPr bwMode="auto">
          <a:xfrm>
            <a:off x="5997575" y="1833563"/>
            <a:ext cx="415925" cy="615950"/>
            <a:chOff x="960" y="1968"/>
            <a:chExt cx="336" cy="576"/>
          </a:xfrm>
        </p:grpSpPr>
        <p:sp>
          <p:nvSpPr>
            <p:cNvPr id="49196" name="Line 288">
              <a:extLst>
                <a:ext uri="{FF2B5EF4-FFF2-40B4-BE49-F238E27FC236}">
                  <a16:creationId xmlns:a16="http://schemas.microsoft.com/office/drawing/2014/main" id="{3F817F93-1155-492D-A67A-3FC003E75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25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197" name="Line 289">
              <a:extLst>
                <a:ext uri="{FF2B5EF4-FFF2-40B4-BE49-F238E27FC236}">
                  <a16:creationId xmlns:a16="http://schemas.microsoft.com/office/drawing/2014/main" id="{7F4EA7EF-FC33-4F20-B735-A02EC179E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16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198" name="Line 290">
              <a:extLst>
                <a:ext uri="{FF2B5EF4-FFF2-40B4-BE49-F238E27FC236}">
                  <a16:creationId xmlns:a16="http://schemas.microsoft.com/office/drawing/2014/main" id="{C960748F-F907-4F35-8D2E-70B4216CA6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40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199" name="Line 291">
              <a:extLst>
                <a:ext uri="{FF2B5EF4-FFF2-40B4-BE49-F238E27FC236}">
                  <a16:creationId xmlns:a16="http://schemas.microsoft.com/office/drawing/2014/main" id="{E96457BC-CC58-400A-A37E-0B6B729C6D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40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200" name="Oval 292">
              <a:extLst>
                <a:ext uri="{FF2B5EF4-FFF2-40B4-BE49-F238E27FC236}">
                  <a16:creationId xmlns:a16="http://schemas.microsoft.com/office/drawing/2014/main" id="{8CEDDB07-AA90-4667-8649-22A248275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968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latinLnBrk="1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5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latinLnBrk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ko-KR" altLang="en-US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49176" name="Text Box 293">
            <a:extLst>
              <a:ext uri="{FF2B5EF4-FFF2-40B4-BE49-F238E27FC236}">
                <a16:creationId xmlns:a16="http://schemas.microsoft.com/office/drawing/2014/main" id="{78223152-95E9-4129-B0D8-37561A57C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2436813"/>
            <a:ext cx="565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액터명</a:t>
            </a:r>
          </a:p>
        </p:txBody>
      </p:sp>
      <p:grpSp>
        <p:nvGrpSpPr>
          <p:cNvPr id="49177" name="Group 294">
            <a:extLst>
              <a:ext uri="{FF2B5EF4-FFF2-40B4-BE49-F238E27FC236}">
                <a16:creationId xmlns:a16="http://schemas.microsoft.com/office/drawing/2014/main" id="{1E304D38-BB0E-4119-94A8-B3FB0F9EA770}"/>
              </a:ext>
            </a:extLst>
          </p:cNvPr>
          <p:cNvGrpSpPr>
            <a:grpSpLocks/>
          </p:cNvGrpSpPr>
          <p:nvPr/>
        </p:nvGrpSpPr>
        <p:grpSpPr bwMode="auto">
          <a:xfrm>
            <a:off x="5997575" y="2657475"/>
            <a:ext cx="415925" cy="615950"/>
            <a:chOff x="960" y="1968"/>
            <a:chExt cx="336" cy="576"/>
          </a:xfrm>
        </p:grpSpPr>
        <p:sp>
          <p:nvSpPr>
            <p:cNvPr id="49191" name="Line 295">
              <a:extLst>
                <a:ext uri="{FF2B5EF4-FFF2-40B4-BE49-F238E27FC236}">
                  <a16:creationId xmlns:a16="http://schemas.microsoft.com/office/drawing/2014/main" id="{61E2A086-2B22-4027-AD86-D7188264C2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25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192" name="Line 296">
              <a:extLst>
                <a:ext uri="{FF2B5EF4-FFF2-40B4-BE49-F238E27FC236}">
                  <a16:creationId xmlns:a16="http://schemas.microsoft.com/office/drawing/2014/main" id="{92FED098-2479-40DF-BED2-2E77CF5DA7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16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193" name="Line 297">
              <a:extLst>
                <a:ext uri="{FF2B5EF4-FFF2-40B4-BE49-F238E27FC236}">
                  <a16:creationId xmlns:a16="http://schemas.microsoft.com/office/drawing/2014/main" id="{E45C15C5-4C1A-448A-8397-663C439940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40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194" name="Line 298">
              <a:extLst>
                <a:ext uri="{FF2B5EF4-FFF2-40B4-BE49-F238E27FC236}">
                  <a16:creationId xmlns:a16="http://schemas.microsoft.com/office/drawing/2014/main" id="{2DF260ED-2233-42CA-9260-75C6EF410F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40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195" name="Oval 299">
              <a:extLst>
                <a:ext uri="{FF2B5EF4-FFF2-40B4-BE49-F238E27FC236}">
                  <a16:creationId xmlns:a16="http://schemas.microsoft.com/office/drawing/2014/main" id="{5F7A030F-0F04-4D90-9649-2DFDDF7F5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968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latinLnBrk="1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5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latinLnBrk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ko-KR" altLang="en-US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49178" name="Text Box 300">
            <a:extLst>
              <a:ext uri="{FF2B5EF4-FFF2-40B4-BE49-F238E27FC236}">
                <a16:creationId xmlns:a16="http://schemas.microsoft.com/office/drawing/2014/main" id="{53D084A6-30E5-4779-8D21-730983D59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3260725"/>
            <a:ext cx="565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사용자</a:t>
            </a:r>
          </a:p>
        </p:txBody>
      </p:sp>
      <p:sp>
        <p:nvSpPr>
          <p:cNvPr id="49179" name="Oval 301">
            <a:extLst>
              <a:ext uri="{FF2B5EF4-FFF2-40B4-BE49-F238E27FC236}">
                <a16:creationId xmlns:a16="http://schemas.microsoft.com/office/drawing/2014/main" id="{CCAE4898-2B48-4E9A-909E-6B9490585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9113" y="1897063"/>
            <a:ext cx="1141412" cy="50641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유스케이스명</a:t>
            </a:r>
          </a:p>
        </p:txBody>
      </p:sp>
      <p:sp>
        <p:nvSpPr>
          <p:cNvPr id="49180" name="Oval 302">
            <a:extLst>
              <a:ext uri="{FF2B5EF4-FFF2-40B4-BE49-F238E27FC236}">
                <a16:creationId xmlns:a16="http://schemas.microsoft.com/office/drawing/2014/main" id="{DCA9436D-C92E-47FA-81F9-156A51869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575" y="2720975"/>
            <a:ext cx="1141413" cy="50641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글을 등록한다</a:t>
            </a:r>
          </a:p>
        </p:txBody>
      </p:sp>
      <p:cxnSp>
        <p:nvCxnSpPr>
          <p:cNvPr id="49181" name="AutoShape 303">
            <a:extLst>
              <a:ext uri="{FF2B5EF4-FFF2-40B4-BE49-F238E27FC236}">
                <a16:creationId xmlns:a16="http://schemas.microsoft.com/office/drawing/2014/main" id="{5B8471DD-E0C2-4D7D-B794-4707B82905DA}"/>
              </a:ext>
            </a:extLst>
          </p:cNvPr>
          <p:cNvCxnSpPr>
            <a:cxnSpLocks noChangeShapeType="1"/>
            <a:stCxn id="49196" idx="1"/>
            <a:endCxn id="49179" idx="2"/>
          </p:cNvCxnSpPr>
          <p:nvPr/>
        </p:nvCxnSpPr>
        <p:spPr bwMode="auto">
          <a:xfrm flipV="1">
            <a:off x="6413500" y="2151063"/>
            <a:ext cx="455613" cy="4762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82" name="AutoShape 304">
            <a:extLst>
              <a:ext uri="{FF2B5EF4-FFF2-40B4-BE49-F238E27FC236}">
                <a16:creationId xmlns:a16="http://schemas.microsoft.com/office/drawing/2014/main" id="{CCAB1EBF-FA73-421A-99B7-4691A4137245}"/>
              </a:ext>
            </a:extLst>
          </p:cNvPr>
          <p:cNvCxnSpPr>
            <a:cxnSpLocks noChangeShapeType="1"/>
            <a:stCxn id="49191" idx="1"/>
            <a:endCxn id="49180" idx="2"/>
          </p:cNvCxnSpPr>
          <p:nvPr/>
        </p:nvCxnSpPr>
        <p:spPr bwMode="auto">
          <a:xfrm flipV="1">
            <a:off x="6413500" y="2974975"/>
            <a:ext cx="473075" cy="476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83" name="Oval 306">
            <a:extLst>
              <a:ext uri="{FF2B5EF4-FFF2-40B4-BE49-F238E27FC236}">
                <a16:creationId xmlns:a16="http://schemas.microsoft.com/office/drawing/2014/main" id="{701E82EF-38BA-4209-BB53-54D839909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913" y="4294188"/>
            <a:ext cx="1296987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기능을 포함하는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유스케이스</a:t>
            </a:r>
          </a:p>
        </p:txBody>
      </p:sp>
      <p:sp>
        <p:nvSpPr>
          <p:cNvPr id="49184" name="Oval 307">
            <a:extLst>
              <a:ext uri="{FF2B5EF4-FFF2-40B4-BE49-F238E27FC236}">
                <a16:creationId xmlns:a16="http://schemas.microsoft.com/office/drawing/2014/main" id="{BBA010EE-2ADF-49C5-9EC3-F56FF4FA1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25" y="4294188"/>
            <a:ext cx="1296988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기능에 포함되는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유스케이스</a:t>
            </a:r>
          </a:p>
        </p:txBody>
      </p:sp>
      <p:cxnSp>
        <p:nvCxnSpPr>
          <p:cNvPr id="49185" name="AutoShape 308">
            <a:extLst>
              <a:ext uri="{FF2B5EF4-FFF2-40B4-BE49-F238E27FC236}">
                <a16:creationId xmlns:a16="http://schemas.microsoft.com/office/drawing/2014/main" id="{D16DED3D-3086-42C0-95A9-D761654723E6}"/>
              </a:ext>
            </a:extLst>
          </p:cNvPr>
          <p:cNvCxnSpPr>
            <a:cxnSpLocks noChangeShapeType="1"/>
            <a:stCxn id="49183" idx="6"/>
            <a:endCxn id="49184" idx="2"/>
          </p:cNvCxnSpPr>
          <p:nvPr/>
        </p:nvCxnSpPr>
        <p:spPr bwMode="auto">
          <a:xfrm>
            <a:off x="6565900" y="4583113"/>
            <a:ext cx="720725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86" name="Text Box 309">
            <a:extLst>
              <a:ext uri="{FF2B5EF4-FFF2-40B4-BE49-F238E27FC236}">
                <a16:creationId xmlns:a16="http://schemas.microsoft.com/office/drawing/2014/main" id="{A3819E0D-7929-4C7A-BBDE-B305CB703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294188"/>
            <a:ext cx="1050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000" b="0">
                <a:latin typeface="Verdana" panose="020B0604030504040204" pitchFamily="34" charset="0"/>
                <a:ea typeface="돋움" panose="020B0600000101010101" pitchFamily="50" charset="-127"/>
              </a:rPr>
              <a:t>&lt;&lt;include&gt;&gt;</a:t>
            </a:r>
          </a:p>
        </p:txBody>
      </p:sp>
      <p:sp>
        <p:nvSpPr>
          <p:cNvPr id="49187" name="Oval 310">
            <a:extLst>
              <a:ext uri="{FF2B5EF4-FFF2-40B4-BE49-F238E27FC236}">
                <a16:creationId xmlns:a16="http://schemas.microsoft.com/office/drawing/2014/main" id="{93F05838-40AA-4DC2-B6B9-73942D514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913" y="5013325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글을 등록한다</a:t>
            </a:r>
          </a:p>
        </p:txBody>
      </p:sp>
      <p:sp>
        <p:nvSpPr>
          <p:cNvPr id="49188" name="Oval 311">
            <a:extLst>
              <a:ext uri="{FF2B5EF4-FFF2-40B4-BE49-F238E27FC236}">
                <a16:creationId xmlns:a16="http://schemas.microsoft.com/office/drawing/2014/main" id="{819E3DFD-2D3F-4746-8AEC-CC8EA41B9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25" y="5013325"/>
            <a:ext cx="1296988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로그인 한다</a:t>
            </a:r>
          </a:p>
        </p:txBody>
      </p:sp>
      <p:cxnSp>
        <p:nvCxnSpPr>
          <p:cNvPr id="49189" name="AutoShape 312">
            <a:extLst>
              <a:ext uri="{FF2B5EF4-FFF2-40B4-BE49-F238E27FC236}">
                <a16:creationId xmlns:a16="http://schemas.microsoft.com/office/drawing/2014/main" id="{95BB1DAD-F46C-423A-85E5-3F725685E47D}"/>
              </a:ext>
            </a:extLst>
          </p:cNvPr>
          <p:cNvCxnSpPr>
            <a:cxnSpLocks noChangeShapeType="1"/>
            <a:stCxn id="49187" idx="6"/>
            <a:endCxn id="49188" idx="2"/>
          </p:cNvCxnSpPr>
          <p:nvPr/>
        </p:nvCxnSpPr>
        <p:spPr bwMode="auto">
          <a:xfrm>
            <a:off x="6565900" y="5302250"/>
            <a:ext cx="720725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90" name="Text Box 313">
            <a:extLst>
              <a:ext uri="{FF2B5EF4-FFF2-40B4-BE49-F238E27FC236}">
                <a16:creationId xmlns:a16="http://schemas.microsoft.com/office/drawing/2014/main" id="{013E8E10-105C-4BD6-998F-92D5FF7B2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013325"/>
            <a:ext cx="1050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000" b="0">
                <a:latin typeface="Verdana" panose="020B0604030504040204" pitchFamily="34" charset="0"/>
                <a:ea typeface="돋움" panose="020B0600000101010101" pitchFamily="50" charset="-127"/>
              </a:rPr>
              <a:t>&lt;&lt;include&gt;&gt;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>
            <a:extLst>
              <a:ext uri="{FF2B5EF4-FFF2-40B4-BE49-F238E27FC236}">
                <a16:creationId xmlns:a16="http://schemas.microsoft.com/office/drawing/2014/main" id="{E050D782-E3CC-4EC9-87A8-E496D54EF0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관계</a:t>
            </a:r>
            <a:r>
              <a:rPr lang="en-US" altLang="ko-KR"/>
              <a:t>(3/3)</a:t>
            </a:r>
          </a:p>
        </p:txBody>
      </p:sp>
      <p:graphicFrame>
        <p:nvGraphicFramePr>
          <p:cNvPr id="326788" name="Group 132">
            <a:extLst>
              <a:ext uri="{FF2B5EF4-FFF2-40B4-BE49-F238E27FC236}">
                <a16:creationId xmlns:a16="http://schemas.microsoft.com/office/drawing/2014/main" id="{49FFB676-0D90-4485-A441-242D9349D0BB}"/>
              </a:ext>
            </a:extLst>
          </p:cNvPr>
          <p:cNvGraphicFramePr>
            <a:graphicFrameLocks noGrp="1"/>
          </p:cNvGraphicFramePr>
          <p:nvPr>
            <p:ph type="body" idx="1"/>
          </p:nvPr>
        </p:nvGraphicFramePr>
        <p:xfrm>
          <a:off x="457200" y="1268413"/>
          <a:ext cx="8229600" cy="4968876"/>
        </p:xfrm>
        <a:graphic>
          <a:graphicData uri="http://schemas.openxmlformats.org/drawingml/2006/table">
            <a:tbl>
              <a:tblPr/>
              <a:tblGrid>
                <a:gridCol w="1306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9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513">
                <a:tc>
                  <a:txBody>
                    <a:bodyPr/>
                    <a:lstStyle>
                      <a:lvl1pPr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rgbClr val="C400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HY헤드라인M" pitchFamily="18" charset="-127"/>
                        <a:defRPr kumimoji="1" sz="13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charset="0"/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관계 종류</a:t>
                      </a:r>
                    </a:p>
                  </a:txBody>
                  <a:tcPr marL="92075" marR="92075" marT="46038" marB="4603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rgbClr val="C400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HY헤드라인M" pitchFamily="18" charset="-127"/>
                        <a:defRPr kumimoji="1" sz="13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charset="0"/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설명</a:t>
                      </a:r>
                    </a:p>
                  </a:txBody>
                  <a:tcPr marL="92075" marR="92075" marT="46038" marB="4603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rgbClr val="C400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HY헤드라인M" pitchFamily="18" charset="-127"/>
                        <a:defRPr kumimoji="1" sz="13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charset="0"/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표기법</a:t>
                      </a:r>
                    </a:p>
                  </a:txBody>
                  <a:tcPr marL="92075" marR="92075" marT="46038" marB="4603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7900">
                <a:tc>
                  <a:txBody>
                    <a:bodyPr/>
                    <a:lstStyle>
                      <a:lvl1pPr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rgbClr val="C400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HY헤드라인M" pitchFamily="18" charset="-127"/>
                        <a:defRPr kumimoji="1" sz="13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charset="0"/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확장 관계</a:t>
                      </a:r>
                      <a:b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</a:b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(extend)</a:t>
                      </a:r>
                    </a:p>
                  </a:txBody>
                  <a:tcPr marL="92075" marR="92075" marT="46038" marB="4603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rgbClr val="C400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HY헤드라인M" pitchFamily="18" charset="-127"/>
                        <a:defRPr kumimoji="1" sz="13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charset="0"/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확장 기능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(Extending)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유스케이스와 확장 대상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(Extended)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유스케이스 사이에 형성되는 관계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확장 대상 유스케이스를 수행 할 때에 특정 조건에 따라 확장 기능 유스케이스를 수행하기도 하는 경우에 적용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‘확장 기능 유스케이스’에서 ‘확장 대상 유스케이스’ 방향으로 화살표를 점선으로 연결하여 표현하고 &lt;&lt;extend&gt;&gt;라고 표기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2075" marR="92075" marT="46038" marB="4603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rgbClr val="C400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HY헤드라인M" pitchFamily="18" charset="-127"/>
                        <a:defRPr kumimoji="1" sz="13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charset="0"/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2075" marR="92075" marT="46038" marB="46038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3463">
                <a:tc>
                  <a:txBody>
                    <a:bodyPr/>
                    <a:lstStyle>
                      <a:lvl1pPr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rgbClr val="C400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HY헤드라인M" pitchFamily="18" charset="-127"/>
                        <a:defRPr kumimoji="1" sz="13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charset="0"/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일반화 관계</a:t>
                      </a:r>
                      <a:b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</a:b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(generalization)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2075" marR="92075" marT="46038" marB="4603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rgbClr val="C400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HY헤드라인M" pitchFamily="18" charset="-127"/>
                        <a:defRPr kumimoji="1" sz="13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charset="0"/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유사한 유스케이스들 또는 액터들을 모아 그들을 추상화한 유스케이스 또는 액터와 연결시켜 그룹핑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(Grouping)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함으로써 이해도를 높이기 위한 관계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‘구체적인 유스케이스’에서 ‘추상적인 유스케이스’ 방향으로 끝부분이 삼각형의 테두리로 표현된 화살표를 실선으로 연결하여 표현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2075" marR="92075" marT="46038" marB="4603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rgbClr val="C400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HY헤드라인M" pitchFamily="18" charset="-127"/>
                        <a:defRPr kumimoji="1" sz="13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charset="0"/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2075" marR="92075" marT="46038" marB="4603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222" name="Oval 106">
            <a:extLst>
              <a:ext uri="{FF2B5EF4-FFF2-40B4-BE49-F238E27FC236}">
                <a16:creationId xmlns:a16="http://schemas.microsoft.com/office/drawing/2014/main" id="{ACE9ED2B-82E2-4C95-80E3-3E23FA820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463" y="2276475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확장 대상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유스케이스</a:t>
            </a:r>
          </a:p>
        </p:txBody>
      </p:sp>
      <p:sp>
        <p:nvSpPr>
          <p:cNvPr id="51223" name="Oval 107">
            <a:extLst>
              <a:ext uri="{FF2B5EF4-FFF2-40B4-BE49-F238E27FC236}">
                <a16:creationId xmlns:a16="http://schemas.microsoft.com/office/drawing/2014/main" id="{195C677A-5BAF-4E58-A443-B9EEEB999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2276475"/>
            <a:ext cx="1296988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확장 기능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유스케이스</a:t>
            </a:r>
          </a:p>
        </p:txBody>
      </p:sp>
      <p:cxnSp>
        <p:nvCxnSpPr>
          <p:cNvPr id="51224" name="AutoShape 108">
            <a:extLst>
              <a:ext uri="{FF2B5EF4-FFF2-40B4-BE49-F238E27FC236}">
                <a16:creationId xmlns:a16="http://schemas.microsoft.com/office/drawing/2014/main" id="{FE889B28-A37C-4DB9-9B80-7927AEED21C5}"/>
              </a:ext>
            </a:extLst>
          </p:cNvPr>
          <p:cNvCxnSpPr>
            <a:cxnSpLocks noChangeShapeType="1"/>
            <a:stCxn id="51222" idx="6"/>
            <a:endCxn id="51223" idx="2"/>
          </p:cNvCxnSpPr>
          <p:nvPr/>
        </p:nvCxnSpPr>
        <p:spPr bwMode="auto">
          <a:xfrm>
            <a:off x="6648450" y="2565400"/>
            <a:ext cx="660400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25" name="Text Box 109">
            <a:extLst>
              <a:ext uri="{FF2B5EF4-FFF2-40B4-BE49-F238E27FC236}">
                <a16:creationId xmlns:a16="http://schemas.microsoft.com/office/drawing/2014/main" id="{188FBFCF-6CDE-4C93-8194-D572B71F2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8588" y="2276475"/>
            <a:ext cx="1035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000" b="0">
                <a:latin typeface="Verdana" panose="020B0604030504040204" pitchFamily="34" charset="0"/>
                <a:ea typeface="돋움" panose="020B0600000101010101" pitchFamily="50" charset="-127"/>
              </a:rPr>
              <a:t>&lt;&lt;extend&gt;&gt;</a:t>
            </a:r>
          </a:p>
        </p:txBody>
      </p:sp>
      <p:sp>
        <p:nvSpPr>
          <p:cNvPr id="51226" name="Oval 110">
            <a:extLst>
              <a:ext uri="{FF2B5EF4-FFF2-40B4-BE49-F238E27FC236}">
                <a16:creationId xmlns:a16="http://schemas.microsoft.com/office/drawing/2014/main" id="{ACD14859-9434-4245-8171-59F5F473B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463" y="2995613"/>
            <a:ext cx="1296987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글을 등록한다</a:t>
            </a:r>
          </a:p>
        </p:txBody>
      </p:sp>
      <p:sp>
        <p:nvSpPr>
          <p:cNvPr id="51227" name="Oval 111">
            <a:extLst>
              <a:ext uri="{FF2B5EF4-FFF2-40B4-BE49-F238E27FC236}">
                <a16:creationId xmlns:a16="http://schemas.microsoft.com/office/drawing/2014/main" id="{95F6A0E9-4E1F-409F-9B11-0CB8444B3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2995613"/>
            <a:ext cx="1296988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파일을 첨부한다</a:t>
            </a:r>
          </a:p>
        </p:txBody>
      </p:sp>
      <p:cxnSp>
        <p:nvCxnSpPr>
          <p:cNvPr id="51228" name="AutoShape 112">
            <a:extLst>
              <a:ext uri="{FF2B5EF4-FFF2-40B4-BE49-F238E27FC236}">
                <a16:creationId xmlns:a16="http://schemas.microsoft.com/office/drawing/2014/main" id="{67D3346B-9B9D-4DD4-9D0F-5F82ED00C17D}"/>
              </a:ext>
            </a:extLst>
          </p:cNvPr>
          <p:cNvCxnSpPr>
            <a:cxnSpLocks noChangeShapeType="1"/>
            <a:stCxn id="51226" idx="6"/>
            <a:endCxn id="51227" idx="2"/>
          </p:cNvCxnSpPr>
          <p:nvPr/>
        </p:nvCxnSpPr>
        <p:spPr bwMode="auto">
          <a:xfrm>
            <a:off x="6648450" y="3284538"/>
            <a:ext cx="660400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29" name="Text Box 113">
            <a:extLst>
              <a:ext uri="{FF2B5EF4-FFF2-40B4-BE49-F238E27FC236}">
                <a16:creationId xmlns:a16="http://schemas.microsoft.com/office/drawing/2014/main" id="{003A15D3-2FAA-42D3-A0F0-321B8B83B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995613"/>
            <a:ext cx="1035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000" b="0">
                <a:latin typeface="Verdana" panose="020B0604030504040204" pitchFamily="34" charset="0"/>
                <a:ea typeface="돋움" panose="020B0600000101010101" pitchFamily="50" charset="-127"/>
              </a:rPr>
              <a:t>&lt;&lt;extend&gt;&gt;</a:t>
            </a:r>
          </a:p>
        </p:txBody>
      </p:sp>
      <p:sp>
        <p:nvSpPr>
          <p:cNvPr id="51230" name="Oval 114">
            <a:extLst>
              <a:ext uri="{FF2B5EF4-FFF2-40B4-BE49-F238E27FC236}">
                <a16:creationId xmlns:a16="http://schemas.microsoft.com/office/drawing/2014/main" id="{F2C2D52F-6B48-4993-8445-2EAC64D3B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175" y="4149725"/>
            <a:ext cx="1296988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추상적인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유스케이스</a:t>
            </a:r>
          </a:p>
        </p:txBody>
      </p:sp>
      <p:sp>
        <p:nvSpPr>
          <p:cNvPr id="51231" name="Oval 115">
            <a:extLst>
              <a:ext uri="{FF2B5EF4-FFF2-40B4-BE49-F238E27FC236}">
                <a16:creationId xmlns:a16="http://schemas.microsoft.com/office/drawing/2014/main" id="{27D77636-49A0-4D09-94E7-8DB3F67F8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0275" y="4149725"/>
            <a:ext cx="1296988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구체적인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유스케이스</a:t>
            </a:r>
          </a:p>
        </p:txBody>
      </p:sp>
      <p:cxnSp>
        <p:nvCxnSpPr>
          <p:cNvPr id="51232" name="AutoShape 116">
            <a:extLst>
              <a:ext uri="{FF2B5EF4-FFF2-40B4-BE49-F238E27FC236}">
                <a16:creationId xmlns:a16="http://schemas.microsoft.com/office/drawing/2014/main" id="{C8B845A0-07CE-4AC4-8E44-99EF06569D3F}"/>
              </a:ext>
            </a:extLst>
          </p:cNvPr>
          <p:cNvCxnSpPr>
            <a:cxnSpLocks noChangeShapeType="1"/>
            <a:stCxn id="51230" idx="6"/>
            <a:endCxn id="51231" idx="2"/>
          </p:cNvCxnSpPr>
          <p:nvPr/>
        </p:nvCxnSpPr>
        <p:spPr bwMode="auto">
          <a:xfrm>
            <a:off x="6634163" y="4438650"/>
            <a:ext cx="646112" cy="0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33" name="AutoShape 117">
            <a:extLst>
              <a:ext uri="{FF2B5EF4-FFF2-40B4-BE49-F238E27FC236}">
                <a16:creationId xmlns:a16="http://schemas.microsoft.com/office/drawing/2014/main" id="{A76BA1DB-8E11-4D6F-8269-997E5220C92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695282" y="4279106"/>
            <a:ext cx="241300" cy="325437"/>
          </a:xfrm>
          <a:prstGeom prst="upArrow">
            <a:avLst>
              <a:gd name="adj1" fmla="val 0"/>
              <a:gd name="adj2" fmla="val 60522"/>
            </a:avLst>
          </a:prstGeom>
          <a:solidFill>
            <a:schemeClr val="bg1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1234" name="Oval 118">
            <a:extLst>
              <a:ext uri="{FF2B5EF4-FFF2-40B4-BE49-F238E27FC236}">
                <a16:creationId xmlns:a16="http://schemas.microsoft.com/office/drawing/2014/main" id="{2BB9C0DB-E793-4845-B198-E86E40160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263" y="4789488"/>
            <a:ext cx="1296987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글쓴이로 검색한다</a:t>
            </a:r>
          </a:p>
        </p:txBody>
      </p:sp>
      <p:sp>
        <p:nvSpPr>
          <p:cNvPr id="51235" name="Oval 119">
            <a:extLst>
              <a:ext uri="{FF2B5EF4-FFF2-40B4-BE49-F238E27FC236}">
                <a16:creationId xmlns:a16="http://schemas.microsoft.com/office/drawing/2014/main" id="{D67BA5A1-DA8F-41AA-B431-EA271A39E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263" y="5489575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날짜로 검색한다</a:t>
            </a:r>
          </a:p>
        </p:txBody>
      </p:sp>
      <p:sp>
        <p:nvSpPr>
          <p:cNvPr id="51236" name="Oval 120">
            <a:extLst>
              <a:ext uri="{FF2B5EF4-FFF2-40B4-BE49-F238E27FC236}">
                <a16:creationId xmlns:a16="http://schemas.microsoft.com/office/drawing/2014/main" id="{25E08A79-D9F9-47E6-8234-7F38CD3FE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225" y="5489575"/>
            <a:ext cx="1296988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글을 검색한다</a:t>
            </a:r>
          </a:p>
        </p:txBody>
      </p:sp>
      <p:cxnSp>
        <p:nvCxnSpPr>
          <p:cNvPr id="51237" name="AutoShape 121">
            <a:extLst>
              <a:ext uri="{FF2B5EF4-FFF2-40B4-BE49-F238E27FC236}">
                <a16:creationId xmlns:a16="http://schemas.microsoft.com/office/drawing/2014/main" id="{EF219D8A-AB28-4163-A897-99BDB96D7B92}"/>
              </a:ext>
            </a:extLst>
          </p:cNvPr>
          <p:cNvCxnSpPr>
            <a:cxnSpLocks noChangeShapeType="1"/>
            <a:stCxn id="51234" idx="2"/>
            <a:endCxn id="51236" idx="6"/>
          </p:cNvCxnSpPr>
          <p:nvPr/>
        </p:nvCxnSpPr>
        <p:spPr bwMode="auto">
          <a:xfrm rot="10800000" flipV="1">
            <a:off x="6653213" y="5078413"/>
            <a:ext cx="654050" cy="70008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2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38" name="AutoShape 122">
            <a:extLst>
              <a:ext uri="{FF2B5EF4-FFF2-40B4-BE49-F238E27FC236}">
                <a16:creationId xmlns:a16="http://schemas.microsoft.com/office/drawing/2014/main" id="{5FA1228E-345E-4263-95DB-2944106DDF5F}"/>
              </a:ext>
            </a:extLst>
          </p:cNvPr>
          <p:cNvCxnSpPr>
            <a:cxnSpLocks noChangeShapeType="1"/>
            <a:stCxn id="51235" idx="2"/>
            <a:endCxn id="51236" idx="6"/>
          </p:cNvCxnSpPr>
          <p:nvPr/>
        </p:nvCxnSpPr>
        <p:spPr bwMode="auto">
          <a:xfrm rot="10800000">
            <a:off x="6653213" y="5778500"/>
            <a:ext cx="654050" cy="0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39" name="AutoShape 123">
            <a:extLst>
              <a:ext uri="{FF2B5EF4-FFF2-40B4-BE49-F238E27FC236}">
                <a16:creationId xmlns:a16="http://schemas.microsoft.com/office/drawing/2014/main" id="{0F04AF66-ECCD-4ADA-BA2A-DBB5FEFE9CD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706394" y="5614194"/>
            <a:ext cx="241300" cy="325438"/>
          </a:xfrm>
          <a:prstGeom prst="upArrow">
            <a:avLst>
              <a:gd name="adj1" fmla="val 0"/>
              <a:gd name="adj2" fmla="val 60522"/>
            </a:avLst>
          </a:prstGeom>
          <a:solidFill>
            <a:schemeClr val="bg1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바닥글 개체 틀 3">
            <a:extLst>
              <a:ext uri="{FF2B5EF4-FFF2-40B4-BE49-F238E27FC236}">
                <a16:creationId xmlns:a16="http://schemas.microsoft.com/office/drawing/2014/main" id="{9035F5D5-3AE9-4A76-957A-F9610616BE2A}"/>
              </a:ext>
            </a:extLst>
          </p:cNvPr>
          <p:cNvSpPr txBox="1">
            <a:spLocks/>
          </p:cNvSpPr>
          <p:nvPr/>
        </p:nvSpPr>
        <p:spPr bwMode="auto">
          <a:xfrm>
            <a:off x="5106034" y="6488112"/>
            <a:ext cx="3426405" cy="243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en-US" altLang="ko-KR" dirty="0"/>
              <a:t>© 2008 Software Engineering/</a:t>
            </a:r>
            <a:r>
              <a:rPr lang="ko-KR" altLang="en-US" dirty="0" err="1"/>
              <a:t>한혁수</a:t>
            </a:r>
            <a:r>
              <a:rPr lang="en-US" altLang="ko-KR" dirty="0"/>
              <a:t>/SE </a:t>
            </a:r>
            <a:r>
              <a:rPr lang="ko-KR" altLang="en-US" dirty="0"/>
              <a:t>소개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UMLet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GPL </a:t>
            </a:r>
            <a:r>
              <a:rPr lang="en-US" altLang="ko-KR" dirty="0" err="1" smtClean="0"/>
              <a:t>licence</a:t>
            </a:r>
            <a:endParaRPr lang="en-US" altLang="ko-KR" dirty="0" smtClean="0"/>
          </a:p>
          <a:p>
            <a:r>
              <a:rPr lang="en-US" altLang="ko-KR" dirty="0" smtClean="0"/>
              <a:t>www.umlet.com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03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유스케이스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다이어그램 작성</a:t>
            </a:r>
            <a:endParaRPr lang="en-US" altLang="ko-KR" dirty="0" smtClean="0"/>
          </a:p>
          <a:p>
            <a:r>
              <a:rPr lang="ko-KR" altLang="en-US" dirty="0" smtClean="0"/>
              <a:t>실습 예제</a:t>
            </a:r>
            <a:endParaRPr lang="en-US" altLang="ko-KR" dirty="0" smtClean="0"/>
          </a:p>
          <a:p>
            <a:r>
              <a:rPr lang="ko-KR" altLang="en-US" dirty="0" err="1" smtClean="0"/>
              <a:t>유스케이스</a:t>
            </a:r>
            <a:r>
              <a:rPr lang="ko-KR" altLang="en-US" dirty="0" smtClean="0"/>
              <a:t> 명세서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37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id="{C76DAD8F-CC27-453F-BE89-8D7B3B753C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유스케이스 다이어그램 작성 순서</a:t>
            </a:r>
          </a:p>
        </p:txBody>
      </p:sp>
      <p:sp>
        <p:nvSpPr>
          <p:cNvPr id="53252" name="AutoShape 68">
            <a:extLst>
              <a:ext uri="{FF2B5EF4-FFF2-40B4-BE49-F238E27FC236}">
                <a16:creationId xmlns:a16="http://schemas.microsoft.com/office/drawing/2014/main" id="{FF16ACD9-7591-4449-AD5C-70D004645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2924175"/>
            <a:ext cx="846137" cy="420688"/>
          </a:xfrm>
          <a:prstGeom prst="rightArrow">
            <a:avLst>
              <a:gd name="adj1" fmla="val 50185"/>
              <a:gd name="adj2" fmla="val 76225"/>
            </a:avLst>
          </a:prstGeom>
          <a:solidFill>
            <a:srgbClr val="DCF1F8">
              <a:alpha val="81175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253" name="Rectangle 69">
            <a:extLst>
              <a:ext uri="{FF2B5EF4-FFF2-40B4-BE49-F238E27FC236}">
                <a16:creationId xmlns:a16="http://schemas.microsoft.com/office/drawing/2014/main" id="{FCB515EC-9BB3-4319-B0D6-158BB9A5F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788" y="2420938"/>
            <a:ext cx="1584325" cy="1511300"/>
          </a:xfrm>
          <a:prstGeom prst="rect">
            <a:avLst/>
          </a:prstGeom>
          <a:solidFill>
            <a:srgbClr val="F8F8F8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11125" tIns="55562" rIns="111125" bIns="55562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400" b="0"/>
              <a:t>Use Case </a:t>
            </a:r>
            <a:r>
              <a:rPr lang="ko-KR" altLang="en-US" sz="1400" b="0"/>
              <a:t>식별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400" b="0"/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400" b="0"/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400" b="0"/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400" b="0"/>
          </a:p>
        </p:txBody>
      </p:sp>
      <p:sp>
        <p:nvSpPr>
          <p:cNvPr id="53254" name="Oval 70">
            <a:extLst>
              <a:ext uri="{FF2B5EF4-FFF2-40B4-BE49-F238E27FC236}">
                <a16:creationId xmlns:a16="http://schemas.microsoft.com/office/drawing/2014/main" id="{FDC4F752-6D5A-4895-8876-4C6913443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125" y="3068638"/>
            <a:ext cx="1104900" cy="657225"/>
          </a:xfrm>
          <a:prstGeom prst="ellipse">
            <a:avLst/>
          </a:prstGeom>
          <a:solidFill>
            <a:srgbClr val="FFFFCC"/>
          </a:solidFill>
          <a:ln w="0">
            <a:solidFill>
              <a:srgbClr val="990033"/>
            </a:solidFill>
            <a:round/>
            <a:headEnd/>
            <a:tailEnd/>
          </a:ln>
        </p:spPr>
        <p:txBody>
          <a:bodyPr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200" b="0"/>
              <a:t>글을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200" b="0"/>
              <a:t>등록한다</a:t>
            </a:r>
          </a:p>
        </p:txBody>
      </p:sp>
      <p:grpSp>
        <p:nvGrpSpPr>
          <p:cNvPr id="53255" name="Group 71">
            <a:extLst>
              <a:ext uri="{FF2B5EF4-FFF2-40B4-BE49-F238E27FC236}">
                <a16:creationId xmlns:a16="http://schemas.microsoft.com/office/drawing/2014/main" id="{6272D938-1DA8-4CFF-AA82-3B88A5393C21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2420938"/>
            <a:ext cx="1663700" cy="1511300"/>
            <a:chOff x="963" y="981"/>
            <a:chExt cx="1048" cy="952"/>
          </a:xfrm>
        </p:grpSpPr>
        <p:sp>
          <p:nvSpPr>
            <p:cNvPr id="53276" name="Rectangle 72">
              <a:extLst>
                <a:ext uri="{FF2B5EF4-FFF2-40B4-BE49-F238E27FC236}">
                  <a16:creationId xmlns:a16="http://schemas.microsoft.com/office/drawing/2014/main" id="{E613AB08-60D1-4C40-91FE-30B8C49A7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" y="981"/>
              <a:ext cx="1048" cy="952"/>
            </a:xfrm>
            <a:prstGeom prst="rect">
              <a:avLst/>
            </a:prstGeom>
            <a:solidFill>
              <a:srgbClr val="F8F8F8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111125" tIns="55562" rIns="111125" bIns="55562" anchor="ctr"/>
            <a:lstStyle>
              <a:lvl1pPr latinLnBrk="1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latinLnBrk="1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5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latinLnBrk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400" b="0"/>
                <a:t>액터 식별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ko-KR" altLang="en-US" sz="1400" b="0"/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ko-KR" altLang="en-US" sz="1400" b="0"/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ko-KR" altLang="en-US" sz="1400" b="0"/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ko-KR" sz="1400" b="0"/>
            </a:p>
          </p:txBody>
        </p:sp>
        <p:grpSp>
          <p:nvGrpSpPr>
            <p:cNvPr id="53277" name="Group 73">
              <a:extLst>
                <a:ext uri="{FF2B5EF4-FFF2-40B4-BE49-F238E27FC236}">
                  <a16:creationId xmlns:a16="http://schemas.microsoft.com/office/drawing/2014/main" id="{1755D0F6-4138-4537-8E8D-DEDDE27780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71" y="1313"/>
              <a:ext cx="236" cy="408"/>
              <a:chOff x="1158" y="2324"/>
              <a:chExt cx="283" cy="486"/>
            </a:xfrm>
          </p:grpSpPr>
          <p:sp>
            <p:nvSpPr>
              <p:cNvPr id="53279" name="Line 74">
                <a:extLst>
                  <a:ext uri="{FF2B5EF4-FFF2-40B4-BE49-F238E27FC236}">
                    <a16:creationId xmlns:a16="http://schemas.microsoft.com/office/drawing/2014/main" id="{80D1A9D7-70D9-4365-9487-F9EF5623CC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8" y="2567"/>
                <a:ext cx="28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3280" name="Line 75">
                <a:extLst>
                  <a:ext uri="{FF2B5EF4-FFF2-40B4-BE49-F238E27FC236}">
                    <a16:creationId xmlns:a16="http://schemas.microsoft.com/office/drawing/2014/main" id="{D7F20451-05D8-4B00-B11E-20DC7AB7A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3" y="2486"/>
                <a:ext cx="0" cy="20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3281" name="Line 76">
                <a:extLst>
                  <a:ext uri="{FF2B5EF4-FFF2-40B4-BE49-F238E27FC236}">
                    <a16:creationId xmlns:a16="http://schemas.microsoft.com/office/drawing/2014/main" id="{010C06A4-19C2-4CFA-B010-3684FD81A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72" y="2689"/>
                <a:ext cx="121" cy="12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3282" name="Line 77">
                <a:extLst>
                  <a:ext uri="{FF2B5EF4-FFF2-40B4-BE49-F238E27FC236}">
                    <a16:creationId xmlns:a16="http://schemas.microsoft.com/office/drawing/2014/main" id="{A635100E-114D-43D0-A8DC-5081DE4480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3" y="2689"/>
                <a:ext cx="122" cy="12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3283" name="Oval 78">
                <a:extLst>
                  <a:ext uri="{FF2B5EF4-FFF2-40B4-BE49-F238E27FC236}">
                    <a16:creationId xmlns:a16="http://schemas.microsoft.com/office/drawing/2014/main" id="{EE477067-E974-44CB-92A9-558F819D1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2" y="2324"/>
                <a:ext cx="162" cy="16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lnSpc>
                    <a:spcPct val="140000"/>
                  </a:lnSpc>
                  <a:spcBef>
                    <a:spcPct val="20000"/>
                  </a:spcBef>
                  <a:buClr>
                    <a:srgbClr val="C40000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defRPr>
                </a:lvl1pPr>
                <a:lvl2pPr marL="742950" indent="-285750" latinLnBrk="1">
                  <a:lnSpc>
                    <a:spcPct val="120000"/>
                  </a:lnSpc>
                  <a:spcBef>
                    <a:spcPct val="20000"/>
                  </a:spcBef>
                  <a:buFont typeface="HY헤드라인M" panose="02030600000101010101" pitchFamily="18" charset="-127"/>
                  <a:buChar char="-"/>
                  <a:defRPr kumimoji="1" sz="15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defRPr>
                </a:lvl2pPr>
                <a:lvl3pPr marL="1143000" indent="-228600" latinLnBrk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 latinLnBrk="1">
                  <a:lnSpc>
                    <a:spcPct val="12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180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53278" name="Text Box 79">
              <a:extLst>
                <a:ext uri="{FF2B5EF4-FFF2-40B4-BE49-F238E27FC236}">
                  <a16:creationId xmlns:a16="http://schemas.microsoft.com/office/drawing/2014/main" id="{E81F9044-E022-4097-BF70-B0F3DDA1D4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2" y="1707"/>
              <a:ext cx="35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latinLnBrk="1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5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latinLnBrk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000">
                  <a:latin typeface="Verdana" panose="020B0604030504040204" pitchFamily="34" charset="0"/>
                  <a:ea typeface="굴림" panose="020B0600000101010101" pitchFamily="50" charset="-127"/>
                </a:rPr>
                <a:t>사용자</a:t>
              </a:r>
            </a:p>
          </p:txBody>
        </p:sp>
      </p:grpSp>
      <p:grpSp>
        <p:nvGrpSpPr>
          <p:cNvPr id="53256" name="Group 80">
            <a:extLst>
              <a:ext uri="{FF2B5EF4-FFF2-40B4-BE49-F238E27FC236}">
                <a16:creationId xmlns:a16="http://schemas.microsoft.com/office/drawing/2014/main" id="{F68D1316-55F6-4ADF-8478-AC735AF07DCB}"/>
              </a:ext>
            </a:extLst>
          </p:cNvPr>
          <p:cNvGrpSpPr>
            <a:grpSpLocks/>
          </p:cNvGrpSpPr>
          <p:nvPr/>
        </p:nvGrpSpPr>
        <p:grpSpPr bwMode="auto">
          <a:xfrm>
            <a:off x="6470650" y="2420938"/>
            <a:ext cx="1701800" cy="1511300"/>
            <a:chOff x="3725" y="981"/>
            <a:chExt cx="1072" cy="952"/>
          </a:xfrm>
        </p:grpSpPr>
        <p:sp>
          <p:nvSpPr>
            <p:cNvPr id="53266" name="Rectangle 81">
              <a:extLst>
                <a:ext uri="{FF2B5EF4-FFF2-40B4-BE49-F238E27FC236}">
                  <a16:creationId xmlns:a16="http://schemas.microsoft.com/office/drawing/2014/main" id="{2AEBACA2-F24C-4511-A4C5-A286BC164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5" y="981"/>
              <a:ext cx="1048" cy="952"/>
            </a:xfrm>
            <a:prstGeom prst="rect">
              <a:avLst/>
            </a:prstGeom>
            <a:solidFill>
              <a:srgbClr val="F8F8F8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111125" tIns="55562" rIns="111125" bIns="55562" anchor="ctr"/>
            <a:lstStyle>
              <a:lvl1pPr latinLnBrk="1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latinLnBrk="1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5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latinLnBrk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400" b="0"/>
                <a:t>관계 정의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ko-KR" altLang="en-US" sz="1400" b="0"/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ko-KR" altLang="en-US" sz="1400" b="0"/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ko-KR" altLang="en-US" sz="1400" b="0"/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ko-KR" sz="1400" b="0"/>
            </a:p>
          </p:txBody>
        </p:sp>
        <p:grpSp>
          <p:nvGrpSpPr>
            <p:cNvPr id="53267" name="Group 82">
              <a:extLst>
                <a:ext uri="{FF2B5EF4-FFF2-40B4-BE49-F238E27FC236}">
                  <a16:creationId xmlns:a16="http://schemas.microsoft.com/office/drawing/2014/main" id="{BBA515D1-FB53-4A54-A816-4CB390CF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5" y="1202"/>
              <a:ext cx="1062" cy="429"/>
              <a:chOff x="3693" y="3418"/>
              <a:chExt cx="1369" cy="553"/>
            </a:xfrm>
          </p:grpSpPr>
          <p:sp>
            <p:nvSpPr>
              <p:cNvPr id="53272" name="Rectangle 83">
                <a:extLst>
                  <a:ext uri="{FF2B5EF4-FFF2-40B4-BE49-F238E27FC236}">
                    <a16:creationId xmlns:a16="http://schemas.microsoft.com/office/drawing/2014/main" id="{6D41D10B-ABAF-4D3C-961B-A34272B3B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3418"/>
                <a:ext cx="1369" cy="5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lnSpc>
                    <a:spcPct val="140000"/>
                  </a:lnSpc>
                  <a:spcBef>
                    <a:spcPct val="20000"/>
                  </a:spcBef>
                  <a:buClr>
                    <a:srgbClr val="C40000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defRPr>
                </a:lvl1pPr>
                <a:lvl2pPr marL="742950" indent="-285750" latinLnBrk="1">
                  <a:lnSpc>
                    <a:spcPct val="120000"/>
                  </a:lnSpc>
                  <a:spcBef>
                    <a:spcPct val="20000"/>
                  </a:spcBef>
                  <a:buFont typeface="HY헤드라인M" panose="02030600000101010101" pitchFamily="18" charset="-127"/>
                  <a:buChar char="-"/>
                  <a:defRPr kumimoji="1" sz="15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defRPr>
                </a:lvl2pPr>
                <a:lvl3pPr marL="1143000" indent="-228600" latinLnBrk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 latinLnBrk="1">
                  <a:lnSpc>
                    <a:spcPct val="12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180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grpSp>
            <p:nvGrpSpPr>
              <p:cNvPr id="53273" name="Group 84">
                <a:extLst>
                  <a:ext uri="{FF2B5EF4-FFF2-40B4-BE49-F238E27FC236}">
                    <a16:creationId xmlns:a16="http://schemas.microsoft.com/office/drawing/2014/main" id="{11DCCBD2-A46F-405B-9CE6-81A7A26E77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48" y="3591"/>
                <a:ext cx="857" cy="229"/>
                <a:chOff x="3948" y="3591"/>
                <a:chExt cx="857" cy="229"/>
              </a:xfrm>
            </p:grpSpPr>
            <p:sp>
              <p:nvSpPr>
                <p:cNvPr id="53274" name="Text Box 85">
                  <a:extLst>
                    <a:ext uri="{FF2B5EF4-FFF2-40B4-BE49-F238E27FC236}">
                      <a16:creationId xmlns:a16="http://schemas.microsoft.com/office/drawing/2014/main" id="{23FEC3AD-EEE6-407B-8156-ABDE651F55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67" y="3591"/>
                  <a:ext cx="786" cy="1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lnSpc>
                      <a:spcPct val="140000"/>
                    </a:lnSpc>
                    <a:spcBef>
                      <a:spcPct val="20000"/>
                    </a:spcBef>
                    <a:buClr>
                      <a:srgbClr val="C40000"/>
                    </a:buClr>
                    <a:buFont typeface="Wingdings" panose="05000000000000000000" pitchFamily="2" charset="2"/>
                    <a:buChar char="v"/>
                    <a:defRPr kumimoji="1" sz="2000">
                      <a:solidFill>
                        <a:schemeClr val="tx1"/>
                      </a:solidFill>
                      <a:latin typeface="HY헤드라인M" panose="02030600000101010101" pitchFamily="18" charset="-127"/>
                      <a:ea typeface="HY헤드라인M" panose="02030600000101010101" pitchFamily="18" charset="-127"/>
                    </a:defRPr>
                  </a:lvl1pPr>
                  <a:lvl2pPr marL="742950" indent="-285750" latinLnBrk="1">
                    <a:lnSpc>
                      <a:spcPct val="120000"/>
                    </a:lnSpc>
                    <a:spcBef>
                      <a:spcPct val="20000"/>
                    </a:spcBef>
                    <a:buFont typeface="HY헤드라인M" panose="02030600000101010101" pitchFamily="18" charset="-127"/>
                    <a:buChar char="-"/>
                    <a:defRPr kumimoji="1" sz="1500">
                      <a:solidFill>
                        <a:schemeClr val="tx1"/>
                      </a:solidFill>
                      <a:latin typeface="HY헤드라인M" panose="02030600000101010101" pitchFamily="18" charset="-127"/>
                      <a:ea typeface="HY헤드라인M" panose="02030600000101010101" pitchFamily="18" charset="-127"/>
                    </a:defRPr>
                  </a:lvl2pPr>
                  <a:lvl3pPr marL="1143000" indent="-228600" latinLnBrk="1">
                    <a:lnSpc>
                      <a:spcPct val="11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돋움" panose="020B0600000101010101" pitchFamily="50" charset="-127"/>
                    </a:defRPr>
                  </a:lvl3pPr>
                  <a:lvl4pPr marL="1600200" indent="-228600" latinLnBrk="1">
                    <a:lnSpc>
                      <a:spcPct val="120000"/>
                    </a:lnSpc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kumimoji="1"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kumimoji="1"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kumimoji="1"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kumimoji="1"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kumimoji="1"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 b="0">
                      <a:latin typeface="Verdana" panose="020B0604030504040204" pitchFamily="34" charset="0"/>
                      <a:ea typeface="굴림" panose="020B0600000101010101" pitchFamily="50" charset="-127"/>
                    </a:rPr>
                    <a:t>&lt;&lt;include&gt;&gt;</a:t>
                  </a:r>
                </a:p>
              </p:txBody>
            </p:sp>
            <p:sp>
              <p:nvSpPr>
                <p:cNvPr id="53275" name="Line 86">
                  <a:extLst>
                    <a:ext uri="{FF2B5EF4-FFF2-40B4-BE49-F238E27FC236}">
                      <a16:creationId xmlns:a16="http://schemas.microsoft.com/office/drawing/2014/main" id="{3E80F320-DDFA-47A6-A773-29C2E535DA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48" y="3820"/>
                  <a:ext cx="857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prstDash val="sysDot"/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53268" name="Group 87">
              <a:extLst>
                <a:ext uri="{FF2B5EF4-FFF2-40B4-BE49-F238E27FC236}">
                  <a16:creationId xmlns:a16="http://schemas.microsoft.com/office/drawing/2014/main" id="{A8EF70E8-543A-4C6F-99D8-0F7E6891D6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0" y="1459"/>
              <a:ext cx="1062" cy="429"/>
              <a:chOff x="3470" y="1117"/>
              <a:chExt cx="1062" cy="429"/>
            </a:xfrm>
          </p:grpSpPr>
          <p:sp>
            <p:nvSpPr>
              <p:cNvPr id="53269" name="Rectangle 88">
                <a:extLst>
                  <a:ext uri="{FF2B5EF4-FFF2-40B4-BE49-F238E27FC236}">
                    <a16:creationId xmlns:a16="http://schemas.microsoft.com/office/drawing/2014/main" id="{A2B21BD5-970B-463C-A075-B23718EFD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1117"/>
                <a:ext cx="1062" cy="4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lnSpc>
                    <a:spcPct val="140000"/>
                  </a:lnSpc>
                  <a:spcBef>
                    <a:spcPct val="20000"/>
                  </a:spcBef>
                  <a:buClr>
                    <a:srgbClr val="C40000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defRPr>
                </a:lvl1pPr>
                <a:lvl2pPr marL="742950" indent="-285750" latinLnBrk="1">
                  <a:lnSpc>
                    <a:spcPct val="120000"/>
                  </a:lnSpc>
                  <a:spcBef>
                    <a:spcPct val="20000"/>
                  </a:spcBef>
                  <a:buFont typeface="HY헤드라인M" panose="02030600000101010101" pitchFamily="18" charset="-127"/>
                  <a:buChar char="-"/>
                  <a:defRPr kumimoji="1" sz="15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defRPr>
                </a:lvl2pPr>
                <a:lvl3pPr marL="1143000" indent="-228600" latinLnBrk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 latinLnBrk="1">
                  <a:lnSpc>
                    <a:spcPct val="12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180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53270" name="Text Box 89">
                <a:extLst>
                  <a:ext uri="{FF2B5EF4-FFF2-40B4-BE49-F238E27FC236}">
                    <a16:creationId xmlns:a16="http://schemas.microsoft.com/office/drawing/2014/main" id="{DC63D507-29DD-4FBA-8A22-49C040681F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" y="1251"/>
                <a:ext cx="600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ct val="140000"/>
                  </a:lnSpc>
                  <a:spcBef>
                    <a:spcPct val="20000"/>
                  </a:spcBef>
                  <a:buClr>
                    <a:srgbClr val="C40000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defRPr>
                </a:lvl1pPr>
                <a:lvl2pPr marL="742950" indent="-285750" latinLnBrk="1">
                  <a:lnSpc>
                    <a:spcPct val="120000"/>
                  </a:lnSpc>
                  <a:spcBef>
                    <a:spcPct val="20000"/>
                  </a:spcBef>
                  <a:buFont typeface="HY헤드라인M" panose="02030600000101010101" pitchFamily="18" charset="-127"/>
                  <a:buChar char="-"/>
                  <a:defRPr kumimoji="1" sz="15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defRPr>
                </a:lvl2pPr>
                <a:lvl3pPr marL="1143000" indent="-228600" latinLnBrk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 latinLnBrk="1">
                  <a:lnSpc>
                    <a:spcPct val="12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 b="0">
                    <a:latin typeface="Verdana" panose="020B0604030504040204" pitchFamily="34" charset="0"/>
                    <a:ea typeface="굴림" panose="020B0600000101010101" pitchFamily="50" charset="-127"/>
                  </a:rPr>
                  <a:t>&lt;&lt;extend&gt;&gt;</a:t>
                </a:r>
              </a:p>
            </p:txBody>
          </p:sp>
          <p:sp>
            <p:nvSpPr>
              <p:cNvPr id="53271" name="Line 90">
                <a:extLst>
                  <a:ext uri="{FF2B5EF4-FFF2-40B4-BE49-F238E27FC236}">
                    <a16:creationId xmlns:a16="http://schemas.microsoft.com/office/drawing/2014/main" id="{700BCF8F-3FEE-4262-840F-31F20F7860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1" y="1434"/>
                <a:ext cx="685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ko-KR" altLang="en-US"/>
              </a:p>
            </p:txBody>
          </p:sp>
        </p:grpSp>
      </p:grpSp>
      <p:sp>
        <p:nvSpPr>
          <p:cNvPr id="53257" name="Line 91">
            <a:extLst>
              <a:ext uri="{FF2B5EF4-FFF2-40B4-BE49-F238E27FC236}">
                <a16:creationId xmlns:a16="http://schemas.microsoft.com/office/drawing/2014/main" id="{9393F053-F3ED-4E3F-92B8-C953D23DB3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4292600"/>
            <a:ext cx="0" cy="720725"/>
          </a:xfrm>
          <a:prstGeom prst="line">
            <a:avLst/>
          </a:prstGeom>
          <a:noFill/>
          <a:ln w="19050" cap="rnd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 anchor="ctr"/>
          <a:lstStyle/>
          <a:p>
            <a:endParaRPr lang="ko-KR" altLang="en-US"/>
          </a:p>
        </p:txBody>
      </p:sp>
      <p:sp>
        <p:nvSpPr>
          <p:cNvPr id="53258" name="Text Box 92">
            <a:extLst>
              <a:ext uri="{FF2B5EF4-FFF2-40B4-BE49-F238E27FC236}">
                <a16:creationId xmlns:a16="http://schemas.microsoft.com/office/drawing/2014/main" id="{386D5495-A3CD-479F-83F5-905759CB0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900488"/>
            <a:ext cx="156845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76862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ko-KR" sz="1600" b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sz="1000" b="0"/>
              <a:t>- </a:t>
            </a:r>
            <a:r>
              <a:rPr lang="ko-KR" altLang="en-US" sz="1000" b="0"/>
              <a:t>사용자의 역할을 식별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sz="1000" b="0"/>
              <a:t>- </a:t>
            </a:r>
            <a:r>
              <a:rPr lang="ko-KR" altLang="en-US" sz="1000" b="0"/>
              <a:t>외부 시스템 식별</a:t>
            </a:r>
            <a:endParaRPr lang="ko-KR" altLang="en-US" sz="16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259" name="Text Box 93">
            <a:extLst>
              <a:ext uri="{FF2B5EF4-FFF2-40B4-BE49-F238E27FC236}">
                <a16:creationId xmlns:a16="http://schemas.microsoft.com/office/drawing/2014/main" id="{2B19DC61-E556-40BF-BEE5-2D963D478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913" y="3900488"/>
            <a:ext cx="2670175" cy="104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76862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endParaRPr lang="en-US" altLang="ko-KR" sz="1600" b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sz="1000" b="0"/>
              <a:t>- </a:t>
            </a:r>
            <a:r>
              <a:rPr lang="ko-KR" altLang="en-US" sz="1000" b="0"/>
              <a:t>액터가 요구하는 서비스 식별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sz="1000" b="0"/>
              <a:t>- </a:t>
            </a:r>
            <a:r>
              <a:rPr lang="ko-KR" altLang="en-US" sz="1000" b="0"/>
              <a:t>액터가 요구하는 정보 식별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sz="1000" b="0"/>
              <a:t>- </a:t>
            </a:r>
            <a:r>
              <a:rPr lang="ko-KR" altLang="en-US" sz="1000" b="0"/>
              <a:t>액터가 시스템과 상호작용하는 행위 식별</a:t>
            </a:r>
          </a:p>
        </p:txBody>
      </p:sp>
      <p:sp>
        <p:nvSpPr>
          <p:cNvPr id="53260" name="Text Box 94">
            <a:extLst>
              <a:ext uri="{FF2B5EF4-FFF2-40B4-BE49-F238E27FC236}">
                <a16:creationId xmlns:a16="http://schemas.microsoft.com/office/drawing/2014/main" id="{A65D0FE4-9C05-4BF2-8247-849813196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860800"/>
            <a:ext cx="2500312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76862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endParaRPr lang="en-US" altLang="ko-KR" sz="1600" b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sz="1000" b="0"/>
              <a:t>- </a:t>
            </a:r>
            <a:r>
              <a:rPr lang="ko-KR" altLang="en-US" sz="1000" b="0"/>
              <a:t>액터간 유스케이스간의 일반화 정의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sz="1000" b="0"/>
              <a:t>- </a:t>
            </a:r>
            <a:r>
              <a:rPr lang="ko-KR" altLang="en-US" sz="1000" b="0"/>
              <a:t>액터간 유스케이스간의 연관관계 정의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sz="1000" b="0"/>
              <a:t>- </a:t>
            </a:r>
            <a:r>
              <a:rPr lang="ko-KR" altLang="en-US" sz="1000" b="0"/>
              <a:t>유스케이스간 포함</a:t>
            </a:r>
            <a:r>
              <a:rPr lang="en-US" altLang="ko-KR" sz="1000" b="0"/>
              <a:t>, </a:t>
            </a:r>
            <a:r>
              <a:rPr lang="ko-KR" altLang="en-US" sz="1000" b="0"/>
              <a:t>확장관계 정의</a:t>
            </a:r>
          </a:p>
        </p:txBody>
      </p:sp>
      <p:sp>
        <p:nvSpPr>
          <p:cNvPr id="53261" name="AutoShape 95">
            <a:extLst>
              <a:ext uri="{FF2B5EF4-FFF2-40B4-BE49-F238E27FC236}">
                <a16:creationId xmlns:a16="http://schemas.microsoft.com/office/drawing/2014/main" id="{9B8705C9-3E2D-45FA-B2F3-FBEEE7591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2924175"/>
            <a:ext cx="846138" cy="420688"/>
          </a:xfrm>
          <a:prstGeom prst="rightArrow">
            <a:avLst>
              <a:gd name="adj1" fmla="val 50185"/>
              <a:gd name="adj2" fmla="val 76225"/>
            </a:avLst>
          </a:prstGeom>
          <a:solidFill>
            <a:srgbClr val="DCF1F8">
              <a:alpha val="81175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262" name="Line 96">
            <a:extLst>
              <a:ext uri="{FF2B5EF4-FFF2-40B4-BE49-F238E27FC236}">
                <a16:creationId xmlns:a16="http://schemas.microsoft.com/office/drawing/2014/main" id="{6CE677D6-1976-4DCC-8958-5B881873F6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1863" y="4292600"/>
            <a:ext cx="0" cy="720725"/>
          </a:xfrm>
          <a:prstGeom prst="line">
            <a:avLst/>
          </a:prstGeom>
          <a:noFill/>
          <a:ln w="19050" cap="rnd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 anchor="ctr"/>
          <a:lstStyle/>
          <a:p>
            <a:endParaRPr lang="ko-KR" altLang="en-US"/>
          </a:p>
        </p:txBody>
      </p:sp>
      <p:sp>
        <p:nvSpPr>
          <p:cNvPr id="53263" name="Oval 97">
            <a:extLst>
              <a:ext uri="{FF2B5EF4-FFF2-40B4-BE49-F238E27FC236}">
                <a16:creationId xmlns:a16="http://schemas.microsoft.com/office/drawing/2014/main" id="{C39355C8-F64F-47B7-AA21-C3BDCE916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132013"/>
            <a:ext cx="576263" cy="576262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3264" name="Oval 98">
            <a:extLst>
              <a:ext uri="{FF2B5EF4-FFF2-40B4-BE49-F238E27FC236}">
                <a16:creationId xmlns:a16="http://schemas.microsoft.com/office/drawing/2014/main" id="{6C7D6DC3-C495-4FC7-BE69-07D8B74D0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2132013"/>
            <a:ext cx="576263" cy="576262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3265" name="Oval 99">
            <a:extLst>
              <a:ext uri="{FF2B5EF4-FFF2-40B4-BE49-F238E27FC236}">
                <a16:creationId xmlns:a16="http://schemas.microsoft.com/office/drawing/2014/main" id="{79C27F8F-D51F-44D9-B918-636B9E64B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2132013"/>
            <a:ext cx="576262" cy="576262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50" charset="-127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>
            <a:extLst>
              <a:ext uri="{FF2B5EF4-FFF2-40B4-BE49-F238E27FC236}">
                <a16:creationId xmlns:a16="http://schemas.microsoft.com/office/drawing/2014/main" id="{0168D418-6231-4F90-86BD-503913BE8C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액터 식별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33BFDA4D-5158-4D7C-A5F8-0D206EFE7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액터를 찾기 위한 질문들</a:t>
            </a:r>
          </a:p>
          <a:p>
            <a:pPr lvl="1" eaLnBrk="1" hangingPunct="1"/>
            <a:r>
              <a:rPr lang="ko-KR" altLang="en-US"/>
              <a:t>누가 정보를 제공하고</a:t>
            </a:r>
            <a:r>
              <a:rPr lang="en-US" altLang="ko-KR"/>
              <a:t>, </a:t>
            </a:r>
            <a:r>
              <a:rPr lang="ko-KR" altLang="en-US"/>
              <a:t>사용하고</a:t>
            </a:r>
            <a:r>
              <a:rPr lang="en-US" altLang="ko-KR"/>
              <a:t>, </a:t>
            </a:r>
            <a:r>
              <a:rPr lang="ko-KR" altLang="en-US"/>
              <a:t>삭제하는가</a:t>
            </a:r>
            <a:r>
              <a:rPr lang="en-US" altLang="ko-KR"/>
              <a:t>?</a:t>
            </a:r>
          </a:p>
          <a:p>
            <a:pPr lvl="1" eaLnBrk="1" hangingPunct="1"/>
            <a:r>
              <a:rPr lang="ko-KR" altLang="en-US"/>
              <a:t>누가 또는 어떤 조직에서 개발될 시스템을 사용할 것인가</a:t>
            </a:r>
            <a:r>
              <a:rPr lang="en-US" altLang="ko-KR"/>
              <a:t>?</a:t>
            </a:r>
          </a:p>
          <a:p>
            <a:pPr lvl="1" eaLnBrk="1" hangingPunct="1"/>
            <a:r>
              <a:rPr lang="ko-KR" altLang="en-US"/>
              <a:t>누가 요구사항에 대해 관심을 가지고</a:t>
            </a:r>
            <a:r>
              <a:rPr lang="en-US" altLang="ko-KR"/>
              <a:t>, </a:t>
            </a:r>
            <a:r>
              <a:rPr lang="ko-KR" altLang="en-US"/>
              <a:t>시스템이 만들어낸 결과에 관심이 있는가</a:t>
            </a:r>
            <a:r>
              <a:rPr lang="en-US" altLang="ko-KR"/>
              <a:t>?</a:t>
            </a:r>
          </a:p>
          <a:p>
            <a:pPr lvl="1" eaLnBrk="1" hangingPunct="1"/>
            <a:r>
              <a:rPr lang="ko-KR" altLang="en-US"/>
              <a:t>누가 시스템이 잘 운영될 수 있도록 유지보수 및 관리를 하는가</a:t>
            </a:r>
            <a:r>
              <a:rPr lang="en-US" altLang="ko-KR"/>
              <a:t>?</a:t>
            </a:r>
          </a:p>
          <a:p>
            <a:pPr lvl="1" eaLnBrk="1" hangingPunct="1"/>
            <a:r>
              <a:rPr lang="ko-KR" altLang="en-US"/>
              <a:t>개발될 시스템과 상호작용하는 하드웨어나 소프트웨어 시스템은 무엇인가</a:t>
            </a:r>
            <a:r>
              <a:rPr lang="en-US" altLang="ko-KR"/>
              <a:t>?</a:t>
            </a:r>
          </a:p>
        </p:txBody>
      </p:sp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264AA844-7366-4520-82A5-248418E4AD49}"/>
              </a:ext>
            </a:extLst>
          </p:cNvPr>
          <p:cNvSpPr txBox="1">
            <a:spLocks/>
          </p:cNvSpPr>
          <p:nvPr/>
        </p:nvSpPr>
        <p:spPr bwMode="auto">
          <a:xfrm>
            <a:off x="5106034" y="6488112"/>
            <a:ext cx="3426405" cy="243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en-US" altLang="ko-KR" dirty="0"/>
              <a:t>© 2008 Software Engineering/</a:t>
            </a:r>
            <a:r>
              <a:rPr lang="ko-KR" altLang="en-US" dirty="0" err="1"/>
              <a:t>한혁수</a:t>
            </a:r>
            <a:r>
              <a:rPr lang="en-US" altLang="ko-KR" dirty="0"/>
              <a:t>/SE </a:t>
            </a:r>
            <a:r>
              <a:rPr lang="ko-KR" altLang="en-US" dirty="0"/>
              <a:t>소개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>
            <a:extLst>
              <a:ext uri="{FF2B5EF4-FFF2-40B4-BE49-F238E27FC236}">
                <a16:creationId xmlns:a16="http://schemas.microsoft.com/office/drawing/2014/main" id="{E35EBC75-2010-492A-A5B8-6AA2854D9B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유스케이스 식별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6E068876-7338-46A0-95FD-96C096F6A6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유스케이스를</a:t>
            </a:r>
            <a:r>
              <a:rPr lang="ko-KR" altLang="en-US" dirty="0"/>
              <a:t> 찾기 위한 질문들</a:t>
            </a:r>
          </a:p>
          <a:p>
            <a:pPr lvl="1" eaLnBrk="1" hangingPunct="1"/>
            <a:r>
              <a:rPr lang="ko-KR" altLang="en-US" dirty="0" err="1"/>
              <a:t>액터가</a:t>
            </a:r>
            <a:r>
              <a:rPr lang="ko-KR" altLang="en-US" dirty="0"/>
              <a:t> 원하는 시스템 제공 기능은 무엇인가</a:t>
            </a:r>
            <a:r>
              <a:rPr lang="en-US" altLang="ko-KR" dirty="0"/>
              <a:t>?</a:t>
            </a:r>
          </a:p>
          <a:p>
            <a:pPr lvl="1" eaLnBrk="1" hangingPunct="1"/>
            <a:r>
              <a:rPr lang="ko-KR" altLang="en-US" dirty="0" err="1"/>
              <a:t>액터는</a:t>
            </a:r>
            <a:r>
              <a:rPr lang="ko-KR" altLang="en-US" dirty="0"/>
              <a:t> 시스템에 어떤 정보를 생성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삭제하고 싶어 하는가</a:t>
            </a:r>
            <a:r>
              <a:rPr lang="en-US" altLang="ko-KR" dirty="0"/>
              <a:t>?</a:t>
            </a:r>
          </a:p>
          <a:p>
            <a:pPr lvl="1" eaLnBrk="1" hangingPunct="1"/>
            <a:r>
              <a:rPr lang="ko-KR" altLang="en-US" dirty="0" smtClean="0"/>
              <a:t>시스템이 </a:t>
            </a:r>
            <a:r>
              <a:rPr lang="ko-KR" altLang="en-US" dirty="0"/>
              <a:t>어떤 기능을 제공하면 </a:t>
            </a:r>
            <a:r>
              <a:rPr lang="ko-KR" altLang="en-US" dirty="0" err="1"/>
              <a:t>액터의</a:t>
            </a:r>
            <a:r>
              <a:rPr lang="ko-KR" altLang="en-US" dirty="0"/>
              <a:t> 일상 작업이 효율적이고 </a:t>
            </a:r>
            <a:r>
              <a:rPr lang="ko-KR" altLang="en-US" dirty="0" err="1"/>
              <a:t>편리해지는가</a:t>
            </a:r>
            <a:r>
              <a:rPr lang="en-US" altLang="ko-KR" dirty="0"/>
              <a:t>?</a:t>
            </a:r>
          </a:p>
          <a:p>
            <a:pPr eaLnBrk="1" hangingPunct="1"/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>
            <a:extLst>
              <a:ext uri="{FF2B5EF4-FFF2-40B4-BE49-F238E27FC236}">
                <a16:creationId xmlns:a16="http://schemas.microsoft.com/office/drawing/2014/main" id="{03DEF24E-468B-4D68-BAB4-90A69F3F72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관계를 식별하기 위한 질문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DD0E0F1C-1F13-4D4C-BB47-C20E5B5111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연관 관계</a:t>
            </a:r>
            <a:r>
              <a:rPr lang="en-US" altLang="ko-KR"/>
              <a:t>(Association)</a:t>
            </a:r>
          </a:p>
          <a:p>
            <a:pPr lvl="1" eaLnBrk="1" hangingPunct="1"/>
            <a:r>
              <a:rPr lang="ko-KR" altLang="en-US"/>
              <a:t>액터와 유스케이스 간에 상호 작용이 존재하는가</a:t>
            </a:r>
            <a:r>
              <a:rPr lang="en-US" altLang="ko-KR"/>
              <a:t>?</a:t>
            </a:r>
          </a:p>
          <a:p>
            <a:pPr lvl="1" eaLnBrk="1" hangingPunct="1"/>
            <a:endParaRPr lang="en-US" altLang="ko-KR"/>
          </a:p>
          <a:p>
            <a:pPr eaLnBrk="1" hangingPunct="1"/>
            <a:r>
              <a:rPr lang="ko-KR" altLang="en-US"/>
              <a:t>포함 관계</a:t>
            </a:r>
            <a:r>
              <a:rPr lang="en-US" altLang="ko-KR"/>
              <a:t>(Include)</a:t>
            </a:r>
          </a:p>
          <a:p>
            <a:pPr lvl="1" eaLnBrk="1" hangingPunct="1"/>
            <a:r>
              <a:rPr lang="ko-KR" altLang="en-US"/>
              <a:t>이 유스케이스를 실행하기 위하여 반드시 실행되어야 하는 유스케이스가 존재하는가</a:t>
            </a:r>
            <a:r>
              <a:rPr lang="en-US" altLang="ko-KR"/>
              <a:t>?</a:t>
            </a:r>
          </a:p>
          <a:p>
            <a:pPr lvl="1" eaLnBrk="1" hangingPunct="1"/>
            <a:endParaRPr lang="en-US" altLang="ko-KR"/>
          </a:p>
          <a:p>
            <a:pPr eaLnBrk="1" hangingPunct="1"/>
            <a:r>
              <a:rPr lang="ko-KR" altLang="en-US"/>
              <a:t>확장관계</a:t>
            </a:r>
            <a:r>
              <a:rPr lang="en-US" altLang="ko-KR"/>
              <a:t>(Extend)</a:t>
            </a:r>
          </a:p>
          <a:p>
            <a:pPr lvl="1" eaLnBrk="1" hangingPunct="1"/>
            <a:r>
              <a:rPr lang="ko-KR" altLang="ko-KR"/>
              <a:t>이 유스케이스를 실행함으로써 선택적으로 실행되는 유스케이스가 있는가?</a:t>
            </a:r>
            <a:endParaRPr lang="en-US" altLang="ko-KR"/>
          </a:p>
          <a:p>
            <a:pPr lvl="1" eaLnBrk="1" hangingPunct="1"/>
            <a:endParaRPr lang="en-US" altLang="ko-KR"/>
          </a:p>
          <a:p>
            <a:pPr eaLnBrk="1" hangingPunct="1"/>
            <a:r>
              <a:rPr lang="ko-KR" altLang="en-US"/>
              <a:t>일반화 관계</a:t>
            </a:r>
            <a:r>
              <a:rPr lang="en-US" altLang="ko-KR"/>
              <a:t>(Generalization)</a:t>
            </a:r>
          </a:p>
          <a:p>
            <a:pPr lvl="1" eaLnBrk="1" hangingPunct="1"/>
            <a:r>
              <a:rPr lang="ko-KR" altLang="en-US"/>
              <a:t>액터 또는 유스케이스가 구체화 된 다른 여러 액터나 유스케이스를 가지고 있는가</a:t>
            </a:r>
            <a:r>
              <a:rPr lang="en-US" altLang="ko-KR"/>
              <a:t>?</a:t>
            </a:r>
          </a:p>
        </p:txBody>
      </p:sp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E842A3DD-9887-4AFA-838A-0FDCDDDD0508}"/>
              </a:ext>
            </a:extLst>
          </p:cNvPr>
          <p:cNvSpPr txBox="1">
            <a:spLocks/>
          </p:cNvSpPr>
          <p:nvPr/>
        </p:nvSpPr>
        <p:spPr bwMode="auto">
          <a:xfrm>
            <a:off x="5106034" y="6488112"/>
            <a:ext cx="3426405" cy="243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en-US" altLang="ko-KR" dirty="0"/>
              <a:t>© 2008 Software Engineering/</a:t>
            </a:r>
            <a:r>
              <a:rPr lang="ko-KR" altLang="en-US" dirty="0" err="1"/>
              <a:t>한혁수</a:t>
            </a:r>
            <a:r>
              <a:rPr lang="en-US" altLang="ko-KR" dirty="0"/>
              <a:t>/SE </a:t>
            </a:r>
            <a:r>
              <a:rPr lang="ko-KR" altLang="en-US" dirty="0"/>
              <a:t>소개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Modeling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116632" y="-125015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56813936" descr="EMB0000175c05b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4756588" cy="303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8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>
            <a:extLst>
              <a:ext uri="{FF2B5EF4-FFF2-40B4-BE49-F238E27FC236}">
                <a16:creationId xmlns:a16="http://schemas.microsoft.com/office/drawing/2014/main" id="{9DF03759-1264-4F44-93A0-6D3C85E92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[</a:t>
            </a:r>
            <a:r>
              <a:rPr lang="ko-KR" altLang="en-US"/>
              <a:t>예</a:t>
            </a:r>
            <a:r>
              <a:rPr lang="en-US" altLang="ko-KR"/>
              <a:t>] </a:t>
            </a:r>
            <a:r>
              <a:rPr lang="ko-KR" altLang="en-US"/>
              <a:t>게시판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C7D21505-D9DA-482A-93D5-96D1428C1F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 요구사항</a:t>
            </a:r>
          </a:p>
          <a:p>
            <a:pPr lvl="1" eaLnBrk="1" hangingPunct="1"/>
            <a:r>
              <a:rPr lang="en-US" altLang="ko-KR"/>
              <a:t>SE</a:t>
            </a:r>
            <a:r>
              <a:rPr lang="ko-KR" altLang="en-US"/>
              <a:t>사는 </a:t>
            </a:r>
            <a:r>
              <a:rPr lang="en-US" altLang="ko-KR"/>
              <a:t>A</a:t>
            </a:r>
            <a:r>
              <a:rPr lang="ko-KR" altLang="en-US"/>
              <a:t>고객으로부터 다음의 요구사항을 전달받았다</a:t>
            </a:r>
            <a:r>
              <a:rPr lang="en-US" altLang="ko-KR"/>
              <a:t>.</a:t>
            </a:r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</p:txBody>
      </p:sp>
      <p:sp>
        <p:nvSpPr>
          <p:cNvPr id="61445" name="AutoShape 8">
            <a:extLst>
              <a:ext uri="{FF2B5EF4-FFF2-40B4-BE49-F238E27FC236}">
                <a16:creationId xmlns:a16="http://schemas.microsoft.com/office/drawing/2014/main" id="{BF6032C4-DD80-4A25-9CC7-974AE8117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636838"/>
            <a:ext cx="7343775" cy="3240087"/>
          </a:xfrm>
          <a:prstGeom prst="roundRect">
            <a:avLst>
              <a:gd name="adj" fmla="val 7986"/>
            </a:avLst>
          </a:prstGeom>
          <a:solidFill>
            <a:srgbClr val="E0ECB2"/>
          </a:solidFill>
          <a:ln>
            <a:noFill/>
          </a:ln>
          <a:effectLst>
            <a:prstShdw prst="shdw17" dist="17961" dir="2700000">
              <a:srgbClr val="868E6B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111125" tIns="55562" rIns="111125" bIns="55562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>
                <a:latin typeface="HY견고딕" panose="02030600000101010101" pitchFamily="18" charset="-127"/>
                <a:ea typeface="HY견고딕" panose="02030600000101010101" pitchFamily="18" charset="-127"/>
              </a:rPr>
              <a:t>∙ </a:t>
            </a:r>
            <a:r>
              <a:rPr lang="ko-KR" altLang="en-US" sz="1800" b="0">
                <a:latin typeface="HY견고딕" panose="02030600000101010101" pitchFamily="18" charset="-127"/>
                <a:ea typeface="HY견고딕" panose="02030600000101010101" pitchFamily="18" charset="-127"/>
              </a:rPr>
              <a:t>사용자 요구사항</a:t>
            </a:r>
            <a:endParaRPr lang="ko-KR" altLang="en-US" sz="180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b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600" b="0">
                <a:latin typeface="돋움" panose="020B0600000101010101" pitchFamily="50" charset="-127"/>
                <a:ea typeface="돋움" panose="020B0600000101010101" pitchFamily="50" charset="-127"/>
              </a:rPr>
              <a:t>글을 등록</a:t>
            </a:r>
            <a:r>
              <a:rPr lang="en-US" altLang="ko-KR" sz="1600" b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b="0">
                <a:latin typeface="돋움" panose="020B0600000101010101" pitchFamily="50" charset="-127"/>
                <a:ea typeface="돋움" panose="020B0600000101010101" pitchFamily="50" charset="-127"/>
              </a:rPr>
              <a:t>수정</a:t>
            </a:r>
            <a:r>
              <a:rPr lang="en-US" altLang="ko-KR" sz="1600" b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b="0">
                <a:latin typeface="돋움" panose="020B0600000101010101" pitchFamily="50" charset="-127"/>
                <a:ea typeface="돋움" panose="020B0600000101010101" pitchFamily="50" charset="-127"/>
              </a:rPr>
              <a:t>삭제할 수 있는 게시판을 개발한다</a:t>
            </a:r>
            <a:r>
              <a:rPr lang="en-US" altLang="ko-KR" sz="1600" b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b="0">
                <a:latin typeface="돋움" panose="020B0600000101010101" pitchFamily="50" charset="-127"/>
                <a:ea typeface="돋움" panose="020B0600000101010101" pitchFamily="50" charset="-127"/>
              </a:rPr>
              <a:t>  (</a:t>
            </a:r>
            <a:r>
              <a:rPr lang="ko-KR" altLang="en-US" sz="1600" b="0">
                <a:latin typeface="돋움" panose="020B0600000101010101" pitchFamily="50" charset="-127"/>
                <a:ea typeface="돋움" panose="020B0600000101010101" pitchFamily="50" charset="-127"/>
              </a:rPr>
              <a:t>단</a:t>
            </a:r>
            <a:r>
              <a:rPr lang="en-US" altLang="ko-KR" sz="1600" b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b="0">
                <a:latin typeface="돋움" panose="020B0600000101010101" pitchFamily="50" charset="-127"/>
                <a:ea typeface="돋움" panose="020B0600000101010101" pitchFamily="50" charset="-127"/>
              </a:rPr>
              <a:t>관리자 모드는 개발하지 않는다</a:t>
            </a:r>
            <a:r>
              <a:rPr lang="en-US" altLang="ko-KR" sz="1600" b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800" b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6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1446" name="AutoShape 9">
            <a:extLst>
              <a:ext uri="{FF2B5EF4-FFF2-40B4-BE49-F238E27FC236}">
                <a16:creationId xmlns:a16="http://schemas.microsoft.com/office/drawing/2014/main" id="{4FE19E4C-E3BC-4D0E-9DC6-ED95279E0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788" y="4149725"/>
            <a:ext cx="6192837" cy="1511300"/>
          </a:xfrm>
          <a:prstGeom prst="roundRect">
            <a:avLst>
              <a:gd name="adj" fmla="val 7986"/>
            </a:avLst>
          </a:prstGeom>
          <a:solidFill>
            <a:schemeClr val="bg1"/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5A5A5A"/>
                  </a:outerShdw>
                </a:effectLst>
              </a14:hiddenEffects>
            </a:ext>
          </a:extLst>
        </p:spPr>
        <p:txBody>
          <a:bodyPr lIns="111125" tIns="55562" rIns="111125" bIns="55562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400" b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400" b="0">
                <a:latin typeface="HY견고딕" panose="02030600000101010101" pitchFamily="18" charset="-127"/>
                <a:ea typeface="HY견고딕" panose="02030600000101010101" pitchFamily="18" charset="-127"/>
              </a:rPr>
              <a:t>글을 등록할 때에는 파일을 첨부할 수 있다</a:t>
            </a:r>
            <a:r>
              <a:rPr lang="en-US" altLang="ko-KR" sz="1400" b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400" b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400" b="0">
                <a:latin typeface="HY견고딕" panose="02030600000101010101" pitchFamily="18" charset="-127"/>
                <a:ea typeface="HY견고딕" panose="02030600000101010101" pitchFamily="18" charset="-127"/>
              </a:rPr>
              <a:t>글을 조회하여 읽을 수 있다</a:t>
            </a:r>
            <a:r>
              <a:rPr lang="en-US" altLang="ko-KR" sz="1400" b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400" b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400" b="0">
                <a:latin typeface="HY견고딕" panose="02030600000101010101" pitchFamily="18" charset="-127"/>
                <a:ea typeface="HY견고딕" panose="02030600000101010101" pitchFamily="18" charset="-127"/>
              </a:rPr>
              <a:t>등록된 글은 글쓴이 혹은 날짜 별로 검색할 수 있다</a:t>
            </a:r>
            <a:r>
              <a:rPr lang="en-US" altLang="ko-KR" sz="1400" b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400" b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400" b="0">
                <a:latin typeface="HY견고딕" panose="02030600000101010101" pitchFamily="18" charset="-127"/>
                <a:ea typeface="HY견고딕" panose="02030600000101010101" pitchFamily="18" charset="-127"/>
              </a:rPr>
              <a:t>게시판의 모든 기능은 사용자 로그인 후에 사용할 수 있다</a:t>
            </a:r>
            <a:r>
              <a:rPr lang="en-US" altLang="ko-KR" sz="1400" b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>
            <a:extLst>
              <a:ext uri="{FF2B5EF4-FFF2-40B4-BE49-F238E27FC236}">
                <a16:creationId xmlns:a16="http://schemas.microsoft.com/office/drawing/2014/main" id="{6D28CB46-11A9-4F0A-A0BC-5161F57DC3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1) </a:t>
            </a:r>
            <a:r>
              <a:rPr lang="ko-KR" altLang="en-US"/>
              <a:t>시스템 식별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57B71DFF-3A10-4CE4-B3B5-7CA3CF4F0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요구사항을 통해 만들고자 하는 시스템은 </a:t>
            </a:r>
            <a:r>
              <a:rPr lang="ko-KR" altLang="en-US">
                <a:latin typeface="Arial" panose="020B0604020202020204" pitchFamily="34" charset="0"/>
              </a:rPr>
              <a:t>‘</a:t>
            </a:r>
            <a:r>
              <a:rPr lang="ko-KR" altLang="en-US"/>
              <a:t>게시판</a:t>
            </a:r>
            <a:r>
              <a:rPr lang="ko-KR" altLang="en-US">
                <a:latin typeface="Arial" panose="020B0604020202020204" pitchFamily="34" charset="0"/>
              </a:rPr>
              <a:t>’</a:t>
            </a:r>
            <a:r>
              <a:rPr lang="ko-KR" altLang="en-US"/>
              <a:t>임</a:t>
            </a:r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73633304-EE5F-430E-99D3-1D4CBE31D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063" y="2638425"/>
            <a:ext cx="3314700" cy="1943100"/>
          </a:xfrm>
          <a:prstGeom prst="rect">
            <a:avLst/>
          </a:prstGeom>
          <a:solidFill>
            <a:srgbClr val="EFF0E4">
              <a:alpha val="76862"/>
            </a:srgbClr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800" b="0"/>
              <a:t>게시판</a:t>
            </a:r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886C406C-6426-4725-B840-BDBE5C993E7B}"/>
              </a:ext>
            </a:extLst>
          </p:cNvPr>
          <p:cNvSpPr txBox="1">
            <a:spLocks/>
          </p:cNvSpPr>
          <p:nvPr/>
        </p:nvSpPr>
        <p:spPr bwMode="auto">
          <a:xfrm>
            <a:off x="5106034" y="6488112"/>
            <a:ext cx="3426405" cy="243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en-US" altLang="ko-KR" dirty="0"/>
              <a:t>© 2008 Software Engineering/</a:t>
            </a:r>
            <a:r>
              <a:rPr lang="ko-KR" altLang="en-US" dirty="0" err="1"/>
              <a:t>한혁수</a:t>
            </a:r>
            <a:r>
              <a:rPr lang="en-US" altLang="ko-KR" dirty="0"/>
              <a:t>/SE </a:t>
            </a:r>
            <a:r>
              <a:rPr lang="ko-KR" altLang="en-US" dirty="0"/>
              <a:t>소개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번호 개체 틀 4">
            <a:extLst>
              <a:ext uri="{FF2B5EF4-FFF2-40B4-BE49-F238E27FC236}">
                <a16:creationId xmlns:a16="http://schemas.microsoft.com/office/drawing/2014/main" id="{385A6BAB-FAA9-42F6-B0AC-28A9E111C2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525FA3C9-9630-4CEE-9AB8-F484698DA05E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22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DD7C9578-351C-4B71-8A2C-716A0A611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2) </a:t>
            </a:r>
            <a:r>
              <a:rPr lang="ko-KR" altLang="en-US"/>
              <a:t>액터 식별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EF912C9B-1275-4144-A8C7-74B8664A4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개발할 </a:t>
            </a:r>
            <a:r>
              <a:rPr lang="ko-KR" altLang="en-US">
                <a:latin typeface="Arial" panose="020B0604020202020204" pitchFamily="34" charset="0"/>
              </a:rPr>
              <a:t>‘</a:t>
            </a:r>
            <a:r>
              <a:rPr lang="ko-KR" altLang="en-US"/>
              <a:t>게시판</a:t>
            </a:r>
            <a:r>
              <a:rPr lang="ko-KR" altLang="en-US">
                <a:latin typeface="Arial" panose="020B0604020202020204" pitchFamily="34" charset="0"/>
              </a:rPr>
              <a:t>’</a:t>
            </a:r>
            <a:r>
              <a:rPr lang="ko-KR" altLang="en-US"/>
              <a:t> 외부에서 상호작용하는 액터로 글을 등록하고 삭제하는 등의 역할을 하는 </a:t>
            </a:r>
            <a:r>
              <a:rPr lang="ko-KR" altLang="en-US">
                <a:latin typeface="Arial" panose="020B0604020202020204" pitchFamily="34" charset="0"/>
              </a:rPr>
              <a:t>‘</a:t>
            </a:r>
            <a:r>
              <a:rPr lang="ko-KR" altLang="en-US"/>
              <a:t>사용자</a:t>
            </a:r>
            <a:r>
              <a:rPr lang="ko-KR" altLang="en-US">
                <a:latin typeface="Arial" panose="020B0604020202020204" pitchFamily="34" charset="0"/>
              </a:rPr>
              <a:t>’</a:t>
            </a:r>
            <a:r>
              <a:rPr lang="ko-KR" altLang="en-US"/>
              <a:t>가 식별됨</a:t>
            </a:r>
          </a:p>
          <a:p>
            <a:pPr eaLnBrk="1" hangingPunct="1"/>
            <a:endParaRPr lang="en-US" altLang="ko-KR"/>
          </a:p>
        </p:txBody>
      </p:sp>
      <p:grpSp>
        <p:nvGrpSpPr>
          <p:cNvPr id="65541" name="Group 51">
            <a:extLst>
              <a:ext uri="{FF2B5EF4-FFF2-40B4-BE49-F238E27FC236}">
                <a16:creationId xmlns:a16="http://schemas.microsoft.com/office/drawing/2014/main" id="{1B4AB84A-6820-41E1-B5CE-25D94D20195D}"/>
              </a:ext>
            </a:extLst>
          </p:cNvPr>
          <p:cNvGrpSpPr>
            <a:grpSpLocks/>
          </p:cNvGrpSpPr>
          <p:nvPr/>
        </p:nvGrpSpPr>
        <p:grpSpPr bwMode="auto">
          <a:xfrm>
            <a:off x="2171700" y="3313113"/>
            <a:ext cx="906463" cy="1631950"/>
            <a:chOff x="960" y="1968"/>
            <a:chExt cx="336" cy="576"/>
          </a:xfrm>
        </p:grpSpPr>
        <p:sp>
          <p:nvSpPr>
            <p:cNvPr id="65544" name="Line 52">
              <a:extLst>
                <a:ext uri="{FF2B5EF4-FFF2-40B4-BE49-F238E27FC236}">
                  <a16:creationId xmlns:a16="http://schemas.microsoft.com/office/drawing/2014/main" id="{B682E4CC-2975-4240-BCE9-235515EC7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25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45" name="Line 53">
              <a:extLst>
                <a:ext uri="{FF2B5EF4-FFF2-40B4-BE49-F238E27FC236}">
                  <a16:creationId xmlns:a16="http://schemas.microsoft.com/office/drawing/2014/main" id="{2789D2E9-AF10-42B4-975A-F2FFE5ACA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16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46" name="Line 54">
              <a:extLst>
                <a:ext uri="{FF2B5EF4-FFF2-40B4-BE49-F238E27FC236}">
                  <a16:creationId xmlns:a16="http://schemas.microsoft.com/office/drawing/2014/main" id="{DB7DF823-1E89-49A0-8498-54CF0F1CCB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40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47" name="Line 55">
              <a:extLst>
                <a:ext uri="{FF2B5EF4-FFF2-40B4-BE49-F238E27FC236}">
                  <a16:creationId xmlns:a16="http://schemas.microsoft.com/office/drawing/2014/main" id="{AEC701CC-CBF9-44C5-9B63-4843A029E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40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48" name="Oval 56">
              <a:extLst>
                <a:ext uri="{FF2B5EF4-FFF2-40B4-BE49-F238E27FC236}">
                  <a16:creationId xmlns:a16="http://schemas.microsoft.com/office/drawing/2014/main" id="{E620600E-940B-4735-9E4D-E29644E85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968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latinLnBrk="1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5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latinLnBrk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ko-KR" altLang="en-US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65542" name="Text Box 57">
            <a:extLst>
              <a:ext uri="{FF2B5EF4-FFF2-40B4-BE49-F238E27FC236}">
                <a16:creationId xmlns:a16="http://schemas.microsoft.com/office/drawing/2014/main" id="{863C1955-0AEB-4A8C-83AC-0F807701D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613" y="4989513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800" b="0"/>
              <a:t>사용자</a:t>
            </a:r>
          </a:p>
        </p:txBody>
      </p:sp>
      <p:sp>
        <p:nvSpPr>
          <p:cNvPr id="65543" name="Rectangle 58">
            <a:extLst>
              <a:ext uri="{FF2B5EF4-FFF2-40B4-BE49-F238E27FC236}">
                <a16:creationId xmlns:a16="http://schemas.microsoft.com/office/drawing/2014/main" id="{67A8FD22-F027-44E3-BEA4-7102D5007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8" y="3211513"/>
            <a:ext cx="2995612" cy="2305050"/>
          </a:xfrm>
          <a:prstGeom prst="rect">
            <a:avLst/>
          </a:prstGeom>
          <a:solidFill>
            <a:srgbClr val="EFF0E4">
              <a:alpha val="76862"/>
            </a:srgbClr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800" b="0"/>
              <a:t>게시판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>
            <a:extLst>
              <a:ext uri="{FF2B5EF4-FFF2-40B4-BE49-F238E27FC236}">
                <a16:creationId xmlns:a16="http://schemas.microsoft.com/office/drawing/2014/main" id="{FD8E9A26-3C3E-43A5-99D1-7E53D39A82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3) </a:t>
            </a:r>
            <a:r>
              <a:rPr lang="ko-KR" altLang="en-US"/>
              <a:t>유스케이스 식별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E60FB32B-EBE8-4464-8334-C7ECFC6C15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latin typeface="Arial" panose="020B0604020202020204" pitchFamily="34" charset="0"/>
              </a:rPr>
              <a:t>‘</a:t>
            </a:r>
            <a:r>
              <a:rPr lang="ko-KR" altLang="en-US"/>
              <a:t>사용자</a:t>
            </a:r>
            <a:r>
              <a:rPr lang="ko-KR" altLang="en-US">
                <a:latin typeface="Arial" panose="020B0604020202020204" pitchFamily="34" charset="0"/>
              </a:rPr>
              <a:t>’</a:t>
            </a:r>
            <a:r>
              <a:rPr lang="ko-KR" altLang="en-US"/>
              <a:t>는 게시판을 통해 글을 등록</a:t>
            </a:r>
            <a:r>
              <a:rPr lang="en-US" altLang="ko-KR"/>
              <a:t>, </a:t>
            </a:r>
            <a:r>
              <a:rPr lang="ko-KR" altLang="en-US"/>
              <a:t>수정</a:t>
            </a:r>
            <a:r>
              <a:rPr lang="en-US" altLang="ko-KR"/>
              <a:t>, </a:t>
            </a:r>
            <a:r>
              <a:rPr lang="ko-KR" altLang="en-US"/>
              <a:t>조회하는 등의 작업을 함</a:t>
            </a:r>
          </a:p>
        </p:txBody>
      </p:sp>
      <p:sp>
        <p:nvSpPr>
          <p:cNvPr id="67589" name="Oval 47">
            <a:extLst>
              <a:ext uri="{FF2B5EF4-FFF2-40B4-BE49-F238E27FC236}">
                <a16:creationId xmlns:a16="http://schemas.microsoft.com/office/drawing/2014/main" id="{1DCA0008-C2CC-4796-B1D2-2537397B1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2809875"/>
            <a:ext cx="1860550" cy="908050"/>
          </a:xfrm>
          <a:prstGeom prst="ellipse">
            <a:avLst/>
          </a:prstGeom>
          <a:solidFill>
            <a:srgbClr val="F1F4E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600" b="0"/>
              <a:t>글을 수정한다</a:t>
            </a:r>
          </a:p>
        </p:txBody>
      </p:sp>
      <p:sp>
        <p:nvSpPr>
          <p:cNvPr id="67590" name="AutoShape 49">
            <a:extLst>
              <a:ext uri="{FF2B5EF4-FFF2-40B4-BE49-F238E27FC236}">
                <a16:creationId xmlns:a16="http://schemas.microsoft.com/office/drawing/2014/main" id="{36FF135A-B28F-4355-A26C-5D0B82E60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25" y="2705100"/>
            <a:ext cx="565150" cy="1055688"/>
          </a:xfrm>
          <a:prstGeom prst="roundRect">
            <a:avLst>
              <a:gd name="adj" fmla="val 16667"/>
            </a:avLst>
          </a:prstGeom>
          <a:solidFill>
            <a:srgbClr val="C9DF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67591" name="Group 50">
            <a:extLst>
              <a:ext uri="{FF2B5EF4-FFF2-40B4-BE49-F238E27FC236}">
                <a16:creationId xmlns:a16="http://schemas.microsoft.com/office/drawing/2014/main" id="{512D090B-BC9C-4D6C-A3A4-1F85D63EEA71}"/>
              </a:ext>
            </a:extLst>
          </p:cNvPr>
          <p:cNvGrpSpPr>
            <a:grpSpLocks/>
          </p:cNvGrpSpPr>
          <p:nvPr/>
        </p:nvGrpSpPr>
        <p:grpSpPr bwMode="auto">
          <a:xfrm>
            <a:off x="1166813" y="2786063"/>
            <a:ext cx="409575" cy="704850"/>
            <a:chOff x="960" y="1968"/>
            <a:chExt cx="336" cy="576"/>
          </a:xfrm>
        </p:grpSpPr>
        <p:sp>
          <p:nvSpPr>
            <p:cNvPr id="67597" name="Line 51">
              <a:extLst>
                <a:ext uri="{FF2B5EF4-FFF2-40B4-BE49-F238E27FC236}">
                  <a16:creationId xmlns:a16="http://schemas.microsoft.com/office/drawing/2014/main" id="{68EBFBAD-9A45-4957-8477-94205E660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25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598" name="Line 52">
              <a:extLst>
                <a:ext uri="{FF2B5EF4-FFF2-40B4-BE49-F238E27FC236}">
                  <a16:creationId xmlns:a16="http://schemas.microsoft.com/office/drawing/2014/main" id="{B8415D15-3CEE-4414-ACF8-36B54C9964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16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599" name="Line 53">
              <a:extLst>
                <a:ext uri="{FF2B5EF4-FFF2-40B4-BE49-F238E27FC236}">
                  <a16:creationId xmlns:a16="http://schemas.microsoft.com/office/drawing/2014/main" id="{65381358-6349-4D8E-8578-4FA6D53CBD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40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600" name="Line 54">
              <a:extLst>
                <a:ext uri="{FF2B5EF4-FFF2-40B4-BE49-F238E27FC236}">
                  <a16:creationId xmlns:a16="http://schemas.microsoft.com/office/drawing/2014/main" id="{6D8729B0-B8D3-4C70-9961-CD8029A27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40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601" name="Oval 55">
              <a:extLst>
                <a:ext uri="{FF2B5EF4-FFF2-40B4-BE49-F238E27FC236}">
                  <a16:creationId xmlns:a16="http://schemas.microsoft.com/office/drawing/2014/main" id="{534F223B-5D33-4727-B5BD-9D9375020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968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latinLnBrk="1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5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latinLnBrk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ko-KR" altLang="en-US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67592" name="Text Box 56">
            <a:extLst>
              <a:ext uri="{FF2B5EF4-FFF2-40B4-BE49-F238E27FC236}">
                <a16:creationId xmlns:a16="http://schemas.microsoft.com/office/drawing/2014/main" id="{7C108E58-3B29-4326-9C0F-F208604CA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3473450"/>
            <a:ext cx="565150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사용자</a:t>
            </a:r>
          </a:p>
        </p:txBody>
      </p:sp>
      <p:sp>
        <p:nvSpPr>
          <p:cNvPr id="67593" name="Oval 57">
            <a:extLst>
              <a:ext uri="{FF2B5EF4-FFF2-40B4-BE49-F238E27FC236}">
                <a16:creationId xmlns:a16="http://schemas.microsoft.com/office/drawing/2014/main" id="{11DC9961-7282-4B92-AF61-B7A28875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088" y="2809875"/>
            <a:ext cx="1860550" cy="908050"/>
          </a:xfrm>
          <a:prstGeom prst="ellipse">
            <a:avLst/>
          </a:prstGeom>
          <a:solidFill>
            <a:srgbClr val="F1F4E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600" b="0"/>
              <a:t>글을 등록한다</a:t>
            </a:r>
          </a:p>
        </p:txBody>
      </p:sp>
      <p:sp>
        <p:nvSpPr>
          <p:cNvPr id="67594" name="Oval 58">
            <a:extLst>
              <a:ext uri="{FF2B5EF4-FFF2-40B4-BE49-F238E27FC236}">
                <a16:creationId xmlns:a16="http://schemas.microsoft.com/office/drawing/2014/main" id="{552E4BA0-A419-4879-BA08-50FE8E287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2809875"/>
            <a:ext cx="1860550" cy="908050"/>
          </a:xfrm>
          <a:prstGeom prst="ellipse">
            <a:avLst/>
          </a:prstGeom>
          <a:solidFill>
            <a:srgbClr val="F1F4E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600" b="0"/>
              <a:t>글을 조회한다</a:t>
            </a:r>
          </a:p>
        </p:txBody>
      </p:sp>
      <p:sp>
        <p:nvSpPr>
          <p:cNvPr id="67595" name="Oval 59">
            <a:extLst>
              <a:ext uri="{FF2B5EF4-FFF2-40B4-BE49-F238E27FC236}">
                <a16:creationId xmlns:a16="http://schemas.microsoft.com/office/drawing/2014/main" id="{68F88155-600D-4549-87D9-6816AC239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088" y="4392613"/>
            <a:ext cx="1860550" cy="908050"/>
          </a:xfrm>
          <a:prstGeom prst="ellipse">
            <a:avLst/>
          </a:prstGeom>
          <a:solidFill>
            <a:srgbClr val="F1F4E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600" b="0"/>
              <a:t>글을 삭제한다</a:t>
            </a:r>
          </a:p>
        </p:txBody>
      </p:sp>
      <p:sp>
        <p:nvSpPr>
          <p:cNvPr id="67596" name="Oval 60">
            <a:extLst>
              <a:ext uri="{FF2B5EF4-FFF2-40B4-BE49-F238E27FC236}">
                <a16:creationId xmlns:a16="http://schemas.microsoft.com/office/drawing/2014/main" id="{8C095C3C-7C79-4383-9581-27EA9A1CA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4392613"/>
            <a:ext cx="1860550" cy="908050"/>
          </a:xfrm>
          <a:prstGeom prst="ellipse">
            <a:avLst/>
          </a:prstGeom>
          <a:solidFill>
            <a:srgbClr val="F1F4E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600" b="0"/>
              <a:t>글을 검색한다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>
            <a:extLst>
              <a:ext uri="{FF2B5EF4-FFF2-40B4-BE49-F238E27FC236}">
                <a16:creationId xmlns:a16="http://schemas.microsoft.com/office/drawing/2014/main" id="{E6A2386C-6541-4A0B-A1E2-6B83FC9FDE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완성된 게시판 유스케이스 다이어그램</a:t>
            </a:r>
          </a:p>
        </p:txBody>
      </p:sp>
      <p:sp>
        <p:nvSpPr>
          <p:cNvPr id="71684" name="Rectangle 63">
            <a:extLst>
              <a:ext uri="{FF2B5EF4-FFF2-40B4-BE49-F238E27FC236}">
                <a16:creationId xmlns:a16="http://schemas.microsoft.com/office/drawing/2014/main" id="{C3EDE824-A5F5-48A7-A26B-5D55D2B7D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096" y="1244426"/>
            <a:ext cx="4897437" cy="4968875"/>
          </a:xfrm>
          <a:prstGeom prst="rect">
            <a:avLst/>
          </a:prstGeom>
          <a:solidFill>
            <a:srgbClr val="EFF0E4">
              <a:alpha val="76862"/>
            </a:srgbClr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600" b="0"/>
              <a:t>게시판</a:t>
            </a: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71685" name="Group 64">
            <a:extLst>
              <a:ext uri="{FF2B5EF4-FFF2-40B4-BE49-F238E27FC236}">
                <a16:creationId xmlns:a16="http://schemas.microsoft.com/office/drawing/2014/main" id="{45560E77-A1A3-4ED2-BD60-261655E19979}"/>
              </a:ext>
            </a:extLst>
          </p:cNvPr>
          <p:cNvGrpSpPr>
            <a:grpSpLocks/>
          </p:cNvGrpSpPr>
          <p:nvPr/>
        </p:nvGrpSpPr>
        <p:grpSpPr bwMode="auto">
          <a:xfrm>
            <a:off x="1330276" y="2865264"/>
            <a:ext cx="565150" cy="863600"/>
            <a:chOff x="295" y="1752"/>
            <a:chExt cx="356" cy="544"/>
          </a:xfrm>
        </p:grpSpPr>
        <p:grpSp>
          <p:nvGrpSpPr>
            <p:cNvPr id="71713" name="Group 65">
              <a:extLst>
                <a:ext uri="{FF2B5EF4-FFF2-40B4-BE49-F238E27FC236}">
                  <a16:creationId xmlns:a16="http://schemas.microsoft.com/office/drawing/2014/main" id="{2A3882A1-1353-4318-9E29-53DA4154CC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1752"/>
              <a:ext cx="356" cy="544"/>
              <a:chOff x="399" y="2069"/>
              <a:chExt cx="356" cy="544"/>
            </a:xfrm>
          </p:grpSpPr>
          <p:sp>
            <p:nvSpPr>
              <p:cNvPr id="71715" name="Line 66">
                <a:extLst>
                  <a:ext uri="{FF2B5EF4-FFF2-40B4-BE49-F238E27FC236}">
                    <a16:creationId xmlns:a16="http://schemas.microsoft.com/office/drawing/2014/main" id="{901AF10B-6DE9-4CD8-89BB-171A25ADAE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" y="2271"/>
                <a:ext cx="23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1716" name="Line 67">
                <a:extLst>
                  <a:ext uri="{FF2B5EF4-FFF2-40B4-BE49-F238E27FC236}">
                    <a16:creationId xmlns:a16="http://schemas.microsoft.com/office/drawing/2014/main" id="{21D411FE-1FCC-4469-BF06-E7F8D1E83C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6" y="2204"/>
                <a:ext cx="0" cy="1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1717" name="Line 68">
                <a:extLst>
                  <a:ext uri="{FF2B5EF4-FFF2-40B4-BE49-F238E27FC236}">
                    <a16:creationId xmlns:a16="http://schemas.microsoft.com/office/drawing/2014/main" id="{75FB6C80-F9B9-496A-8C46-A7B662829B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4" y="2372"/>
                <a:ext cx="102" cy="10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1718" name="Line 69">
                <a:extLst>
                  <a:ext uri="{FF2B5EF4-FFF2-40B4-BE49-F238E27FC236}">
                    <a16:creationId xmlns:a16="http://schemas.microsoft.com/office/drawing/2014/main" id="{926B0175-99BD-41D2-9B7E-7476ABACB0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6" y="2372"/>
                <a:ext cx="101" cy="10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1719" name="Oval 70">
                <a:extLst>
                  <a:ext uri="{FF2B5EF4-FFF2-40B4-BE49-F238E27FC236}">
                    <a16:creationId xmlns:a16="http://schemas.microsoft.com/office/drawing/2014/main" id="{86C563E0-5F28-4557-818D-9E76AC03C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" y="2069"/>
                <a:ext cx="135" cy="13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lnSpc>
                    <a:spcPct val="140000"/>
                  </a:lnSpc>
                  <a:spcBef>
                    <a:spcPct val="20000"/>
                  </a:spcBef>
                  <a:buClr>
                    <a:srgbClr val="C40000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defRPr>
                </a:lvl1pPr>
                <a:lvl2pPr marL="742950" indent="-285750" latinLnBrk="1">
                  <a:lnSpc>
                    <a:spcPct val="120000"/>
                  </a:lnSpc>
                  <a:spcBef>
                    <a:spcPct val="20000"/>
                  </a:spcBef>
                  <a:buFont typeface="HY헤드라인M" panose="02030600000101010101" pitchFamily="18" charset="-127"/>
                  <a:buChar char="-"/>
                  <a:defRPr kumimoji="1" sz="15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defRPr>
                </a:lvl2pPr>
                <a:lvl3pPr marL="1143000" indent="-228600" latinLnBrk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 latinLnBrk="1">
                  <a:lnSpc>
                    <a:spcPct val="12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180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71720" name="Text Box 71">
                <a:extLst>
                  <a:ext uri="{FF2B5EF4-FFF2-40B4-BE49-F238E27FC236}">
                    <a16:creationId xmlns:a16="http://schemas.microsoft.com/office/drawing/2014/main" id="{707A94CE-6C2D-4183-937E-5423D14B1A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" y="2459"/>
                <a:ext cx="35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ct val="140000"/>
                  </a:lnSpc>
                  <a:spcBef>
                    <a:spcPct val="20000"/>
                  </a:spcBef>
                  <a:buClr>
                    <a:srgbClr val="C40000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defRPr>
                </a:lvl1pPr>
                <a:lvl2pPr marL="742950" indent="-285750" latinLnBrk="1">
                  <a:lnSpc>
                    <a:spcPct val="120000"/>
                  </a:lnSpc>
                  <a:spcBef>
                    <a:spcPct val="20000"/>
                  </a:spcBef>
                  <a:buFont typeface="HY헤드라인M" panose="02030600000101010101" pitchFamily="18" charset="-127"/>
                  <a:buChar char="-"/>
                  <a:defRPr kumimoji="1" sz="15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defRPr>
                </a:lvl2pPr>
                <a:lvl3pPr marL="1143000" indent="-228600" latinLnBrk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 latinLnBrk="1">
                  <a:lnSpc>
                    <a:spcPct val="12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1000" b="0"/>
                  <a:t>사용자</a:t>
                </a:r>
              </a:p>
            </p:txBody>
          </p:sp>
        </p:grpSp>
        <p:sp>
          <p:nvSpPr>
            <p:cNvPr id="71714" name="Rectangle 72">
              <a:extLst>
                <a:ext uri="{FF2B5EF4-FFF2-40B4-BE49-F238E27FC236}">
                  <a16:creationId xmlns:a16="http://schemas.microsoft.com/office/drawing/2014/main" id="{E10059A3-C4B7-4B75-8689-43702FBA5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888"/>
              <a:ext cx="272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76862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>
              <a:lvl1pPr latinLnBrk="1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latinLnBrk="1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5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latinLnBrk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ko-KR" altLang="en-US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71686" name="Oval 73">
            <a:extLst>
              <a:ext uri="{FF2B5EF4-FFF2-40B4-BE49-F238E27FC236}">
                <a16:creationId xmlns:a16="http://schemas.microsoft.com/office/drawing/2014/main" id="{9971ECDE-7F79-4243-9970-B7AE016B0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335" y="2109440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글을 수정한다</a:t>
            </a:r>
          </a:p>
        </p:txBody>
      </p:sp>
      <p:cxnSp>
        <p:nvCxnSpPr>
          <p:cNvPr id="71687" name="AutoShape 74">
            <a:extLst>
              <a:ext uri="{FF2B5EF4-FFF2-40B4-BE49-F238E27FC236}">
                <a16:creationId xmlns:a16="http://schemas.microsoft.com/office/drawing/2014/main" id="{1476A19D-8244-4DE3-87B7-7C520C58F1CE}"/>
              </a:ext>
            </a:extLst>
          </p:cNvPr>
          <p:cNvCxnSpPr>
            <a:cxnSpLocks noChangeShapeType="1"/>
            <a:stCxn id="71714" idx="3"/>
            <a:endCxn id="71686" idx="2"/>
          </p:cNvCxnSpPr>
          <p:nvPr/>
        </p:nvCxnSpPr>
        <p:spPr bwMode="auto">
          <a:xfrm flipV="1">
            <a:off x="1833514" y="2397572"/>
            <a:ext cx="1296821" cy="7915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688" name="Oval 75">
            <a:extLst>
              <a:ext uri="{FF2B5EF4-FFF2-40B4-BE49-F238E27FC236}">
                <a16:creationId xmlns:a16="http://schemas.microsoft.com/office/drawing/2014/main" id="{D1BEF727-B947-4BB2-97A3-542B93D89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215" y="1449215"/>
            <a:ext cx="1296987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글을 등록한다</a:t>
            </a:r>
          </a:p>
        </p:txBody>
      </p:sp>
      <p:cxnSp>
        <p:nvCxnSpPr>
          <p:cNvPr id="71690" name="AutoShape 77">
            <a:extLst>
              <a:ext uri="{FF2B5EF4-FFF2-40B4-BE49-F238E27FC236}">
                <a16:creationId xmlns:a16="http://schemas.microsoft.com/office/drawing/2014/main" id="{E80C8781-B3D3-48C7-A5DA-81A541538B1E}"/>
              </a:ext>
            </a:extLst>
          </p:cNvPr>
          <p:cNvCxnSpPr>
            <a:cxnSpLocks noChangeShapeType="1"/>
            <a:stCxn id="71714" idx="3"/>
            <a:endCxn id="71688" idx="2"/>
          </p:cNvCxnSpPr>
          <p:nvPr/>
        </p:nvCxnSpPr>
        <p:spPr bwMode="auto">
          <a:xfrm flipV="1">
            <a:off x="1833514" y="1737346"/>
            <a:ext cx="1201701" cy="14517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691" name="Oval 78">
            <a:extLst>
              <a:ext uri="{FF2B5EF4-FFF2-40B4-BE49-F238E27FC236}">
                <a16:creationId xmlns:a16="http://schemas.microsoft.com/office/drawing/2014/main" id="{4F17FCF5-6CC0-406C-8252-D87889703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408" y="2710829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글을 조회한다</a:t>
            </a:r>
          </a:p>
        </p:txBody>
      </p:sp>
      <p:cxnSp>
        <p:nvCxnSpPr>
          <p:cNvPr id="71692" name="AutoShape 79">
            <a:extLst>
              <a:ext uri="{FF2B5EF4-FFF2-40B4-BE49-F238E27FC236}">
                <a16:creationId xmlns:a16="http://schemas.microsoft.com/office/drawing/2014/main" id="{B2630CF4-A847-4516-9DDC-37C0EA6AB214}"/>
              </a:ext>
            </a:extLst>
          </p:cNvPr>
          <p:cNvCxnSpPr>
            <a:cxnSpLocks noChangeShapeType="1"/>
            <a:stCxn id="71714" idx="3"/>
          </p:cNvCxnSpPr>
          <p:nvPr/>
        </p:nvCxnSpPr>
        <p:spPr bwMode="auto">
          <a:xfrm flipV="1">
            <a:off x="1833514" y="3009727"/>
            <a:ext cx="1201701" cy="179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693" name="Oval 80">
            <a:extLst>
              <a:ext uri="{FF2B5EF4-FFF2-40B4-BE49-F238E27FC236}">
                <a16:creationId xmlns:a16="http://schemas.microsoft.com/office/drawing/2014/main" id="{8F78211B-641E-4ADA-AA78-8FA84AFF2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537" y="3519186"/>
            <a:ext cx="1296987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글을 삭제한다</a:t>
            </a:r>
          </a:p>
        </p:txBody>
      </p:sp>
      <p:cxnSp>
        <p:nvCxnSpPr>
          <p:cNvPr id="71694" name="AutoShape 81">
            <a:extLst>
              <a:ext uri="{FF2B5EF4-FFF2-40B4-BE49-F238E27FC236}">
                <a16:creationId xmlns:a16="http://schemas.microsoft.com/office/drawing/2014/main" id="{8A754C91-4B59-4B6D-A859-B26C25D0D053}"/>
              </a:ext>
            </a:extLst>
          </p:cNvPr>
          <p:cNvCxnSpPr>
            <a:cxnSpLocks noChangeShapeType="1"/>
            <a:stCxn id="71714" idx="3"/>
            <a:endCxn id="71693" idx="2"/>
          </p:cNvCxnSpPr>
          <p:nvPr/>
        </p:nvCxnSpPr>
        <p:spPr bwMode="auto">
          <a:xfrm>
            <a:off x="1833514" y="3189114"/>
            <a:ext cx="1253023" cy="6182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06" name="Oval 93">
            <a:extLst>
              <a:ext uri="{FF2B5EF4-FFF2-40B4-BE49-F238E27FC236}">
                <a16:creationId xmlns:a16="http://schemas.microsoft.com/office/drawing/2014/main" id="{2DA8D208-F70B-4313-AED6-4A066AC4C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537" y="4274835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글쓴이로 검색한다</a:t>
            </a:r>
          </a:p>
        </p:txBody>
      </p:sp>
      <p:sp>
        <p:nvSpPr>
          <p:cNvPr id="71707" name="Oval 94">
            <a:extLst>
              <a:ext uri="{FF2B5EF4-FFF2-40B4-BE49-F238E27FC236}">
                <a16:creationId xmlns:a16="http://schemas.microsoft.com/office/drawing/2014/main" id="{DA7B4888-98B9-4F5B-9E51-FE71CCCB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816" y="5244068"/>
            <a:ext cx="1296987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날짜로 검색한다</a:t>
            </a:r>
          </a:p>
        </p:txBody>
      </p:sp>
      <p:cxnSp>
        <p:nvCxnSpPr>
          <p:cNvPr id="71709" name="AutoShape 96">
            <a:extLst>
              <a:ext uri="{FF2B5EF4-FFF2-40B4-BE49-F238E27FC236}">
                <a16:creationId xmlns:a16="http://schemas.microsoft.com/office/drawing/2014/main" id="{A8E6F4CB-EC01-450F-81AB-F5ED36F00C5B}"/>
              </a:ext>
            </a:extLst>
          </p:cNvPr>
          <p:cNvCxnSpPr>
            <a:cxnSpLocks noChangeShapeType="1"/>
            <a:stCxn id="71714" idx="3"/>
            <a:endCxn id="71706" idx="2"/>
          </p:cNvCxnSpPr>
          <p:nvPr/>
        </p:nvCxnSpPr>
        <p:spPr bwMode="auto">
          <a:xfrm>
            <a:off x="1833514" y="3189114"/>
            <a:ext cx="1253023" cy="13738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96">
            <a:extLst>
              <a:ext uri="{FF2B5EF4-FFF2-40B4-BE49-F238E27FC236}">
                <a16:creationId xmlns:a16="http://schemas.microsoft.com/office/drawing/2014/main" id="{A8E6F4CB-EC01-450F-81AB-F5ED36F00C5B}"/>
              </a:ext>
            </a:extLst>
          </p:cNvPr>
          <p:cNvCxnSpPr>
            <a:cxnSpLocks noChangeShapeType="1"/>
            <a:stCxn id="71714" idx="3"/>
            <a:endCxn id="71707" idx="2"/>
          </p:cNvCxnSpPr>
          <p:nvPr/>
        </p:nvCxnSpPr>
        <p:spPr bwMode="auto">
          <a:xfrm>
            <a:off x="1833514" y="3189114"/>
            <a:ext cx="1082302" cy="23430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7237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>
            <a:extLst>
              <a:ext uri="{FF2B5EF4-FFF2-40B4-BE49-F238E27FC236}">
                <a16:creationId xmlns:a16="http://schemas.microsoft.com/office/drawing/2014/main" id="{D2E622B4-C62E-466A-A12D-AEA0E7E391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유스케이스</a:t>
            </a:r>
            <a:r>
              <a:rPr lang="ko-KR" altLang="en-US" dirty="0"/>
              <a:t> </a:t>
            </a:r>
            <a:r>
              <a:rPr lang="ko-KR" altLang="en-US" dirty="0" smtClean="0"/>
              <a:t>명세서 작성</a:t>
            </a:r>
            <a:endParaRPr lang="en-US" altLang="ko-KR" dirty="0"/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6CA43331-DF35-48C9-A144-A6B2CAB827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유스케이스</a:t>
            </a:r>
            <a:r>
              <a:rPr lang="ko-KR" altLang="en-US" dirty="0" smtClean="0"/>
              <a:t> 명세</a:t>
            </a:r>
            <a:r>
              <a:rPr lang="ko-KR" altLang="en-US" dirty="0" smtClean="0">
                <a:latin typeface="Arial" panose="020B0604020202020204" pitchFamily="34" charset="0"/>
              </a:rPr>
              <a:t>서</a:t>
            </a:r>
            <a:endParaRPr lang="en-US" altLang="ko-KR" dirty="0">
              <a:latin typeface="Arial" panose="020B0604020202020204" pitchFamily="34" charset="0"/>
            </a:endParaRPr>
          </a:p>
          <a:p>
            <a:pPr lvl="1" eaLnBrk="1" hangingPunct="1"/>
            <a:r>
              <a:rPr lang="ko-KR" altLang="en-US" dirty="0" err="1" smtClean="0">
                <a:latin typeface="Arial" panose="020B0604020202020204" pitchFamily="34" charset="0"/>
              </a:rPr>
              <a:t>액터가</a:t>
            </a:r>
            <a:r>
              <a:rPr lang="ko-KR" altLang="en-US" dirty="0" smtClean="0">
                <a:latin typeface="Arial" panose="020B0604020202020204" pitchFamily="34" charset="0"/>
              </a:rPr>
              <a:t> </a:t>
            </a:r>
            <a:r>
              <a:rPr lang="ko-KR" altLang="en-US" dirty="0" err="1">
                <a:latin typeface="Arial" panose="020B0604020202020204" pitchFamily="34" charset="0"/>
              </a:rPr>
              <a:t>유스케이스로</a:t>
            </a:r>
            <a:r>
              <a:rPr lang="ko-KR" altLang="en-US" dirty="0">
                <a:latin typeface="Arial" panose="020B0604020202020204" pitchFamily="34" charset="0"/>
              </a:rPr>
              <a:t> 표현된 목적을 달성하기 위한 시스템과 상호작용하는 단계를 </a:t>
            </a:r>
            <a:r>
              <a:rPr lang="ko-KR" altLang="en-US" dirty="0" smtClean="0">
                <a:latin typeface="Arial" panose="020B0604020202020204" pitchFamily="34" charset="0"/>
              </a:rPr>
              <a:t>기술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246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>
            <a:extLst>
              <a:ext uri="{FF2B5EF4-FFF2-40B4-BE49-F238E27FC236}">
                <a16:creationId xmlns:a16="http://schemas.microsoft.com/office/drawing/2014/main" id="{94A42B4D-92F8-4E38-9F37-5634E7716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유스케이스</a:t>
            </a:r>
            <a:r>
              <a:rPr lang="ko-KR" altLang="en-US" dirty="0"/>
              <a:t> </a:t>
            </a:r>
            <a:r>
              <a:rPr lang="ko-KR" altLang="en-US" dirty="0" smtClean="0"/>
              <a:t>명세서 작성</a:t>
            </a:r>
            <a:endParaRPr lang="en-US" altLang="ko-KR" dirty="0"/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545F7E00-FB92-49A3-80D3-8094F1599C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744913"/>
          </a:xfrm>
          <a:solidFill>
            <a:srgbClr val="FFFF00">
              <a:alpha val="14902"/>
            </a:srgbClr>
          </a:solidFill>
          <a:ln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Char char="•"/>
            </a:pPr>
            <a:r>
              <a:rPr lang="ko-KR" altLang="en-US" sz="1600"/>
              <a:t>유스케이스 명</a:t>
            </a:r>
          </a:p>
          <a:p>
            <a:pPr eaLnBrk="1" hangingPunct="1">
              <a:lnSpc>
                <a:spcPct val="130000"/>
              </a:lnSpc>
              <a:buFontTx/>
              <a:buChar char="•"/>
            </a:pPr>
            <a:r>
              <a:rPr lang="ko-KR" altLang="en-US" sz="1600"/>
              <a:t>액터 명</a:t>
            </a:r>
          </a:p>
          <a:p>
            <a:pPr eaLnBrk="1" hangingPunct="1">
              <a:lnSpc>
                <a:spcPct val="130000"/>
              </a:lnSpc>
              <a:buFontTx/>
              <a:buChar char="•"/>
            </a:pPr>
            <a:r>
              <a:rPr lang="ko-KR" altLang="en-US" sz="1600"/>
              <a:t>유스케이스 개요 및 설명</a:t>
            </a:r>
          </a:p>
          <a:p>
            <a:pPr eaLnBrk="1" hangingPunct="1">
              <a:lnSpc>
                <a:spcPct val="130000"/>
              </a:lnSpc>
              <a:buFontTx/>
              <a:buChar char="•"/>
            </a:pPr>
            <a:r>
              <a:rPr lang="ko-KR" altLang="en-US" sz="1600"/>
              <a:t>사전 및 사후 조건</a:t>
            </a:r>
          </a:p>
          <a:p>
            <a:pPr eaLnBrk="1" hangingPunct="1">
              <a:lnSpc>
                <a:spcPct val="130000"/>
              </a:lnSpc>
              <a:buFontTx/>
              <a:buChar char="•"/>
            </a:pPr>
            <a:r>
              <a:rPr lang="ko-KR" altLang="en-US" sz="1600"/>
              <a:t>작업 흐름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1100"/>
              <a:t>정상흐름</a:t>
            </a:r>
            <a:r>
              <a:rPr lang="en-US" altLang="ko-KR" sz="1100"/>
              <a:t>(Normal Flow): </a:t>
            </a:r>
            <a:r>
              <a:rPr lang="ko-KR" altLang="en-US" sz="1100"/>
              <a:t>해당 유스케이스가 정상적으로 수행되는 흐름을 표현하는 절차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1100"/>
              <a:t>대체 흐름</a:t>
            </a:r>
            <a:r>
              <a:rPr lang="en-US" altLang="ko-KR" sz="1100"/>
              <a:t>(Alternative Flow): </a:t>
            </a:r>
            <a:r>
              <a:rPr lang="ko-KR" altLang="en-US" sz="1100"/>
              <a:t>유스케이스 내의 작업 흐름이 수행되는 중에 특정 시점에서 여러 가지 선택적인 흐름으로 나뉘어질 경우에 발생하는 흐름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1100"/>
              <a:t>예외 흐름</a:t>
            </a:r>
            <a:r>
              <a:rPr lang="en-US" altLang="ko-KR" sz="1100"/>
              <a:t>(Exceptional Flow): </a:t>
            </a:r>
            <a:r>
              <a:rPr lang="ko-KR" altLang="en-US" sz="1100"/>
              <a:t>유스케이스 내의 작업 흐름이 수행되는 중에 발생할 수 있는 예외 상황이나 오류를 표현하는 흐름</a:t>
            </a:r>
          </a:p>
          <a:p>
            <a:pPr eaLnBrk="1" hangingPunct="1">
              <a:lnSpc>
                <a:spcPct val="130000"/>
              </a:lnSpc>
              <a:buFontTx/>
              <a:buChar char="•"/>
            </a:pPr>
            <a:r>
              <a:rPr lang="ko-KR" altLang="en-US" sz="1600"/>
              <a:t>시나리오</a:t>
            </a:r>
            <a:r>
              <a:rPr lang="en-US" altLang="ko-KR" sz="1600"/>
              <a:t>: </a:t>
            </a:r>
            <a:r>
              <a:rPr lang="ko-KR" altLang="en-US" sz="1600"/>
              <a:t>각 시나리오는 유스케이스의 특정한 예를 나타냄</a:t>
            </a:r>
          </a:p>
        </p:txBody>
      </p:sp>
      <p:sp>
        <p:nvSpPr>
          <p:cNvPr id="78853" name="Text Box 4">
            <a:extLst>
              <a:ext uri="{FF2B5EF4-FFF2-40B4-BE49-F238E27FC236}">
                <a16:creationId xmlns:a16="http://schemas.microsoft.com/office/drawing/2014/main" id="{31562A3D-40E8-438E-8057-9942031C3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200150"/>
            <a:ext cx="32416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b="0">
                <a:solidFill>
                  <a:schemeClr val="tx2"/>
                </a:solidFill>
              </a:rPr>
              <a:t> </a:t>
            </a:r>
            <a:r>
              <a:rPr lang="ko-KR" altLang="en-US" b="0">
                <a:solidFill>
                  <a:schemeClr val="tx2"/>
                </a:solidFill>
              </a:rPr>
              <a:t>유스케이스 기술서 항목</a:t>
            </a:r>
            <a:endParaRPr lang="ko-KR" altLang="en-US" sz="1800" b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6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481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제목 1">
            <a:extLst>
              <a:ext uri="{FF2B5EF4-FFF2-40B4-BE49-F238E27FC236}">
                <a16:creationId xmlns:a16="http://schemas.microsoft.com/office/drawing/2014/main" id="{B1EB588C-2322-4E74-A679-5DF220B5A6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대체 흐름과 예외흐름</a:t>
            </a:r>
          </a:p>
        </p:txBody>
      </p:sp>
      <p:sp>
        <p:nvSpPr>
          <p:cNvPr id="87043" name="내용 개체 틀 2">
            <a:extLst>
              <a:ext uri="{FF2B5EF4-FFF2-40B4-BE49-F238E27FC236}">
                <a16:creationId xmlns:a16="http://schemas.microsoft.com/office/drawing/2014/main" id="{B41EAB7C-374C-48C1-ABB6-9A98E0827F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1728787"/>
          </a:xfrm>
        </p:spPr>
        <p:txBody>
          <a:bodyPr/>
          <a:lstStyle/>
          <a:p>
            <a:r>
              <a:rPr lang="ko-KR" altLang="en-US" dirty="0"/>
              <a:t>대체 흐름은 </a:t>
            </a:r>
            <a:r>
              <a:rPr lang="ko-KR" altLang="en-US" dirty="0" err="1"/>
              <a:t>유스케이스를</a:t>
            </a:r>
            <a:r>
              <a:rPr lang="ko-KR" altLang="en-US" dirty="0"/>
              <a:t> 바로 </a:t>
            </a:r>
            <a:r>
              <a:rPr lang="ko-KR" altLang="en-US" dirty="0" err="1"/>
              <a:t>종결지시키지</a:t>
            </a:r>
            <a:r>
              <a:rPr lang="ko-KR" altLang="en-US" dirty="0"/>
              <a:t> 않고 기본 흐름과 다른 경로를 실행한다</a:t>
            </a:r>
            <a:endParaRPr lang="en-US" altLang="ko-KR" dirty="0"/>
          </a:p>
          <a:p>
            <a:r>
              <a:rPr lang="ko-KR" altLang="en-US" dirty="0"/>
              <a:t>예외 흐름은 </a:t>
            </a:r>
            <a:r>
              <a:rPr lang="ko-KR" altLang="en-US" dirty="0" err="1"/>
              <a:t>유스케이스를</a:t>
            </a:r>
            <a:r>
              <a:rPr lang="ko-KR" altLang="en-US" dirty="0"/>
              <a:t> 비정상적인 상태로 종결한다</a:t>
            </a:r>
          </a:p>
        </p:txBody>
      </p:sp>
      <p:pic>
        <p:nvPicPr>
          <p:cNvPr id="87045" name="Picture 2">
            <a:extLst>
              <a:ext uri="{FF2B5EF4-FFF2-40B4-BE49-F238E27FC236}">
                <a16:creationId xmlns:a16="http://schemas.microsoft.com/office/drawing/2014/main" id="{742272DE-66CF-4786-9F85-403DDC7FE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2852738"/>
            <a:ext cx="5975350" cy="331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676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>
            <a:extLst>
              <a:ext uri="{FF2B5EF4-FFF2-40B4-BE49-F238E27FC236}">
                <a16:creationId xmlns:a16="http://schemas.microsoft.com/office/drawing/2014/main" id="{95F213F0-5141-43A1-B6DA-95B36CFA7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유스케이스</a:t>
            </a:r>
            <a:r>
              <a:rPr lang="ko-KR" altLang="en-US" dirty="0"/>
              <a:t> </a:t>
            </a:r>
            <a:r>
              <a:rPr lang="ko-KR" altLang="en-US" dirty="0" smtClean="0"/>
              <a:t>명세서 작성</a:t>
            </a:r>
            <a:endParaRPr lang="en-US" altLang="ko-KR" dirty="0"/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9D4508C8-8289-4076-8751-1232513FFA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5040560"/>
          </a:xfrm>
          <a:solidFill>
            <a:srgbClr val="FFFF00">
              <a:alpha val="14902"/>
            </a:srgbClr>
          </a:solidFill>
          <a:ln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130000"/>
              </a:lnSpc>
              <a:buNone/>
            </a:pPr>
            <a:r>
              <a:rPr lang="ko-KR" altLang="en-US" sz="1400" dirty="0" err="1"/>
              <a:t>유스케이스명</a:t>
            </a:r>
            <a:r>
              <a:rPr lang="en-US" altLang="ko-KR" sz="1400" dirty="0"/>
              <a:t>: </a:t>
            </a:r>
            <a:r>
              <a:rPr lang="ko-KR" altLang="en-US" sz="1400" dirty="0"/>
              <a:t>글을 등록한다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ko-KR" altLang="en-US" sz="1400" dirty="0" err="1"/>
              <a:t>액터명</a:t>
            </a:r>
            <a:r>
              <a:rPr lang="en-US" altLang="ko-KR" sz="1400" dirty="0"/>
              <a:t>: </a:t>
            </a:r>
            <a:r>
              <a:rPr lang="ko-KR" altLang="en-US" sz="1400" dirty="0"/>
              <a:t>사용자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ko-KR" altLang="en-US" sz="1400" dirty="0" err="1"/>
              <a:t>유스케이스</a:t>
            </a:r>
            <a:r>
              <a:rPr lang="ko-KR" altLang="en-US" sz="1400" dirty="0"/>
              <a:t> 개요 및 </a:t>
            </a:r>
            <a:r>
              <a:rPr lang="ko-KR" altLang="en-US" sz="14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사용자는 </a:t>
            </a:r>
            <a:r>
              <a:rPr lang="ko-KR" altLang="en-US" sz="1200" dirty="0"/>
              <a:t>원하는 글을 게시판에 등록한다</a:t>
            </a:r>
            <a:r>
              <a:rPr lang="en-US" altLang="ko-KR" sz="1000" dirty="0"/>
              <a:t>.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ko-KR" altLang="en-US" sz="1400" dirty="0"/>
              <a:t>사전 조건</a:t>
            </a:r>
            <a:r>
              <a:rPr lang="en-US" altLang="ko-KR" sz="1400" dirty="0"/>
              <a:t>: </a:t>
            </a:r>
            <a:r>
              <a:rPr lang="ko-KR" altLang="en-US" sz="1200" dirty="0" smtClean="0"/>
              <a:t>사용자가 등록되어 있어야 한다</a:t>
            </a:r>
            <a:r>
              <a:rPr lang="en-US" altLang="ko-KR" sz="1200" dirty="0" smtClean="0"/>
              <a:t>.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ko-KR" altLang="en-US" sz="1400" dirty="0" err="1" smtClean="0"/>
              <a:t>사후조건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글이 시스템에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등록된다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ko-KR" altLang="en-US" sz="1400" dirty="0"/>
              <a:t>작업 흐름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sz="1100" dirty="0" err="1" smtClean="0"/>
              <a:t>정상흐름</a:t>
            </a:r>
            <a:endParaRPr lang="en-US" altLang="ko-KR" sz="1100" dirty="0" smtClean="0"/>
          </a:p>
          <a:p>
            <a:pPr marL="581025" lvl="3" indent="0" eaLnBrk="1" hangingPunct="1">
              <a:lnSpc>
                <a:spcPct val="110000"/>
              </a:lnSpc>
              <a:buNone/>
            </a:pPr>
            <a:r>
              <a:rPr lang="ko-KR" altLang="en-US" dirty="0" smtClean="0"/>
              <a:t>      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사용자는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/>
              <a:t>비번을 입력한다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시스템은 </a:t>
            </a:r>
            <a:r>
              <a:rPr lang="en-US" altLang="ko-KR" dirty="0"/>
              <a:t>id</a:t>
            </a:r>
            <a:r>
              <a:rPr lang="ko-KR" altLang="en-US" dirty="0"/>
              <a:t>와 비번을 </a:t>
            </a:r>
            <a:r>
              <a:rPr lang="ko-KR" altLang="en-US" dirty="0" smtClean="0"/>
              <a:t>검증한다</a:t>
            </a:r>
            <a:endParaRPr lang="en-US" altLang="ko-KR" dirty="0"/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dirty="0"/>
              <a:t>3</a:t>
            </a:r>
            <a:r>
              <a:rPr lang="en-US" altLang="ko-KR" sz="1200" dirty="0" smtClean="0">
                <a:latin typeface="Arial" panose="020B0604020202020204" pitchFamily="34" charset="0"/>
              </a:rPr>
              <a:t>. </a:t>
            </a:r>
            <a:r>
              <a:rPr lang="ko-KR" altLang="en-US" sz="1200" dirty="0" smtClean="0">
                <a:latin typeface="Arial" panose="020B0604020202020204" pitchFamily="34" charset="0"/>
              </a:rPr>
              <a:t>사용자는 글쓰기를 </a:t>
            </a:r>
            <a:r>
              <a:rPr lang="ko-KR" altLang="en-US" sz="1200" dirty="0">
                <a:latin typeface="Arial" panose="020B0604020202020204" pitchFamily="34" charset="0"/>
              </a:rPr>
              <a:t>선택한다</a:t>
            </a:r>
            <a:r>
              <a:rPr lang="en-US" altLang="ko-KR" sz="1200" dirty="0">
                <a:latin typeface="Arial" panose="020B0604020202020204" pitchFamily="34" charset="0"/>
              </a:rPr>
              <a:t>.</a:t>
            </a: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sz="1200" dirty="0" smtClean="0">
                <a:latin typeface="Arial" panose="020B0604020202020204" pitchFamily="34" charset="0"/>
              </a:rPr>
              <a:t>시스템은 </a:t>
            </a:r>
            <a:r>
              <a:rPr lang="ko-KR" altLang="en-US" sz="1200" dirty="0">
                <a:latin typeface="Arial" panose="020B0604020202020204" pitchFamily="34" charset="0"/>
              </a:rPr>
              <a:t>글쓰기 박스를 </a:t>
            </a:r>
            <a:r>
              <a:rPr lang="ko-KR" altLang="en-US" sz="1200" dirty="0" smtClean="0">
                <a:latin typeface="Arial" panose="020B0604020202020204" pitchFamily="34" charset="0"/>
              </a:rPr>
              <a:t>보여준다</a:t>
            </a:r>
            <a:r>
              <a:rPr lang="en-US" altLang="ko-KR" sz="1200" dirty="0">
                <a:latin typeface="Arial" panose="020B0604020202020204" pitchFamily="34" charset="0"/>
              </a:rPr>
              <a:t>.</a:t>
            </a: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dirty="0"/>
              <a:t>5</a:t>
            </a:r>
            <a:r>
              <a:rPr lang="en-US" altLang="ko-KR" sz="1200" dirty="0" smtClean="0">
                <a:latin typeface="Arial" panose="020B0604020202020204" pitchFamily="34" charset="0"/>
              </a:rPr>
              <a:t>. </a:t>
            </a:r>
            <a:r>
              <a:rPr lang="ko-KR" altLang="en-US" sz="1200" dirty="0" smtClean="0">
                <a:latin typeface="Arial" panose="020B0604020202020204" pitchFamily="34" charset="0"/>
              </a:rPr>
              <a:t>사용자는 </a:t>
            </a:r>
            <a:r>
              <a:rPr lang="ko-KR" altLang="en-US" sz="1200" dirty="0">
                <a:latin typeface="Arial" panose="020B0604020202020204" pitchFamily="34" charset="0"/>
              </a:rPr>
              <a:t>글쓰기 박스에 원하는 글을 </a:t>
            </a:r>
            <a:r>
              <a:rPr lang="ko-KR" altLang="en-US" sz="1200" dirty="0" smtClean="0">
                <a:latin typeface="Arial" panose="020B0604020202020204" pitchFamily="34" charset="0"/>
              </a:rPr>
              <a:t>작성한다</a:t>
            </a:r>
            <a:r>
              <a:rPr lang="en-US" altLang="ko-KR" sz="1200" dirty="0" smtClean="0">
                <a:latin typeface="Arial" panose="020B0604020202020204" pitchFamily="34" charset="0"/>
              </a:rPr>
              <a:t>. </a:t>
            </a: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첨부 파일이 있다면 첨부 파일을 선택한다</a:t>
            </a:r>
            <a:r>
              <a:rPr lang="en-US" altLang="ko-KR" dirty="0" smtClean="0"/>
              <a:t>.</a:t>
            </a: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dirty="0"/>
              <a:t>7</a:t>
            </a:r>
            <a:r>
              <a:rPr lang="en-US" altLang="ko-KR" sz="1200" dirty="0" smtClean="0">
                <a:latin typeface="Arial" panose="020B0604020202020204" pitchFamily="34" charset="0"/>
              </a:rPr>
              <a:t>. </a:t>
            </a:r>
            <a:r>
              <a:rPr lang="ko-KR" altLang="en-US" sz="1200" dirty="0" smtClean="0">
                <a:latin typeface="Arial" panose="020B0604020202020204" pitchFamily="34" charset="0"/>
              </a:rPr>
              <a:t>사용자는  글을 등록한다</a:t>
            </a:r>
            <a:r>
              <a:rPr lang="en-US" altLang="ko-KR" sz="1200" dirty="0">
                <a:latin typeface="Arial" panose="020B0604020202020204" pitchFamily="34" charset="0"/>
              </a:rPr>
              <a:t>.</a:t>
            </a: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dirty="0" smtClean="0"/>
              <a:t>8</a:t>
            </a:r>
            <a:r>
              <a:rPr lang="en-US" altLang="ko-KR" sz="1200" dirty="0" smtClean="0">
                <a:latin typeface="Arial" panose="020B0604020202020204" pitchFamily="34" charset="0"/>
              </a:rPr>
              <a:t>. </a:t>
            </a:r>
            <a:r>
              <a:rPr lang="ko-KR" altLang="en-US" sz="1200" dirty="0" smtClean="0">
                <a:latin typeface="Arial" panose="020B0604020202020204" pitchFamily="34" charset="0"/>
              </a:rPr>
              <a:t>시스템은 </a:t>
            </a:r>
            <a:r>
              <a:rPr lang="ko-KR" altLang="en-US" sz="1200" dirty="0">
                <a:latin typeface="Arial" panose="020B0604020202020204" pitchFamily="34" charset="0"/>
              </a:rPr>
              <a:t>글을 </a:t>
            </a:r>
            <a:r>
              <a:rPr lang="ko-KR" altLang="en-US" sz="1200" dirty="0" smtClean="0">
                <a:latin typeface="Arial" panose="020B0604020202020204" pitchFamily="34" charset="0"/>
              </a:rPr>
              <a:t>저장한다</a:t>
            </a:r>
            <a:r>
              <a:rPr lang="en-US" altLang="ko-KR" sz="1000" dirty="0">
                <a:latin typeface="Arial" panose="020B0604020202020204" pitchFamily="34" charset="0"/>
              </a:rPr>
              <a:t>.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sz="1100" dirty="0"/>
              <a:t>대체 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예외흐름</a:t>
            </a:r>
            <a:endParaRPr lang="ko-KR" altLang="en-US" sz="1100" dirty="0"/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dirty="0"/>
              <a:t>2</a:t>
            </a:r>
            <a:r>
              <a:rPr lang="en-US" altLang="ko-KR" dirty="0" smtClean="0"/>
              <a:t>a.</a:t>
            </a:r>
            <a:r>
              <a:rPr lang="ko-KR" altLang="en-US" dirty="0"/>
              <a:t> </a:t>
            </a:r>
            <a:r>
              <a:rPr lang="ko-KR" altLang="en-US" dirty="0" smtClean="0"/>
              <a:t>비번이 맞지 않는 경우에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비번 다시 입력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메시지를 표시한 후 단계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돌아 간다</a:t>
            </a:r>
            <a:r>
              <a:rPr lang="en-US" altLang="ko-KR" dirty="0"/>
              <a:t>.</a:t>
            </a:r>
            <a:endParaRPr lang="en-US" altLang="ko-KR" sz="1200" dirty="0">
              <a:latin typeface="Arial" panose="020B0604020202020204" pitchFamily="34" charset="0"/>
            </a:endParaRP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dirty="0" smtClean="0">
                <a:ea typeface="돋움" panose="020B0600000101010101" pitchFamily="50" charset="-127"/>
              </a:rPr>
              <a:t>7</a:t>
            </a:r>
            <a:r>
              <a:rPr lang="en-US" altLang="ko-KR" dirty="0">
                <a:ea typeface="돋움" panose="020B0600000101010101" pitchFamily="50" charset="-127"/>
              </a:rPr>
              <a:t>a</a:t>
            </a:r>
            <a:r>
              <a:rPr lang="en-US" altLang="ko-KR" dirty="0" smtClean="0">
                <a:ea typeface="돋움" panose="020B0600000101010101" pitchFamily="50" charset="-127"/>
              </a:rPr>
              <a:t>.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글쓰기 박스에 글을 쓰지 않고 등록 원하는 경우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, “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내용을 넣으세요” 라는 메시지를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표시하고 단계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5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로 돌아간다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914400" lvl="2" indent="0" eaLnBrk="1" hangingPunct="1">
              <a:lnSpc>
                <a:spcPct val="100000"/>
              </a:lnSpc>
              <a:buNone/>
            </a:pP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914400" lvl="2" indent="0" eaLnBrk="1" hangingPunct="1">
              <a:lnSpc>
                <a:spcPct val="100000"/>
              </a:lnSpc>
              <a:buNone/>
            </a:pPr>
            <a:endParaRPr lang="ko-KR" altLang="en-US" dirty="0"/>
          </a:p>
          <a:p>
            <a:pPr marL="914400" lvl="2" indent="0" eaLnBrk="1" hangingPunct="1">
              <a:lnSpc>
                <a:spcPct val="100000"/>
              </a:lnSpc>
              <a:buNone/>
            </a:pP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93C44E-374B-4386-B04D-F8525EBC4E65}"/>
              </a:ext>
            </a:extLst>
          </p:cNvPr>
          <p:cNvSpPr txBox="1"/>
          <p:nvPr/>
        </p:nvSpPr>
        <p:spPr>
          <a:xfrm>
            <a:off x="5700493" y="4869160"/>
            <a:ext cx="2601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대체흐름 번호는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단계 </a:t>
            </a:r>
            <a:r>
              <a:rPr lang="ko-KR" altLang="en-US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번호</a:t>
            </a:r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문자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</a:t>
            </a:r>
            <a:r>
              <a:rPr lang="ko-KR" altLang="en-US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표시한다</a:t>
            </a:r>
          </a:p>
        </p:txBody>
      </p:sp>
    </p:spTree>
    <p:extLst>
      <p:ext uri="{BB962C8B-B14F-4D97-AF65-F5344CB8AC3E}">
        <p14:creationId xmlns:p14="http://schemas.microsoft.com/office/powerpoint/2010/main" val="329510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>
            <a:extLst>
              <a:ext uri="{FF2B5EF4-FFF2-40B4-BE49-F238E27FC236}">
                <a16:creationId xmlns:a16="http://schemas.microsoft.com/office/drawing/2014/main" id="{95F213F0-5141-43A1-B6DA-95B36CFA7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유스케이스</a:t>
            </a:r>
            <a:r>
              <a:rPr lang="ko-KR" altLang="en-US" dirty="0"/>
              <a:t> </a:t>
            </a:r>
            <a:r>
              <a:rPr lang="ko-KR" altLang="en-US" dirty="0" smtClean="0"/>
              <a:t>명세서 작성</a:t>
            </a:r>
            <a:endParaRPr lang="en-US" altLang="ko-KR" dirty="0"/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9D4508C8-8289-4076-8751-1232513FFA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1196752"/>
            <a:ext cx="8507288" cy="4824536"/>
          </a:xfrm>
          <a:solidFill>
            <a:srgbClr val="FFFF00">
              <a:alpha val="14902"/>
            </a:srgbClr>
          </a:solidFill>
          <a:ln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marL="1200150" lvl="2" indent="-28575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유스케이스명</a:t>
            </a:r>
            <a:r>
              <a:rPr lang="en-US" altLang="ko-KR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글을 수정한다</a:t>
            </a:r>
          </a:p>
          <a:p>
            <a:pPr marL="1200150" lvl="2" indent="-28575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액터명</a:t>
            </a:r>
            <a:r>
              <a:rPr lang="en-US" altLang="ko-KR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</a:t>
            </a:r>
          </a:p>
          <a:p>
            <a:pPr marL="1200150" lvl="2" indent="-28575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유스케이스</a:t>
            </a:r>
            <a:r>
              <a:rPr lang="ko-KR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개요 및 </a:t>
            </a:r>
            <a:r>
              <a:rPr lang="ko-KR" altLang="en-US" sz="1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설명</a:t>
            </a:r>
            <a:r>
              <a:rPr lang="en-US" altLang="ko-KR" sz="1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사용자는  게시판 글을 수정한다</a:t>
            </a:r>
            <a:r>
              <a:rPr lang="en-US" altLang="ko-KR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1200150" lvl="2" indent="-28575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사전조건</a:t>
            </a:r>
            <a:r>
              <a:rPr lang="en-US" altLang="ko-KR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:  </a:t>
            </a:r>
            <a:r>
              <a:rPr lang="ko-KR" altLang="en-US" sz="1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사용자 및 글이 등록되어야 한다</a:t>
            </a:r>
            <a:r>
              <a:rPr lang="en-US" altLang="ko-KR" sz="1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sz="1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200150" lvl="2" indent="-28575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사후조건</a:t>
            </a:r>
            <a:r>
              <a:rPr lang="en-US" altLang="ko-KR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수정된 글이 </a:t>
            </a:r>
            <a:r>
              <a:rPr lang="ko-KR" altLang="en-US" sz="1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시스템에 </a:t>
            </a:r>
            <a:r>
              <a:rPr lang="ko-KR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등록된다</a:t>
            </a:r>
            <a:r>
              <a:rPr lang="en-US" altLang="ko-KR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1200150" lvl="2" indent="-28575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작업 흐름</a:t>
            </a:r>
            <a:endParaRPr lang="en-US" altLang="ko-KR" sz="1800" b="1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sz="1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정상흐름</a:t>
            </a:r>
            <a:r>
              <a:rPr lang="en-US" altLang="ko-KR" sz="1400" b="1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endParaRPr lang="ko-KR" altLang="en-US" sz="14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81025" lvl="3" indent="0" eaLnBrk="1" hangingPunct="1">
              <a:lnSpc>
                <a:spcPct val="110000"/>
              </a:lnSpc>
              <a:buNone/>
            </a:pPr>
            <a:r>
              <a:rPr lang="en-US" altLang="ko-KR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800" dirty="0" smtClean="0">
                <a:latin typeface="+mn-ea"/>
                <a:ea typeface="+mn-ea"/>
              </a:rPr>
              <a:t>	</a:t>
            </a:r>
            <a:r>
              <a:rPr lang="en-US" altLang="ko-KR" sz="1400" dirty="0" smtClean="0">
                <a:latin typeface="+mn-ea"/>
                <a:ea typeface="+mn-ea"/>
              </a:rPr>
              <a:t>1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사용자는 </a:t>
            </a:r>
            <a:r>
              <a:rPr lang="en-US" altLang="ko-KR" sz="1400" dirty="0" smtClean="0">
                <a:latin typeface="+mn-ea"/>
                <a:ea typeface="+mn-ea"/>
              </a:rPr>
              <a:t>id</a:t>
            </a:r>
            <a:r>
              <a:rPr lang="ko-KR" altLang="en-US" sz="1400" dirty="0" smtClean="0">
                <a:latin typeface="+mn-ea"/>
                <a:ea typeface="+mn-ea"/>
              </a:rPr>
              <a:t>와 비번을 </a:t>
            </a:r>
            <a:r>
              <a:rPr lang="ko-KR" altLang="en-US" sz="1400" dirty="0">
                <a:latin typeface="+mn-ea"/>
                <a:ea typeface="+mn-ea"/>
              </a:rPr>
              <a:t>입력한다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  <a:endParaRPr lang="en-US" altLang="ko-KR" sz="1400" dirty="0">
              <a:latin typeface="+mn-ea"/>
              <a:ea typeface="+mn-ea"/>
            </a:endParaRP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sz="1400" dirty="0" smtClean="0">
                <a:latin typeface="+mn-ea"/>
                <a:ea typeface="+mn-ea"/>
              </a:rPr>
              <a:t>	2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시스템은 </a:t>
            </a:r>
            <a:r>
              <a:rPr lang="en-US" altLang="ko-KR" sz="1400" dirty="0">
                <a:latin typeface="+mn-ea"/>
                <a:ea typeface="+mn-ea"/>
              </a:rPr>
              <a:t>id</a:t>
            </a:r>
            <a:r>
              <a:rPr lang="ko-KR" altLang="en-US" sz="1400" dirty="0">
                <a:latin typeface="+mn-ea"/>
                <a:ea typeface="+mn-ea"/>
              </a:rPr>
              <a:t>와 비번을 </a:t>
            </a:r>
            <a:r>
              <a:rPr lang="ko-KR" altLang="en-US" sz="1400" dirty="0" smtClean="0">
                <a:latin typeface="+mn-ea"/>
                <a:ea typeface="+mn-ea"/>
              </a:rPr>
              <a:t>검증한다</a:t>
            </a:r>
            <a:endParaRPr lang="en-US" altLang="ko-KR" sz="1400" dirty="0">
              <a:latin typeface="+mn-ea"/>
              <a:ea typeface="+mn-ea"/>
            </a:endParaRP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sz="1400" dirty="0" smtClean="0">
                <a:latin typeface="+mn-ea"/>
                <a:ea typeface="+mn-ea"/>
              </a:rPr>
              <a:t>	3. </a:t>
            </a:r>
            <a:r>
              <a:rPr lang="ko-KR" altLang="en-US" sz="1400" dirty="0" smtClean="0">
                <a:latin typeface="+mn-ea"/>
                <a:ea typeface="+mn-ea"/>
              </a:rPr>
              <a:t>사용자는 </a:t>
            </a:r>
            <a:r>
              <a:rPr lang="ko-KR" altLang="en-US" sz="1400" dirty="0">
                <a:latin typeface="+mn-ea"/>
                <a:ea typeface="+mn-ea"/>
              </a:rPr>
              <a:t>글 </a:t>
            </a:r>
            <a:r>
              <a:rPr lang="ko-KR" altLang="en-US" sz="1400" dirty="0" smtClean="0">
                <a:latin typeface="+mn-ea"/>
                <a:ea typeface="+mn-ea"/>
              </a:rPr>
              <a:t>수정을 </a:t>
            </a:r>
            <a:r>
              <a:rPr lang="ko-KR" altLang="en-US" sz="1400" dirty="0">
                <a:latin typeface="+mn-ea"/>
                <a:ea typeface="+mn-ea"/>
              </a:rPr>
              <a:t>선택한다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sz="1400" dirty="0" smtClean="0">
                <a:latin typeface="+mn-ea"/>
                <a:ea typeface="+mn-ea"/>
              </a:rPr>
              <a:t>	4. </a:t>
            </a:r>
            <a:r>
              <a:rPr lang="ko-KR" altLang="en-US" sz="1400" dirty="0" smtClean="0">
                <a:latin typeface="+mn-ea"/>
                <a:ea typeface="+mn-ea"/>
              </a:rPr>
              <a:t>시스템은 </a:t>
            </a:r>
            <a:r>
              <a:rPr lang="ko-KR" altLang="en-US" sz="1400" dirty="0">
                <a:latin typeface="+mn-ea"/>
                <a:ea typeface="+mn-ea"/>
              </a:rPr>
              <a:t>글쓰기 </a:t>
            </a:r>
            <a:r>
              <a:rPr lang="ko-KR" altLang="en-US" sz="1400" dirty="0" smtClean="0">
                <a:latin typeface="+mn-ea"/>
                <a:ea typeface="+mn-ea"/>
              </a:rPr>
              <a:t>박스에 수정할 글을 가져온다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  <a:endParaRPr lang="en-US" altLang="ko-KR" sz="1400" dirty="0">
              <a:latin typeface="+mn-ea"/>
              <a:ea typeface="+mn-ea"/>
            </a:endParaRP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sz="1400" dirty="0" smtClean="0">
                <a:latin typeface="+mn-ea"/>
                <a:ea typeface="+mn-ea"/>
              </a:rPr>
              <a:t>	5. </a:t>
            </a:r>
            <a:r>
              <a:rPr lang="ko-KR" altLang="en-US" sz="1400" dirty="0" smtClean="0">
                <a:latin typeface="+mn-ea"/>
                <a:ea typeface="+mn-ea"/>
              </a:rPr>
              <a:t>사용자는 </a:t>
            </a:r>
            <a:r>
              <a:rPr lang="ko-KR" altLang="en-US" sz="1400" dirty="0">
                <a:latin typeface="+mn-ea"/>
                <a:ea typeface="+mn-ea"/>
              </a:rPr>
              <a:t>글쓰기 박스에서 글을 </a:t>
            </a:r>
            <a:r>
              <a:rPr lang="ko-KR" altLang="en-US" sz="1400" dirty="0" smtClean="0">
                <a:latin typeface="+mn-ea"/>
                <a:ea typeface="+mn-ea"/>
              </a:rPr>
              <a:t>수정한 후 등록을 한다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sz="1400" dirty="0">
                <a:latin typeface="+mn-ea"/>
                <a:ea typeface="+mn-ea"/>
              </a:rPr>
              <a:t>	</a:t>
            </a:r>
            <a:r>
              <a:rPr lang="en-US" altLang="ko-KR" sz="1400" dirty="0" smtClean="0">
                <a:latin typeface="+mn-ea"/>
                <a:ea typeface="+mn-ea"/>
              </a:rPr>
              <a:t>6. </a:t>
            </a:r>
            <a:r>
              <a:rPr lang="ko-KR" altLang="en-US" sz="1400" dirty="0" smtClean="0">
                <a:latin typeface="+mn-ea"/>
                <a:ea typeface="+mn-ea"/>
              </a:rPr>
              <a:t>시스템은 </a:t>
            </a:r>
            <a:r>
              <a:rPr lang="ko-KR" altLang="en-US" sz="1400" dirty="0">
                <a:latin typeface="+mn-ea"/>
                <a:ea typeface="+mn-ea"/>
              </a:rPr>
              <a:t>글을 </a:t>
            </a:r>
            <a:r>
              <a:rPr lang="ko-KR" altLang="en-US" sz="1400" dirty="0" smtClean="0">
                <a:latin typeface="+mn-ea"/>
                <a:ea typeface="+mn-ea"/>
              </a:rPr>
              <a:t>저장한다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</a:p>
          <a:p>
            <a:pPr marL="1143000" lvl="2" indent="-228600" eaLnBrk="1" hangingPunct="1">
              <a:lnSpc>
                <a:spcPct val="100000"/>
              </a:lnSpc>
              <a:buAutoNum type="arabicPeriod" startAt="6"/>
            </a:pPr>
            <a:endParaRPr lang="en-US" altLang="ko-KR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b="1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대체흐름</a:t>
            </a:r>
            <a:r>
              <a:rPr lang="en-US" altLang="ko-KR" b="1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b="1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예외흐름</a:t>
            </a:r>
            <a:r>
              <a:rPr lang="en-US" altLang="ko-KR" b="1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</a:t>
            </a:r>
            <a:r>
              <a:rPr lang="en-US" altLang="ko-KR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  <a:endParaRPr lang="en-US" altLang="ko-KR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047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124744"/>
            <a:ext cx="3934998" cy="28803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3573016"/>
            <a:ext cx="3528392" cy="26662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1196752"/>
            <a:ext cx="3419952" cy="1257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9" y="4173345"/>
            <a:ext cx="3921866" cy="9838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3528" y="6116182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</a:t>
            </a:r>
            <a:r>
              <a:rPr lang="en-US" altLang="ko-KR" sz="1000" dirty="0" smtClean="0"/>
              <a:t>interest.com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6397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>
            <a:extLst>
              <a:ext uri="{FF2B5EF4-FFF2-40B4-BE49-F238E27FC236}">
                <a16:creationId xmlns:a16="http://schemas.microsoft.com/office/drawing/2014/main" id="{95F213F0-5141-43A1-B6DA-95B36CFA7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유스케이스</a:t>
            </a:r>
            <a:r>
              <a:rPr lang="ko-KR" altLang="en-US" dirty="0"/>
              <a:t> </a:t>
            </a:r>
            <a:r>
              <a:rPr lang="ko-KR" altLang="en-US" dirty="0" smtClean="0"/>
              <a:t>명세서 작성</a:t>
            </a:r>
            <a:endParaRPr lang="en-US" altLang="ko-KR" dirty="0"/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9D4508C8-8289-4076-8751-1232513FFA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5040560"/>
          </a:xfrm>
          <a:solidFill>
            <a:srgbClr val="FFFF00">
              <a:alpha val="14902"/>
            </a:srgbClr>
          </a:solidFill>
          <a:ln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130000"/>
              </a:lnSpc>
              <a:buNone/>
            </a:pPr>
            <a:r>
              <a:rPr lang="ko-KR" altLang="en-US" sz="1400" dirty="0" err="1"/>
              <a:t>유스케이스명</a:t>
            </a:r>
            <a:r>
              <a:rPr lang="en-US" altLang="ko-KR" sz="1400" dirty="0"/>
              <a:t>: </a:t>
            </a:r>
            <a:r>
              <a:rPr lang="ko-KR" altLang="en-US" sz="1400" dirty="0"/>
              <a:t>글을 등록한다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ko-KR" altLang="en-US" sz="1400" dirty="0" err="1"/>
              <a:t>액터명</a:t>
            </a:r>
            <a:r>
              <a:rPr lang="en-US" altLang="ko-KR" sz="1400" dirty="0"/>
              <a:t>: </a:t>
            </a:r>
            <a:r>
              <a:rPr lang="ko-KR" altLang="en-US" sz="1400" dirty="0"/>
              <a:t>사용자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ko-KR" altLang="en-US" sz="1400" dirty="0" err="1"/>
              <a:t>유스케이스</a:t>
            </a:r>
            <a:r>
              <a:rPr lang="ko-KR" altLang="en-US" sz="1400" dirty="0"/>
              <a:t> 개요 및 </a:t>
            </a:r>
            <a:r>
              <a:rPr lang="ko-KR" altLang="en-US" sz="14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사용자는 </a:t>
            </a:r>
            <a:r>
              <a:rPr lang="ko-KR" altLang="en-US" sz="1200" dirty="0"/>
              <a:t>원하는 글을 게시판에 등록한다</a:t>
            </a:r>
            <a:r>
              <a:rPr lang="en-US" altLang="ko-KR" sz="1000" dirty="0"/>
              <a:t>.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ko-KR" altLang="en-US" sz="1400" dirty="0"/>
              <a:t>사전 조건</a:t>
            </a:r>
            <a:r>
              <a:rPr lang="en-US" altLang="ko-KR" sz="1400" dirty="0"/>
              <a:t>: </a:t>
            </a:r>
            <a:r>
              <a:rPr lang="ko-KR" altLang="en-US" sz="1200" dirty="0" smtClean="0"/>
              <a:t>사용자가 등록되어 있어야 한다</a:t>
            </a:r>
            <a:r>
              <a:rPr lang="en-US" altLang="ko-KR" sz="1200" dirty="0" smtClean="0"/>
              <a:t>.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ko-KR" altLang="en-US" sz="1400" dirty="0" err="1" smtClean="0"/>
              <a:t>사후조건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글이 시스템에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등록된다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ko-KR" altLang="en-US" sz="1400" dirty="0"/>
              <a:t>작업 흐름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sz="1100" dirty="0" err="1" smtClean="0"/>
              <a:t>정상흐름</a:t>
            </a:r>
            <a:endParaRPr lang="en-US" altLang="ko-KR" sz="1100" dirty="0" smtClean="0"/>
          </a:p>
          <a:p>
            <a:pPr marL="581025" lvl="3" indent="0" eaLnBrk="1" hangingPunct="1">
              <a:lnSpc>
                <a:spcPct val="110000"/>
              </a:lnSpc>
              <a:buNone/>
            </a:pPr>
            <a:r>
              <a:rPr lang="ko-KR" altLang="en-US" dirty="0" smtClean="0"/>
              <a:t>      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사용자는 로그인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유스케이스를</a:t>
            </a:r>
            <a:r>
              <a:rPr lang="ko-KR" altLang="en-US" dirty="0" smtClean="0"/>
              <a:t> 실행한다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dirty="0" smtClean="0"/>
              <a:t>2</a:t>
            </a:r>
            <a:r>
              <a:rPr lang="en-US" altLang="ko-KR" sz="1200" dirty="0" smtClean="0">
                <a:latin typeface="Arial" panose="020B0604020202020204" pitchFamily="34" charset="0"/>
              </a:rPr>
              <a:t>. </a:t>
            </a:r>
            <a:r>
              <a:rPr lang="ko-KR" altLang="en-US" sz="1200" dirty="0" smtClean="0">
                <a:latin typeface="Arial" panose="020B0604020202020204" pitchFamily="34" charset="0"/>
              </a:rPr>
              <a:t>사용자는 글쓰기를 </a:t>
            </a:r>
            <a:r>
              <a:rPr lang="ko-KR" altLang="en-US" sz="1200" dirty="0">
                <a:latin typeface="Arial" panose="020B0604020202020204" pitchFamily="34" charset="0"/>
              </a:rPr>
              <a:t>선택한다</a:t>
            </a:r>
            <a:r>
              <a:rPr lang="en-US" altLang="ko-KR" sz="1200" dirty="0">
                <a:latin typeface="Arial" panose="020B0604020202020204" pitchFamily="34" charset="0"/>
              </a:rPr>
              <a:t>.</a:t>
            </a: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dirty="0" smtClean="0"/>
              <a:t>3. </a:t>
            </a:r>
            <a:r>
              <a:rPr lang="ko-KR" altLang="en-US" sz="1200" dirty="0" smtClean="0">
                <a:latin typeface="Arial" panose="020B0604020202020204" pitchFamily="34" charset="0"/>
              </a:rPr>
              <a:t>시스템은 </a:t>
            </a:r>
            <a:r>
              <a:rPr lang="ko-KR" altLang="en-US" sz="1200" dirty="0">
                <a:latin typeface="Arial" panose="020B0604020202020204" pitchFamily="34" charset="0"/>
              </a:rPr>
              <a:t>글쓰기 박스를 </a:t>
            </a:r>
            <a:r>
              <a:rPr lang="ko-KR" altLang="en-US" sz="1200" dirty="0" smtClean="0">
                <a:latin typeface="Arial" panose="020B0604020202020204" pitchFamily="34" charset="0"/>
              </a:rPr>
              <a:t>보여준다</a:t>
            </a:r>
            <a:r>
              <a:rPr lang="en-US" altLang="ko-KR" sz="1200" dirty="0">
                <a:latin typeface="Arial" panose="020B0604020202020204" pitchFamily="34" charset="0"/>
              </a:rPr>
              <a:t>.</a:t>
            </a: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dirty="0" smtClean="0"/>
              <a:t>4</a:t>
            </a:r>
            <a:r>
              <a:rPr lang="en-US" altLang="ko-KR" sz="1200" dirty="0" smtClean="0">
                <a:latin typeface="Arial" panose="020B0604020202020204" pitchFamily="34" charset="0"/>
              </a:rPr>
              <a:t>. </a:t>
            </a:r>
            <a:r>
              <a:rPr lang="ko-KR" altLang="en-US" sz="1200" dirty="0" smtClean="0">
                <a:latin typeface="Arial" panose="020B0604020202020204" pitchFamily="34" charset="0"/>
              </a:rPr>
              <a:t>사용자는 </a:t>
            </a:r>
            <a:r>
              <a:rPr lang="ko-KR" altLang="en-US" sz="1200" dirty="0">
                <a:latin typeface="Arial" panose="020B0604020202020204" pitchFamily="34" charset="0"/>
              </a:rPr>
              <a:t>글쓰기 박스에 원하는 글을 </a:t>
            </a:r>
            <a:r>
              <a:rPr lang="ko-KR" altLang="en-US" sz="1200" dirty="0" smtClean="0">
                <a:latin typeface="Arial" panose="020B0604020202020204" pitchFamily="34" charset="0"/>
              </a:rPr>
              <a:t>작성한다</a:t>
            </a:r>
            <a:r>
              <a:rPr lang="en-US" altLang="ko-KR" sz="1200" dirty="0" smtClean="0">
                <a:latin typeface="Arial" panose="020B0604020202020204" pitchFamily="34" charset="0"/>
              </a:rPr>
              <a:t>. </a:t>
            </a: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만약 첨부 파일이 있다면 첨부 파일을 선택한다</a:t>
            </a:r>
            <a:r>
              <a:rPr lang="en-US" altLang="ko-KR" dirty="0" smtClean="0"/>
              <a:t>.</a:t>
            </a: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dirty="0" smtClean="0"/>
              <a:t>6</a:t>
            </a:r>
            <a:r>
              <a:rPr lang="en-US" altLang="ko-KR" sz="1200" dirty="0" smtClean="0">
                <a:latin typeface="Arial" panose="020B0604020202020204" pitchFamily="34" charset="0"/>
              </a:rPr>
              <a:t>. </a:t>
            </a:r>
            <a:r>
              <a:rPr lang="ko-KR" altLang="en-US" sz="1200" dirty="0" smtClean="0">
                <a:latin typeface="Arial" panose="020B0604020202020204" pitchFamily="34" charset="0"/>
              </a:rPr>
              <a:t>사용자는  글을 등록한다</a:t>
            </a:r>
            <a:r>
              <a:rPr lang="en-US" altLang="ko-KR" sz="1200" dirty="0">
                <a:latin typeface="Arial" panose="020B0604020202020204" pitchFamily="34" charset="0"/>
              </a:rPr>
              <a:t>.</a:t>
            </a: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dirty="0"/>
              <a:t>7</a:t>
            </a:r>
            <a:r>
              <a:rPr lang="en-US" altLang="ko-KR" sz="1200" dirty="0" smtClean="0">
                <a:latin typeface="Arial" panose="020B0604020202020204" pitchFamily="34" charset="0"/>
              </a:rPr>
              <a:t>. </a:t>
            </a:r>
            <a:r>
              <a:rPr lang="ko-KR" altLang="en-US" sz="1200" dirty="0" smtClean="0">
                <a:latin typeface="Arial" panose="020B0604020202020204" pitchFamily="34" charset="0"/>
              </a:rPr>
              <a:t>시스템은 </a:t>
            </a:r>
            <a:r>
              <a:rPr lang="ko-KR" altLang="en-US" sz="1200" dirty="0">
                <a:latin typeface="Arial" panose="020B0604020202020204" pitchFamily="34" charset="0"/>
              </a:rPr>
              <a:t>글을 </a:t>
            </a:r>
            <a:r>
              <a:rPr lang="ko-KR" altLang="en-US" sz="1200" dirty="0" smtClean="0">
                <a:latin typeface="Arial" panose="020B0604020202020204" pitchFamily="34" charset="0"/>
              </a:rPr>
              <a:t>저장한다</a:t>
            </a:r>
            <a:r>
              <a:rPr lang="en-US" altLang="ko-KR" sz="1000" dirty="0">
                <a:latin typeface="Arial" panose="020B0604020202020204" pitchFamily="34" charset="0"/>
              </a:rPr>
              <a:t>.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sz="1100" dirty="0"/>
              <a:t>대체 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예외흐름</a:t>
            </a:r>
            <a:endParaRPr lang="ko-KR" altLang="en-US" sz="1100" dirty="0"/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dirty="0" smtClean="0">
                <a:ea typeface="돋움" panose="020B0600000101010101" pitchFamily="50" charset="-127"/>
              </a:rPr>
              <a:t>6a.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글쓰기 박스에 글을 쓰지 않고 등록 원하는 경우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, “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내용을 넣으세요” 라는 메시지를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표시하고 단계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3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으로 돌아간다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..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914400" lvl="2" indent="0" eaLnBrk="1" hangingPunct="1">
              <a:lnSpc>
                <a:spcPct val="100000"/>
              </a:lnSpc>
              <a:buNone/>
            </a:pPr>
            <a:endParaRPr lang="ko-KR" altLang="en-US" dirty="0"/>
          </a:p>
          <a:p>
            <a:pPr marL="914400" lvl="2" indent="0" eaLnBrk="1" hangingPunct="1">
              <a:lnSpc>
                <a:spcPct val="100000"/>
              </a:lnSpc>
              <a:buNone/>
            </a:pP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348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>
            <a:extLst>
              <a:ext uri="{FF2B5EF4-FFF2-40B4-BE49-F238E27FC236}">
                <a16:creationId xmlns:a16="http://schemas.microsoft.com/office/drawing/2014/main" id="{95F213F0-5141-43A1-B6DA-95B36CFA7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유스케이스</a:t>
            </a:r>
            <a:r>
              <a:rPr lang="ko-KR" altLang="en-US" dirty="0"/>
              <a:t> </a:t>
            </a:r>
            <a:r>
              <a:rPr lang="ko-KR" altLang="en-US" dirty="0" smtClean="0"/>
              <a:t>명세서 작성</a:t>
            </a:r>
            <a:endParaRPr lang="en-US" altLang="ko-KR" dirty="0"/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9D4508C8-8289-4076-8751-1232513FFA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1196752"/>
            <a:ext cx="8507288" cy="4824536"/>
          </a:xfrm>
          <a:solidFill>
            <a:srgbClr val="FFFF00">
              <a:alpha val="14902"/>
            </a:srgbClr>
          </a:solidFill>
          <a:ln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marL="1200150" lvl="2" indent="-28575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유스케이스명</a:t>
            </a:r>
            <a:r>
              <a:rPr lang="en-US" altLang="ko-KR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글을 수정한다</a:t>
            </a:r>
          </a:p>
          <a:p>
            <a:pPr marL="1200150" lvl="2" indent="-28575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액터명</a:t>
            </a:r>
            <a:r>
              <a:rPr lang="en-US" altLang="ko-KR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</a:t>
            </a:r>
          </a:p>
          <a:p>
            <a:pPr marL="1200150" lvl="2" indent="-28575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유스케이스</a:t>
            </a:r>
            <a:r>
              <a:rPr lang="ko-KR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개요 및 </a:t>
            </a:r>
            <a:r>
              <a:rPr lang="ko-KR" altLang="en-US" sz="1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설명</a:t>
            </a:r>
            <a:r>
              <a:rPr lang="en-US" altLang="ko-KR" sz="1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사용자는  게시판 글을 수정한다</a:t>
            </a:r>
            <a:r>
              <a:rPr lang="en-US" altLang="ko-KR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1200150" lvl="2" indent="-28575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사전조건</a:t>
            </a:r>
            <a:r>
              <a:rPr lang="en-US" altLang="ko-KR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:  </a:t>
            </a:r>
            <a:r>
              <a:rPr lang="ko-KR" altLang="en-US" sz="1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사용자 및 글이 등록되어야 한다</a:t>
            </a:r>
            <a:r>
              <a:rPr lang="en-US" altLang="ko-KR" sz="1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sz="1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200150" lvl="2" indent="-28575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사후조건</a:t>
            </a:r>
            <a:r>
              <a:rPr lang="en-US" altLang="ko-KR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수정된 글이 </a:t>
            </a:r>
            <a:r>
              <a:rPr lang="ko-KR" altLang="en-US" sz="1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시스템에 </a:t>
            </a:r>
            <a:r>
              <a:rPr lang="ko-KR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등록된다</a:t>
            </a:r>
            <a:r>
              <a:rPr lang="en-US" altLang="ko-KR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1200150" lvl="2" indent="-28575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작업 흐름</a:t>
            </a:r>
            <a:endParaRPr lang="en-US" altLang="ko-KR" sz="1800" b="1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sz="1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정상흐름</a:t>
            </a:r>
            <a:r>
              <a:rPr lang="en-US" altLang="ko-KR" sz="1400" b="1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endParaRPr lang="ko-KR" altLang="en-US" sz="14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81025" lvl="3" indent="0" eaLnBrk="1" hangingPunct="1">
              <a:lnSpc>
                <a:spcPct val="110000"/>
              </a:lnSpc>
              <a:buNone/>
            </a:pPr>
            <a:r>
              <a:rPr lang="en-US" altLang="ko-KR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800" dirty="0" smtClean="0">
                <a:latin typeface="+mn-ea"/>
                <a:ea typeface="+mn-ea"/>
              </a:rPr>
              <a:t>	</a:t>
            </a:r>
            <a:r>
              <a:rPr lang="en-US" altLang="ko-KR" sz="1400" dirty="0" smtClean="0">
                <a:latin typeface="+mn-ea"/>
                <a:ea typeface="+mn-ea"/>
              </a:rPr>
              <a:t>1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 smtClean="0">
                <a:latin typeface="+mn-ea"/>
                <a:ea typeface="+mn-ea"/>
              </a:rPr>
              <a:t>사용자는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로그인 </a:t>
            </a:r>
            <a:r>
              <a:rPr lang="ko-KR" altLang="en-US" sz="1400" dirty="0" err="1" smtClean="0">
                <a:latin typeface="+mn-ea"/>
                <a:ea typeface="+mn-ea"/>
              </a:rPr>
              <a:t>유스케이스를</a:t>
            </a:r>
            <a:r>
              <a:rPr lang="ko-KR" altLang="en-US" sz="1400" dirty="0" smtClean="0">
                <a:latin typeface="+mn-ea"/>
                <a:ea typeface="+mn-ea"/>
              </a:rPr>
              <a:t> 수행한다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pPr marL="581025" lvl="3" indent="0" eaLnBrk="1" hangingPunct="1">
              <a:lnSpc>
                <a:spcPct val="110000"/>
              </a:lnSpc>
              <a:buNone/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      	2. </a:t>
            </a:r>
            <a:r>
              <a:rPr lang="ko-KR" altLang="en-US" sz="1400" dirty="0" smtClean="0">
                <a:latin typeface="+mn-ea"/>
                <a:ea typeface="+mn-ea"/>
              </a:rPr>
              <a:t>사용자는 </a:t>
            </a:r>
            <a:r>
              <a:rPr lang="ko-KR" altLang="en-US" sz="1400" dirty="0">
                <a:latin typeface="+mn-ea"/>
                <a:ea typeface="+mn-ea"/>
              </a:rPr>
              <a:t>글 </a:t>
            </a:r>
            <a:r>
              <a:rPr lang="ko-KR" altLang="en-US" sz="1400" dirty="0" smtClean="0">
                <a:latin typeface="+mn-ea"/>
                <a:ea typeface="+mn-ea"/>
              </a:rPr>
              <a:t>수정을 </a:t>
            </a:r>
            <a:r>
              <a:rPr lang="ko-KR" altLang="en-US" sz="1400" dirty="0">
                <a:latin typeface="+mn-ea"/>
                <a:ea typeface="+mn-ea"/>
              </a:rPr>
              <a:t>선택한다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sz="1400" dirty="0" smtClean="0">
                <a:latin typeface="+mn-ea"/>
                <a:ea typeface="+mn-ea"/>
              </a:rPr>
              <a:t>	3. </a:t>
            </a:r>
            <a:r>
              <a:rPr lang="ko-KR" altLang="en-US" sz="1400" dirty="0" smtClean="0">
                <a:latin typeface="+mn-ea"/>
                <a:ea typeface="+mn-ea"/>
              </a:rPr>
              <a:t>시스템은 </a:t>
            </a:r>
            <a:r>
              <a:rPr lang="ko-KR" altLang="en-US" sz="1400" dirty="0">
                <a:latin typeface="+mn-ea"/>
                <a:ea typeface="+mn-ea"/>
              </a:rPr>
              <a:t>글쓰기 </a:t>
            </a:r>
            <a:r>
              <a:rPr lang="ko-KR" altLang="en-US" sz="1400" dirty="0" smtClean="0">
                <a:latin typeface="+mn-ea"/>
                <a:ea typeface="+mn-ea"/>
              </a:rPr>
              <a:t>박스에 수정할 글을 가져온다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  <a:endParaRPr lang="en-US" altLang="ko-KR" sz="1400" dirty="0">
              <a:latin typeface="+mn-ea"/>
              <a:ea typeface="+mn-ea"/>
            </a:endParaRP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sz="1400" dirty="0" smtClean="0">
                <a:latin typeface="+mn-ea"/>
                <a:ea typeface="+mn-ea"/>
              </a:rPr>
              <a:t>	4. </a:t>
            </a:r>
            <a:r>
              <a:rPr lang="ko-KR" altLang="en-US" sz="1400" dirty="0" smtClean="0">
                <a:latin typeface="+mn-ea"/>
                <a:ea typeface="+mn-ea"/>
              </a:rPr>
              <a:t>사용자는 </a:t>
            </a:r>
            <a:r>
              <a:rPr lang="ko-KR" altLang="en-US" sz="1400" dirty="0">
                <a:latin typeface="+mn-ea"/>
                <a:ea typeface="+mn-ea"/>
              </a:rPr>
              <a:t>글쓰기 박스에서 글을 </a:t>
            </a:r>
            <a:r>
              <a:rPr lang="ko-KR" altLang="en-US" sz="1400" dirty="0" smtClean="0">
                <a:latin typeface="+mn-ea"/>
                <a:ea typeface="+mn-ea"/>
              </a:rPr>
              <a:t>수정한 후 등록을 한다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sz="1400" dirty="0">
                <a:latin typeface="+mn-ea"/>
                <a:ea typeface="+mn-ea"/>
              </a:rPr>
              <a:t>	5</a:t>
            </a:r>
            <a:r>
              <a:rPr lang="en-US" altLang="ko-KR" sz="1400" dirty="0" smtClean="0">
                <a:latin typeface="+mn-ea"/>
                <a:ea typeface="+mn-ea"/>
              </a:rPr>
              <a:t>. </a:t>
            </a:r>
            <a:r>
              <a:rPr lang="ko-KR" altLang="en-US" sz="1400" dirty="0" smtClean="0">
                <a:latin typeface="+mn-ea"/>
                <a:ea typeface="+mn-ea"/>
              </a:rPr>
              <a:t>시스템은 </a:t>
            </a:r>
            <a:r>
              <a:rPr lang="ko-KR" altLang="en-US" sz="1400" dirty="0">
                <a:latin typeface="+mn-ea"/>
                <a:ea typeface="+mn-ea"/>
              </a:rPr>
              <a:t>글을 </a:t>
            </a:r>
            <a:r>
              <a:rPr lang="ko-KR" altLang="en-US" sz="1400" dirty="0" smtClean="0">
                <a:latin typeface="+mn-ea"/>
                <a:ea typeface="+mn-ea"/>
              </a:rPr>
              <a:t>저장한다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</a:p>
          <a:p>
            <a:pPr marL="1143000" lvl="2" indent="-228600" eaLnBrk="1" hangingPunct="1">
              <a:lnSpc>
                <a:spcPct val="100000"/>
              </a:lnSpc>
              <a:buAutoNum type="arabicPeriod" startAt="6"/>
            </a:pPr>
            <a:endParaRPr lang="en-US" altLang="ko-KR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b="1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대체흐름</a:t>
            </a:r>
            <a:r>
              <a:rPr lang="en-US" altLang="ko-KR" b="1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b="1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예외흐름</a:t>
            </a:r>
            <a:r>
              <a:rPr lang="en-US" altLang="ko-KR" b="1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</a:t>
            </a:r>
            <a:r>
              <a:rPr lang="en-US" altLang="ko-KR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  <a:endParaRPr lang="en-US" altLang="ko-KR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552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>
            <a:extLst>
              <a:ext uri="{FF2B5EF4-FFF2-40B4-BE49-F238E27FC236}">
                <a16:creationId xmlns:a16="http://schemas.microsoft.com/office/drawing/2014/main" id="{95F213F0-5141-43A1-B6DA-95B36CFA7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유스케이스</a:t>
            </a:r>
            <a:r>
              <a:rPr lang="ko-KR" altLang="en-US" dirty="0"/>
              <a:t> </a:t>
            </a:r>
            <a:r>
              <a:rPr lang="ko-KR" altLang="en-US" dirty="0" smtClean="0"/>
              <a:t>명세서 작성</a:t>
            </a:r>
            <a:endParaRPr lang="en-US" altLang="ko-KR" dirty="0"/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9D4508C8-8289-4076-8751-1232513FFA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1196752"/>
            <a:ext cx="8507288" cy="4824536"/>
          </a:xfrm>
          <a:solidFill>
            <a:srgbClr val="FFFF00">
              <a:alpha val="14902"/>
            </a:srgbClr>
          </a:solidFill>
          <a:ln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marL="1200150" lvl="2" indent="-28575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 err="1">
                <a:latin typeface="+mn-lt"/>
                <a:ea typeface="돋움" panose="020B0600000101010101" pitchFamily="50" charset="-127"/>
              </a:rPr>
              <a:t>유스케이스명</a:t>
            </a:r>
            <a:r>
              <a:rPr lang="en-US" altLang="ko-KR" sz="1800" b="1" dirty="0">
                <a:latin typeface="+mn-lt"/>
                <a:ea typeface="돋움" panose="020B0600000101010101" pitchFamily="50" charset="-127"/>
              </a:rPr>
              <a:t>: </a:t>
            </a:r>
            <a:r>
              <a:rPr lang="ko-KR" altLang="en-US" sz="1800" b="1" dirty="0">
                <a:latin typeface="+mn-lt"/>
                <a:ea typeface="돋움" panose="020B0600000101010101" pitchFamily="50" charset="-127"/>
              </a:rPr>
              <a:t>글을 수정한다</a:t>
            </a:r>
          </a:p>
          <a:p>
            <a:pPr marL="1200150" lvl="2" indent="-28575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 err="1">
                <a:latin typeface="+mn-lt"/>
                <a:ea typeface="돋움" panose="020B0600000101010101" pitchFamily="50" charset="-127"/>
              </a:rPr>
              <a:t>액터명</a:t>
            </a:r>
            <a:r>
              <a:rPr lang="en-US" altLang="ko-KR" sz="1800" b="1" dirty="0">
                <a:latin typeface="+mn-lt"/>
                <a:ea typeface="돋움" panose="020B0600000101010101" pitchFamily="50" charset="-127"/>
              </a:rPr>
              <a:t>: </a:t>
            </a:r>
            <a:r>
              <a:rPr lang="ko-KR" altLang="en-US" sz="1800" b="1" dirty="0">
                <a:latin typeface="+mn-lt"/>
                <a:ea typeface="돋움" panose="020B0600000101010101" pitchFamily="50" charset="-127"/>
              </a:rPr>
              <a:t>사용자</a:t>
            </a:r>
          </a:p>
          <a:p>
            <a:pPr marL="1200150" lvl="2" indent="-28575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 err="1">
                <a:latin typeface="+mn-lt"/>
                <a:ea typeface="돋움" panose="020B0600000101010101" pitchFamily="50" charset="-127"/>
              </a:rPr>
              <a:t>유스케이스</a:t>
            </a:r>
            <a:r>
              <a:rPr lang="ko-KR" altLang="en-US" sz="1800" b="1" dirty="0">
                <a:latin typeface="+mn-lt"/>
                <a:ea typeface="돋움" panose="020B0600000101010101" pitchFamily="50" charset="-127"/>
              </a:rPr>
              <a:t> 개요 및 </a:t>
            </a:r>
            <a:r>
              <a:rPr lang="ko-KR" altLang="en-US" sz="1800" b="1" dirty="0" smtClean="0">
                <a:latin typeface="+mn-lt"/>
                <a:ea typeface="돋움" panose="020B0600000101010101" pitchFamily="50" charset="-127"/>
              </a:rPr>
              <a:t>설명</a:t>
            </a:r>
            <a:r>
              <a:rPr lang="en-US" altLang="ko-KR" sz="1800" b="1" dirty="0" smtClean="0">
                <a:latin typeface="+mn-lt"/>
                <a:ea typeface="돋움" panose="020B0600000101010101" pitchFamily="50" charset="-127"/>
              </a:rPr>
              <a:t>:</a:t>
            </a:r>
            <a:r>
              <a:rPr lang="ko-KR" altLang="en-US" sz="1800" b="1" dirty="0">
                <a:latin typeface="+mn-lt"/>
                <a:ea typeface="돋움" panose="020B0600000101010101" pitchFamily="50" charset="-127"/>
              </a:rPr>
              <a:t>사용자는  게시판 글을 수정한다</a:t>
            </a:r>
            <a:r>
              <a:rPr lang="en-US" altLang="ko-KR" sz="1800" b="1" dirty="0">
                <a:latin typeface="+mn-lt"/>
                <a:ea typeface="돋움" panose="020B0600000101010101" pitchFamily="50" charset="-127"/>
              </a:rPr>
              <a:t>.</a:t>
            </a:r>
          </a:p>
          <a:p>
            <a:pPr marL="1200150" lvl="2" indent="-28575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 err="1" smtClean="0">
                <a:latin typeface="+mn-lt"/>
                <a:ea typeface="돋움" panose="020B0600000101010101" pitchFamily="50" charset="-127"/>
              </a:rPr>
              <a:t>사전조건</a:t>
            </a:r>
            <a:r>
              <a:rPr lang="en-US" altLang="ko-KR" sz="1800" b="1" dirty="0">
                <a:latin typeface="+mn-lt"/>
                <a:ea typeface="돋움" panose="020B0600000101010101" pitchFamily="50" charset="-127"/>
              </a:rPr>
              <a:t>:  </a:t>
            </a:r>
            <a:r>
              <a:rPr lang="ko-KR" altLang="en-US" sz="1800" b="1" dirty="0" smtClean="0">
                <a:latin typeface="+mn-lt"/>
                <a:ea typeface="돋움" panose="020B0600000101010101" pitchFamily="50" charset="-127"/>
              </a:rPr>
              <a:t>사용자 및 글이 등록되어야 한다</a:t>
            </a:r>
            <a:r>
              <a:rPr lang="en-US" altLang="ko-KR" sz="1800" b="1" dirty="0" smtClean="0">
                <a:latin typeface="+mn-lt"/>
                <a:ea typeface="돋움" panose="020B0600000101010101" pitchFamily="50" charset="-127"/>
              </a:rPr>
              <a:t>.</a:t>
            </a:r>
            <a:endParaRPr lang="en-US" altLang="ko-KR" sz="1800" b="1" dirty="0">
              <a:latin typeface="+mn-lt"/>
              <a:ea typeface="돋움" panose="020B0600000101010101" pitchFamily="50" charset="-127"/>
            </a:endParaRPr>
          </a:p>
          <a:p>
            <a:pPr marL="1200150" lvl="2" indent="-28575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 err="1">
                <a:latin typeface="+mn-lt"/>
                <a:ea typeface="돋움" panose="020B0600000101010101" pitchFamily="50" charset="-127"/>
              </a:rPr>
              <a:t>사후조건</a:t>
            </a:r>
            <a:r>
              <a:rPr lang="en-US" altLang="ko-KR" sz="1800" b="1" dirty="0">
                <a:latin typeface="+mn-lt"/>
                <a:ea typeface="돋움" panose="020B0600000101010101" pitchFamily="50" charset="-127"/>
              </a:rPr>
              <a:t>: </a:t>
            </a:r>
            <a:r>
              <a:rPr lang="ko-KR" altLang="en-US" sz="1800" b="1" dirty="0">
                <a:latin typeface="+mn-lt"/>
                <a:ea typeface="돋움" panose="020B0600000101010101" pitchFamily="50" charset="-127"/>
              </a:rPr>
              <a:t>수정된 글이 </a:t>
            </a:r>
            <a:r>
              <a:rPr lang="ko-KR" altLang="en-US" sz="1800" b="1" dirty="0" smtClean="0">
                <a:latin typeface="+mn-lt"/>
                <a:ea typeface="돋움" panose="020B0600000101010101" pitchFamily="50" charset="-127"/>
              </a:rPr>
              <a:t>시스템에 </a:t>
            </a:r>
            <a:r>
              <a:rPr lang="ko-KR" altLang="en-US" sz="1800" b="1" dirty="0">
                <a:latin typeface="+mn-lt"/>
                <a:ea typeface="돋움" panose="020B0600000101010101" pitchFamily="50" charset="-127"/>
              </a:rPr>
              <a:t>등록된다</a:t>
            </a:r>
            <a:r>
              <a:rPr lang="en-US" altLang="ko-KR" sz="1800" b="1" dirty="0">
                <a:latin typeface="+mn-lt"/>
                <a:ea typeface="돋움" panose="020B0600000101010101" pitchFamily="50" charset="-127"/>
              </a:rPr>
              <a:t>.</a:t>
            </a:r>
          </a:p>
          <a:p>
            <a:pPr marL="1200150" lvl="2" indent="-28575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 smtClean="0">
                <a:latin typeface="+mn-lt"/>
                <a:ea typeface="돋움" panose="020B0600000101010101" pitchFamily="50" charset="-127"/>
              </a:rPr>
              <a:t>작업 흐름</a:t>
            </a:r>
            <a:endParaRPr lang="en-US" altLang="ko-KR" sz="1800" b="1" dirty="0" smtClean="0">
              <a:latin typeface="+mn-lt"/>
              <a:ea typeface="돋움" panose="020B0600000101010101" pitchFamily="50" charset="-127"/>
            </a:endParaRP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sz="1400" b="1" dirty="0" smtClean="0">
                <a:latin typeface="+mn-lt"/>
                <a:ea typeface="돋움" panose="020B0600000101010101" pitchFamily="50" charset="-127"/>
              </a:rPr>
              <a:t>	</a:t>
            </a:r>
            <a:r>
              <a:rPr lang="ko-KR" altLang="en-US" sz="1400" b="1" dirty="0" err="1" smtClean="0">
                <a:latin typeface="+mn-lt"/>
                <a:ea typeface="돋움" panose="020B0600000101010101" pitchFamily="50" charset="-127"/>
              </a:rPr>
              <a:t>정상흐름</a:t>
            </a:r>
            <a:r>
              <a:rPr lang="en-US" altLang="ko-KR" sz="1400" b="1" dirty="0" smtClean="0">
                <a:latin typeface="+mn-lt"/>
                <a:ea typeface="돋움" panose="020B0600000101010101" pitchFamily="50" charset="-127"/>
              </a:rPr>
              <a:t>:</a:t>
            </a:r>
            <a:endParaRPr lang="ko-KR" altLang="en-US" sz="1400" b="1" dirty="0">
              <a:latin typeface="+mn-lt"/>
              <a:ea typeface="돋움" panose="020B0600000101010101" pitchFamily="50" charset="-127"/>
            </a:endParaRPr>
          </a:p>
          <a:p>
            <a:pPr marL="581025" lvl="3" indent="0" eaLnBrk="1" hangingPunct="1">
              <a:lnSpc>
                <a:spcPct val="110000"/>
              </a:lnSpc>
              <a:buNone/>
            </a:pPr>
            <a:r>
              <a:rPr lang="en-US" altLang="ko-KR" sz="1800" b="1" dirty="0">
                <a:latin typeface="+mn-lt"/>
                <a:ea typeface="돋움" panose="020B0600000101010101" pitchFamily="50" charset="-127"/>
              </a:rPr>
              <a:t>	</a:t>
            </a:r>
            <a:r>
              <a:rPr lang="en-US" altLang="ko-KR" sz="1800" b="1" dirty="0" smtClean="0">
                <a:latin typeface="+mn-lt"/>
                <a:ea typeface="돋움" panose="020B0600000101010101" pitchFamily="50" charset="-127"/>
              </a:rPr>
              <a:t>	</a:t>
            </a:r>
            <a:r>
              <a:rPr lang="en-US" altLang="ko-KR" sz="1400" b="1" dirty="0" smtClean="0">
                <a:latin typeface="+mn-lt"/>
              </a:rPr>
              <a:t>1</a:t>
            </a:r>
            <a:r>
              <a:rPr lang="en-US" altLang="ko-KR" sz="1400" b="1" dirty="0">
                <a:latin typeface="+mn-lt"/>
              </a:rPr>
              <a:t>. </a:t>
            </a:r>
            <a:r>
              <a:rPr lang="ko-KR" altLang="en-US" sz="1400" b="1" dirty="0">
                <a:latin typeface="+mn-lt"/>
              </a:rPr>
              <a:t>사용자는 </a:t>
            </a:r>
            <a:r>
              <a:rPr lang="ko-KR" altLang="en-US" sz="1400" b="1" dirty="0" smtClean="0">
                <a:latin typeface="+mn-lt"/>
              </a:rPr>
              <a:t>로그인 </a:t>
            </a:r>
            <a:r>
              <a:rPr lang="ko-KR" altLang="en-US" sz="1400" b="1" dirty="0" err="1" smtClean="0">
                <a:latin typeface="+mn-lt"/>
              </a:rPr>
              <a:t>유스케이스를</a:t>
            </a:r>
            <a:r>
              <a:rPr lang="ko-KR" altLang="en-US" sz="1400" b="1" dirty="0" smtClean="0">
                <a:latin typeface="+mn-lt"/>
              </a:rPr>
              <a:t> 수행한다</a:t>
            </a:r>
            <a:r>
              <a:rPr lang="en-US" altLang="ko-KR" sz="1400" b="1" dirty="0" smtClean="0">
                <a:latin typeface="+mn-lt"/>
              </a:rPr>
              <a:t>.</a:t>
            </a:r>
            <a:r>
              <a:rPr lang="en-US" altLang="ko-KR" sz="1400" b="1" dirty="0" smtClean="0">
                <a:latin typeface="+mn-lt"/>
                <a:ea typeface="돋움" panose="020B0600000101010101" pitchFamily="50" charset="-127"/>
              </a:rPr>
              <a:t>	</a:t>
            </a:r>
          </a:p>
          <a:p>
            <a:pPr marL="581025" lvl="3" indent="0" eaLnBrk="1" hangingPunct="1">
              <a:lnSpc>
                <a:spcPct val="110000"/>
              </a:lnSpc>
              <a:buNone/>
            </a:pPr>
            <a:r>
              <a:rPr lang="en-US" altLang="ko-KR" sz="1400" b="1" dirty="0">
                <a:latin typeface="+mn-lt"/>
                <a:ea typeface="돋움" panose="020B0600000101010101" pitchFamily="50" charset="-127"/>
              </a:rPr>
              <a:t>	</a:t>
            </a:r>
            <a:r>
              <a:rPr lang="en-US" altLang="ko-KR" sz="1400" b="1" dirty="0" smtClean="0">
                <a:latin typeface="+mn-lt"/>
                <a:ea typeface="돋움" panose="020B0600000101010101" pitchFamily="50" charset="-127"/>
              </a:rPr>
              <a:t>	2. </a:t>
            </a:r>
            <a:r>
              <a:rPr lang="ko-KR" altLang="en-US" sz="1400" b="1" dirty="0" smtClean="0">
                <a:latin typeface="+mn-lt"/>
                <a:ea typeface="돋움" panose="020B0600000101010101" pitchFamily="50" charset="-127"/>
              </a:rPr>
              <a:t>사용자는 글 수정 버튼을 선택한다</a:t>
            </a:r>
            <a:r>
              <a:rPr lang="en-US" altLang="ko-KR" sz="1400" b="1" dirty="0" smtClean="0">
                <a:latin typeface="+mn-lt"/>
                <a:ea typeface="돋움" panose="020B0600000101010101" pitchFamily="50" charset="-127"/>
              </a:rPr>
              <a:t>.</a:t>
            </a:r>
            <a:endParaRPr lang="en-US" altLang="ko-KR" sz="1400" b="1" dirty="0">
              <a:latin typeface="+mn-lt"/>
              <a:ea typeface="돋움" panose="020B0600000101010101" pitchFamily="50" charset="-127"/>
            </a:endParaRP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sz="1400" b="1" dirty="0" smtClean="0">
                <a:latin typeface="+mn-lt"/>
                <a:ea typeface="돋움" panose="020B0600000101010101" pitchFamily="50" charset="-127"/>
              </a:rPr>
              <a:t>	3. </a:t>
            </a:r>
            <a:r>
              <a:rPr lang="ko-KR" altLang="en-US" sz="1400" b="1" dirty="0" smtClean="0">
                <a:latin typeface="+mn-lt"/>
                <a:ea typeface="돋움" panose="020B0600000101010101" pitchFamily="50" charset="-127"/>
              </a:rPr>
              <a:t>시스템은 </a:t>
            </a:r>
            <a:r>
              <a:rPr lang="ko-KR" altLang="en-US" sz="1400" b="1" dirty="0">
                <a:latin typeface="+mn-lt"/>
                <a:ea typeface="돋움" panose="020B0600000101010101" pitchFamily="50" charset="-127"/>
              </a:rPr>
              <a:t>글쓰기 </a:t>
            </a:r>
            <a:r>
              <a:rPr lang="ko-KR" altLang="en-US" sz="1400" b="1" dirty="0" smtClean="0">
                <a:latin typeface="+mn-lt"/>
                <a:ea typeface="돋움" panose="020B0600000101010101" pitchFamily="50" charset="-127"/>
              </a:rPr>
              <a:t>박스에 수정할 글을 가져온다</a:t>
            </a:r>
            <a:r>
              <a:rPr lang="en-US" altLang="ko-KR" sz="1400" b="1" dirty="0" smtClean="0">
                <a:latin typeface="+mn-lt"/>
                <a:ea typeface="돋움" panose="020B0600000101010101" pitchFamily="50" charset="-127"/>
              </a:rPr>
              <a:t>.</a:t>
            </a:r>
            <a:endParaRPr lang="en-US" altLang="ko-KR" sz="1400" b="1" dirty="0">
              <a:latin typeface="+mn-lt"/>
              <a:ea typeface="돋움" panose="020B0600000101010101" pitchFamily="50" charset="-127"/>
            </a:endParaRP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sz="1400" b="1" dirty="0" smtClean="0">
                <a:latin typeface="+mn-lt"/>
                <a:ea typeface="돋움" panose="020B0600000101010101" pitchFamily="50" charset="-127"/>
              </a:rPr>
              <a:t>	4. </a:t>
            </a:r>
            <a:r>
              <a:rPr lang="ko-KR" altLang="en-US" sz="1400" b="1" dirty="0" smtClean="0">
                <a:latin typeface="+mn-lt"/>
                <a:ea typeface="돋움" panose="020B0600000101010101" pitchFamily="50" charset="-127"/>
              </a:rPr>
              <a:t>사용자는 </a:t>
            </a:r>
            <a:r>
              <a:rPr lang="ko-KR" altLang="en-US" sz="1400" b="1" dirty="0">
                <a:latin typeface="+mn-lt"/>
                <a:ea typeface="돋움" panose="020B0600000101010101" pitchFamily="50" charset="-127"/>
              </a:rPr>
              <a:t>글쓰기 박스에서 글을 </a:t>
            </a:r>
            <a:r>
              <a:rPr lang="ko-KR" altLang="en-US" sz="1400" b="1" dirty="0" smtClean="0">
                <a:latin typeface="+mn-lt"/>
                <a:ea typeface="돋움" panose="020B0600000101010101" pitchFamily="50" charset="-127"/>
              </a:rPr>
              <a:t>수정한 후 등록을 한다</a:t>
            </a:r>
            <a:r>
              <a:rPr lang="en-US" altLang="ko-KR" sz="1400" b="1" dirty="0" smtClean="0">
                <a:latin typeface="+mn-lt"/>
                <a:ea typeface="돋움" panose="020B0600000101010101" pitchFamily="50" charset="-127"/>
              </a:rPr>
              <a:t>.</a:t>
            </a: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sz="1400" b="1" dirty="0">
                <a:latin typeface="+mn-lt"/>
                <a:ea typeface="돋움" panose="020B0600000101010101" pitchFamily="50" charset="-127"/>
              </a:rPr>
              <a:t>	5</a:t>
            </a:r>
            <a:r>
              <a:rPr lang="en-US" altLang="ko-KR" sz="1400" b="1" dirty="0" smtClean="0">
                <a:latin typeface="+mn-lt"/>
                <a:ea typeface="돋움" panose="020B0600000101010101" pitchFamily="50" charset="-127"/>
              </a:rPr>
              <a:t>. </a:t>
            </a:r>
            <a:r>
              <a:rPr lang="ko-KR" altLang="en-US" sz="1400" b="1" dirty="0" smtClean="0">
                <a:latin typeface="+mn-lt"/>
                <a:ea typeface="돋움" panose="020B0600000101010101" pitchFamily="50" charset="-127"/>
              </a:rPr>
              <a:t>시스템은 </a:t>
            </a:r>
            <a:r>
              <a:rPr lang="ko-KR" altLang="en-US" sz="1400" b="1" dirty="0">
                <a:latin typeface="+mn-lt"/>
                <a:ea typeface="돋움" panose="020B0600000101010101" pitchFamily="50" charset="-127"/>
              </a:rPr>
              <a:t>글을 </a:t>
            </a:r>
            <a:r>
              <a:rPr lang="ko-KR" altLang="en-US" sz="1400" b="1" dirty="0" smtClean="0">
                <a:latin typeface="+mn-lt"/>
                <a:ea typeface="돋움" panose="020B0600000101010101" pitchFamily="50" charset="-127"/>
              </a:rPr>
              <a:t>저장한다</a:t>
            </a:r>
            <a:r>
              <a:rPr lang="en-US" altLang="ko-KR" sz="1800" b="1" dirty="0" smtClean="0">
                <a:latin typeface="+mn-lt"/>
                <a:ea typeface="돋움" panose="020B0600000101010101" pitchFamily="50" charset="-127"/>
              </a:rPr>
              <a:t>.</a:t>
            </a:r>
          </a:p>
          <a:p>
            <a:pPr marL="1143000" lvl="2" indent="-228600" eaLnBrk="1" hangingPunct="1">
              <a:lnSpc>
                <a:spcPct val="100000"/>
              </a:lnSpc>
              <a:buAutoNum type="arabicPeriod" startAt="6"/>
            </a:pPr>
            <a:endParaRPr lang="en-US" altLang="ko-KR" sz="1200" b="1" dirty="0">
              <a:latin typeface="+mn-lt"/>
              <a:ea typeface="돋움" panose="020B0600000101010101" pitchFamily="50" charset="-127"/>
            </a:endParaRP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b="1" dirty="0" smtClean="0">
                <a:latin typeface="+mn-lt"/>
                <a:ea typeface="돋움" panose="020B0600000101010101" pitchFamily="50" charset="-127"/>
              </a:rPr>
              <a:t>	</a:t>
            </a:r>
            <a:r>
              <a:rPr lang="ko-KR" altLang="en-US" b="1" dirty="0" err="1" smtClean="0">
                <a:latin typeface="+mn-lt"/>
                <a:ea typeface="돋움" panose="020B0600000101010101" pitchFamily="50" charset="-127"/>
              </a:rPr>
              <a:t>대체흐름</a:t>
            </a:r>
            <a:r>
              <a:rPr lang="en-US" altLang="ko-KR" b="1" dirty="0" smtClean="0">
                <a:latin typeface="+mn-lt"/>
                <a:ea typeface="돋움" panose="020B0600000101010101" pitchFamily="50" charset="-127"/>
              </a:rPr>
              <a:t>/</a:t>
            </a:r>
            <a:r>
              <a:rPr lang="ko-KR" altLang="en-US" b="1" dirty="0" err="1" smtClean="0">
                <a:latin typeface="+mn-lt"/>
                <a:ea typeface="돋움" panose="020B0600000101010101" pitchFamily="50" charset="-127"/>
              </a:rPr>
              <a:t>예외흐름</a:t>
            </a:r>
            <a:r>
              <a:rPr lang="en-US" altLang="ko-KR" b="1" dirty="0" smtClean="0">
                <a:latin typeface="+mn-lt"/>
                <a:ea typeface="돋움" panose="020B0600000101010101" pitchFamily="50" charset="-127"/>
              </a:rPr>
              <a:t>:~</a:t>
            </a:r>
            <a:endParaRPr lang="en-US" altLang="ko-KR" sz="1200" b="1" dirty="0">
              <a:latin typeface="+mn-lt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656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>
            <a:extLst>
              <a:ext uri="{FF2B5EF4-FFF2-40B4-BE49-F238E27FC236}">
                <a16:creationId xmlns:a16="http://schemas.microsoft.com/office/drawing/2014/main" id="{95F213F0-5141-43A1-B6DA-95B36CFA7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로그인 </a:t>
            </a:r>
            <a:r>
              <a:rPr lang="ko-KR" altLang="en-US" dirty="0" err="1" smtClean="0"/>
              <a:t>유스케이스</a:t>
            </a:r>
            <a:r>
              <a:rPr lang="ko-KR" altLang="en-US" dirty="0" smtClean="0"/>
              <a:t> 명세서 작성</a:t>
            </a:r>
            <a:endParaRPr lang="en-US" altLang="ko-KR" dirty="0"/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9D4508C8-8289-4076-8751-1232513FFA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5040560"/>
          </a:xfrm>
          <a:solidFill>
            <a:srgbClr val="FFFF00">
              <a:alpha val="14902"/>
            </a:srgbClr>
          </a:solidFill>
          <a:ln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130000"/>
              </a:lnSpc>
              <a:buNone/>
            </a:pPr>
            <a:r>
              <a:rPr lang="ko-KR" altLang="en-US" sz="1400" dirty="0" err="1"/>
              <a:t>유스케이스명</a:t>
            </a:r>
            <a:r>
              <a:rPr lang="en-US" altLang="ko-KR" sz="1400" dirty="0"/>
              <a:t>: </a:t>
            </a:r>
            <a:r>
              <a:rPr lang="ko-KR" altLang="en-US" sz="1400" dirty="0" smtClean="0"/>
              <a:t>로그인한다</a:t>
            </a:r>
            <a:endParaRPr lang="ko-KR" altLang="en-US" sz="1400" dirty="0"/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ko-KR" altLang="en-US" sz="1400" dirty="0" err="1"/>
              <a:t>액터명</a:t>
            </a:r>
            <a:r>
              <a:rPr lang="en-US" altLang="ko-KR" sz="1400" dirty="0"/>
              <a:t>: </a:t>
            </a:r>
            <a:r>
              <a:rPr lang="ko-KR" altLang="en-US" sz="1400" dirty="0"/>
              <a:t>사용자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ko-KR" altLang="en-US" sz="1400" dirty="0" err="1"/>
              <a:t>유스케이스</a:t>
            </a:r>
            <a:r>
              <a:rPr lang="ko-KR" altLang="en-US" sz="1400" dirty="0"/>
              <a:t> 개요 및 </a:t>
            </a:r>
            <a:r>
              <a:rPr lang="ko-KR" altLang="en-US" sz="14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사용자는 시스템에 로그인한다</a:t>
            </a:r>
            <a:endParaRPr lang="en-US" altLang="ko-KR" sz="1000" dirty="0"/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ko-KR" altLang="en-US" sz="1400" dirty="0"/>
              <a:t>사전 조건</a:t>
            </a:r>
            <a:r>
              <a:rPr lang="en-US" altLang="ko-KR" sz="1400" dirty="0"/>
              <a:t>: </a:t>
            </a:r>
            <a:r>
              <a:rPr lang="ko-KR" altLang="en-US" sz="1200" dirty="0" smtClean="0"/>
              <a:t>사용자가 등록되어 있어야 한다</a:t>
            </a:r>
            <a:r>
              <a:rPr lang="en-US" altLang="ko-KR" sz="1200" dirty="0" smtClean="0"/>
              <a:t>.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ko-KR" altLang="en-US" sz="1400" dirty="0" err="1" smtClean="0"/>
              <a:t>사후조건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시스템에 사용자가 </a:t>
            </a:r>
            <a:r>
              <a:rPr lang="ko-KR" altLang="en-US" sz="1200" dirty="0" err="1" smtClean="0"/>
              <a:t>로그인된다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ko-KR" altLang="en-US" sz="1400" dirty="0"/>
              <a:t>작업 흐름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sz="1100" dirty="0" err="1" smtClean="0"/>
              <a:t>정상흐름</a:t>
            </a:r>
            <a:endParaRPr lang="en-US" altLang="ko-KR" sz="1100" dirty="0" smtClean="0"/>
          </a:p>
          <a:p>
            <a:pPr marL="581025" lvl="3" indent="0" eaLnBrk="1" hangingPunct="1">
              <a:lnSpc>
                <a:spcPct val="110000"/>
              </a:lnSpc>
              <a:buNone/>
            </a:pPr>
            <a:r>
              <a:rPr lang="ko-KR" altLang="en-US" dirty="0" smtClean="0"/>
              <a:t>      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사용자는 </a:t>
            </a:r>
            <a:r>
              <a:rPr lang="en-US" altLang="ko-KR" dirty="0"/>
              <a:t>id, </a:t>
            </a:r>
            <a:r>
              <a:rPr lang="ko-KR" altLang="en-US" dirty="0"/>
              <a:t>비번을 입력한다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시스템은 </a:t>
            </a:r>
            <a:r>
              <a:rPr lang="en-US" altLang="ko-KR" dirty="0"/>
              <a:t>id</a:t>
            </a:r>
            <a:r>
              <a:rPr lang="ko-KR" altLang="en-US" dirty="0"/>
              <a:t>와 비번을 </a:t>
            </a:r>
            <a:r>
              <a:rPr lang="ko-KR" altLang="en-US" dirty="0" smtClean="0"/>
              <a:t>검증한다</a:t>
            </a:r>
            <a:endParaRPr lang="en-US" altLang="ko-KR" dirty="0"/>
          </a:p>
          <a:p>
            <a:pPr lvl="1" eaLnBrk="1" hangingPunct="1">
              <a:lnSpc>
                <a:spcPct val="110000"/>
              </a:lnSpc>
            </a:pPr>
            <a:r>
              <a:rPr lang="ko-KR" altLang="en-US" sz="1100" dirty="0" smtClean="0"/>
              <a:t>대체 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예외흐름</a:t>
            </a:r>
            <a:endParaRPr lang="ko-KR" altLang="en-US" sz="1100" dirty="0"/>
          </a:p>
          <a:p>
            <a:pPr marL="914400" lvl="2" indent="0" eaLnBrk="1" hangingPunct="1">
              <a:buNone/>
            </a:pPr>
            <a:r>
              <a:rPr lang="en-US" altLang="ko-KR" dirty="0" smtClean="0"/>
              <a:t>2a. </a:t>
            </a:r>
            <a:r>
              <a:rPr lang="ko-KR" altLang="en-US" dirty="0" smtClean="0"/>
              <a:t>비번이 </a:t>
            </a:r>
            <a:r>
              <a:rPr lang="ko-KR" altLang="en-US" dirty="0"/>
              <a:t>맞지 않는 경우에 </a:t>
            </a:r>
            <a:r>
              <a:rPr lang="en-US" altLang="ko-KR" dirty="0"/>
              <a:t>“</a:t>
            </a:r>
            <a:r>
              <a:rPr lang="ko-KR" altLang="en-US" dirty="0"/>
              <a:t>비번 다시 입력</a:t>
            </a:r>
            <a:r>
              <a:rPr lang="en-US" altLang="ko-KR" dirty="0"/>
              <a:t>“ </a:t>
            </a:r>
            <a:r>
              <a:rPr lang="ko-KR" altLang="en-US" dirty="0"/>
              <a:t>메시지를 표시한 후 단계 </a:t>
            </a:r>
            <a:r>
              <a:rPr lang="en-US" altLang="ko-KR" dirty="0"/>
              <a:t>1</a:t>
            </a:r>
            <a:r>
              <a:rPr lang="ko-KR" altLang="en-US" dirty="0"/>
              <a:t>로 돌아 간다</a:t>
            </a:r>
            <a:r>
              <a:rPr lang="en-US" altLang="ko-KR" dirty="0"/>
              <a:t>.</a:t>
            </a:r>
          </a:p>
          <a:p>
            <a:pPr marL="914400" lvl="2" indent="0" eaLnBrk="1" hangingPunct="1">
              <a:lnSpc>
                <a:spcPct val="100000"/>
              </a:lnSpc>
              <a:buNone/>
            </a:pPr>
            <a:endParaRPr lang="ko-KR" altLang="en-US" dirty="0"/>
          </a:p>
          <a:p>
            <a:pPr marL="914400" lvl="2" indent="0" eaLnBrk="1" hangingPunct="1">
              <a:lnSpc>
                <a:spcPct val="100000"/>
              </a:lnSpc>
              <a:buNone/>
            </a:pP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>
            <a:extLst>
              <a:ext uri="{FF2B5EF4-FFF2-40B4-BE49-F238E27FC236}">
                <a16:creationId xmlns:a16="http://schemas.microsoft.com/office/drawing/2014/main" id="{E6A2386C-6541-4A0B-A1E2-6B83FC9FDE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완성된 게시판 유스케이스 다이어그램</a:t>
            </a:r>
          </a:p>
        </p:txBody>
      </p:sp>
      <p:sp>
        <p:nvSpPr>
          <p:cNvPr id="71684" name="Rectangle 63">
            <a:extLst>
              <a:ext uri="{FF2B5EF4-FFF2-40B4-BE49-F238E27FC236}">
                <a16:creationId xmlns:a16="http://schemas.microsoft.com/office/drawing/2014/main" id="{C3EDE824-A5F5-48A7-A26B-5D55D2B7D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336" y="1322733"/>
            <a:ext cx="4897437" cy="4968875"/>
          </a:xfrm>
          <a:prstGeom prst="rect">
            <a:avLst/>
          </a:prstGeom>
          <a:solidFill>
            <a:srgbClr val="EFF0E4">
              <a:alpha val="76862"/>
            </a:srgbClr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600" b="0"/>
              <a:t>게시판</a:t>
            </a: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71685" name="Group 64">
            <a:extLst>
              <a:ext uri="{FF2B5EF4-FFF2-40B4-BE49-F238E27FC236}">
                <a16:creationId xmlns:a16="http://schemas.microsoft.com/office/drawing/2014/main" id="{45560E77-A1A3-4ED2-BD60-261655E19979}"/>
              </a:ext>
            </a:extLst>
          </p:cNvPr>
          <p:cNvGrpSpPr>
            <a:grpSpLocks/>
          </p:cNvGrpSpPr>
          <p:nvPr/>
        </p:nvGrpSpPr>
        <p:grpSpPr bwMode="auto">
          <a:xfrm>
            <a:off x="1330276" y="2865264"/>
            <a:ext cx="565150" cy="863600"/>
            <a:chOff x="295" y="1752"/>
            <a:chExt cx="356" cy="544"/>
          </a:xfrm>
        </p:grpSpPr>
        <p:grpSp>
          <p:nvGrpSpPr>
            <p:cNvPr id="71713" name="Group 65">
              <a:extLst>
                <a:ext uri="{FF2B5EF4-FFF2-40B4-BE49-F238E27FC236}">
                  <a16:creationId xmlns:a16="http://schemas.microsoft.com/office/drawing/2014/main" id="{2A3882A1-1353-4318-9E29-53DA4154CC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1752"/>
              <a:ext cx="356" cy="544"/>
              <a:chOff x="399" y="2069"/>
              <a:chExt cx="356" cy="544"/>
            </a:xfrm>
          </p:grpSpPr>
          <p:sp>
            <p:nvSpPr>
              <p:cNvPr id="71715" name="Line 66">
                <a:extLst>
                  <a:ext uri="{FF2B5EF4-FFF2-40B4-BE49-F238E27FC236}">
                    <a16:creationId xmlns:a16="http://schemas.microsoft.com/office/drawing/2014/main" id="{901AF10B-6DE9-4CD8-89BB-171A25ADAE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" y="2271"/>
                <a:ext cx="23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1716" name="Line 67">
                <a:extLst>
                  <a:ext uri="{FF2B5EF4-FFF2-40B4-BE49-F238E27FC236}">
                    <a16:creationId xmlns:a16="http://schemas.microsoft.com/office/drawing/2014/main" id="{21D411FE-1FCC-4469-BF06-E7F8D1E83C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6" y="2204"/>
                <a:ext cx="0" cy="1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1717" name="Line 68">
                <a:extLst>
                  <a:ext uri="{FF2B5EF4-FFF2-40B4-BE49-F238E27FC236}">
                    <a16:creationId xmlns:a16="http://schemas.microsoft.com/office/drawing/2014/main" id="{75FB6C80-F9B9-496A-8C46-A7B662829B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4" y="2372"/>
                <a:ext cx="102" cy="10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1718" name="Line 69">
                <a:extLst>
                  <a:ext uri="{FF2B5EF4-FFF2-40B4-BE49-F238E27FC236}">
                    <a16:creationId xmlns:a16="http://schemas.microsoft.com/office/drawing/2014/main" id="{926B0175-99BD-41D2-9B7E-7476ABACB0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6" y="2372"/>
                <a:ext cx="101" cy="10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1719" name="Oval 70">
                <a:extLst>
                  <a:ext uri="{FF2B5EF4-FFF2-40B4-BE49-F238E27FC236}">
                    <a16:creationId xmlns:a16="http://schemas.microsoft.com/office/drawing/2014/main" id="{86C563E0-5F28-4557-818D-9E76AC03C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" y="2069"/>
                <a:ext cx="135" cy="13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lnSpc>
                    <a:spcPct val="140000"/>
                  </a:lnSpc>
                  <a:spcBef>
                    <a:spcPct val="20000"/>
                  </a:spcBef>
                  <a:buClr>
                    <a:srgbClr val="C40000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defRPr>
                </a:lvl1pPr>
                <a:lvl2pPr marL="742950" indent="-285750" latinLnBrk="1">
                  <a:lnSpc>
                    <a:spcPct val="120000"/>
                  </a:lnSpc>
                  <a:spcBef>
                    <a:spcPct val="20000"/>
                  </a:spcBef>
                  <a:buFont typeface="HY헤드라인M" panose="02030600000101010101" pitchFamily="18" charset="-127"/>
                  <a:buChar char="-"/>
                  <a:defRPr kumimoji="1" sz="15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defRPr>
                </a:lvl2pPr>
                <a:lvl3pPr marL="1143000" indent="-228600" latinLnBrk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 latinLnBrk="1">
                  <a:lnSpc>
                    <a:spcPct val="12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180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71720" name="Text Box 71">
                <a:extLst>
                  <a:ext uri="{FF2B5EF4-FFF2-40B4-BE49-F238E27FC236}">
                    <a16:creationId xmlns:a16="http://schemas.microsoft.com/office/drawing/2014/main" id="{707A94CE-6C2D-4183-937E-5423D14B1A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" y="2459"/>
                <a:ext cx="35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ct val="140000"/>
                  </a:lnSpc>
                  <a:spcBef>
                    <a:spcPct val="20000"/>
                  </a:spcBef>
                  <a:buClr>
                    <a:srgbClr val="C40000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defRPr>
                </a:lvl1pPr>
                <a:lvl2pPr marL="742950" indent="-285750" latinLnBrk="1">
                  <a:lnSpc>
                    <a:spcPct val="120000"/>
                  </a:lnSpc>
                  <a:spcBef>
                    <a:spcPct val="20000"/>
                  </a:spcBef>
                  <a:buFont typeface="HY헤드라인M" panose="02030600000101010101" pitchFamily="18" charset="-127"/>
                  <a:buChar char="-"/>
                  <a:defRPr kumimoji="1" sz="15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defRPr>
                </a:lvl2pPr>
                <a:lvl3pPr marL="1143000" indent="-228600" latinLnBrk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 latinLnBrk="1">
                  <a:lnSpc>
                    <a:spcPct val="12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1000" b="0"/>
                  <a:t>사용자</a:t>
                </a:r>
              </a:p>
            </p:txBody>
          </p:sp>
        </p:grpSp>
        <p:sp>
          <p:nvSpPr>
            <p:cNvPr id="71714" name="Rectangle 72">
              <a:extLst>
                <a:ext uri="{FF2B5EF4-FFF2-40B4-BE49-F238E27FC236}">
                  <a16:creationId xmlns:a16="http://schemas.microsoft.com/office/drawing/2014/main" id="{E10059A3-C4B7-4B75-8689-43702FBA5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888"/>
              <a:ext cx="272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76862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>
              <a:lvl1pPr latinLnBrk="1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latinLnBrk="1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5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latinLnBrk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ko-KR" altLang="en-US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71686" name="Oval 73">
            <a:extLst>
              <a:ext uri="{FF2B5EF4-FFF2-40B4-BE49-F238E27FC236}">
                <a16:creationId xmlns:a16="http://schemas.microsoft.com/office/drawing/2014/main" id="{9971ECDE-7F79-4243-9970-B7AE016B0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107" y="2333048"/>
            <a:ext cx="1296987" cy="594288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 dirty="0"/>
              <a:t>글을 수정한다</a:t>
            </a:r>
          </a:p>
        </p:txBody>
      </p:sp>
      <p:cxnSp>
        <p:nvCxnSpPr>
          <p:cNvPr id="71687" name="AutoShape 74">
            <a:extLst>
              <a:ext uri="{FF2B5EF4-FFF2-40B4-BE49-F238E27FC236}">
                <a16:creationId xmlns:a16="http://schemas.microsoft.com/office/drawing/2014/main" id="{1476A19D-8244-4DE3-87B7-7C520C58F1CE}"/>
              </a:ext>
            </a:extLst>
          </p:cNvPr>
          <p:cNvCxnSpPr>
            <a:cxnSpLocks noChangeShapeType="1"/>
            <a:stCxn id="71714" idx="3"/>
            <a:endCxn id="71686" idx="2"/>
          </p:cNvCxnSpPr>
          <p:nvPr/>
        </p:nvCxnSpPr>
        <p:spPr bwMode="auto">
          <a:xfrm flipV="1">
            <a:off x="1833514" y="2630192"/>
            <a:ext cx="1214593" cy="5589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688" name="Oval 75">
            <a:extLst>
              <a:ext uri="{FF2B5EF4-FFF2-40B4-BE49-F238E27FC236}">
                <a16:creationId xmlns:a16="http://schemas.microsoft.com/office/drawing/2014/main" id="{D1BEF727-B947-4BB2-97A3-542B93D89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991" y="1445448"/>
            <a:ext cx="1296987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 dirty="0"/>
              <a:t>글을 등록한다</a:t>
            </a:r>
          </a:p>
        </p:txBody>
      </p:sp>
      <p:sp>
        <p:nvSpPr>
          <p:cNvPr id="71689" name="Oval 76">
            <a:extLst>
              <a:ext uri="{FF2B5EF4-FFF2-40B4-BE49-F238E27FC236}">
                <a16:creationId xmlns:a16="http://schemas.microsoft.com/office/drawing/2014/main" id="{E884ACCC-65EF-4589-B7A1-9CA8AD07E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989" y="2617614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로그인 한다</a:t>
            </a:r>
          </a:p>
        </p:txBody>
      </p:sp>
      <p:cxnSp>
        <p:nvCxnSpPr>
          <p:cNvPr id="71690" name="AutoShape 77">
            <a:extLst>
              <a:ext uri="{FF2B5EF4-FFF2-40B4-BE49-F238E27FC236}">
                <a16:creationId xmlns:a16="http://schemas.microsoft.com/office/drawing/2014/main" id="{E80C8781-B3D3-48C7-A5DA-81A541538B1E}"/>
              </a:ext>
            </a:extLst>
          </p:cNvPr>
          <p:cNvCxnSpPr>
            <a:cxnSpLocks noChangeShapeType="1"/>
            <a:stCxn id="71714" idx="3"/>
            <a:endCxn id="71688" idx="2"/>
          </p:cNvCxnSpPr>
          <p:nvPr/>
        </p:nvCxnSpPr>
        <p:spPr bwMode="auto">
          <a:xfrm flipV="1">
            <a:off x="1833514" y="1733579"/>
            <a:ext cx="1086477" cy="14555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691" name="Oval 78">
            <a:extLst>
              <a:ext uri="{FF2B5EF4-FFF2-40B4-BE49-F238E27FC236}">
                <a16:creationId xmlns:a16="http://schemas.microsoft.com/office/drawing/2014/main" id="{4F17FCF5-6CC0-406C-8252-D87889703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638" y="3167524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 dirty="0"/>
              <a:t>글을 조회한다</a:t>
            </a:r>
          </a:p>
        </p:txBody>
      </p:sp>
      <p:cxnSp>
        <p:nvCxnSpPr>
          <p:cNvPr id="71692" name="AutoShape 79">
            <a:extLst>
              <a:ext uri="{FF2B5EF4-FFF2-40B4-BE49-F238E27FC236}">
                <a16:creationId xmlns:a16="http://schemas.microsoft.com/office/drawing/2014/main" id="{B2630CF4-A847-4516-9DDC-37C0EA6AB214}"/>
              </a:ext>
            </a:extLst>
          </p:cNvPr>
          <p:cNvCxnSpPr>
            <a:cxnSpLocks noChangeShapeType="1"/>
            <a:stCxn id="71714" idx="3"/>
            <a:endCxn id="71691" idx="2"/>
          </p:cNvCxnSpPr>
          <p:nvPr/>
        </p:nvCxnSpPr>
        <p:spPr bwMode="auto">
          <a:xfrm>
            <a:off x="1833514" y="3189114"/>
            <a:ext cx="1254124" cy="2665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693" name="Oval 80">
            <a:extLst>
              <a:ext uri="{FF2B5EF4-FFF2-40B4-BE49-F238E27FC236}">
                <a16:creationId xmlns:a16="http://schemas.microsoft.com/office/drawing/2014/main" id="{8F78211B-641E-4ADA-AA78-8FA84AFF2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1134" y="3807171"/>
            <a:ext cx="1296987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 dirty="0"/>
              <a:t>글을 삭제한다</a:t>
            </a:r>
          </a:p>
        </p:txBody>
      </p:sp>
      <p:cxnSp>
        <p:nvCxnSpPr>
          <p:cNvPr id="71694" name="AutoShape 81">
            <a:extLst>
              <a:ext uri="{FF2B5EF4-FFF2-40B4-BE49-F238E27FC236}">
                <a16:creationId xmlns:a16="http://schemas.microsoft.com/office/drawing/2014/main" id="{8A754C91-4B59-4B6D-A859-B26C25D0D053}"/>
              </a:ext>
            </a:extLst>
          </p:cNvPr>
          <p:cNvCxnSpPr>
            <a:cxnSpLocks noChangeShapeType="1"/>
            <a:stCxn id="71714" idx="3"/>
            <a:endCxn id="71693" idx="2"/>
          </p:cNvCxnSpPr>
          <p:nvPr/>
        </p:nvCxnSpPr>
        <p:spPr bwMode="auto">
          <a:xfrm>
            <a:off x="1833514" y="3189114"/>
            <a:ext cx="1167620" cy="906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695" name="AutoShape 82">
            <a:extLst>
              <a:ext uri="{FF2B5EF4-FFF2-40B4-BE49-F238E27FC236}">
                <a16:creationId xmlns:a16="http://schemas.microsoft.com/office/drawing/2014/main" id="{862E572C-9CE3-4007-BF16-C6373AC584E5}"/>
              </a:ext>
            </a:extLst>
          </p:cNvPr>
          <p:cNvCxnSpPr>
            <a:cxnSpLocks noChangeShapeType="1"/>
            <a:stCxn id="71688" idx="6"/>
            <a:endCxn id="71689" idx="2"/>
          </p:cNvCxnSpPr>
          <p:nvPr/>
        </p:nvCxnSpPr>
        <p:spPr bwMode="auto">
          <a:xfrm>
            <a:off x="4216978" y="1733579"/>
            <a:ext cx="1417011" cy="1172167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696" name="AutoShape 83">
            <a:extLst>
              <a:ext uri="{FF2B5EF4-FFF2-40B4-BE49-F238E27FC236}">
                <a16:creationId xmlns:a16="http://schemas.microsoft.com/office/drawing/2014/main" id="{64ABEE7F-90AE-4C32-9BA9-418BFF3772EF}"/>
              </a:ext>
            </a:extLst>
          </p:cNvPr>
          <p:cNvCxnSpPr>
            <a:cxnSpLocks noChangeShapeType="1"/>
            <a:stCxn id="71686" idx="6"/>
            <a:endCxn id="71689" idx="2"/>
          </p:cNvCxnSpPr>
          <p:nvPr/>
        </p:nvCxnSpPr>
        <p:spPr bwMode="auto">
          <a:xfrm>
            <a:off x="4345094" y="2630192"/>
            <a:ext cx="1288895" cy="275554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697" name="AutoShape 84">
            <a:extLst>
              <a:ext uri="{FF2B5EF4-FFF2-40B4-BE49-F238E27FC236}">
                <a16:creationId xmlns:a16="http://schemas.microsoft.com/office/drawing/2014/main" id="{0B09486E-81A4-46F9-95CA-D3819C5E6B92}"/>
              </a:ext>
            </a:extLst>
          </p:cNvPr>
          <p:cNvCxnSpPr>
            <a:cxnSpLocks noChangeShapeType="1"/>
            <a:stCxn id="71691" idx="6"/>
            <a:endCxn id="71689" idx="2"/>
          </p:cNvCxnSpPr>
          <p:nvPr/>
        </p:nvCxnSpPr>
        <p:spPr bwMode="auto">
          <a:xfrm flipV="1">
            <a:off x="4384625" y="2905746"/>
            <a:ext cx="1249364" cy="549910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698" name="AutoShape 85">
            <a:extLst>
              <a:ext uri="{FF2B5EF4-FFF2-40B4-BE49-F238E27FC236}">
                <a16:creationId xmlns:a16="http://schemas.microsoft.com/office/drawing/2014/main" id="{74E79433-5F02-4346-A366-9AE062C9A545}"/>
              </a:ext>
            </a:extLst>
          </p:cNvPr>
          <p:cNvCxnSpPr>
            <a:cxnSpLocks noChangeShapeType="1"/>
            <a:stCxn id="71693" idx="6"/>
            <a:endCxn id="71689" idx="2"/>
          </p:cNvCxnSpPr>
          <p:nvPr/>
        </p:nvCxnSpPr>
        <p:spPr bwMode="auto">
          <a:xfrm flipV="1">
            <a:off x="4298121" y="2905746"/>
            <a:ext cx="1335868" cy="1189556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699" name="Text Box 86">
            <a:extLst>
              <a:ext uri="{FF2B5EF4-FFF2-40B4-BE49-F238E27FC236}">
                <a16:creationId xmlns:a16="http://schemas.microsoft.com/office/drawing/2014/main" id="{23B47A96-07C6-4D1E-8DEE-71BED7E49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051" y="3951114"/>
            <a:ext cx="1050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000" b="0">
                <a:latin typeface="Verdana" panose="020B0604030504040204" pitchFamily="34" charset="0"/>
                <a:ea typeface="돋움" panose="020B0600000101010101" pitchFamily="50" charset="-127"/>
              </a:rPr>
              <a:t>&lt;&lt;include&gt;&gt;</a:t>
            </a:r>
          </a:p>
        </p:txBody>
      </p:sp>
      <p:sp>
        <p:nvSpPr>
          <p:cNvPr id="71700" name="Text Box 87">
            <a:extLst>
              <a:ext uri="{FF2B5EF4-FFF2-40B4-BE49-F238E27FC236}">
                <a16:creationId xmlns:a16="http://schemas.microsoft.com/office/drawing/2014/main" id="{D3C8A831-EDFC-40D8-A13A-FDD756B6A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051" y="3230389"/>
            <a:ext cx="1050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000" b="0">
                <a:latin typeface="Verdana" panose="020B0604030504040204" pitchFamily="34" charset="0"/>
                <a:ea typeface="돋움" panose="020B0600000101010101" pitchFamily="50" charset="-127"/>
              </a:rPr>
              <a:t>&lt;&lt;include&gt;&gt;</a:t>
            </a:r>
          </a:p>
        </p:txBody>
      </p:sp>
      <p:sp>
        <p:nvSpPr>
          <p:cNvPr id="71701" name="Text Box 88">
            <a:extLst>
              <a:ext uri="{FF2B5EF4-FFF2-40B4-BE49-F238E27FC236}">
                <a16:creationId xmlns:a16="http://schemas.microsoft.com/office/drawing/2014/main" id="{ED5416AD-B64A-4B87-9092-0E9A0929F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051" y="2695402"/>
            <a:ext cx="1050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000" b="0">
                <a:latin typeface="Verdana" panose="020B0604030504040204" pitchFamily="34" charset="0"/>
                <a:ea typeface="돋움" panose="020B0600000101010101" pitchFamily="50" charset="-127"/>
              </a:rPr>
              <a:t>&lt;&lt;include&gt;&gt;</a:t>
            </a:r>
          </a:p>
        </p:txBody>
      </p:sp>
      <p:sp>
        <p:nvSpPr>
          <p:cNvPr id="71702" name="Text Box 89">
            <a:extLst>
              <a:ext uri="{FF2B5EF4-FFF2-40B4-BE49-F238E27FC236}">
                <a16:creationId xmlns:a16="http://schemas.microsoft.com/office/drawing/2014/main" id="{56A39B3B-B066-44FA-ABAC-936F1896C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051" y="2235027"/>
            <a:ext cx="1050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000" b="0">
                <a:latin typeface="Verdana" panose="020B0604030504040204" pitchFamily="34" charset="0"/>
                <a:ea typeface="돋움" panose="020B0600000101010101" pitchFamily="50" charset="-127"/>
              </a:rPr>
              <a:t>&lt;&lt;include&gt;&gt;</a:t>
            </a:r>
          </a:p>
        </p:txBody>
      </p:sp>
      <p:sp>
        <p:nvSpPr>
          <p:cNvPr id="71706" name="Oval 93">
            <a:extLst>
              <a:ext uri="{FF2B5EF4-FFF2-40B4-BE49-F238E27FC236}">
                <a16:creationId xmlns:a16="http://schemas.microsoft.com/office/drawing/2014/main" id="{2DA8D208-F70B-4313-AED6-4A066AC4C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638" y="4533676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 dirty="0"/>
              <a:t>글쓴이로 검색한다</a:t>
            </a:r>
          </a:p>
        </p:txBody>
      </p:sp>
      <p:sp>
        <p:nvSpPr>
          <p:cNvPr id="71707" name="Oval 94">
            <a:extLst>
              <a:ext uri="{FF2B5EF4-FFF2-40B4-BE49-F238E27FC236}">
                <a16:creationId xmlns:a16="http://schemas.microsoft.com/office/drawing/2014/main" id="{DA7B4888-98B9-4F5B-9E51-FE71CCCB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176" y="5356601"/>
            <a:ext cx="1296987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 dirty="0"/>
              <a:t>날짜로 검색한다</a:t>
            </a:r>
          </a:p>
        </p:txBody>
      </p:sp>
      <p:cxnSp>
        <p:nvCxnSpPr>
          <p:cNvPr id="71709" name="AutoShape 96">
            <a:extLst>
              <a:ext uri="{FF2B5EF4-FFF2-40B4-BE49-F238E27FC236}">
                <a16:creationId xmlns:a16="http://schemas.microsoft.com/office/drawing/2014/main" id="{A8E6F4CB-EC01-450F-81AB-F5ED36F00C5B}"/>
              </a:ext>
            </a:extLst>
          </p:cNvPr>
          <p:cNvCxnSpPr>
            <a:cxnSpLocks noChangeShapeType="1"/>
            <a:stCxn id="71714" idx="3"/>
            <a:endCxn id="71706" idx="1"/>
          </p:cNvCxnSpPr>
          <p:nvPr/>
        </p:nvCxnSpPr>
        <p:spPr bwMode="auto">
          <a:xfrm>
            <a:off x="1833514" y="3189114"/>
            <a:ext cx="1444063" cy="14289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96">
            <a:extLst>
              <a:ext uri="{FF2B5EF4-FFF2-40B4-BE49-F238E27FC236}">
                <a16:creationId xmlns:a16="http://schemas.microsoft.com/office/drawing/2014/main" id="{A8E6F4CB-EC01-450F-81AB-F5ED36F00C5B}"/>
              </a:ext>
            </a:extLst>
          </p:cNvPr>
          <p:cNvCxnSpPr>
            <a:cxnSpLocks noChangeShapeType="1"/>
            <a:stCxn id="71714" idx="3"/>
            <a:endCxn id="71707" idx="2"/>
          </p:cNvCxnSpPr>
          <p:nvPr/>
        </p:nvCxnSpPr>
        <p:spPr bwMode="auto">
          <a:xfrm>
            <a:off x="1833514" y="3189114"/>
            <a:ext cx="1081662" cy="24556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>
            <a:extLst>
              <a:ext uri="{FF2B5EF4-FFF2-40B4-BE49-F238E27FC236}">
                <a16:creationId xmlns:a16="http://schemas.microsoft.com/office/drawing/2014/main" id="{C724F84F-6DC4-499B-B145-0454AAD017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4) </a:t>
            </a:r>
            <a:r>
              <a:rPr lang="ko-KR" altLang="en-US"/>
              <a:t>관계 정의</a:t>
            </a:r>
          </a:p>
        </p:txBody>
      </p:sp>
      <p:sp>
        <p:nvSpPr>
          <p:cNvPr id="69636" name="Oval 126">
            <a:extLst>
              <a:ext uri="{FF2B5EF4-FFF2-40B4-BE49-F238E27FC236}">
                <a16:creationId xmlns:a16="http://schemas.microsoft.com/office/drawing/2014/main" id="{9E9FC8F2-A884-4DF5-8A42-62FDCB3D1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733925"/>
            <a:ext cx="1296988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글을 등록한다</a:t>
            </a:r>
          </a:p>
        </p:txBody>
      </p:sp>
      <p:sp>
        <p:nvSpPr>
          <p:cNvPr id="69637" name="Oval 127">
            <a:extLst>
              <a:ext uri="{FF2B5EF4-FFF2-40B4-BE49-F238E27FC236}">
                <a16:creationId xmlns:a16="http://schemas.microsoft.com/office/drawing/2014/main" id="{1AD73267-52CC-4D9E-9B00-B95FDCB9C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733925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로그인 한다</a:t>
            </a:r>
          </a:p>
        </p:txBody>
      </p:sp>
      <p:cxnSp>
        <p:nvCxnSpPr>
          <p:cNvPr id="69638" name="AutoShape 128">
            <a:extLst>
              <a:ext uri="{FF2B5EF4-FFF2-40B4-BE49-F238E27FC236}">
                <a16:creationId xmlns:a16="http://schemas.microsoft.com/office/drawing/2014/main" id="{7D6462DA-68BF-4256-9992-4E3B978AF760}"/>
              </a:ext>
            </a:extLst>
          </p:cNvPr>
          <p:cNvCxnSpPr>
            <a:cxnSpLocks noChangeShapeType="1"/>
            <a:stCxn id="69636" idx="6"/>
            <a:endCxn id="69637" idx="2"/>
          </p:cNvCxnSpPr>
          <p:nvPr/>
        </p:nvCxnSpPr>
        <p:spPr bwMode="auto">
          <a:xfrm>
            <a:off x="1836738" y="5022850"/>
            <a:ext cx="1511300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639" name="Text Box 129">
            <a:extLst>
              <a:ext uri="{FF2B5EF4-FFF2-40B4-BE49-F238E27FC236}">
                <a16:creationId xmlns:a16="http://schemas.microsoft.com/office/drawing/2014/main" id="{4A3C64F7-A924-45DF-85E5-DE686F2DC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450" y="4733925"/>
            <a:ext cx="1050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000" b="0">
                <a:latin typeface="Verdana" panose="020B0604030504040204" pitchFamily="34" charset="0"/>
                <a:ea typeface="돋움" panose="020B0600000101010101" pitchFamily="50" charset="-127"/>
              </a:rPr>
              <a:t>&lt;&lt;include&gt;&gt;</a:t>
            </a:r>
          </a:p>
        </p:txBody>
      </p:sp>
      <p:sp>
        <p:nvSpPr>
          <p:cNvPr id="69644" name="Oval 134">
            <a:extLst>
              <a:ext uri="{FF2B5EF4-FFF2-40B4-BE49-F238E27FC236}">
                <a16:creationId xmlns:a16="http://schemas.microsoft.com/office/drawing/2014/main" id="{C068CAA5-1F82-406E-999C-18A95A385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663" y="2297113"/>
            <a:ext cx="1296987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글쓴이로 검색한다</a:t>
            </a:r>
          </a:p>
        </p:txBody>
      </p:sp>
      <p:sp>
        <p:nvSpPr>
          <p:cNvPr id="69645" name="Oval 135">
            <a:extLst>
              <a:ext uri="{FF2B5EF4-FFF2-40B4-BE49-F238E27FC236}">
                <a16:creationId xmlns:a16="http://schemas.microsoft.com/office/drawing/2014/main" id="{E798E090-5280-4C4A-AE12-A6A945B6C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663" y="2997200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날짜로 검색한다</a:t>
            </a:r>
          </a:p>
        </p:txBody>
      </p:sp>
      <p:sp>
        <p:nvSpPr>
          <p:cNvPr id="69646" name="Oval 136">
            <a:extLst>
              <a:ext uri="{FF2B5EF4-FFF2-40B4-BE49-F238E27FC236}">
                <a16:creationId xmlns:a16="http://schemas.microsoft.com/office/drawing/2014/main" id="{873CC70C-6EAF-4A8B-86A2-75A0F3341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2997200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글을 검색한다</a:t>
            </a:r>
          </a:p>
        </p:txBody>
      </p:sp>
      <p:cxnSp>
        <p:nvCxnSpPr>
          <p:cNvPr id="69647" name="AutoShape 137">
            <a:extLst>
              <a:ext uri="{FF2B5EF4-FFF2-40B4-BE49-F238E27FC236}">
                <a16:creationId xmlns:a16="http://schemas.microsoft.com/office/drawing/2014/main" id="{4274ED36-2B34-461E-A9C1-3F4A8A1FCA80}"/>
              </a:ext>
            </a:extLst>
          </p:cNvPr>
          <p:cNvCxnSpPr>
            <a:cxnSpLocks noChangeShapeType="1"/>
            <a:stCxn id="69644" idx="2"/>
            <a:endCxn id="69646" idx="6"/>
          </p:cNvCxnSpPr>
          <p:nvPr/>
        </p:nvCxnSpPr>
        <p:spPr bwMode="auto">
          <a:xfrm rot="10800000" flipV="1">
            <a:off x="5940425" y="2586038"/>
            <a:ext cx="1519238" cy="700087"/>
          </a:xfrm>
          <a:prstGeom prst="bentConnector3">
            <a:avLst>
              <a:gd name="adj1" fmla="val 50051"/>
            </a:avLst>
          </a:prstGeom>
          <a:noFill/>
          <a:ln w="12700">
            <a:solidFill>
              <a:schemeClr val="tx2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648" name="AutoShape 138">
            <a:extLst>
              <a:ext uri="{FF2B5EF4-FFF2-40B4-BE49-F238E27FC236}">
                <a16:creationId xmlns:a16="http://schemas.microsoft.com/office/drawing/2014/main" id="{AB825D63-3420-4E77-AA18-08889DA207F0}"/>
              </a:ext>
            </a:extLst>
          </p:cNvPr>
          <p:cNvCxnSpPr>
            <a:cxnSpLocks noChangeShapeType="1"/>
            <a:stCxn id="69645" idx="2"/>
            <a:endCxn id="69646" idx="6"/>
          </p:cNvCxnSpPr>
          <p:nvPr/>
        </p:nvCxnSpPr>
        <p:spPr bwMode="auto">
          <a:xfrm rot="10800000">
            <a:off x="5940425" y="3286125"/>
            <a:ext cx="1519238" cy="0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649" name="AutoShape 139">
            <a:extLst>
              <a:ext uri="{FF2B5EF4-FFF2-40B4-BE49-F238E27FC236}">
                <a16:creationId xmlns:a16="http://schemas.microsoft.com/office/drawing/2014/main" id="{42663DBD-E98A-4838-A7AB-D0243CD7D4F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993607" y="3121819"/>
            <a:ext cx="241300" cy="325437"/>
          </a:xfrm>
          <a:prstGeom prst="upArrow">
            <a:avLst>
              <a:gd name="adj1" fmla="val 0"/>
              <a:gd name="adj2" fmla="val 60522"/>
            </a:avLst>
          </a:prstGeom>
          <a:solidFill>
            <a:schemeClr val="bg1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69650" name="Group 140">
            <a:extLst>
              <a:ext uri="{FF2B5EF4-FFF2-40B4-BE49-F238E27FC236}">
                <a16:creationId xmlns:a16="http://schemas.microsoft.com/office/drawing/2014/main" id="{E31A923E-B33A-4657-A36F-8B59539045C3}"/>
              </a:ext>
            </a:extLst>
          </p:cNvPr>
          <p:cNvGrpSpPr>
            <a:grpSpLocks/>
          </p:cNvGrpSpPr>
          <p:nvPr/>
        </p:nvGrpSpPr>
        <p:grpSpPr bwMode="auto">
          <a:xfrm>
            <a:off x="614363" y="2420938"/>
            <a:ext cx="471487" cy="700087"/>
            <a:chOff x="960" y="1968"/>
            <a:chExt cx="336" cy="576"/>
          </a:xfrm>
        </p:grpSpPr>
        <p:sp>
          <p:nvSpPr>
            <p:cNvPr id="69657" name="Line 141">
              <a:extLst>
                <a:ext uri="{FF2B5EF4-FFF2-40B4-BE49-F238E27FC236}">
                  <a16:creationId xmlns:a16="http://schemas.microsoft.com/office/drawing/2014/main" id="{C7EE0858-22E1-4F36-8CB8-768C93E11B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25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58" name="Line 142">
              <a:extLst>
                <a:ext uri="{FF2B5EF4-FFF2-40B4-BE49-F238E27FC236}">
                  <a16:creationId xmlns:a16="http://schemas.microsoft.com/office/drawing/2014/main" id="{FA9A772D-EAEC-4588-A14E-884219FD26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16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59" name="Line 143">
              <a:extLst>
                <a:ext uri="{FF2B5EF4-FFF2-40B4-BE49-F238E27FC236}">
                  <a16:creationId xmlns:a16="http://schemas.microsoft.com/office/drawing/2014/main" id="{B8EF0459-EA7F-429B-BB78-B7D074817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40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60" name="Line 144">
              <a:extLst>
                <a:ext uri="{FF2B5EF4-FFF2-40B4-BE49-F238E27FC236}">
                  <a16:creationId xmlns:a16="http://schemas.microsoft.com/office/drawing/2014/main" id="{9E033D6B-A8CB-4AFF-B7DB-4778B42A4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40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61" name="Oval 145">
              <a:extLst>
                <a:ext uri="{FF2B5EF4-FFF2-40B4-BE49-F238E27FC236}">
                  <a16:creationId xmlns:a16="http://schemas.microsoft.com/office/drawing/2014/main" id="{EA53D354-3786-4FF0-B58A-AE1AD545F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968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latinLnBrk="1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5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latinLnBrk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ko-KR" altLang="en-US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69651" name="Text Box 146">
            <a:extLst>
              <a:ext uri="{FF2B5EF4-FFF2-40B4-BE49-F238E27FC236}">
                <a16:creationId xmlns:a16="http://schemas.microsoft.com/office/drawing/2014/main" id="{D12F714A-7CB2-40E5-B0FB-016E94C52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170238"/>
            <a:ext cx="565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사용자</a:t>
            </a:r>
          </a:p>
        </p:txBody>
      </p:sp>
      <p:sp>
        <p:nvSpPr>
          <p:cNvPr id="69652" name="Oval 147">
            <a:extLst>
              <a:ext uri="{FF2B5EF4-FFF2-40B4-BE49-F238E27FC236}">
                <a16:creationId xmlns:a16="http://schemas.microsoft.com/office/drawing/2014/main" id="{6B5EDEE6-7BA7-4EE3-ABC0-C94672B2A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2482850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글을 등록한다</a:t>
            </a:r>
          </a:p>
        </p:txBody>
      </p:sp>
      <p:cxnSp>
        <p:nvCxnSpPr>
          <p:cNvPr id="69653" name="AutoShape 148">
            <a:extLst>
              <a:ext uri="{FF2B5EF4-FFF2-40B4-BE49-F238E27FC236}">
                <a16:creationId xmlns:a16="http://schemas.microsoft.com/office/drawing/2014/main" id="{670F08FA-0AB9-4C2C-8258-FAB324148F75}"/>
              </a:ext>
            </a:extLst>
          </p:cNvPr>
          <p:cNvCxnSpPr>
            <a:cxnSpLocks noChangeShapeType="1"/>
            <a:stCxn id="69657" idx="1"/>
            <a:endCxn id="69652" idx="2"/>
          </p:cNvCxnSpPr>
          <p:nvPr/>
        </p:nvCxnSpPr>
        <p:spPr bwMode="auto">
          <a:xfrm flipV="1">
            <a:off x="1085850" y="2771775"/>
            <a:ext cx="1757363" cy="142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654" name="Text Box 153">
            <a:extLst>
              <a:ext uri="{FF2B5EF4-FFF2-40B4-BE49-F238E27FC236}">
                <a16:creationId xmlns:a16="http://schemas.microsoft.com/office/drawing/2014/main" id="{D0B6C307-8A84-469A-8C65-BB71B40E6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57313"/>
            <a:ext cx="3598862" cy="63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1125" tIns="55562" rIns="111125" bIns="55562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rgbClr val="CC0000"/>
              </a:buClr>
              <a:buFontTx/>
              <a:buChar char="•"/>
            </a:pPr>
            <a:r>
              <a:rPr lang="en-US" altLang="ko-KR" sz="1600" b="0"/>
              <a:t> </a:t>
            </a:r>
            <a:r>
              <a:rPr lang="ko-KR" altLang="en-US" sz="1600" b="0"/>
              <a:t>연관관계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rgbClr val="CC0000"/>
              </a:buClr>
              <a:buFontTx/>
              <a:buNone/>
            </a:pPr>
            <a:r>
              <a:rPr lang="en-US" altLang="ko-KR" sz="1200" b="0"/>
              <a:t>(</a:t>
            </a:r>
            <a:r>
              <a:rPr lang="ko-KR" altLang="en-US" sz="1200" b="0"/>
              <a:t>액터</a:t>
            </a:r>
            <a:r>
              <a:rPr lang="en-US" altLang="ko-KR" sz="1200" b="0"/>
              <a:t>-</a:t>
            </a:r>
            <a:r>
              <a:rPr lang="ko-KR" altLang="en-US" sz="1200" b="0"/>
              <a:t>유스케이스</a:t>
            </a:r>
            <a:r>
              <a:rPr lang="en-US" altLang="ko-KR" sz="1200" b="0"/>
              <a:t>)</a:t>
            </a:r>
          </a:p>
        </p:txBody>
      </p:sp>
      <p:sp>
        <p:nvSpPr>
          <p:cNvPr id="69655" name="Text Box 154">
            <a:extLst>
              <a:ext uri="{FF2B5EF4-FFF2-40B4-BE49-F238E27FC236}">
                <a16:creationId xmlns:a16="http://schemas.microsoft.com/office/drawing/2014/main" id="{AC625F8C-D885-48C6-8A38-159FEA1F4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878263"/>
            <a:ext cx="2808287" cy="63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1125" tIns="55562" rIns="111125" bIns="55562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rgbClr val="CC0000"/>
              </a:buClr>
              <a:buFontTx/>
              <a:buChar char="•"/>
            </a:pPr>
            <a:r>
              <a:rPr lang="en-US" altLang="ko-KR" sz="1600" b="0"/>
              <a:t> </a:t>
            </a:r>
            <a:r>
              <a:rPr lang="ko-KR" altLang="en-US" sz="1600" b="0"/>
              <a:t>포함관계</a:t>
            </a:r>
            <a:r>
              <a:rPr lang="en-US" altLang="ko-KR" sz="1600" b="0"/>
              <a:t>, </a:t>
            </a:r>
            <a:r>
              <a:rPr lang="ko-KR" altLang="en-US" sz="1600" b="0"/>
              <a:t>확장관계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rgbClr val="CC0000"/>
              </a:buClr>
              <a:buFontTx/>
              <a:buNone/>
            </a:pPr>
            <a:r>
              <a:rPr lang="en-US" altLang="ko-KR" sz="1200" b="0"/>
              <a:t>(</a:t>
            </a:r>
            <a:r>
              <a:rPr lang="ko-KR" altLang="en-US" sz="1200" b="0"/>
              <a:t>유스케이스</a:t>
            </a:r>
            <a:r>
              <a:rPr lang="en-US" altLang="ko-KR" sz="1200" b="0"/>
              <a:t>-</a:t>
            </a:r>
            <a:r>
              <a:rPr lang="ko-KR" altLang="en-US" sz="1200" b="0"/>
              <a:t>유스케이스</a:t>
            </a:r>
            <a:r>
              <a:rPr lang="en-US" altLang="ko-KR" sz="1200" b="0"/>
              <a:t>)</a:t>
            </a:r>
          </a:p>
        </p:txBody>
      </p:sp>
      <p:sp>
        <p:nvSpPr>
          <p:cNvPr id="69656" name="Text Box 155">
            <a:extLst>
              <a:ext uri="{FF2B5EF4-FFF2-40B4-BE49-F238E27FC236}">
                <a16:creationId xmlns:a16="http://schemas.microsoft.com/office/drawing/2014/main" id="{206B2E8A-E1EA-487E-9A59-06B95C6F4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1357313"/>
            <a:ext cx="3455988" cy="63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1125" tIns="55562" rIns="111125" bIns="55562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rgbClr val="CC0000"/>
              </a:buClr>
              <a:buFontTx/>
              <a:buChar char="•"/>
            </a:pPr>
            <a:r>
              <a:rPr lang="en-US" altLang="ko-KR" sz="1600" b="0"/>
              <a:t> </a:t>
            </a:r>
            <a:r>
              <a:rPr lang="ko-KR" altLang="en-US" sz="1600" b="0"/>
              <a:t>일반화관계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rgbClr val="CC0000"/>
              </a:buClr>
              <a:buFontTx/>
              <a:buNone/>
            </a:pPr>
            <a:r>
              <a:rPr lang="en-US" altLang="ko-KR" sz="1200" b="0"/>
              <a:t>(</a:t>
            </a:r>
            <a:r>
              <a:rPr lang="ko-KR" altLang="en-US" sz="1200" b="0"/>
              <a:t>유스케이스</a:t>
            </a:r>
            <a:r>
              <a:rPr lang="en-US" altLang="ko-KR" sz="1200" b="0"/>
              <a:t>(</a:t>
            </a:r>
            <a:r>
              <a:rPr lang="ko-KR" altLang="en-US" sz="1200" b="0"/>
              <a:t>액터</a:t>
            </a:r>
            <a:r>
              <a:rPr lang="en-US" altLang="ko-KR" sz="1200" b="0"/>
              <a:t>)-</a:t>
            </a:r>
            <a:r>
              <a:rPr lang="ko-KR" altLang="en-US" sz="1200" b="0"/>
              <a:t>유스케이스</a:t>
            </a:r>
            <a:r>
              <a:rPr lang="en-US" altLang="ko-KR" sz="1200" b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473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>
            <a:extLst>
              <a:ext uri="{FF2B5EF4-FFF2-40B4-BE49-F238E27FC236}">
                <a16:creationId xmlns:a16="http://schemas.microsoft.com/office/drawing/2014/main" id="{E6A2386C-6541-4A0B-A1E2-6B83FC9FDE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완성된 게시판 유스케이스 다이어그램</a:t>
            </a:r>
          </a:p>
        </p:txBody>
      </p:sp>
      <p:sp>
        <p:nvSpPr>
          <p:cNvPr id="71684" name="Rectangle 63">
            <a:extLst>
              <a:ext uri="{FF2B5EF4-FFF2-40B4-BE49-F238E27FC236}">
                <a16:creationId xmlns:a16="http://schemas.microsoft.com/office/drawing/2014/main" id="{C3EDE824-A5F5-48A7-A26B-5D55D2B7D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093" y="1155700"/>
            <a:ext cx="4897437" cy="4968875"/>
          </a:xfrm>
          <a:prstGeom prst="rect">
            <a:avLst/>
          </a:prstGeom>
          <a:solidFill>
            <a:srgbClr val="EFF0E4">
              <a:alpha val="76862"/>
            </a:srgbClr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600" b="0"/>
              <a:t>게시판</a:t>
            </a: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71685" name="Group 64">
            <a:extLst>
              <a:ext uri="{FF2B5EF4-FFF2-40B4-BE49-F238E27FC236}">
                <a16:creationId xmlns:a16="http://schemas.microsoft.com/office/drawing/2014/main" id="{45560E77-A1A3-4ED2-BD60-261655E19979}"/>
              </a:ext>
            </a:extLst>
          </p:cNvPr>
          <p:cNvGrpSpPr>
            <a:grpSpLocks/>
          </p:cNvGrpSpPr>
          <p:nvPr/>
        </p:nvGrpSpPr>
        <p:grpSpPr bwMode="auto">
          <a:xfrm>
            <a:off x="1330276" y="2865264"/>
            <a:ext cx="565150" cy="863600"/>
            <a:chOff x="295" y="1752"/>
            <a:chExt cx="356" cy="544"/>
          </a:xfrm>
        </p:grpSpPr>
        <p:grpSp>
          <p:nvGrpSpPr>
            <p:cNvPr id="71713" name="Group 65">
              <a:extLst>
                <a:ext uri="{FF2B5EF4-FFF2-40B4-BE49-F238E27FC236}">
                  <a16:creationId xmlns:a16="http://schemas.microsoft.com/office/drawing/2014/main" id="{2A3882A1-1353-4318-9E29-53DA4154CC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1752"/>
              <a:ext cx="356" cy="544"/>
              <a:chOff x="399" y="2069"/>
              <a:chExt cx="356" cy="544"/>
            </a:xfrm>
          </p:grpSpPr>
          <p:sp>
            <p:nvSpPr>
              <p:cNvPr id="71715" name="Line 66">
                <a:extLst>
                  <a:ext uri="{FF2B5EF4-FFF2-40B4-BE49-F238E27FC236}">
                    <a16:creationId xmlns:a16="http://schemas.microsoft.com/office/drawing/2014/main" id="{901AF10B-6DE9-4CD8-89BB-171A25ADAE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" y="2271"/>
                <a:ext cx="23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1716" name="Line 67">
                <a:extLst>
                  <a:ext uri="{FF2B5EF4-FFF2-40B4-BE49-F238E27FC236}">
                    <a16:creationId xmlns:a16="http://schemas.microsoft.com/office/drawing/2014/main" id="{21D411FE-1FCC-4469-BF06-E7F8D1E83C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6" y="2204"/>
                <a:ext cx="0" cy="1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1717" name="Line 68">
                <a:extLst>
                  <a:ext uri="{FF2B5EF4-FFF2-40B4-BE49-F238E27FC236}">
                    <a16:creationId xmlns:a16="http://schemas.microsoft.com/office/drawing/2014/main" id="{75FB6C80-F9B9-496A-8C46-A7B662829B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4" y="2372"/>
                <a:ext cx="102" cy="10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1718" name="Line 69">
                <a:extLst>
                  <a:ext uri="{FF2B5EF4-FFF2-40B4-BE49-F238E27FC236}">
                    <a16:creationId xmlns:a16="http://schemas.microsoft.com/office/drawing/2014/main" id="{926B0175-99BD-41D2-9B7E-7476ABACB0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6" y="2372"/>
                <a:ext cx="101" cy="10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1719" name="Oval 70">
                <a:extLst>
                  <a:ext uri="{FF2B5EF4-FFF2-40B4-BE49-F238E27FC236}">
                    <a16:creationId xmlns:a16="http://schemas.microsoft.com/office/drawing/2014/main" id="{86C563E0-5F28-4557-818D-9E76AC03C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" y="2069"/>
                <a:ext cx="135" cy="13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lnSpc>
                    <a:spcPct val="140000"/>
                  </a:lnSpc>
                  <a:spcBef>
                    <a:spcPct val="20000"/>
                  </a:spcBef>
                  <a:buClr>
                    <a:srgbClr val="C40000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defRPr>
                </a:lvl1pPr>
                <a:lvl2pPr marL="742950" indent="-285750" latinLnBrk="1">
                  <a:lnSpc>
                    <a:spcPct val="120000"/>
                  </a:lnSpc>
                  <a:spcBef>
                    <a:spcPct val="20000"/>
                  </a:spcBef>
                  <a:buFont typeface="HY헤드라인M" panose="02030600000101010101" pitchFamily="18" charset="-127"/>
                  <a:buChar char="-"/>
                  <a:defRPr kumimoji="1" sz="15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defRPr>
                </a:lvl2pPr>
                <a:lvl3pPr marL="1143000" indent="-228600" latinLnBrk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 latinLnBrk="1">
                  <a:lnSpc>
                    <a:spcPct val="12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180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71720" name="Text Box 71">
                <a:extLst>
                  <a:ext uri="{FF2B5EF4-FFF2-40B4-BE49-F238E27FC236}">
                    <a16:creationId xmlns:a16="http://schemas.microsoft.com/office/drawing/2014/main" id="{707A94CE-6C2D-4183-937E-5423D14B1A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" y="2459"/>
                <a:ext cx="35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ct val="140000"/>
                  </a:lnSpc>
                  <a:spcBef>
                    <a:spcPct val="20000"/>
                  </a:spcBef>
                  <a:buClr>
                    <a:srgbClr val="C40000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defRPr>
                </a:lvl1pPr>
                <a:lvl2pPr marL="742950" indent="-285750" latinLnBrk="1">
                  <a:lnSpc>
                    <a:spcPct val="120000"/>
                  </a:lnSpc>
                  <a:spcBef>
                    <a:spcPct val="20000"/>
                  </a:spcBef>
                  <a:buFont typeface="HY헤드라인M" panose="02030600000101010101" pitchFamily="18" charset="-127"/>
                  <a:buChar char="-"/>
                  <a:defRPr kumimoji="1" sz="15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defRPr>
                </a:lvl2pPr>
                <a:lvl3pPr marL="1143000" indent="-228600" latinLnBrk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 latinLnBrk="1">
                  <a:lnSpc>
                    <a:spcPct val="12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1000" b="0"/>
                  <a:t>사용자</a:t>
                </a:r>
              </a:p>
            </p:txBody>
          </p:sp>
        </p:grpSp>
        <p:sp>
          <p:nvSpPr>
            <p:cNvPr id="71714" name="Rectangle 72">
              <a:extLst>
                <a:ext uri="{FF2B5EF4-FFF2-40B4-BE49-F238E27FC236}">
                  <a16:creationId xmlns:a16="http://schemas.microsoft.com/office/drawing/2014/main" id="{E10059A3-C4B7-4B75-8689-43702FBA5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888"/>
              <a:ext cx="272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76862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>
              <a:lvl1pPr latinLnBrk="1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latinLnBrk="1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5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latinLnBrk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ko-KR" altLang="en-US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71686" name="Oval 73">
            <a:extLst>
              <a:ext uri="{FF2B5EF4-FFF2-40B4-BE49-F238E27FC236}">
                <a16:creationId xmlns:a16="http://schemas.microsoft.com/office/drawing/2014/main" id="{9971ECDE-7F79-4243-9970-B7AE016B0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639" y="2617614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글을 수정한다</a:t>
            </a:r>
          </a:p>
        </p:txBody>
      </p:sp>
      <p:cxnSp>
        <p:nvCxnSpPr>
          <p:cNvPr id="71687" name="AutoShape 74">
            <a:extLst>
              <a:ext uri="{FF2B5EF4-FFF2-40B4-BE49-F238E27FC236}">
                <a16:creationId xmlns:a16="http://schemas.microsoft.com/office/drawing/2014/main" id="{1476A19D-8244-4DE3-87B7-7C520C58F1CE}"/>
              </a:ext>
            </a:extLst>
          </p:cNvPr>
          <p:cNvCxnSpPr>
            <a:cxnSpLocks noChangeShapeType="1"/>
            <a:stCxn id="71714" idx="3"/>
            <a:endCxn id="71686" idx="2"/>
          </p:cNvCxnSpPr>
          <p:nvPr/>
        </p:nvCxnSpPr>
        <p:spPr bwMode="auto">
          <a:xfrm flipV="1">
            <a:off x="1833514" y="2906539"/>
            <a:ext cx="1254125" cy="282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688" name="Oval 75">
            <a:extLst>
              <a:ext uri="{FF2B5EF4-FFF2-40B4-BE49-F238E27FC236}">
                <a16:creationId xmlns:a16="http://schemas.microsoft.com/office/drawing/2014/main" id="{D1BEF727-B947-4BB2-97A3-542B93D89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639" y="1790527"/>
            <a:ext cx="1296987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글을 등록한다</a:t>
            </a:r>
          </a:p>
        </p:txBody>
      </p:sp>
      <p:sp>
        <p:nvSpPr>
          <p:cNvPr id="71689" name="Oval 76">
            <a:extLst>
              <a:ext uri="{FF2B5EF4-FFF2-40B4-BE49-F238E27FC236}">
                <a16:creationId xmlns:a16="http://schemas.microsoft.com/office/drawing/2014/main" id="{E884ACCC-65EF-4589-B7A1-9CA8AD07E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989" y="2617614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로그인 한다</a:t>
            </a:r>
          </a:p>
        </p:txBody>
      </p:sp>
      <p:cxnSp>
        <p:nvCxnSpPr>
          <p:cNvPr id="71690" name="AutoShape 77">
            <a:extLst>
              <a:ext uri="{FF2B5EF4-FFF2-40B4-BE49-F238E27FC236}">
                <a16:creationId xmlns:a16="http://schemas.microsoft.com/office/drawing/2014/main" id="{E80C8781-B3D3-48C7-A5DA-81A541538B1E}"/>
              </a:ext>
            </a:extLst>
          </p:cNvPr>
          <p:cNvCxnSpPr>
            <a:cxnSpLocks noChangeShapeType="1"/>
            <a:stCxn id="71714" idx="3"/>
            <a:endCxn id="71688" idx="2"/>
          </p:cNvCxnSpPr>
          <p:nvPr/>
        </p:nvCxnSpPr>
        <p:spPr bwMode="auto">
          <a:xfrm flipV="1">
            <a:off x="1833514" y="2079452"/>
            <a:ext cx="1254125" cy="1109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691" name="Oval 78">
            <a:extLst>
              <a:ext uri="{FF2B5EF4-FFF2-40B4-BE49-F238E27FC236}">
                <a16:creationId xmlns:a16="http://schemas.microsoft.com/office/drawing/2014/main" id="{4F17FCF5-6CC0-406C-8252-D87889703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639" y="3446289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글을 조회한다</a:t>
            </a:r>
          </a:p>
        </p:txBody>
      </p:sp>
      <p:cxnSp>
        <p:nvCxnSpPr>
          <p:cNvPr id="71692" name="AutoShape 79">
            <a:extLst>
              <a:ext uri="{FF2B5EF4-FFF2-40B4-BE49-F238E27FC236}">
                <a16:creationId xmlns:a16="http://schemas.microsoft.com/office/drawing/2014/main" id="{B2630CF4-A847-4516-9DDC-37C0EA6AB214}"/>
              </a:ext>
            </a:extLst>
          </p:cNvPr>
          <p:cNvCxnSpPr>
            <a:cxnSpLocks noChangeShapeType="1"/>
            <a:stCxn id="71714" idx="3"/>
            <a:endCxn id="71691" idx="2"/>
          </p:cNvCxnSpPr>
          <p:nvPr/>
        </p:nvCxnSpPr>
        <p:spPr bwMode="auto">
          <a:xfrm>
            <a:off x="1833514" y="3189114"/>
            <a:ext cx="1254125" cy="546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693" name="Oval 80">
            <a:extLst>
              <a:ext uri="{FF2B5EF4-FFF2-40B4-BE49-F238E27FC236}">
                <a16:creationId xmlns:a16="http://schemas.microsoft.com/office/drawing/2014/main" id="{8F78211B-641E-4ADA-AA78-8FA84AFF2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639" y="4273377"/>
            <a:ext cx="1296987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글을 삭제한다</a:t>
            </a:r>
          </a:p>
        </p:txBody>
      </p:sp>
      <p:cxnSp>
        <p:nvCxnSpPr>
          <p:cNvPr id="71694" name="AutoShape 81">
            <a:extLst>
              <a:ext uri="{FF2B5EF4-FFF2-40B4-BE49-F238E27FC236}">
                <a16:creationId xmlns:a16="http://schemas.microsoft.com/office/drawing/2014/main" id="{8A754C91-4B59-4B6D-A859-B26C25D0D053}"/>
              </a:ext>
            </a:extLst>
          </p:cNvPr>
          <p:cNvCxnSpPr>
            <a:cxnSpLocks noChangeShapeType="1"/>
            <a:stCxn id="71714" idx="3"/>
            <a:endCxn id="71693" idx="2"/>
          </p:cNvCxnSpPr>
          <p:nvPr/>
        </p:nvCxnSpPr>
        <p:spPr bwMode="auto">
          <a:xfrm>
            <a:off x="1833514" y="3189114"/>
            <a:ext cx="1254125" cy="1373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695" name="AutoShape 82">
            <a:extLst>
              <a:ext uri="{FF2B5EF4-FFF2-40B4-BE49-F238E27FC236}">
                <a16:creationId xmlns:a16="http://schemas.microsoft.com/office/drawing/2014/main" id="{862E572C-9CE3-4007-BF16-C6373AC584E5}"/>
              </a:ext>
            </a:extLst>
          </p:cNvPr>
          <p:cNvCxnSpPr>
            <a:cxnSpLocks noChangeShapeType="1"/>
            <a:stCxn id="71688" idx="6"/>
            <a:endCxn id="71689" idx="2"/>
          </p:cNvCxnSpPr>
          <p:nvPr/>
        </p:nvCxnSpPr>
        <p:spPr bwMode="auto">
          <a:xfrm>
            <a:off x="4384626" y="2079452"/>
            <a:ext cx="1249363" cy="827087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696" name="AutoShape 83">
            <a:extLst>
              <a:ext uri="{FF2B5EF4-FFF2-40B4-BE49-F238E27FC236}">
                <a16:creationId xmlns:a16="http://schemas.microsoft.com/office/drawing/2014/main" id="{64ABEE7F-90AE-4C32-9BA9-418BFF3772EF}"/>
              </a:ext>
            </a:extLst>
          </p:cNvPr>
          <p:cNvCxnSpPr>
            <a:cxnSpLocks noChangeShapeType="1"/>
            <a:stCxn id="71686" idx="6"/>
            <a:endCxn id="71689" idx="2"/>
          </p:cNvCxnSpPr>
          <p:nvPr/>
        </p:nvCxnSpPr>
        <p:spPr bwMode="auto">
          <a:xfrm>
            <a:off x="4384626" y="2906539"/>
            <a:ext cx="1249363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697" name="AutoShape 84">
            <a:extLst>
              <a:ext uri="{FF2B5EF4-FFF2-40B4-BE49-F238E27FC236}">
                <a16:creationId xmlns:a16="http://schemas.microsoft.com/office/drawing/2014/main" id="{0B09486E-81A4-46F9-95CA-D3819C5E6B92}"/>
              </a:ext>
            </a:extLst>
          </p:cNvPr>
          <p:cNvCxnSpPr>
            <a:cxnSpLocks noChangeShapeType="1"/>
            <a:stCxn id="71691" idx="6"/>
            <a:endCxn id="71689" idx="2"/>
          </p:cNvCxnSpPr>
          <p:nvPr/>
        </p:nvCxnSpPr>
        <p:spPr bwMode="auto">
          <a:xfrm flipV="1">
            <a:off x="4384626" y="2906539"/>
            <a:ext cx="1249363" cy="828675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698" name="AutoShape 85">
            <a:extLst>
              <a:ext uri="{FF2B5EF4-FFF2-40B4-BE49-F238E27FC236}">
                <a16:creationId xmlns:a16="http://schemas.microsoft.com/office/drawing/2014/main" id="{74E79433-5F02-4346-A366-9AE062C9A545}"/>
              </a:ext>
            </a:extLst>
          </p:cNvPr>
          <p:cNvCxnSpPr>
            <a:cxnSpLocks noChangeShapeType="1"/>
            <a:stCxn id="71693" idx="6"/>
            <a:endCxn id="71689" idx="2"/>
          </p:cNvCxnSpPr>
          <p:nvPr/>
        </p:nvCxnSpPr>
        <p:spPr bwMode="auto">
          <a:xfrm flipV="1">
            <a:off x="4384626" y="2906539"/>
            <a:ext cx="1249363" cy="1655763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699" name="Text Box 86">
            <a:extLst>
              <a:ext uri="{FF2B5EF4-FFF2-40B4-BE49-F238E27FC236}">
                <a16:creationId xmlns:a16="http://schemas.microsoft.com/office/drawing/2014/main" id="{23B47A96-07C6-4D1E-8DEE-71BED7E49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051" y="3951114"/>
            <a:ext cx="1050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000" b="0">
                <a:latin typeface="Verdana" panose="020B0604030504040204" pitchFamily="34" charset="0"/>
                <a:ea typeface="돋움" panose="020B0600000101010101" pitchFamily="50" charset="-127"/>
              </a:rPr>
              <a:t>&lt;&lt;include&gt;&gt;</a:t>
            </a:r>
          </a:p>
        </p:txBody>
      </p:sp>
      <p:sp>
        <p:nvSpPr>
          <p:cNvPr id="71700" name="Text Box 87">
            <a:extLst>
              <a:ext uri="{FF2B5EF4-FFF2-40B4-BE49-F238E27FC236}">
                <a16:creationId xmlns:a16="http://schemas.microsoft.com/office/drawing/2014/main" id="{D3C8A831-EDFC-40D8-A13A-FDD756B6A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051" y="3230389"/>
            <a:ext cx="1050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000" b="0">
                <a:latin typeface="Verdana" panose="020B0604030504040204" pitchFamily="34" charset="0"/>
                <a:ea typeface="돋움" panose="020B0600000101010101" pitchFamily="50" charset="-127"/>
              </a:rPr>
              <a:t>&lt;&lt;include&gt;&gt;</a:t>
            </a:r>
          </a:p>
        </p:txBody>
      </p:sp>
      <p:sp>
        <p:nvSpPr>
          <p:cNvPr id="71701" name="Text Box 88">
            <a:extLst>
              <a:ext uri="{FF2B5EF4-FFF2-40B4-BE49-F238E27FC236}">
                <a16:creationId xmlns:a16="http://schemas.microsoft.com/office/drawing/2014/main" id="{ED5416AD-B64A-4B87-9092-0E9A0929F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051" y="2695402"/>
            <a:ext cx="1050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000" b="0">
                <a:latin typeface="Verdana" panose="020B0604030504040204" pitchFamily="34" charset="0"/>
                <a:ea typeface="돋움" panose="020B0600000101010101" pitchFamily="50" charset="-127"/>
              </a:rPr>
              <a:t>&lt;&lt;include&gt;&gt;</a:t>
            </a:r>
          </a:p>
        </p:txBody>
      </p:sp>
      <p:sp>
        <p:nvSpPr>
          <p:cNvPr id="71702" name="Text Box 89">
            <a:extLst>
              <a:ext uri="{FF2B5EF4-FFF2-40B4-BE49-F238E27FC236}">
                <a16:creationId xmlns:a16="http://schemas.microsoft.com/office/drawing/2014/main" id="{56A39B3B-B066-44FA-ABAC-936F1896C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051" y="2235027"/>
            <a:ext cx="1050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000" b="0">
                <a:latin typeface="Verdana" panose="020B0604030504040204" pitchFamily="34" charset="0"/>
                <a:ea typeface="돋움" panose="020B0600000101010101" pitchFamily="50" charset="-127"/>
              </a:rPr>
              <a:t>&lt;&lt;include&gt;&gt;</a:t>
            </a:r>
          </a:p>
        </p:txBody>
      </p:sp>
      <p:sp>
        <p:nvSpPr>
          <p:cNvPr id="71706" name="Oval 93">
            <a:extLst>
              <a:ext uri="{FF2B5EF4-FFF2-40B4-BE49-F238E27FC236}">
                <a16:creationId xmlns:a16="http://schemas.microsoft.com/office/drawing/2014/main" id="{2DA8D208-F70B-4313-AED6-4A066AC4C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989" y="4401964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글쓴이로 검색한다</a:t>
            </a:r>
          </a:p>
        </p:txBody>
      </p:sp>
      <p:sp>
        <p:nvSpPr>
          <p:cNvPr id="71707" name="Oval 94">
            <a:extLst>
              <a:ext uri="{FF2B5EF4-FFF2-40B4-BE49-F238E27FC236}">
                <a16:creationId xmlns:a16="http://schemas.microsoft.com/office/drawing/2014/main" id="{DA7B4888-98B9-4F5B-9E51-FE71CCCB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989" y="5102052"/>
            <a:ext cx="1296987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날짜로 검색한다</a:t>
            </a:r>
          </a:p>
        </p:txBody>
      </p:sp>
      <p:sp>
        <p:nvSpPr>
          <p:cNvPr id="71708" name="Oval 95">
            <a:extLst>
              <a:ext uri="{FF2B5EF4-FFF2-40B4-BE49-F238E27FC236}">
                <a16:creationId xmlns:a16="http://schemas.microsoft.com/office/drawing/2014/main" id="{7993EAF3-78F1-4D04-BB84-91F6B74DE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639" y="5102052"/>
            <a:ext cx="1296987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글을 검색한다</a:t>
            </a:r>
          </a:p>
        </p:txBody>
      </p:sp>
      <p:cxnSp>
        <p:nvCxnSpPr>
          <p:cNvPr id="71709" name="AutoShape 96">
            <a:extLst>
              <a:ext uri="{FF2B5EF4-FFF2-40B4-BE49-F238E27FC236}">
                <a16:creationId xmlns:a16="http://schemas.microsoft.com/office/drawing/2014/main" id="{A8E6F4CB-EC01-450F-81AB-F5ED36F00C5B}"/>
              </a:ext>
            </a:extLst>
          </p:cNvPr>
          <p:cNvCxnSpPr>
            <a:cxnSpLocks noChangeShapeType="1"/>
            <a:stCxn id="71714" idx="3"/>
            <a:endCxn id="71708" idx="2"/>
          </p:cNvCxnSpPr>
          <p:nvPr/>
        </p:nvCxnSpPr>
        <p:spPr bwMode="auto">
          <a:xfrm>
            <a:off x="1833514" y="3189114"/>
            <a:ext cx="1254125" cy="2201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10" name="AutoShape 97">
            <a:extLst>
              <a:ext uri="{FF2B5EF4-FFF2-40B4-BE49-F238E27FC236}">
                <a16:creationId xmlns:a16="http://schemas.microsoft.com/office/drawing/2014/main" id="{74E1A428-B297-444D-AC1D-5AACB9F8BD59}"/>
              </a:ext>
            </a:extLst>
          </p:cNvPr>
          <p:cNvCxnSpPr>
            <a:cxnSpLocks noChangeShapeType="1"/>
            <a:stCxn id="71706" idx="2"/>
            <a:endCxn id="71708" idx="6"/>
          </p:cNvCxnSpPr>
          <p:nvPr/>
        </p:nvCxnSpPr>
        <p:spPr bwMode="auto">
          <a:xfrm rot="10800000" flipV="1">
            <a:off x="4384626" y="4690889"/>
            <a:ext cx="1249363" cy="700088"/>
          </a:xfrm>
          <a:prstGeom prst="bentConnector3">
            <a:avLst>
              <a:gd name="adj1" fmla="val 50065"/>
            </a:avLst>
          </a:prstGeom>
          <a:noFill/>
          <a:ln w="12700">
            <a:solidFill>
              <a:schemeClr val="tx2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11" name="AutoShape 98">
            <a:extLst>
              <a:ext uri="{FF2B5EF4-FFF2-40B4-BE49-F238E27FC236}">
                <a16:creationId xmlns:a16="http://schemas.microsoft.com/office/drawing/2014/main" id="{C602179D-F43F-497B-9798-AC7F3341F9D1}"/>
              </a:ext>
            </a:extLst>
          </p:cNvPr>
          <p:cNvCxnSpPr>
            <a:cxnSpLocks noChangeShapeType="1"/>
            <a:stCxn id="71707" idx="2"/>
            <a:endCxn id="71708" idx="6"/>
          </p:cNvCxnSpPr>
          <p:nvPr/>
        </p:nvCxnSpPr>
        <p:spPr bwMode="auto">
          <a:xfrm rot="10800000">
            <a:off x="4384626" y="5390977"/>
            <a:ext cx="1249363" cy="0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12" name="AutoShape 99">
            <a:extLst>
              <a:ext uri="{FF2B5EF4-FFF2-40B4-BE49-F238E27FC236}">
                <a16:creationId xmlns:a16="http://schemas.microsoft.com/office/drawing/2014/main" id="{8AAC288B-A449-4D09-8358-01057A4698B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28283" y="5226670"/>
            <a:ext cx="241300" cy="325437"/>
          </a:xfrm>
          <a:prstGeom prst="upArrow">
            <a:avLst>
              <a:gd name="adj1" fmla="val 0"/>
              <a:gd name="adj2" fmla="val 60522"/>
            </a:avLst>
          </a:prstGeom>
          <a:solidFill>
            <a:schemeClr val="bg1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75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>
            <a:extLst>
              <a:ext uri="{FF2B5EF4-FFF2-40B4-BE49-F238E27FC236}">
                <a16:creationId xmlns:a16="http://schemas.microsoft.com/office/drawing/2014/main" id="{95F213F0-5141-43A1-B6DA-95B36CFA7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51075" y="260648"/>
            <a:ext cx="4641850" cy="323850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확장관계</a:t>
            </a:r>
            <a:endParaRPr lang="en-US" altLang="ko-KR" dirty="0"/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9D4508C8-8289-4076-8751-1232513FFA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5040560"/>
          </a:xfrm>
          <a:solidFill>
            <a:srgbClr val="FFFF00">
              <a:alpha val="14902"/>
            </a:srgbClr>
          </a:solidFill>
          <a:ln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130000"/>
              </a:lnSpc>
              <a:buNone/>
            </a:pPr>
            <a:r>
              <a:rPr lang="ko-KR" altLang="en-US" sz="1400" dirty="0" err="1"/>
              <a:t>유스케이스명</a:t>
            </a:r>
            <a:r>
              <a:rPr lang="en-US" altLang="ko-KR" sz="1400" dirty="0"/>
              <a:t>: </a:t>
            </a:r>
            <a:r>
              <a:rPr lang="ko-KR" altLang="en-US" sz="1400" dirty="0"/>
              <a:t>글을 등록한다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ko-KR" altLang="en-US" sz="1400" dirty="0" err="1"/>
              <a:t>액터명</a:t>
            </a:r>
            <a:r>
              <a:rPr lang="en-US" altLang="ko-KR" sz="1400" dirty="0"/>
              <a:t>: </a:t>
            </a:r>
            <a:r>
              <a:rPr lang="ko-KR" altLang="en-US" sz="1400" dirty="0"/>
              <a:t>사용자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ko-KR" altLang="en-US" sz="1400" dirty="0" err="1"/>
              <a:t>유스케이스</a:t>
            </a:r>
            <a:r>
              <a:rPr lang="ko-KR" altLang="en-US" sz="1400" dirty="0"/>
              <a:t> 개요 및 </a:t>
            </a:r>
            <a:r>
              <a:rPr lang="ko-KR" altLang="en-US" sz="14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사용자는 </a:t>
            </a:r>
            <a:r>
              <a:rPr lang="ko-KR" altLang="en-US" sz="1200" dirty="0"/>
              <a:t>원하는 글을 게시판에 등록한다</a:t>
            </a:r>
            <a:r>
              <a:rPr lang="en-US" altLang="ko-KR" sz="1000" dirty="0"/>
              <a:t>.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ko-KR" altLang="en-US" sz="1400" dirty="0"/>
              <a:t>사전 조건</a:t>
            </a:r>
            <a:r>
              <a:rPr lang="en-US" altLang="ko-KR" sz="1400" dirty="0"/>
              <a:t>: </a:t>
            </a:r>
            <a:r>
              <a:rPr lang="ko-KR" altLang="en-US" sz="1200" dirty="0" smtClean="0"/>
              <a:t>사용자가 등록되어 있어야 한다</a:t>
            </a:r>
            <a:r>
              <a:rPr lang="en-US" altLang="ko-KR" sz="1200" dirty="0" smtClean="0"/>
              <a:t>.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ko-KR" altLang="en-US" sz="1400" dirty="0" err="1" smtClean="0"/>
              <a:t>사후조건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글이 시스템에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등록된다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ko-KR" altLang="en-US" sz="1400" dirty="0"/>
              <a:t>작업 흐름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sz="1100" dirty="0" err="1" smtClean="0"/>
              <a:t>정상흐름</a:t>
            </a:r>
            <a:endParaRPr lang="en-US" altLang="ko-KR" sz="1100" dirty="0" smtClean="0"/>
          </a:p>
          <a:p>
            <a:pPr marL="581025" lvl="3" indent="0" eaLnBrk="1" hangingPunct="1">
              <a:lnSpc>
                <a:spcPct val="110000"/>
              </a:lnSpc>
              <a:buNone/>
            </a:pPr>
            <a:r>
              <a:rPr lang="ko-KR" altLang="en-US" dirty="0" smtClean="0"/>
              <a:t>      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사용자는 로그인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유스케이스를</a:t>
            </a:r>
            <a:r>
              <a:rPr lang="ko-KR" altLang="en-US" dirty="0" smtClean="0"/>
              <a:t> 실행한다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dirty="0" smtClean="0"/>
              <a:t>2</a:t>
            </a:r>
            <a:r>
              <a:rPr lang="en-US" altLang="ko-KR" sz="1200" dirty="0" smtClean="0">
                <a:latin typeface="Arial" panose="020B0604020202020204" pitchFamily="34" charset="0"/>
              </a:rPr>
              <a:t>. </a:t>
            </a:r>
            <a:r>
              <a:rPr lang="ko-KR" altLang="en-US" sz="1200" dirty="0" smtClean="0">
                <a:latin typeface="Arial" panose="020B0604020202020204" pitchFamily="34" charset="0"/>
              </a:rPr>
              <a:t>사용자는 글쓰기를 </a:t>
            </a:r>
            <a:r>
              <a:rPr lang="ko-KR" altLang="en-US" sz="1200" dirty="0">
                <a:latin typeface="Arial" panose="020B0604020202020204" pitchFamily="34" charset="0"/>
              </a:rPr>
              <a:t>선택한다</a:t>
            </a:r>
            <a:r>
              <a:rPr lang="en-US" altLang="ko-KR" sz="1200" dirty="0">
                <a:latin typeface="Arial" panose="020B0604020202020204" pitchFamily="34" charset="0"/>
              </a:rPr>
              <a:t>.</a:t>
            </a: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dirty="0" smtClean="0"/>
              <a:t>3. </a:t>
            </a:r>
            <a:r>
              <a:rPr lang="ko-KR" altLang="en-US" sz="1200" dirty="0" smtClean="0">
                <a:latin typeface="Arial" panose="020B0604020202020204" pitchFamily="34" charset="0"/>
              </a:rPr>
              <a:t>시스템은 </a:t>
            </a:r>
            <a:r>
              <a:rPr lang="ko-KR" altLang="en-US" sz="1200" dirty="0">
                <a:latin typeface="Arial" panose="020B0604020202020204" pitchFamily="34" charset="0"/>
              </a:rPr>
              <a:t>글쓰기 박스를 </a:t>
            </a:r>
            <a:r>
              <a:rPr lang="ko-KR" altLang="en-US" sz="1200" dirty="0" smtClean="0">
                <a:latin typeface="Arial" panose="020B0604020202020204" pitchFamily="34" charset="0"/>
              </a:rPr>
              <a:t>보여준다</a:t>
            </a:r>
            <a:r>
              <a:rPr lang="en-US" altLang="ko-KR" sz="1200" dirty="0">
                <a:latin typeface="Arial" panose="020B0604020202020204" pitchFamily="34" charset="0"/>
              </a:rPr>
              <a:t>.</a:t>
            </a: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dirty="0" smtClean="0"/>
              <a:t>4</a:t>
            </a:r>
            <a:r>
              <a:rPr lang="en-US" altLang="ko-KR" sz="1200" dirty="0" smtClean="0">
                <a:latin typeface="Arial" panose="020B0604020202020204" pitchFamily="34" charset="0"/>
              </a:rPr>
              <a:t>. </a:t>
            </a:r>
            <a:r>
              <a:rPr lang="ko-KR" altLang="en-US" sz="1200" dirty="0" smtClean="0">
                <a:latin typeface="Arial" panose="020B0604020202020204" pitchFamily="34" charset="0"/>
              </a:rPr>
              <a:t>사용자는 </a:t>
            </a:r>
            <a:r>
              <a:rPr lang="ko-KR" altLang="en-US" sz="1200" dirty="0">
                <a:latin typeface="Arial" panose="020B0604020202020204" pitchFamily="34" charset="0"/>
              </a:rPr>
              <a:t>글쓰기 박스에 원하는 글을 </a:t>
            </a:r>
            <a:r>
              <a:rPr lang="ko-KR" altLang="en-US" sz="1200" dirty="0" smtClean="0">
                <a:latin typeface="Arial" panose="020B0604020202020204" pitchFamily="34" charset="0"/>
              </a:rPr>
              <a:t>작성한다</a:t>
            </a:r>
            <a:r>
              <a:rPr lang="en-US" altLang="ko-KR" sz="1200" dirty="0" smtClean="0">
                <a:latin typeface="Arial" panose="020B0604020202020204" pitchFamily="34" charset="0"/>
              </a:rPr>
              <a:t>. </a:t>
            </a: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만약 첨부 파일이 있다면 첨부 파일을 선택한다</a:t>
            </a:r>
            <a:r>
              <a:rPr lang="en-US" altLang="ko-KR" dirty="0" smtClean="0"/>
              <a:t>.</a:t>
            </a: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dirty="0" smtClean="0"/>
              <a:t>6</a:t>
            </a:r>
            <a:r>
              <a:rPr lang="en-US" altLang="ko-KR" sz="1200" dirty="0" smtClean="0">
                <a:latin typeface="Arial" panose="020B0604020202020204" pitchFamily="34" charset="0"/>
              </a:rPr>
              <a:t>. </a:t>
            </a:r>
            <a:r>
              <a:rPr lang="ko-KR" altLang="en-US" sz="1200" dirty="0" smtClean="0">
                <a:latin typeface="Arial" panose="020B0604020202020204" pitchFamily="34" charset="0"/>
              </a:rPr>
              <a:t>사용자는  글을 등록한다</a:t>
            </a:r>
            <a:r>
              <a:rPr lang="en-US" altLang="ko-KR" sz="1200" dirty="0">
                <a:latin typeface="Arial" panose="020B0604020202020204" pitchFamily="34" charset="0"/>
              </a:rPr>
              <a:t>.</a:t>
            </a: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dirty="0"/>
              <a:t>7</a:t>
            </a:r>
            <a:r>
              <a:rPr lang="en-US" altLang="ko-KR" sz="1200" dirty="0" smtClean="0">
                <a:latin typeface="Arial" panose="020B0604020202020204" pitchFamily="34" charset="0"/>
              </a:rPr>
              <a:t>. </a:t>
            </a:r>
            <a:r>
              <a:rPr lang="ko-KR" altLang="en-US" sz="1200" dirty="0" smtClean="0">
                <a:latin typeface="Arial" panose="020B0604020202020204" pitchFamily="34" charset="0"/>
              </a:rPr>
              <a:t>시스템은 </a:t>
            </a:r>
            <a:r>
              <a:rPr lang="ko-KR" altLang="en-US" sz="1200" dirty="0">
                <a:latin typeface="Arial" panose="020B0604020202020204" pitchFamily="34" charset="0"/>
              </a:rPr>
              <a:t>글을 </a:t>
            </a:r>
            <a:r>
              <a:rPr lang="ko-KR" altLang="en-US" sz="1200" dirty="0" smtClean="0">
                <a:latin typeface="Arial" panose="020B0604020202020204" pitchFamily="34" charset="0"/>
              </a:rPr>
              <a:t>저장한다</a:t>
            </a:r>
            <a:r>
              <a:rPr lang="en-US" altLang="ko-KR" sz="1000" dirty="0">
                <a:latin typeface="Arial" panose="020B0604020202020204" pitchFamily="34" charset="0"/>
              </a:rPr>
              <a:t>.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sz="1100" dirty="0"/>
              <a:t>대체 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예외흐름</a:t>
            </a:r>
            <a:endParaRPr lang="ko-KR" altLang="en-US" sz="1100" dirty="0"/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dirty="0" smtClean="0">
                <a:ea typeface="돋움" panose="020B0600000101010101" pitchFamily="50" charset="-127"/>
              </a:rPr>
              <a:t>6a.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글쓰기 박스에 글을 쓰지 않고 등록 원하는 경우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, “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내용을 넣으세요” 라는 메시지를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표시하고 단계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3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으로 돌아간다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..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914400" lvl="2" indent="0" eaLnBrk="1" hangingPunct="1">
              <a:lnSpc>
                <a:spcPct val="100000"/>
              </a:lnSpc>
              <a:buNone/>
            </a:pPr>
            <a:endParaRPr lang="ko-KR" altLang="en-US" dirty="0"/>
          </a:p>
          <a:p>
            <a:pPr marL="914400" lvl="2" indent="0" eaLnBrk="1" hangingPunct="1">
              <a:lnSpc>
                <a:spcPct val="100000"/>
              </a:lnSpc>
              <a:buNone/>
            </a:pP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616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5778E9BF-378D-4F2F-B6C0-DE59C37AD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&lt;&lt;extend&gt;&gt; </a:t>
            </a:r>
            <a:r>
              <a:rPr lang="ko-KR" altLang="en-US"/>
              <a:t>관계</a:t>
            </a:r>
            <a:endParaRPr lang="ko-KR" altLang="ko-KR"/>
          </a:p>
        </p:txBody>
      </p:sp>
      <p:pic>
        <p:nvPicPr>
          <p:cNvPr id="88067" name="Picture 2">
            <a:extLst>
              <a:ext uri="{FF2B5EF4-FFF2-40B4-BE49-F238E27FC236}">
                <a16:creationId xmlns:a16="http://schemas.microsoft.com/office/drawing/2014/main" id="{613D5554-28C8-40F4-8535-1690E67CE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1620838"/>
            <a:ext cx="30480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08688"/>
                  </a:outerShdw>
                </a:effectLst>
              </a14:hiddenEffects>
            </a:ext>
          </a:extLst>
        </p:spPr>
      </p:pic>
      <p:sp>
        <p:nvSpPr>
          <p:cNvPr id="88068" name="TextBox 1">
            <a:extLst>
              <a:ext uri="{FF2B5EF4-FFF2-40B4-BE49-F238E27FC236}">
                <a16:creationId xmlns:a16="http://schemas.microsoft.com/office/drawing/2014/main" id="{EF1970D1-CA75-4B11-A050-98AB3AA71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716338"/>
            <a:ext cx="3074987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ko-KR" altLang="en-US" sz="1800" b="0">
                <a:latin typeface="HY강B" pitchFamily="18" charset="-127"/>
                <a:ea typeface="HY강B" pitchFamily="18" charset="-127"/>
              </a:rPr>
              <a:t>확장점 </a:t>
            </a:r>
            <a:r>
              <a:rPr lang="en-US" altLang="ko-KR" sz="1800" b="0">
                <a:latin typeface="HY강B" pitchFamily="18" charset="-127"/>
                <a:ea typeface="HY강B" pitchFamily="18" charset="-127"/>
              </a:rPr>
              <a:t>1, 2</a:t>
            </a:r>
            <a:r>
              <a:rPr lang="ko-KR" altLang="en-US" sz="1800" b="0">
                <a:latin typeface="HY강B" pitchFamily="18" charset="-127"/>
                <a:ea typeface="HY강B" pitchFamily="18" charset="-127"/>
              </a:rPr>
              <a:t>에서</a:t>
            </a:r>
            <a:r>
              <a:rPr lang="en-US" altLang="ko-KR" sz="1800" b="0">
                <a:latin typeface="HY강B" pitchFamily="18" charset="-127"/>
                <a:ea typeface="HY강B" pitchFamily="18" charset="-127"/>
              </a:rPr>
              <a:t> extending use case</a:t>
            </a:r>
            <a:r>
              <a:rPr lang="ko-KR" altLang="en-US" sz="1800" b="0">
                <a:latin typeface="HY강B" pitchFamily="18" charset="-127"/>
                <a:ea typeface="HY강B" pitchFamily="18" charset="-127"/>
              </a:rPr>
              <a:t>가 </a:t>
            </a:r>
            <a:r>
              <a:rPr lang="en-US" altLang="ko-KR" sz="1800" b="0">
                <a:latin typeface="HY강B" pitchFamily="18" charset="-127"/>
                <a:ea typeface="HY강B" pitchFamily="18" charset="-127"/>
              </a:rPr>
              <a:t>Use Case</a:t>
            </a:r>
            <a:r>
              <a:rPr lang="ko-KR" altLang="en-US" sz="1800" b="0">
                <a:latin typeface="HY강B" pitchFamily="18" charset="-127"/>
                <a:ea typeface="HY강B" pitchFamily="18" charset="-127"/>
              </a:rPr>
              <a:t>의 행위를 확장한다</a:t>
            </a:r>
            <a:endParaRPr lang="en-US" altLang="ko-KR" sz="1800" b="0">
              <a:latin typeface="HY강B" pitchFamily="18" charset="-127"/>
              <a:ea typeface="HY강B" pitchFamily="18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ko-KR" altLang="en-US" sz="1800" b="0">
                <a:latin typeface="HY강B" pitchFamily="18" charset="-127"/>
                <a:ea typeface="HY강B" pitchFamily="18" charset="-127"/>
              </a:rPr>
              <a:t>확장</a:t>
            </a:r>
            <a:r>
              <a:rPr lang="en-US" altLang="ko-KR" sz="1800" b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b="0">
                <a:latin typeface="HY강B" pitchFamily="18" charset="-127"/>
                <a:ea typeface="HY강B" pitchFamily="18" charset="-127"/>
              </a:rPr>
              <a:t>관계는 행위를 추가하고자 할 때 사용한다</a:t>
            </a:r>
          </a:p>
        </p:txBody>
      </p:sp>
    </p:spTree>
    <p:extLst>
      <p:ext uri="{BB962C8B-B14F-4D97-AF65-F5344CB8AC3E}">
        <p14:creationId xmlns:p14="http://schemas.microsoft.com/office/powerpoint/2010/main" val="333979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>
            <a:extLst>
              <a:ext uri="{FF2B5EF4-FFF2-40B4-BE49-F238E27FC236}">
                <a16:creationId xmlns:a16="http://schemas.microsoft.com/office/drawing/2014/main" id="{95F213F0-5141-43A1-B6DA-95B36CFA7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유스케이스</a:t>
            </a:r>
            <a:r>
              <a:rPr lang="ko-KR" altLang="en-US" dirty="0"/>
              <a:t> </a:t>
            </a:r>
            <a:r>
              <a:rPr lang="ko-KR" altLang="en-US" dirty="0" smtClean="0"/>
              <a:t>명세서 작성</a:t>
            </a:r>
            <a:endParaRPr lang="en-US" altLang="ko-KR" dirty="0"/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9D4508C8-8289-4076-8751-1232513FFA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5040560"/>
          </a:xfrm>
          <a:solidFill>
            <a:srgbClr val="FFFF00">
              <a:alpha val="14902"/>
            </a:srgbClr>
          </a:solidFill>
          <a:ln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130000"/>
              </a:lnSpc>
              <a:buNone/>
            </a:pPr>
            <a:r>
              <a:rPr lang="ko-KR" altLang="en-US" sz="1400" dirty="0" err="1"/>
              <a:t>유스케이스명</a:t>
            </a:r>
            <a:r>
              <a:rPr lang="en-US" altLang="ko-KR" sz="1400" dirty="0"/>
              <a:t>: </a:t>
            </a:r>
            <a:r>
              <a:rPr lang="ko-KR" altLang="en-US" sz="1400" dirty="0"/>
              <a:t>글을 등록한다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ko-KR" altLang="en-US" sz="1400" dirty="0" err="1"/>
              <a:t>액터명</a:t>
            </a:r>
            <a:r>
              <a:rPr lang="en-US" altLang="ko-KR" sz="1400" dirty="0"/>
              <a:t>: </a:t>
            </a:r>
            <a:r>
              <a:rPr lang="ko-KR" altLang="en-US" sz="1400" dirty="0"/>
              <a:t>사용자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ko-KR" altLang="en-US" sz="1400" dirty="0" err="1"/>
              <a:t>유스케이스</a:t>
            </a:r>
            <a:r>
              <a:rPr lang="ko-KR" altLang="en-US" sz="1400" dirty="0"/>
              <a:t> 개요 및 </a:t>
            </a:r>
            <a:r>
              <a:rPr lang="ko-KR" altLang="en-US" sz="14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사용자는 </a:t>
            </a:r>
            <a:r>
              <a:rPr lang="ko-KR" altLang="en-US" sz="1200" dirty="0"/>
              <a:t>원하는 글을 게시판에 등록한다</a:t>
            </a:r>
            <a:r>
              <a:rPr lang="en-US" altLang="ko-KR" sz="1000" dirty="0"/>
              <a:t>.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ko-KR" altLang="en-US" sz="1400" dirty="0"/>
              <a:t>사전 조건</a:t>
            </a:r>
            <a:r>
              <a:rPr lang="en-US" altLang="ko-KR" sz="1400" dirty="0"/>
              <a:t>: </a:t>
            </a:r>
            <a:r>
              <a:rPr lang="ko-KR" altLang="en-US" sz="1200" dirty="0" smtClean="0"/>
              <a:t>사용자가 등록되어 있어야 한다</a:t>
            </a:r>
            <a:r>
              <a:rPr lang="en-US" altLang="ko-KR" sz="1200" dirty="0" smtClean="0"/>
              <a:t>.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ko-KR" altLang="en-US" sz="1400" dirty="0" err="1" smtClean="0"/>
              <a:t>사후조건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글이 시스템에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등록된다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ko-KR" altLang="en-US" sz="1400" dirty="0"/>
              <a:t>작업 흐름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sz="1100" dirty="0" err="1" smtClean="0"/>
              <a:t>정상흐름</a:t>
            </a:r>
            <a:endParaRPr lang="en-US" altLang="ko-KR" sz="1100" dirty="0" smtClean="0"/>
          </a:p>
          <a:p>
            <a:pPr marL="581025" lvl="3" indent="0" eaLnBrk="1" hangingPunct="1">
              <a:lnSpc>
                <a:spcPct val="110000"/>
              </a:lnSpc>
              <a:buNone/>
            </a:pPr>
            <a:r>
              <a:rPr lang="ko-KR" altLang="en-US" dirty="0" smtClean="0"/>
              <a:t>      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사용자는 로그인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유스케이스를</a:t>
            </a:r>
            <a:r>
              <a:rPr lang="ko-KR" altLang="en-US" dirty="0" smtClean="0"/>
              <a:t> 실행한다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dirty="0" smtClean="0"/>
              <a:t>2</a:t>
            </a:r>
            <a:r>
              <a:rPr lang="en-US" altLang="ko-KR" sz="1200" dirty="0" smtClean="0">
                <a:latin typeface="Arial" panose="020B0604020202020204" pitchFamily="34" charset="0"/>
              </a:rPr>
              <a:t>. </a:t>
            </a:r>
            <a:r>
              <a:rPr lang="ko-KR" altLang="en-US" sz="1200" dirty="0" smtClean="0">
                <a:latin typeface="Arial" panose="020B0604020202020204" pitchFamily="34" charset="0"/>
              </a:rPr>
              <a:t>사용자는 글쓰기를 </a:t>
            </a:r>
            <a:r>
              <a:rPr lang="ko-KR" altLang="en-US" sz="1200" dirty="0">
                <a:latin typeface="Arial" panose="020B0604020202020204" pitchFamily="34" charset="0"/>
              </a:rPr>
              <a:t>선택한다</a:t>
            </a:r>
            <a:r>
              <a:rPr lang="en-US" altLang="ko-KR" sz="1200" dirty="0">
                <a:latin typeface="Arial" panose="020B0604020202020204" pitchFamily="34" charset="0"/>
              </a:rPr>
              <a:t>.</a:t>
            </a: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dirty="0" smtClean="0"/>
              <a:t>3. </a:t>
            </a:r>
            <a:r>
              <a:rPr lang="ko-KR" altLang="en-US" sz="1200" dirty="0" smtClean="0">
                <a:latin typeface="Arial" panose="020B0604020202020204" pitchFamily="34" charset="0"/>
              </a:rPr>
              <a:t>시스템은 </a:t>
            </a:r>
            <a:r>
              <a:rPr lang="ko-KR" altLang="en-US" sz="1200" dirty="0">
                <a:latin typeface="Arial" panose="020B0604020202020204" pitchFamily="34" charset="0"/>
              </a:rPr>
              <a:t>글쓰기 박스를 </a:t>
            </a:r>
            <a:r>
              <a:rPr lang="ko-KR" altLang="en-US" sz="1200" dirty="0" smtClean="0">
                <a:latin typeface="Arial" panose="020B0604020202020204" pitchFamily="34" charset="0"/>
              </a:rPr>
              <a:t>보여준다</a:t>
            </a:r>
            <a:r>
              <a:rPr lang="en-US" altLang="ko-KR" sz="1200" dirty="0">
                <a:latin typeface="Arial" panose="020B0604020202020204" pitchFamily="34" charset="0"/>
              </a:rPr>
              <a:t>.</a:t>
            </a: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dirty="0" smtClean="0"/>
              <a:t>4</a:t>
            </a:r>
            <a:r>
              <a:rPr lang="en-US" altLang="ko-KR" sz="1200" dirty="0" smtClean="0">
                <a:latin typeface="Arial" panose="020B0604020202020204" pitchFamily="34" charset="0"/>
              </a:rPr>
              <a:t>. </a:t>
            </a:r>
            <a:r>
              <a:rPr lang="ko-KR" altLang="en-US" sz="1200" dirty="0" smtClean="0">
                <a:latin typeface="Arial" panose="020B0604020202020204" pitchFamily="34" charset="0"/>
              </a:rPr>
              <a:t>사용자는 </a:t>
            </a:r>
            <a:r>
              <a:rPr lang="ko-KR" altLang="en-US" sz="1200" dirty="0">
                <a:latin typeface="Arial" panose="020B0604020202020204" pitchFamily="34" charset="0"/>
              </a:rPr>
              <a:t>글쓰기 박스에 원하는 글을 </a:t>
            </a:r>
            <a:r>
              <a:rPr lang="ko-KR" altLang="en-US" sz="1200" dirty="0" smtClean="0">
                <a:latin typeface="Arial" panose="020B0604020202020204" pitchFamily="34" charset="0"/>
              </a:rPr>
              <a:t>작성한다</a:t>
            </a:r>
            <a:r>
              <a:rPr lang="en-US" altLang="ko-KR" sz="1200" dirty="0" smtClean="0">
                <a:latin typeface="Arial" panose="020B0604020202020204" pitchFamily="34" charset="0"/>
              </a:rPr>
              <a:t>. </a:t>
            </a: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dirty="0" smtClean="0"/>
              <a:t>6</a:t>
            </a:r>
            <a:r>
              <a:rPr lang="en-US" altLang="ko-KR" sz="1200" dirty="0" smtClean="0">
                <a:latin typeface="Arial" panose="020B0604020202020204" pitchFamily="34" charset="0"/>
              </a:rPr>
              <a:t>. {</a:t>
            </a:r>
            <a:r>
              <a:rPr lang="ko-KR" altLang="en-US" dirty="0" smtClean="0"/>
              <a:t>파일 첨부</a:t>
            </a:r>
            <a:r>
              <a:rPr lang="en-US" altLang="ko-KR" dirty="0" smtClean="0"/>
              <a:t>} </a:t>
            </a:r>
            <a:r>
              <a:rPr lang="ko-KR" altLang="en-US" sz="1200" dirty="0" smtClean="0">
                <a:latin typeface="Arial" panose="020B0604020202020204" pitchFamily="34" charset="0"/>
              </a:rPr>
              <a:t>사용자는  글을 등록한다</a:t>
            </a:r>
            <a:r>
              <a:rPr lang="en-US" altLang="ko-KR" sz="1200" dirty="0">
                <a:latin typeface="Arial" panose="020B0604020202020204" pitchFamily="34" charset="0"/>
              </a:rPr>
              <a:t>.</a:t>
            </a: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dirty="0"/>
              <a:t>7</a:t>
            </a:r>
            <a:r>
              <a:rPr lang="en-US" altLang="ko-KR" sz="1200" dirty="0" smtClean="0">
                <a:latin typeface="Arial" panose="020B0604020202020204" pitchFamily="34" charset="0"/>
              </a:rPr>
              <a:t>. </a:t>
            </a:r>
            <a:r>
              <a:rPr lang="ko-KR" altLang="en-US" sz="1200" dirty="0" smtClean="0">
                <a:latin typeface="Arial" panose="020B0604020202020204" pitchFamily="34" charset="0"/>
              </a:rPr>
              <a:t>시스템은 </a:t>
            </a:r>
            <a:r>
              <a:rPr lang="ko-KR" altLang="en-US" sz="1200" dirty="0">
                <a:latin typeface="Arial" panose="020B0604020202020204" pitchFamily="34" charset="0"/>
              </a:rPr>
              <a:t>글을 </a:t>
            </a:r>
            <a:r>
              <a:rPr lang="ko-KR" altLang="en-US" sz="1200" dirty="0" smtClean="0">
                <a:latin typeface="Arial" panose="020B0604020202020204" pitchFamily="34" charset="0"/>
              </a:rPr>
              <a:t>저장한다</a:t>
            </a:r>
            <a:r>
              <a:rPr lang="en-US" altLang="ko-KR" sz="1000" dirty="0">
                <a:latin typeface="Arial" panose="020B0604020202020204" pitchFamily="34" charset="0"/>
              </a:rPr>
              <a:t>.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sz="1100" dirty="0"/>
              <a:t>대체 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예외흐름</a:t>
            </a:r>
            <a:endParaRPr lang="ko-KR" altLang="en-US" sz="1100" dirty="0"/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dirty="0" smtClean="0">
                <a:ea typeface="돋움" panose="020B0600000101010101" pitchFamily="50" charset="-127"/>
              </a:rPr>
              <a:t>6a.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글쓰기 박스에 글을 쓰지 않고 등록 원하는 경우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, “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내용을 넣으세요” 라는 메시지를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표시하고 단계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3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으로 돌아간다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..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914400" lvl="2" indent="0" eaLnBrk="1" hangingPunct="1">
              <a:lnSpc>
                <a:spcPct val="100000"/>
              </a:lnSpc>
              <a:buNone/>
            </a:pPr>
            <a:endParaRPr lang="ko-KR" altLang="en-US" dirty="0"/>
          </a:p>
          <a:p>
            <a:pPr marL="914400" lvl="2" indent="0" eaLnBrk="1" hangingPunct="1">
              <a:lnSpc>
                <a:spcPct val="100000"/>
              </a:lnSpc>
              <a:buNone/>
            </a:pP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0901" name="Text Box 4">
            <a:extLst>
              <a:ext uri="{FF2B5EF4-FFF2-40B4-BE49-F238E27FC236}">
                <a16:creationId xmlns:a16="http://schemas.microsoft.com/office/drawing/2014/main" id="{A5859CBB-7648-4963-A87D-ABE7B078F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33968"/>
            <a:ext cx="32416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b="0" dirty="0">
                <a:solidFill>
                  <a:schemeClr val="tx2"/>
                </a:solidFill>
              </a:rPr>
              <a:t> </a:t>
            </a:r>
            <a:r>
              <a:rPr lang="ko-KR" altLang="en-US" b="0" dirty="0" err="1">
                <a:solidFill>
                  <a:schemeClr val="tx2"/>
                </a:solidFill>
              </a:rPr>
              <a:t>유스케이스</a:t>
            </a:r>
            <a:r>
              <a:rPr lang="ko-KR" altLang="en-US" b="0" dirty="0">
                <a:solidFill>
                  <a:schemeClr val="tx2"/>
                </a:solidFill>
              </a:rPr>
              <a:t> 기술서 예제</a:t>
            </a:r>
            <a:endParaRPr lang="ko-KR" altLang="en-US" sz="1800" b="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451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모델의 역할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서로의 해석을 공유해 합의를 이루거나 해석의 타당성을 검토</a:t>
            </a:r>
            <a:endParaRPr lang="en-US" altLang="ko-KR" dirty="0" smtClean="0"/>
          </a:p>
          <a:p>
            <a:r>
              <a:rPr lang="ko-KR" altLang="en-US" dirty="0" smtClean="0"/>
              <a:t>현재 시스템 또는 앞으로 개발할 시스템의 원하는 모습을 가시화</a:t>
            </a:r>
            <a:endParaRPr lang="en-US" altLang="ko-KR" dirty="0" smtClean="0"/>
          </a:p>
          <a:p>
            <a:r>
              <a:rPr lang="ko-KR" altLang="en-US" dirty="0" smtClean="0"/>
              <a:t>시스템을 구축하는 틀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6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확장 관계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0" y="2122487"/>
            <a:ext cx="25717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>
            <a:extLst>
              <a:ext uri="{FF2B5EF4-FFF2-40B4-BE49-F238E27FC236}">
                <a16:creationId xmlns:a16="http://schemas.microsoft.com/office/drawing/2014/main" id="{95F213F0-5141-43A1-B6DA-95B36CFA7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유스케이스</a:t>
            </a:r>
            <a:r>
              <a:rPr lang="ko-KR" altLang="en-US" dirty="0"/>
              <a:t> </a:t>
            </a:r>
            <a:r>
              <a:rPr lang="ko-KR" altLang="en-US" dirty="0" smtClean="0"/>
              <a:t>명세서 작성</a:t>
            </a:r>
            <a:endParaRPr lang="en-US" altLang="ko-KR" dirty="0"/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9D4508C8-8289-4076-8751-1232513FFA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5040560"/>
          </a:xfrm>
          <a:solidFill>
            <a:srgbClr val="FFFF00">
              <a:alpha val="14902"/>
            </a:srgbClr>
          </a:solidFill>
          <a:ln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130000"/>
              </a:lnSpc>
              <a:buNone/>
            </a:pPr>
            <a:r>
              <a:rPr lang="ko-KR" altLang="en-US" sz="1400" dirty="0" err="1"/>
              <a:t>유스케이스명</a:t>
            </a:r>
            <a:r>
              <a:rPr lang="en-US" altLang="ko-KR" sz="1400" dirty="0"/>
              <a:t>: </a:t>
            </a:r>
            <a:r>
              <a:rPr lang="ko-KR" altLang="en-US" sz="1400" dirty="0" smtClean="0"/>
              <a:t>파일을 첨부한다</a:t>
            </a:r>
            <a:endParaRPr lang="ko-KR" altLang="en-US" sz="1400" dirty="0"/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ko-KR" altLang="en-US" sz="1400" dirty="0" err="1" smtClean="0"/>
              <a:t>유스케이스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개요 및 </a:t>
            </a:r>
            <a:r>
              <a:rPr lang="ko-KR" altLang="en-US" sz="14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사용자가 글을 등록할 때 파일을 첨부</a:t>
            </a:r>
            <a:endParaRPr lang="en-US" altLang="ko-KR" sz="1000" dirty="0"/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ko-KR" altLang="en-US" sz="1400" dirty="0"/>
              <a:t>사전 조건</a:t>
            </a:r>
            <a:r>
              <a:rPr lang="en-US" altLang="ko-KR" sz="1400" dirty="0"/>
              <a:t>: </a:t>
            </a:r>
            <a:r>
              <a:rPr lang="ko-KR" altLang="en-US" sz="1200" dirty="0" smtClean="0"/>
              <a:t>사용자가 첨부할 파일이 있는 경우</a:t>
            </a: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ko-KR" altLang="en-US" sz="1400" dirty="0" smtClean="0"/>
              <a:t>작업 </a:t>
            </a:r>
            <a:r>
              <a:rPr lang="ko-KR" altLang="en-US" sz="1400" dirty="0"/>
              <a:t>흐름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sz="1100" dirty="0" err="1" smtClean="0"/>
              <a:t>정상흐름</a:t>
            </a:r>
            <a:endParaRPr lang="en-US" altLang="ko-KR" sz="1100" dirty="0" smtClean="0"/>
          </a:p>
          <a:p>
            <a:pPr marL="581025" lvl="3" indent="0" eaLnBrk="1" hangingPunct="1">
              <a:lnSpc>
                <a:spcPct val="110000"/>
              </a:lnSpc>
              <a:buNone/>
            </a:pPr>
            <a:r>
              <a:rPr lang="ko-KR" altLang="en-US" dirty="0" smtClean="0"/>
              <a:t>       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유스케이스는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글을 등록한다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유스케이스의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{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첨부</a:t>
            </a:r>
            <a:r>
              <a:rPr lang="en-US" altLang="ko-KR" dirty="0" smtClean="0"/>
              <a:t>}</a:t>
            </a:r>
            <a:r>
              <a:rPr lang="ko-KR" altLang="en-US" dirty="0" smtClean="0"/>
              <a:t>에서 사용자가 첨부할 파일이 있는 경우 수행된다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dirty="0" smtClean="0"/>
              <a:t>2</a:t>
            </a:r>
            <a:r>
              <a:rPr lang="en-US" altLang="ko-KR" sz="1200" dirty="0" smtClean="0">
                <a:latin typeface="Arial" panose="020B0604020202020204" pitchFamily="34" charset="0"/>
              </a:rPr>
              <a:t>. </a:t>
            </a:r>
            <a:r>
              <a:rPr lang="ko-KR" altLang="en-US" sz="1200" dirty="0" smtClean="0">
                <a:latin typeface="Arial" panose="020B0604020202020204" pitchFamily="34" charset="0"/>
              </a:rPr>
              <a:t>사용자는 첨부 파일을 선택한다</a:t>
            </a:r>
            <a:r>
              <a:rPr lang="en-US" altLang="ko-KR" sz="1200" dirty="0" smtClean="0">
                <a:latin typeface="Arial" panose="020B0604020202020204" pitchFamily="34" charset="0"/>
              </a:rPr>
              <a:t>.</a:t>
            </a:r>
            <a:endParaRPr lang="en-US" altLang="ko-KR" dirty="0"/>
          </a:p>
          <a:p>
            <a:pPr marL="914400" lvl="2" indent="0" eaLnBrk="1" hangingPunct="1">
              <a:lnSpc>
                <a:spcPct val="100000"/>
              </a:lnSpc>
              <a:buNone/>
            </a:pPr>
            <a:endParaRPr lang="en-US" altLang="ko-KR" sz="1200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ko-KR" altLang="en-US" sz="1100" dirty="0" smtClean="0"/>
              <a:t>대체 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예외흐름</a:t>
            </a:r>
            <a:endParaRPr lang="ko-KR" altLang="en-US" sz="1100" dirty="0"/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..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914400" lvl="2" indent="0" eaLnBrk="1" hangingPunct="1">
              <a:lnSpc>
                <a:spcPct val="100000"/>
              </a:lnSpc>
              <a:buNone/>
            </a:pPr>
            <a:endParaRPr lang="ko-KR" altLang="en-US" dirty="0"/>
          </a:p>
          <a:p>
            <a:pPr marL="914400" lvl="2" indent="0" eaLnBrk="1" hangingPunct="1">
              <a:lnSpc>
                <a:spcPct val="100000"/>
              </a:lnSpc>
              <a:buNone/>
            </a:pP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874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완성된 게시판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009" y="908050"/>
            <a:ext cx="5718533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관계를 고려한 유스케이스 다이어그램 해석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323528" y="980728"/>
            <a:ext cx="8507413" cy="5040312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ko-KR" dirty="0"/>
              <a:t>S</a:t>
            </a:r>
            <a:r>
              <a:rPr lang="ko-KR" altLang="en-US" dirty="0"/>
              <a:t>라는 시스템에서 </a:t>
            </a:r>
            <a:r>
              <a:rPr lang="ko-KR" altLang="en-US" dirty="0" err="1"/>
              <a:t>액터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U</a:t>
            </a:r>
            <a:r>
              <a:rPr lang="ko-KR" altLang="en-US" dirty="0"/>
              <a:t>라는 </a:t>
            </a:r>
            <a:r>
              <a:rPr lang="ko-KR" altLang="en-US" dirty="0" err="1"/>
              <a:t>유스케이스와</a:t>
            </a:r>
            <a:r>
              <a:rPr lang="ko-KR" altLang="en-US" dirty="0"/>
              <a:t> 연관이 있는 경우에는 </a:t>
            </a:r>
            <a:endParaRPr lang="en-US" altLang="ko-KR" dirty="0"/>
          </a:p>
          <a:p>
            <a:pPr lvl="1"/>
            <a:r>
              <a:rPr lang="ko-KR" altLang="en-US" dirty="0"/>
              <a:t>「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U</a:t>
            </a:r>
            <a:r>
              <a:rPr lang="ko-KR" altLang="en-US" dirty="0"/>
              <a:t>라는 목적을 달성하기 위해 </a:t>
            </a:r>
            <a:r>
              <a:rPr lang="en-US" altLang="ko-KR" dirty="0"/>
              <a:t>S</a:t>
            </a:r>
            <a:r>
              <a:rPr lang="ko-KR" altLang="en-US" dirty="0"/>
              <a:t>와 상호작용한다</a:t>
            </a:r>
            <a:r>
              <a:rPr lang="en-US" altLang="ko-KR" dirty="0"/>
              <a:t>.</a:t>
            </a:r>
            <a:r>
              <a:rPr lang="ko-KR" altLang="en-US" dirty="0"/>
              <a:t>」로 해석한다</a:t>
            </a:r>
            <a:r>
              <a:rPr lang="en-US" altLang="ko-KR" dirty="0"/>
              <a:t>. </a:t>
            </a:r>
          </a:p>
          <a:p>
            <a:pPr>
              <a:buFont typeface="Arial" charset="0"/>
              <a:buChar char="•"/>
            </a:pPr>
            <a:r>
              <a:rPr lang="en-US" altLang="ko-KR" dirty="0"/>
              <a:t>U</a:t>
            </a:r>
            <a:r>
              <a:rPr lang="ko-KR" altLang="en-US" dirty="0"/>
              <a:t>가 </a:t>
            </a:r>
            <a:r>
              <a:rPr lang="en-US" altLang="ko-KR" dirty="0"/>
              <a:t>U1</a:t>
            </a:r>
            <a:r>
              <a:rPr lang="ko-KR" altLang="en-US" dirty="0"/>
              <a:t>과 포함관계에 있는 경우에는 필수적 관계이므로 </a:t>
            </a:r>
            <a:endParaRPr lang="en-US" altLang="ko-KR" dirty="0"/>
          </a:p>
          <a:p>
            <a:pPr lvl="1"/>
            <a:r>
              <a:rPr lang="ko-KR" altLang="en-US" dirty="0"/>
              <a:t>「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U</a:t>
            </a:r>
            <a:r>
              <a:rPr lang="ko-KR" altLang="en-US" dirty="0"/>
              <a:t>라는 목적을 </a:t>
            </a:r>
            <a:r>
              <a:rPr lang="ko-KR" altLang="en-US" dirty="0" err="1"/>
              <a:t>달성하기위해</a:t>
            </a:r>
            <a:r>
              <a:rPr lang="ko-KR" altLang="en-US" dirty="0"/>
              <a:t> </a:t>
            </a:r>
            <a:r>
              <a:rPr lang="en-US" altLang="ko-KR" dirty="0"/>
              <a:t>S</a:t>
            </a:r>
            <a:r>
              <a:rPr lang="ko-KR" altLang="en-US" dirty="0"/>
              <a:t>와 상호작용한다</a:t>
            </a:r>
            <a:r>
              <a:rPr lang="en-US" altLang="ko-KR" dirty="0"/>
              <a:t>. U</a:t>
            </a:r>
            <a:r>
              <a:rPr lang="ko-KR" altLang="en-US" dirty="0"/>
              <a:t>를 하기 위해서는 </a:t>
            </a:r>
            <a:r>
              <a:rPr lang="en-US" altLang="ko-KR" dirty="0"/>
              <a:t>U1</a:t>
            </a:r>
            <a:r>
              <a:rPr lang="ko-KR" altLang="en-US" dirty="0"/>
              <a:t>을 반드시 수행한다</a:t>
            </a:r>
            <a:r>
              <a:rPr lang="en-US" altLang="ko-KR" dirty="0"/>
              <a:t>.</a:t>
            </a:r>
            <a:r>
              <a:rPr lang="ko-KR" altLang="en-US" dirty="0"/>
              <a:t>」로 해석한다</a:t>
            </a:r>
            <a:r>
              <a:rPr lang="en-US" altLang="ko-KR" dirty="0"/>
              <a:t>. </a:t>
            </a:r>
            <a:endParaRPr lang="ko-KR" altLang="en-US" dirty="0"/>
          </a:p>
          <a:p>
            <a:pPr>
              <a:buFont typeface="Arial" charset="0"/>
              <a:buChar char="•"/>
            </a:pPr>
            <a:r>
              <a:rPr lang="en-US" altLang="ko-KR" dirty="0"/>
              <a:t>U</a:t>
            </a:r>
            <a:r>
              <a:rPr lang="ko-KR" altLang="en-US" dirty="0"/>
              <a:t>가 </a:t>
            </a:r>
            <a:r>
              <a:rPr lang="en-US" altLang="ko-KR" dirty="0"/>
              <a:t>U2</a:t>
            </a:r>
            <a:r>
              <a:rPr lang="ko-KR" altLang="en-US" dirty="0"/>
              <a:t>와 확장관계에 있는 경우에는 선택적 관계이므로 </a:t>
            </a:r>
            <a:endParaRPr lang="en-US" altLang="ko-KR" dirty="0"/>
          </a:p>
          <a:p>
            <a:pPr lvl="1"/>
            <a:r>
              <a:rPr lang="ko-KR" altLang="en-US" dirty="0"/>
              <a:t>「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U</a:t>
            </a:r>
            <a:r>
              <a:rPr lang="ko-KR" altLang="en-US" dirty="0"/>
              <a:t>라는 목적을 달성하기 위해 </a:t>
            </a:r>
            <a:r>
              <a:rPr lang="en-US" altLang="ko-KR" dirty="0"/>
              <a:t>S</a:t>
            </a:r>
            <a:r>
              <a:rPr lang="ko-KR" altLang="en-US" dirty="0"/>
              <a:t>와 상호 작용한다</a:t>
            </a:r>
            <a:r>
              <a:rPr lang="en-US" altLang="ko-KR" dirty="0"/>
              <a:t>. </a:t>
            </a:r>
            <a:r>
              <a:rPr lang="ko-KR" altLang="en-US" dirty="0"/>
              <a:t>경우에 따라 </a:t>
            </a:r>
            <a:r>
              <a:rPr lang="en-US" altLang="ko-KR" dirty="0"/>
              <a:t>U2</a:t>
            </a:r>
            <a:r>
              <a:rPr lang="ko-KR" altLang="en-US" dirty="0"/>
              <a:t>가 수행된다</a:t>
            </a:r>
            <a:r>
              <a:rPr lang="en-US" altLang="ko-KR" dirty="0"/>
              <a:t>.</a:t>
            </a:r>
            <a:r>
              <a:rPr lang="ko-KR" altLang="en-US" dirty="0"/>
              <a:t>」로 해석한다</a:t>
            </a:r>
            <a:r>
              <a:rPr lang="en-US" altLang="ko-KR" dirty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dirty="0"/>
              <a:t>만약 </a:t>
            </a:r>
            <a:r>
              <a:rPr lang="en-US" altLang="ko-KR" dirty="0"/>
              <a:t>U </a:t>
            </a:r>
            <a:r>
              <a:rPr lang="ko-KR" altLang="en-US" dirty="0" err="1"/>
              <a:t>유스케이스가</a:t>
            </a:r>
            <a:r>
              <a:rPr lang="ko-KR" altLang="en-US" dirty="0"/>
              <a:t> </a:t>
            </a:r>
            <a:r>
              <a:rPr lang="en-US" altLang="ko-KR" dirty="0"/>
              <a:t>U1, U2, U3 </a:t>
            </a:r>
            <a:r>
              <a:rPr lang="ko-KR" altLang="en-US" dirty="0"/>
              <a:t>사이에 일반화 관계가 있다면 </a:t>
            </a:r>
            <a:endParaRPr lang="en-US" altLang="ko-KR" dirty="0"/>
          </a:p>
          <a:p>
            <a:pPr lvl="1"/>
            <a:r>
              <a:rPr lang="ko-KR" altLang="en-US" dirty="0"/>
              <a:t>「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U</a:t>
            </a:r>
            <a:r>
              <a:rPr lang="ko-KR" altLang="en-US" dirty="0"/>
              <a:t>라는 목적을 달성하기 위해 </a:t>
            </a:r>
            <a:r>
              <a:rPr lang="en-US" altLang="ko-KR" dirty="0"/>
              <a:t>S</a:t>
            </a:r>
            <a:r>
              <a:rPr lang="ko-KR" altLang="en-US" dirty="0"/>
              <a:t>와 상호작용한다</a:t>
            </a:r>
            <a:r>
              <a:rPr lang="en-US" altLang="ko-KR" dirty="0"/>
              <a:t>. U</a:t>
            </a:r>
            <a:r>
              <a:rPr lang="ko-KR" altLang="en-US" dirty="0"/>
              <a:t>의 종류로 </a:t>
            </a:r>
            <a:r>
              <a:rPr lang="en-US" altLang="ko-KR" dirty="0"/>
              <a:t>U1,U2, U3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  <a:r>
              <a:rPr lang="ko-KR" altLang="en-US" dirty="0"/>
              <a:t>」로 해석한다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937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해석</a:t>
            </a:r>
          </a:p>
        </p:txBody>
      </p:sp>
      <p:sp>
        <p:nvSpPr>
          <p:cNvPr id="20483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52BF9BDA-4F3B-4682-80EC-5AB7FF1DEA12}" type="slidenum">
              <a:rPr lang="en-US" altLang="ko-KR" b="0" smtClean="0">
                <a:latin typeface="Verdana" pitchFamily="34" charset="0"/>
              </a:rPr>
              <a:pPr eaLnBrk="1" hangingPunct="1"/>
              <a:t>44</a:t>
            </a:fld>
            <a:endParaRPr lang="en-US" altLang="ko-KR" b="0">
              <a:latin typeface="Verdana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B9092F-42CD-4075-B562-26AC30D5E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604962"/>
            <a:ext cx="55245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5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>
            <a:extLst>
              <a:ext uri="{FF2B5EF4-FFF2-40B4-BE49-F238E27FC236}">
                <a16:creationId xmlns:a16="http://schemas.microsoft.com/office/drawing/2014/main" id="{9DF03759-1264-4F44-93A0-6D3C85E92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[</a:t>
            </a:r>
            <a:r>
              <a:rPr lang="ko-KR" altLang="en-US"/>
              <a:t>예</a:t>
            </a:r>
            <a:r>
              <a:rPr lang="en-US" altLang="ko-KR"/>
              <a:t>] </a:t>
            </a:r>
            <a:r>
              <a:rPr lang="ko-KR" altLang="en-US"/>
              <a:t>게시판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C7D21505-D9DA-482A-93D5-96D1428C1F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 요구사항</a:t>
            </a:r>
          </a:p>
          <a:p>
            <a:pPr lvl="1" eaLnBrk="1" hangingPunct="1"/>
            <a:r>
              <a:rPr lang="en-US" altLang="ko-KR"/>
              <a:t>SE</a:t>
            </a:r>
            <a:r>
              <a:rPr lang="ko-KR" altLang="en-US"/>
              <a:t>사는 </a:t>
            </a:r>
            <a:r>
              <a:rPr lang="en-US" altLang="ko-KR"/>
              <a:t>A</a:t>
            </a:r>
            <a:r>
              <a:rPr lang="ko-KR" altLang="en-US"/>
              <a:t>고객으로부터 다음의 요구사항을 전달받았다</a:t>
            </a:r>
            <a:r>
              <a:rPr lang="en-US" altLang="ko-KR"/>
              <a:t>.</a:t>
            </a:r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</p:txBody>
      </p:sp>
      <p:sp>
        <p:nvSpPr>
          <p:cNvPr id="61445" name="AutoShape 8">
            <a:extLst>
              <a:ext uri="{FF2B5EF4-FFF2-40B4-BE49-F238E27FC236}">
                <a16:creationId xmlns:a16="http://schemas.microsoft.com/office/drawing/2014/main" id="{BF6032C4-DD80-4A25-9CC7-974AE8117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636838"/>
            <a:ext cx="7343775" cy="3240087"/>
          </a:xfrm>
          <a:prstGeom prst="roundRect">
            <a:avLst>
              <a:gd name="adj" fmla="val 7986"/>
            </a:avLst>
          </a:prstGeom>
          <a:solidFill>
            <a:srgbClr val="E0ECB2"/>
          </a:solidFill>
          <a:ln>
            <a:noFill/>
          </a:ln>
          <a:effectLst>
            <a:prstShdw prst="shdw17" dist="17961" dir="2700000">
              <a:srgbClr val="868E6B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111125" tIns="55562" rIns="111125" bIns="55562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>
                <a:latin typeface="HY견고딕" panose="02030600000101010101" pitchFamily="18" charset="-127"/>
                <a:ea typeface="HY견고딕" panose="02030600000101010101" pitchFamily="18" charset="-127"/>
              </a:rPr>
              <a:t>∙ </a:t>
            </a:r>
            <a:r>
              <a:rPr lang="ko-KR" altLang="en-US" sz="1800" b="0">
                <a:latin typeface="HY견고딕" panose="02030600000101010101" pitchFamily="18" charset="-127"/>
                <a:ea typeface="HY견고딕" panose="02030600000101010101" pitchFamily="18" charset="-127"/>
              </a:rPr>
              <a:t>사용자 요구사항</a:t>
            </a:r>
            <a:endParaRPr lang="ko-KR" altLang="en-US" sz="180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b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600" b="0">
                <a:latin typeface="돋움" panose="020B0600000101010101" pitchFamily="50" charset="-127"/>
                <a:ea typeface="돋움" panose="020B0600000101010101" pitchFamily="50" charset="-127"/>
              </a:rPr>
              <a:t>글을 등록</a:t>
            </a:r>
            <a:r>
              <a:rPr lang="en-US" altLang="ko-KR" sz="1600" b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b="0">
                <a:latin typeface="돋움" panose="020B0600000101010101" pitchFamily="50" charset="-127"/>
                <a:ea typeface="돋움" panose="020B0600000101010101" pitchFamily="50" charset="-127"/>
              </a:rPr>
              <a:t>수정</a:t>
            </a:r>
            <a:r>
              <a:rPr lang="en-US" altLang="ko-KR" sz="1600" b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b="0">
                <a:latin typeface="돋움" panose="020B0600000101010101" pitchFamily="50" charset="-127"/>
                <a:ea typeface="돋움" panose="020B0600000101010101" pitchFamily="50" charset="-127"/>
              </a:rPr>
              <a:t>삭제할 수 있는 게시판을 개발한다</a:t>
            </a:r>
            <a:r>
              <a:rPr lang="en-US" altLang="ko-KR" sz="1600" b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b="0">
                <a:latin typeface="돋움" panose="020B0600000101010101" pitchFamily="50" charset="-127"/>
                <a:ea typeface="돋움" panose="020B0600000101010101" pitchFamily="50" charset="-127"/>
              </a:rPr>
              <a:t>  (</a:t>
            </a:r>
            <a:r>
              <a:rPr lang="ko-KR" altLang="en-US" sz="1600" b="0">
                <a:latin typeface="돋움" panose="020B0600000101010101" pitchFamily="50" charset="-127"/>
                <a:ea typeface="돋움" panose="020B0600000101010101" pitchFamily="50" charset="-127"/>
              </a:rPr>
              <a:t>단</a:t>
            </a:r>
            <a:r>
              <a:rPr lang="en-US" altLang="ko-KR" sz="1600" b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b="0">
                <a:latin typeface="돋움" panose="020B0600000101010101" pitchFamily="50" charset="-127"/>
                <a:ea typeface="돋움" panose="020B0600000101010101" pitchFamily="50" charset="-127"/>
              </a:rPr>
              <a:t>관리자 모드는 개발하지 않는다</a:t>
            </a:r>
            <a:r>
              <a:rPr lang="en-US" altLang="ko-KR" sz="1600" b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800" b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6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1446" name="AutoShape 9">
            <a:extLst>
              <a:ext uri="{FF2B5EF4-FFF2-40B4-BE49-F238E27FC236}">
                <a16:creationId xmlns:a16="http://schemas.microsoft.com/office/drawing/2014/main" id="{4FE19E4C-E3BC-4D0E-9DC6-ED95279E0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788" y="4149725"/>
            <a:ext cx="6192837" cy="1511300"/>
          </a:xfrm>
          <a:prstGeom prst="roundRect">
            <a:avLst>
              <a:gd name="adj" fmla="val 7986"/>
            </a:avLst>
          </a:prstGeom>
          <a:solidFill>
            <a:schemeClr val="bg1"/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5A5A5A"/>
                  </a:outerShdw>
                </a:effectLst>
              </a14:hiddenEffects>
            </a:ext>
          </a:extLst>
        </p:spPr>
        <p:txBody>
          <a:bodyPr lIns="111125" tIns="55562" rIns="111125" bIns="55562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4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4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글을 등록할 때에는 파일을 첨부할 수 있다</a:t>
            </a:r>
            <a:r>
              <a:rPr lang="en-US" altLang="ko-KR" sz="14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400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4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등록된 글은 글쓴이 혹은 날짜 별로 검색할 수 있다</a:t>
            </a:r>
            <a:r>
              <a:rPr lang="en-US" altLang="ko-KR" sz="14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4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4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게시판의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조회 및 검색을 제외한 모든 기능은</a:t>
            </a:r>
            <a:r>
              <a:rPr lang="ko-KR" altLang="en-US" sz="1400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 로그인 후에 사용할 수 있다</a:t>
            </a:r>
            <a:r>
              <a:rPr lang="en-US" altLang="ko-KR" sz="14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246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555" y="908050"/>
            <a:ext cx="681144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4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잘못된 유스케이스 다이어그램</a:t>
            </a:r>
          </a:p>
        </p:txBody>
      </p:sp>
      <p:sp>
        <p:nvSpPr>
          <p:cNvPr id="2150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ko-KR" altLang="en-US"/>
              <a:t>유스케이스 다이어그램은 흐름도가 아니다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700213"/>
            <a:ext cx="85439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90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올바른 유스케이스 다이어그램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2166938"/>
            <a:ext cx="63150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80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555" y="908050"/>
            <a:ext cx="681144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8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UML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15128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C400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HY헤드라인M" pitchFamily="18" charset="-127"/>
              <a:buChar char="-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ko-KR" altLang="en-US" dirty="0">
                <a:latin typeface="+mn-ea"/>
              </a:rPr>
              <a:t>대표적인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시스템 모델링 언어</a:t>
            </a: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ko-KR" altLang="en-US" sz="2000" dirty="0" err="1">
                <a:latin typeface="+mn-ea"/>
              </a:rPr>
              <a:t>제임스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err="1">
                <a:latin typeface="+mn-ea"/>
              </a:rPr>
              <a:t>러버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OMT + </a:t>
            </a:r>
            <a:r>
              <a:rPr lang="ko-KR" altLang="en-US" sz="2000" dirty="0" err="1">
                <a:latin typeface="+mn-ea"/>
              </a:rPr>
              <a:t>야콥슨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OOSE + </a:t>
            </a:r>
            <a:r>
              <a:rPr lang="ko-KR" altLang="en-US" sz="2000" dirty="0" err="1">
                <a:latin typeface="+mn-ea"/>
              </a:rPr>
              <a:t>부치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OOAD</a:t>
            </a:r>
          </a:p>
          <a:p>
            <a:pPr lvl="1">
              <a:defRPr/>
            </a:pPr>
            <a:r>
              <a:rPr lang="en-US" altLang="ko-KR" sz="2000" dirty="0" smtClean="0">
                <a:latin typeface="+mn-ea"/>
              </a:rPr>
              <a:t>2015</a:t>
            </a:r>
            <a:r>
              <a:rPr lang="ko-KR" altLang="en-US" sz="2000" dirty="0" smtClean="0">
                <a:latin typeface="+mn-ea"/>
              </a:rPr>
              <a:t>년 </a:t>
            </a:r>
            <a:r>
              <a:rPr lang="en-US" altLang="ko-KR" sz="2000" dirty="0">
                <a:latin typeface="+mn-ea"/>
              </a:rPr>
              <a:t>UML 2.5</a:t>
            </a:r>
          </a:p>
          <a:p>
            <a:pPr marL="457200" lvl="1" indent="0">
              <a:buFont typeface="HY헤드라인M" pitchFamily="18" charset="-127"/>
              <a:buNone/>
              <a:defRPr/>
            </a:pPr>
            <a:endParaRPr lang="ko-KR" altLang="en-US" sz="2000" dirty="0">
              <a:latin typeface="+mn-ea"/>
            </a:endParaRP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564904"/>
            <a:ext cx="3419864" cy="35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698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46" y="908050"/>
            <a:ext cx="6832659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083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>
            <a:extLst>
              <a:ext uri="{FF2B5EF4-FFF2-40B4-BE49-F238E27FC236}">
                <a16:creationId xmlns:a16="http://schemas.microsoft.com/office/drawing/2014/main" id="{95F213F0-5141-43A1-B6DA-95B36CFA7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유스케이스</a:t>
            </a:r>
            <a:r>
              <a:rPr lang="ko-KR" altLang="en-US" dirty="0"/>
              <a:t> </a:t>
            </a:r>
            <a:r>
              <a:rPr lang="ko-KR" altLang="en-US" dirty="0" smtClean="0"/>
              <a:t>명세서 작성</a:t>
            </a:r>
            <a:endParaRPr lang="en-US" altLang="ko-KR" dirty="0"/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9D4508C8-8289-4076-8751-1232513FFA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5040560"/>
          </a:xfrm>
          <a:solidFill>
            <a:srgbClr val="FFFF00">
              <a:alpha val="14902"/>
            </a:srgbClr>
          </a:solidFill>
          <a:ln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130000"/>
              </a:lnSpc>
              <a:buNone/>
            </a:pPr>
            <a:r>
              <a:rPr lang="ko-KR" altLang="en-US" sz="1400" dirty="0" err="1"/>
              <a:t>유스케이스명</a:t>
            </a:r>
            <a:r>
              <a:rPr lang="en-US" altLang="ko-KR" sz="1400" dirty="0"/>
              <a:t>: </a:t>
            </a:r>
            <a:r>
              <a:rPr lang="ko-KR" altLang="en-US" sz="1400" dirty="0"/>
              <a:t>글을 등록한다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ko-KR" altLang="en-US" sz="1400" dirty="0" err="1"/>
              <a:t>액터명</a:t>
            </a:r>
            <a:r>
              <a:rPr lang="en-US" altLang="ko-KR" sz="1400" dirty="0"/>
              <a:t>: </a:t>
            </a:r>
            <a:r>
              <a:rPr lang="ko-KR" altLang="en-US" sz="1400" dirty="0"/>
              <a:t>사용자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ko-KR" altLang="en-US" sz="1400" dirty="0" err="1"/>
              <a:t>유스케이스</a:t>
            </a:r>
            <a:r>
              <a:rPr lang="ko-KR" altLang="en-US" sz="1400" dirty="0"/>
              <a:t> 개요 및 </a:t>
            </a:r>
            <a:r>
              <a:rPr lang="ko-KR" altLang="en-US" sz="14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사용자는 </a:t>
            </a:r>
            <a:r>
              <a:rPr lang="ko-KR" altLang="en-US" sz="1200" dirty="0"/>
              <a:t>원하는 글을 게시판에 등록한다</a:t>
            </a:r>
            <a:r>
              <a:rPr lang="en-US" altLang="ko-KR" sz="1000" dirty="0"/>
              <a:t>.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ko-KR" altLang="en-US" sz="1400" dirty="0"/>
              <a:t>사전 조건</a:t>
            </a:r>
            <a:r>
              <a:rPr lang="en-US" altLang="ko-KR" sz="1400" dirty="0"/>
              <a:t>: </a:t>
            </a:r>
            <a:r>
              <a:rPr lang="ko-KR" altLang="en-US" sz="1200" dirty="0" smtClean="0"/>
              <a:t>사용자가 등록되어 있어야 한다</a:t>
            </a:r>
            <a:r>
              <a:rPr lang="en-US" altLang="ko-KR" sz="1200" dirty="0" smtClean="0"/>
              <a:t>.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ko-KR" altLang="en-US" sz="1400" dirty="0" err="1" smtClean="0"/>
              <a:t>사후조건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글이 시스템에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등록된다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ko-KR" altLang="en-US" sz="1400" dirty="0"/>
              <a:t>작업 흐름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sz="1100" dirty="0" err="1" smtClean="0"/>
              <a:t>정상흐름</a:t>
            </a:r>
            <a:endParaRPr lang="en-US" altLang="ko-KR" sz="1100" dirty="0" smtClean="0"/>
          </a:p>
          <a:p>
            <a:pPr marL="581025" lvl="3" indent="0" eaLnBrk="1" hangingPunct="1">
              <a:lnSpc>
                <a:spcPct val="110000"/>
              </a:lnSpc>
              <a:buNone/>
            </a:pPr>
            <a:r>
              <a:rPr lang="ko-KR" altLang="en-US" dirty="0" smtClean="0"/>
              <a:t>      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사용자는 로그인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유스케이스를</a:t>
            </a:r>
            <a:r>
              <a:rPr lang="ko-KR" altLang="en-US" dirty="0" smtClean="0"/>
              <a:t> 실행한다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dirty="0" smtClean="0"/>
              <a:t>2</a:t>
            </a:r>
            <a:r>
              <a:rPr lang="en-US" altLang="ko-KR" sz="1200" dirty="0" smtClean="0">
                <a:latin typeface="Arial" panose="020B0604020202020204" pitchFamily="34" charset="0"/>
              </a:rPr>
              <a:t>. </a:t>
            </a:r>
            <a:r>
              <a:rPr lang="ko-KR" altLang="en-US" sz="1200" dirty="0" smtClean="0">
                <a:latin typeface="Arial" panose="020B0604020202020204" pitchFamily="34" charset="0"/>
              </a:rPr>
              <a:t>사용자는 글쓰기를 </a:t>
            </a:r>
            <a:r>
              <a:rPr lang="ko-KR" altLang="en-US" sz="1200" dirty="0">
                <a:latin typeface="Arial" panose="020B0604020202020204" pitchFamily="34" charset="0"/>
              </a:rPr>
              <a:t>선택한다</a:t>
            </a:r>
            <a:r>
              <a:rPr lang="en-US" altLang="ko-KR" sz="1200" dirty="0">
                <a:latin typeface="Arial" panose="020B0604020202020204" pitchFamily="34" charset="0"/>
              </a:rPr>
              <a:t>.</a:t>
            </a: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dirty="0" smtClean="0"/>
              <a:t>3. </a:t>
            </a:r>
            <a:r>
              <a:rPr lang="ko-KR" altLang="en-US" sz="1200" dirty="0" smtClean="0">
                <a:latin typeface="Arial" panose="020B0604020202020204" pitchFamily="34" charset="0"/>
              </a:rPr>
              <a:t>시스템은 </a:t>
            </a:r>
            <a:r>
              <a:rPr lang="ko-KR" altLang="en-US" sz="1200" dirty="0">
                <a:latin typeface="Arial" panose="020B0604020202020204" pitchFamily="34" charset="0"/>
              </a:rPr>
              <a:t>글쓰기 박스를 </a:t>
            </a:r>
            <a:r>
              <a:rPr lang="ko-KR" altLang="en-US" sz="1200" dirty="0" smtClean="0">
                <a:latin typeface="Arial" panose="020B0604020202020204" pitchFamily="34" charset="0"/>
              </a:rPr>
              <a:t>보여준다</a:t>
            </a:r>
            <a:r>
              <a:rPr lang="en-US" altLang="ko-KR" sz="1200" dirty="0">
                <a:latin typeface="Arial" panose="020B0604020202020204" pitchFamily="34" charset="0"/>
              </a:rPr>
              <a:t>.</a:t>
            </a: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dirty="0" smtClean="0"/>
              <a:t>4</a:t>
            </a:r>
            <a:r>
              <a:rPr lang="en-US" altLang="ko-KR" sz="1200" dirty="0" smtClean="0">
                <a:latin typeface="Arial" panose="020B0604020202020204" pitchFamily="34" charset="0"/>
              </a:rPr>
              <a:t>. </a:t>
            </a:r>
            <a:r>
              <a:rPr lang="ko-KR" altLang="en-US" sz="1200" dirty="0" smtClean="0">
                <a:latin typeface="Arial" panose="020B0604020202020204" pitchFamily="34" charset="0"/>
              </a:rPr>
              <a:t>사용자는 </a:t>
            </a:r>
            <a:r>
              <a:rPr lang="ko-KR" altLang="en-US" sz="1200" dirty="0">
                <a:latin typeface="Arial" panose="020B0604020202020204" pitchFamily="34" charset="0"/>
              </a:rPr>
              <a:t>글쓰기 박스에 원하는 글을 </a:t>
            </a:r>
            <a:r>
              <a:rPr lang="ko-KR" altLang="en-US" sz="1200" dirty="0" smtClean="0">
                <a:latin typeface="Arial" panose="020B0604020202020204" pitchFamily="34" charset="0"/>
              </a:rPr>
              <a:t>작성한다</a:t>
            </a:r>
            <a:r>
              <a:rPr lang="en-US" altLang="ko-KR" sz="1200" dirty="0" smtClean="0">
                <a:latin typeface="Arial" panose="020B0604020202020204" pitchFamily="34" charset="0"/>
              </a:rPr>
              <a:t>. </a:t>
            </a: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dirty="0" smtClean="0"/>
              <a:t>6</a:t>
            </a:r>
            <a:r>
              <a:rPr lang="en-US" altLang="ko-KR" sz="1200" dirty="0" smtClean="0">
                <a:latin typeface="Arial" panose="020B0604020202020204" pitchFamily="34" charset="0"/>
              </a:rPr>
              <a:t>. {</a:t>
            </a:r>
            <a:r>
              <a:rPr lang="ko-KR" altLang="en-US" dirty="0" smtClean="0"/>
              <a:t>파일 첨부</a:t>
            </a:r>
            <a:r>
              <a:rPr lang="en-US" altLang="ko-KR" dirty="0" smtClean="0"/>
              <a:t>} </a:t>
            </a:r>
            <a:r>
              <a:rPr lang="ko-KR" altLang="en-US" sz="1200" dirty="0" smtClean="0">
                <a:latin typeface="Arial" panose="020B0604020202020204" pitchFamily="34" charset="0"/>
              </a:rPr>
              <a:t>사용자는  글을 등록한다</a:t>
            </a:r>
            <a:r>
              <a:rPr lang="en-US" altLang="ko-KR" sz="1200" dirty="0">
                <a:latin typeface="Arial" panose="020B0604020202020204" pitchFamily="34" charset="0"/>
              </a:rPr>
              <a:t>.</a:t>
            </a: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dirty="0"/>
              <a:t>7</a:t>
            </a:r>
            <a:r>
              <a:rPr lang="en-US" altLang="ko-KR" sz="1200" dirty="0" smtClean="0">
                <a:latin typeface="Arial" panose="020B0604020202020204" pitchFamily="34" charset="0"/>
              </a:rPr>
              <a:t>. </a:t>
            </a:r>
            <a:r>
              <a:rPr lang="ko-KR" altLang="en-US" sz="1200" dirty="0" smtClean="0">
                <a:latin typeface="Arial" panose="020B0604020202020204" pitchFamily="34" charset="0"/>
              </a:rPr>
              <a:t>시스템은 </a:t>
            </a:r>
            <a:r>
              <a:rPr lang="ko-KR" altLang="en-US" sz="1200" dirty="0">
                <a:latin typeface="Arial" panose="020B0604020202020204" pitchFamily="34" charset="0"/>
              </a:rPr>
              <a:t>글을 </a:t>
            </a:r>
            <a:r>
              <a:rPr lang="ko-KR" altLang="en-US" sz="1200" dirty="0" smtClean="0">
                <a:latin typeface="Arial" panose="020B0604020202020204" pitchFamily="34" charset="0"/>
              </a:rPr>
              <a:t>저장한다</a:t>
            </a:r>
            <a:r>
              <a:rPr lang="en-US" altLang="ko-KR" sz="1000" dirty="0">
                <a:latin typeface="Arial" panose="020B0604020202020204" pitchFamily="34" charset="0"/>
              </a:rPr>
              <a:t>.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sz="1100" dirty="0"/>
              <a:t>대체 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예외흐름</a:t>
            </a:r>
            <a:endParaRPr lang="ko-KR" altLang="en-US" sz="1100" dirty="0"/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dirty="0" smtClean="0">
                <a:ea typeface="돋움" panose="020B0600000101010101" pitchFamily="50" charset="-127"/>
              </a:rPr>
              <a:t>6a.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글쓰기 박스에 글을 쓰지 않고 등록 원하는 경우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, “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내용을 넣으세요” 라는 메시지를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표시하고 단계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3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으로 돌아간다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..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914400" lvl="2" indent="0" eaLnBrk="1" hangingPunct="1">
              <a:lnSpc>
                <a:spcPct val="100000"/>
              </a:lnSpc>
              <a:buNone/>
            </a:pPr>
            <a:endParaRPr lang="ko-KR" altLang="en-US" dirty="0"/>
          </a:p>
          <a:p>
            <a:pPr marL="914400" lvl="2" indent="0" eaLnBrk="1" hangingPunct="1">
              <a:lnSpc>
                <a:spcPct val="100000"/>
              </a:lnSpc>
              <a:buNone/>
            </a:pP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622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>
            <a:extLst>
              <a:ext uri="{FF2B5EF4-FFF2-40B4-BE49-F238E27FC236}">
                <a16:creationId xmlns:a16="http://schemas.microsoft.com/office/drawing/2014/main" id="{95F213F0-5141-43A1-B6DA-95B36CFA7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변경후</a:t>
            </a:r>
            <a:r>
              <a:rPr lang="en-US" altLang="ko-KR" dirty="0" smtClean="0"/>
              <a:t>] </a:t>
            </a:r>
            <a:r>
              <a:rPr lang="ko-KR" altLang="en-US" dirty="0" err="1" smtClean="0"/>
              <a:t>유스케이스</a:t>
            </a:r>
            <a:r>
              <a:rPr lang="ko-KR" altLang="en-US" dirty="0" smtClean="0"/>
              <a:t> 명세서 작성</a:t>
            </a:r>
            <a:endParaRPr lang="en-US" altLang="ko-KR" dirty="0"/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9D4508C8-8289-4076-8751-1232513FFA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5040560"/>
          </a:xfrm>
          <a:solidFill>
            <a:srgbClr val="FFFF00">
              <a:alpha val="14902"/>
            </a:srgbClr>
          </a:solidFill>
          <a:ln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130000"/>
              </a:lnSpc>
              <a:buNone/>
            </a:pPr>
            <a:r>
              <a:rPr lang="ko-KR" altLang="en-US" sz="1400" dirty="0" err="1"/>
              <a:t>유스케이스명</a:t>
            </a:r>
            <a:r>
              <a:rPr lang="en-US" altLang="ko-KR" sz="1400" dirty="0"/>
              <a:t>: </a:t>
            </a:r>
            <a:r>
              <a:rPr lang="ko-KR" altLang="en-US" sz="1400" dirty="0"/>
              <a:t>글을 등록한다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ko-KR" altLang="en-US" sz="1400" dirty="0" err="1"/>
              <a:t>액터명</a:t>
            </a:r>
            <a:r>
              <a:rPr lang="en-US" altLang="ko-KR" sz="1400" dirty="0"/>
              <a:t>: </a:t>
            </a:r>
            <a:r>
              <a:rPr lang="ko-KR" altLang="en-US" sz="1400" dirty="0"/>
              <a:t>사용자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ko-KR" altLang="en-US" sz="1400" dirty="0" err="1"/>
              <a:t>유스케이스</a:t>
            </a:r>
            <a:r>
              <a:rPr lang="ko-KR" altLang="en-US" sz="1400" dirty="0"/>
              <a:t> 개요 및 </a:t>
            </a:r>
            <a:r>
              <a:rPr lang="ko-KR" altLang="en-US" sz="14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사용자는 </a:t>
            </a:r>
            <a:r>
              <a:rPr lang="ko-KR" altLang="en-US" sz="1200" dirty="0"/>
              <a:t>원하는 글을 게시판에 등록한다</a:t>
            </a:r>
            <a:r>
              <a:rPr lang="en-US" altLang="ko-KR" sz="1000" dirty="0"/>
              <a:t>.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ko-KR" altLang="en-US" sz="1400" dirty="0"/>
              <a:t>사전 조건</a:t>
            </a:r>
            <a:r>
              <a:rPr lang="en-US" altLang="ko-KR" sz="1400" dirty="0"/>
              <a:t>: </a:t>
            </a:r>
            <a:r>
              <a:rPr lang="ko-KR" altLang="en-US" sz="1200" dirty="0" smtClean="0"/>
              <a:t>사용자가 로그인 </a:t>
            </a:r>
            <a:r>
              <a:rPr lang="ko-KR" altLang="en-US" sz="1200" dirty="0" err="1" smtClean="0"/>
              <a:t>유스케이스를</a:t>
            </a:r>
            <a:r>
              <a:rPr lang="ko-KR" altLang="en-US" sz="1200" dirty="0" smtClean="0"/>
              <a:t> 수행</a:t>
            </a: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ko-KR" altLang="en-US" sz="1400" dirty="0" err="1" smtClean="0"/>
              <a:t>사후조건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글이 시스템에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등록된다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ko-KR" altLang="en-US" sz="1400" dirty="0"/>
              <a:t>작업 흐름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sz="1100" dirty="0" err="1" smtClean="0"/>
              <a:t>정상흐름</a:t>
            </a:r>
            <a:endParaRPr lang="en-US" altLang="ko-KR" sz="1100" dirty="0" smtClean="0"/>
          </a:p>
          <a:p>
            <a:pPr marL="581025" lvl="3" indent="0" eaLnBrk="1" hangingPunct="1">
              <a:lnSpc>
                <a:spcPct val="110000"/>
              </a:lnSpc>
              <a:buNone/>
            </a:pPr>
            <a:r>
              <a:rPr lang="ko-KR" altLang="en-US" dirty="0" smtClean="0"/>
              <a:t>       </a:t>
            </a:r>
            <a:r>
              <a:rPr lang="en-US" altLang="ko-KR" dirty="0" smtClean="0"/>
              <a:t>1. </a:t>
            </a:r>
            <a:r>
              <a:rPr lang="ko-KR" altLang="en-US" sz="1200" dirty="0" smtClean="0">
                <a:latin typeface="Arial" panose="020B0604020202020204" pitchFamily="34" charset="0"/>
              </a:rPr>
              <a:t>사용자는 글쓰기를 </a:t>
            </a:r>
            <a:r>
              <a:rPr lang="ko-KR" altLang="en-US" sz="1200" dirty="0">
                <a:latin typeface="Arial" panose="020B0604020202020204" pitchFamily="34" charset="0"/>
              </a:rPr>
              <a:t>선택한다</a:t>
            </a:r>
            <a:r>
              <a:rPr lang="en-US" altLang="ko-KR" sz="1200" dirty="0">
                <a:latin typeface="Arial" panose="020B0604020202020204" pitchFamily="34" charset="0"/>
              </a:rPr>
              <a:t>.</a:t>
            </a: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sz="1200" dirty="0" smtClean="0">
                <a:latin typeface="Arial" panose="020B0604020202020204" pitchFamily="34" charset="0"/>
              </a:rPr>
              <a:t>시스템은 </a:t>
            </a:r>
            <a:r>
              <a:rPr lang="ko-KR" altLang="en-US" sz="1200" dirty="0">
                <a:latin typeface="Arial" panose="020B0604020202020204" pitchFamily="34" charset="0"/>
              </a:rPr>
              <a:t>글쓰기 박스를 </a:t>
            </a:r>
            <a:r>
              <a:rPr lang="ko-KR" altLang="en-US" sz="1200" dirty="0" smtClean="0">
                <a:latin typeface="Arial" panose="020B0604020202020204" pitchFamily="34" charset="0"/>
              </a:rPr>
              <a:t>보여준다</a:t>
            </a:r>
            <a:r>
              <a:rPr lang="en-US" altLang="ko-KR" sz="1200" dirty="0">
                <a:latin typeface="Arial" panose="020B0604020202020204" pitchFamily="34" charset="0"/>
              </a:rPr>
              <a:t>.</a:t>
            </a: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dirty="0"/>
              <a:t>3</a:t>
            </a:r>
            <a:r>
              <a:rPr lang="en-US" altLang="ko-KR" sz="1200" dirty="0" smtClean="0">
                <a:latin typeface="Arial" panose="020B0604020202020204" pitchFamily="34" charset="0"/>
              </a:rPr>
              <a:t> </a:t>
            </a:r>
            <a:r>
              <a:rPr lang="ko-KR" altLang="en-US" sz="1200" dirty="0" smtClean="0">
                <a:latin typeface="Arial" panose="020B0604020202020204" pitchFamily="34" charset="0"/>
              </a:rPr>
              <a:t>사용자는 </a:t>
            </a:r>
            <a:r>
              <a:rPr lang="ko-KR" altLang="en-US" sz="1200" dirty="0">
                <a:latin typeface="Arial" panose="020B0604020202020204" pitchFamily="34" charset="0"/>
              </a:rPr>
              <a:t>글쓰기 박스에 원하는 글을 </a:t>
            </a:r>
            <a:r>
              <a:rPr lang="ko-KR" altLang="en-US" sz="1200" dirty="0" smtClean="0">
                <a:latin typeface="Arial" panose="020B0604020202020204" pitchFamily="34" charset="0"/>
              </a:rPr>
              <a:t>작성한다</a:t>
            </a:r>
            <a:r>
              <a:rPr lang="en-US" altLang="ko-KR" sz="1200" dirty="0" smtClean="0">
                <a:latin typeface="Arial" panose="020B0604020202020204" pitchFamily="34" charset="0"/>
              </a:rPr>
              <a:t>. </a:t>
            </a: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dirty="0"/>
              <a:t>4</a:t>
            </a:r>
            <a:r>
              <a:rPr lang="en-US" altLang="ko-KR" sz="1200" dirty="0" smtClean="0">
                <a:latin typeface="Arial" panose="020B0604020202020204" pitchFamily="34" charset="0"/>
              </a:rPr>
              <a:t>. {</a:t>
            </a:r>
            <a:r>
              <a:rPr lang="ko-KR" altLang="en-US" dirty="0" smtClean="0"/>
              <a:t>파일 첨부</a:t>
            </a:r>
            <a:r>
              <a:rPr lang="en-US" altLang="ko-KR" dirty="0" smtClean="0"/>
              <a:t>} </a:t>
            </a:r>
            <a:r>
              <a:rPr lang="ko-KR" altLang="en-US" sz="1200" dirty="0" smtClean="0">
                <a:latin typeface="Arial" panose="020B0604020202020204" pitchFamily="34" charset="0"/>
              </a:rPr>
              <a:t>사용자는  글을 등록한다</a:t>
            </a:r>
            <a:r>
              <a:rPr lang="en-US" altLang="ko-KR" sz="1200" dirty="0">
                <a:latin typeface="Arial" panose="020B0604020202020204" pitchFamily="34" charset="0"/>
              </a:rPr>
              <a:t>.</a:t>
            </a: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dirty="0" smtClean="0"/>
              <a:t>5</a:t>
            </a:r>
            <a:r>
              <a:rPr lang="en-US" altLang="ko-KR" sz="1200" dirty="0" smtClean="0">
                <a:latin typeface="Arial" panose="020B0604020202020204" pitchFamily="34" charset="0"/>
              </a:rPr>
              <a:t>. </a:t>
            </a:r>
            <a:r>
              <a:rPr lang="ko-KR" altLang="en-US" sz="1200" dirty="0" smtClean="0">
                <a:latin typeface="Arial" panose="020B0604020202020204" pitchFamily="34" charset="0"/>
              </a:rPr>
              <a:t>시스템은 </a:t>
            </a:r>
            <a:r>
              <a:rPr lang="ko-KR" altLang="en-US" sz="1200" dirty="0">
                <a:latin typeface="Arial" panose="020B0604020202020204" pitchFamily="34" charset="0"/>
              </a:rPr>
              <a:t>글을 </a:t>
            </a:r>
            <a:r>
              <a:rPr lang="ko-KR" altLang="en-US" sz="1200" dirty="0" smtClean="0">
                <a:latin typeface="Arial" panose="020B0604020202020204" pitchFamily="34" charset="0"/>
              </a:rPr>
              <a:t>저장한다</a:t>
            </a:r>
            <a:r>
              <a:rPr lang="en-US" altLang="ko-KR" sz="1000" dirty="0">
                <a:latin typeface="Arial" panose="020B0604020202020204" pitchFamily="34" charset="0"/>
              </a:rPr>
              <a:t>.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sz="1100" dirty="0"/>
              <a:t>대체 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예외흐름</a:t>
            </a:r>
            <a:endParaRPr lang="ko-KR" altLang="en-US" sz="1100" dirty="0"/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ko-KR" dirty="0">
                <a:ea typeface="돋움" panose="020B0600000101010101" pitchFamily="50" charset="-127"/>
              </a:rPr>
              <a:t>4</a:t>
            </a:r>
            <a:r>
              <a:rPr lang="en-US" altLang="ko-KR" dirty="0" smtClean="0">
                <a:ea typeface="돋움" panose="020B0600000101010101" pitchFamily="50" charset="-127"/>
              </a:rPr>
              <a:t>a.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글쓰기 박스에 글을 쓰지 않고 등록 원하는 경우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, “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내용을 넣으세요” 라는 메시지를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표시하고 단계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3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으로 돌아간다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..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914400" lvl="2" indent="0" eaLnBrk="1" hangingPunct="1">
              <a:lnSpc>
                <a:spcPct val="100000"/>
              </a:lnSpc>
              <a:buNone/>
            </a:pPr>
            <a:endParaRPr lang="ko-KR" altLang="en-US" dirty="0"/>
          </a:p>
          <a:p>
            <a:pPr marL="914400" lvl="2" indent="0" eaLnBrk="1" hangingPunct="1">
              <a:lnSpc>
                <a:spcPct val="100000"/>
              </a:lnSpc>
              <a:buNone/>
            </a:pP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56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번호 개체 틀 4">
            <a:extLst>
              <a:ext uri="{FF2B5EF4-FFF2-40B4-BE49-F238E27FC236}">
                <a16:creationId xmlns:a16="http://schemas.microsoft.com/office/drawing/2014/main" id="{7840D765-F6A3-4863-90AC-4D6CF84556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525FA3C9-9630-4CEE-9AB8-F484698DA05E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6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D05CED62-543C-4BFE-AFF6-063F762C1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유스케이스</a:t>
            </a:r>
            <a:r>
              <a:rPr lang="ko-KR" altLang="en-US" dirty="0"/>
              <a:t> 다이어그램</a:t>
            </a:r>
            <a:endParaRPr lang="en-US" altLang="ko-KR" dirty="0"/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F159AEEE-F5CC-4E9B-BE7B-027A23FE14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시스템을 사용하는 목적들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ko-KR" altLang="en-US" dirty="0" err="1" smtClean="0"/>
              <a:t>유스케이스들을</a:t>
            </a:r>
            <a:r>
              <a:rPr lang="ko-KR" altLang="en-US" dirty="0" smtClean="0"/>
              <a:t> </a:t>
            </a:r>
            <a:r>
              <a:rPr lang="ko-KR" altLang="en-US" dirty="0"/>
              <a:t>사용자 관점에서 기술한 다이어그램이며 이 목적 달성을 위한 사용자와 시스템 사이의 상호작용을 보여준다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시스템이 제공하는 기능이나 서비스 등을 정의하고</a:t>
            </a:r>
            <a:r>
              <a:rPr lang="en-US" altLang="ko-KR" dirty="0"/>
              <a:t>, </a:t>
            </a:r>
            <a:r>
              <a:rPr lang="ko-KR" altLang="en-US" dirty="0"/>
              <a:t>시스템의 범위를 결정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번호 개체 틀 4">
            <a:extLst>
              <a:ext uri="{FF2B5EF4-FFF2-40B4-BE49-F238E27FC236}">
                <a16:creationId xmlns:a16="http://schemas.microsoft.com/office/drawing/2014/main" id="{29C0D709-9426-48AE-BA1E-6C884A2A08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525FA3C9-9630-4CEE-9AB8-F484698DA05E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7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96962" name="Rectangle 2">
            <a:extLst>
              <a:ext uri="{FF2B5EF4-FFF2-40B4-BE49-F238E27FC236}">
                <a16:creationId xmlns:a16="http://schemas.microsoft.com/office/drawing/2014/main" id="{2139AC85-10E2-4673-A047-196CFCF1B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488" y="2505075"/>
            <a:ext cx="3097212" cy="2922588"/>
          </a:xfrm>
          <a:prstGeom prst="rect">
            <a:avLst/>
          </a:prstGeom>
          <a:solidFill>
            <a:schemeClr val="folHlink">
              <a:alpha val="7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6963" name="Oval 3">
            <a:extLst>
              <a:ext uri="{FF2B5EF4-FFF2-40B4-BE49-F238E27FC236}">
                <a16:creationId xmlns:a16="http://schemas.microsoft.com/office/drawing/2014/main" id="{7EF64ED3-FAEA-4A8B-9B65-179BCD217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363" y="3440113"/>
            <a:ext cx="358775" cy="358775"/>
          </a:xfrm>
          <a:prstGeom prst="ellipse">
            <a:avLst/>
          </a:prstGeom>
          <a:solidFill>
            <a:schemeClr val="folHlink">
              <a:alpha val="4784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917" name="Rectangle 4">
            <a:extLst>
              <a:ext uri="{FF2B5EF4-FFF2-40B4-BE49-F238E27FC236}">
                <a16:creationId xmlns:a16="http://schemas.microsoft.com/office/drawing/2014/main" id="{D2438093-1C1F-4562-933E-C39F603F2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유스케이스 다이어그램의 구성요소</a:t>
            </a:r>
          </a:p>
        </p:txBody>
      </p:sp>
      <p:sp>
        <p:nvSpPr>
          <p:cNvPr id="296965" name="Oval 5">
            <a:extLst>
              <a:ext uri="{FF2B5EF4-FFF2-40B4-BE49-F238E27FC236}">
                <a16:creationId xmlns:a16="http://schemas.microsoft.com/office/drawing/2014/main" id="{563F8038-1671-475D-9D3E-3E11DFEB7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25" y="3152775"/>
            <a:ext cx="1079500" cy="1079500"/>
          </a:xfrm>
          <a:prstGeom prst="ellipse">
            <a:avLst/>
          </a:prstGeom>
          <a:solidFill>
            <a:schemeClr val="folHlink">
              <a:alpha val="4784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919" name="Rectangle 6">
            <a:extLst>
              <a:ext uri="{FF2B5EF4-FFF2-40B4-BE49-F238E27FC236}">
                <a16:creationId xmlns:a16="http://schemas.microsoft.com/office/drawing/2014/main" id="{8C8F191B-C816-4FDC-B0C9-F03F9052A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7088" y="2608263"/>
            <a:ext cx="2892425" cy="2730500"/>
          </a:xfrm>
          <a:prstGeom prst="rect">
            <a:avLst/>
          </a:prstGeom>
          <a:solidFill>
            <a:srgbClr val="EBEBE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38920" name="Group 10">
            <a:extLst>
              <a:ext uri="{FF2B5EF4-FFF2-40B4-BE49-F238E27FC236}">
                <a16:creationId xmlns:a16="http://schemas.microsoft.com/office/drawing/2014/main" id="{938E42DA-5058-4813-A960-843D54CFE406}"/>
              </a:ext>
            </a:extLst>
          </p:cNvPr>
          <p:cNvGrpSpPr>
            <a:grpSpLocks/>
          </p:cNvGrpSpPr>
          <p:nvPr/>
        </p:nvGrpSpPr>
        <p:grpSpPr bwMode="auto">
          <a:xfrm>
            <a:off x="1722438" y="3230563"/>
            <a:ext cx="449262" cy="771525"/>
            <a:chOff x="960" y="1968"/>
            <a:chExt cx="336" cy="576"/>
          </a:xfrm>
        </p:grpSpPr>
        <p:sp>
          <p:nvSpPr>
            <p:cNvPr id="38930" name="Line 11">
              <a:extLst>
                <a:ext uri="{FF2B5EF4-FFF2-40B4-BE49-F238E27FC236}">
                  <a16:creationId xmlns:a16="http://schemas.microsoft.com/office/drawing/2014/main" id="{45D249BF-B142-4E12-9A60-6CE0E9389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25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31" name="Line 12">
              <a:extLst>
                <a:ext uri="{FF2B5EF4-FFF2-40B4-BE49-F238E27FC236}">
                  <a16:creationId xmlns:a16="http://schemas.microsoft.com/office/drawing/2014/main" id="{8A0C04C6-FB25-4E75-B4D4-514EC7E5C6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16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32" name="Line 13">
              <a:extLst>
                <a:ext uri="{FF2B5EF4-FFF2-40B4-BE49-F238E27FC236}">
                  <a16:creationId xmlns:a16="http://schemas.microsoft.com/office/drawing/2014/main" id="{A6FEC89F-268B-48EC-98CE-5E23BD0E98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40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33" name="Line 14">
              <a:extLst>
                <a:ext uri="{FF2B5EF4-FFF2-40B4-BE49-F238E27FC236}">
                  <a16:creationId xmlns:a16="http://schemas.microsoft.com/office/drawing/2014/main" id="{B566CA27-7F2B-469E-9D2F-4BAD5F985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40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34" name="Oval 15">
              <a:extLst>
                <a:ext uri="{FF2B5EF4-FFF2-40B4-BE49-F238E27FC236}">
                  <a16:creationId xmlns:a16="http://schemas.microsoft.com/office/drawing/2014/main" id="{EA57A429-18FD-43D8-8543-6A11A3EB1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968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latinLnBrk="1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5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latinLnBrk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ko-KR" altLang="en-US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38921" name="Text Box 22">
            <a:extLst>
              <a:ext uri="{FF2B5EF4-FFF2-40B4-BE49-F238E27FC236}">
                <a16:creationId xmlns:a16="http://schemas.microsoft.com/office/drawing/2014/main" id="{DC0105C3-B3A6-453E-A8F9-69A69DC8E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813" y="2649538"/>
            <a:ext cx="641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200" b="0"/>
              <a:t>게시판</a:t>
            </a:r>
          </a:p>
        </p:txBody>
      </p:sp>
      <p:sp>
        <p:nvSpPr>
          <p:cNvPr id="296984" name="Oval 24">
            <a:extLst>
              <a:ext uri="{FF2B5EF4-FFF2-40B4-BE49-F238E27FC236}">
                <a16:creationId xmlns:a16="http://schemas.microsoft.com/office/drawing/2014/main" id="{13DA08B1-95A4-4D50-9D91-D10E87A30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9238" y="3132138"/>
            <a:ext cx="1511300" cy="946150"/>
          </a:xfrm>
          <a:prstGeom prst="ellipse">
            <a:avLst/>
          </a:prstGeom>
          <a:solidFill>
            <a:schemeClr val="folHlink">
              <a:alpha val="4784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923" name="Text Box 26">
            <a:extLst>
              <a:ext uri="{FF2B5EF4-FFF2-40B4-BE49-F238E27FC236}">
                <a16:creationId xmlns:a16="http://schemas.microsoft.com/office/drawing/2014/main" id="{A75A561E-4C0A-440C-9CF5-4E43C3071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288" y="3967163"/>
            <a:ext cx="5603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>
                <a:latin typeface="Verdana" panose="020B0604030504040204" pitchFamily="34" charset="0"/>
                <a:ea typeface="굴림" panose="020B0600000101010101" pitchFamily="50" charset="-127"/>
              </a:rPr>
              <a:t>사용자</a:t>
            </a:r>
          </a:p>
        </p:txBody>
      </p:sp>
      <p:sp>
        <p:nvSpPr>
          <p:cNvPr id="296989" name="Text Box 29">
            <a:extLst>
              <a:ext uri="{FF2B5EF4-FFF2-40B4-BE49-F238E27FC236}">
                <a16:creationId xmlns:a16="http://schemas.microsoft.com/office/drawing/2014/main" id="{8FCAF82B-38A2-4D14-85DB-06B0417C6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2852738"/>
            <a:ext cx="862012" cy="608012"/>
          </a:xfrm>
          <a:prstGeom prst="rect">
            <a:avLst/>
          </a:prstGeom>
          <a:solidFill>
            <a:srgbClr val="FAF8AE">
              <a:alpha val="67058"/>
            </a:srgbClr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800" b="0">
                <a:latin typeface="Verdana" panose="020B0604030504040204" pitchFamily="34" charset="0"/>
              </a:rPr>
              <a:t>액터</a:t>
            </a:r>
            <a:br>
              <a:rPr lang="ko-KR" altLang="en-US" sz="1800" b="0">
                <a:latin typeface="Verdana" panose="020B0604030504040204" pitchFamily="34" charset="0"/>
              </a:rPr>
            </a:br>
            <a:r>
              <a:rPr lang="en-US" altLang="ko-KR" sz="1400" b="0">
                <a:latin typeface="Verdana" panose="020B0604030504040204" pitchFamily="34" charset="0"/>
              </a:rPr>
              <a:t>(Actor)</a:t>
            </a:r>
          </a:p>
        </p:txBody>
      </p:sp>
      <p:sp>
        <p:nvSpPr>
          <p:cNvPr id="296990" name="AutoShape 30">
            <a:extLst>
              <a:ext uri="{FF2B5EF4-FFF2-40B4-BE49-F238E27FC236}">
                <a16:creationId xmlns:a16="http://schemas.microsoft.com/office/drawing/2014/main" id="{64F7428B-0AB5-47D9-97DC-622AEB1F9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1484313"/>
            <a:ext cx="1511300" cy="792162"/>
          </a:xfrm>
          <a:prstGeom prst="wedgeRectCallout">
            <a:avLst>
              <a:gd name="adj1" fmla="val -86028"/>
              <a:gd name="adj2" fmla="val 82065"/>
            </a:avLst>
          </a:prstGeom>
          <a:solidFill>
            <a:srgbClr val="FAF8AE">
              <a:alpha val="76862"/>
            </a:srgbClr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1125" tIns="55562" rIns="111125" bIns="55562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800" b="0"/>
              <a:t>시스템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400" b="0">
                <a:latin typeface="Verdana" panose="020B0604030504040204" pitchFamily="34" charset="0"/>
              </a:rPr>
              <a:t>(System)</a:t>
            </a:r>
          </a:p>
        </p:txBody>
      </p:sp>
      <p:sp>
        <p:nvSpPr>
          <p:cNvPr id="296991" name="AutoShape 31">
            <a:extLst>
              <a:ext uri="{FF2B5EF4-FFF2-40B4-BE49-F238E27FC236}">
                <a16:creationId xmlns:a16="http://schemas.microsoft.com/office/drawing/2014/main" id="{B5E00986-DD37-453A-AB73-7DA7AB40F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581525"/>
            <a:ext cx="1595437" cy="817563"/>
          </a:xfrm>
          <a:prstGeom prst="wedgeRectCallout">
            <a:avLst>
              <a:gd name="adj1" fmla="val 51690"/>
              <a:gd name="adj2" fmla="val -161069"/>
            </a:avLst>
          </a:prstGeom>
          <a:solidFill>
            <a:srgbClr val="FAF8AE">
              <a:alpha val="76862"/>
            </a:srgbClr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1125" tIns="55562" rIns="111125" bIns="55562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800" b="0"/>
              <a:t>관계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400" b="0">
                <a:latin typeface="Verdana" panose="020B0604030504040204" pitchFamily="34" charset="0"/>
              </a:rPr>
              <a:t>(Relationship)</a:t>
            </a:r>
          </a:p>
        </p:txBody>
      </p:sp>
      <p:sp>
        <p:nvSpPr>
          <p:cNvPr id="296992" name="AutoShape 32">
            <a:extLst>
              <a:ext uri="{FF2B5EF4-FFF2-40B4-BE49-F238E27FC236}">
                <a16:creationId xmlns:a16="http://schemas.microsoft.com/office/drawing/2014/main" id="{F1758E6A-575A-4E80-94BA-84B0459F3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3729038"/>
            <a:ext cx="1511300" cy="792162"/>
          </a:xfrm>
          <a:prstGeom prst="wedgeRectCallout">
            <a:avLst>
              <a:gd name="adj1" fmla="val -126157"/>
              <a:gd name="adj2" fmla="val -45792"/>
            </a:avLst>
          </a:prstGeom>
          <a:solidFill>
            <a:srgbClr val="FAF8AE">
              <a:alpha val="76862"/>
            </a:srgbClr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1125" tIns="55562" rIns="111125" bIns="55562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800" b="0"/>
              <a:t>유스케이스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400" b="0">
                <a:latin typeface="Verdana" panose="020B0604030504040204" pitchFamily="34" charset="0"/>
              </a:rPr>
              <a:t>(Usecase)</a:t>
            </a:r>
          </a:p>
        </p:txBody>
      </p:sp>
      <p:sp>
        <p:nvSpPr>
          <p:cNvPr id="38928" name="Oval 7">
            <a:extLst>
              <a:ext uri="{FF2B5EF4-FFF2-40B4-BE49-F238E27FC236}">
                <a16:creationId xmlns:a16="http://schemas.microsoft.com/office/drawing/2014/main" id="{69B3D47A-08F2-4CD9-9FAF-A789E09F4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246438"/>
            <a:ext cx="1246188" cy="7397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200" b="0"/>
              <a:t>글을 등록한다</a:t>
            </a:r>
          </a:p>
        </p:txBody>
      </p:sp>
      <p:cxnSp>
        <p:nvCxnSpPr>
          <p:cNvPr id="38929" name="AutoShape 41">
            <a:extLst>
              <a:ext uri="{FF2B5EF4-FFF2-40B4-BE49-F238E27FC236}">
                <a16:creationId xmlns:a16="http://schemas.microsoft.com/office/drawing/2014/main" id="{A0D4BB2A-5B7E-4C56-A31C-E7FE5B0C8657}"/>
              </a:ext>
            </a:extLst>
          </p:cNvPr>
          <p:cNvCxnSpPr>
            <a:cxnSpLocks noChangeShapeType="1"/>
            <a:stCxn id="38930" idx="1"/>
            <a:endCxn id="38928" idx="2"/>
          </p:cNvCxnSpPr>
          <p:nvPr/>
        </p:nvCxnSpPr>
        <p:spPr bwMode="auto">
          <a:xfrm flipV="1">
            <a:off x="2171700" y="3616325"/>
            <a:ext cx="2005013" cy="14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2" grpId="0" animBg="1"/>
      <p:bldP spid="296963" grpId="0" animBg="1"/>
      <p:bldP spid="296965" grpId="0" animBg="1"/>
      <p:bldP spid="296984" grpId="0" animBg="1"/>
      <p:bldP spid="296989" grpId="0" animBg="1"/>
      <p:bldP spid="296990" grpId="0" animBg="1"/>
      <p:bldP spid="296991" grpId="0" animBg="1"/>
      <p:bldP spid="29699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>
            <a:extLst>
              <a:ext uri="{FF2B5EF4-FFF2-40B4-BE49-F238E27FC236}">
                <a16:creationId xmlns:a16="http://schemas.microsoft.com/office/drawing/2014/main" id="{43D7CE2B-5C61-4343-B9BC-AB2AD5DE7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시스템</a:t>
            </a:r>
            <a:r>
              <a:rPr lang="en-US" altLang="ko-KR"/>
              <a:t>(System)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C1F7CCEF-13E9-4FAB-9240-4F494F2000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의미</a:t>
            </a:r>
          </a:p>
          <a:p>
            <a:pPr lvl="1" eaLnBrk="1" hangingPunct="1"/>
            <a:r>
              <a:rPr lang="ko-KR" altLang="en-US"/>
              <a:t>만들고자 하는 어플리케이션</a:t>
            </a:r>
          </a:p>
          <a:p>
            <a:pPr eaLnBrk="1" hangingPunct="1"/>
            <a:endParaRPr lang="ko-KR" altLang="en-US"/>
          </a:p>
          <a:p>
            <a:pPr eaLnBrk="1" hangingPunct="1"/>
            <a:r>
              <a:rPr lang="ko-KR" altLang="en-US"/>
              <a:t>표기법</a:t>
            </a:r>
          </a:p>
          <a:p>
            <a:pPr lvl="1" eaLnBrk="1" hangingPunct="1"/>
            <a:r>
              <a:rPr lang="ko-KR" altLang="en-US"/>
              <a:t>유스케이스를 둘러싼 사각형의 틀을 그리고</a:t>
            </a:r>
            <a:r>
              <a:rPr lang="en-US" altLang="ko-KR"/>
              <a:t>, </a:t>
            </a:r>
            <a:r>
              <a:rPr lang="ko-KR" altLang="en-US"/>
              <a:t>시스템 명칭을 사각형 안쪽 상단에 기술</a:t>
            </a:r>
          </a:p>
        </p:txBody>
      </p:sp>
      <p:sp>
        <p:nvSpPr>
          <p:cNvPr id="40965" name="Rectangle 13">
            <a:extLst>
              <a:ext uri="{FF2B5EF4-FFF2-40B4-BE49-F238E27FC236}">
                <a16:creationId xmlns:a16="http://schemas.microsoft.com/office/drawing/2014/main" id="{FAFFDC8C-C558-49A3-A667-2443B281B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860800"/>
            <a:ext cx="2808288" cy="2089150"/>
          </a:xfrm>
          <a:prstGeom prst="rect">
            <a:avLst/>
          </a:prstGeom>
          <a:solidFill>
            <a:srgbClr val="ECF5C1"/>
          </a:solidFill>
          <a:ln>
            <a:noFill/>
          </a:ln>
          <a:effectLst>
            <a:prstShdw prst="shdw17" dist="17961" dir="2700000">
              <a:srgbClr val="8E9374"/>
            </a:prst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1125" tIns="55562" rIns="111125" bIns="55562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200" b="0"/>
              <a:t>&lt;</a:t>
            </a:r>
            <a:r>
              <a:rPr lang="ko-KR" altLang="en-US" sz="1200" b="0"/>
              <a:t>시스템의 표현방법</a:t>
            </a:r>
            <a:r>
              <a:rPr lang="en-US" altLang="ko-KR" sz="1200" b="0"/>
              <a:t>&gt;</a:t>
            </a:r>
          </a:p>
        </p:txBody>
      </p:sp>
      <p:sp>
        <p:nvSpPr>
          <p:cNvPr id="40966" name="Rectangle 14">
            <a:extLst>
              <a:ext uri="{FF2B5EF4-FFF2-40B4-BE49-F238E27FC236}">
                <a16:creationId xmlns:a16="http://schemas.microsoft.com/office/drawing/2014/main" id="{9F296CAC-6B0B-4C2F-976A-28928460D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3860800"/>
            <a:ext cx="2808287" cy="2089150"/>
          </a:xfrm>
          <a:prstGeom prst="rect">
            <a:avLst/>
          </a:prstGeom>
          <a:solidFill>
            <a:srgbClr val="ECF5C1"/>
          </a:solidFill>
          <a:ln>
            <a:noFill/>
          </a:ln>
          <a:effectLst>
            <a:prstShdw prst="shdw17" dist="17961" dir="2700000">
              <a:srgbClr val="8E9374"/>
            </a:prst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1125" tIns="55562" rIns="111125" bIns="55562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200" b="0"/>
              <a:t>&lt;</a:t>
            </a:r>
            <a:r>
              <a:rPr lang="ko-KR" altLang="en-US" sz="1200" b="0"/>
              <a:t>예시</a:t>
            </a:r>
            <a:r>
              <a:rPr lang="en-US" altLang="ko-KR" sz="1200" b="0"/>
              <a:t>&gt;</a:t>
            </a:r>
          </a:p>
        </p:txBody>
      </p:sp>
      <p:sp>
        <p:nvSpPr>
          <p:cNvPr id="40967" name="Rectangle 15">
            <a:extLst>
              <a:ext uri="{FF2B5EF4-FFF2-40B4-BE49-F238E27FC236}">
                <a16:creationId xmlns:a16="http://schemas.microsoft.com/office/drawing/2014/main" id="{8320CEC3-3377-43C5-9FB1-A7D04037E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4722813"/>
            <a:ext cx="1797050" cy="790575"/>
          </a:xfrm>
          <a:prstGeom prst="rect">
            <a:avLst/>
          </a:prstGeom>
          <a:solidFill>
            <a:schemeClr val="bg1">
              <a:alpha val="76862"/>
            </a:schemeClr>
          </a:solidFill>
          <a:ln w="127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200" b="0"/>
              <a:t>게시판</a:t>
            </a:r>
          </a:p>
        </p:txBody>
      </p:sp>
      <p:sp>
        <p:nvSpPr>
          <p:cNvPr id="40968" name="Rectangle 16">
            <a:extLst>
              <a:ext uri="{FF2B5EF4-FFF2-40B4-BE49-F238E27FC236}">
                <a16:creationId xmlns:a16="http://schemas.microsoft.com/office/drawing/2014/main" id="{2E05FEBB-8F58-44A1-AEB6-FA9476985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4578350"/>
            <a:ext cx="2376488" cy="1081088"/>
          </a:xfrm>
          <a:prstGeom prst="rect">
            <a:avLst/>
          </a:prstGeom>
          <a:solidFill>
            <a:schemeClr val="bg1">
              <a:alpha val="76862"/>
            </a:schemeClr>
          </a:solidFill>
          <a:ln w="127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200" b="0"/>
              <a:t>시스템 명칭</a:t>
            </a:r>
          </a:p>
        </p:txBody>
      </p:sp>
      <p:sp>
        <p:nvSpPr>
          <p:cNvPr id="40969" name="Line 17">
            <a:extLst>
              <a:ext uri="{FF2B5EF4-FFF2-40B4-BE49-F238E27FC236}">
                <a16:creationId xmlns:a16="http://schemas.microsoft.com/office/drawing/2014/main" id="{4E6BA75D-5F16-4BE9-B1A8-F8268599A5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27538" y="3860800"/>
            <a:ext cx="1587" cy="208915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9829C8FC-CC05-436C-8DF6-30150700B8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액터</a:t>
            </a:r>
            <a:r>
              <a:rPr lang="en-US" altLang="ko-KR"/>
              <a:t>(Actor)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3BCC096F-D23F-47C5-B6C4-DB23FA70F1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의미</a:t>
            </a:r>
          </a:p>
          <a:p>
            <a:pPr lvl="1" eaLnBrk="1" hangingPunct="1"/>
            <a:r>
              <a:rPr lang="ko-KR" altLang="en-US"/>
              <a:t>시스템의 외부에 있으면서 시스템과 상호 작용을 하는 사람 또는 다른 시스템</a:t>
            </a:r>
          </a:p>
          <a:p>
            <a:pPr lvl="1" eaLnBrk="1" hangingPunct="1"/>
            <a:endParaRPr lang="ko-KR" altLang="en-US"/>
          </a:p>
          <a:p>
            <a:pPr eaLnBrk="1" hangingPunct="1"/>
            <a:r>
              <a:rPr lang="ko-KR" altLang="en-US"/>
              <a:t>표기법</a:t>
            </a:r>
          </a:p>
          <a:p>
            <a:pPr lvl="1" eaLnBrk="1" hangingPunct="1"/>
            <a:r>
              <a:rPr lang="ko-KR" altLang="en-US"/>
              <a:t>원과 선을 조합하여 사람 모양으로 표현</a:t>
            </a:r>
          </a:p>
          <a:p>
            <a:pPr lvl="1" eaLnBrk="1" hangingPunct="1"/>
            <a:r>
              <a:rPr lang="ko-KR" altLang="en-US"/>
              <a:t>그 위 또는 아래에 액터명 표시</a:t>
            </a:r>
          </a:p>
          <a:p>
            <a:pPr lvl="1" eaLnBrk="1" hangingPunct="1"/>
            <a:r>
              <a:rPr lang="ko-KR" altLang="en-US"/>
              <a:t>액터명은 액터의 역할로 정함</a:t>
            </a:r>
          </a:p>
          <a:p>
            <a:pPr lvl="1" eaLnBrk="1" hangingPunct="1"/>
            <a:endParaRPr lang="en-US" altLang="ko-KR"/>
          </a:p>
        </p:txBody>
      </p:sp>
      <p:sp>
        <p:nvSpPr>
          <p:cNvPr id="43013" name="Rectangle 15">
            <a:extLst>
              <a:ext uri="{FF2B5EF4-FFF2-40B4-BE49-F238E27FC236}">
                <a16:creationId xmlns:a16="http://schemas.microsoft.com/office/drawing/2014/main" id="{50BA9FBD-C63E-4D57-83B6-99FD8A227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149725"/>
            <a:ext cx="2808288" cy="1944688"/>
          </a:xfrm>
          <a:prstGeom prst="rect">
            <a:avLst/>
          </a:prstGeom>
          <a:solidFill>
            <a:srgbClr val="ECF5C1"/>
          </a:solidFill>
          <a:ln>
            <a:noFill/>
          </a:ln>
          <a:effectLst>
            <a:prstShdw prst="shdw17" dist="17961" dir="2700000">
              <a:srgbClr val="8E9374"/>
            </a:prst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1125" tIns="55562" rIns="111125" bIns="55562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200" b="0"/>
              <a:t>&lt;</a:t>
            </a:r>
            <a:r>
              <a:rPr lang="ko-KR" altLang="en-US" sz="1200" b="0"/>
              <a:t>액터의 표현방법</a:t>
            </a:r>
            <a:r>
              <a:rPr lang="en-US" altLang="ko-KR" sz="1200" b="0"/>
              <a:t>&gt;</a:t>
            </a:r>
          </a:p>
        </p:txBody>
      </p:sp>
      <p:sp>
        <p:nvSpPr>
          <p:cNvPr id="43014" name="Rectangle 16">
            <a:extLst>
              <a:ext uri="{FF2B5EF4-FFF2-40B4-BE49-F238E27FC236}">
                <a16:creationId xmlns:a16="http://schemas.microsoft.com/office/drawing/2014/main" id="{FC18D336-769E-472E-B3DE-9852ECD78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4149725"/>
            <a:ext cx="2808287" cy="1944688"/>
          </a:xfrm>
          <a:prstGeom prst="rect">
            <a:avLst/>
          </a:prstGeom>
          <a:solidFill>
            <a:srgbClr val="ECF5C1"/>
          </a:solidFill>
          <a:ln>
            <a:noFill/>
          </a:ln>
          <a:effectLst>
            <a:prstShdw prst="shdw17" dist="17961" dir="2700000">
              <a:srgbClr val="8E9374"/>
            </a:prst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1125" tIns="55562" rIns="111125" bIns="55562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200" b="0"/>
              <a:t>&lt;</a:t>
            </a:r>
            <a:r>
              <a:rPr lang="ko-KR" altLang="en-US" sz="1200" b="0"/>
              <a:t>예시</a:t>
            </a:r>
            <a:r>
              <a:rPr lang="en-US" altLang="ko-KR" sz="1200" b="0"/>
              <a:t>&gt;</a:t>
            </a:r>
          </a:p>
        </p:txBody>
      </p:sp>
      <p:sp>
        <p:nvSpPr>
          <p:cNvPr id="43015" name="Line 17">
            <a:extLst>
              <a:ext uri="{FF2B5EF4-FFF2-40B4-BE49-F238E27FC236}">
                <a16:creationId xmlns:a16="http://schemas.microsoft.com/office/drawing/2014/main" id="{26018344-EF97-468B-BEA3-AA4D1260A0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27538" y="4149725"/>
            <a:ext cx="0" cy="1944688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 anchor="ctr"/>
          <a:lstStyle/>
          <a:p>
            <a:endParaRPr lang="ko-KR" altLang="en-US"/>
          </a:p>
        </p:txBody>
      </p:sp>
      <p:sp>
        <p:nvSpPr>
          <p:cNvPr id="43016" name="Line 18">
            <a:extLst>
              <a:ext uri="{FF2B5EF4-FFF2-40B4-BE49-F238E27FC236}">
                <a16:creationId xmlns:a16="http://schemas.microsoft.com/office/drawing/2014/main" id="{B627E4CA-DE77-40C3-8B2C-9ABBE2891C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9388" y="5075238"/>
            <a:ext cx="590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17" name="Line 19">
            <a:extLst>
              <a:ext uri="{FF2B5EF4-FFF2-40B4-BE49-F238E27FC236}">
                <a16:creationId xmlns:a16="http://schemas.microsoft.com/office/drawing/2014/main" id="{6A7BE023-299B-4E2A-88C6-D0AB26171D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9900" y="4927600"/>
            <a:ext cx="0" cy="369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18" name="Line 20">
            <a:extLst>
              <a:ext uri="{FF2B5EF4-FFF2-40B4-BE49-F238E27FC236}">
                <a16:creationId xmlns:a16="http://schemas.microsoft.com/office/drawing/2014/main" id="{C91B0D30-7BB7-4B5F-A3A2-523B08BF5E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57488" y="5297488"/>
            <a:ext cx="252412" cy="220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19" name="Line 21">
            <a:extLst>
              <a:ext uri="{FF2B5EF4-FFF2-40B4-BE49-F238E27FC236}">
                <a16:creationId xmlns:a16="http://schemas.microsoft.com/office/drawing/2014/main" id="{A7439289-77F2-431F-9771-EB63E079CA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9900" y="5297488"/>
            <a:ext cx="254000" cy="220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20" name="Oval 22">
            <a:extLst>
              <a:ext uri="{FF2B5EF4-FFF2-40B4-BE49-F238E27FC236}">
                <a16:creationId xmlns:a16="http://schemas.microsoft.com/office/drawing/2014/main" id="{F2751D11-24CC-4457-950D-A91B78DB9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25" y="4632325"/>
            <a:ext cx="338138" cy="2952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3021" name="Text Box 23">
            <a:extLst>
              <a:ext uri="{FF2B5EF4-FFF2-40B4-BE49-F238E27FC236}">
                <a16:creationId xmlns:a16="http://schemas.microsoft.com/office/drawing/2014/main" id="{9D30ADD9-A5D3-4CE0-9B22-1BFFA4A20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9388" y="5634038"/>
            <a:ext cx="565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액터명</a:t>
            </a:r>
          </a:p>
        </p:txBody>
      </p:sp>
      <p:sp>
        <p:nvSpPr>
          <p:cNvPr id="43022" name="Line 24">
            <a:extLst>
              <a:ext uri="{FF2B5EF4-FFF2-40B4-BE49-F238E27FC236}">
                <a16:creationId xmlns:a16="http://schemas.microsoft.com/office/drawing/2014/main" id="{876EDE20-93F1-4035-8CAA-CA84E76DA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8000" y="5076825"/>
            <a:ext cx="4714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23" name="Line 25">
            <a:extLst>
              <a:ext uri="{FF2B5EF4-FFF2-40B4-BE49-F238E27FC236}">
                <a16:creationId xmlns:a16="http://schemas.microsoft.com/office/drawing/2014/main" id="{E16DB6ED-FD82-42CE-98A2-41034E164A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7713" y="4959350"/>
            <a:ext cx="0" cy="292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24" name="Line 26">
            <a:extLst>
              <a:ext uri="{FF2B5EF4-FFF2-40B4-BE49-F238E27FC236}">
                <a16:creationId xmlns:a16="http://schemas.microsoft.com/office/drawing/2014/main" id="{BEA98606-CAB5-4A19-9FF3-C60220FEF5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26100" y="5251450"/>
            <a:ext cx="201613" cy="174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25" name="Line 27">
            <a:extLst>
              <a:ext uri="{FF2B5EF4-FFF2-40B4-BE49-F238E27FC236}">
                <a16:creationId xmlns:a16="http://schemas.microsoft.com/office/drawing/2014/main" id="{845ABD1F-56DE-4723-9F8F-AE227B3411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7713" y="5251450"/>
            <a:ext cx="203200" cy="174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26" name="Oval 28">
            <a:extLst>
              <a:ext uri="{FF2B5EF4-FFF2-40B4-BE49-F238E27FC236}">
                <a16:creationId xmlns:a16="http://schemas.microsoft.com/office/drawing/2014/main" id="{D90C6316-29E4-4359-9206-286261227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775" y="4725988"/>
            <a:ext cx="269875" cy="23336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3027" name="Text Box 29">
            <a:extLst>
              <a:ext uri="{FF2B5EF4-FFF2-40B4-BE49-F238E27FC236}">
                <a16:creationId xmlns:a16="http://schemas.microsoft.com/office/drawing/2014/main" id="{2A577A83-FFD6-4BDC-9BB1-964AED447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1488" y="5521325"/>
            <a:ext cx="565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5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000" b="0"/>
              <a:t>사용자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MS구축전략계획수립_제안서(최종)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DDDDDD"/>
      </a:accent1>
      <a:accent2>
        <a:srgbClr val="3333CC"/>
      </a:accent2>
      <a:accent3>
        <a:srgbClr val="FFFFFF"/>
      </a:accent3>
      <a:accent4>
        <a:srgbClr val="000000"/>
      </a:accent4>
      <a:accent5>
        <a:srgbClr val="EBEBEB"/>
      </a:accent5>
      <a:accent6>
        <a:srgbClr val="2D2DB9"/>
      </a:accent6>
      <a:hlink>
        <a:srgbClr val="CCCCFF"/>
      </a:hlink>
      <a:folHlink>
        <a:srgbClr val="B2B2B2"/>
      </a:folHlink>
    </a:clrScheme>
    <a:fontScheme name="QMS구축전략계획수립_제안서(최종)">
      <a:majorFont>
        <a:latin typeface="HY헤드라인M"/>
        <a:ea typeface="HY헤드라인M"/>
        <a:cs typeface=""/>
      </a:majorFont>
      <a:minorFont>
        <a:latin typeface="HY신명조"/>
        <a:ea typeface="HY신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QMS구축전략계획수립_제안서(최종)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S구축전략계획수립_제안서(최종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MS구축전략계획수립_제안서(최종)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S구축전략계획수립_제안서(최종)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S구축전략계획수립_제안서(최종)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S구축전략계획수립_제안서(최종)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S구축전략계획수립_제안서(최종)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D:\김사중\프로세스 개선 및 평가과제\2001 프로세스 개선 과제\IT 프로세스 진단 및 개선\QMS구축전략계획수립_제안서(최종).ppt</Template>
  <TotalTime>18131</TotalTime>
  <Words>2584</Words>
  <Application>Microsoft Office PowerPoint</Application>
  <PresentationFormat>화면 슬라이드 쇼(4:3)</PresentationFormat>
  <Paragraphs>521</Paragraphs>
  <Slides>52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4" baseType="lpstr">
      <vt:lpstr>HY강B</vt:lpstr>
      <vt:lpstr>HY견고딕</vt:lpstr>
      <vt:lpstr>HY신명조</vt:lpstr>
      <vt:lpstr>HY헤드라인M</vt:lpstr>
      <vt:lpstr>Monotype Sorts</vt:lpstr>
      <vt:lpstr>굴림</vt:lpstr>
      <vt:lpstr>굴림체</vt:lpstr>
      <vt:lpstr>돋움</vt:lpstr>
      <vt:lpstr>Arial</vt:lpstr>
      <vt:lpstr>Verdana</vt:lpstr>
      <vt:lpstr>Wingdings</vt:lpstr>
      <vt:lpstr>QMS구축전략계획수립_제안서(최종)</vt:lpstr>
      <vt:lpstr>UML: Use Case Modeling</vt:lpstr>
      <vt:lpstr>Modeling</vt:lpstr>
      <vt:lpstr>모델</vt:lpstr>
      <vt:lpstr>모델의 역할</vt:lpstr>
      <vt:lpstr>UML</vt:lpstr>
      <vt:lpstr>유스케이스 다이어그램</vt:lpstr>
      <vt:lpstr>유스케이스 다이어그램의 구성요소</vt:lpstr>
      <vt:lpstr>시스템(System)</vt:lpstr>
      <vt:lpstr>액터(Actor)</vt:lpstr>
      <vt:lpstr>유스케이스(Usecase)</vt:lpstr>
      <vt:lpstr>관계(Relationship) (1/3)</vt:lpstr>
      <vt:lpstr>관계(2/3)</vt:lpstr>
      <vt:lpstr>관계(3/3)</vt:lpstr>
      <vt:lpstr>UMLet</vt:lpstr>
      <vt:lpstr>강의 주제</vt:lpstr>
      <vt:lpstr>유스케이스 다이어그램 작성 순서</vt:lpstr>
      <vt:lpstr>액터 식별</vt:lpstr>
      <vt:lpstr>유스케이스 식별</vt:lpstr>
      <vt:lpstr>관계를 식별하기 위한 질문</vt:lpstr>
      <vt:lpstr>[예] 게시판</vt:lpstr>
      <vt:lpstr>1) 시스템 식별</vt:lpstr>
      <vt:lpstr>2) 액터 식별</vt:lpstr>
      <vt:lpstr>3) 유스케이스 식별</vt:lpstr>
      <vt:lpstr>완성된 게시판 유스케이스 다이어그램</vt:lpstr>
      <vt:lpstr>유스케이스 명세서 작성</vt:lpstr>
      <vt:lpstr>유스케이스 명세서 작성</vt:lpstr>
      <vt:lpstr>대체 흐름과 예외흐름</vt:lpstr>
      <vt:lpstr>유스케이스 명세서 작성</vt:lpstr>
      <vt:lpstr>유스케이스 명세서 작성</vt:lpstr>
      <vt:lpstr>유스케이스 명세서 작성</vt:lpstr>
      <vt:lpstr>유스케이스 명세서 작성</vt:lpstr>
      <vt:lpstr>유스케이스 명세서 작성</vt:lpstr>
      <vt:lpstr>로그인 유스케이스 명세서 작성</vt:lpstr>
      <vt:lpstr>완성된 게시판 유스케이스 다이어그램</vt:lpstr>
      <vt:lpstr>4) 관계 정의</vt:lpstr>
      <vt:lpstr>완성된 게시판 유스케이스 다이어그램</vt:lpstr>
      <vt:lpstr>확장관계</vt:lpstr>
      <vt:lpstr>&lt;&lt;extend&gt;&gt; 관계</vt:lpstr>
      <vt:lpstr>유스케이스 명세서 작성</vt:lpstr>
      <vt:lpstr>확장 관계</vt:lpstr>
      <vt:lpstr>유스케이스 명세서 작성</vt:lpstr>
      <vt:lpstr>완성된 게시판 유스케이스 다이어그램</vt:lpstr>
      <vt:lpstr>관계를 고려한 유스케이스 다이어그램 해석</vt:lpstr>
      <vt:lpstr>해석</vt:lpstr>
      <vt:lpstr>[예] 게시판</vt:lpstr>
      <vt:lpstr>PowerPoint 프레젠테이션</vt:lpstr>
      <vt:lpstr>잘못된 유스케이스 다이어그램</vt:lpstr>
      <vt:lpstr>올바른 유스케이스 다이어그램</vt:lpstr>
      <vt:lpstr>문제?</vt:lpstr>
      <vt:lpstr>PowerPoint 프레젠테이션</vt:lpstr>
      <vt:lpstr>유스케이스 명세서 작성</vt:lpstr>
      <vt:lpstr>변경후] 유스케이스 명세서 작성</vt:lpstr>
    </vt:vector>
  </TitlesOfParts>
  <Company>소프트웨어진흥원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정인상</dc:creator>
  <cp:lastModifiedBy>insang@hansung.ac.kr</cp:lastModifiedBy>
  <cp:revision>434</cp:revision>
  <dcterms:created xsi:type="dcterms:W3CDTF">2002-01-10T04:51:34Z</dcterms:created>
  <dcterms:modified xsi:type="dcterms:W3CDTF">2020-04-07T02:57:44Z</dcterms:modified>
</cp:coreProperties>
</file>