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436" r:id="rId4"/>
    <p:sldId id="621" r:id="rId5"/>
    <p:sldId id="545" r:id="rId6"/>
    <p:sldId id="609" r:id="rId7"/>
    <p:sldId id="557" r:id="rId8"/>
    <p:sldId id="612" r:id="rId9"/>
    <p:sldId id="613" r:id="rId10"/>
    <p:sldId id="657" r:id="rId11"/>
    <p:sldId id="658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59" r:id="rId21"/>
    <p:sldId id="660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0">
          <p15:clr>
            <a:srgbClr val="A4A3A4"/>
          </p15:clr>
        </p15:guide>
        <p15:guide id="2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E"/>
    <a:srgbClr val="16457F"/>
    <a:srgbClr val="948151"/>
    <a:srgbClr val="002B5E"/>
    <a:srgbClr val="A9852A"/>
    <a:srgbClr val="76643E"/>
    <a:srgbClr val="C3C7D1"/>
    <a:srgbClr val="CDB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4" autoAdjust="0"/>
    <p:restoredTop sz="93069"/>
  </p:normalViewPr>
  <p:slideViewPr>
    <p:cSldViewPr snapToGrid="0">
      <p:cViewPr varScale="1">
        <p:scale>
          <a:sx n="88" d="100"/>
          <a:sy n="88" d="100"/>
        </p:scale>
        <p:origin x="183" y="33"/>
      </p:cViewPr>
      <p:guideLst>
        <p:guide orient="horz" pos="850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D8E6BD-B977-4072-8A44-64254E85CEE1}" type="datetime1">
              <a:rPr lang="en-US" altLang="en-US"/>
              <a:pPr>
                <a:defRPr/>
              </a:pPr>
              <a:t>6/28/2020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CEB250-C698-45BC-AF73-D2A51B011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7038EB-C2C8-4210-A34E-8D32E4E1829A}" type="datetime1">
              <a:rPr lang="en-US" altLang="en-US"/>
              <a:pPr>
                <a:defRPr/>
              </a:pPr>
              <a:t>6/28/2020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8FD66A-47EB-4208-8B01-6747B4D65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Instructions for editing school and department titles: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ea typeface="ＭＳ Ｐゴシック" panose="020B0600070205080204" pitchFamily="34" charset="-128"/>
              </a:rPr>
              <a:t> Select from menu: View &gt; Master &gt; Slide Master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ea typeface="ＭＳ Ｐゴシック" panose="020B0600070205080204" pitchFamily="34" charset="-128"/>
              </a:rPr>
              <a:t> Click on each text area you wish to edit. Text will become editable.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89BAA-B85C-479B-ACB0-95827EC2149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604587-ABE2-415B-98D9-2B00C445B84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B756EB-434E-4C03-A558-12B959E3FC1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2BF104-752E-43DB-B5A8-5854B9EDD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9904538-54CC-4686-B758-EA931BF0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5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7573F3A-C808-4DA7-A391-EFD5CF62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E2DA157-8C99-4EEB-BB7F-8B39EDA50B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05D59C2-421F-44A4-B5F4-70E453645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8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6D03984-476C-446D-9196-3CBAB30F1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63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54" y="8344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54" y="20949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54" y="2734712"/>
            <a:ext cx="4040188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579" y="20949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8579" y="2734712"/>
            <a:ext cx="4041775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3E6DF6B-A136-4170-A11A-BDE84C70F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CE238ED-879C-471C-B8CD-E12AA108A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40CBA24-4461-481D-8396-DFAFC9EC2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91644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94" y="916446"/>
            <a:ext cx="5111750" cy="5048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44" y="2078495"/>
            <a:ext cx="3008313" cy="4046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164E2B-51FB-4D00-98BA-2A9392597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4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35845"/>
            <a:ext cx="5486400" cy="37917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6A0F316-112E-449A-9824-305BB4F5F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owerpoint-C sub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9144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9812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on text regions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6299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002B5E"/>
                </a:solidFill>
                <a:latin typeface="Georgia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300" y="6299200"/>
            <a:ext cx="6223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2B5E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000000"/>
        </a:buClr>
        <a:buChar char="•"/>
        <a:defRPr sz="3200">
          <a:solidFill>
            <a:srgbClr val="002B5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800">
          <a:solidFill>
            <a:srgbClr val="002B5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•"/>
        <a:defRPr sz="2400">
          <a:solidFill>
            <a:srgbClr val="002B5E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000">
          <a:solidFill>
            <a:srgbClr val="002B5E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»"/>
        <a:defRPr sz="2000">
          <a:solidFill>
            <a:srgbClr val="002B5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142876" y="1658938"/>
            <a:ext cx="5631996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ECE 1710:</a:t>
            </a:r>
            <a:b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Power Distribution Engineering and Smart Grids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3000" b="1" dirty="0">
              <a:solidFill>
                <a:schemeClr val="bg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" y="2333625"/>
            <a:ext cx="5846763" cy="838200"/>
          </a:xfrm>
        </p:spPr>
        <p:txBody>
          <a:bodyPr/>
          <a:lstStyle/>
          <a:p>
            <a:pPr algn="l" eaLnBrk="1" hangingPunct="1">
              <a:spcAft>
                <a:spcPct val="0"/>
              </a:spcAft>
            </a:pPr>
            <a:r>
              <a:rPr lang="en-US" altLang="en-US" sz="2800" dirty="0">
                <a:solidFill>
                  <a:srgbClr val="CCCC90"/>
                </a:solidFill>
                <a:latin typeface="Times New Roman" panose="02020603050405020304" pitchFamily="18" charset="0"/>
              </a:rPr>
              <a:t>Lecture 11</a:t>
            </a:r>
            <a:endParaRPr lang="en-US" altLang="en-US" sz="2400" dirty="0">
              <a:solidFill>
                <a:srgbClr val="CCCC90"/>
              </a:solidFill>
            </a:endParaRP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182563" y="3509963"/>
            <a:ext cx="5486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Dr. Robert Kerestes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University of Pittsburgh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Swanson School of Engineering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Department of Electrical and Computer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8" y="1343025"/>
            <a:ext cx="8316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b="1" dirty="0"/>
              <a:t>Question: </a:t>
            </a:r>
            <a:r>
              <a:rPr lang="en-US" altLang="en-US" dirty="0"/>
              <a:t>(True or False) We can get a good approximation of the phase impedance matrix if we only have sequence impedance data. </a:t>
            </a:r>
            <a:endParaRPr lang="en-US" altLang="en-US" b="1" dirty="0"/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D08B6DF-43F4-934B-A646-4BEEF892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</p:spTree>
    <p:extLst>
      <p:ext uri="{BB962C8B-B14F-4D97-AF65-F5344CB8AC3E}">
        <p14:creationId xmlns:p14="http://schemas.microsoft.com/office/powerpoint/2010/main" val="14652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8" y="1343025"/>
            <a:ext cx="8316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b="1" dirty="0"/>
              <a:t>Question: </a:t>
            </a:r>
            <a:r>
              <a:rPr lang="en-US" altLang="en-US" dirty="0"/>
              <a:t>(True or False) The matrix [c] can be approximated to be essentially equal to zero regardless of how long the line is</a:t>
            </a:r>
            <a:endParaRPr lang="en-US" altLang="en-US" b="1" dirty="0"/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D08B6DF-43F4-934B-A646-4BEEF892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</p:spTree>
    <p:extLst>
      <p:ext uri="{BB962C8B-B14F-4D97-AF65-F5344CB8AC3E}">
        <p14:creationId xmlns:p14="http://schemas.microsoft.com/office/powerpoint/2010/main" val="220108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#2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531" y="3013075"/>
            <a:ext cx="8858250" cy="58102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ladder iterative technique</a:t>
            </a:r>
            <a:br>
              <a:rPr lang="en-US" altLang="en-US" sz="22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200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2237CB4-DAC9-4123-BD87-CD047813BF7D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8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Previous example problems have assumed a linear system. Unfortunately, that will not be the usual case for distribution feeders.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When the source voltages are specified and the loads are specified as constant kW and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kvar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(constant PQ), the system becomes nonlinear, and an iterative method will have to be used to compute the load voltages and currents.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We will develop a simple form of the ladder iterative technique in order to demonstrate how the nonlinear system can be evaluated.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ladder technique is composed of two parts: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Forward sweep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Backward sweep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1ED8002-BEE8-8147-9B90-9608D811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264259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forward sweep computes the downstream voltages from the source by applying: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388" y="4869845"/>
            <a:ext cx="8757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the process, the load currents [</a:t>
            </a:r>
            <a:r>
              <a:rPr lang="en-US" dirty="0" err="1"/>
              <a:t>I</a:t>
            </a:r>
            <a:r>
              <a:rPr lang="en-US" baseline="-25000" dirty="0" err="1"/>
              <a:t>abc</a:t>
            </a:r>
            <a:r>
              <a:rPr lang="en-US" dirty="0"/>
              <a:t>]</a:t>
            </a:r>
            <a:r>
              <a:rPr lang="en-US" baseline="-25000" dirty="0"/>
              <a:t>m</a:t>
            </a:r>
            <a:r>
              <a:rPr lang="en-US" dirty="0"/>
              <a:t> are assumed to be equal to zero and the load voltages are computed. In the first iteration the load voltages will be the same as the source voltages.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E6035AC-99EB-624C-860F-CB2D2490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D5FC8-5C5B-574D-A35B-03FDA7F1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7" y="2978150"/>
            <a:ext cx="6578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backward sweep computes the currents from the load back to the source using the most recently computed voltages from the forward sweep. The equation applied for this sweep is: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EEDA889-CDA8-EE4A-86F8-FDDDCF8D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99741F-980E-674A-8CD0-B0B2EF25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8" y="3320222"/>
            <a:ext cx="57912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852BB8-B28D-C648-B0A0-35559B4ED8A6}"/>
                  </a:ext>
                </a:extLst>
              </p:cNvPr>
              <p:cNvSpPr/>
              <p:nvPr/>
            </p:nvSpPr>
            <p:spPr>
              <a:xfrm>
                <a:off x="414488" y="4473633"/>
                <a:ext cx="822869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Since this is the modified sweep, we can say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]≈0</m:t>
                    </m:r>
                  </m:oMath>
                </a14:m>
                <a:r>
                  <a:rPr lang="en-US" dirty="0"/>
                  <a:t>, and hence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852BB8-B28D-C648-B0A0-35559B4E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" y="4473633"/>
                <a:ext cx="8228693" cy="830997"/>
              </a:xfrm>
              <a:prstGeom prst="rect">
                <a:avLst/>
              </a:prstGeom>
              <a:blipFill>
                <a:blip r:embed="rId3"/>
                <a:stretch>
                  <a:fillRect l="-1233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63A569-F19A-984B-AB12-50B51134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348" y="5791200"/>
            <a:ext cx="3048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After the first forward and backward sweeps, the new load voltages are computed using the most recent currents.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forward and backward sweeps continue until the error between the new and previous load voltages is within a specified tolerance.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C5A825D-69CA-D543-BE2F-0FCBA7B8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301443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795" y="2722104"/>
            <a:ext cx="34247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100" dirty="0"/>
              <a:t>Modified ladder iterative algorithm flowchart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303A00C-8EA6-B646-A074-31E2A7D63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203380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795" y="2722104"/>
            <a:ext cx="34247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100" dirty="0"/>
              <a:t>Modified ladder iterative algorithm Mathcad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16" y="998547"/>
            <a:ext cx="2880764" cy="572661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81D4D91-C698-5A47-BA38-F1C038CB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2905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8350"/>
            <a:ext cx="8461375" cy="581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50963"/>
            <a:ext cx="8702675" cy="4079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Module #1:  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The modified line and approximate line segment models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Module #3:  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Modified ladder iterative technique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Module #3:    </a:t>
            </a:r>
            <a:r>
              <a:rPr lang="en-US" altLang="en-US" b="1" dirty="0">
                <a:latin typeface="Arial" charset="0"/>
                <a:cs typeface="Arial" charset="0"/>
              </a:rPr>
              <a:t/>
            </a:r>
            <a:br>
              <a:rPr lang="en-US" altLang="en-US" b="1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Modified ladder iterative technique example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800" b="1" dirty="0">
              <a:latin typeface="Arial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000" b="1" dirty="0">
                <a:latin typeface="Arial" charset="0"/>
                <a:cs typeface="Arial" charset="0"/>
              </a:rPr>
              <a:t/>
            </a:r>
            <a:br>
              <a:rPr lang="en-US" altLang="en-US" sz="2000" b="1" dirty="0">
                <a:latin typeface="Arial" charset="0"/>
                <a:cs typeface="Arial" charset="0"/>
              </a:rPr>
            </a:br>
            <a:endParaRPr lang="en-US" altLang="en-US" sz="2000" dirty="0">
              <a:latin typeface="Arial" charset="0"/>
              <a:cs typeface="Arial" charset="0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954463" y="134938"/>
            <a:ext cx="492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Outline of Lecture No. 11</a:t>
            </a: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1448736-E33D-4692-8747-7BE210BE8A10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Question: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 the ladder iterative technique we will continue to iterate until 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input current at node n and the output current at node m are equal to one another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Voltage unbalance at the receiving end of the line is within tolerance 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forward sweep and the backward sweep produce the same result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old voltages and the new voltages for a given iteration are close enough to be considered “equal”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C5A825D-69CA-D543-BE2F-0FCBA7B8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41018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The Modified Ladder Iterative Technique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Question: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modified ladder iterative technique solves for 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Receiving end power given initial load voltages and currents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Sending end power given initial load voltages and currents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Receiving end voltages given sending end voltages and receiving end power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lphaLcPeriod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Receiving end and currents given receiving end voltage and power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C5A825D-69CA-D543-BE2F-0FCBA7B8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#2</a:t>
            </a:r>
          </a:p>
        </p:txBody>
      </p:sp>
    </p:spTree>
    <p:extLst>
      <p:ext uri="{BB962C8B-B14F-4D97-AF65-F5344CB8AC3E}">
        <p14:creationId xmlns:p14="http://schemas.microsoft.com/office/powerpoint/2010/main" val="120585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Module #3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1478" y="3128283"/>
            <a:ext cx="87210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rgbClr val="16457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Modified Ladder Iterative Technique Example</a:t>
            </a:r>
          </a:p>
        </p:txBody>
      </p:sp>
    </p:spTree>
    <p:extLst>
      <p:ext uri="{BB962C8B-B14F-4D97-AF65-F5344CB8AC3E}">
        <p14:creationId xmlns:p14="http://schemas.microsoft.com/office/powerpoint/2010/main" val="405055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line on the next slide serves an unbalanced three-phase load of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Phase a: 2500 kVA and PF = 0.9 lagging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Phase b: 2000 kVA and PF = 0.85 lagging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Phase c: 1500 kVA and PF = 0.95 lagging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source voltages are balanced 12.47 kV.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3" y="1917079"/>
            <a:ext cx="5208517" cy="41268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694" y="1887612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1800" b="1" dirty="0"/>
              <a:t>Phase conductors: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336,400 26/7 ACSR</a:t>
            </a:r>
          </a:p>
          <a:p>
            <a:pPr>
              <a:spcAft>
                <a:spcPts val="1200"/>
              </a:spcAft>
            </a:pPr>
            <a:endParaRPr lang="en-US" altLang="en-US" sz="1800" dirty="0"/>
          </a:p>
          <a:p>
            <a:pPr>
              <a:spcAft>
                <a:spcPts val="1200"/>
              </a:spcAft>
            </a:pPr>
            <a:r>
              <a:rPr lang="en-US" altLang="en-US" sz="1800" b="1" dirty="0"/>
              <a:t>Neutral conductor: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4/0 6/1 ACSR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3679CF5-C82B-BC4B-B004-F1A0566C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281661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795" y="2722104"/>
            <a:ext cx="3424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Initializing the currents and voltages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897369" y="1343025"/>
            <a:ext cx="1744653" cy="80553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450037" y="1868069"/>
            <a:ext cx="1200500" cy="7404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D07F2B23-F4BB-E04C-9F36-560C5041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136762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Initializing the load currents and voltages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5744" y="2768043"/>
            <a:ext cx="1398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Im_init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0</a:t>
            </a:r>
          </a:p>
          <a:p>
            <a:r>
              <a:rPr lang="en-US" dirty="0"/>
              <a:t>     0</a:t>
            </a:r>
          </a:p>
          <a:p>
            <a:r>
              <a:rPr lang="en-US" dirty="0"/>
              <a:t>     0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2887" y="2398711"/>
            <a:ext cx="2100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Vlg_m_init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0</a:t>
            </a:r>
          </a:p>
          <a:p>
            <a:r>
              <a:rPr lang="en-US" dirty="0"/>
              <a:t>     0</a:t>
            </a:r>
          </a:p>
          <a:p>
            <a:r>
              <a:rPr lang="en-US" dirty="0"/>
              <a:t>     0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AE133E4-8438-2C48-9A75-5510298C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845956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948" y="1891681"/>
            <a:ext cx="3424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Calculating the forward sweep equation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830798" y="2364011"/>
            <a:ext cx="1929030" cy="80553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52717" y="2158641"/>
            <a:ext cx="1419283" cy="3267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7339" y="2971899"/>
                <a:ext cx="38051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𝑉𝐿𝐺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𝑉𝐿𝐺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9" y="2971899"/>
                <a:ext cx="380514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5">
            <a:extLst>
              <a:ext uri="{FF2B5EF4-FFF2-40B4-BE49-F238E27FC236}">
                <a16:creationId xmlns:a16="http://schemas.microsoft.com/office/drawing/2014/main" id="{292E8578-BA7D-D347-BD8D-B9DC0B6C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59023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Forward sweep results. Source and load have about the same voltages on first pass: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7208" y="262697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abs(</a:t>
            </a:r>
            <a:r>
              <a:rPr lang="en-US" dirty="0" err="1"/>
              <a:t>Vlg_m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1.0e+03 *</a:t>
            </a:r>
          </a:p>
          <a:p>
            <a:endParaRPr lang="en-US" dirty="0"/>
          </a:p>
          <a:p>
            <a:r>
              <a:rPr lang="en-US" dirty="0"/>
              <a:t>    7.1996</a:t>
            </a:r>
          </a:p>
          <a:p>
            <a:r>
              <a:rPr lang="en-US" dirty="0"/>
              <a:t>    7.1996</a:t>
            </a:r>
          </a:p>
          <a:p>
            <a:r>
              <a:rPr lang="en-US" dirty="0"/>
              <a:t>    7.1996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9688" y="288676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angle(</a:t>
            </a:r>
            <a:r>
              <a:rPr lang="en-US" dirty="0" err="1"/>
              <a:t>Vlg_m</a:t>
            </a:r>
            <a:r>
              <a:rPr lang="en-US" dirty="0"/>
              <a:t>)*180/pi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-0.0002</a:t>
            </a:r>
          </a:p>
          <a:p>
            <a:r>
              <a:rPr lang="en-US" dirty="0"/>
              <a:t> -120.0002</a:t>
            </a:r>
          </a:p>
          <a:p>
            <a:r>
              <a:rPr lang="en-US" dirty="0"/>
              <a:t>  119.9998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F44E906-DDB5-404E-AE2E-BE594EBE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1834337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948" y="1891681"/>
            <a:ext cx="3424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Then use the forward sweep voltage to update the load current using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830798" y="2364011"/>
            <a:ext cx="1929030" cy="80553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 bwMode="auto">
          <a:xfrm>
            <a:off x="3578741" y="2399513"/>
            <a:ext cx="993259" cy="858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0510" y="3286723"/>
                <a:ext cx="3805141" cy="669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" y="3286723"/>
                <a:ext cx="3805141" cy="66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0510" y="4335965"/>
            <a:ext cx="3424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where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represents the phase i.e. </a:t>
            </a:r>
            <a:r>
              <a:rPr lang="en-US" altLang="en-US" sz="2000" i="1" dirty="0"/>
              <a:t>a, b, </a:t>
            </a:r>
            <a:r>
              <a:rPr lang="en-US" altLang="en-US" sz="2000" dirty="0"/>
              <a:t>or </a:t>
            </a:r>
            <a:r>
              <a:rPr lang="en-US" altLang="en-US" sz="2000" i="1" dirty="0"/>
              <a:t>c.</a:t>
            </a:r>
            <a:r>
              <a:rPr lang="en-US" altLang="en-US" sz="2000" dirty="0"/>
              <a:t> 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BCFD076-1243-F341-9CDC-F3ECF9B1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24441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850220"/>
            <a:ext cx="8702675" cy="40798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Learning Objectives: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State </a:t>
            </a:r>
            <a:r>
              <a:rPr lang="en-US" altLang="en-US" sz="2000" dirty="0">
                <a:latin typeface="Arial" charset="0"/>
                <a:cs typeface="Arial" charset="0"/>
              </a:rPr>
              <a:t>the assumption made in the modified line model and why these assumptions can be justified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Solve for voltage drops three-wire delta connected distribution lines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Solve for ground current in three-phase distribution lines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Produce an approximate phase impedance matrix using a sequence impedance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matrix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Solve for voltages and currents in a simple system with a transmission </a:t>
            </a:r>
            <a:r>
              <a:rPr lang="en-US" altLang="en-US" sz="2000" smtClean="0">
                <a:latin typeface="Arial" charset="0"/>
                <a:cs typeface="Arial" charset="0"/>
              </a:rPr>
              <a:t>line given loading data</a:t>
            </a:r>
            <a:endParaRPr lang="en-US" altLang="en-US" sz="2000" dirty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b="1" dirty="0">
                <a:latin typeface="Arial" charset="0"/>
                <a:cs typeface="Arial" charset="0"/>
              </a:rPr>
              <a:t/>
            </a:r>
            <a:br>
              <a:rPr lang="en-US" altLang="en-US" sz="2000" b="1" dirty="0">
                <a:latin typeface="Arial" charset="0"/>
                <a:cs typeface="Arial" charset="0"/>
              </a:rPr>
            </a:br>
            <a:endParaRPr lang="en-US" altLang="en-US" sz="2000" dirty="0">
              <a:latin typeface="Arial" charset="0"/>
              <a:cs typeface="Arial" charset="0"/>
            </a:endParaRP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3954463" y="134938"/>
            <a:ext cx="492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E758527-5DC8-43E1-B93C-9498DDCD4DFA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load currents are then: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7208" y="262697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abs(Im)</a:t>
            </a:r>
          </a:p>
          <a:p>
            <a:endParaRPr lang="de-DE" dirty="0"/>
          </a:p>
          <a:p>
            <a:r>
              <a:rPr lang="de-DE" dirty="0"/>
              <a:t>ans =</a:t>
            </a:r>
          </a:p>
          <a:p>
            <a:endParaRPr lang="de-DE" dirty="0"/>
          </a:p>
          <a:p>
            <a:r>
              <a:rPr lang="de-DE" dirty="0"/>
              <a:t>  347.2407</a:t>
            </a:r>
          </a:p>
          <a:p>
            <a:r>
              <a:rPr lang="de-DE" dirty="0"/>
              <a:t>  277.7929</a:t>
            </a:r>
          </a:p>
          <a:p>
            <a:r>
              <a:rPr lang="de-DE" dirty="0"/>
              <a:t>  208.3445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1694" y="262697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angle(Im)*180/pi</a:t>
            </a:r>
          </a:p>
          <a:p>
            <a:endParaRPr lang="de-DE" dirty="0"/>
          </a:p>
          <a:p>
            <a:r>
              <a:rPr lang="de-DE" dirty="0"/>
              <a:t>ans =</a:t>
            </a:r>
          </a:p>
          <a:p>
            <a:endParaRPr lang="de-DE" dirty="0"/>
          </a:p>
          <a:p>
            <a:r>
              <a:rPr lang="de-DE" dirty="0"/>
              <a:t>  -25.8421</a:t>
            </a:r>
          </a:p>
          <a:p>
            <a:r>
              <a:rPr lang="de-DE" dirty="0"/>
              <a:t> -151.7886</a:t>
            </a:r>
          </a:p>
          <a:p>
            <a:r>
              <a:rPr lang="de-DE" dirty="0"/>
              <a:t>  101.8049</a:t>
            </a:r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82BBCAC-DC51-1148-AF5B-68118BCD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68052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948" y="1891681"/>
            <a:ext cx="3424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Computing the error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10541" y="3407437"/>
            <a:ext cx="1340747" cy="80553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52717" y="2158641"/>
            <a:ext cx="1419283" cy="3267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7339" y="2971899"/>
                <a:ext cx="3805141" cy="346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error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𝑉𝐿𝐺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𝑉𝐿𝐺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9" y="2971899"/>
                <a:ext cx="3805141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5">
            <a:extLst>
              <a:ext uri="{FF2B5EF4-FFF2-40B4-BE49-F238E27FC236}">
                <a16:creationId xmlns:a16="http://schemas.microsoft.com/office/drawing/2014/main" id="{CCD7FA1E-0A25-C54A-9FE4-CE2AE4283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63824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Error on first pass should be roughly equal to the source voltage: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8938" y="2746978"/>
            <a:ext cx="19101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error =</a:t>
            </a:r>
          </a:p>
          <a:p>
            <a:endParaRPr lang="en-US" dirty="0"/>
          </a:p>
          <a:p>
            <a:r>
              <a:rPr lang="en-US" dirty="0"/>
              <a:t>   1.0e+03 *</a:t>
            </a:r>
          </a:p>
          <a:p>
            <a:endParaRPr lang="en-US" dirty="0"/>
          </a:p>
          <a:p>
            <a:r>
              <a:rPr lang="en-US" dirty="0"/>
              <a:t>    7.1996</a:t>
            </a:r>
          </a:p>
          <a:p>
            <a:r>
              <a:rPr lang="en-US" dirty="0"/>
              <a:t>    7.1996</a:t>
            </a:r>
          </a:p>
          <a:p>
            <a:r>
              <a:rPr lang="en-US" dirty="0"/>
              <a:t>    7.1996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A8DD6D4-EDED-D645-96FA-6EE020B5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159036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8" y="2481979"/>
            <a:ext cx="34247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Check if max error is less than tolerance, if so then exit and output, if no proceed to backward sweep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34683" y="4549561"/>
            <a:ext cx="2019535" cy="97049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974946" y="3614003"/>
            <a:ext cx="1647542" cy="1221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BAD06B68-75AA-F04E-A354-238D7065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405685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Max error is greater than tolerance: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4766" y="31809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max(error)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7.1996e+03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7006" y="3418783"/>
            <a:ext cx="2936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tol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1.0000e-03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7BEE021-B555-4946-92CB-17135DD2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81062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8" y="2481979"/>
            <a:ext cx="3424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Calculate backward sweep equation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30829" y="5867867"/>
            <a:ext cx="2247782" cy="58903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14234" y="2911495"/>
            <a:ext cx="1744652" cy="2726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633" y="3632490"/>
                <a:ext cx="38051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𝑉𝐿𝐺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3" y="3632490"/>
                <a:ext cx="380514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5">
            <a:extLst>
              <a:ext uri="{FF2B5EF4-FFF2-40B4-BE49-F238E27FC236}">
                <a16:creationId xmlns:a16="http://schemas.microsoft.com/office/drawing/2014/main" id="{AA4C9528-FC87-1344-A7F4-98564ED4D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1093474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Backwards sweep then calculates the source current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670" y="2724081"/>
            <a:ext cx="2302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abs(In)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347.1845</a:t>
            </a:r>
          </a:p>
          <a:p>
            <a:r>
              <a:rPr lang="en-US" dirty="0"/>
              <a:t>  277.7438</a:t>
            </a:r>
          </a:p>
          <a:p>
            <a:r>
              <a:rPr lang="en-US" dirty="0"/>
              <a:t>  208.3214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9685" y="272408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angle(In)*180/pi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-25.8288</a:t>
            </a:r>
          </a:p>
          <a:p>
            <a:r>
              <a:rPr lang="en-US" dirty="0"/>
              <a:t> -151.7696</a:t>
            </a:r>
          </a:p>
          <a:p>
            <a:r>
              <a:rPr lang="en-US" dirty="0"/>
              <a:t>  101.8281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89D15F7-3047-7149-907D-018AEC01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1217926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Modified Ladder Iterative Technique Example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83" y="1419284"/>
            <a:ext cx="4434083" cy="5103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707" y="1614132"/>
            <a:ext cx="3424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dirty="0"/>
              <a:t>Return and perform the loop again.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830798" y="2364011"/>
            <a:ext cx="1929030" cy="80553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52717" y="2158641"/>
            <a:ext cx="1419283" cy="3267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9CF1126F-DA70-CB4D-8BB1-CCD19916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702328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continues until the max error is less than the tolerance: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00190" y="2373108"/>
          <a:ext cx="295450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68">
                  <a:extLst>
                    <a:ext uri="{9D8B030D-6E8A-4147-A177-3AD203B41FA5}">
                      <a16:colId xmlns:a16="http://schemas.microsoft.com/office/drawing/2014/main" val="3523818765"/>
                    </a:ext>
                  </a:extLst>
                </a:gridCol>
                <a:gridCol w="2073936">
                  <a:extLst>
                    <a:ext uri="{9D8B030D-6E8A-4147-A177-3AD203B41FA5}">
                      <a16:colId xmlns:a16="http://schemas.microsoft.com/office/drawing/2014/main" val="262564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3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7.1996e+03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7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466.2134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1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49.7729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0.0097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9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0.1505e-3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67847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1F4A4A68-7575-F344-A111-8A7B0158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07767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Producing the final solution: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6230" y="22762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abs(</a:t>
            </a:r>
            <a:r>
              <a:rPr lang="en-US" dirty="0" err="1"/>
              <a:t>Vlg_m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1.0e+03 *</a:t>
            </a:r>
          </a:p>
          <a:p>
            <a:endParaRPr lang="en-US" dirty="0"/>
          </a:p>
          <a:p>
            <a:r>
              <a:rPr lang="en-US" dirty="0"/>
              <a:t>    6.6781</a:t>
            </a:r>
          </a:p>
          <a:p>
            <a:r>
              <a:rPr lang="en-US" dirty="0"/>
              <a:t>    6.9730</a:t>
            </a:r>
          </a:p>
          <a:p>
            <a:r>
              <a:rPr lang="en-US" dirty="0"/>
              <a:t>    7.0555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6511" y="297701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angle(</a:t>
            </a:r>
            <a:r>
              <a:rPr lang="en-US" dirty="0" err="1"/>
              <a:t>Vlg_m</a:t>
            </a:r>
            <a:r>
              <a:rPr lang="en-US" dirty="0"/>
              <a:t>)*180/pi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-2.3274</a:t>
            </a:r>
          </a:p>
          <a:p>
            <a:r>
              <a:rPr lang="en-US" dirty="0"/>
              <a:t> -122.1311</a:t>
            </a:r>
          </a:p>
          <a:p>
            <a:r>
              <a:rPr lang="en-US" dirty="0"/>
              <a:t>  118.7458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B3EC2F9-D0BF-494F-8A7F-D9A6A85A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389628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1478" y="3128283"/>
            <a:ext cx="87210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rgbClr val="16457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modified line and approximate line segment models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b="1" dirty="0">
              <a:solidFill>
                <a:srgbClr val="16457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47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Modified Ladder Iterative Technique Example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Producing the final solution: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5987" y="2892376"/>
            <a:ext cx="2218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abs(</a:t>
            </a:r>
            <a:r>
              <a:rPr lang="en-US" dirty="0" err="1"/>
              <a:t>Im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374.3562</a:t>
            </a:r>
          </a:p>
          <a:p>
            <a:r>
              <a:rPr lang="en-US" dirty="0"/>
              <a:t>  286.8193</a:t>
            </a:r>
          </a:p>
          <a:p>
            <a:r>
              <a:rPr lang="en-US" dirty="0"/>
              <a:t>  212.6004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0063" y="285310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angle(</a:t>
            </a:r>
            <a:r>
              <a:rPr lang="en-US" dirty="0" err="1"/>
              <a:t>Im</a:t>
            </a:r>
            <a:r>
              <a:rPr lang="en-US" dirty="0"/>
              <a:t>)*180/pi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-28.1694</a:t>
            </a:r>
          </a:p>
          <a:p>
            <a:r>
              <a:rPr lang="en-US" dirty="0"/>
              <a:t> -153.9195</a:t>
            </a:r>
          </a:p>
          <a:p>
            <a:r>
              <a:rPr lang="en-US" dirty="0"/>
              <a:t>  100.5509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DC6AAFA-628C-BE43-BA2C-2793660E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#3</a:t>
            </a:r>
          </a:p>
        </p:txBody>
      </p:sp>
    </p:spTree>
    <p:extLst>
      <p:ext uri="{BB962C8B-B14F-4D97-AF65-F5344CB8AC3E}">
        <p14:creationId xmlns:p14="http://schemas.microsoft.com/office/powerpoint/2010/main" val="4303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Note that in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Kersting’s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book, he will sometimes refer to and use the modified line model i.e.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0A4AA44-5416-7C46-9D11-CEC146C4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61A77-DAC0-4F4F-953B-CD5D42FA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47" y="2938134"/>
            <a:ext cx="21590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0983A-B809-1247-A8AF-F93C4EEE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74" y="3890033"/>
            <a:ext cx="2336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63843" y="3194343"/>
            <a:ext cx="8307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will not use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the modified line model and will focus on the exact model. However, we will compare our results to the modified model so you should know what it consists of.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BC7DC26-A44A-DD43-B305-27B105CB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</p:spTree>
    <p:extLst>
      <p:ext uri="{BB962C8B-B14F-4D97-AF65-F5344CB8AC3E}">
        <p14:creationId xmlns:p14="http://schemas.microsoft.com/office/powerpoint/2010/main" val="334396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269" y="1402238"/>
            <a:ext cx="831691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Many times the only data available for a line segment will be the positive and zero sequence impedances as shown below: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60CA098-729A-1C4A-85A1-C16F5DC3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12013-70D7-9440-8772-9C051514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57" y="3125787"/>
            <a:ext cx="3810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088" y="1299971"/>
            <a:ext cx="8316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The approximate line model can be developed by applying the “reverse impedance transformation” from symmetrical component theory: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C0D0A40-E5A6-C944-B14E-5AF142BD0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8444C-60E7-D843-9C15-5C0D039F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2773289"/>
            <a:ext cx="48260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2212E-D008-E241-A70F-BA6149B9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65" y="3935515"/>
            <a:ext cx="7285385" cy="14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0"/>
            <a:ext cx="8964612" cy="581025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latin typeface="Arial" panose="020B0604020202020204" pitchFamily="34" charset="0"/>
              </a:rPr>
              <a:t>The Modified Line and Approximate Line Segment Models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124D2E-B71F-46E0-A135-96E404F67632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335794" y="1438471"/>
            <a:ext cx="8307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988" y="2960477"/>
            <a:ext cx="8316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We can then use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approx</a:t>
            </a:r>
            <a:r>
              <a:rPr lang="en-US" altLang="en-US" dirty="0"/>
              <a:t> as being equivalent to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abc</a:t>
            </a:r>
            <a:r>
              <a:rPr lang="en-US" altLang="en-US" dirty="0"/>
              <a:t> and analysis can be </a:t>
            </a:r>
            <a:r>
              <a:rPr lang="en-US" altLang="en-US" dirty="0" err="1"/>
              <a:t>peformed</a:t>
            </a:r>
            <a:r>
              <a:rPr lang="en-US" altLang="en-US" dirty="0"/>
              <a:t> using the [a], [b], [c], [d], [A] and [B] matrices for the modified line model (since that is all the data we are given).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D08B6DF-43F4-934B-A646-4BEEF892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</p:spTree>
    <p:extLst>
      <p:ext uri="{BB962C8B-B14F-4D97-AF65-F5344CB8AC3E}">
        <p14:creationId xmlns:p14="http://schemas.microsoft.com/office/powerpoint/2010/main" val="44486574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17265</TotalTime>
  <Words>1465</Words>
  <Application>Microsoft Office PowerPoint</Application>
  <PresentationFormat>On-screen Show (4:3)</PresentationFormat>
  <Paragraphs>329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Blank Presentation</vt:lpstr>
      <vt:lpstr>PowerPoint Presentation</vt:lpstr>
      <vt:lpstr>Outline</vt:lpstr>
      <vt:lpstr>PowerPoint Presentation</vt:lpstr>
      <vt:lpstr>PowerPoint Presentation</vt:lpstr>
      <vt:lpstr>The Modified Line and Approximate Line Segment Models</vt:lpstr>
      <vt:lpstr>The Modified Line and Approximate Line Segment Models</vt:lpstr>
      <vt:lpstr>The Modified Line and Approximate Line Segment Models</vt:lpstr>
      <vt:lpstr>The Modified Line and Approximate Line Segment Models</vt:lpstr>
      <vt:lpstr>The Modified Line and Approximate Line Segment Models</vt:lpstr>
      <vt:lpstr>The Modified Line and Approximate Line Segment Models</vt:lpstr>
      <vt:lpstr>The Modified Line and Approximate Line Segment Models</vt:lpstr>
      <vt:lpstr>Modified ladder iterative technique </vt:lpstr>
      <vt:lpstr>The Modified Ladder Iterative Technique</vt:lpstr>
      <vt:lpstr>The Modified Ladder Iterative Technique</vt:lpstr>
      <vt:lpstr>The Modified Ladder Iterative Technique</vt:lpstr>
      <vt:lpstr>The Modified Ladder Iterative Technique</vt:lpstr>
      <vt:lpstr>The Modified Ladder Iterative Technique</vt:lpstr>
      <vt:lpstr>The Modified Ladder Iterative Technique</vt:lpstr>
      <vt:lpstr>PowerPoint Presentation</vt:lpstr>
      <vt:lpstr>The Modified Ladder Iterative Technique</vt:lpstr>
      <vt:lpstr>The Modified Ladder Iterative Technique</vt:lpstr>
      <vt:lpstr>PowerPoint Presentation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  <vt:lpstr>Modified Ladder Iterative Technique Example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Robert Kerestes</cp:lastModifiedBy>
  <cp:revision>416</cp:revision>
  <cp:lastPrinted>2015-09-22T18:21:53Z</cp:lastPrinted>
  <dcterms:created xsi:type="dcterms:W3CDTF">2008-08-13T18:21:14Z</dcterms:created>
  <dcterms:modified xsi:type="dcterms:W3CDTF">2020-06-28T09:27:42Z</dcterms:modified>
</cp:coreProperties>
</file>