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3"/>
  </p:notesMasterIdLst>
  <p:handoutMasterIdLst>
    <p:handoutMasterId r:id="rId74"/>
  </p:handoutMasterIdLst>
  <p:sldIdLst>
    <p:sldId id="256" r:id="rId2"/>
    <p:sldId id="257" r:id="rId3"/>
    <p:sldId id="436" r:id="rId4"/>
    <p:sldId id="533" r:id="rId5"/>
    <p:sldId id="534" r:id="rId6"/>
    <p:sldId id="614" r:id="rId7"/>
    <p:sldId id="627" r:id="rId8"/>
    <p:sldId id="628" r:id="rId9"/>
    <p:sldId id="615" r:id="rId10"/>
    <p:sldId id="617" r:id="rId11"/>
    <p:sldId id="618" r:id="rId12"/>
    <p:sldId id="625" r:id="rId13"/>
    <p:sldId id="619" r:id="rId14"/>
    <p:sldId id="620" r:id="rId15"/>
    <p:sldId id="622" r:id="rId16"/>
    <p:sldId id="621" r:id="rId17"/>
    <p:sldId id="624" r:id="rId18"/>
    <p:sldId id="623" r:id="rId19"/>
    <p:sldId id="626" r:id="rId20"/>
    <p:sldId id="629" r:id="rId21"/>
    <p:sldId id="557" r:id="rId22"/>
    <p:sldId id="667" r:id="rId23"/>
    <p:sldId id="605" r:id="rId24"/>
    <p:sldId id="630" r:id="rId25"/>
    <p:sldId id="632" r:id="rId26"/>
    <p:sldId id="668" r:id="rId27"/>
    <p:sldId id="633" r:id="rId28"/>
    <p:sldId id="634" r:id="rId29"/>
    <p:sldId id="669" r:id="rId30"/>
    <p:sldId id="666" r:id="rId31"/>
    <p:sldId id="670" r:id="rId32"/>
    <p:sldId id="671" r:id="rId33"/>
    <p:sldId id="675" r:id="rId34"/>
    <p:sldId id="672" r:id="rId35"/>
    <p:sldId id="673" r:id="rId36"/>
    <p:sldId id="674" r:id="rId37"/>
    <p:sldId id="683" r:id="rId38"/>
    <p:sldId id="684" r:id="rId39"/>
    <p:sldId id="676" r:id="rId40"/>
    <p:sldId id="662" r:id="rId41"/>
    <p:sldId id="663" r:id="rId42"/>
    <p:sldId id="677" r:id="rId43"/>
    <p:sldId id="678" r:id="rId44"/>
    <p:sldId id="679" r:id="rId45"/>
    <p:sldId id="681" r:id="rId46"/>
    <p:sldId id="631" r:id="rId47"/>
    <p:sldId id="636" r:id="rId48"/>
    <p:sldId id="637" r:id="rId49"/>
    <p:sldId id="638" r:id="rId50"/>
    <p:sldId id="639" r:id="rId51"/>
    <p:sldId id="641" r:id="rId52"/>
    <p:sldId id="642" r:id="rId53"/>
    <p:sldId id="643" r:id="rId54"/>
    <p:sldId id="644" r:id="rId55"/>
    <p:sldId id="646" r:id="rId56"/>
    <p:sldId id="647" r:id="rId57"/>
    <p:sldId id="682" r:id="rId58"/>
    <p:sldId id="651" r:id="rId59"/>
    <p:sldId id="649" r:id="rId60"/>
    <p:sldId id="650" r:id="rId61"/>
    <p:sldId id="652" r:id="rId62"/>
    <p:sldId id="653" r:id="rId63"/>
    <p:sldId id="654" r:id="rId64"/>
    <p:sldId id="655" r:id="rId65"/>
    <p:sldId id="657" r:id="rId66"/>
    <p:sldId id="658" r:id="rId67"/>
    <p:sldId id="659" r:id="rId68"/>
    <p:sldId id="660" r:id="rId69"/>
    <p:sldId id="661" r:id="rId70"/>
    <p:sldId id="685" r:id="rId71"/>
    <p:sldId id="686" r:id="rId7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50">
          <p15:clr>
            <a:srgbClr val="A4A3A4"/>
          </p15:clr>
        </p15:guide>
        <p15:guide id="2" pos="1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57F"/>
    <a:srgbClr val="003E7E"/>
    <a:srgbClr val="948151"/>
    <a:srgbClr val="002B5E"/>
    <a:srgbClr val="A9852A"/>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254" autoAdjust="0"/>
    <p:restoredTop sz="93069"/>
  </p:normalViewPr>
  <p:slideViewPr>
    <p:cSldViewPr snapToGrid="0">
      <p:cViewPr varScale="1">
        <p:scale>
          <a:sx n="128" d="100"/>
          <a:sy n="128" d="100"/>
        </p:scale>
        <p:origin x="704" y="176"/>
      </p:cViewPr>
      <p:guideLst>
        <p:guide orient="horz" pos="850"/>
        <p:guide pos="11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90D8E6BD-B977-4072-8A44-64254E85CEE1}" type="datetime1">
              <a:rPr lang="en-US" altLang="en-US"/>
              <a:pPr>
                <a:defRPr/>
              </a:pPr>
              <a:t>7/11/20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0CEB250-C698-45BC-AF73-D2A51B01156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F7038EB-C2C8-4210-A34E-8D32E4E1829A}" type="datetime1">
              <a:rPr lang="en-US" altLang="en-US"/>
              <a:pPr>
                <a:defRPr/>
              </a:pPr>
              <a:t>7/11/20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A8FD66A-47EB-4208-8B01-6747B4D658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Instructions for editing school and department titles:</a:t>
            </a:r>
          </a:p>
          <a:p>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Select from menu: View &gt; Master &gt; Slide Master</a:t>
            </a:r>
          </a:p>
          <a:p>
            <a:pPr>
              <a:buFont typeface="Wingdings" panose="05000000000000000000" pitchFamily="2" charset="2"/>
              <a:buChar char="§"/>
            </a:pPr>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Click on each text area you wish to edit. Text will become editable.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4789BAA-B85C-479B-ACB0-95827EC21496}"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D604587-ABE2-415B-98D9-2B00C445B84A}"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B756EB-434E-4C03-A558-12B959E3FC1A}"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2BF104-752E-43DB-B5A8-5854B9EDD7B9}" type="slidenum">
              <a:rPr lang="en-US" altLang="en-US"/>
              <a:pPr>
                <a:defRPr/>
              </a:pPr>
              <a:t>‹#›</a:t>
            </a:fld>
            <a:endParaRPr lang="en-US" altLang="en-US"/>
          </a:p>
        </p:txBody>
      </p:sp>
    </p:spTree>
    <p:extLst>
      <p:ext uri="{BB962C8B-B14F-4D97-AF65-F5344CB8AC3E}">
        <p14:creationId xmlns:p14="http://schemas.microsoft.com/office/powerpoint/2010/main" val="410229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9904538-54CC-4686-B758-EA931BF056FD}" type="slidenum">
              <a:rPr lang="en-US" altLang="en-US"/>
              <a:pPr>
                <a:defRPr/>
              </a:pPr>
              <a:t>‹#›</a:t>
            </a:fld>
            <a:endParaRPr lang="en-US" altLang="en-US"/>
          </a:p>
        </p:txBody>
      </p:sp>
    </p:spTree>
    <p:extLst>
      <p:ext uri="{BB962C8B-B14F-4D97-AF65-F5344CB8AC3E}">
        <p14:creationId xmlns:p14="http://schemas.microsoft.com/office/powerpoint/2010/main" val="78457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914400"/>
            <a:ext cx="20955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14400"/>
            <a:ext cx="6134100" cy="495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7573F3A-C808-4DA7-A391-EFD5CF62D32C}" type="slidenum">
              <a:rPr lang="en-US" altLang="en-US"/>
              <a:pPr>
                <a:defRPr/>
              </a:pPr>
              <a:t>‹#›</a:t>
            </a:fld>
            <a:endParaRPr lang="en-US" altLang="en-US"/>
          </a:p>
        </p:txBody>
      </p:sp>
    </p:spTree>
    <p:extLst>
      <p:ext uri="{BB962C8B-B14F-4D97-AF65-F5344CB8AC3E}">
        <p14:creationId xmlns:p14="http://schemas.microsoft.com/office/powerpoint/2010/main" val="210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E2DA157-8C99-4EEB-BB7F-8B39EDA50B3A}" type="slidenum">
              <a:rPr lang="en-US" altLang="en-US"/>
              <a:pPr>
                <a:defRPr/>
              </a:pPr>
              <a:t>‹#›</a:t>
            </a:fld>
            <a:endParaRPr lang="en-US" altLang="en-US"/>
          </a:p>
        </p:txBody>
      </p:sp>
    </p:spTree>
    <p:extLst>
      <p:ext uri="{BB962C8B-B14F-4D97-AF65-F5344CB8AC3E}">
        <p14:creationId xmlns:p14="http://schemas.microsoft.com/office/powerpoint/2010/main" val="190252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05D59C2-421F-44A4-B5F4-70E4536451CB}" type="slidenum">
              <a:rPr lang="en-US" altLang="en-US"/>
              <a:pPr>
                <a:defRPr/>
              </a:pPr>
              <a:t>‹#›</a:t>
            </a:fld>
            <a:endParaRPr lang="en-US" altLang="en-US"/>
          </a:p>
        </p:txBody>
      </p:sp>
    </p:spTree>
    <p:extLst>
      <p:ext uri="{BB962C8B-B14F-4D97-AF65-F5344CB8AC3E}">
        <p14:creationId xmlns:p14="http://schemas.microsoft.com/office/powerpoint/2010/main" val="141284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6D03984-476C-446D-9196-3CBAB30F18F7}" type="slidenum">
              <a:rPr lang="en-US" altLang="en-US"/>
              <a:pPr>
                <a:defRPr/>
              </a:pPr>
              <a:t>‹#›</a:t>
            </a:fld>
            <a:endParaRPr lang="en-US" altLang="en-US"/>
          </a:p>
        </p:txBody>
      </p:sp>
    </p:spTree>
    <p:extLst>
      <p:ext uri="{BB962C8B-B14F-4D97-AF65-F5344CB8AC3E}">
        <p14:creationId xmlns:p14="http://schemas.microsoft.com/office/powerpoint/2010/main" val="23186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754" y="834475"/>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754" y="20949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754" y="2734712"/>
            <a:ext cx="4040188"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8579" y="20949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8579" y="2734712"/>
            <a:ext cx="4041775"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r>
              <a:rPr lang="en-US"/>
              <a:t>19 Oct 2009</a:t>
            </a:r>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E6DF6B-A136-4170-A11A-BDE84C70FC7F}" type="slidenum">
              <a:rPr lang="en-US" altLang="en-US"/>
              <a:pPr>
                <a:defRPr/>
              </a:pPr>
              <a:t>‹#›</a:t>
            </a:fld>
            <a:endParaRPr lang="en-US" altLang="en-US"/>
          </a:p>
        </p:txBody>
      </p:sp>
    </p:spTree>
    <p:extLst>
      <p:ext uri="{BB962C8B-B14F-4D97-AF65-F5344CB8AC3E}">
        <p14:creationId xmlns:p14="http://schemas.microsoft.com/office/powerpoint/2010/main" val="319378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r>
              <a:rPr lang="en-US"/>
              <a:t>19 Oct 2009</a:t>
            </a:r>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CE238ED-879C-471C-B8CD-E12AA108A34A}" type="slidenum">
              <a:rPr lang="en-US" altLang="en-US"/>
              <a:pPr>
                <a:defRPr/>
              </a:pPr>
              <a:t>‹#›</a:t>
            </a:fld>
            <a:endParaRPr lang="en-US" altLang="en-US"/>
          </a:p>
        </p:txBody>
      </p:sp>
    </p:spTree>
    <p:extLst>
      <p:ext uri="{BB962C8B-B14F-4D97-AF65-F5344CB8AC3E}">
        <p14:creationId xmlns:p14="http://schemas.microsoft.com/office/powerpoint/2010/main" val="198460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en-US"/>
              <a:t>19 Oct 2009</a:t>
            </a:r>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40CBA24-4461-481D-8396-DFAFC9EC26C9}" type="slidenum">
              <a:rPr lang="en-US" altLang="en-US"/>
              <a:pPr>
                <a:defRPr/>
              </a:pPr>
              <a:t>‹#›</a:t>
            </a:fld>
            <a:endParaRPr lang="en-US" altLang="en-US"/>
          </a:p>
        </p:txBody>
      </p:sp>
    </p:spTree>
    <p:extLst>
      <p:ext uri="{BB962C8B-B14F-4D97-AF65-F5344CB8AC3E}">
        <p14:creationId xmlns:p14="http://schemas.microsoft.com/office/powerpoint/2010/main" val="20311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8844" y="916445"/>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66694" y="916446"/>
            <a:ext cx="5111750" cy="5048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48844" y="2078495"/>
            <a:ext cx="3008313" cy="40462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164E2B-51FB-4D00-98BA-2A9392597E0A}" type="slidenum">
              <a:rPr lang="en-US" altLang="en-US"/>
              <a:pPr>
                <a:defRPr/>
              </a:pPr>
              <a:t>‹#›</a:t>
            </a:fld>
            <a:endParaRPr lang="en-US" altLang="en-US"/>
          </a:p>
        </p:txBody>
      </p:sp>
    </p:spTree>
    <p:extLst>
      <p:ext uri="{BB962C8B-B14F-4D97-AF65-F5344CB8AC3E}">
        <p14:creationId xmlns:p14="http://schemas.microsoft.com/office/powerpoint/2010/main" val="39704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35845"/>
            <a:ext cx="5486400" cy="37917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6A0F316-112E-449A-9824-305BB4F5FEAE}" type="slidenum">
              <a:rPr lang="en-US" altLang="en-US"/>
              <a:pPr>
                <a:defRPr/>
              </a:pPr>
              <a:t>‹#›</a:t>
            </a:fld>
            <a:endParaRPr lang="en-US" altLang="en-US"/>
          </a:p>
        </p:txBody>
      </p:sp>
    </p:spTree>
    <p:extLst>
      <p:ext uri="{BB962C8B-B14F-4D97-AF65-F5344CB8AC3E}">
        <p14:creationId xmlns:p14="http://schemas.microsoft.com/office/powerpoint/2010/main" val="89984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powerpoint-C sub.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749300" y="9144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749300" y="1981200"/>
            <a:ext cx="7924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on text regions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7315200" y="62992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900">
                <a:solidFill>
                  <a:srgbClr val="002B5E"/>
                </a:solidFill>
                <a:latin typeface="Georgia" pitchFamily="-112" charset="0"/>
                <a:ea typeface="ＭＳ Ｐゴシック" pitchFamily="-112" charset="-128"/>
              </a:defRPr>
            </a:lvl1pPr>
          </a:lstStyle>
          <a:p>
            <a:pPr>
              <a:defRPr/>
            </a:pPr>
            <a:r>
              <a:rPr lang="en-US"/>
              <a:t>19 Oct 2009</a:t>
            </a:r>
          </a:p>
        </p:txBody>
      </p:sp>
      <p:sp>
        <p:nvSpPr>
          <p:cNvPr id="1029" name="Rectangle 5"/>
          <p:cNvSpPr>
            <a:spLocks noGrp="1" noChangeArrowheads="1"/>
          </p:cNvSpPr>
          <p:nvPr>
            <p:ph type="ftr" sz="quarter" idx="3"/>
          </p:nvPr>
        </p:nvSpPr>
        <p:spPr bwMode="auto">
          <a:xfrm>
            <a:off x="749300" y="6299200"/>
            <a:ext cx="6223000" cy="55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2B5E"/>
                </a:solidFill>
                <a:latin typeface="Georgia" pitchFamily="18" charset="0"/>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Lst>
  <p:hf hdr="0" ftr="0" dt="0"/>
  <p:txStyles>
    <p:title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0" fontAlgn="base" hangingPunct="0">
        <a:spcBef>
          <a:spcPct val="20000"/>
        </a:spcBef>
        <a:spcAft>
          <a:spcPts val="600"/>
        </a:spcAft>
        <a:buClr>
          <a:srgbClr val="000000"/>
        </a:buClr>
        <a:buChar char="•"/>
        <a:defRPr sz="3200">
          <a:solidFill>
            <a:srgbClr val="002B5E"/>
          </a:solidFill>
          <a:latin typeface="+mn-lt"/>
          <a:ea typeface="+mn-ea"/>
          <a:cs typeface="+mn-cs"/>
        </a:defRPr>
      </a:lvl1pPr>
      <a:lvl2pPr marL="742950" indent="-285750" algn="l" rtl="0" eaLnBrk="0" fontAlgn="base" hangingPunct="0">
        <a:spcBef>
          <a:spcPct val="20000"/>
        </a:spcBef>
        <a:spcAft>
          <a:spcPts val="1200"/>
        </a:spcAft>
        <a:buClr>
          <a:srgbClr val="000000"/>
        </a:buClr>
        <a:buChar char="–"/>
        <a:defRPr sz="2800">
          <a:solidFill>
            <a:srgbClr val="002B5E"/>
          </a:solidFill>
          <a:latin typeface="+mn-lt"/>
          <a:ea typeface="+mn-ea"/>
        </a:defRPr>
      </a:lvl2pPr>
      <a:lvl3pPr marL="1143000" indent="-228600" algn="l" rtl="0" eaLnBrk="0" fontAlgn="base" hangingPunct="0">
        <a:spcBef>
          <a:spcPct val="20000"/>
        </a:spcBef>
        <a:spcAft>
          <a:spcPts val="1200"/>
        </a:spcAft>
        <a:buClr>
          <a:srgbClr val="000000"/>
        </a:buClr>
        <a:buChar char="•"/>
        <a:defRPr sz="2400">
          <a:solidFill>
            <a:srgbClr val="002B5E"/>
          </a:solidFill>
          <a:latin typeface="+mn-lt"/>
          <a:ea typeface="+mn-ea"/>
        </a:defRPr>
      </a:lvl3pPr>
      <a:lvl4pPr marL="1600200" indent="-228600" algn="l" rtl="0" eaLnBrk="0" fontAlgn="base" hangingPunct="0">
        <a:spcBef>
          <a:spcPct val="20000"/>
        </a:spcBef>
        <a:spcAft>
          <a:spcPts val="1200"/>
        </a:spcAft>
        <a:buClr>
          <a:srgbClr val="000000"/>
        </a:buClr>
        <a:buChar char="–"/>
        <a:defRPr sz="2000">
          <a:solidFill>
            <a:srgbClr val="002B5E"/>
          </a:solidFill>
          <a:latin typeface="+mn-lt"/>
          <a:ea typeface="+mn-ea"/>
        </a:defRPr>
      </a:lvl4pPr>
      <a:lvl5pPr marL="2057400" indent="-228600" algn="l" rtl="0" eaLnBrk="0" fontAlgn="base" hangingPunct="0">
        <a:spcBef>
          <a:spcPct val="20000"/>
        </a:spcBef>
        <a:spcAft>
          <a:spcPts val="1200"/>
        </a:spcAft>
        <a:buClr>
          <a:srgbClr val="000000"/>
        </a:buClr>
        <a:buChar char="»"/>
        <a:defRPr sz="2000">
          <a:solidFill>
            <a:srgbClr val="002B5E"/>
          </a:solidFill>
          <a:latin typeface="+mn-lt"/>
          <a:ea typeface="+mn-ea"/>
        </a:defRPr>
      </a:lvl5pPr>
      <a:lvl6pPr marL="2514600" indent="-228600" algn="l" rtl="0" fontAlgn="base">
        <a:spcBef>
          <a:spcPct val="20000"/>
        </a:spcBef>
        <a:spcAft>
          <a:spcPct val="0"/>
        </a:spcAft>
        <a:buChar char="»"/>
        <a:defRPr sz="2000">
          <a:solidFill>
            <a:srgbClr val="003E7E"/>
          </a:solidFill>
          <a:latin typeface="+mn-lt"/>
          <a:ea typeface="+mn-ea"/>
        </a:defRPr>
      </a:lvl6pPr>
      <a:lvl7pPr marL="2971800" indent="-228600" algn="l" rtl="0" fontAlgn="base">
        <a:spcBef>
          <a:spcPct val="20000"/>
        </a:spcBef>
        <a:spcAft>
          <a:spcPct val="0"/>
        </a:spcAft>
        <a:buChar char="»"/>
        <a:defRPr sz="2000">
          <a:solidFill>
            <a:srgbClr val="003E7E"/>
          </a:solidFill>
          <a:latin typeface="+mn-lt"/>
          <a:ea typeface="+mn-ea"/>
        </a:defRPr>
      </a:lvl7pPr>
      <a:lvl8pPr marL="3429000" indent="-228600" algn="l" rtl="0" fontAlgn="base">
        <a:spcBef>
          <a:spcPct val="20000"/>
        </a:spcBef>
        <a:spcAft>
          <a:spcPct val="0"/>
        </a:spcAft>
        <a:buChar char="»"/>
        <a:defRPr sz="2000">
          <a:solidFill>
            <a:srgbClr val="003E7E"/>
          </a:solidFill>
          <a:latin typeface="+mn-lt"/>
          <a:ea typeface="+mn-ea"/>
        </a:defRPr>
      </a:lvl8pPr>
      <a:lvl9pPr marL="3886200" indent="-228600" algn="l" rtl="0" fontAlgn="base">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descr="title-sli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txBox="1">
            <a:spLocks noChangeArrowheads="1"/>
          </p:cNvSpPr>
          <p:nvPr/>
        </p:nvSpPr>
        <p:spPr bwMode="auto">
          <a:xfrm>
            <a:off x="142876" y="1658938"/>
            <a:ext cx="5631996"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Bef>
                <a:spcPct val="0"/>
              </a:spcBef>
              <a:spcAft>
                <a:spcPct val="0"/>
              </a:spcAft>
              <a:buClrTx/>
              <a:buFontTx/>
              <a:buNone/>
            </a:pPr>
            <a:endParaRPr lang="en-US" altLang="en-US" sz="3000" b="1" dirty="0">
              <a:solidFill>
                <a:schemeClr val="bg1"/>
              </a:solidFill>
              <a:latin typeface="Times New Roman" panose="02020603050405020304" pitchFamily="18" charset="0"/>
            </a:endParaRPr>
          </a:p>
          <a:p>
            <a:pPr eaLnBrk="1" hangingPunct="1">
              <a:spcBef>
                <a:spcPct val="0"/>
              </a:spcBef>
              <a:spcAft>
                <a:spcPct val="0"/>
              </a:spcAft>
              <a:buClrTx/>
              <a:buFontTx/>
              <a:buNone/>
            </a:pPr>
            <a:r>
              <a:rPr lang="en-US" altLang="en-US" sz="3000" b="1" dirty="0">
                <a:solidFill>
                  <a:schemeClr val="bg1"/>
                </a:solidFill>
                <a:latin typeface="Times New Roman" panose="02020603050405020304" pitchFamily="18" charset="0"/>
              </a:rPr>
              <a:t>ECE 1710:</a:t>
            </a:r>
            <a:br>
              <a:rPr lang="en-US" altLang="en-US" sz="3000" b="1" dirty="0">
                <a:solidFill>
                  <a:schemeClr val="bg1"/>
                </a:solidFill>
                <a:latin typeface="Times New Roman" panose="02020603050405020304" pitchFamily="18" charset="0"/>
              </a:rPr>
            </a:br>
            <a:r>
              <a:rPr lang="en-US" altLang="en-US" sz="3000" b="1" dirty="0">
                <a:solidFill>
                  <a:schemeClr val="bg1"/>
                </a:solidFill>
                <a:latin typeface="Times New Roman" panose="02020603050405020304" pitchFamily="18" charset="0"/>
              </a:rPr>
              <a:t>Power Distribution Engineering and Smart Grids </a:t>
            </a:r>
          </a:p>
          <a:p>
            <a:pPr eaLnBrk="1" hangingPunct="1">
              <a:spcBef>
                <a:spcPct val="0"/>
              </a:spcBef>
              <a:spcAft>
                <a:spcPct val="0"/>
              </a:spcAft>
              <a:buClrTx/>
              <a:buFontTx/>
              <a:buNone/>
            </a:pPr>
            <a:endParaRPr lang="en-US" altLang="en-US" sz="3000" b="1" dirty="0">
              <a:solidFill>
                <a:schemeClr val="bg1"/>
              </a:solidFill>
            </a:endParaRPr>
          </a:p>
        </p:txBody>
      </p:sp>
      <p:sp>
        <p:nvSpPr>
          <p:cNvPr id="15364" name="Rectangle 3"/>
          <p:cNvSpPr>
            <a:spLocks noGrp="1" noChangeArrowheads="1"/>
          </p:cNvSpPr>
          <p:nvPr>
            <p:ph type="subTitle" idx="1"/>
          </p:nvPr>
        </p:nvSpPr>
        <p:spPr>
          <a:xfrm>
            <a:off x="142875" y="2333625"/>
            <a:ext cx="5846763" cy="838200"/>
          </a:xfrm>
        </p:spPr>
        <p:txBody>
          <a:bodyPr/>
          <a:lstStyle/>
          <a:p>
            <a:pPr algn="l" eaLnBrk="1" hangingPunct="1">
              <a:spcAft>
                <a:spcPct val="0"/>
              </a:spcAft>
            </a:pPr>
            <a:r>
              <a:rPr lang="en-US" altLang="en-US" sz="2800" dirty="0">
                <a:solidFill>
                  <a:srgbClr val="CCCC90"/>
                </a:solidFill>
                <a:latin typeface="Times New Roman" panose="02020603050405020304" pitchFamily="18" charset="0"/>
              </a:rPr>
              <a:t>Lecture 12</a:t>
            </a:r>
            <a:endParaRPr lang="en-US" altLang="en-US" sz="2400" dirty="0">
              <a:solidFill>
                <a:srgbClr val="CCCC90"/>
              </a:solidFill>
            </a:endParaRPr>
          </a:p>
        </p:txBody>
      </p:sp>
      <p:sp>
        <p:nvSpPr>
          <p:cNvPr id="15365" name="Rectangle 3"/>
          <p:cNvSpPr txBox="1">
            <a:spLocks noChangeArrowheads="1"/>
          </p:cNvSpPr>
          <p:nvPr/>
        </p:nvSpPr>
        <p:spPr bwMode="auto">
          <a:xfrm>
            <a:off x="182563" y="3509963"/>
            <a:ext cx="5486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Aft>
                <a:spcPct val="0"/>
              </a:spcAft>
              <a:buFontTx/>
              <a:buNone/>
            </a:pPr>
            <a:r>
              <a:rPr lang="en-US" altLang="en-US" sz="1900" dirty="0">
                <a:solidFill>
                  <a:srgbClr val="CCCC90"/>
                </a:solidFill>
                <a:latin typeface="Times New Roman" panose="02020603050405020304" pitchFamily="18" charset="0"/>
              </a:rPr>
              <a:t>Dr. Robert Kerestes </a:t>
            </a:r>
          </a:p>
          <a:p>
            <a:pPr eaLnBrk="1" hangingPunct="1">
              <a:spcAft>
                <a:spcPct val="0"/>
              </a:spcAft>
              <a:buFontTx/>
              <a:buNone/>
            </a:pPr>
            <a:r>
              <a:rPr lang="en-US" altLang="en-US" sz="1900" dirty="0">
                <a:solidFill>
                  <a:srgbClr val="CCCC90"/>
                </a:solidFill>
                <a:latin typeface="Times New Roman" panose="02020603050405020304" pitchFamily="18" charset="0"/>
              </a:rPr>
              <a:t>University of Pittsburgh</a:t>
            </a:r>
          </a:p>
          <a:p>
            <a:pPr eaLnBrk="1" hangingPunct="1">
              <a:spcAft>
                <a:spcPct val="0"/>
              </a:spcAft>
              <a:buFontTx/>
              <a:buNone/>
            </a:pPr>
            <a:r>
              <a:rPr lang="en-US" altLang="en-US" sz="1900" dirty="0">
                <a:solidFill>
                  <a:srgbClr val="CCCC90"/>
                </a:solidFill>
                <a:latin typeface="Times New Roman" panose="02020603050405020304" pitchFamily="18" charset="0"/>
              </a:rPr>
              <a:t>Swanson School of Engineering</a:t>
            </a:r>
          </a:p>
          <a:p>
            <a:pPr eaLnBrk="1" hangingPunct="1">
              <a:spcAft>
                <a:spcPct val="0"/>
              </a:spcAft>
              <a:buFontTx/>
              <a:buNone/>
            </a:pPr>
            <a:r>
              <a:rPr lang="en-US" altLang="en-US" sz="1900" dirty="0">
                <a:solidFill>
                  <a:srgbClr val="CCCC90"/>
                </a:solidFill>
                <a:latin typeface="Times New Roman" panose="02020603050405020304" pitchFamily="18" charset="0"/>
              </a:rPr>
              <a:t>Department of Electrical and Computer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000" dirty="0">
                <a:solidFill>
                  <a:schemeClr val="tx1"/>
                </a:solidFill>
                <a:latin typeface="Arial" panose="020B0604020202020204" pitchFamily="34" charset="0"/>
              </a:rPr>
              <a:t>The standard allows for some voltage drop within a facility, so service voltage requirements are tighter than utilization requirements. The standard also defines two ranges of voltage:</a:t>
            </a:r>
          </a:p>
          <a:p>
            <a:pPr marL="457200" indent="-457200">
              <a:spcBef>
                <a:spcPct val="0"/>
              </a:spcBef>
              <a:spcAft>
                <a:spcPts val="1200"/>
              </a:spcAft>
              <a:buClrTx/>
              <a:buFont typeface="+mj-lt"/>
              <a:buAutoNum type="arabicPeriod"/>
            </a:pPr>
            <a:r>
              <a:rPr lang="en-US" altLang="en-US" sz="2000" b="1" dirty="0">
                <a:solidFill>
                  <a:schemeClr val="tx1"/>
                </a:solidFill>
                <a:latin typeface="Arial" panose="020B0604020202020204" pitchFamily="34" charset="0"/>
              </a:rPr>
              <a:t>Range A</a:t>
            </a:r>
            <a:r>
              <a:rPr lang="en-US" altLang="en-US" sz="2000" dirty="0">
                <a:solidFill>
                  <a:schemeClr val="tx1"/>
                </a:solidFill>
                <a:latin typeface="Arial" panose="020B0604020202020204" pitchFamily="34" charset="0"/>
              </a:rPr>
              <a:t> — Most service voltages are within these limits, and utilities should design electric systems to provide service voltages within these limits. As the standard says, voltage excursions “should be infrequent.”</a:t>
            </a:r>
          </a:p>
          <a:p>
            <a:pPr marL="457200" indent="-457200">
              <a:spcBef>
                <a:spcPct val="0"/>
              </a:spcBef>
              <a:spcAft>
                <a:spcPts val="1200"/>
              </a:spcAft>
              <a:buClrTx/>
              <a:buFont typeface="+mj-lt"/>
              <a:buAutoNum type="arabicPeriod"/>
            </a:pPr>
            <a:r>
              <a:rPr lang="en-US" altLang="en-US" sz="2000" b="1" dirty="0">
                <a:solidFill>
                  <a:schemeClr val="tx1"/>
                </a:solidFill>
                <a:latin typeface="Arial" panose="020B0604020202020204" pitchFamily="34" charset="0"/>
              </a:rPr>
              <a:t>Range B </a:t>
            </a:r>
            <a:r>
              <a:rPr lang="en-US" altLang="en-US" sz="2000" dirty="0">
                <a:solidFill>
                  <a:schemeClr val="tx1"/>
                </a:solidFill>
                <a:latin typeface="Arial" panose="020B0604020202020204" pitchFamily="34" charset="0"/>
              </a:rPr>
              <a:t>— These requirements are more relaxed than Range A limits. According to the standard: “Although such conditions are a part of practical operations, they shall be limited in extent, frequency, and duration. When they occur, corrective measures shall be undertaken within a reasonable time to improve voltages to meet Range A requirements.” Utilization equipment should give acceptable performance when operating within the Range B utilization limits, “insofar as practical” according to the standard.</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23520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11</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468086" y="1612364"/>
            <a:ext cx="8066314" cy="2205120"/>
          </a:xfrm>
          <a:prstGeom prst="rect">
            <a:avLst/>
          </a:prstGeom>
        </p:spPr>
      </p:pic>
      <p:sp>
        <p:nvSpPr>
          <p:cNvPr id="3" name="Rectangle 2"/>
          <p:cNvSpPr/>
          <p:nvPr/>
        </p:nvSpPr>
        <p:spPr>
          <a:xfrm>
            <a:off x="631371" y="4712180"/>
            <a:ext cx="7881257" cy="1631216"/>
          </a:xfrm>
          <a:prstGeom prst="rect">
            <a:avLst/>
          </a:prstGeom>
        </p:spPr>
        <p:txBody>
          <a:bodyPr wrap="square">
            <a:spAutoFit/>
          </a:bodyPr>
          <a:lstStyle/>
          <a:p>
            <a:r>
              <a:rPr lang="en-US" sz="2000" dirty="0"/>
              <a:t>The table above shows the most important limits, the limits on low-voltage systems. The table is given on a 120-V base; it applies at 120 V but also to any low-voltage system up to and including 600 V. The main target for utilities is the Range A service voltage, 114 to 126 V.</a:t>
            </a:r>
            <a:endParaRPr lang="en-US" altLang="en-US" sz="2000" dirty="0"/>
          </a:p>
        </p:txBody>
      </p:sp>
    </p:spTree>
    <p:extLst>
      <p:ext uri="{BB962C8B-B14F-4D97-AF65-F5344CB8AC3E}">
        <p14:creationId xmlns:p14="http://schemas.microsoft.com/office/powerpoint/2010/main" val="62173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12</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478970" y="1718608"/>
            <a:ext cx="7881257" cy="4247317"/>
          </a:xfrm>
          <a:prstGeom prst="rect">
            <a:avLst/>
          </a:prstGeom>
        </p:spPr>
        <p:txBody>
          <a:bodyPr wrap="square">
            <a:spAutoFit/>
          </a:bodyPr>
          <a:lstStyle/>
          <a:p>
            <a:pPr>
              <a:spcBef>
                <a:spcPts val="600"/>
              </a:spcBef>
              <a:spcAft>
                <a:spcPts val="600"/>
              </a:spcAft>
            </a:pPr>
            <a:r>
              <a:rPr lang="en-US" dirty="0"/>
              <a:t>These limits only apply to sustained voltage levels and not to momentary excursions:</a:t>
            </a:r>
          </a:p>
          <a:p>
            <a:pPr marL="342900" indent="-342900">
              <a:spcBef>
                <a:spcPts val="600"/>
              </a:spcBef>
              <a:spcAft>
                <a:spcPts val="600"/>
              </a:spcAft>
              <a:buFont typeface="Arial" panose="020B0604020202020204" pitchFamily="34" charset="0"/>
              <a:buChar char="•"/>
            </a:pPr>
            <a:r>
              <a:rPr lang="en-US" u="sng" dirty="0"/>
              <a:t>Sags</a:t>
            </a:r>
            <a:r>
              <a:rPr lang="en-US" dirty="0"/>
              <a:t> - a short duration reduction in </a:t>
            </a:r>
            <a:r>
              <a:rPr lang="en-US" dirty="0" err="1"/>
              <a:t>rms</a:t>
            </a:r>
            <a:r>
              <a:rPr lang="en-US" dirty="0"/>
              <a:t> voltage which can be caused by a short circuit, overload or starting of electric motors.</a:t>
            </a:r>
          </a:p>
          <a:p>
            <a:pPr marL="342900" indent="-342900">
              <a:spcBef>
                <a:spcPts val="600"/>
              </a:spcBef>
              <a:spcAft>
                <a:spcPts val="600"/>
              </a:spcAft>
              <a:buFont typeface="Arial" panose="020B0604020202020204" pitchFamily="34" charset="0"/>
              <a:buChar char="•"/>
            </a:pPr>
            <a:r>
              <a:rPr lang="en-US" u="sng" dirty="0"/>
              <a:t>Switching surges</a:t>
            </a:r>
            <a:r>
              <a:rPr lang="en-US" dirty="0"/>
              <a:t> – a short duration increase in </a:t>
            </a:r>
            <a:r>
              <a:rPr lang="en-US" dirty="0" err="1"/>
              <a:t>rms</a:t>
            </a:r>
            <a:r>
              <a:rPr lang="en-US" dirty="0"/>
              <a:t> voltage due to the switching in of inductive and/or capacitive devices</a:t>
            </a:r>
          </a:p>
          <a:p>
            <a:pPr marL="342900" indent="-342900">
              <a:spcBef>
                <a:spcPts val="600"/>
              </a:spcBef>
              <a:spcAft>
                <a:spcPts val="600"/>
              </a:spcAft>
              <a:buFont typeface="Arial" panose="020B0604020202020204" pitchFamily="34" charset="0"/>
              <a:buChar char="•"/>
            </a:pPr>
            <a:r>
              <a:rPr lang="en-US" u="sng" dirty="0"/>
              <a:t>Short duration interruptions </a:t>
            </a:r>
            <a:r>
              <a:rPr lang="en-US" dirty="0"/>
              <a:t>– a short duration outage of electric power</a:t>
            </a:r>
            <a:endParaRPr lang="en-US" u="sng" dirty="0"/>
          </a:p>
        </p:txBody>
      </p:sp>
    </p:spTree>
    <p:extLst>
      <p:ext uri="{BB962C8B-B14F-4D97-AF65-F5344CB8AC3E}">
        <p14:creationId xmlns:p14="http://schemas.microsoft.com/office/powerpoint/2010/main" val="293845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13</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517070" y="1555323"/>
            <a:ext cx="7881257" cy="4262705"/>
          </a:xfrm>
          <a:prstGeom prst="rect">
            <a:avLst/>
          </a:prstGeom>
        </p:spPr>
        <p:txBody>
          <a:bodyPr wrap="square">
            <a:spAutoFit/>
          </a:bodyPr>
          <a:lstStyle/>
          <a:p>
            <a:pPr>
              <a:spcAft>
                <a:spcPts val="1800"/>
              </a:spcAft>
            </a:pPr>
            <a:r>
              <a:rPr lang="en-US" dirty="0"/>
              <a:t>ANSI C84.1 defines three voltage classes: </a:t>
            </a:r>
          </a:p>
          <a:p>
            <a:pPr marL="457200" indent="-457200">
              <a:spcBef>
                <a:spcPts val="800"/>
              </a:spcBef>
              <a:spcAft>
                <a:spcPts val="800"/>
              </a:spcAft>
              <a:buFont typeface="+mj-lt"/>
              <a:buAutoNum type="arabicPeriod"/>
            </a:pPr>
            <a:r>
              <a:rPr lang="en-US" b="1" dirty="0"/>
              <a:t>Low voltage </a:t>
            </a:r>
            <a:r>
              <a:rPr lang="en-US" dirty="0"/>
              <a:t>- 1 kV or less </a:t>
            </a:r>
          </a:p>
          <a:p>
            <a:pPr marL="457200" indent="-457200">
              <a:spcBef>
                <a:spcPts val="800"/>
              </a:spcBef>
              <a:spcAft>
                <a:spcPts val="800"/>
              </a:spcAft>
              <a:buFont typeface="+mj-lt"/>
              <a:buAutoNum type="arabicPeriod"/>
            </a:pPr>
            <a:r>
              <a:rPr lang="en-US" b="1" dirty="0"/>
              <a:t>Medium voltage </a:t>
            </a:r>
            <a:r>
              <a:rPr lang="en-US" dirty="0"/>
              <a:t>- greater than 1 kV and less than 100 kV</a:t>
            </a:r>
          </a:p>
          <a:p>
            <a:pPr marL="457200" indent="-457200">
              <a:spcBef>
                <a:spcPts val="800"/>
              </a:spcBef>
              <a:spcAft>
                <a:spcPts val="800"/>
              </a:spcAft>
              <a:buFont typeface="+mj-lt"/>
              <a:buAutoNum type="arabicPeriod"/>
            </a:pPr>
            <a:r>
              <a:rPr lang="en-US" b="1" dirty="0"/>
              <a:t>High voltage </a:t>
            </a:r>
            <a:r>
              <a:rPr lang="en-US" dirty="0"/>
              <a:t>- greater than or equal to 100 kV. </a:t>
            </a:r>
          </a:p>
          <a:p>
            <a:endParaRPr lang="en-US" dirty="0"/>
          </a:p>
          <a:p>
            <a:endParaRPr lang="en-US" dirty="0"/>
          </a:p>
          <a:p>
            <a:r>
              <a:rPr lang="en-US" dirty="0"/>
              <a:t>Within these classes, ANSI provides standard nominal system voltages along with the voltage ranges.</a:t>
            </a:r>
            <a:endParaRPr lang="en-US" altLang="en-US" sz="2000" dirty="0"/>
          </a:p>
        </p:txBody>
      </p:sp>
    </p:spTree>
    <p:extLst>
      <p:ext uri="{BB962C8B-B14F-4D97-AF65-F5344CB8AC3E}">
        <p14:creationId xmlns:p14="http://schemas.microsoft.com/office/powerpoint/2010/main" val="110449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14</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253727" y="1042642"/>
            <a:ext cx="6400800" cy="5671595"/>
          </a:xfrm>
          <a:prstGeom prst="rect">
            <a:avLst/>
          </a:prstGeom>
        </p:spPr>
      </p:pic>
    </p:spTree>
    <p:extLst>
      <p:ext uri="{BB962C8B-B14F-4D97-AF65-F5344CB8AC3E}">
        <p14:creationId xmlns:p14="http://schemas.microsoft.com/office/powerpoint/2010/main" val="50846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582384" y="1756708"/>
            <a:ext cx="7881257" cy="2862322"/>
          </a:xfrm>
          <a:prstGeom prst="rect">
            <a:avLst/>
          </a:prstGeom>
        </p:spPr>
        <p:txBody>
          <a:bodyPr wrap="square">
            <a:spAutoFit/>
          </a:bodyPr>
          <a:lstStyle/>
          <a:p>
            <a:r>
              <a:rPr lang="en-US" sz="2000"/>
              <a:t>For </a:t>
            </a:r>
            <a:r>
              <a:rPr lang="en-US" sz="2000" dirty="0"/>
              <a:t>low-voltage classes, two nominal voltages are given — one for the electric system and a second, somewhat lower, nominal for the utilization equipment (for low-voltage motors and controls; other utilization equipment may have different nominal voltages). In addition, the standard gives common nameplate voltage ratings of equipment as well as information on what nominal system voltages the equipment is applicable to. As the standard points out, there are many inconsistencies between equipment voltage ratings and system nominal voltages.</a:t>
            </a:r>
            <a:endParaRPr lang="en-US" altLang="en-US" sz="2000" dirty="0"/>
          </a:p>
        </p:txBody>
      </p:sp>
    </p:spTree>
    <p:extLst>
      <p:ext uri="{BB962C8B-B14F-4D97-AF65-F5344CB8AC3E}">
        <p14:creationId xmlns:p14="http://schemas.microsoft.com/office/powerpoint/2010/main" val="42324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371600" y="1135345"/>
            <a:ext cx="6400800" cy="5557356"/>
          </a:xfrm>
          <a:prstGeom prst="rect">
            <a:avLst/>
          </a:prstGeom>
        </p:spPr>
      </p:pic>
    </p:spTree>
    <p:extLst>
      <p:ext uri="{BB962C8B-B14F-4D97-AF65-F5344CB8AC3E}">
        <p14:creationId xmlns:p14="http://schemas.microsoft.com/office/powerpoint/2010/main" val="235730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500741" y="1985308"/>
            <a:ext cx="7881257" cy="2862322"/>
          </a:xfrm>
          <a:prstGeom prst="rect">
            <a:avLst/>
          </a:prstGeom>
        </p:spPr>
        <p:txBody>
          <a:bodyPr wrap="square">
            <a:spAutoFit/>
          </a:bodyPr>
          <a:lstStyle/>
          <a:p>
            <a:r>
              <a:rPr lang="en-US" sz="2000" dirty="0"/>
              <a:t>For medium-voltage systems, ANSI C84.1 gives tighter limits for Ranges A and B. Range A is –2.5 to +5%, and Range B is –5 to +5.8%. However, most utilities do not follow these as limits for their primary distribution systems (utilities use the ANSI service voltage guidelines and set their primary voltage limits to meet the service voltage guidelines based on their practices). The three-wire voltages of 4,160, 6,900, and 13,800 V are mainly suited for industrial customers with large motors. Industrial facilities use motors on these systems with ratings of 4,000, 6,600, and 13,200 V, respectively. </a:t>
            </a:r>
            <a:endParaRPr lang="en-US" altLang="en-US" sz="2000" dirty="0"/>
          </a:p>
        </p:txBody>
      </p:sp>
    </p:spTree>
    <p:extLst>
      <p:ext uri="{BB962C8B-B14F-4D97-AF65-F5344CB8AC3E}">
        <p14:creationId xmlns:p14="http://schemas.microsoft.com/office/powerpoint/2010/main" val="421288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250370" y="1462794"/>
            <a:ext cx="7881257" cy="4462760"/>
          </a:xfrm>
          <a:prstGeom prst="rect">
            <a:avLst/>
          </a:prstGeom>
        </p:spPr>
        <p:txBody>
          <a:bodyPr wrap="square">
            <a:spAutoFit/>
          </a:bodyPr>
          <a:lstStyle/>
          <a:p>
            <a:pPr>
              <a:spcBef>
                <a:spcPts val="600"/>
              </a:spcBef>
              <a:spcAft>
                <a:spcPts val="600"/>
              </a:spcAft>
            </a:pPr>
            <a:r>
              <a:rPr lang="en-US" dirty="0"/>
              <a:t>Improper voltage regulation can cause many problems for end users. Sustained overvoltages or undervoltages can cause the following end-use impacts:</a:t>
            </a:r>
          </a:p>
          <a:p>
            <a:pPr marL="342900" indent="-342900">
              <a:spcBef>
                <a:spcPts val="600"/>
              </a:spcBef>
              <a:spcAft>
                <a:spcPts val="600"/>
              </a:spcAft>
              <a:buFont typeface="Arial" panose="020B0604020202020204" pitchFamily="34" charset="0"/>
              <a:buChar char="•"/>
            </a:pPr>
            <a:r>
              <a:rPr lang="en-US" u="sng" dirty="0"/>
              <a:t>Improper or less-efficient equipment operation </a:t>
            </a:r>
            <a:r>
              <a:rPr lang="en-US" dirty="0"/>
              <a:t>— For example, lights may give incorrect illumination or a machine may run fast or slow.</a:t>
            </a:r>
          </a:p>
          <a:p>
            <a:pPr marL="342900" indent="-342900">
              <a:spcBef>
                <a:spcPts val="600"/>
              </a:spcBef>
              <a:spcAft>
                <a:spcPts val="600"/>
              </a:spcAft>
              <a:buFont typeface="Arial" panose="020B0604020202020204" pitchFamily="34" charset="0"/>
              <a:buChar char="•"/>
            </a:pPr>
            <a:r>
              <a:rPr lang="en-US" u="sng" dirty="0"/>
              <a:t>Tripping of sensitive loads </a:t>
            </a:r>
            <a:r>
              <a:rPr lang="en-US" dirty="0"/>
              <a:t>— For example, an uninterruptible power supply (UPS) may revert to battery storage during high or low voltage. This may drain the UPS batteries and cause an outage to critical equipment.</a:t>
            </a:r>
            <a:endParaRPr lang="en-US" altLang="en-US" dirty="0"/>
          </a:p>
        </p:txBody>
      </p:sp>
    </p:spTree>
    <p:extLst>
      <p:ext uri="{BB962C8B-B14F-4D97-AF65-F5344CB8AC3E}">
        <p14:creationId xmlns:p14="http://schemas.microsoft.com/office/powerpoint/2010/main" val="372337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250370" y="1462794"/>
            <a:ext cx="7881257" cy="2616101"/>
          </a:xfrm>
          <a:prstGeom prst="rect">
            <a:avLst/>
          </a:prstGeom>
        </p:spPr>
        <p:txBody>
          <a:bodyPr wrap="square">
            <a:spAutoFit/>
          </a:bodyPr>
          <a:lstStyle/>
          <a:p>
            <a:pPr>
              <a:spcBef>
                <a:spcPts val="600"/>
              </a:spcBef>
              <a:spcAft>
                <a:spcPts val="600"/>
              </a:spcAft>
            </a:pPr>
            <a:r>
              <a:rPr lang="en-US" dirty="0"/>
              <a:t>Also, overvoltages can cause:</a:t>
            </a:r>
          </a:p>
          <a:p>
            <a:pPr marL="342900" indent="-342900">
              <a:spcBef>
                <a:spcPts val="600"/>
              </a:spcBef>
              <a:spcAft>
                <a:spcPts val="600"/>
              </a:spcAft>
              <a:buFont typeface="Arial" panose="020B0604020202020204" pitchFamily="34" charset="0"/>
              <a:buChar char="•"/>
            </a:pPr>
            <a:r>
              <a:rPr lang="en-US" u="sng" dirty="0"/>
              <a:t>Equipment damage or failure </a:t>
            </a:r>
            <a:r>
              <a:rPr lang="en-US" dirty="0"/>
              <a:t>— Equipment can suffer insulation damage. Incandescent light bulbs wear out much faster at higher voltages.</a:t>
            </a:r>
          </a:p>
          <a:p>
            <a:pPr marL="342900" indent="-342900">
              <a:spcBef>
                <a:spcPts val="600"/>
              </a:spcBef>
              <a:spcAft>
                <a:spcPts val="600"/>
              </a:spcAft>
              <a:buFont typeface="Arial" panose="020B0604020202020204" pitchFamily="34" charset="0"/>
              <a:buChar char="•"/>
            </a:pPr>
            <a:r>
              <a:rPr lang="en-US" u="sng" dirty="0"/>
              <a:t>Higher no-load losses in transformers</a:t>
            </a:r>
            <a:r>
              <a:rPr lang="en-US" dirty="0"/>
              <a:t> — Magnetizing currents are higher at higher voltages.</a:t>
            </a:r>
            <a:endParaRPr lang="en-US" altLang="en-US" dirty="0"/>
          </a:p>
        </p:txBody>
      </p:sp>
    </p:spTree>
    <p:extLst>
      <p:ext uri="{BB962C8B-B14F-4D97-AF65-F5344CB8AC3E}">
        <p14:creationId xmlns:p14="http://schemas.microsoft.com/office/powerpoint/2010/main" val="12491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768350"/>
            <a:ext cx="8461375" cy="581025"/>
          </a:xfrm>
        </p:spPr>
        <p:txBody>
          <a:bodyPr/>
          <a:lstStyle/>
          <a:p>
            <a:pPr eaLnBrk="1" hangingPunct="1"/>
            <a:r>
              <a:rPr lang="en-US" altLang="en-US">
                <a:latin typeface="Arial" panose="020B0604020202020204" pitchFamily="34" charset="0"/>
              </a:rPr>
              <a:t>Outline</a:t>
            </a:r>
          </a:p>
        </p:txBody>
      </p:sp>
      <p:sp>
        <p:nvSpPr>
          <p:cNvPr id="14339" name="Rectangle 3"/>
          <p:cNvSpPr>
            <a:spLocks noGrp="1" noChangeArrowheads="1"/>
          </p:cNvSpPr>
          <p:nvPr>
            <p:ph idx="1"/>
          </p:nvPr>
        </p:nvSpPr>
        <p:spPr>
          <a:xfrm>
            <a:off x="179388" y="1350963"/>
            <a:ext cx="8702675" cy="4079875"/>
          </a:xfrm>
        </p:spPr>
        <p:txBody>
          <a:bodyPr/>
          <a:lstStyle/>
          <a:p>
            <a:pPr eaLnBrk="1" hangingPunct="1">
              <a:spcBef>
                <a:spcPct val="0"/>
              </a:spcBef>
              <a:spcAft>
                <a:spcPct val="0"/>
              </a:spcAft>
              <a:defRPr/>
            </a:pPr>
            <a:r>
              <a:rPr lang="en-US" altLang="en-US" sz="2800" b="1" dirty="0">
                <a:latin typeface="Arial" charset="0"/>
                <a:cs typeface="Arial" charset="0"/>
              </a:rPr>
              <a:t>Module #1:    </a:t>
            </a:r>
            <a:br>
              <a:rPr lang="en-US" altLang="en-US" sz="2800" b="1" dirty="0">
                <a:latin typeface="Arial" charset="0"/>
                <a:cs typeface="Arial" charset="0"/>
              </a:rPr>
            </a:br>
            <a:r>
              <a:rPr lang="en-US" altLang="en-US" sz="2400" dirty="0">
                <a:latin typeface="Arial" charset="0"/>
                <a:cs typeface="Arial" charset="0"/>
              </a:rPr>
              <a:t>Voltage Regulation</a:t>
            </a:r>
          </a:p>
          <a:p>
            <a:pPr marL="0" indent="0" eaLnBrk="1" hangingPunct="1">
              <a:spcBef>
                <a:spcPct val="0"/>
              </a:spcBef>
              <a:spcAft>
                <a:spcPct val="0"/>
              </a:spcAft>
              <a:buNone/>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#2:    </a:t>
            </a:r>
            <a:br>
              <a:rPr lang="en-US" altLang="en-US" sz="2800" b="1" dirty="0">
                <a:latin typeface="Arial" charset="0"/>
                <a:cs typeface="Arial" charset="0"/>
              </a:rPr>
            </a:br>
            <a:r>
              <a:rPr lang="en-US" altLang="en-US" sz="2400" dirty="0">
                <a:latin typeface="Arial" charset="0"/>
                <a:cs typeface="Arial" charset="0"/>
              </a:rPr>
              <a:t>Two-winding Transformer</a:t>
            </a: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#3:    </a:t>
            </a:r>
            <a:br>
              <a:rPr lang="en-US" altLang="en-US" sz="2800" b="1" dirty="0">
                <a:latin typeface="Arial" charset="0"/>
                <a:cs typeface="Arial" charset="0"/>
              </a:rPr>
            </a:br>
            <a:r>
              <a:rPr lang="en-US" altLang="en-US" sz="2400" dirty="0">
                <a:latin typeface="Arial" charset="0"/>
                <a:cs typeface="Arial" charset="0"/>
              </a:rPr>
              <a:t>Two-winding Autotransformer</a:t>
            </a:r>
          </a:p>
          <a:p>
            <a:pPr eaLnBrk="1" hangingPunct="1">
              <a:spcBef>
                <a:spcPct val="0"/>
              </a:spcBef>
              <a:spcAft>
                <a:spcPct val="0"/>
              </a:spcAft>
              <a:defRPr/>
            </a:pP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800" b="1" dirty="0">
              <a:latin typeface="Arial" charset="0"/>
              <a:cs typeface="Arial" charset="0"/>
            </a:endParaRPr>
          </a:p>
          <a:p>
            <a:pPr marL="0" indent="0" eaLnBrk="1" hangingPunct="1">
              <a:spcBef>
                <a:spcPct val="0"/>
              </a:spcBef>
              <a:spcAft>
                <a:spcPct val="0"/>
              </a:spcAft>
              <a:buFontTx/>
              <a:buNone/>
              <a:defRPr/>
            </a:pPr>
            <a:br>
              <a:rPr lang="en-US" altLang="en-US" sz="2000" b="1" dirty="0">
                <a:latin typeface="Arial" charset="0"/>
                <a:cs typeface="Arial" charset="0"/>
              </a:rPr>
            </a:br>
            <a:endParaRPr lang="en-US" altLang="en-US" sz="2000" dirty="0">
              <a:latin typeface="Arial" charset="0"/>
              <a:cs typeface="Arial" charset="0"/>
            </a:endParaRPr>
          </a:p>
        </p:txBody>
      </p:sp>
      <p:sp>
        <p:nvSpPr>
          <p:cNvPr id="17412"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Outline of Lecture No. 12</a:t>
            </a:r>
          </a:p>
        </p:txBody>
      </p:sp>
      <p:sp>
        <p:nvSpPr>
          <p:cNvPr id="17413"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61448736-E33D-4692-8747-7BE210BE8A10}" type="slidenum">
              <a:rPr lang="en-US" altLang="en-US" sz="2400" smtClean="0">
                <a:solidFill>
                  <a:schemeClr val="tx1"/>
                </a:solidFill>
                <a:latin typeface="Arial" panose="020B0604020202020204" pitchFamily="34" charset="0"/>
              </a:rPr>
              <a:pPr algn="r">
                <a:spcBef>
                  <a:spcPct val="0"/>
                </a:spcBef>
                <a:spcAft>
                  <a:spcPct val="0"/>
                </a:spcAft>
                <a:buClrTx/>
                <a:buFontTx/>
                <a:buNone/>
              </a:pPr>
              <a:t>2</a:t>
            </a:fld>
            <a:endParaRPr lang="en-US" altLang="en-US" sz="2400">
              <a:solidFill>
                <a:schemeClr val="tx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20</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250370" y="1462794"/>
            <a:ext cx="7881257" cy="2677656"/>
          </a:xfrm>
          <a:prstGeom prst="rect">
            <a:avLst/>
          </a:prstGeom>
        </p:spPr>
        <p:txBody>
          <a:bodyPr wrap="square">
            <a:spAutoFit/>
          </a:bodyPr>
          <a:lstStyle/>
          <a:p>
            <a:pPr>
              <a:spcBef>
                <a:spcPts val="600"/>
              </a:spcBef>
              <a:spcAft>
                <a:spcPts val="600"/>
              </a:spcAft>
            </a:pPr>
            <a:r>
              <a:rPr lang="en-US" dirty="0"/>
              <a:t>In addition to the acceptable voltage magnitude ranges, the ANSI standard recommends that the “electric supply systems should be designed and operated to limit the maximum voltage unbalance to 3 percent when measured at the electric-utility revenue meter under a no-load condition.” Recall that voltage unbalance is defined as:</a:t>
            </a:r>
          </a:p>
        </p:txBody>
      </p:sp>
      <p:pic>
        <p:nvPicPr>
          <p:cNvPr id="2" name="Picture 1"/>
          <p:cNvPicPr>
            <a:picLocks noChangeAspect="1"/>
          </p:cNvPicPr>
          <p:nvPr/>
        </p:nvPicPr>
        <p:blipFill>
          <a:blip r:embed="rId2"/>
          <a:stretch>
            <a:fillRect/>
          </a:stretch>
        </p:blipFill>
        <p:spPr>
          <a:xfrm>
            <a:off x="1333500" y="4538870"/>
            <a:ext cx="5986462" cy="1187242"/>
          </a:xfrm>
          <a:prstGeom prst="rect">
            <a:avLst/>
          </a:prstGeom>
        </p:spPr>
      </p:pic>
    </p:spTree>
    <p:extLst>
      <p:ext uri="{BB962C8B-B14F-4D97-AF65-F5344CB8AC3E}">
        <p14:creationId xmlns:p14="http://schemas.microsoft.com/office/powerpoint/2010/main" val="3873662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The Approximate Line Segment Model</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5262979"/>
          </a:xfrm>
          <a:prstGeom prst="rect">
            <a:avLst/>
          </a:prstGeom>
        </p:spPr>
        <p:txBody>
          <a:bodyPr wrap="square">
            <a:spAutoFit/>
          </a:bodyPr>
          <a:lstStyle/>
          <a:p>
            <a:pPr marL="342900" indent="-342900">
              <a:buFont typeface="Arial" panose="020B0604020202020204" pitchFamily="34" charset="0"/>
              <a:buChar char="•"/>
            </a:pPr>
            <a:r>
              <a:rPr lang="en-US" dirty="0"/>
              <a:t>A common device used to maintain system voltages is the </a:t>
            </a:r>
            <a:r>
              <a:rPr lang="en-US" u="sng" dirty="0"/>
              <a:t>step-voltage regulator</a:t>
            </a:r>
            <a:r>
              <a:rPr lang="en-US" dirty="0"/>
              <a:t>. Step-voltage regulators can be single phase three phase. </a:t>
            </a:r>
            <a:endParaRPr lang="en-US" altLang="en-US" dirty="0"/>
          </a:p>
          <a:p>
            <a:pPr marL="342900" indent="-342900">
              <a:buFont typeface="Arial" panose="020B0604020202020204" pitchFamily="34" charset="0"/>
              <a:buChar char="•"/>
            </a:pPr>
            <a:r>
              <a:rPr lang="en-US" altLang="en-US" dirty="0"/>
              <a:t>The regulators and their controls allow the voltage output to vary as the load varies.</a:t>
            </a:r>
          </a:p>
          <a:p>
            <a:pPr marL="342900" indent="-342900">
              <a:buFont typeface="Arial" panose="020B0604020202020204" pitchFamily="34" charset="0"/>
              <a:buChar char="•"/>
            </a:pPr>
            <a:r>
              <a:rPr lang="en-US" altLang="en-US" dirty="0"/>
              <a:t>A step-voltage regulator is basically an </a:t>
            </a:r>
            <a:r>
              <a:rPr lang="en-US" altLang="en-US" u="sng" dirty="0"/>
              <a:t>autotransformer</a:t>
            </a:r>
            <a:r>
              <a:rPr lang="en-US" altLang="en-US" dirty="0"/>
              <a:t> with a LTC mechanism on the “series” winding. The voltage change is obtained by changing the number of turns (tap changes) of the series winding of the autotransformer.</a:t>
            </a:r>
          </a:p>
          <a:p>
            <a:pPr marL="342900" indent="-342900">
              <a:buFont typeface="Arial" panose="020B0604020202020204" pitchFamily="34" charset="0"/>
              <a:buChar char="•"/>
            </a:pPr>
            <a:r>
              <a:rPr lang="en-US" dirty="0"/>
              <a:t>An autotransformer can be visualized as a two-winding transformer with a solid connection between a terminal on the primary side of the transformer and a terminal on the secondary. </a:t>
            </a:r>
            <a:endParaRPr lang="en-US" altLang="en-US" dirty="0"/>
          </a:p>
        </p:txBody>
      </p:sp>
    </p:spTree>
    <p:extLst>
      <p:ext uri="{BB962C8B-B14F-4D97-AF65-F5344CB8AC3E}">
        <p14:creationId xmlns:p14="http://schemas.microsoft.com/office/powerpoint/2010/main" val="381329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22</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250370" y="1462794"/>
            <a:ext cx="7881257" cy="4862870"/>
          </a:xfrm>
          <a:prstGeom prst="rect">
            <a:avLst/>
          </a:prstGeom>
        </p:spPr>
        <p:txBody>
          <a:bodyPr wrap="square">
            <a:spAutoFit/>
          </a:bodyPr>
          <a:lstStyle/>
          <a:p>
            <a:pPr>
              <a:spcBef>
                <a:spcPts val="600"/>
              </a:spcBef>
              <a:spcAft>
                <a:spcPts val="600"/>
              </a:spcAft>
            </a:pPr>
            <a:r>
              <a:rPr lang="en-US" b="1" dirty="0"/>
              <a:t>Question: </a:t>
            </a:r>
            <a:r>
              <a:rPr lang="en-US" dirty="0"/>
              <a:t>Which of the following are power quality issues which can be corrected by voltage regulation?</a:t>
            </a:r>
          </a:p>
          <a:p>
            <a:pPr marL="457200" indent="-457200">
              <a:spcBef>
                <a:spcPts val="600"/>
              </a:spcBef>
              <a:spcAft>
                <a:spcPts val="600"/>
              </a:spcAft>
              <a:buFont typeface="+mj-lt"/>
              <a:buAutoNum type="alphaLcPeriod"/>
            </a:pPr>
            <a:r>
              <a:rPr lang="en-US" dirty="0"/>
              <a:t>Voltage sags due to overloaded an overloaded circuit</a:t>
            </a:r>
          </a:p>
          <a:p>
            <a:pPr marL="457200" indent="-457200">
              <a:spcBef>
                <a:spcPts val="600"/>
              </a:spcBef>
              <a:spcAft>
                <a:spcPts val="600"/>
              </a:spcAft>
              <a:buFont typeface="+mj-lt"/>
              <a:buAutoNum type="alphaLcPeriod"/>
            </a:pPr>
            <a:r>
              <a:rPr lang="en-US" dirty="0"/>
              <a:t>Voltage sags due to a self-clearing short circuit</a:t>
            </a:r>
          </a:p>
          <a:p>
            <a:pPr marL="457200" indent="-457200">
              <a:spcBef>
                <a:spcPts val="600"/>
              </a:spcBef>
              <a:spcAft>
                <a:spcPts val="600"/>
              </a:spcAft>
              <a:buFont typeface="+mj-lt"/>
              <a:buAutoNum type="alphaLcPeriod"/>
            </a:pPr>
            <a:r>
              <a:rPr lang="en-US" dirty="0"/>
              <a:t>Voltage swell due to excess solar</a:t>
            </a:r>
          </a:p>
          <a:p>
            <a:pPr marL="457200" indent="-457200">
              <a:spcBef>
                <a:spcPts val="600"/>
              </a:spcBef>
              <a:spcAft>
                <a:spcPts val="600"/>
              </a:spcAft>
              <a:buFont typeface="+mj-lt"/>
              <a:buAutoNum type="alphaLcPeriod"/>
            </a:pPr>
            <a:r>
              <a:rPr lang="en-US" dirty="0"/>
              <a:t>Voltage swell due to momentary loss of a load, which is quickly reconnected </a:t>
            </a:r>
          </a:p>
          <a:p>
            <a:pPr marL="457200" indent="-457200">
              <a:spcBef>
                <a:spcPts val="600"/>
              </a:spcBef>
              <a:spcAft>
                <a:spcPts val="600"/>
              </a:spcAft>
              <a:buFont typeface="+mj-lt"/>
              <a:buAutoNum type="alphaLcPeriod"/>
            </a:pPr>
            <a:r>
              <a:rPr lang="en-US" dirty="0"/>
              <a:t>All can be corrected by voltage regulation  </a:t>
            </a:r>
          </a:p>
          <a:p>
            <a:pPr marL="457200" indent="-457200">
              <a:spcBef>
                <a:spcPts val="600"/>
              </a:spcBef>
              <a:spcAft>
                <a:spcPts val="600"/>
              </a:spcAft>
              <a:buFont typeface="+mj-lt"/>
              <a:buAutoNum type="alphaLcPeriod"/>
            </a:pPr>
            <a:endParaRPr lang="en-US" dirty="0"/>
          </a:p>
          <a:p>
            <a:pPr marL="457200" indent="-457200">
              <a:spcBef>
                <a:spcPts val="600"/>
              </a:spcBef>
              <a:spcAft>
                <a:spcPts val="600"/>
              </a:spcAft>
              <a:buFont typeface="+mj-lt"/>
              <a:buAutoNum type="alphaLcPeriod"/>
            </a:pPr>
            <a:endParaRPr lang="en-US" b="1" dirty="0"/>
          </a:p>
        </p:txBody>
      </p:sp>
    </p:spTree>
    <p:extLst>
      <p:ext uri="{BB962C8B-B14F-4D97-AF65-F5344CB8AC3E}">
        <p14:creationId xmlns:p14="http://schemas.microsoft.com/office/powerpoint/2010/main" val="4148340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23</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1"/>
          <p:cNvSpPr txBox="1">
            <a:spLocks noChangeArrowheads="1"/>
          </p:cNvSpPr>
          <p:nvPr/>
        </p:nvSpPr>
        <p:spPr bwMode="auto">
          <a:xfrm>
            <a:off x="211478" y="3128283"/>
            <a:ext cx="8721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eaLnBrk="1" hangingPunct="1">
              <a:spcBef>
                <a:spcPct val="0"/>
              </a:spcBef>
              <a:spcAft>
                <a:spcPct val="0"/>
              </a:spcAft>
              <a:buClrTx/>
              <a:buNone/>
            </a:pPr>
            <a:r>
              <a:rPr lang="en-US" altLang="en-US" sz="2200" b="1" dirty="0">
                <a:solidFill>
                  <a:srgbClr val="16457F"/>
                </a:solidFill>
                <a:latin typeface="Arial" panose="020B0604020202020204" pitchFamily="34" charset="0"/>
                <a:ea typeface="+mj-ea"/>
                <a:cs typeface="Arial" panose="020B0604020202020204" pitchFamily="34" charset="0"/>
              </a:rPr>
              <a:t>Two winding transformer</a:t>
            </a:r>
          </a:p>
        </p:txBody>
      </p:sp>
    </p:spTree>
    <p:extLst>
      <p:ext uri="{BB962C8B-B14F-4D97-AF65-F5344CB8AC3E}">
        <p14:creationId xmlns:p14="http://schemas.microsoft.com/office/powerpoint/2010/main" val="2967017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830997"/>
          </a:xfrm>
          <a:prstGeom prst="rect">
            <a:avLst/>
          </a:prstGeom>
        </p:spPr>
        <p:txBody>
          <a:bodyPr wrap="square">
            <a:spAutoFit/>
          </a:bodyPr>
          <a:lstStyle/>
          <a:p>
            <a:r>
              <a:rPr lang="en-US" dirty="0"/>
              <a:t>The exact equivalent circuit for a two winding transformer is show below:</a:t>
            </a:r>
            <a:endParaRPr lang="en-US" altLang="en-US" dirty="0"/>
          </a:p>
        </p:txBody>
      </p:sp>
      <p:pic>
        <p:nvPicPr>
          <p:cNvPr id="3" name="Picture 2"/>
          <p:cNvPicPr>
            <a:picLocks noChangeAspect="1"/>
          </p:cNvPicPr>
          <p:nvPr/>
        </p:nvPicPr>
        <p:blipFill>
          <a:blip r:embed="rId2"/>
          <a:stretch>
            <a:fillRect/>
          </a:stretch>
        </p:blipFill>
        <p:spPr>
          <a:xfrm>
            <a:off x="827125" y="2655088"/>
            <a:ext cx="7315200" cy="2224983"/>
          </a:xfrm>
          <a:prstGeom prst="rect">
            <a:avLst/>
          </a:prstGeom>
        </p:spPr>
      </p:pic>
    </p:spTree>
    <p:extLst>
      <p:ext uri="{BB962C8B-B14F-4D97-AF65-F5344CB8AC3E}">
        <p14:creationId xmlns:p14="http://schemas.microsoft.com/office/powerpoint/2010/main" val="715650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5401479"/>
          </a:xfrm>
          <a:prstGeom prst="rect">
            <a:avLst/>
          </a:prstGeom>
        </p:spPr>
        <p:txBody>
          <a:bodyPr wrap="square">
            <a:spAutoFit/>
          </a:bodyPr>
          <a:lstStyle/>
          <a:p>
            <a:pPr marL="342900" indent="-342900">
              <a:buFont typeface="Arial" panose="020B0604020202020204" pitchFamily="34" charset="0"/>
              <a:buChar char="•"/>
            </a:pPr>
            <a:r>
              <a:rPr lang="en-US" sz="2300" dirty="0"/>
              <a:t>Z</a:t>
            </a:r>
            <a:r>
              <a:rPr lang="en-US" sz="2300" baseline="-25000" dirty="0"/>
              <a:t>1</a:t>
            </a:r>
            <a:r>
              <a:rPr lang="en-US" sz="2300" dirty="0"/>
              <a:t> is high side series impedance made up of</a:t>
            </a:r>
          </a:p>
          <a:p>
            <a:pPr marL="914400" lvl="1" indent="-457200">
              <a:buFont typeface="Courier New" panose="02070309020205020404" pitchFamily="49" charset="0"/>
              <a:buChar char="o"/>
            </a:pPr>
            <a:r>
              <a:rPr lang="en-US" altLang="en-US" sz="2300" dirty="0"/>
              <a:t>R</a:t>
            </a:r>
            <a:r>
              <a:rPr lang="en-US" altLang="en-US" sz="2300" baseline="-25000" dirty="0"/>
              <a:t>1</a:t>
            </a:r>
            <a:r>
              <a:rPr lang="en-US" altLang="en-US" sz="2300" dirty="0"/>
              <a:t> which is the high side winding resistance</a:t>
            </a:r>
          </a:p>
          <a:p>
            <a:pPr marL="914400" lvl="1" indent="-457200">
              <a:buFont typeface="Courier New" panose="02070309020205020404" pitchFamily="49" charset="0"/>
              <a:buChar char="o"/>
            </a:pPr>
            <a:r>
              <a:rPr lang="en-US" altLang="en-US" sz="2300" dirty="0"/>
              <a:t>X</a:t>
            </a:r>
            <a:r>
              <a:rPr lang="en-US" altLang="en-US" sz="2300" baseline="-25000" dirty="0"/>
              <a:t>1</a:t>
            </a:r>
            <a:r>
              <a:rPr lang="en-US" altLang="en-US" sz="2300" dirty="0"/>
              <a:t> which is the high side leakage reactance</a:t>
            </a:r>
          </a:p>
          <a:p>
            <a:pPr marL="342900" indent="-342900">
              <a:buFont typeface="Arial" panose="020B0604020202020204" pitchFamily="34" charset="0"/>
              <a:buChar char="•"/>
            </a:pPr>
            <a:r>
              <a:rPr lang="en-US" sz="2300" dirty="0"/>
              <a:t>Z</a:t>
            </a:r>
            <a:r>
              <a:rPr lang="en-US" sz="2300" baseline="-25000" dirty="0"/>
              <a:t>2</a:t>
            </a:r>
            <a:r>
              <a:rPr lang="en-US" sz="2300" dirty="0"/>
              <a:t> is low side series impedance made up of</a:t>
            </a:r>
          </a:p>
          <a:p>
            <a:pPr marL="914400" lvl="1" indent="-457200">
              <a:buFont typeface="Courier New" panose="02070309020205020404" pitchFamily="49" charset="0"/>
              <a:buChar char="o"/>
            </a:pPr>
            <a:r>
              <a:rPr lang="en-US" altLang="en-US" sz="2300" dirty="0"/>
              <a:t>R</a:t>
            </a:r>
            <a:r>
              <a:rPr lang="en-US" altLang="en-US" sz="2300" baseline="-25000" dirty="0"/>
              <a:t>2</a:t>
            </a:r>
            <a:r>
              <a:rPr lang="en-US" altLang="en-US" sz="2300" dirty="0"/>
              <a:t> which is the low side winding resistance</a:t>
            </a:r>
          </a:p>
          <a:p>
            <a:pPr marL="914400" lvl="1" indent="-457200">
              <a:buFont typeface="Courier New" panose="02070309020205020404" pitchFamily="49" charset="0"/>
              <a:buChar char="o"/>
            </a:pPr>
            <a:r>
              <a:rPr lang="en-US" altLang="en-US" sz="2300" dirty="0"/>
              <a:t>X</a:t>
            </a:r>
            <a:r>
              <a:rPr lang="en-US" altLang="en-US" sz="2300" baseline="-25000" dirty="0"/>
              <a:t>2</a:t>
            </a:r>
            <a:r>
              <a:rPr lang="en-US" altLang="en-US" sz="2300" dirty="0"/>
              <a:t> which is the low side leakage reactance</a:t>
            </a:r>
          </a:p>
          <a:p>
            <a:pPr marL="342900" indent="-342900">
              <a:buFont typeface="Arial" panose="020B0604020202020204" pitchFamily="34" charset="0"/>
              <a:buChar char="•"/>
            </a:pPr>
            <a:r>
              <a:rPr lang="en-US" sz="2300" dirty="0" err="1"/>
              <a:t>Y</a:t>
            </a:r>
            <a:r>
              <a:rPr lang="en-US" sz="2300" baseline="-25000" dirty="0" err="1"/>
              <a:t>m</a:t>
            </a:r>
            <a:r>
              <a:rPr lang="en-US" sz="2300" dirty="0"/>
              <a:t> is the shunt excitation admittance</a:t>
            </a:r>
          </a:p>
          <a:p>
            <a:pPr marL="914400" lvl="1" indent="-457200">
              <a:buFont typeface="Courier New" panose="02070309020205020404" pitchFamily="49" charset="0"/>
              <a:buChar char="o"/>
            </a:pPr>
            <a:r>
              <a:rPr lang="en-US" altLang="en-US" sz="2300" dirty="0" err="1"/>
              <a:t>G</a:t>
            </a:r>
            <a:r>
              <a:rPr lang="en-US" altLang="en-US" sz="2300" baseline="-25000" dirty="0" err="1"/>
              <a:t>c</a:t>
            </a:r>
            <a:r>
              <a:rPr lang="en-US" altLang="en-US" sz="2300" dirty="0"/>
              <a:t> is the shunt conductance representing eddy current and hysteresis loss</a:t>
            </a:r>
          </a:p>
          <a:p>
            <a:pPr marL="914400" lvl="1" indent="-457200">
              <a:buFont typeface="Courier New" panose="02070309020205020404" pitchFamily="49" charset="0"/>
              <a:buChar char="o"/>
            </a:pPr>
            <a:r>
              <a:rPr lang="en-US" altLang="en-US" sz="2300" dirty="0" err="1"/>
              <a:t>B</a:t>
            </a:r>
            <a:r>
              <a:rPr lang="en-US" altLang="en-US" sz="2300" baseline="-25000" dirty="0" err="1"/>
              <a:t>m</a:t>
            </a:r>
            <a:r>
              <a:rPr lang="en-US" altLang="en-US" sz="2300" dirty="0"/>
              <a:t> which is the shunt </a:t>
            </a:r>
            <a:r>
              <a:rPr lang="en-US" altLang="en-US" sz="2300" dirty="0" err="1"/>
              <a:t>susceptance</a:t>
            </a:r>
            <a:r>
              <a:rPr lang="en-US" altLang="en-US" sz="2300" dirty="0"/>
              <a:t> representing the magnetization loss</a:t>
            </a:r>
          </a:p>
          <a:p>
            <a:pPr marL="342900" indent="-342900">
              <a:buFont typeface="Arial" panose="020B0604020202020204" pitchFamily="34" charset="0"/>
              <a:buChar char="•"/>
            </a:pPr>
            <a:r>
              <a:rPr lang="en-US" sz="2300" dirty="0"/>
              <a:t>H</a:t>
            </a:r>
            <a:r>
              <a:rPr lang="en-US" sz="2300" baseline="-25000" dirty="0"/>
              <a:t>1</a:t>
            </a:r>
            <a:r>
              <a:rPr lang="en-US" sz="2300" dirty="0"/>
              <a:t> and H</a:t>
            </a:r>
            <a:r>
              <a:rPr lang="en-US" sz="2300" baseline="-25000" dirty="0"/>
              <a:t>2</a:t>
            </a:r>
            <a:r>
              <a:rPr lang="en-US" sz="2300" dirty="0"/>
              <a:t> are the high side terminal connections</a:t>
            </a:r>
          </a:p>
          <a:p>
            <a:pPr marL="342900" indent="-342900">
              <a:buFont typeface="Arial" panose="020B0604020202020204" pitchFamily="34" charset="0"/>
              <a:buChar char="•"/>
            </a:pPr>
            <a:r>
              <a:rPr lang="en-US" altLang="en-US" sz="2300" dirty="0"/>
              <a:t>X</a:t>
            </a:r>
            <a:r>
              <a:rPr lang="en-US" altLang="en-US" sz="2300" baseline="-25000" dirty="0"/>
              <a:t>1 </a:t>
            </a:r>
            <a:r>
              <a:rPr lang="en-US" altLang="en-US" sz="2300" dirty="0"/>
              <a:t>and X</a:t>
            </a:r>
            <a:r>
              <a:rPr lang="en-US" altLang="en-US" sz="2300" baseline="-25000" dirty="0"/>
              <a:t>2</a:t>
            </a:r>
            <a:r>
              <a:rPr lang="en-US" altLang="en-US" sz="2300" dirty="0"/>
              <a:t> are the low side terminal connections</a:t>
            </a:r>
          </a:p>
          <a:p>
            <a:pPr marL="342900" indent="-342900">
              <a:buFont typeface="Arial" panose="020B0604020202020204" pitchFamily="34" charset="0"/>
              <a:buChar char="•"/>
            </a:pPr>
            <a:r>
              <a:rPr lang="en-US" altLang="en-US" sz="2300" dirty="0"/>
              <a:t>N</a:t>
            </a:r>
            <a:r>
              <a:rPr lang="en-US" altLang="en-US" sz="2300" baseline="-25000" dirty="0"/>
              <a:t>1</a:t>
            </a:r>
            <a:r>
              <a:rPr lang="en-US" altLang="en-US" sz="2300" dirty="0"/>
              <a:t> and N</a:t>
            </a:r>
            <a:r>
              <a:rPr lang="en-US" altLang="en-US" sz="2300" baseline="-25000" dirty="0"/>
              <a:t>2</a:t>
            </a:r>
            <a:r>
              <a:rPr lang="en-US" altLang="en-US" sz="2300" dirty="0"/>
              <a:t> are the high side and low side winding turns respectively</a:t>
            </a:r>
          </a:p>
        </p:txBody>
      </p:sp>
    </p:spTree>
    <p:extLst>
      <p:ext uri="{BB962C8B-B14F-4D97-AF65-F5344CB8AC3E}">
        <p14:creationId xmlns:p14="http://schemas.microsoft.com/office/powerpoint/2010/main" val="3179107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643359"/>
            <a:ext cx="8316912" cy="461665"/>
          </a:xfrm>
          <a:prstGeom prst="rect">
            <a:avLst/>
          </a:prstGeom>
        </p:spPr>
        <p:txBody>
          <a:bodyPr wrap="square">
            <a:spAutoFit/>
          </a:bodyPr>
          <a:lstStyle/>
          <a:p>
            <a:r>
              <a:rPr lang="en-US" dirty="0"/>
              <a:t>The high side impedance as it is seen from the low side </a:t>
            </a:r>
            <a:endParaRPr lang="en-US" altLang="en-US" dirty="0"/>
          </a:p>
        </p:txBody>
      </p:sp>
      <p:pic>
        <p:nvPicPr>
          <p:cNvPr id="3" name="Picture 2"/>
          <p:cNvPicPr>
            <a:picLocks noChangeAspect="1"/>
          </p:cNvPicPr>
          <p:nvPr/>
        </p:nvPicPr>
        <p:blipFill>
          <a:blip r:embed="rId2"/>
          <a:stretch>
            <a:fillRect/>
          </a:stretch>
        </p:blipFill>
        <p:spPr>
          <a:xfrm>
            <a:off x="415721" y="2454919"/>
            <a:ext cx="7315200" cy="2224983"/>
          </a:xfrm>
          <a:prstGeom prst="rect">
            <a:avLst/>
          </a:prstGeom>
        </p:spPr>
      </p:pic>
      <p:cxnSp>
        <p:nvCxnSpPr>
          <p:cNvPr id="4" name="Straight Arrow Connector 3">
            <a:extLst>
              <a:ext uri="{FF2B5EF4-FFF2-40B4-BE49-F238E27FC236}">
                <a16:creationId xmlns:a16="http://schemas.microsoft.com/office/drawing/2014/main" id="{E4DAA301-0ABC-5243-9674-FCF72F7F7293}"/>
              </a:ext>
            </a:extLst>
          </p:cNvPr>
          <p:cNvCxnSpPr/>
          <p:nvPr/>
        </p:nvCxnSpPr>
        <p:spPr bwMode="auto">
          <a:xfrm flipH="1">
            <a:off x="7437716" y="3657600"/>
            <a:ext cx="586409" cy="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11" name="Rectangle 10">
            <a:extLst>
              <a:ext uri="{FF2B5EF4-FFF2-40B4-BE49-F238E27FC236}">
                <a16:creationId xmlns:a16="http://schemas.microsoft.com/office/drawing/2014/main" id="{7134F096-7AA7-F944-A0A0-07EBDF56A922}"/>
              </a:ext>
            </a:extLst>
          </p:cNvPr>
          <p:cNvSpPr/>
          <p:nvPr/>
        </p:nvSpPr>
        <p:spPr>
          <a:xfrm>
            <a:off x="8150021" y="3057435"/>
            <a:ext cx="993979" cy="1200329"/>
          </a:xfrm>
          <a:prstGeom prst="rect">
            <a:avLst/>
          </a:prstGeom>
        </p:spPr>
        <p:txBody>
          <a:bodyPr wrap="square">
            <a:spAutoFit/>
          </a:bodyPr>
          <a:lstStyle/>
          <a:p>
            <a:r>
              <a:rPr lang="en-US" dirty="0"/>
              <a:t>Seen from here </a:t>
            </a:r>
          </a:p>
        </p:txBody>
      </p:sp>
      <p:sp>
        <p:nvSpPr>
          <p:cNvPr id="12" name="Rectangle 11">
            <a:extLst>
              <a:ext uri="{FF2B5EF4-FFF2-40B4-BE49-F238E27FC236}">
                <a16:creationId xmlns:a16="http://schemas.microsoft.com/office/drawing/2014/main" id="{313D0343-AFE2-BD48-B37E-A2309670F5F3}"/>
              </a:ext>
            </a:extLst>
          </p:cNvPr>
          <p:cNvSpPr/>
          <p:nvPr/>
        </p:nvSpPr>
        <p:spPr>
          <a:xfrm>
            <a:off x="335794" y="5098449"/>
            <a:ext cx="8316912" cy="461665"/>
          </a:xfrm>
          <a:prstGeom prst="rect">
            <a:avLst/>
          </a:prstGeom>
        </p:spPr>
        <p:txBody>
          <a:bodyPr wrap="square">
            <a:spAutoFit/>
          </a:bodyPr>
          <a:lstStyle/>
          <a:p>
            <a:r>
              <a:rPr lang="en-US" dirty="0"/>
              <a:t>Is equal to </a:t>
            </a:r>
            <a:endParaRPr lang="en-US" alt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E07C89-04DD-7E44-A6EB-415E66117D30}"/>
                  </a:ext>
                </a:extLst>
              </p:cNvPr>
              <p:cNvSpPr txBox="1"/>
              <p:nvPr/>
            </p:nvSpPr>
            <p:spPr>
              <a:xfrm>
                <a:off x="1943100" y="4916860"/>
                <a:ext cx="1235338" cy="8248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den>
                              </m:f>
                            </m:e>
                          </m:d>
                        </m:e>
                        <m:sup>
                          <m:r>
                            <a:rPr lang="en-US" b="0" i="1" smtClean="0">
                              <a:latin typeface="Cambria Math" panose="02040503050406030204" pitchFamily="18" charset="0"/>
                            </a:rPr>
                            <m:t>2</m:t>
                          </m:r>
                        </m:sup>
                      </m:sSup>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oMath>
                  </m:oMathPara>
                </a14:m>
                <a:endParaRPr lang="en-US" dirty="0"/>
              </a:p>
            </p:txBody>
          </p:sp>
        </mc:Choice>
        <mc:Fallback xmlns="">
          <p:sp>
            <p:nvSpPr>
              <p:cNvPr id="6" name="TextBox 5">
                <a:extLst>
                  <a:ext uri="{FF2B5EF4-FFF2-40B4-BE49-F238E27FC236}">
                    <a16:creationId xmlns:a16="http://schemas.microsoft.com/office/drawing/2014/main" id="{30E07C89-04DD-7E44-A6EB-415E66117D30}"/>
                  </a:ext>
                </a:extLst>
              </p:cNvPr>
              <p:cNvSpPr txBox="1">
                <a:spLocks noRot="1" noChangeAspect="1" noMove="1" noResize="1" noEditPoints="1" noAdjustHandles="1" noChangeArrowheads="1" noChangeShapeType="1" noTextEdit="1"/>
              </p:cNvSpPr>
              <p:nvPr/>
            </p:nvSpPr>
            <p:spPr>
              <a:xfrm>
                <a:off x="1943100" y="4916860"/>
                <a:ext cx="1235338" cy="824841"/>
              </a:xfrm>
              <a:prstGeom prst="rect">
                <a:avLst/>
              </a:prstGeom>
              <a:blipFill>
                <a:blip r:embed="rId3"/>
                <a:stretch>
                  <a:fillRect r="-1020"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B092A78-6115-5E43-A87B-707C8550FD24}"/>
                  </a:ext>
                </a:extLst>
              </p:cNvPr>
              <p:cNvSpPr/>
              <p:nvPr/>
            </p:nvSpPr>
            <p:spPr>
              <a:xfrm>
                <a:off x="4531845" y="5004030"/>
                <a:ext cx="2867438" cy="830997"/>
              </a:xfrm>
              <a:prstGeom prst="rect">
                <a:avLst/>
              </a:prstGeom>
              <a:ln w="15875">
                <a:solidFill>
                  <a:srgbClr val="FF0000"/>
                </a:solidFill>
              </a:ln>
            </p:spPr>
            <p:txBody>
              <a:bodyPr wrap="square">
                <a:spAutoFit/>
              </a:bodyPr>
              <a:lstStyle/>
              <a:p>
                <a:r>
                  <a:rPr lang="en-US" dirty="0"/>
                  <a:t>Could we possibly combine it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t>
                </a:r>
              </a:p>
            </p:txBody>
          </p:sp>
        </mc:Choice>
        <mc:Fallback xmlns="">
          <p:sp>
            <p:nvSpPr>
              <p:cNvPr id="14" name="Rectangle 13">
                <a:extLst>
                  <a:ext uri="{FF2B5EF4-FFF2-40B4-BE49-F238E27FC236}">
                    <a16:creationId xmlns:a16="http://schemas.microsoft.com/office/drawing/2014/main" id="{8B092A78-6115-5E43-A87B-707C8550FD24}"/>
                  </a:ext>
                </a:extLst>
              </p:cNvPr>
              <p:cNvSpPr>
                <a:spLocks noRot="1" noChangeAspect="1" noMove="1" noResize="1" noEditPoints="1" noAdjustHandles="1" noChangeArrowheads="1" noChangeShapeType="1" noTextEdit="1"/>
              </p:cNvSpPr>
              <p:nvPr/>
            </p:nvSpPr>
            <p:spPr>
              <a:xfrm>
                <a:off x="4531845" y="5004030"/>
                <a:ext cx="2867438" cy="830997"/>
              </a:xfrm>
              <a:prstGeom prst="rect">
                <a:avLst/>
              </a:prstGeom>
              <a:blipFill>
                <a:blip r:embed="rId4"/>
                <a:stretch>
                  <a:fillRect l="-3070" t="-4478" b="-13433"/>
                </a:stretch>
              </a:blipFill>
              <a:ln w="158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925781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1200329"/>
          </a:xfrm>
          <a:prstGeom prst="rect">
            <a:avLst/>
          </a:prstGeom>
        </p:spPr>
        <p:txBody>
          <a:bodyPr wrap="square">
            <a:spAutoFit/>
          </a:bodyPr>
          <a:lstStyle/>
          <a:p>
            <a:r>
              <a:rPr lang="en-US" dirty="0"/>
              <a:t>Because the shunt admittance is so small, it’s position in the circuit can be changed without introducing much error as is shown below:</a:t>
            </a:r>
            <a:endParaRPr lang="en-US" altLang="en-US" dirty="0"/>
          </a:p>
        </p:txBody>
      </p:sp>
      <p:pic>
        <p:nvPicPr>
          <p:cNvPr id="3" name="Picture 2">
            <a:extLst>
              <a:ext uri="{FF2B5EF4-FFF2-40B4-BE49-F238E27FC236}">
                <a16:creationId xmlns:a16="http://schemas.microsoft.com/office/drawing/2014/main" id="{3509B1F6-42DE-444E-AC92-96546B052951}"/>
              </a:ext>
            </a:extLst>
          </p:cNvPr>
          <p:cNvPicPr>
            <a:picLocks noChangeAspect="1"/>
          </p:cNvPicPr>
          <p:nvPr/>
        </p:nvPicPr>
        <p:blipFill>
          <a:blip r:embed="rId2"/>
          <a:stretch>
            <a:fillRect/>
          </a:stretch>
        </p:blipFill>
        <p:spPr>
          <a:xfrm>
            <a:off x="500819" y="2602567"/>
            <a:ext cx="8042899" cy="2720921"/>
          </a:xfrm>
          <a:prstGeom prst="rect">
            <a:avLst/>
          </a:prstGeom>
        </p:spPr>
      </p:pic>
      <p:pic>
        <p:nvPicPr>
          <p:cNvPr id="7" name="Picture 6">
            <a:extLst>
              <a:ext uri="{FF2B5EF4-FFF2-40B4-BE49-F238E27FC236}">
                <a16:creationId xmlns:a16="http://schemas.microsoft.com/office/drawing/2014/main" id="{29A20572-B881-D948-9108-9C1C9C75E772}"/>
              </a:ext>
            </a:extLst>
          </p:cNvPr>
          <p:cNvPicPr>
            <a:picLocks noChangeAspect="1"/>
          </p:cNvPicPr>
          <p:nvPr/>
        </p:nvPicPr>
        <p:blipFill>
          <a:blip r:embed="rId3"/>
          <a:stretch>
            <a:fillRect/>
          </a:stretch>
        </p:blipFill>
        <p:spPr>
          <a:xfrm>
            <a:off x="970409" y="5245100"/>
            <a:ext cx="3187700" cy="850900"/>
          </a:xfrm>
          <a:prstGeom prst="rect">
            <a:avLst/>
          </a:prstGeom>
        </p:spPr>
      </p:pic>
      <p:sp>
        <p:nvSpPr>
          <p:cNvPr id="8" name="Rectangle 7">
            <a:extLst>
              <a:ext uri="{FF2B5EF4-FFF2-40B4-BE49-F238E27FC236}">
                <a16:creationId xmlns:a16="http://schemas.microsoft.com/office/drawing/2014/main" id="{D53CB059-6609-874F-95EA-866B5B7F3D5C}"/>
              </a:ext>
            </a:extLst>
          </p:cNvPr>
          <p:cNvSpPr/>
          <p:nvPr/>
        </p:nvSpPr>
        <p:spPr>
          <a:xfrm>
            <a:off x="335794" y="5455762"/>
            <a:ext cx="732893" cy="461665"/>
          </a:xfrm>
          <a:prstGeom prst="rect">
            <a:avLst/>
          </a:prstGeom>
        </p:spPr>
        <p:txBody>
          <a:bodyPr wrap="none">
            <a:spAutoFit/>
          </a:bodyPr>
          <a:lstStyle/>
          <a:p>
            <a:r>
              <a:rPr lang="en-US" dirty="0"/>
              <a:t>with</a:t>
            </a:r>
          </a:p>
        </p:txBody>
      </p:sp>
      <p:sp>
        <p:nvSpPr>
          <p:cNvPr id="15" name="Rectangle 14">
            <a:extLst>
              <a:ext uri="{FF2B5EF4-FFF2-40B4-BE49-F238E27FC236}">
                <a16:creationId xmlns:a16="http://schemas.microsoft.com/office/drawing/2014/main" id="{ED298E40-8EB5-F34B-9A61-378F2CBD54BB}"/>
              </a:ext>
            </a:extLst>
          </p:cNvPr>
          <p:cNvSpPr/>
          <p:nvPr/>
        </p:nvSpPr>
        <p:spPr>
          <a:xfrm>
            <a:off x="4115379" y="5452991"/>
            <a:ext cx="1024639" cy="461665"/>
          </a:xfrm>
          <a:prstGeom prst="rect">
            <a:avLst/>
          </a:prstGeom>
        </p:spPr>
        <p:txBody>
          <a:bodyPr wrap="none">
            <a:spAutoFit/>
          </a:bodyPr>
          <a:lstStyle/>
          <a:p>
            <a:r>
              <a:rPr lang="en-US" dirty="0"/>
              <a:t>where</a:t>
            </a:r>
          </a:p>
        </p:txBody>
      </p:sp>
      <p:pic>
        <p:nvPicPr>
          <p:cNvPr id="9" name="Picture 8">
            <a:extLst>
              <a:ext uri="{FF2B5EF4-FFF2-40B4-BE49-F238E27FC236}">
                <a16:creationId xmlns:a16="http://schemas.microsoft.com/office/drawing/2014/main" id="{9E9B3D90-2587-714C-B89D-6DCE06DEB0BB}"/>
              </a:ext>
            </a:extLst>
          </p:cNvPr>
          <p:cNvPicPr>
            <a:picLocks noChangeAspect="1"/>
          </p:cNvPicPr>
          <p:nvPr/>
        </p:nvPicPr>
        <p:blipFill>
          <a:blip r:embed="rId4"/>
          <a:stretch>
            <a:fillRect/>
          </a:stretch>
        </p:blipFill>
        <p:spPr>
          <a:xfrm>
            <a:off x="5254934" y="5111473"/>
            <a:ext cx="1574800" cy="1054100"/>
          </a:xfrm>
          <a:prstGeom prst="rect">
            <a:avLst/>
          </a:prstGeom>
        </p:spPr>
      </p:pic>
    </p:spTree>
    <p:extLst>
      <p:ext uri="{BB962C8B-B14F-4D97-AF65-F5344CB8AC3E}">
        <p14:creationId xmlns:p14="http://schemas.microsoft.com/office/powerpoint/2010/main" val="2704353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407988" y="1409699"/>
            <a:ext cx="8316912" cy="2462213"/>
          </a:xfrm>
          <a:prstGeom prst="rect">
            <a:avLst/>
          </a:prstGeom>
        </p:spPr>
        <p:txBody>
          <a:bodyPr wrap="square">
            <a:spAutoFit/>
          </a:bodyPr>
          <a:lstStyle/>
          <a:p>
            <a:r>
              <a:rPr lang="en-US" altLang="en-US" sz="2200" dirty="0"/>
              <a:t>We can derive the a, b, c, d, A, B parameters for a single-phase transformer. These parameters are useful for programming and algorithm development</a:t>
            </a:r>
          </a:p>
          <a:p>
            <a:endParaRPr lang="en-US" altLang="en-US" sz="2200" dirty="0"/>
          </a:p>
          <a:p>
            <a:r>
              <a:rPr lang="en-US" sz="2200" dirty="0"/>
              <a:t>To better understand the model for the step-regulator, a model for the two-winding transformer will first be developed. Referring to the figure below, the equations for the ideal transformer become:</a:t>
            </a:r>
            <a:r>
              <a:rPr lang="en-US" altLang="en-US" sz="2200" dirty="0"/>
              <a:t>  </a:t>
            </a:r>
          </a:p>
        </p:txBody>
      </p:sp>
      <p:pic>
        <p:nvPicPr>
          <p:cNvPr id="2" name="Picture 1">
            <a:extLst>
              <a:ext uri="{FF2B5EF4-FFF2-40B4-BE49-F238E27FC236}">
                <a16:creationId xmlns:a16="http://schemas.microsoft.com/office/drawing/2014/main" id="{38735183-2EEA-6243-933F-4EE0B5F0D4CE}"/>
              </a:ext>
            </a:extLst>
          </p:cNvPr>
          <p:cNvPicPr>
            <a:picLocks noChangeAspect="1"/>
          </p:cNvPicPr>
          <p:nvPr/>
        </p:nvPicPr>
        <p:blipFill>
          <a:blip r:embed="rId2"/>
          <a:stretch>
            <a:fillRect/>
          </a:stretch>
        </p:blipFill>
        <p:spPr>
          <a:xfrm>
            <a:off x="179388" y="3938586"/>
            <a:ext cx="8750300" cy="2705100"/>
          </a:xfrm>
          <a:prstGeom prst="rect">
            <a:avLst/>
          </a:prstGeom>
        </p:spPr>
      </p:pic>
    </p:spTree>
    <p:extLst>
      <p:ext uri="{BB962C8B-B14F-4D97-AF65-F5344CB8AC3E}">
        <p14:creationId xmlns:p14="http://schemas.microsoft.com/office/powerpoint/2010/main" val="546711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7" name="Picture 6">
            <a:extLst>
              <a:ext uri="{FF2B5EF4-FFF2-40B4-BE49-F238E27FC236}">
                <a16:creationId xmlns:a16="http://schemas.microsoft.com/office/drawing/2014/main" id="{E1F816E7-841B-E748-9F91-F058955E0C08}"/>
              </a:ext>
            </a:extLst>
          </p:cNvPr>
          <p:cNvPicPr>
            <a:picLocks noChangeAspect="1"/>
          </p:cNvPicPr>
          <p:nvPr/>
        </p:nvPicPr>
        <p:blipFill>
          <a:blip r:embed="rId2"/>
          <a:stretch>
            <a:fillRect/>
          </a:stretch>
        </p:blipFill>
        <p:spPr>
          <a:xfrm>
            <a:off x="57906" y="1304287"/>
            <a:ext cx="8750300" cy="2705100"/>
          </a:xfrm>
          <a:prstGeom prst="rect">
            <a:avLst/>
          </a:prstGeom>
        </p:spPr>
      </p:pic>
      <p:sp>
        <p:nvSpPr>
          <p:cNvPr id="2" name="Rectangle 1">
            <a:extLst>
              <a:ext uri="{FF2B5EF4-FFF2-40B4-BE49-F238E27FC236}">
                <a16:creationId xmlns:a16="http://schemas.microsoft.com/office/drawing/2014/main" id="{3A78F2E9-4FF9-5245-997B-241FF218B15D}"/>
              </a:ext>
            </a:extLst>
          </p:cNvPr>
          <p:cNvSpPr/>
          <p:nvPr/>
        </p:nvSpPr>
        <p:spPr>
          <a:xfrm>
            <a:off x="967765" y="4004764"/>
            <a:ext cx="2838922" cy="1200329"/>
          </a:xfrm>
          <a:prstGeom prst="rect">
            <a:avLst/>
          </a:prstGeom>
          <a:ln w="15875">
            <a:solidFill>
              <a:srgbClr val="FF0000"/>
            </a:solidFill>
          </a:ln>
        </p:spPr>
        <p:txBody>
          <a:bodyPr wrap="square">
            <a:spAutoFit/>
          </a:bodyPr>
          <a:lstStyle/>
          <a:p>
            <a:r>
              <a:rPr lang="en-US" dirty="0"/>
              <a:t>Considering an ideal transformer here</a:t>
            </a:r>
          </a:p>
        </p:txBody>
      </p:sp>
      <p:cxnSp>
        <p:nvCxnSpPr>
          <p:cNvPr id="4" name="Straight Arrow Connector 3">
            <a:extLst>
              <a:ext uri="{FF2B5EF4-FFF2-40B4-BE49-F238E27FC236}">
                <a16:creationId xmlns:a16="http://schemas.microsoft.com/office/drawing/2014/main" id="{90EB525C-AB9E-0541-9100-4BDF6603D587}"/>
              </a:ext>
            </a:extLst>
          </p:cNvPr>
          <p:cNvCxnSpPr>
            <a:cxnSpLocks/>
          </p:cNvCxnSpPr>
          <p:nvPr/>
        </p:nvCxnSpPr>
        <p:spPr bwMode="auto">
          <a:xfrm flipV="1">
            <a:off x="3886200" y="3011557"/>
            <a:ext cx="1023730" cy="1093277"/>
          </a:xfrm>
          <a:prstGeom prst="straightConnector1">
            <a:avLst/>
          </a:prstGeom>
          <a:solidFill>
            <a:schemeClr val="accent1"/>
          </a:solidFill>
          <a:ln w="47625" cap="flat" cmpd="sng" algn="ctr">
            <a:solidFill>
              <a:srgbClr val="FF0000"/>
            </a:solidFill>
            <a:prstDash val="solid"/>
            <a:round/>
            <a:headEnd type="none" w="med" len="med"/>
            <a:tailEnd type="triangle"/>
          </a:ln>
          <a:effectLst/>
        </p:spPr>
      </p:cxnSp>
      <p:pic>
        <p:nvPicPr>
          <p:cNvPr id="8" name="Picture 7">
            <a:extLst>
              <a:ext uri="{FF2B5EF4-FFF2-40B4-BE49-F238E27FC236}">
                <a16:creationId xmlns:a16="http://schemas.microsoft.com/office/drawing/2014/main" id="{5FF10CBA-6EAE-3342-B2DB-8A4DFD7EE2EA}"/>
              </a:ext>
            </a:extLst>
          </p:cNvPr>
          <p:cNvPicPr>
            <a:picLocks noChangeAspect="1"/>
          </p:cNvPicPr>
          <p:nvPr/>
        </p:nvPicPr>
        <p:blipFill>
          <a:blip r:embed="rId3"/>
          <a:stretch>
            <a:fillRect/>
          </a:stretch>
        </p:blipFill>
        <p:spPr>
          <a:xfrm>
            <a:off x="4813924" y="4017643"/>
            <a:ext cx="3924300" cy="1193800"/>
          </a:xfrm>
          <a:prstGeom prst="rect">
            <a:avLst/>
          </a:prstGeom>
        </p:spPr>
      </p:pic>
      <p:pic>
        <p:nvPicPr>
          <p:cNvPr id="3" name="Picture 2">
            <a:extLst>
              <a:ext uri="{FF2B5EF4-FFF2-40B4-BE49-F238E27FC236}">
                <a16:creationId xmlns:a16="http://schemas.microsoft.com/office/drawing/2014/main" id="{CB7B910D-DAFF-0947-9F90-FDACDC2BD32B}"/>
              </a:ext>
            </a:extLst>
          </p:cNvPr>
          <p:cNvPicPr>
            <a:picLocks noChangeAspect="1"/>
          </p:cNvPicPr>
          <p:nvPr/>
        </p:nvPicPr>
        <p:blipFill>
          <a:blip r:embed="rId4"/>
          <a:stretch>
            <a:fillRect/>
          </a:stretch>
        </p:blipFill>
        <p:spPr>
          <a:xfrm>
            <a:off x="4896681" y="5219700"/>
            <a:ext cx="3746500" cy="1181100"/>
          </a:xfrm>
          <a:prstGeom prst="rect">
            <a:avLst/>
          </a:prstGeom>
        </p:spPr>
      </p:pic>
    </p:spTree>
    <p:extLst>
      <p:ext uri="{BB962C8B-B14F-4D97-AF65-F5344CB8AC3E}">
        <p14:creationId xmlns:p14="http://schemas.microsoft.com/office/powerpoint/2010/main" val="30024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79388" y="1350963"/>
            <a:ext cx="8702675" cy="4079875"/>
          </a:xfrm>
        </p:spPr>
        <p:txBody>
          <a:bodyPr/>
          <a:lstStyle/>
          <a:p>
            <a:pPr eaLnBrk="1" hangingPunct="1">
              <a:spcBef>
                <a:spcPct val="0"/>
              </a:spcBef>
              <a:defRPr/>
            </a:pPr>
            <a:r>
              <a:rPr lang="en-US" altLang="en-US" sz="2800" b="1" dirty="0">
                <a:latin typeface="Arial" charset="0"/>
                <a:cs typeface="Arial" charset="0"/>
              </a:rPr>
              <a:t>Learning Objectives:</a:t>
            </a:r>
          </a:p>
          <a:p>
            <a:pPr lvl="1" eaLnBrk="1" hangingPunct="1">
              <a:spcBef>
                <a:spcPct val="0"/>
              </a:spcBef>
              <a:spcAft>
                <a:spcPts val="600"/>
              </a:spcAft>
              <a:defRPr/>
            </a:pPr>
            <a:r>
              <a:rPr lang="en-US" altLang="en-US" sz="2000" dirty="0">
                <a:latin typeface="Arial" charset="0"/>
                <a:cs typeface="Arial" charset="0"/>
              </a:rPr>
              <a:t>Define voltage regulation and identify reasons why regulating voltage is very important for distribution engineers</a:t>
            </a:r>
          </a:p>
          <a:p>
            <a:pPr lvl="1" eaLnBrk="1" hangingPunct="1">
              <a:spcBef>
                <a:spcPct val="0"/>
              </a:spcBef>
              <a:spcAft>
                <a:spcPts val="600"/>
              </a:spcAft>
              <a:defRPr/>
            </a:pPr>
            <a:r>
              <a:rPr lang="en-US" altLang="en-US" sz="2000" dirty="0">
                <a:latin typeface="Arial" charset="0"/>
                <a:cs typeface="Arial" charset="0"/>
              </a:rPr>
              <a:t>Define utilization voltage, service voltage, range A and range B</a:t>
            </a:r>
          </a:p>
          <a:p>
            <a:pPr lvl="1" eaLnBrk="1" hangingPunct="1">
              <a:spcBef>
                <a:spcPct val="0"/>
              </a:spcBef>
              <a:spcAft>
                <a:spcPts val="600"/>
              </a:spcAft>
              <a:defRPr/>
            </a:pPr>
            <a:r>
              <a:rPr lang="en-US" altLang="en-US" sz="2000" dirty="0">
                <a:latin typeface="Arial" charset="0"/>
                <a:cs typeface="Arial" charset="0"/>
              </a:rPr>
              <a:t>Calculate the a, b, c, d, A and B constants for a two-winding transformer</a:t>
            </a:r>
          </a:p>
          <a:p>
            <a:pPr lvl="1" eaLnBrk="1" hangingPunct="1">
              <a:spcBef>
                <a:spcPct val="0"/>
              </a:spcBef>
              <a:spcAft>
                <a:spcPts val="600"/>
              </a:spcAft>
              <a:defRPr/>
            </a:pPr>
            <a:r>
              <a:rPr lang="en-US" altLang="en-US" sz="2000" dirty="0">
                <a:latin typeface="Arial" charset="0"/>
                <a:cs typeface="Arial" charset="0"/>
              </a:rPr>
              <a:t>Define the step-down and step-up autotransformer and discuss how an autotransformer can be constructed from a two-winding transformer</a:t>
            </a:r>
          </a:p>
          <a:p>
            <a:pPr lvl="1" eaLnBrk="1" hangingPunct="1">
              <a:spcBef>
                <a:spcPct val="0"/>
              </a:spcBef>
              <a:spcAft>
                <a:spcPts val="600"/>
              </a:spcAft>
              <a:defRPr/>
            </a:pPr>
            <a:r>
              <a:rPr lang="en-US" altLang="en-US" sz="2000" dirty="0">
                <a:latin typeface="Arial" charset="0"/>
                <a:cs typeface="Arial" charset="0"/>
              </a:rPr>
              <a:t>Calculate the a, b, c, d, A and B constants for an autotransformer</a:t>
            </a:r>
          </a:p>
          <a:p>
            <a:pPr lvl="1" eaLnBrk="1" hangingPunct="1">
              <a:spcBef>
                <a:spcPct val="0"/>
              </a:spcBef>
              <a:spcAft>
                <a:spcPts val="600"/>
              </a:spcAft>
              <a:defRPr/>
            </a:pPr>
            <a:endParaRPr lang="en-US" altLang="en-US" sz="2000" dirty="0">
              <a:latin typeface="Arial" charset="0"/>
              <a:cs typeface="Arial" charset="0"/>
            </a:endParaRPr>
          </a:p>
          <a:p>
            <a:pPr lvl="1" eaLnBrk="1" hangingPunct="1">
              <a:spcBef>
                <a:spcPct val="0"/>
              </a:spcBef>
              <a:spcAft>
                <a:spcPts val="600"/>
              </a:spcAft>
              <a:defRPr/>
            </a:pPr>
            <a:endParaRPr lang="en-US" altLang="en-US" sz="2000" dirty="0">
              <a:latin typeface="Arial" charset="0"/>
              <a:cs typeface="Arial" charset="0"/>
            </a:endParaRPr>
          </a:p>
          <a:p>
            <a:pPr marL="457200" lvl="1" indent="0" eaLnBrk="1" hangingPunct="1">
              <a:spcBef>
                <a:spcPct val="0"/>
              </a:spcBef>
              <a:spcAft>
                <a:spcPts val="600"/>
              </a:spcAft>
              <a:buFontTx/>
              <a:buNone/>
              <a:defRPr/>
            </a:pPr>
            <a:br>
              <a:rPr lang="en-US" altLang="en-US" sz="2000" b="1" dirty="0">
                <a:latin typeface="Arial" charset="0"/>
                <a:cs typeface="Arial" charset="0"/>
              </a:rPr>
            </a:br>
            <a:endParaRPr lang="en-US" altLang="en-US" sz="2000" dirty="0">
              <a:latin typeface="Arial" charset="0"/>
              <a:cs typeface="Arial" charset="0"/>
            </a:endParaRPr>
          </a:p>
        </p:txBody>
      </p:sp>
      <p:sp>
        <p:nvSpPr>
          <p:cNvPr id="19459"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Learning Objectives</a:t>
            </a:r>
          </a:p>
        </p:txBody>
      </p:sp>
      <p:sp>
        <p:nvSpPr>
          <p:cNvPr id="19460"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AE758527-5DC8-43E1-B93C-9498DDCD4DFA}" type="slidenum">
              <a:rPr lang="en-US" altLang="en-US" sz="2400" smtClean="0">
                <a:solidFill>
                  <a:schemeClr val="tx1"/>
                </a:solidFill>
                <a:latin typeface="Arial" panose="020B0604020202020204" pitchFamily="34" charset="0"/>
              </a:rPr>
              <a:pPr algn="r">
                <a:spcBef>
                  <a:spcPct val="0"/>
                </a:spcBef>
                <a:spcAft>
                  <a:spcPct val="0"/>
                </a:spcAft>
                <a:buClrTx/>
                <a:buFontTx/>
                <a:buNone/>
              </a:pPr>
              <a:t>3</a:t>
            </a:fld>
            <a:endParaRPr lang="en-US" altLang="en-US" sz="2400">
              <a:solidFill>
                <a:schemeClr val="tx1"/>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7" name="Picture 6">
            <a:extLst>
              <a:ext uri="{FF2B5EF4-FFF2-40B4-BE49-F238E27FC236}">
                <a16:creationId xmlns:a16="http://schemas.microsoft.com/office/drawing/2014/main" id="{E1F816E7-841B-E748-9F91-F058955E0C08}"/>
              </a:ext>
            </a:extLst>
          </p:cNvPr>
          <p:cNvPicPr>
            <a:picLocks noChangeAspect="1"/>
          </p:cNvPicPr>
          <p:nvPr/>
        </p:nvPicPr>
        <p:blipFill>
          <a:blip r:embed="rId2"/>
          <a:stretch>
            <a:fillRect/>
          </a:stretch>
        </p:blipFill>
        <p:spPr>
          <a:xfrm>
            <a:off x="114337" y="1315425"/>
            <a:ext cx="8750300" cy="2705100"/>
          </a:xfrm>
          <a:prstGeom prst="rect">
            <a:avLst/>
          </a:prstGeom>
        </p:spPr>
      </p:pic>
      <p:sp>
        <p:nvSpPr>
          <p:cNvPr id="2" name="Rectangle 1">
            <a:extLst>
              <a:ext uri="{FF2B5EF4-FFF2-40B4-BE49-F238E27FC236}">
                <a16:creationId xmlns:a16="http://schemas.microsoft.com/office/drawing/2014/main" id="{3A78F2E9-4FF9-5245-997B-241FF218B15D}"/>
              </a:ext>
            </a:extLst>
          </p:cNvPr>
          <p:cNvSpPr/>
          <p:nvPr/>
        </p:nvSpPr>
        <p:spPr>
          <a:xfrm>
            <a:off x="1123605" y="4186881"/>
            <a:ext cx="4173951" cy="830997"/>
          </a:xfrm>
          <a:prstGeom prst="rect">
            <a:avLst/>
          </a:prstGeom>
          <a:ln w="15875">
            <a:noFill/>
          </a:ln>
        </p:spPr>
        <p:txBody>
          <a:bodyPr wrap="square">
            <a:spAutoFit/>
          </a:bodyPr>
          <a:lstStyle/>
          <a:p>
            <a:r>
              <a:rPr lang="en-US" dirty="0"/>
              <a:t>KVL yields around this loop yields  </a:t>
            </a:r>
          </a:p>
        </p:txBody>
      </p:sp>
      <p:cxnSp>
        <p:nvCxnSpPr>
          <p:cNvPr id="17" name="Straight Connector 16">
            <a:extLst>
              <a:ext uri="{FF2B5EF4-FFF2-40B4-BE49-F238E27FC236}">
                <a16:creationId xmlns:a16="http://schemas.microsoft.com/office/drawing/2014/main" id="{2AD8C43A-0BDC-8B49-A72B-542B393D3879}"/>
              </a:ext>
            </a:extLst>
          </p:cNvPr>
          <p:cNvCxnSpPr>
            <a:cxnSpLocks/>
          </p:cNvCxnSpPr>
          <p:nvPr/>
        </p:nvCxnSpPr>
        <p:spPr bwMode="auto">
          <a:xfrm>
            <a:off x="5874026" y="1900136"/>
            <a:ext cx="1934611" cy="0"/>
          </a:xfrm>
          <a:prstGeom prst="line">
            <a:avLst/>
          </a:prstGeom>
          <a:solidFill>
            <a:schemeClr val="accent1"/>
          </a:solidFill>
          <a:ln w="38100" cap="flat" cmpd="sng" algn="ctr">
            <a:solidFill>
              <a:srgbClr val="FF0000"/>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7DBA377E-41F8-BE45-A605-F79016D93F57}"/>
              </a:ext>
            </a:extLst>
          </p:cNvPr>
          <p:cNvCxnSpPr>
            <a:cxnSpLocks/>
          </p:cNvCxnSpPr>
          <p:nvPr/>
        </p:nvCxnSpPr>
        <p:spPr bwMode="auto">
          <a:xfrm>
            <a:off x="7808637" y="1900136"/>
            <a:ext cx="0" cy="1717707"/>
          </a:xfrm>
          <a:prstGeom prst="line">
            <a:avLst/>
          </a:prstGeom>
          <a:solidFill>
            <a:schemeClr val="accent1"/>
          </a:solidFill>
          <a:ln w="38100" cap="flat" cmpd="sng" algn="ctr">
            <a:solidFill>
              <a:srgbClr val="FF0000"/>
            </a:solidFill>
            <a:prstDash val="dash"/>
            <a:round/>
            <a:headEnd type="none" w="med" len="med"/>
            <a:tailEnd type="none" w="med" len="med"/>
          </a:ln>
          <a:effectLst/>
        </p:spPr>
      </p:cxnSp>
      <p:cxnSp>
        <p:nvCxnSpPr>
          <p:cNvPr id="29" name="Straight Connector 28">
            <a:extLst>
              <a:ext uri="{FF2B5EF4-FFF2-40B4-BE49-F238E27FC236}">
                <a16:creationId xmlns:a16="http://schemas.microsoft.com/office/drawing/2014/main" id="{49C7CDA4-95C6-0648-83C0-DC1B786FC2BD}"/>
              </a:ext>
            </a:extLst>
          </p:cNvPr>
          <p:cNvCxnSpPr>
            <a:cxnSpLocks/>
          </p:cNvCxnSpPr>
          <p:nvPr/>
        </p:nvCxnSpPr>
        <p:spPr bwMode="auto">
          <a:xfrm>
            <a:off x="5943600" y="3617843"/>
            <a:ext cx="1865037" cy="0"/>
          </a:xfrm>
          <a:prstGeom prst="line">
            <a:avLst/>
          </a:prstGeom>
          <a:solidFill>
            <a:schemeClr val="accent1"/>
          </a:solidFill>
          <a:ln w="38100" cap="flat" cmpd="sng" algn="ctr">
            <a:solidFill>
              <a:srgbClr val="FF0000"/>
            </a:solidFill>
            <a:prstDash val="dash"/>
            <a:round/>
            <a:headEnd type="triangle" w="med" len="med"/>
            <a:tailEnd type="none" w="med" len="med"/>
          </a:ln>
          <a:effectLst/>
        </p:spPr>
      </p:cxnSp>
      <p:pic>
        <p:nvPicPr>
          <p:cNvPr id="26" name="Picture 25">
            <a:extLst>
              <a:ext uri="{FF2B5EF4-FFF2-40B4-BE49-F238E27FC236}">
                <a16:creationId xmlns:a16="http://schemas.microsoft.com/office/drawing/2014/main" id="{CD084402-BA03-E140-8CE3-3D288859A302}"/>
              </a:ext>
            </a:extLst>
          </p:cNvPr>
          <p:cNvPicPr>
            <a:picLocks noChangeAspect="1"/>
          </p:cNvPicPr>
          <p:nvPr/>
        </p:nvPicPr>
        <p:blipFill>
          <a:blip r:embed="rId3"/>
          <a:stretch>
            <a:fillRect/>
          </a:stretch>
        </p:blipFill>
        <p:spPr>
          <a:xfrm>
            <a:off x="3194844" y="5225075"/>
            <a:ext cx="2933700" cy="635000"/>
          </a:xfrm>
          <a:prstGeom prst="rect">
            <a:avLst/>
          </a:prstGeom>
        </p:spPr>
      </p:pic>
      <p:cxnSp>
        <p:nvCxnSpPr>
          <p:cNvPr id="33" name="Straight Arrow Connector 32">
            <a:extLst>
              <a:ext uri="{FF2B5EF4-FFF2-40B4-BE49-F238E27FC236}">
                <a16:creationId xmlns:a16="http://schemas.microsoft.com/office/drawing/2014/main" id="{C6FEDAEF-94E9-ED4B-AC60-DB1AB01DE7F5}"/>
              </a:ext>
            </a:extLst>
          </p:cNvPr>
          <p:cNvCxnSpPr>
            <a:cxnSpLocks/>
          </p:cNvCxnSpPr>
          <p:nvPr/>
        </p:nvCxnSpPr>
        <p:spPr bwMode="auto">
          <a:xfrm flipV="1">
            <a:off x="4742084" y="3841584"/>
            <a:ext cx="695153" cy="345297"/>
          </a:xfrm>
          <a:prstGeom prst="straightConnector1">
            <a:avLst/>
          </a:prstGeom>
          <a:solidFill>
            <a:schemeClr val="accent1"/>
          </a:solidFill>
          <a:ln w="476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603011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A78F2E9-4FF9-5245-997B-241FF218B15D}"/>
                  </a:ext>
                </a:extLst>
              </p:cNvPr>
              <p:cNvSpPr/>
              <p:nvPr/>
            </p:nvSpPr>
            <p:spPr>
              <a:xfrm>
                <a:off x="335794" y="4014232"/>
                <a:ext cx="6559342" cy="461665"/>
              </a:xfrm>
              <a:prstGeom prst="rect">
                <a:avLst/>
              </a:prstGeom>
              <a:ln w="15875">
                <a:noFill/>
              </a:ln>
            </p:spPr>
            <p:txBody>
              <a:bodyPr wrap="square">
                <a:spAutoFit/>
              </a:bodyPr>
              <a:lstStyle/>
              <a:p>
                <a:r>
                  <a:rPr lang="en-US" dirty="0"/>
                  <a:t>The primary voltage is same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a14:m>
                <a:r>
                  <a:rPr lang="en-US" dirty="0"/>
                  <a:t> so</a:t>
                </a:r>
              </a:p>
            </p:txBody>
          </p:sp>
        </mc:Choice>
        <mc:Fallback xmlns="">
          <p:sp>
            <p:nvSpPr>
              <p:cNvPr id="2" name="Rectangle 1">
                <a:extLst>
                  <a:ext uri="{FF2B5EF4-FFF2-40B4-BE49-F238E27FC236}">
                    <a16:creationId xmlns:a16="http://schemas.microsoft.com/office/drawing/2014/main" id="{3A78F2E9-4FF9-5245-997B-241FF218B15D}"/>
                  </a:ext>
                </a:extLst>
              </p:cNvPr>
              <p:cNvSpPr>
                <a:spLocks noRot="1" noChangeAspect="1" noMove="1" noResize="1" noEditPoints="1" noAdjustHandles="1" noChangeArrowheads="1" noChangeShapeType="1" noTextEdit="1"/>
              </p:cNvSpPr>
              <p:nvPr/>
            </p:nvSpPr>
            <p:spPr>
              <a:xfrm>
                <a:off x="335794" y="4014232"/>
                <a:ext cx="6559342" cy="461665"/>
              </a:xfrm>
              <a:prstGeom prst="rect">
                <a:avLst/>
              </a:prstGeom>
              <a:blipFill>
                <a:blip r:embed="rId2"/>
                <a:stretch>
                  <a:fillRect l="-1351" t="-8108" b="-27027"/>
                </a:stretch>
              </a:blipFill>
              <a:ln w="15875">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F44B3413-17C5-0242-AA2F-D0AED32AF50E}"/>
              </a:ext>
            </a:extLst>
          </p:cNvPr>
          <p:cNvPicPr>
            <a:picLocks noChangeAspect="1"/>
          </p:cNvPicPr>
          <p:nvPr/>
        </p:nvPicPr>
        <p:blipFill>
          <a:blip r:embed="rId3"/>
          <a:stretch>
            <a:fillRect/>
          </a:stretch>
        </p:blipFill>
        <p:spPr>
          <a:xfrm>
            <a:off x="340208" y="1409400"/>
            <a:ext cx="7965592" cy="2462512"/>
          </a:xfrm>
          <a:prstGeom prst="rect">
            <a:avLst/>
          </a:prstGeom>
        </p:spPr>
      </p:pic>
      <p:pic>
        <p:nvPicPr>
          <p:cNvPr id="6" name="Picture 5">
            <a:extLst>
              <a:ext uri="{FF2B5EF4-FFF2-40B4-BE49-F238E27FC236}">
                <a16:creationId xmlns:a16="http://schemas.microsoft.com/office/drawing/2014/main" id="{632D686B-C904-824A-9536-25296F1EDB34}"/>
              </a:ext>
            </a:extLst>
          </p:cNvPr>
          <p:cNvPicPr>
            <a:picLocks noChangeAspect="1"/>
          </p:cNvPicPr>
          <p:nvPr/>
        </p:nvPicPr>
        <p:blipFill>
          <a:blip r:embed="rId4"/>
          <a:stretch>
            <a:fillRect/>
          </a:stretch>
        </p:blipFill>
        <p:spPr>
          <a:xfrm>
            <a:off x="3684588" y="5254036"/>
            <a:ext cx="1754224" cy="734675"/>
          </a:xfrm>
          <a:prstGeom prst="rect">
            <a:avLst/>
          </a:prstGeom>
        </p:spPr>
      </p:pic>
      <p:pic>
        <p:nvPicPr>
          <p:cNvPr id="8" name="Picture 7">
            <a:extLst>
              <a:ext uri="{FF2B5EF4-FFF2-40B4-BE49-F238E27FC236}">
                <a16:creationId xmlns:a16="http://schemas.microsoft.com/office/drawing/2014/main" id="{C71A0B32-6F86-F34B-9E46-E293A8A5F18E}"/>
              </a:ext>
            </a:extLst>
          </p:cNvPr>
          <p:cNvPicPr>
            <a:picLocks noChangeAspect="1"/>
          </p:cNvPicPr>
          <p:nvPr/>
        </p:nvPicPr>
        <p:blipFill>
          <a:blip r:embed="rId5"/>
          <a:stretch>
            <a:fillRect/>
          </a:stretch>
        </p:blipFill>
        <p:spPr>
          <a:xfrm>
            <a:off x="3073400" y="4639649"/>
            <a:ext cx="1498600" cy="571500"/>
          </a:xfrm>
          <a:prstGeom prst="rect">
            <a:avLst/>
          </a:prstGeom>
        </p:spPr>
      </p:pic>
      <p:pic>
        <p:nvPicPr>
          <p:cNvPr id="9" name="Picture 8">
            <a:extLst>
              <a:ext uri="{FF2B5EF4-FFF2-40B4-BE49-F238E27FC236}">
                <a16:creationId xmlns:a16="http://schemas.microsoft.com/office/drawing/2014/main" id="{2E132BED-E9EF-164C-BF16-0C193A08560F}"/>
              </a:ext>
            </a:extLst>
          </p:cNvPr>
          <p:cNvPicPr>
            <a:picLocks noChangeAspect="1"/>
          </p:cNvPicPr>
          <p:nvPr/>
        </p:nvPicPr>
        <p:blipFill>
          <a:blip r:embed="rId6"/>
          <a:stretch>
            <a:fillRect/>
          </a:stretch>
        </p:blipFill>
        <p:spPr>
          <a:xfrm>
            <a:off x="3634375" y="5986008"/>
            <a:ext cx="3201104" cy="756379"/>
          </a:xfrm>
          <a:prstGeom prst="rect">
            <a:avLst/>
          </a:prstGeom>
        </p:spPr>
      </p:pic>
    </p:spTree>
    <p:extLst>
      <p:ext uri="{BB962C8B-B14F-4D97-AF65-F5344CB8AC3E}">
        <p14:creationId xmlns:p14="http://schemas.microsoft.com/office/powerpoint/2010/main" val="3023681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grpSp>
        <p:nvGrpSpPr>
          <p:cNvPr id="4" name="Group 3">
            <a:extLst>
              <a:ext uri="{FF2B5EF4-FFF2-40B4-BE49-F238E27FC236}">
                <a16:creationId xmlns:a16="http://schemas.microsoft.com/office/drawing/2014/main" id="{9DA7408D-2150-3646-9FB4-C070553B5CB5}"/>
              </a:ext>
            </a:extLst>
          </p:cNvPr>
          <p:cNvGrpSpPr/>
          <p:nvPr/>
        </p:nvGrpSpPr>
        <p:grpSpPr>
          <a:xfrm>
            <a:off x="2483374" y="2129242"/>
            <a:ext cx="3945238" cy="890675"/>
            <a:chOff x="2602603" y="1712663"/>
            <a:chExt cx="3894945" cy="756379"/>
          </a:xfrm>
        </p:grpSpPr>
        <p:pic>
          <p:nvPicPr>
            <p:cNvPr id="9" name="Picture 8">
              <a:extLst>
                <a:ext uri="{FF2B5EF4-FFF2-40B4-BE49-F238E27FC236}">
                  <a16:creationId xmlns:a16="http://schemas.microsoft.com/office/drawing/2014/main" id="{2E132BED-E9EF-164C-BF16-0C193A08560F}"/>
                </a:ext>
              </a:extLst>
            </p:cNvPr>
            <p:cNvPicPr>
              <a:picLocks noChangeAspect="1"/>
            </p:cNvPicPr>
            <p:nvPr/>
          </p:nvPicPr>
          <p:blipFill>
            <a:blip r:embed="rId2"/>
            <a:stretch>
              <a:fillRect/>
            </a:stretch>
          </p:blipFill>
          <p:spPr>
            <a:xfrm>
              <a:off x="3296444" y="1712663"/>
              <a:ext cx="3201104" cy="756379"/>
            </a:xfrm>
            <a:prstGeom prst="rect">
              <a:avLst/>
            </a:prstGeom>
          </p:spPr>
        </p:pic>
        <p:pic>
          <p:nvPicPr>
            <p:cNvPr id="3" name="Picture 2">
              <a:extLst>
                <a:ext uri="{FF2B5EF4-FFF2-40B4-BE49-F238E27FC236}">
                  <a16:creationId xmlns:a16="http://schemas.microsoft.com/office/drawing/2014/main" id="{508B5C31-6275-C044-A46F-1F244E937665}"/>
                </a:ext>
              </a:extLst>
            </p:cNvPr>
            <p:cNvPicPr>
              <a:picLocks noChangeAspect="1"/>
            </p:cNvPicPr>
            <p:nvPr/>
          </p:nvPicPr>
          <p:blipFill>
            <a:blip r:embed="rId3"/>
            <a:stretch>
              <a:fillRect/>
            </a:stretch>
          </p:blipFill>
          <p:spPr>
            <a:xfrm>
              <a:off x="2602603" y="1782236"/>
              <a:ext cx="723900" cy="609600"/>
            </a:xfrm>
            <a:prstGeom prst="rect">
              <a:avLst/>
            </a:prstGeom>
          </p:spPr>
        </p:pic>
      </p:grpSp>
      <p:sp>
        <p:nvSpPr>
          <p:cNvPr id="5" name="Rectangle 4">
            <a:extLst>
              <a:ext uri="{FF2B5EF4-FFF2-40B4-BE49-F238E27FC236}">
                <a16:creationId xmlns:a16="http://schemas.microsoft.com/office/drawing/2014/main" id="{7ADEEAA3-0257-6C4D-9768-90CDE8DD2ACF}"/>
              </a:ext>
            </a:extLst>
          </p:cNvPr>
          <p:cNvSpPr/>
          <p:nvPr/>
        </p:nvSpPr>
        <p:spPr>
          <a:xfrm>
            <a:off x="653787" y="1553024"/>
            <a:ext cx="1879041" cy="461665"/>
          </a:xfrm>
          <a:prstGeom prst="rect">
            <a:avLst/>
          </a:prstGeom>
        </p:spPr>
        <p:txBody>
          <a:bodyPr wrap="none">
            <a:spAutoFit/>
          </a:bodyPr>
          <a:lstStyle/>
          <a:p>
            <a:r>
              <a:rPr lang="en-US" dirty="0"/>
              <a:t>So we have </a:t>
            </a:r>
          </a:p>
        </p:txBody>
      </p:sp>
      <p:pic>
        <p:nvPicPr>
          <p:cNvPr id="7" name="Picture 6">
            <a:extLst>
              <a:ext uri="{FF2B5EF4-FFF2-40B4-BE49-F238E27FC236}">
                <a16:creationId xmlns:a16="http://schemas.microsoft.com/office/drawing/2014/main" id="{BDA0A3CF-60EF-E343-AE06-799FA2B458DB}"/>
              </a:ext>
            </a:extLst>
          </p:cNvPr>
          <p:cNvPicPr>
            <a:picLocks noChangeAspect="1"/>
          </p:cNvPicPr>
          <p:nvPr/>
        </p:nvPicPr>
        <p:blipFill>
          <a:blip r:embed="rId4"/>
          <a:stretch>
            <a:fillRect/>
          </a:stretch>
        </p:blipFill>
        <p:spPr>
          <a:xfrm>
            <a:off x="3216621" y="3330949"/>
            <a:ext cx="3242439" cy="768826"/>
          </a:xfrm>
          <a:prstGeom prst="rect">
            <a:avLst/>
          </a:prstGeom>
        </p:spPr>
      </p:pic>
      <p:sp>
        <p:nvSpPr>
          <p:cNvPr id="16" name="Rectangle 15">
            <a:extLst>
              <a:ext uri="{FF2B5EF4-FFF2-40B4-BE49-F238E27FC236}">
                <a16:creationId xmlns:a16="http://schemas.microsoft.com/office/drawing/2014/main" id="{43D29FD7-A145-2A4B-830B-42B5071ADC43}"/>
              </a:ext>
            </a:extLst>
          </p:cNvPr>
          <p:cNvSpPr/>
          <p:nvPr/>
        </p:nvSpPr>
        <p:spPr>
          <a:xfrm>
            <a:off x="766430" y="4102043"/>
            <a:ext cx="1109599" cy="461665"/>
          </a:xfrm>
          <a:prstGeom prst="rect">
            <a:avLst/>
          </a:prstGeom>
        </p:spPr>
        <p:txBody>
          <a:bodyPr wrap="none">
            <a:spAutoFit/>
          </a:bodyPr>
          <a:lstStyle/>
          <a:p>
            <a:r>
              <a:rPr lang="en-US" dirty="0"/>
              <a:t>where </a:t>
            </a:r>
          </a:p>
        </p:txBody>
      </p:sp>
      <p:pic>
        <p:nvPicPr>
          <p:cNvPr id="10" name="Picture 9">
            <a:extLst>
              <a:ext uri="{FF2B5EF4-FFF2-40B4-BE49-F238E27FC236}">
                <a16:creationId xmlns:a16="http://schemas.microsoft.com/office/drawing/2014/main" id="{A94EA5A0-FEC3-534D-8841-57A527D4EF69}"/>
              </a:ext>
            </a:extLst>
          </p:cNvPr>
          <p:cNvPicPr>
            <a:picLocks noChangeAspect="1"/>
          </p:cNvPicPr>
          <p:nvPr/>
        </p:nvPicPr>
        <p:blipFill>
          <a:blip r:embed="rId5"/>
          <a:stretch>
            <a:fillRect/>
          </a:stretch>
        </p:blipFill>
        <p:spPr>
          <a:xfrm>
            <a:off x="1970157" y="4997188"/>
            <a:ext cx="2082800" cy="1066800"/>
          </a:xfrm>
          <a:prstGeom prst="rect">
            <a:avLst/>
          </a:prstGeom>
        </p:spPr>
      </p:pic>
      <p:pic>
        <p:nvPicPr>
          <p:cNvPr id="11" name="Picture 10">
            <a:extLst>
              <a:ext uri="{FF2B5EF4-FFF2-40B4-BE49-F238E27FC236}">
                <a16:creationId xmlns:a16="http://schemas.microsoft.com/office/drawing/2014/main" id="{54224E1E-4277-A24B-91CA-66543928FABE}"/>
              </a:ext>
            </a:extLst>
          </p:cNvPr>
          <p:cNvPicPr>
            <a:picLocks noChangeAspect="1"/>
          </p:cNvPicPr>
          <p:nvPr/>
        </p:nvPicPr>
        <p:blipFill>
          <a:blip r:embed="rId6"/>
          <a:stretch>
            <a:fillRect/>
          </a:stretch>
        </p:blipFill>
        <p:spPr>
          <a:xfrm>
            <a:off x="4798325" y="5041638"/>
            <a:ext cx="1536700" cy="977900"/>
          </a:xfrm>
          <a:prstGeom prst="rect">
            <a:avLst/>
          </a:prstGeom>
        </p:spPr>
      </p:pic>
    </p:spTree>
    <p:extLst>
      <p:ext uri="{BB962C8B-B14F-4D97-AF65-F5344CB8AC3E}">
        <p14:creationId xmlns:p14="http://schemas.microsoft.com/office/powerpoint/2010/main" val="3655183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ADEEAA3-0257-6C4D-9768-90CDE8DD2ACF}"/>
                  </a:ext>
                </a:extLst>
              </p:cNvPr>
              <p:cNvSpPr/>
              <p:nvPr/>
            </p:nvSpPr>
            <p:spPr>
              <a:xfrm>
                <a:off x="381708" y="1515607"/>
                <a:ext cx="8261473" cy="4893647"/>
              </a:xfrm>
              <a:prstGeom prst="rect">
                <a:avLst/>
              </a:prstGeom>
            </p:spPr>
            <p:txBody>
              <a:bodyPr wrap="square">
                <a:spAutoFit/>
              </a:bodyPr>
              <a:lstStyle/>
              <a:p>
                <a:r>
                  <a:rPr lang="en-US" dirty="0"/>
                  <a:t>Recall that in the ladder iterative technique, we need to find the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matrices</a:t>
                </a:r>
              </a:p>
              <a:p>
                <a:endParaRPr lang="en-US" dirty="0"/>
              </a:p>
              <a:p>
                <a:r>
                  <a:rPr lang="en-US" dirty="0"/>
                  <a:t>Rearranging we have and solving for</a:t>
                </a:r>
              </a:p>
              <a:p>
                <a:endParaRPr lang="en-US" dirty="0"/>
              </a:p>
              <a:p>
                <a:endParaRPr lang="en-US" dirty="0"/>
              </a:p>
              <a:p>
                <a:endParaRPr lang="en-US" dirty="0"/>
              </a:p>
              <a:p>
                <a:endParaRPr lang="en-US" dirty="0"/>
              </a:p>
              <a:p>
                <a:r>
                  <a:rPr lang="en-US" dirty="0"/>
                  <a:t>which we can write a</a:t>
                </a:r>
              </a:p>
              <a:p>
                <a:endParaRPr lang="en-US" dirty="0"/>
              </a:p>
              <a:p>
                <a:endParaRPr lang="en-US" dirty="0"/>
              </a:p>
              <a:p>
                <a:endParaRPr lang="en-US" dirty="0"/>
              </a:p>
              <a:p>
                <a:r>
                  <a:rPr lang="en-US" dirty="0"/>
                  <a:t>where    </a:t>
                </a:r>
              </a:p>
            </p:txBody>
          </p:sp>
        </mc:Choice>
        <mc:Fallback xmlns="">
          <p:sp>
            <p:nvSpPr>
              <p:cNvPr id="5" name="Rectangle 4">
                <a:extLst>
                  <a:ext uri="{FF2B5EF4-FFF2-40B4-BE49-F238E27FC236}">
                    <a16:creationId xmlns:a16="http://schemas.microsoft.com/office/drawing/2014/main" id="{7ADEEAA3-0257-6C4D-9768-90CDE8DD2ACF}"/>
                  </a:ext>
                </a:extLst>
              </p:cNvPr>
              <p:cNvSpPr>
                <a:spLocks noRot="1" noChangeAspect="1" noMove="1" noResize="1" noEditPoints="1" noAdjustHandles="1" noChangeArrowheads="1" noChangeShapeType="1" noTextEdit="1"/>
              </p:cNvSpPr>
              <p:nvPr/>
            </p:nvSpPr>
            <p:spPr>
              <a:xfrm>
                <a:off x="381708" y="1515607"/>
                <a:ext cx="8261473" cy="4893647"/>
              </a:xfrm>
              <a:prstGeom prst="rect">
                <a:avLst/>
              </a:prstGeom>
              <a:blipFill>
                <a:blip r:embed="rId2"/>
                <a:stretch>
                  <a:fillRect l="-1074" t="-775" r="-1074" b="-155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3EF9FAA6-E998-984A-872A-87771BCAA5C0}"/>
              </a:ext>
            </a:extLst>
          </p:cNvPr>
          <p:cNvPicPr>
            <a:picLocks noChangeAspect="1"/>
          </p:cNvPicPr>
          <p:nvPr/>
        </p:nvPicPr>
        <p:blipFill>
          <a:blip r:embed="rId3"/>
          <a:stretch>
            <a:fillRect/>
          </a:stretch>
        </p:blipFill>
        <p:spPr>
          <a:xfrm>
            <a:off x="2505490" y="3318846"/>
            <a:ext cx="3695700" cy="1066800"/>
          </a:xfrm>
          <a:prstGeom prst="rect">
            <a:avLst/>
          </a:prstGeom>
        </p:spPr>
      </p:pic>
      <p:pic>
        <p:nvPicPr>
          <p:cNvPr id="6" name="Picture 5">
            <a:extLst>
              <a:ext uri="{FF2B5EF4-FFF2-40B4-BE49-F238E27FC236}">
                <a16:creationId xmlns:a16="http://schemas.microsoft.com/office/drawing/2014/main" id="{A6EF3081-FF4E-B94B-9390-9900EEA1A8FF}"/>
              </a:ext>
            </a:extLst>
          </p:cNvPr>
          <p:cNvPicPr>
            <a:picLocks noChangeAspect="1"/>
          </p:cNvPicPr>
          <p:nvPr/>
        </p:nvPicPr>
        <p:blipFill>
          <a:blip r:embed="rId4"/>
          <a:stretch>
            <a:fillRect/>
          </a:stretch>
        </p:blipFill>
        <p:spPr>
          <a:xfrm>
            <a:off x="2600740" y="5120611"/>
            <a:ext cx="3505200" cy="762000"/>
          </a:xfrm>
          <a:prstGeom prst="rect">
            <a:avLst/>
          </a:prstGeom>
        </p:spPr>
      </p:pic>
      <p:pic>
        <p:nvPicPr>
          <p:cNvPr id="8" name="Picture 7">
            <a:extLst>
              <a:ext uri="{FF2B5EF4-FFF2-40B4-BE49-F238E27FC236}">
                <a16:creationId xmlns:a16="http://schemas.microsoft.com/office/drawing/2014/main" id="{6F49C559-9359-F94C-84AF-5BA4F1FAF572}"/>
              </a:ext>
            </a:extLst>
          </p:cNvPr>
          <p:cNvPicPr>
            <a:picLocks noChangeAspect="1"/>
          </p:cNvPicPr>
          <p:nvPr/>
        </p:nvPicPr>
        <p:blipFill>
          <a:blip r:embed="rId5"/>
          <a:stretch>
            <a:fillRect/>
          </a:stretch>
        </p:blipFill>
        <p:spPr>
          <a:xfrm>
            <a:off x="2710519" y="6096000"/>
            <a:ext cx="1524000" cy="723900"/>
          </a:xfrm>
          <a:prstGeom prst="rect">
            <a:avLst/>
          </a:prstGeom>
        </p:spPr>
      </p:pic>
      <p:pic>
        <p:nvPicPr>
          <p:cNvPr id="12" name="Picture 11">
            <a:extLst>
              <a:ext uri="{FF2B5EF4-FFF2-40B4-BE49-F238E27FC236}">
                <a16:creationId xmlns:a16="http://schemas.microsoft.com/office/drawing/2014/main" id="{B03AA9A8-BEEF-E349-9D7D-395689739977}"/>
              </a:ext>
            </a:extLst>
          </p:cNvPr>
          <p:cNvPicPr>
            <a:picLocks noChangeAspect="1"/>
          </p:cNvPicPr>
          <p:nvPr/>
        </p:nvPicPr>
        <p:blipFill>
          <a:blip r:embed="rId6"/>
          <a:stretch>
            <a:fillRect/>
          </a:stretch>
        </p:blipFill>
        <p:spPr>
          <a:xfrm>
            <a:off x="4622179" y="6195943"/>
            <a:ext cx="1384300" cy="584200"/>
          </a:xfrm>
          <a:prstGeom prst="rect">
            <a:avLst/>
          </a:prstGeom>
        </p:spPr>
      </p:pic>
    </p:spTree>
    <p:extLst>
      <p:ext uri="{BB962C8B-B14F-4D97-AF65-F5344CB8AC3E}">
        <p14:creationId xmlns:p14="http://schemas.microsoft.com/office/powerpoint/2010/main" val="2081037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7" name="Picture 6">
            <a:extLst>
              <a:ext uri="{FF2B5EF4-FFF2-40B4-BE49-F238E27FC236}">
                <a16:creationId xmlns:a16="http://schemas.microsoft.com/office/drawing/2014/main" id="{E1F816E7-841B-E748-9F91-F058955E0C08}"/>
              </a:ext>
            </a:extLst>
          </p:cNvPr>
          <p:cNvPicPr>
            <a:picLocks noChangeAspect="1"/>
          </p:cNvPicPr>
          <p:nvPr/>
        </p:nvPicPr>
        <p:blipFill>
          <a:blip r:embed="rId2"/>
          <a:stretch>
            <a:fillRect/>
          </a:stretch>
        </p:blipFill>
        <p:spPr>
          <a:xfrm>
            <a:off x="114337" y="1315425"/>
            <a:ext cx="8750300" cy="2705100"/>
          </a:xfrm>
          <a:prstGeom prst="rect">
            <a:avLst/>
          </a:prstGeom>
        </p:spPr>
      </p:pic>
      <p:sp>
        <p:nvSpPr>
          <p:cNvPr id="2" name="Rectangle 1">
            <a:extLst>
              <a:ext uri="{FF2B5EF4-FFF2-40B4-BE49-F238E27FC236}">
                <a16:creationId xmlns:a16="http://schemas.microsoft.com/office/drawing/2014/main" id="{3A78F2E9-4FF9-5245-997B-241FF218B15D}"/>
              </a:ext>
            </a:extLst>
          </p:cNvPr>
          <p:cNvSpPr/>
          <p:nvPr/>
        </p:nvSpPr>
        <p:spPr>
          <a:xfrm>
            <a:off x="4196349" y="4290480"/>
            <a:ext cx="4173951" cy="461665"/>
          </a:xfrm>
          <a:prstGeom prst="rect">
            <a:avLst/>
          </a:prstGeom>
          <a:ln w="15875">
            <a:noFill/>
          </a:ln>
        </p:spPr>
        <p:txBody>
          <a:bodyPr wrap="square">
            <a:spAutoFit/>
          </a:bodyPr>
          <a:lstStyle/>
          <a:p>
            <a:r>
              <a:rPr lang="en-US" dirty="0"/>
              <a:t>KCL  at this node yields</a:t>
            </a:r>
          </a:p>
        </p:txBody>
      </p:sp>
      <p:cxnSp>
        <p:nvCxnSpPr>
          <p:cNvPr id="33" name="Straight Arrow Connector 32">
            <a:extLst>
              <a:ext uri="{FF2B5EF4-FFF2-40B4-BE49-F238E27FC236}">
                <a16:creationId xmlns:a16="http://schemas.microsoft.com/office/drawing/2014/main" id="{C6FEDAEF-94E9-ED4B-AC60-DB1AB01DE7F5}"/>
              </a:ext>
            </a:extLst>
          </p:cNvPr>
          <p:cNvCxnSpPr>
            <a:cxnSpLocks/>
          </p:cNvCxnSpPr>
          <p:nvPr/>
        </p:nvCxnSpPr>
        <p:spPr bwMode="auto">
          <a:xfrm flipH="1" flipV="1">
            <a:off x="2623930" y="1912324"/>
            <a:ext cx="2118154" cy="2274558"/>
          </a:xfrm>
          <a:prstGeom prst="straightConnector1">
            <a:avLst/>
          </a:prstGeom>
          <a:solidFill>
            <a:schemeClr val="accent1"/>
          </a:solidFill>
          <a:ln w="4762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A7AC92-69F5-FB43-9067-F7D41E92C1DF}"/>
                  </a:ext>
                </a:extLst>
              </p:cNvPr>
              <p:cNvSpPr txBox="1"/>
              <p:nvPr/>
            </p:nvSpPr>
            <p:spPr>
              <a:xfrm>
                <a:off x="3290342" y="5292804"/>
                <a:ext cx="2189702"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𝑒𝑥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b="0"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𝑚</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oMath>
                  </m:oMathPara>
                </a14:m>
                <a:endParaRPr lang="en-US" dirty="0"/>
              </a:p>
            </p:txBody>
          </p:sp>
        </mc:Choice>
        <mc:Fallback xmlns="">
          <p:sp>
            <p:nvSpPr>
              <p:cNvPr id="4" name="TextBox 3">
                <a:extLst>
                  <a:ext uri="{FF2B5EF4-FFF2-40B4-BE49-F238E27FC236}">
                    <a16:creationId xmlns:a16="http://schemas.microsoft.com/office/drawing/2014/main" id="{A6A7AC92-69F5-FB43-9067-F7D41E92C1DF}"/>
                  </a:ext>
                </a:extLst>
              </p:cNvPr>
              <p:cNvSpPr txBox="1">
                <a:spLocks noRot="1" noChangeAspect="1" noMove="1" noResize="1" noEditPoints="1" noAdjustHandles="1" noChangeArrowheads="1" noChangeShapeType="1" noTextEdit="1"/>
              </p:cNvSpPr>
              <p:nvPr/>
            </p:nvSpPr>
            <p:spPr>
              <a:xfrm>
                <a:off x="3290342" y="5292804"/>
                <a:ext cx="2189702" cy="1107996"/>
              </a:xfrm>
              <a:prstGeom prst="rect">
                <a:avLst/>
              </a:prstGeom>
              <a:blipFill>
                <a:blip r:embed="rId3"/>
                <a:stretch>
                  <a:fillRect b="-12500"/>
                </a:stretch>
              </a:blipFill>
            </p:spPr>
            <p:txBody>
              <a:bodyPr/>
              <a:lstStyle/>
              <a:p>
                <a:r>
                  <a:rPr lang="en-US">
                    <a:noFill/>
                  </a:rPr>
                  <a:t> </a:t>
                </a:r>
              </a:p>
            </p:txBody>
          </p:sp>
        </mc:Fallback>
      </mc:AlternateContent>
    </p:spTree>
    <p:extLst>
      <p:ext uri="{BB962C8B-B14F-4D97-AF65-F5344CB8AC3E}">
        <p14:creationId xmlns:p14="http://schemas.microsoft.com/office/powerpoint/2010/main" val="1486739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A78F2E9-4FF9-5245-997B-241FF218B15D}"/>
                  </a:ext>
                </a:extLst>
              </p:cNvPr>
              <p:cNvSpPr/>
              <p:nvPr/>
            </p:nvSpPr>
            <p:spPr>
              <a:xfrm>
                <a:off x="179388" y="1508125"/>
                <a:ext cx="7155690" cy="461665"/>
              </a:xfrm>
              <a:prstGeom prst="rect">
                <a:avLst/>
              </a:prstGeom>
              <a:ln w="15875">
                <a:noFill/>
              </a:ln>
            </p:spPr>
            <p:txBody>
              <a:bodyPr wrap="square">
                <a:spAutoFit/>
              </a:bodyPr>
              <a:lstStyle/>
              <a:p>
                <a:r>
                  <a:rPr lang="en-US" dirty="0"/>
                  <a:t>Substituting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𝑆</m:t>
                        </m:r>
                      </m:sub>
                    </m:sSub>
                  </m:oMath>
                </a14:m>
                <a:r>
                  <a:rPr lang="en-US" dirty="0"/>
                  <a:t> from our previous equation gives us  </a:t>
                </a:r>
              </a:p>
            </p:txBody>
          </p:sp>
        </mc:Choice>
        <mc:Fallback xmlns="">
          <p:sp>
            <p:nvSpPr>
              <p:cNvPr id="2" name="Rectangle 1">
                <a:extLst>
                  <a:ext uri="{FF2B5EF4-FFF2-40B4-BE49-F238E27FC236}">
                    <a16:creationId xmlns:a16="http://schemas.microsoft.com/office/drawing/2014/main" id="{3A78F2E9-4FF9-5245-997B-241FF218B15D}"/>
                  </a:ext>
                </a:extLst>
              </p:cNvPr>
              <p:cNvSpPr>
                <a:spLocks noRot="1" noChangeAspect="1" noMove="1" noResize="1" noEditPoints="1" noAdjustHandles="1" noChangeArrowheads="1" noChangeShapeType="1" noTextEdit="1"/>
              </p:cNvSpPr>
              <p:nvPr/>
            </p:nvSpPr>
            <p:spPr>
              <a:xfrm>
                <a:off x="179388" y="1508125"/>
                <a:ext cx="7155690" cy="461665"/>
              </a:xfrm>
              <a:prstGeom prst="rect">
                <a:avLst/>
              </a:prstGeom>
              <a:blipFill>
                <a:blip r:embed="rId2"/>
                <a:stretch>
                  <a:fillRect l="-1239" t="-10811" r="-2124" b="-27027"/>
                </a:stretch>
              </a:blipFill>
              <a:ln w="15875">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2E973475-7D0E-644A-AF42-3B88DCB778B5}"/>
              </a:ext>
            </a:extLst>
          </p:cNvPr>
          <p:cNvPicPr>
            <a:picLocks noChangeAspect="1"/>
          </p:cNvPicPr>
          <p:nvPr/>
        </p:nvPicPr>
        <p:blipFill>
          <a:blip r:embed="rId3"/>
          <a:stretch>
            <a:fillRect/>
          </a:stretch>
        </p:blipFill>
        <p:spPr>
          <a:xfrm>
            <a:off x="1270104" y="2497982"/>
            <a:ext cx="6210300" cy="698500"/>
          </a:xfrm>
          <a:prstGeom prst="rect">
            <a:avLst/>
          </a:prstGeom>
        </p:spPr>
      </p:pic>
      <p:sp>
        <p:nvSpPr>
          <p:cNvPr id="5" name="Rectangle 4">
            <a:extLst>
              <a:ext uri="{FF2B5EF4-FFF2-40B4-BE49-F238E27FC236}">
                <a16:creationId xmlns:a16="http://schemas.microsoft.com/office/drawing/2014/main" id="{F774F236-B884-044D-A841-DA1E19031E04}"/>
              </a:ext>
            </a:extLst>
          </p:cNvPr>
          <p:cNvSpPr/>
          <p:nvPr/>
        </p:nvSpPr>
        <p:spPr>
          <a:xfrm>
            <a:off x="335794" y="3583284"/>
            <a:ext cx="5041276" cy="461665"/>
          </a:xfrm>
          <a:prstGeom prst="rect">
            <a:avLst/>
          </a:prstGeom>
        </p:spPr>
        <p:txBody>
          <a:bodyPr wrap="square">
            <a:spAutoFit/>
          </a:bodyPr>
          <a:lstStyle/>
          <a:p>
            <a:r>
              <a:rPr lang="en-US" dirty="0"/>
              <a:t>Reorganizing and collecting terms </a:t>
            </a:r>
          </a:p>
        </p:txBody>
      </p:sp>
      <p:pic>
        <p:nvPicPr>
          <p:cNvPr id="6" name="Picture 5">
            <a:extLst>
              <a:ext uri="{FF2B5EF4-FFF2-40B4-BE49-F238E27FC236}">
                <a16:creationId xmlns:a16="http://schemas.microsoft.com/office/drawing/2014/main" id="{1173C702-45E3-204E-9BAD-834E085EFC22}"/>
              </a:ext>
            </a:extLst>
          </p:cNvPr>
          <p:cNvPicPr>
            <a:picLocks noChangeAspect="1"/>
          </p:cNvPicPr>
          <p:nvPr/>
        </p:nvPicPr>
        <p:blipFill>
          <a:blip r:embed="rId4"/>
          <a:stretch>
            <a:fillRect/>
          </a:stretch>
        </p:blipFill>
        <p:spPr>
          <a:xfrm>
            <a:off x="1790804" y="4578637"/>
            <a:ext cx="5168900" cy="889000"/>
          </a:xfrm>
          <a:prstGeom prst="rect">
            <a:avLst/>
          </a:prstGeom>
        </p:spPr>
      </p:pic>
    </p:spTree>
    <p:extLst>
      <p:ext uri="{BB962C8B-B14F-4D97-AF65-F5344CB8AC3E}">
        <p14:creationId xmlns:p14="http://schemas.microsoft.com/office/powerpoint/2010/main" val="2617856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a:extLst>
              <a:ext uri="{FF2B5EF4-FFF2-40B4-BE49-F238E27FC236}">
                <a16:creationId xmlns:a16="http://schemas.microsoft.com/office/drawing/2014/main" id="{3A78F2E9-4FF9-5245-997B-241FF218B15D}"/>
              </a:ext>
            </a:extLst>
          </p:cNvPr>
          <p:cNvSpPr/>
          <p:nvPr/>
        </p:nvSpPr>
        <p:spPr>
          <a:xfrm>
            <a:off x="179388" y="1508125"/>
            <a:ext cx="7155690" cy="461665"/>
          </a:xfrm>
          <a:prstGeom prst="rect">
            <a:avLst/>
          </a:prstGeom>
          <a:ln w="15875">
            <a:noFill/>
          </a:ln>
        </p:spPr>
        <p:txBody>
          <a:bodyPr wrap="square">
            <a:spAutoFit/>
          </a:bodyPr>
          <a:lstStyle/>
          <a:p>
            <a:r>
              <a:rPr lang="en-US" dirty="0"/>
              <a:t>Which gives us</a:t>
            </a:r>
          </a:p>
        </p:txBody>
      </p:sp>
      <p:pic>
        <p:nvPicPr>
          <p:cNvPr id="4" name="Picture 3">
            <a:extLst>
              <a:ext uri="{FF2B5EF4-FFF2-40B4-BE49-F238E27FC236}">
                <a16:creationId xmlns:a16="http://schemas.microsoft.com/office/drawing/2014/main" id="{6518A201-93B6-F346-AA5A-428FDE443D0A}"/>
              </a:ext>
            </a:extLst>
          </p:cNvPr>
          <p:cNvPicPr>
            <a:picLocks noChangeAspect="1"/>
          </p:cNvPicPr>
          <p:nvPr/>
        </p:nvPicPr>
        <p:blipFill>
          <a:blip r:embed="rId2"/>
          <a:stretch>
            <a:fillRect/>
          </a:stretch>
        </p:blipFill>
        <p:spPr>
          <a:xfrm>
            <a:off x="2242378" y="2065236"/>
            <a:ext cx="3327400" cy="787400"/>
          </a:xfrm>
          <a:prstGeom prst="rect">
            <a:avLst/>
          </a:prstGeom>
        </p:spPr>
      </p:pic>
      <p:pic>
        <p:nvPicPr>
          <p:cNvPr id="7" name="Picture 6">
            <a:extLst>
              <a:ext uri="{FF2B5EF4-FFF2-40B4-BE49-F238E27FC236}">
                <a16:creationId xmlns:a16="http://schemas.microsoft.com/office/drawing/2014/main" id="{B3CBEC10-93C8-7F40-9E7D-FF5079F2EB33}"/>
              </a:ext>
            </a:extLst>
          </p:cNvPr>
          <p:cNvPicPr>
            <a:picLocks noChangeAspect="1"/>
          </p:cNvPicPr>
          <p:nvPr/>
        </p:nvPicPr>
        <p:blipFill>
          <a:blip r:embed="rId3"/>
          <a:stretch>
            <a:fillRect/>
          </a:stretch>
        </p:blipFill>
        <p:spPr>
          <a:xfrm>
            <a:off x="1663423" y="4689645"/>
            <a:ext cx="1841500" cy="1092200"/>
          </a:xfrm>
          <a:prstGeom prst="rect">
            <a:avLst/>
          </a:prstGeom>
        </p:spPr>
      </p:pic>
      <p:pic>
        <p:nvPicPr>
          <p:cNvPr id="8" name="Picture 7">
            <a:extLst>
              <a:ext uri="{FF2B5EF4-FFF2-40B4-BE49-F238E27FC236}">
                <a16:creationId xmlns:a16="http://schemas.microsoft.com/office/drawing/2014/main" id="{9C8C7284-B4F5-074A-A19F-016208EE9CBD}"/>
              </a:ext>
            </a:extLst>
          </p:cNvPr>
          <p:cNvPicPr>
            <a:picLocks noChangeAspect="1"/>
          </p:cNvPicPr>
          <p:nvPr/>
        </p:nvPicPr>
        <p:blipFill>
          <a:blip r:embed="rId4"/>
          <a:stretch>
            <a:fillRect/>
          </a:stretch>
        </p:blipFill>
        <p:spPr>
          <a:xfrm>
            <a:off x="5068957" y="4689645"/>
            <a:ext cx="2743200" cy="1066800"/>
          </a:xfrm>
          <a:prstGeom prst="rect">
            <a:avLst/>
          </a:prstGeom>
        </p:spPr>
      </p:pic>
      <p:sp>
        <p:nvSpPr>
          <p:cNvPr id="14" name="Rectangle 13">
            <a:extLst>
              <a:ext uri="{FF2B5EF4-FFF2-40B4-BE49-F238E27FC236}">
                <a16:creationId xmlns:a16="http://schemas.microsoft.com/office/drawing/2014/main" id="{CF673405-5A92-1C41-8B61-433C76D1A87F}"/>
              </a:ext>
            </a:extLst>
          </p:cNvPr>
          <p:cNvSpPr/>
          <p:nvPr/>
        </p:nvSpPr>
        <p:spPr>
          <a:xfrm>
            <a:off x="328233" y="3644985"/>
            <a:ext cx="7155690" cy="461665"/>
          </a:xfrm>
          <a:prstGeom prst="rect">
            <a:avLst/>
          </a:prstGeom>
          <a:ln w="15875">
            <a:noFill/>
          </a:ln>
        </p:spPr>
        <p:txBody>
          <a:bodyPr wrap="square">
            <a:spAutoFit/>
          </a:bodyPr>
          <a:lstStyle/>
          <a:p>
            <a:r>
              <a:rPr lang="en-US" dirty="0"/>
              <a:t>where </a:t>
            </a:r>
          </a:p>
        </p:txBody>
      </p:sp>
    </p:spTree>
    <p:extLst>
      <p:ext uri="{BB962C8B-B14F-4D97-AF65-F5344CB8AC3E}">
        <p14:creationId xmlns:p14="http://schemas.microsoft.com/office/powerpoint/2010/main" val="2241481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a:extLst>
              <a:ext uri="{FF2B5EF4-FFF2-40B4-BE49-F238E27FC236}">
                <a16:creationId xmlns:a16="http://schemas.microsoft.com/office/drawing/2014/main" id="{3A78F2E9-4FF9-5245-997B-241FF218B15D}"/>
              </a:ext>
            </a:extLst>
          </p:cNvPr>
          <p:cNvSpPr/>
          <p:nvPr/>
        </p:nvSpPr>
        <p:spPr>
          <a:xfrm>
            <a:off x="179388" y="1508125"/>
            <a:ext cx="8307386" cy="830997"/>
          </a:xfrm>
          <a:prstGeom prst="rect">
            <a:avLst/>
          </a:prstGeom>
          <a:ln w="15875">
            <a:noFill/>
          </a:ln>
        </p:spPr>
        <p:txBody>
          <a:bodyPr wrap="square">
            <a:spAutoFit/>
          </a:bodyPr>
          <a:lstStyle/>
          <a:p>
            <a:r>
              <a:rPr lang="en-US" b="1" dirty="0"/>
              <a:t>Question: </a:t>
            </a:r>
            <a:r>
              <a:rPr lang="en-US" dirty="0"/>
              <a:t>A 2400/240 step down transformer has a turns ratio of ______________ </a:t>
            </a:r>
            <a:endParaRPr lang="en-US" b="1" dirty="0"/>
          </a:p>
        </p:txBody>
      </p:sp>
    </p:spTree>
    <p:extLst>
      <p:ext uri="{BB962C8B-B14F-4D97-AF65-F5344CB8AC3E}">
        <p14:creationId xmlns:p14="http://schemas.microsoft.com/office/powerpoint/2010/main" val="3878439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a:extLst>
              <a:ext uri="{FF2B5EF4-FFF2-40B4-BE49-F238E27FC236}">
                <a16:creationId xmlns:a16="http://schemas.microsoft.com/office/drawing/2014/main" id="{3A78F2E9-4FF9-5245-997B-241FF218B15D}"/>
              </a:ext>
            </a:extLst>
          </p:cNvPr>
          <p:cNvSpPr/>
          <p:nvPr/>
        </p:nvSpPr>
        <p:spPr>
          <a:xfrm>
            <a:off x="179388" y="1508125"/>
            <a:ext cx="8307386" cy="830997"/>
          </a:xfrm>
          <a:prstGeom prst="rect">
            <a:avLst/>
          </a:prstGeom>
          <a:ln w="15875">
            <a:noFill/>
          </a:ln>
        </p:spPr>
        <p:txBody>
          <a:bodyPr wrap="square">
            <a:spAutoFit/>
          </a:bodyPr>
          <a:lstStyle/>
          <a:p>
            <a:r>
              <a:rPr lang="en-US" b="1" dirty="0"/>
              <a:t>Question: </a:t>
            </a:r>
            <a:r>
              <a:rPr lang="en-US" dirty="0"/>
              <a:t>If the transformer above has a both high side and a low side impedance of 1, the </a:t>
            </a:r>
            <a:r>
              <a:rPr lang="en-US" dirty="0" err="1"/>
              <a:t>Z</a:t>
            </a:r>
            <a:r>
              <a:rPr lang="en-US" baseline="-25000" dirty="0" err="1"/>
              <a:t>t</a:t>
            </a:r>
            <a:r>
              <a:rPr lang="en-US" dirty="0"/>
              <a:t> = ______________ </a:t>
            </a:r>
            <a:r>
              <a:rPr lang="en-US" dirty="0" err="1"/>
              <a:t>Ω</a:t>
            </a:r>
            <a:endParaRPr lang="en-US" b="1" dirty="0"/>
          </a:p>
        </p:txBody>
      </p:sp>
    </p:spTree>
    <p:extLst>
      <p:ext uri="{BB962C8B-B14F-4D97-AF65-F5344CB8AC3E}">
        <p14:creationId xmlns:p14="http://schemas.microsoft.com/office/powerpoint/2010/main" val="1232354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1"/>
          <p:cNvSpPr txBox="1">
            <a:spLocks noChangeArrowheads="1"/>
          </p:cNvSpPr>
          <p:nvPr/>
        </p:nvSpPr>
        <p:spPr bwMode="auto">
          <a:xfrm>
            <a:off x="211478" y="3128283"/>
            <a:ext cx="8721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eaLnBrk="1" hangingPunct="1">
              <a:spcBef>
                <a:spcPct val="0"/>
              </a:spcBef>
              <a:spcAft>
                <a:spcPct val="0"/>
              </a:spcAft>
              <a:buClrTx/>
              <a:buNone/>
            </a:pPr>
            <a:r>
              <a:rPr lang="en-US" altLang="en-US" sz="2200" b="1" dirty="0">
                <a:solidFill>
                  <a:srgbClr val="16457F"/>
                </a:solidFill>
                <a:latin typeface="Arial" panose="020B0604020202020204" pitchFamily="34" charset="0"/>
                <a:ea typeface="+mj-ea"/>
                <a:cs typeface="Arial" panose="020B0604020202020204" pitchFamily="34" charset="0"/>
              </a:rPr>
              <a:t>Two Winding Transformer Constants Example </a:t>
            </a:r>
          </a:p>
        </p:txBody>
      </p:sp>
    </p:spTree>
    <p:extLst>
      <p:ext uri="{BB962C8B-B14F-4D97-AF65-F5344CB8AC3E}">
        <p14:creationId xmlns:p14="http://schemas.microsoft.com/office/powerpoint/2010/main" val="162371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cs typeface="Times New Roman" panose="02020603050405020304" pitchFamily="18" charset="0"/>
              </a:rPr>
              <a:t>Module #1</a:t>
            </a:r>
          </a:p>
        </p:txBody>
      </p:sp>
      <p:sp>
        <p:nvSpPr>
          <p:cNvPr id="21507" name="Rectangle 2"/>
          <p:cNvSpPr>
            <a:spLocks noGrp="1" noChangeArrowheads="1"/>
          </p:cNvSpPr>
          <p:nvPr>
            <p:ph type="title"/>
          </p:nvPr>
        </p:nvSpPr>
        <p:spPr>
          <a:xfrm>
            <a:off x="197531" y="3013075"/>
            <a:ext cx="8858250" cy="581025"/>
          </a:xfrm>
        </p:spPr>
        <p:txBody>
          <a:bodyPr/>
          <a:lstStyle/>
          <a:p>
            <a:pPr eaLnBrk="1" hangingPunct="1"/>
            <a:r>
              <a:rPr lang="en-US" altLang="en-US" sz="2200" dirty="0">
                <a:solidFill>
                  <a:srgbClr val="16457F"/>
                </a:solidFill>
                <a:latin typeface="Arial" panose="020B0604020202020204" pitchFamily="34" charset="0"/>
                <a:cs typeface="Arial" panose="020B0604020202020204" pitchFamily="34" charset="0"/>
              </a:rPr>
              <a:t>Voltage Regulation</a:t>
            </a:r>
            <a:endParaRPr lang="en-US" altLang="en-US" sz="2200" u="sng" dirty="0">
              <a:solidFill>
                <a:srgbClr val="C00000"/>
              </a:solidFill>
              <a:latin typeface="Arial" panose="020B0604020202020204" pitchFamily="34" charset="0"/>
              <a:cs typeface="Arial" panose="020B0604020202020204" pitchFamily="34" charset="0"/>
            </a:endParaRPr>
          </a:p>
        </p:txBody>
      </p:sp>
      <p:sp>
        <p:nvSpPr>
          <p:cNvPr id="21508"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42237CB4-DAC9-4123-BD87-CD047813BF7D}" type="slidenum">
              <a:rPr lang="en-US" altLang="en-US" sz="2400" smtClean="0">
                <a:solidFill>
                  <a:schemeClr val="tx1"/>
                </a:solidFill>
                <a:latin typeface="Arial" panose="020B0604020202020204" pitchFamily="34" charset="0"/>
              </a:rPr>
              <a:pPr algn="r">
                <a:spcBef>
                  <a:spcPct val="0"/>
                </a:spcBef>
                <a:spcAft>
                  <a:spcPct val="0"/>
                </a:spcAft>
                <a:buClrTx/>
                <a:buFontTx/>
                <a:buNone/>
              </a:pPr>
              <a:t>4</a:t>
            </a:fld>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2976461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 Constants Example</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192458" y="1311912"/>
            <a:ext cx="8689605" cy="5401479"/>
          </a:xfrm>
          <a:prstGeom prst="rect">
            <a:avLst/>
          </a:prstGeom>
        </p:spPr>
        <p:txBody>
          <a:bodyPr wrap="square">
            <a:spAutoFit/>
          </a:bodyPr>
          <a:lstStyle/>
          <a:p>
            <a:r>
              <a:rPr lang="en-US" sz="2100" b="1" dirty="0">
                <a:solidFill>
                  <a:srgbClr val="000000"/>
                </a:solidFill>
              </a:rPr>
              <a:t>Example:</a:t>
            </a:r>
          </a:p>
          <a:p>
            <a:r>
              <a:rPr lang="en-US" sz="2100" dirty="0">
                <a:solidFill>
                  <a:srgbClr val="000000"/>
                </a:solidFill>
              </a:rPr>
              <a:t>A single-phase transformer is rated 75 kVA, 2400–240 V. The transformer has the following impedances and shunt admittance:</a:t>
            </a:r>
          </a:p>
          <a:p>
            <a:endParaRPr lang="en-US" sz="2100" dirty="0">
              <a:solidFill>
                <a:srgbClr val="000000"/>
              </a:solidFill>
            </a:endParaRPr>
          </a:p>
          <a:p>
            <a:pPr>
              <a:spcBef>
                <a:spcPts val="600"/>
              </a:spcBef>
              <a:spcAft>
                <a:spcPts val="600"/>
              </a:spcAft>
              <a:buFont typeface="Arial" panose="020B0604020202020204" pitchFamily="34" charset="0"/>
              <a:buChar char="•"/>
            </a:pPr>
            <a:r>
              <a:rPr lang="en-US" sz="2100" i="1" dirty="0">
                <a:solidFill>
                  <a:srgbClr val="000000"/>
                </a:solidFill>
              </a:rPr>
              <a:t>Z</a:t>
            </a:r>
            <a:r>
              <a:rPr lang="en-US" sz="2100" baseline="-25000" dirty="0">
                <a:solidFill>
                  <a:srgbClr val="000000"/>
                </a:solidFill>
              </a:rPr>
              <a:t>1</a:t>
            </a:r>
            <a:r>
              <a:rPr lang="en-US" sz="2100" dirty="0">
                <a:solidFill>
                  <a:srgbClr val="000000"/>
                </a:solidFill>
              </a:rPr>
              <a:t> = 0.612 + </a:t>
            </a:r>
            <a:r>
              <a:rPr lang="en-US" sz="2100" i="1" dirty="0">
                <a:solidFill>
                  <a:srgbClr val="000000"/>
                </a:solidFill>
              </a:rPr>
              <a:t>j</a:t>
            </a:r>
            <a:r>
              <a:rPr lang="en-US" sz="2100" dirty="0">
                <a:solidFill>
                  <a:srgbClr val="000000"/>
                </a:solidFill>
              </a:rPr>
              <a:t>1.2 Ω (high-voltage winding impedance)</a:t>
            </a:r>
          </a:p>
          <a:p>
            <a:pPr>
              <a:spcBef>
                <a:spcPts val="600"/>
              </a:spcBef>
              <a:spcAft>
                <a:spcPts val="600"/>
              </a:spcAft>
              <a:buFont typeface="Arial" panose="020B0604020202020204" pitchFamily="34" charset="0"/>
              <a:buChar char="•"/>
            </a:pPr>
            <a:r>
              <a:rPr lang="en-US" sz="2100" i="1" dirty="0">
                <a:solidFill>
                  <a:srgbClr val="000000"/>
                </a:solidFill>
              </a:rPr>
              <a:t>Z</a:t>
            </a:r>
            <a:r>
              <a:rPr lang="en-US" sz="2100" baseline="-25000" dirty="0">
                <a:solidFill>
                  <a:srgbClr val="000000"/>
                </a:solidFill>
              </a:rPr>
              <a:t>2</a:t>
            </a:r>
            <a:r>
              <a:rPr lang="en-US" sz="2100" dirty="0">
                <a:solidFill>
                  <a:srgbClr val="000000"/>
                </a:solidFill>
              </a:rPr>
              <a:t> = 0.0061 + </a:t>
            </a:r>
            <a:r>
              <a:rPr lang="en-US" sz="2100" i="1" dirty="0">
                <a:solidFill>
                  <a:srgbClr val="000000"/>
                </a:solidFill>
              </a:rPr>
              <a:t>j</a:t>
            </a:r>
            <a:r>
              <a:rPr lang="en-US" sz="2100" dirty="0">
                <a:solidFill>
                  <a:srgbClr val="000000"/>
                </a:solidFill>
              </a:rPr>
              <a:t>0.0115 Ω (low-voltage winding impedance)</a:t>
            </a:r>
          </a:p>
          <a:p>
            <a:pPr>
              <a:spcBef>
                <a:spcPts val="600"/>
              </a:spcBef>
              <a:spcAft>
                <a:spcPts val="600"/>
              </a:spcAft>
              <a:buFont typeface="Arial" panose="020B0604020202020204" pitchFamily="34" charset="0"/>
              <a:buChar char="•"/>
            </a:pPr>
            <a:r>
              <a:rPr lang="en-US" sz="2100" i="1" dirty="0" err="1">
                <a:solidFill>
                  <a:srgbClr val="000000"/>
                </a:solidFill>
              </a:rPr>
              <a:t>Y</a:t>
            </a:r>
            <a:r>
              <a:rPr lang="en-US" sz="2100" i="1" baseline="-25000" dirty="0" err="1">
                <a:solidFill>
                  <a:srgbClr val="000000"/>
                </a:solidFill>
              </a:rPr>
              <a:t>m</a:t>
            </a:r>
            <a:r>
              <a:rPr lang="en-US" sz="2100" dirty="0">
                <a:solidFill>
                  <a:srgbClr val="000000"/>
                </a:solidFill>
              </a:rPr>
              <a:t> = 1.92 × 10</a:t>
            </a:r>
            <a:r>
              <a:rPr lang="en-US" sz="2100" baseline="30000" dirty="0">
                <a:solidFill>
                  <a:srgbClr val="000000"/>
                </a:solidFill>
              </a:rPr>
              <a:t>−4</a:t>
            </a:r>
            <a:r>
              <a:rPr lang="en-US" sz="2100" dirty="0">
                <a:solidFill>
                  <a:srgbClr val="000000"/>
                </a:solidFill>
              </a:rPr>
              <a:t> − </a:t>
            </a:r>
            <a:r>
              <a:rPr lang="en-US" sz="2100" i="1" dirty="0">
                <a:solidFill>
                  <a:srgbClr val="000000"/>
                </a:solidFill>
              </a:rPr>
              <a:t>j</a:t>
            </a:r>
            <a:r>
              <a:rPr lang="en-US" sz="2100" dirty="0">
                <a:solidFill>
                  <a:srgbClr val="000000"/>
                </a:solidFill>
              </a:rPr>
              <a:t>8.52 × 10</a:t>
            </a:r>
            <a:r>
              <a:rPr lang="en-US" sz="2100" baseline="30000" dirty="0">
                <a:solidFill>
                  <a:srgbClr val="000000"/>
                </a:solidFill>
              </a:rPr>
              <a:t>−4</a:t>
            </a:r>
            <a:r>
              <a:rPr lang="en-US" sz="2100" dirty="0">
                <a:solidFill>
                  <a:srgbClr val="000000"/>
                </a:solidFill>
              </a:rPr>
              <a:t> S (referred to the high-voltage winding)</a:t>
            </a:r>
          </a:p>
          <a:p>
            <a:endParaRPr lang="en-US" sz="2100" dirty="0">
              <a:solidFill>
                <a:srgbClr val="000000"/>
              </a:solidFill>
            </a:endParaRPr>
          </a:p>
          <a:p>
            <a:pPr marL="457200" indent="-457200">
              <a:buFont typeface="+mj-lt"/>
              <a:buAutoNum type="alphaLcParenR"/>
            </a:pPr>
            <a:r>
              <a:rPr lang="en-US" sz="2100" dirty="0">
                <a:solidFill>
                  <a:srgbClr val="000000"/>
                </a:solidFill>
              </a:rPr>
              <a:t>Determine the generalized </a:t>
            </a:r>
            <a:r>
              <a:rPr lang="en-US" sz="2100" i="1" dirty="0">
                <a:solidFill>
                  <a:srgbClr val="000000"/>
                </a:solidFill>
              </a:rPr>
              <a:t>a</a:t>
            </a:r>
            <a:r>
              <a:rPr lang="en-US" sz="2100" dirty="0">
                <a:solidFill>
                  <a:srgbClr val="000000"/>
                </a:solidFill>
              </a:rPr>
              <a:t>, </a:t>
            </a:r>
            <a:r>
              <a:rPr lang="en-US" sz="2100" i="1" dirty="0">
                <a:solidFill>
                  <a:srgbClr val="000000"/>
                </a:solidFill>
              </a:rPr>
              <a:t>b</a:t>
            </a:r>
            <a:r>
              <a:rPr lang="en-US" sz="2100" dirty="0">
                <a:solidFill>
                  <a:srgbClr val="000000"/>
                </a:solidFill>
              </a:rPr>
              <a:t>, </a:t>
            </a:r>
            <a:r>
              <a:rPr lang="en-US" sz="2100" i="1" dirty="0">
                <a:solidFill>
                  <a:srgbClr val="000000"/>
                </a:solidFill>
              </a:rPr>
              <a:t>c</a:t>
            </a:r>
            <a:r>
              <a:rPr lang="en-US" sz="2100" dirty="0">
                <a:solidFill>
                  <a:srgbClr val="000000"/>
                </a:solidFill>
              </a:rPr>
              <a:t>, and </a:t>
            </a:r>
            <a:r>
              <a:rPr lang="en-US" sz="2100" i="1" dirty="0">
                <a:solidFill>
                  <a:srgbClr val="000000"/>
                </a:solidFill>
              </a:rPr>
              <a:t>d</a:t>
            </a:r>
            <a:r>
              <a:rPr lang="en-US" sz="2100" dirty="0">
                <a:solidFill>
                  <a:srgbClr val="000000"/>
                </a:solidFill>
              </a:rPr>
              <a:t> constants and the </a:t>
            </a:r>
            <a:r>
              <a:rPr lang="en-US" sz="2100" i="1" dirty="0">
                <a:solidFill>
                  <a:srgbClr val="000000"/>
                </a:solidFill>
              </a:rPr>
              <a:t>A</a:t>
            </a:r>
            <a:r>
              <a:rPr lang="en-US" sz="2100" dirty="0">
                <a:solidFill>
                  <a:srgbClr val="000000"/>
                </a:solidFill>
              </a:rPr>
              <a:t> and </a:t>
            </a:r>
            <a:r>
              <a:rPr lang="en-US" sz="2100" i="1" dirty="0">
                <a:solidFill>
                  <a:srgbClr val="000000"/>
                </a:solidFill>
              </a:rPr>
              <a:t>B</a:t>
            </a:r>
            <a:r>
              <a:rPr lang="en-US" sz="2100" dirty="0">
                <a:solidFill>
                  <a:srgbClr val="000000"/>
                </a:solidFill>
              </a:rPr>
              <a:t> constants.</a:t>
            </a:r>
          </a:p>
          <a:p>
            <a:pPr marL="457200" indent="-457200">
              <a:buFont typeface="+mj-lt"/>
              <a:buAutoNum type="alphaLcParenR"/>
            </a:pPr>
            <a:r>
              <a:rPr lang="en-US" sz="2100" dirty="0">
                <a:solidFill>
                  <a:srgbClr val="000000"/>
                </a:solidFill>
              </a:rPr>
              <a:t>Determine the source voltage and current if the transformer is operated at rated load with a power factor of 0.9 lagging.</a:t>
            </a:r>
          </a:p>
          <a:p>
            <a:pPr marL="457200" indent="-457200">
              <a:buFont typeface="+mj-lt"/>
              <a:buAutoNum type="alphaLcParenR"/>
            </a:pPr>
            <a:r>
              <a:rPr lang="en-US" sz="2100" dirty="0">
                <a:solidFill>
                  <a:srgbClr val="000000"/>
                </a:solidFill>
              </a:rPr>
              <a:t>Calculate the per-unit impedance and per-unit shunt admittance for the transformer</a:t>
            </a:r>
          </a:p>
        </p:txBody>
      </p:sp>
    </p:spTree>
    <p:extLst>
      <p:ext uri="{BB962C8B-B14F-4D97-AF65-F5344CB8AC3E}">
        <p14:creationId xmlns:p14="http://schemas.microsoft.com/office/powerpoint/2010/main" val="2425545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192458" y="1311912"/>
            <a:ext cx="8689605" cy="1200329"/>
          </a:xfrm>
          <a:prstGeom prst="rect">
            <a:avLst/>
          </a:prstGeom>
        </p:spPr>
        <p:txBody>
          <a:bodyPr wrap="square">
            <a:spAutoFit/>
          </a:bodyPr>
          <a:lstStyle/>
          <a:p>
            <a:r>
              <a:rPr lang="en-US" dirty="0">
                <a:solidFill>
                  <a:srgbClr val="000000"/>
                </a:solidFill>
              </a:rPr>
              <a:t>First canclulating the turns ratio </a:t>
            </a:r>
          </a:p>
          <a:p>
            <a:endParaRPr lang="en-US" dirty="0">
              <a:solidFill>
                <a:srgbClr val="000000"/>
              </a:solidFill>
            </a:endParaRPr>
          </a:p>
          <a:p>
            <a:pPr algn="ctr"/>
            <a:endParaRPr lang="en-US" dirty="0">
              <a:solidFill>
                <a:srgbClr val="000000"/>
              </a:solidFill>
            </a:endParaRPr>
          </a:p>
        </p:txBody>
      </p:sp>
      <p:pic>
        <p:nvPicPr>
          <p:cNvPr id="3" name="Picture 2">
            <a:extLst>
              <a:ext uri="{FF2B5EF4-FFF2-40B4-BE49-F238E27FC236}">
                <a16:creationId xmlns:a16="http://schemas.microsoft.com/office/drawing/2014/main" id="{8527C994-3FCB-8A49-BADE-D1DCA92C4357}"/>
              </a:ext>
            </a:extLst>
          </p:cNvPr>
          <p:cNvPicPr>
            <a:picLocks noChangeAspect="1"/>
          </p:cNvPicPr>
          <p:nvPr/>
        </p:nvPicPr>
        <p:blipFill>
          <a:blip r:embed="rId2"/>
          <a:stretch>
            <a:fillRect/>
          </a:stretch>
        </p:blipFill>
        <p:spPr>
          <a:xfrm>
            <a:off x="1638336" y="2403654"/>
            <a:ext cx="5702300" cy="1206500"/>
          </a:xfrm>
          <a:prstGeom prst="rect">
            <a:avLst/>
          </a:prstGeom>
        </p:spPr>
      </p:pic>
      <p:sp>
        <p:nvSpPr>
          <p:cNvPr id="9" name="Rectangle 8">
            <a:extLst>
              <a:ext uri="{FF2B5EF4-FFF2-40B4-BE49-F238E27FC236}">
                <a16:creationId xmlns:a16="http://schemas.microsoft.com/office/drawing/2014/main" id="{ABEEF40B-F6A1-AB42-980F-7EE3E89156A2}"/>
              </a:ext>
            </a:extLst>
          </p:cNvPr>
          <p:cNvSpPr/>
          <p:nvPr/>
        </p:nvSpPr>
        <p:spPr>
          <a:xfrm>
            <a:off x="144684" y="4454346"/>
            <a:ext cx="8689605" cy="1200329"/>
          </a:xfrm>
          <a:prstGeom prst="rect">
            <a:avLst/>
          </a:prstGeom>
        </p:spPr>
        <p:txBody>
          <a:bodyPr wrap="square">
            <a:spAutoFit/>
          </a:bodyPr>
          <a:lstStyle/>
          <a:p>
            <a:r>
              <a:rPr lang="en-US" dirty="0">
                <a:solidFill>
                  <a:srgbClr val="000000"/>
                </a:solidFill>
              </a:rPr>
              <a:t>The calculating the impedance referred to the low-voltage side</a:t>
            </a:r>
          </a:p>
          <a:p>
            <a:endParaRPr lang="en-US" dirty="0">
              <a:solidFill>
                <a:srgbClr val="000000"/>
              </a:solidFill>
            </a:endParaRPr>
          </a:p>
          <a:p>
            <a:pPr algn="ctr"/>
            <a:endParaRPr lang="en-US" dirty="0">
              <a:solidFill>
                <a:srgbClr val="000000"/>
              </a:solidFill>
            </a:endParaRPr>
          </a:p>
        </p:txBody>
      </p:sp>
      <p:pic>
        <p:nvPicPr>
          <p:cNvPr id="4" name="Picture 3">
            <a:extLst>
              <a:ext uri="{FF2B5EF4-FFF2-40B4-BE49-F238E27FC236}">
                <a16:creationId xmlns:a16="http://schemas.microsoft.com/office/drawing/2014/main" id="{0087D83C-D0F0-6349-A896-9B6242896355}"/>
              </a:ext>
            </a:extLst>
          </p:cNvPr>
          <p:cNvPicPr>
            <a:picLocks noChangeAspect="1"/>
          </p:cNvPicPr>
          <p:nvPr/>
        </p:nvPicPr>
        <p:blipFill>
          <a:blip r:embed="rId3"/>
          <a:stretch>
            <a:fillRect/>
          </a:stretch>
        </p:blipFill>
        <p:spPr>
          <a:xfrm>
            <a:off x="1635310" y="5441770"/>
            <a:ext cx="5803900" cy="711200"/>
          </a:xfrm>
          <a:prstGeom prst="rect">
            <a:avLst/>
          </a:prstGeom>
        </p:spPr>
      </p:pic>
    </p:spTree>
    <p:extLst>
      <p:ext uri="{BB962C8B-B14F-4D97-AF65-F5344CB8AC3E}">
        <p14:creationId xmlns:p14="http://schemas.microsoft.com/office/powerpoint/2010/main" val="2428444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192458" y="1311912"/>
            <a:ext cx="8689605" cy="1938992"/>
          </a:xfrm>
          <a:prstGeom prst="rect">
            <a:avLst/>
          </a:prstGeom>
        </p:spPr>
        <p:txBody>
          <a:bodyPr wrap="square">
            <a:spAutoFit/>
          </a:bodyPr>
          <a:lstStyle/>
          <a:p>
            <a:r>
              <a:rPr lang="en-US" dirty="0">
                <a:solidFill>
                  <a:srgbClr val="000000"/>
                </a:solidFill>
              </a:rPr>
              <a:t>The source voltage and current for the transformer can be found by first determining the load voltage. Using the load ratings we have </a:t>
            </a:r>
          </a:p>
          <a:p>
            <a:endParaRPr lang="en-US" dirty="0">
              <a:solidFill>
                <a:srgbClr val="000000"/>
              </a:solidFill>
            </a:endParaRPr>
          </a:p>
          <a:p>
            <a:pPr algn="ctr"/>
            <a:endParaRPr lang="en-US" dirty="0">
              <a:solidFill>
                <a:srgbClr val="00000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CBA9E23-4D1E-BB4D-B8BB-3E14F0834CD1}"/>
                  </a:ext>
                </a:extLst>
              </p:cNvPr>
              <p:cNvSpPr txBox="1"/>
              <p:nvPr/>
            </p:nvSpPr>
            <p:spPr>
              <a:xfrm>
                <a:off x="3120009" y="2852788"/>
                <a:ext cx="2738955" cy="754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𝐿</m:t>
                              </m:r>
                            </m:sub>
                          </m:sSub>
                        </m:den>
                      </m:f>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nor/>
                            </m:rPr>
                            <a:rPr lang="en-US" b="0" i="0" smtClean="0">
                              <a:latin typeface="Cambria Math" panose="02040503050406030204" pitchFamily="18" charset="0"/>
                              <a:ea typeface="Cambria Math" panose="02040503050406030204" pitchFamily="18" charset="0"/>
                            </a:rPr>
                            <m:t>cos</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𝑝𝑓</m:t>
                      </m:r>
                    </m:oMath>
                  </m:oMathPara>
                </a14:m>
                <a:endParaRPr lang="en-US" dirty="0"/>
              </a:p>
            </p:txBody>
          </p:sp>
        </mc:Choice>
        <mc:Fallback xmlns="">
          <p:sp>
            <p:nvSpPr>
              <p:cNvPr id="6" name="TextBox 5">
                <a:extLst>
                  <a:ext uri="{FF2B5EF4-FFF2-40B4-BE49-F238E27FC236}">
                    <a16:creationId xmlns:a16="http://schemas.microsoft.com/office/drawing/2014/main" id="{4CBA9E23-4D1E-BB4D-B8BB-3E14F0834CD1}"/>
                  </a:ext>
                </a:extLst>
              </p:cNvPr>
              <p:cNvSpPr txBox="1">
                <a:spLocks noRot="1" noChangeAspect="1" noMove="1" noResize="1" noEditPoints="1" noAdjustHandles="1" noChangeArrowheads="1" noChangeShapeType="1" noTextEdit="1"/>
              </p:cNvSpPr>
              <p:nvPr/>
            </p:nvSpPr>
            <p:spPr>
              <a:xfrm>
                <a:off x="3120009" y="2852788"/>
                <a:ext cx="2738955" cy="754309"/>
              </a:xfrm>
              <a:prstGeom prst="rect">
                <a:avLst/>
              </a:prstGeom>
              <a:blipFill>
                <a:blip r:embed="rId2"/>
                <a:stretch>
                  <a:fillRect l="-1852" r="-2778"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F5AD80-7796-7045-92AB-FC190487E4D4}"/>
                  </a:ext>
                </a:extLst>
              </p:cNvPr>
              <p:cNvSpPr txBox="1"/>
              <p:nvPr/>
            </p:nvSpPr>
            <p:spPr>
              <a:xfrm>
                <a:off x="3480817" y="3965613"/>
                <a:ext cx="3467359"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num>
                        <m:den>
                          <m:r>
                            <a:rPr lang="en-US" b="0" i="1" smtClean="0">
                              <a:latin typeface="Cambria Math" panose="02040503050406030204" pitchFamily="18" charset="0"/>
                            </a:rPr>
                            <m:t>240</m:t>
                          </m:r>
                        </m:den>
                      </m:f>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nor/>
                            </m:rPr>
                            <a:rPr lang="en-US" b="0" i="0" smtClean="0">
                              <a:latin typeface="Cambria Math" panose="02040503050406030204" pitchFamily="18" charset="0"/>
                              <a:ea typeface="Cambria Math" panose="02040503050406030204" pitchFamily="18" charset="0"/>
                            </a:rPr>
                            <m:t>cos</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e>
                      </m:d>
                    </m:oMath>
                  </m:oMathPara>
                </a14:m>
                <a:endParaRPr lang="en-US" dirty="0"/>
              </a:p>
            </p:txBody>
          </p:sp>
        </mc:Choice>
        <mc:Fallback xmlns="">
          <p:sp>
            <p:nvSpPr>
              <p:cNvPr id="15" name="TextBox 14">
                <a:extLst>
                  <a:ext uri="{FF2B5EF4-FFF2-40B4-BE49-F238E27FC236}">
                    <a16:creationId xmlns:a16="http://schemas.microsoft.com/office/drawing/2014/main" id="{0CF5AD80-7796-7045-92AB-FC190487E4D4}"/>
                  </a:ext>
                </a:extLst>
              </p:cNvPr>
              <p:cNvSpPr txBox="1">
                <a:spLocks noRot="1" noChangeAspect="1" noMove="1" noResize="1" noEditPoints="1" noAdjustHandles="1" noChangeArrowheads="1" noChangeShapeType="1" noTextEdit="1"/>
              </p:cNvSpPr>
              <p:nvPr/>
            </p:nvSpPr>
            <p:spPr>
              <a:xfrm>
                <a:off x="3480817" y="3965613"/>
                <a:ext cx="3467359" cy="741100"/>
              </a:xfrm>
              <a:prstGeom prst="rect">
                <a:avLst/>
              </a:prstGeom>
              <a:blipFill>
                <a:blip r:embed="rId3"/>
                <a:stretch>
                  <a:fillRect b="-118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233806D-1FC2-8545-AB77-85FCC6366A7D}"/>
                  </a:ext>
                </a:extLst>
              </p:cNvPr>
              <p:cNvSpPr txBox="1"/>
              <p:nvPr/>
            </p:nvSpPr>
            <p:spPr>
              <a:xfrm>
                <a:off x="3480817" y="5361422"/>
                <a:ext cx="2567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=312.5</m:t>
                      </m:r>
                      <m:r>
                        <a:rPr lang="en-US" b="0" i="1" smtClean="0">
                          <a:latin typeface="Cambria Math" panose="02040503050406030204" pitchFamily="18" charset="0"/>
                          <a:ea typeface="Cambria Math" panose="02040503050406030204" pitchFamily="18" charset="0"/>
                        </a:rPr>
                        <m:t>∠−25.84°</m:t>
                      </m:r>
                    </m:oMath>
                  </m:oMathPara>
                </a14:m>
                <a:endParaRPr lang="en-US" dirty="0"/>
              </a:p>
            </p:txBody>
          </p:sp>
        </mc:Choice>
        <mc:Fallback xmlns="">
          <p:sp>
            <p:nvSpPr>
              <p:cNvPr id="16" name="TextBox 15">
                <a:extLst>
                  <a:ext uri="{FF2B5EF4-FFF2-40B4-BE49-F238E27FC236}">
                    <a16:creationId xmlns:a16="http://schemas.microsoft.com/office/drawing/2014/main" id="{3233806D-1FC2-8545-AB77-85FCC6366A7D}"/>
                  </a:ext>
                </a:extLst>
              </p:cNvPr>
              <p:cNvSpPr txBox="1">
                <a:spLocks noRot="1" noChangeAspect="1" noMove="1" noResize="1" noEditPoints="1" noAdjustHandles="1" noChangeArrowheads="1" noChangeShapeType="1" noTextEdit="1"/>
              </p:cNvSpPr>
              <p:nvPr/>
            </p:nvSpPr>
            <p:spPr>
              <a:xfrm>
                <a:off x="3480817" y="5361422"/>
                <a:ext cx="2567498" cy="369332"/>
              </a:xfrm>
              <a:prstGeom prst="rect">
                <a:avLst/>
              </a:prstGeom>
              <a:blipFill>
                <a:blip r:embed="rId4"/>
                <a:stretch>
                  <a:fillRect r="-1970" b="-1000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4BA09481-F7A2-0549-B231-AFDEE37A6D5C}"/>
              </a:ext>
            </a:extLst>
          </p:cNvPr>
          <p:cNvSpPr/>
          <p:nvPr/>
        </p:nvSpPr>
        <p:spPr>
          <a:xfrm>
            <a:off x="6164057" y="5315255"/>
            <a:ext cx="389850" cy="461665"/>
          </a:xfrm>
          <a:prstGeom prst="rect">
            <a:avLst/>
          </a:prstGeom>
        </p:spPr>
        <p:txBody>
          <a:bodyPr wrap="none">
            <a:spAutoFit/>
          </a:bodyPr>
          <a:lstStyle/>
          <a:p>
            <a:r>
              <a:rPr lang="en-US" dirty="0">
                <a:solidFill>
                  <a:srgbClr val="000000"/>
                </a:solidFill>
              </a:rPr>
              <a:t>A</a:t>
            </a:r>
            <a:endParaRPr lang="en-US" dirty="0"/>
          </a:p>
        </p:txBody>
      </p:sp>
    </p:spTree>
    <p:extLst>
      <p:ext uri="{BB962C8B-B14F-4D97-AF65-F5344CB8AC3E}">
        <p14:creationId xmlns:p14="http://schemas.microsoft.com/office/powerpoint/2010/main" val="2441153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192458" y="1311912"/>
            <a:ext cx="8689605" cy="1938992"/>
          </a:xfrm>
          <a:prstGeom prst="rect">
            <a:avLst/>
          </a:prstGeom>
        </p:spPr>
        <p:txBody>
          <a:bodyPr wrap="square">
            <a:spAutoFit/>
          </a:bodyPr>
          <a:lstStyle/>
          <a:p>
            <a:r>
              <a:rPr lang="en-US" dirty="0">
                <a:solidFill>
                  <a:srgbClr val="000000"/>
                </a:solidFill>
              </a:rPr>
              <a:t>Using the load current and load voltage we can solve for the source current and source voltage using the generalized constants</a:t>
            </a:r>
          </a:p>
          <a:p>
            <a:endParaRPr lang="en-US" dirty="0">
              <a:solidFill>
                <a:srgbClr val="000000"/>
              </a:solidFill>
            </a:endParaRPr>
          </a:p>
          <a:p>
            <a:pPr algn="ctr"/>
            <a:endParaRPr lang="en-US" dirty="0">
              <a:solidFill>
                <a:srgbClr val="000000"/>
              </a:solidFill>
            </a:endParaRPr>
          </a:p>
        </p:txBody>
      </p:sp>
      <p:pic>
        <p:nvPicPr>
          <p:cNvPr id="3" name="Picture 2">
            <a:extLst>
              <a:ext uri="{FF2B5EF4-FFF2-40B4-BE49-F238E27FC236}">
                <a16:creationId xmlns:a16="http://schemas.microsoft.com/office/drawing/2014/main" id="{6903DF4B-C5E7-F349-9EA5-B77E7DED7642}"/>
              </a:ext>
            </a:extLst>
          </p:cNvPr>
          <p:cNvPicPr>
            <a:picLocks noChangeAspect="1"/>
          </p:cNvPicPr>
          <p:nvPr/>
        </p:nvPicPr>
        <p:blipFill>
          <a:blip r:embed="rId2"/>
          <a:stretch>
            <a:fillRect/>
          </a:stretch>
        </p:blipFill>
        <p:spPr>
          <a:xfrm>
            <a:off x="1622610" y="2711747"/>
            <a:ext cx="5829300" cy="1790700"/>
          </a:xfrm>
          <a:prstGeom prst="rect">
            <a:avLst/>
          </a:prstGeom>
        </p:spPr>
      </p:pic>
    </p:spTree>
    <p:extLst>
      <p:ext uri="{BB962C8B-B14F-4D97-AF65-F5344CB8AC3E}">
        <p14:creationId xmlns:p14="http://schemas.microsoft.com/office/powerpoint/2010/main" val="1465488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192458" y="1311912"/>
            <a:ext cx="8689605" cy="2308324"/>
          </a:xfrm>
          <a:prstGeom prst="rect">
            <a:avLst/>
          </a:prstGeom>
        </p:spPr>
        <p:txBody>
          <a:bodyPr wrap="square">
            <a:spAutoFit/>
          </a:bodyPr>
          <a:lstStyle/>
          <a:p>
            <a:r>
              <a:rPr lang="en-US" dirty="0">
                <a:solidFill>
                  <a:srgbClr val="000000"/>
                </a:solidFill>
              </a:rPr>
              <a:t>To calculate per-unit quantities, we need base values. We will use the transformer apparent power rating and the voltage rating on the secondary side. Calculating the base values we have </a:t>
            </a:r>
          </a:p>
          <a:p>
            <a:endParaRPr lang="en-US" dirty="0">
              <a:solidFill>
                <a:srgbClr val="000000"/>
              </a:solidFill>
            </a:endParaRPr>
          </a:p>
          <a:p>
            <a:pPr algn="ctr"/>
            <a:endParaRPr lang="en-US" dirty="0">
              <a:solidFill>
                <a:srgbClr val="000000"/>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DF4B9E-8C66-9842-B9F0-6E41165F13C1}"/>
                  </a:ext>
                </a:extLst>
              </p:cNvPr>
              <p:cNvSpPr txBox="1"/>
              <p:nvPr/>
            </p:nvSpPr>
            <p:spPr>
              <a:xfrm>
                <a:off x="2522207" y="3425570"/>
                <a:ext cx="4530407" cy="8131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𝑏𝑎𝑠𝑒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𝑏𝑎𝑠𝑒</m:t>
                              </m:r>
                            </m:sub>
                            <m:sup>
                              <m:r>
                                <a:rPr lang="en-US" b="0" i="1" smtClean="0">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𝑏𝑎𝑠𝑒</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240</m:t>
                              </m:r>
                            </m:e>
                            <m:sup>
                              <m:r>
                                <a:rPr lang="en-US" b="0" i="1" smtClean="0">
                                  <a:latin typeface="Cambria Math" panose="02040503050406030204" pitchFamily="18" charset="0"/>
                                </a:rPr>
                                <m:t>2</m:t>
                              </m:r>
                            </m:sup>
                          </m:sSup>
                        </m:num>
                        <m:den>
                          <m:r>
                            <a:rPr lang="en-US" b="0" i="1" smtClean="0">
                              <a:latin typeface="Cambria Math" panose="02040503050406030204" pitchFamily="18" charset="0"/>
                            </a:rPr>
                            <m:t>75000</m:t>
                          </m:r>
                        </m:den>
                      </m:f>
                      <m:r>
                        <a:rPr lang="en-US" b="0" i="1" smtClean="0">
                          <a:latin typeface="Cambria Math" panose="02040503050406030204" pitchFamily="18" charset="0"/>
                        </a:rPr>
                        <m:t>=0.768 </m:t>
                      </m:r>
                      <m:r>
                        <m:rPr>
                          <m:sty m:val="p"/>
                        </m:rPr>
                        <a:rPr lang="el-GR" b="0" i="1" smtClean="0">
                          <a:latin typeface="Cambria Math" panose="02040503050406030204" pitchFamily="18" charset="0"/>
                          <a:ea typeface="Cambria Math" panose="02040503050406030204" pitchFamily="18" charset="0"/>
                        </a:rPr>
                        <m:t>Ω</m:t>
                      </m:r>
                    </m:oMath>
                  </m:oMathPara>
                </a14:m>
                <a:endParaRPr lang="en-US" dirty="0"/>
              </a:p>
            </p:txBody>
          </p:sp>
        </mc:Choice>
        <mc:Fallback xmlns="">
          <p:sp>
            <p:nvSpPr>
              <p:cNvPr id="5" name="TextBox 4">
                <a:extLst>
                  <a:ext uri="{FF2B5EF4-FFF2-40B4-BE49-F238E27FC236}">
                    <a16:creationId xmlns:a16="http://schemas.microsoft.com/office/drawing/2014/main" id="{99DF4B9E-8C66-9842-B9F0-6E41165F13C1}"/>
                  </a:ext>
                </a:extLst>
              </p:cNvPr>
              <p:cNvSpPr txBox="1">
                <a:spLocks noRot="1" noChangeAspect="1" noMove="1" noResize="1" noEditPoints="1" noAdjustHandles="1" noChangeArrowheads="1" noChangeShapeType="1" noTextEdit="1"/>
              </p:cNvSpPr>
              <p:nvPr/>
            </p:nvSpPr>
            <p:spPr>
              <a:xfrm>
                <a:off x="2522207" y="3425570"/>
                <a:ext cx="4530407" cy="813171"/>
              </a:xfrm>
              <a:prstGeom prst="rect">
                <a:avLst/>
              </a:prstGeom>
              <a:blipFill>
                <a:blip r:embed="rId2"/>
                <a:stretch>
                  <a:fillRect l="-840" r="-840"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8733CD-5092-6A4C-B33F-A140F5ABFD4C}"/>
                  </a:ext>
                </a:extLst>
              </p:cNvPr>
              <p:cNvSpPr txBox="1"/>
              <p:nvPr/>
            </p:nvSpPr>
            <p:spPr>
              <a:xfrm>
                <a:off x="2737618" y="4845331"/>
                <a:ext cx="4099584" cy="600677"/>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𝑏𝑎𝑠𝑒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𝑏𝑎𝑠𝑒</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𝑏𝑎𝑠𝑒</m:t>
                            </m:r>
                          </m:sub>
                          <m:sup>
                            <m:r>
                              <a:rPr lang="en-US" i="1">
                                <a:latin typeface="Cambria Math" panose="02040503050406030204" pitchFamily="18" charset="0"/>
                              </a:rPr>
                              <m:t>2</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75000</m:t>
                        </m:r>
                      </m:num>
                      <m:den>
                        <m:sSup>
                          <m:sSupPr>
                            <m:ctrlPr>
                              <a:rPr lang="en-US" i="1">
                                <a:latin typeface="Cambria Math" panose="02040503050406030204" pitchFamily="18" charset="0"/>
                              </a:rPr>
                            </m:ctrlPr>
                          </m:sSupPr>
                          <m:e>
                            <m:r>
                              <a:rPr lang="en-US" i="1">
                                <a:latin typeface="Cambria Math" panose="02040503050406030204" pitchFamily="18" charset="0"/>
                              </a:rPr>
                              <m:t>240</m:t>
                            </m:r>
                          </m:e>
                          <m:sup>
                            <m:r>
                              <a:rPr lang="en-US" i="1">
                                <a:latin typeface="Cambria Math" panose="02040503050406030204" pitchFamily="18" charset="0"/>
                              </a:rPr>
                              <m:t>2</m:t>
                            </m:r>
                          </m:sup>
                        </m:sSup>
                      </m:den>
                    </m:f>
                    <m:r>
                      <a:rPr lang="en-US" b="0" i="1" smtClean="0">
                        <a:latin typeface="Cambria Math" panose="02040503050406030204" pitchFamily="18" charset="0"/>
                      </a:rPr>
                      <m:t>=0.013 </m:t>
                    </m:r>
                  </m:oMath>
                </a14:m>
                <a:r>
                  <a:rPr lang="en-US" dirty="0"/>
                  <a:t>S</a:t>
                </a:r>
              </a:p>
            </p:txBody>
          </p:sp>
        </mc:Choice>
        <mc:Fallback xmlns="">
          <p:sp>
            <p:nvSpPr>
              <p:cNvPr id="11" name="TextBox 10">
                <a:extLst>
                  <a:ext uri="{FF2B5EF4-FFF2-40B4-BE49-F238E27FC236}">
                    <a16:creationId xmlns:a16="http://schemas.microsoft.com/office/drawing/2014/main" id="{BC8733CD-5092-6A4C-B33F-A140F5ABFD4C}"/>
                  </a:ext>
                </a:extLst>
              </p:cNvPr>
              <p:cNvSpPr txBox="1">
                <a:spLocks noRot="1" noChangeAspect="1" noMove="1" noResize="1" noEditPoints="1" noAdjustHandles="1" noChangeArrowheads="1" noChangeShapeType="1" noTextEdit="1"/>
              </p:cNvSpPr>
              <p:nvPr/>
            </p:nvSpPr>
            <p:spPr>
              <a:xfrm>
                <a:off x="2737618" y="4845331"/>
                <a:ext cx="4099584" cy="600677"/>
              </a:xfrm>
              <a:prstGeom prst="rect">
                <a:avLst/>
              </a:prstGeom>
              <a:blipFill>
                <a:blip r:embed="rId3"/>
                <a:stretch>
                  <a:fillRect l="-2795" t="-2083" r="-3727" b="-10417"/>
                </a:stretch>
              </a:blipFill>
            </p:spPr>
            <p:txBody>
              <a:bodyPr/>
              <a:lstStyle/>
              <a:p>
                <a:r>
                  <a:rPr lang="en-US">
                    <a:noFill/>
                  </a:rPr>
                  <a:t> </a:t>
                </a:r>
              </a:p>
            </p:txBody>
          </p:sp>
        </mc:Fallback>
      </mc:AlternateContent>
    </p:spTree>
    <p:extLst>
      <p:ext uri="{BB962C8B-B14F-4D97-AF65-F5344CB8AC3E}">
        <p14:creationId xmlns:p14="http://schemas.microsoft.com/office/powerpoint/2010/main" val="124421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192458" y="1311912"/>
            <a:ext cx="8689605" cy="2308324"/>
          </a:xfrm>
          <a:prstGeom prst="rect">
            <a:avLst/>
          </a:prstGeom>
        </p:spPr>
        <p:txBody>
          <a:bodyPr wrap="square">
            <a:spAutoFit/>
          </a:bodyPr>
          <a:lstStyle/>
          <a:p>
            <a:r>
              <a:rPr lang="en-US" dirty="0">
                <a:solidFill>
                  <a:srgbClr val="000000"/>
                </a:solidFill>
              </a:rPr>
              <a:t>For per-unit impedance and per-unit admittance we must divide the actual impedance and admittance by their respective bases. </a:t>
            </a:r>
          </a:p>
          <a:p>
            <a:endParaRPr lang="en-US" dirty="0">
              <a:solidFill>
                <a:srgbClr val="000000"/>
              </a:solidFill>
            </a:endParaRPr>
          </a:p>
          <a:p>
            <a:endParaRPr lang="en-US" dirty="0">
              <a:solidFill>
                <a:srgbClr val="000000"/>
              </a:solidFill>
            </a:endParaRPr>
          </a:p>
          <a:p>
            <a:pPr algn="ctr"/>
            <a:endParaRPr lang="en-US" dirty="0">
              <a:solidFill>
                <a:srgbClr val="000000"/>
              </a:solidFill>
            </a:endParaRPr>
          </a:p>
        </p:txBody>
      </p:sp>
      <p:pic>
        <p:nvPicPr>
          <p:cNvPr id="3" name="Picture 2">
            <a:extLst>
              <a:ext uri="{FF2B5EF4-FFF2-40B4-BE49-F238E27FC236}">
                <a16:creationId xmlns:a16="http://schemas.microsoft.com/office/drawing/2014/main" id="{F2AE6E57-BB0C-1C43-B6DA-EE31D121E694}"/>
              </a:ext>
            </a:extLst>
          </p:cNvPr>
          <p:cNvPicPr>
            <a:picLocks noChangeAspect="1"/>
          </p:cNvPicPr>
          <p:nvPr/>
        </p:nvPicPr>
        <p:blipFill>
          <a:blip r:embed="rId2"/>
          <a:stretch>
            <a:fillRect/>
          </a:stretch>
        </p:blipFill>
        <p:spPr>
          <a:xfrm>
            <a:off x="418306" y="2715115"/>
            <a:ext cx="8307387" cy="946411"/>
          </a:xfrm>
          <a:prstGeom prst="rect">
            <a:avLst/>
          </a:prstGeom>
        </p:spPr>
      </p:pic>
      <p:pic>
        <p:nvPicPr>
          <p:cNvPr id="4" name="Picture 3">
            <a:extLst>
              <a:ext uri="{FF2B5EF4-FFF2-40B4-BE49-F238E27FC236}">
                <a16:creationId xmlns:a16="http://schemas.microsoft.com/office/drawing/2014/main" id="{27897E58-A8C4-E448-9E26-72B6154E1CE3}"/>
              </a:ext>
            </a:extLst>
          </p:cNvPr>
          <p:cNvPicPr>
            <a:picLocks noChangeAspect="1"/>
          </p:cNvPicPr>
          <p:nvPr/>
        </p:nvPicPr>
        <p:blipFill>
          <a:blip r:embed="rId3"/>
          <a:stretch>
            <a:fillRect/>
          </a:stretch>
        </p:blipFill>
        <p:spPr>
          <a:xfrm>
            <a:off x="335794" y="3980402"/>
            <a:ext cx="8689605" cy="909626"/>
          </a:xfrm>
          <a:prstGeom prst="rect">
            <a:avLst/>
          </a:prstGeom>
        </p:spPr>
      </p:pic>
    </p:spTree>
    <p:extLst>
      <p:ext uri="{BB962C8B-B14F-4D97-AF65-F5344CB8AC3E}">
        <p14:creationId xmlns:p14="http://schemas.microsoft.com/office/powerpoint/2010/main" val="2268071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1"/>
          <p:cNvSpPr txBox="1">
            <a:spLocks noChangeArrowheads="1"/>
          </p:cNvSpPr>
          <p:nvPr/>
        </p:nvSpPr>
        <p:spPr bwMode="auto">
          <a:xfrm>
            <a:off x="211478" y="3128283"/>
            <a:ext cx="8721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eaLnBrk="1" hangingPunct="1">
              <a:spcBef>
                <a:spcPct val="0"/>
              </a:spcBef>
              <a:spcAft>
                <a:spcPct val="0"/>
              </a:spcAft>
              <a:buClrTx/>
              <a:buNone/>
            </a:pPr>
            <a:r>
              <a:rPr lang="en-US" altLang="en-US" sz="2200" b="1" dirty="0">
                <a:solidFill>
                  <a:srgbClr val="16457F"/>
                </a:solidFill>
                <a:latin typeface="Arial" panose="020B0604020202020204" pitchFamily="34" charset="0"/>
                <a:ea typeface="+mj-ea"/>
                <a:cs typeface="Arial" panose="020B0604020202020204" pitchFamily="34" charset="0"/>
              </a:rPr>
              <a:t>Two winding autotransformer</a:t>
            </a:r>
          </a:p>
        </p:txBody>
      </p:sp>
    </p:spTree>
    <p:extLst>
      <p:ext uri="{BB962C8B-B14F-4D97-AF65-F5344CB8AC3E}">
        <p14:creationId xmlns:p14="http://schemas.microsoft.com/office/powerpoint/2010/main" val="1745521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5632311"/>
          </a:xfrm>
          <a:prstGeom prst="rect">
            <a:avLst/>
          </a:prstGeom>
        </p:spPr>
        <p:txBody>
          <a:bodyPr wrap="square">
            <a:spAutoFit/>
          </a:bodyPr>
          <a:lstStyle/>
          <a:p>
            <a:pPr marL="342900" indent="-342900">
              <a:buFont typeface="Arial" panose="020B0604020202020204" pitchFamily="34" charset="0"/>
              <a:buChar char="•"/>
            </a:pPr>
            <a:r>
              <a:rPr lang="en-US" altLang="en-US" dirty="0"/>
              <a:t>A two-winding transformer can be connected as an autotransformer.</a:t>
            </a:r>
          </a:p>
          <a:p>
            <a:pPr marL="342900" indent="-342900">
              <a:buFont typeface="Arial" panose="020B0604020202020204" pitchFamily="34" charset="0"/>
              <a:buChar char="•"/>
            </a:pPr>
            <a:r>
              <a:rPr lang="en-US" altLang="en-US" dirty="0"/>
              <a:t>Autotransformer (Auto-Transformer) is an electrical transformer in which there is one winding, a portion of which is common to both the primary and the secondary circuits.</a:t>
            </a:r>
          </a:p>
          <a:p>
            <a:pPr marL="342900" indent="-342900">
              <a:buFont typeface="Arial" panose="020B0604020202020204" pitchFamily="34" charset="0"/>
              <a:buChar char="•"/>
            </a:pPr>
            <a:r>
              <a:rPr lang="en-US" altLang="en-US" dirty="0"/>
              <a:t>Autotransformers are both electrically and magnetically coupled. </a:t>
            </a:r>
          </a:p>
          <a:p>
            <a:pPr marL="342900" indent="-342900">
              <a:buFont typeface="Arial" panose="020B0604020202020204" pitchFamily="34" charset="0"/>
              <a:buChar char="•"/>
            </a:pPr>
            <a:r>
              <a:rPr lang="en-US" altLang="en-US" dirty="0"/>
              <a:t>Connecting the high-voltage terminal H1 to the low-voltage terminal X2 as shown on the next slide can create a “step-up” autotransformer. </a:t>
            </a:r>
          </a:p>
          <a:p>
            <a:pPr marL="342900" indent="-342900">
              <a:buFont typeface="Arial" panose="020B0604020202020204" pitchFamily="34" charset="0"/>
              <a:buChar char="•"/>
            </a:pPr>
            <a:r>
              <a:rPr lang="en-US" altLang="en-US" dirty="0"/>
              <a:t>The source is connected to terminals H1 and H2, while the load is connected between the X1 terminal and the extension of H2.</a:t>
            </a:r>
          </a:p>
          <a:p>
            <a:endParaRPr lang="en-US" altLang="en-US" dirty="0"/>
          </a:p>
        </p:txBody>
      </p:sp>
    </p:spTree>
    <p:extLst>
      <p:ext uri="{BB962C8B-B14F-4D97-AF65-F5344CB8AC3E}">
        <p14:creationId xmlns:p14="http://schemas.microsoft.com/office/powerpoint/2010/main" val="245983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914400" y="1935832"/>
            <a:ext cx="7315200" cy="4693568"/>
          </a:xfrm>
          <a:prstGeom prst="rect">
            <a:avLst/>
          </a:prstGeom>
        </p:spPr>
      </p:pic>
      <p:sp>
        <p:nvSpPr>
          <p:cNvPr id="3" name="Rectangle 2"/>
          <p:cNvSpPr/>
          <p:nvPr/>
        </p:nvSpPr>
        <p:spPr>
          <a:xfrm>
            <a:off x="136652" y="1358899"/>
            <a:ext cx="4100803" cy="461665"/>
          </a:xfrm>
          <a:prstGeom prst="rect">
            <a:avLst/>
          </a:prstGeom>
        </p:spPr>
        <p:txBody>
          <a:bodyPr wrap="none">
            <a:spAutoFit/>
          </a:bodyPr>
          <a:lstStyle/>
          <a:p>
            <a:r>
              <a:rPr lang="en-US" altLang="en-US" b="1" dirty="0"/>
              <a:t>“Step-up” autotransformer</a:t>
            </a:r>
            <a:endParaRPr lang="en-US" b="1" dirty="0"/>
          </a:p>
        </p:txBody>
      </p:sp>
    </p:spTree>
    <p:extLst>
      <p:ext uri="{BB962C8B-B14F-4D97-AF65-F5344CB8AC3E}">
        <p14:creationId xmlns:p14="http://schemas.microsoft.com/office/powerpoint/2010/main" val="601955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3046988"/>
          </a:xfrm>
          <a:prstGeom prst="rect">
            <a:avLst/>
          </a:prstGeom>
        </p:spPr>
        <p:txBody>
          <a:bodyPr wrap="square">
            <a:spAutoFit/>
          </a:bodyPr>
          <a:lstStyle/>
          <a:p>
            <a:r>
              <a:rPr lang="en-US" altLang="en-US" dirty="0"/>
              <a:t>The autotransformer has the following a, b, c, d equations (derivation will be left to student):</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where</a:t>
            </a:r>
          </a:p>
        </p:txBody>
      </p:sp>
      <p:pic>
        <p:nvPicPr>
          <p:cNvPr id="4" name="Picture 3">
            <a:extLst>
              <a:ext uri="{FF2B5EF4-FFF2-40B4-BE49-F238E27FC236}">
                <a16:creationId xmlns:a16="http://schemas.microsoft.com/office/drawing/2014/main" id="{F92E39BA-68B4-1043-A22E-74810512D40C}"/>
              </a:ext>
            </a:extLst>
          </p:cNvPr>
          <p:cNvPicPr>
            <a:picLocks noChangeAspect="1"/>
          </p:cNvPicPr>
          <p:nvPr/>
        </p:nvPicPr>
        <p:blipFill>
          <a:blip r:embed="rId2"/>
          <a:stretch>
            <a:fillRect/>
          </a:stretch>
        </p:blipFill>
        <p:spPr>
          <a:xfrm>
            <a:off x="2725806" y="2819400"/>
            <a:ext cx="3314700" cy="609600"/>
          </a:xfrm>
          <a:prstGeom prst="rect">
            <a:avLst/>
          </a:prstGeom>
        </p:spPr>
      </p:pic>
      <p:pic>
        <p:nvPicPr>
          <p:cNvPr id="6" name="Picture 5">
            <a:extLst>
              <a:ext uri="{FF2B5EF4-FFF2-40B4-BE49-F238E27FC236}">
                <a16:creationId xmlns:a16="http://schemas.microsoft.com/office/drawing/2014/main" id="{44B6A4A3-EFAF-9642-B79E-4FE638C76C11}"/>
              </a:ext>
            </a:extLst>
          </p:cNvPr>
          <p:cNvPicPr>
            <a:picLocks noChangeAspect="1"/>
          </p:cNvPicPr>
          <p:nvPr/>
        </p:nvPicPr>
        <p:blipFill>
          <a:blip r:embed="rId3"/>
          <a:stretch>
            <a:fillRect/>
          </a:stretch>
        </p:blipFill>
        <p:spPr>
          <a:xfrm>
            <a:off x="2884556" y="4026436"/>
            <a:ext cx="3543300" cy="1193800"/>
          </a:xfrm>
          <a:prstGeom prst="rect">
            <a:avLst/>
          </a:prstGeom>
        </p:spPr>
      </p:pic>
      <p:pic>
        <p:nvPicPr>
          <p:cNvPr id="7" name="Picture 6">
            <a:extLst>
              <a:ext uri="{FF2B5EF4-FFF2-40B4-BE49-F238E27FC236}">
                <a16:creationId xmlns:a16="http://schemas.microsoft.com/office/drawing/2014/main" id="{8DB157D1-2A73-B64E-9AA2-1A3C7DAACFA7}"/>
              </a:ext>
            </a:extLst>
          </p:cNvPr>
          <p:cNvPicPr>
            <a:picLocks noChangeAspect="1"/>
          </p:cNvPicPr>
          <p:nvPr/>
        </p:nvPicPr>
        <p:blipFill>
          <a:blip r:embed="rId4"/>
          <a:stretch>
            <a:fillRect/>
          </a:stretch>
        </p:blipFill>
        <p:spPr>
          <a:xfrm>
            <a:off x="3271906" y="5643562"/>
            <a:ext cx="2768600" cy="1079500"/>
          </a:xfrm>
          <a:prstGeom prst="rect">
            <a:avLst/>
          </a:prstGeom>
        </p:spPr>
      </p:pic>
    </p:spTree>
    <p:extLst>
      <p:ext uri="{BB962C8B-B14F-4D97-AF65-F5344CB8AC3E}">
        <p14:creationId xmlns:p14="http://schemas.microsoft.com/office/powerpoint/2010/main" val="336743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What is voltage regulation?</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“In electrical engineering, particularly power engineering, voltage regulation is a measure of change in the voltage magnitude between the sending and receiving end of a component, such as a transmission or distribution line.”</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Source: https://en.wikipedia.org/wiki/Voltage_regulation</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142588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3">
                                            <p:txEl>
                                              <p:pRg st="3" end="3"/>
                                            </p:txEl>
                                          </p:spTgt>
                                        </p:tgtEl>
                                        <p:attrNameLst>
                                          <p:attrName>style.visibility</p:attrName>
                                        </p:attrNameLst>
                                      </p:cBhvr>
                                      <p:to>
                                        <p:strVal val="visible"/>
                                      </p:to>
                                    </p:set>
                                    <p:animEffect transition="in" filter="fade">
                                      <p:cBhvr>
                                        <p:cTn id="7" dur="500"/>
                                        <p:tgtEl>
                                          <p:spTgt spid="2253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33">
                                            <p:txEl>
                                              <p:pRg st="5" end="5"/>
                                            </p:txEl>
                                          </p:spTgt>
                                        </p:tgtEl>
                                        <p:attrNameLst>
                                          <p:attrName>style.visibility</p:attrName>
                                        </p:attrNameLst>
                                      </p:cBhvr>
                                      <p:to>
                                        <p:strVal val="visible"/>
                                      </p:to>
                                    </p:set>
                                    <p:animEffect transition="in" filter="fade">
                                      <p:cBhvr>
                                        <p:cTn id="10" dur="500"/>
                                        <p:tgtEl>
                                          <p:spTgt spid="225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2677656"/>
          </a:xfrm>
          <a:prstGeom prst="rect">
            <a:avLst/>
          </a:prstGeom>
        </p:spPr>
        <p:txBody>
          <a:bodyPr wrap="square">
            <a:spAutoFit/>
          </a:bodyPr>
          <a:lstStyle/>
          <a:p>
            <a:r>
              <a:rPr lang="en-US" altLang="en-US" dirty="0"/>
              <a:t>and</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where</a:t>
            </a:r>
          </a:p>
        </p:txBody>
      </p:sp>
      <p:pic>
        <p:nvPicPr>
          <p:cNvPr id="2" name="Picture 1">
            <a:extLst>
              <a:ext uri="{FF2B5EF4-FFF2-40B4-BE49-F238E27FC236}">
                <a16:creationId xmlns:a16="http://schemas.microsoft.com/office/drawing/2014/main" id="{9E4B609C-71D7-444C-9F44-86A92D04F652}"/>
              </a:ext>
            </a:extLst>
          </p:cNvPr>
          <p:cNvPicPr>
            <a:picLocks noChangeAspect="1"/>
          </p:cNvPicPr>
          <p:nvPr/>
        </p:nvPicPr>
        <p:blipFill>
          <a:blip r:embed="rId2"/>
          <a:stretch>
            <a:fillRect/>
          </a:stretch>
        </p:blipFill>
        <p:spPr>
          <a:xfrm>
            <a:off x="2837346" y="2289346"/>
            <a:ext cx="3111500" cy="622300"/>
          </a:xfrm>
          <a:prstGeom prst="rect">
            <a:avLst/>
          </a:prstGeom>
        </p:spPr>
      </p:pic>
      <p:pic>
        <p:nvPicPr>
          <p:cNvPr id="3" name="Picture 2">
            <a:extLst>
              <a:ext uri="{FF2B5EF4-FFF2-40B4-BE49-F238E27FC236}">
                <a16:creationId xmlns:a16="http://schemas.microsoft.com/office/drawing/2014/main" id="{084B45E5-2994-AE44-9F7C-C2F703551983}"/>
              </a:ext>
            </a:extLst>
          </p:cNvPr>
          <p:cNvPicPr>
            <a:picLocks noChangeAspect="1"/>
          </p:cNvPicPr>
          <p:nvPr/>
        </p:nvPicPr>
        <p:blipFill>
          <a:blip r:embed="rId3"/>
          <a:stretch>
            <a:fillRect/>
          </a:stretch>
        </p:blipFill>
        <p:spPr>
          <a:xfrm>
            <a:off x="3351696" y="3975973"/>
            <a:ext cx="2082800" cy="1193800"/>
          </a:xfrm>
          <a:prstGeom prst="rect">
            <a:avLst/>
          </a:prstGeom>
        </p:spPr>
      </p:pic>
      <p:pic>
        <p:nvPicPr>
          <p:cNvPr id="7" name="Picture 6">
            <a:extLst>
              <a:ext uri="{FF2B5EF4-FFF2-40B4-BE49-F238E27FC236}">
                <a16:creationId xmlns:a16="http://schemas.microsoft.com/office/drawing/2014/main" id="{B5450DDC-1B30-894D-A859-6670C9382990}"/>
              </a:ext>
            </a:extLst>
          </p:cNvPr>
          <p:cNvPicPr>
            <a:picLocks noChangeAspect="1"/>
          </p:cNvPicPr>
          <p:nvPr/>
        </p:nvPicPr>
        <p:blipFill>
          <a:blip r:embed="rId4"/>
          <a:stretch>
            <a:fillRect/>
          </a:stretch>
        </p:blipFill>
        <p:spPr>
          <a:xfrm>
            <a:off x="2928144" y="5474904"/>
            <a:ext cx="3467100" cy="1168400"/>
          </a:xfrm>
          <a:prstGeom prst="rect">
            <a:avLst/>
          </a:prstGeom>
        </p:spPr>
      </p:pic>
    </p:spTree>
    <p:extLst>
      <p:ext uri="{BB962C8B-B14F-4D97-AF65-F5344CB8AC3E}">
        <p14:creationId xmlns:p14="http://schemas.microsoft.com/office/powerpoint/2010/main" val="100886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5794" y="2806495"/>
            <a:ext cx="8316912" cy="1938992"/>
          </a:xfrm>
          <a:prstGeom prst="rect">
            <a:avLst/>
          </a:prstGeom>
        </p:spPr>
        <p:txBody>
          <a:bodyPr wrap="square">
            <a:spAutoFit/>
          </a:bodyPr>
          <a:lstStyle/>
          <a:p>
            <a:r>
              <a:rPr lang="en-US" altLang="en-US" dirty="0"/>
              <a:t>The two-winding transformer can also be connected in the “step-down” connection by reversing the connection between the shunt and series winding as shown on the next slide</a:t>
            </a:r>
          </a:p>
          <a:p>
            <a:pPr marL="342900" indent="-342900">
              <a:buFont typeface="Arial" panose="020B0604020202020204" pitchFamily="34" charset="0"/>
              <a:buChar char="•"/>
            </a:pPr>
            <a:endParaRPr lang="en-US" altLang="en-US" dirty="0"/>
          </a:p>
        </p:txBody>
      </p:sp>
    </p:spTree>
    <p:extLst>
      <p:ext uri="{BB962C8B-B14F-4D97-AF65-F5344CB8AC3E}">
        <p14:creationId xmlns:p14="http://schemas.microsoft.com/office/powerpoint/2010/main" val="1558207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649161" y="2029120"/>
            <a:ext cx="7315200" cy="4600280"/>
          </a:xfrm>
          <a:prstGeom prst="rect">
            <a:avLst/>
          </a:prstGeom>
        </p:spPr>
      </p:pic>
      <p:sp>
        <p:nvSpPr>
          <p:cNvPr id="9" name="Rectangle 8"/>
          <p:cNvSpPr/>
          <p:nvPr/>
        </p:nvSpPr>
        <p:spPr>
          <a:xfrm>
            <a:off x="136652" y="1358899"/>
            <a:ext cx="4527201" cy="461665"/>
          </a:xfrm>
          <a:prstGeom prst="rect">
            <a:avLst/>
          </a:prstGeom>
        </p:spPr>
        <p:txBody>
          <a:bodyPr wrap="none">
            <a:spAutoFit/>
          </a:bodyPr>
          <a:lstStyle/>
          <a:p>
            <a:r>
              <a:rPr lang="en-US" altLang="en-US" b="1" dirty="0"/>
              <a:t>“Step-down” autotransformer</a:t>
            </a:r>
            <a:endParaRPr lang="en-US" b="1" dirty="0"/>
          </a:p>
        </p:txBody>
      </p:sp>
    </p:spTree>
    <p:extLst>
      <p:ext uri="{BB962C8B-B14F-4D97-AF65-F5344CB8AC3E}">
        <p14:creationId xmlns:p14="http://schemas.microsoft.com/office/powerpoint/2010/main" val="224127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3046988"/>
          </a:xfrm>
          <a:prstGeom prst="rect">
            <a:avLst/>
          </a:prstGeom>
        </p:spPr>
        <p:txBody>
          <a:bodyPr wrap="square">
            <a:spAutoFit/>
          </a:bodyPr>
          <a:lstStyle/>
          <a:p>
            <a:r>
              <a:rPr lang="en-US" altLang="en-US" dirty="0"/>
              <a:t>The autotransformer has the following a, b, c, d equations (derivation will be left to student):</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where</a:t>
            </a:r>
          </a:p>
        </p:txBody>
      </p:sp>
      <p:pic>
        <p:nvPicPr>
          <p:cNvPr id="2" name="Picture 1">
            <a:extLst>
              <a:ext uri="{FF2B5EF4-FFF2-40B4-BE49-F238E27FC236}">
                <a16:creationId xmlns:a16="http://schemas.microsoft.com/office/drawing/2014/main" id="{B1844F23-3157-9844-AEA5-F954E16CA1FB}"/>
              </a:ext>
            </a:extLst>
          </p:cNvPr>
          <p:cNvPicPr>
            <a:picLocks noChangeAspect="1"/>
          </p:cNvPicPr>
          <p:nvPr/>
        </p:nvPicPr>
        <p:blipFill>
          <a:blip r:embed="rId2"/>
          <a:stretch>
            <a:fillRect/>
          </a:stretch>
        </p:blipFill>
        <p:spPr>
          <a:xfrm>
            <a:off x="2870200" y="2800031"/>
            <a:ext cx="3403600" cy="749300"/>
          </a:xfrm>
          <a:prstGeom prst="rect">
            <a:avLst/>
          </a:prstGeom>
        </p:spPr>
      </p:pic>
      <p:pic>
        <p:nvPicPr>
          <p:cNvPr id="3" name="Picture 2">
            <a:extLst>
              <a:ext uri="{FF2B5EF4-FFF2-40B4-BE49-F238E27FC236}">
                <a16:creationId xmlns:a16="http://schemas.microsoft.com/office/drawing/2014/main" id="{06942369-74FD-F541-AB92-074489F28BF2}"/>
              </a:ext>
            </a:extLst>
          </p:cNvPr>
          <p:cNvPicPr>
            <a:picLocks noChangeAspect="1"/>
          </p:cNvPicPr>
          <p:nvPr/>
        </p:nvPicPr>
        <p:blipFill>
          <a:blip r:embed="rId3"/>
          <a:stretch>
            <a:fillRect/>
          </a:stretch>
        </p:blipFill>
        <p:spPr>
          <a:xfrm>
            <a:off x="3309975" y="4182611"/>
            <a:ext cx="2349500" cy="1041400"/>
          </a:xfrm>
          <a:prstGeom prst="rect">
            <a:avLst/>
          </a:prstGeom>
        </p:spPr>
      </p:pic>
      <p:pic>
        <p:nvPicPr>
          <p:cNvPr id="7" name="Picture 6">
            <a:extLst>
              <a:ext uri="{FF2B5EF4-FFF2-40B4-BE49-F238E27FC236}">
                <a16:creationId xmlns:a16="http://schemas.microsoft.com/office/drawing/2014/main" id="{7ABA0247-918F-2742-8DB3-8A8334F6011C}"/>
              </a:ext>
            </a:extLst>
          </p:cNvPr>
          <p:cNvPicPr>
            <a:picLocks noChangeAspect="1"/>
          </p:cNvPicPr>
          <p:nvPr/>
        </p:nvPicPr>
        <p:blipFill>
          <a:blip r:embed="rId4"/>
          <a:stretch>
            <a:fillRect/>
          </a:stretch>
        </p:blipFill>
        <p:spPr>
          <a:xfrm>
            <a:off x="3309975" y="5552990"/>
            <a:ext cx="2349500" cy="1130300"/>
          </a:xfrm>
          <a:prstGeom prst="rect">
            <a:avLst/>
          </a:prstGeom>
        </p:spPr>
      </p:pic>
    </p:spTree>
    <p:extLst>
      <p:ext uri="{BB962C8B-B14F-4D97-AF65-F5344CB8AC3E}">
        <p14:creationId xmlns:p14="http://schemas.microsoft.com/office/powerpoint/2010/main" val="1164919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2677656"/>
          </a:xfrm>
          <a:prstGeom prst="rect">
            <a:avLst/>
          </a:prstGeom>
        </p:spPr>
        <p:txBody>
          <a:bodyPr wrap="square">
            <a:spAutoFit/>
          </a:bodyPr>
          <a:lstStyle/>
          <a:p>
            <a:r>
              <a:rPr lang="en-US" altLang="en-US" dirty="0"/>
              <a:t>and</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where</a:t>
            </a:r>
          </a:p>
        </p:txBody>
      </p:sp>
      <p:pic>
        <p:nvPicPr>
          <p:cNvPr id="10" name="Picture 9">
            <a:extLst>
              <a:ext uri="{FF2B5EF4-FFF2-40B4-BE49-F238E27FC236}">
                <a16:creationId xmlns:a16="http://schemas.microsoft.com/office/drawing/2014/main" id="{1BE907B1-8F00-7449-8AF3-E9CD9F6CFF13}"/>
              </a:ext>
            </a:extLst>
          </p:cNvPr>
          <p:cNvPicPr>
            <a:picLocks noChangeAspect="1"/>
          </p:cNvPicPr>
          <p:nvPr/>
        </p:nvPicPr>
        <p:blipFill>
          <a:blip r:embed="rId2"/>
          <a:stretch>
            <a:fillRect/>
          </a:stretch>
        </p:blipFill>
        <p:spPr>
          <a:xfrm>
            <a:off x="2757191" y="2192337"/>
            <a:ext cx="3111500" cy="622300"/>
          </a:xfrm>
          <a:prstGeom prst="rect">
            <a:avLst/>
          </a:prstGeom>
        </p:spPr>
      </p:pic>
      <p:pic>
        <p:nvPicPr>
          <p:cNvPr id="3" name="Picture 2">
            <a:extLst>
              <a:ext uri="{FF2B5EF4-FFF2-40B4-BE49-F238E27FC236}">
                <a16:creationId xmlns:a16="http://schemas.microsoft.com/office/drawing/2014/main" id="{3A76E425-AB67-AC46-9D81-6554A0391ED6}"/>
              </a:ext>
            </a:extLst>
          </p:cNvPr>
          <p:cNvPicPr>
            <a:picLocks noChangeAspect="1"/>
          </p:cNvPicPr>
          <p:nvPr/>
        </p:nvPicPr>
        <p:blipFill>
          <a:blip r:embed="rId3"/>
          <a:stretch>
            <a:fillRect/>
          </a:stretch>
        </p:blipFill>
        <p:spPr>
          <a:xfrm>
            <a:off x="3100091" y="3686245"/>
            <a:ext cx="2425700" cy="1079500"/>
          </a:xfrm>
          <a:prstGeom prst="rect">
            <a:avLst/>
          </a:prstGeom>
        </p:spPr>
      </p:pic>
      <p:pic>
        <p:nvPicPr>
          <p:cNvPr id="6" name="Picture 5">
            <a:extLst>
              <a:ext uri="{FF2B5EF4-FFF2-40B4-BE49-F238E27FC236}">
                <a16:creationId xmlns:a16="http://schemas.microsoft.com/office/drawing/2014/main" id="{79045717-5B43-8B4E-978D-B3F8B590D534}"/>
              </a:ext>
            </a:extLst>
          </p:cNvPr>
          <p:cNvPicPr>
            <a:picLocks noChangeAspect="1"/>
          </p:cNvPicPr>
          <p:nvPr/>
        </p:nvPicPr>
        <p:blipFill>
          <a:blip r:embed="rId4"/>
          <a:stretch>
            <a:fillRect/>
          </a:stretch>
        </p:blipFill>
        <p:spPr>
          <a:xfrm>
            <a:off x="2883694" y="5296452"/>
            <a:ext cx="3556000" cy="1016000"/>
          </a:xfrm>
          <a:prstGeom prst="rect">
            <a:avLst/>
          </a:prstGeom>
        </p:spPr>
      </p:pic>
    </p:spTree>
    <p:extLst>
      <p:ext uri="{BB962C8B-B14F-4D97-AF65-F5344CB8AC3E}">
        <p14:creationId xmlns:p14="http://schemas.microsoft.com/office/powerpoint/2010/main" val="2459608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1200329"/>
          </a:xfrm>
          <a:prstGeom prst="rect">
            <a:avLst/>
          </a:prstGeom>
        </p:spPr>
        <p:txBody>
          <a:bodyPr wrap="square">
            <a:spAutoFit/>
          </a:bodyPr>
          <a:lstStyle/>
          <a:p>
            <a:r>
              <a:rPr lang="en-US" altLang="en-US" dirty="0"/>
              <a:t>The only difference between the definitions of the generalized constants is the sign of the turns ratio n</a:t>
            </a:r>
            <a:r>
              <a:rPr lang="en-US" altLang="en-US" baseline="-25000" dirty="0"/>
              <a:t>t</a:t>
            </a:r>
            <a:r>
              <a:rPr lang="en-US" altLang="en-US" dirty="0"/>
              <a:t>. Therefore:</a:t>
            </a:r>
          </a:p>
          <a:p>
            <a:endParaRPr lang="en-US" altLang="en-US" dirty="0"/>
          </a:p>
        </p:txBody>
      </p:sp>
      <p:sp>
        <p:nvSpPr>
          <p:cNvPr id="2" name="Rectangle 1"/>
          <p:cNvSpPr/>
          <p:nvPr/>
        </p:nvSpPr>
        <p:spPr>
          <a:xfrm>
            <a:off x="481275" y="5302529"/>
            <a:ext cx="8243625" cy="1200329"/>
          </a:xfrm>
          <a:prstGeom prst="rect">
            <a:avLst/>
          </a:prstGeom>
        </p:spPr>
        <p:txBody>
          <a:bodyPr wrap="square">
            <a:spAutoFit/>
          </a:bodyPr>
          <a:lstStyle/>
          <a:p>
            <a:r>
              <a:rPr lang="en-US" altLang="en-US" dirty="0"/>
              <a:t>where the sign of </a:t>
            </a:r>
            <a:r>
              <a:rPr lang="en-US" altLang="en-US" dirty="0" err="1"/>
              <a:t>n</a:t>
            </a:r>
            <a:r>
              <a:rPr lang="en-US" altLang="en-US" baseline="-25000" dirty="0" err="1"/>
              <a:t>t</a:t>
            </a:r>
            <a:r>
              <a:rPr lang="en-US" altLang="en-US" dirty="0"/>
              <a:t> is positive for a “step-up” autotransformer and negative for a “step-down” autotransformer.</a:t>
            </a:r>
          </a:p>
        </p:txBody>
      </p:sp>
      <p:pic>
        <p:nvPicPr>
          <p:cNvPr id="6" name="Picture 5">
            <a:extLst>
              <a:ext uri="{FF2B5EF4-FFF2-40B4-BE49-F238E27FC236}">
                <a16:creationId xmlns:a16="http://schemas.microsoft.com/office/drawing/2014/main" id="{71BD2E64-C26D-5444-8F63-CAD75AD28C23}"/>
              </a:ext>
            </a:extLst>
          </p:cNvPr>
          <p:cNvPicPr>
            <a:picLocks noChangeAspect="1"/>
          </p:cNvPicPr>
          <p:nvPr/>
        </p:nvPicPr>
        <p:blipFill>
          <a:blip r:embed="rId2"/>
          <a:stretch>
            <a:fillRect/>
          </a:stretch>
        </p:blipFill>
        <p:spPr>
          <a:xfrm>
            <a:off x="649080" y="2349500"/>
            <a:ext cx="2120900" cy="1079500"/>
          </a:xfrm>
          <a:prstGeom prst="rect">
            <a:avLst/>
          </a:prstGeom>
        </p:spPr>
      </p:pic>
      <p:pic>
        <p:nvPicPr>
          <p:cNvPr id="7" name="Picture 6">
            <a:extLst>
              <a:ext uri="{FF2B5EF4-FFF2-40B4-BE49-F238E27FC236}">
                <a16:creationId xmlns:a16="http://schemas.microsoft.com/office/drawing/2014/main" id="{C63D2065-96D8-2045-8B71-AA0D131F708C}"/>
              </a:ext>
            </a:extLst>
          </p:cNvPr>
          <p:cNvPicPr>
            <a:picLocks noChangeAspect="1"/>
          </p:cNvPicPr>
          <p:nvPr/>
        </p:nvPicPr>
        <p:blipFill>
          <a:blip r:embed="rId3"/>
          <a:stretch>
            <a:fillRect/>
          </a:stretch>
        </p:blipFill>
        <p:spPr>
          <a:xfrm>
            <a:off x="731079" y="3878364"/>
            <a:ext cx="2235200" cy="1117600"/>
          </a:xfrm>
          <a:prstGeom prst="rect">
            <a:avLst/>
          </a:prstGeom>
        </p:spPr>
      </p:pic>
      <p:pic>
        <p:nvPicPr>
          <p:cNvPr id="15" name="Picture 14">
            <a:extLst>
              <a:ext uri="{FF2B5EF4-FFF2-40B4-BE49-F238E27FC236}">
                <a16:creationId xmlns:a16="http://schemas.microsoft.com/office/drawing/2014/main" id="{864E502B-3644-BE48-BA02-56EE176A5535}"/>
              </a:ext>
            </a:extLst>
          </p:cNvPr>
          <p:cNvPicPr>
            <a:picLocks noChangeAspect="1"/>
          </p:cNvPicPr>
          <p:nvPr/>
        </p:nvPicPr>
        <p:blipFill>
          <a:blip r:embed="rId4"/>
          <a:stretch>
            <a:fillRect/>
          </a:stretch>
        </p:blipFill>
        <p:spPr>
          <a:xfrm>
            <a:off x="4661694" y="2511514"/>
            <a:ext cx="1892300" cy="965200"/>
          </a:xfrm>
          <a:prstGeom prst="rect">
            <a:avLst/>
          </a:prstGeom>
        </p:spPr>
      </p:pic>
      <p:pic>
        <p:nvPicPr>
          <p:cNvPr id="9" name="Picture 8">
            <a:extLst>
              <a:ext uri="{FF2B5EF4-FFF2-40B4-BE49-F238E27FC236}">
                <a16:creationId xmlns:a16="http://schemas.microsoft.com/office/drawing/2014/main" id="{F988C170-E722-6949-8229-201DC6FA1B4E}"/>
              </a:ext>
            </a:extLst>
          </p:cNvPr>
          <p:cNvPicPr>
            <a:picLocks noChangeAspect="1"/>
          </p:cNvPicPr>
          <p:nvPr/>
        </p:nvPicPr>
        <p:blipFill>
          <a:blip r:embed="rId5"/>
          <a:stretch>
            <a:fillRect/>
          </a:stretch>
        </p:blipFill>
        <p:spPr>
          <a:xfrm>
            <a:off x="4017341" y="4082447"/>
            <a:ext cx="3594100" cy="1066800"/>
          </a:xfrm>
          <a:prstGeom prst="rect">
            <a:avLst/>
          </a:prstGeom>
        </p:spPr>
      </p:pic>
    </p:spTree>
    <p:extLst>
      <p:ext uri="{BB962C8B-B14F-4D97-AF65-F5344CB8AC3E}">
        <p14:creationId xmlns:p14="http://schemas.microsoft.com/office/powerpoint/2010/main" val="751397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2677656"/>
          </a:xfrm>
          <a:prstGeom prst="rect">
            <a:avLst/>
          </a:prstGeom>
        </p:spPr>
        <p:txBody>
          <a:bodyPr wrap="square">
            <a:spAutoFit/>
          </a:bodyPr>
          <a:lstStyle/>
          <a:p>
            <a:r>
              <a:rPr lang="en-US" altLang="en-US" dirty="0"/>
              <a:t>As with the two-winding transformer, it is sometimes necessary to relate the output voltage as a function of the source voltage and the output current. We can then derive:</a:t>
            </a:r>
          </a:p>
          <a:p>
            <a:endParaRPr lang="en-US" altLang="en-US" dirty="0"/>
          </a:p>
          <a:p>
            <a:endParaRPr lang="en-US" altLang="en-US" dirty="0"/>
          </a:p>
          <a:p>
            <a:endParaRPr lang="en-US" altLang="en-US" dirty="0"/>
          </a:p>
          <a:p>
            <a:r>
              <a:rPr lang="en-US" altLang="en-US" dirty="0"/>
              <a:t>where </a:t>
            </a:r>
          </a:p>
        </p:txBody>
      </p:sp>
      <p:pic>
        <p:nvPicPr>
          <p:cNvPr id="2" name="Picture 1">
            <a:extLst>
              <a:ext uri="{FF2B5EF4-FFF2-40B4-BE49-F238E27FC236}">
                <a16:creationId xmlns:a16="http://schemas.microsoft.com/office/drawing/2014/main" id="{1F01CE1C-ADB3-C743-84EC-45F50D2B5C87}"/>
              </a:ext>
            </a:extLst>
          </p:cNvPr>
          <p:cNvPicPr>
            <a:picLocks noChangeAspect="1"/>
          </p:cNvPicPr>
          <p:nvPr/>
        </p:nvPicPr>
        <p:blipFill>
          <a:blip r:embed="rId2"/>
          <a:stretch>
            <a:fillRect/>
          </a:stretch>
        </p:blipFill>
        <p:spPr>
          <a:xfrm>
            <a:off x="2889927" y="2665884"/>
            <a:ext cx="3352800" cy="736600"/>
          </a:xfrm>
          <a:prstGeom prst="rect">
            <a:avLst/>
          </a:prstGeom>
        </p:spPr>
      </p:pic>
      <p:pic>
        <p:nvPicPr>
          <p:cNvPr id="3" name="Picture 2">
            <a:extLst>
              <a:ext uri="{FF2B5EF4-FFF2-40B4-BE49-F238E27FC236}">
                <a16:creationId xmlns:a16="http://schemas.microsoft.com/office/drawing/2014/main" id="{E838CBAB-1181-9741-9908-3C575D7A8734}"/>
              </a:ext>
            </a:extLst>
          </p:cNvPr>
          <p:cNvPicPr>
            <a:picLocks noChangeAspect="1"/>
          </p:cNvPicPr>
          <p:nvPr/>
        </p:nvPicPr>
        <p:blipFill>
          <a:blip r:embed="rId3"/>
          <a:stretch>
            <a:fillRect/>
          </a:stretch>
        </p:blipFill>
        <p:spPr>
          <a:xfrm>
            <a:off x="3117887" y="3936829"/>
            <a:ext cx="2743200" cy="965200"/>
          </a:xfrm>
          <a:prstGeom prst="rect">
            <a:avLst/>
          </a:prstGeom>
        </p:spPr>
      </p:pic>
      <p:pic>
        <p:nvPicPr>
          <p:cNvPr id="4" name="Picture 3">
            <a:extLst>
              <a:ext uri="{FF2B5EF4-FFF2-40B4-BE49-F238E27FC236}">
                <a16:creationId xmlns:a16="http://schemas.microsoft.com/office/drawing/2014/main" id="{AAB41204-9FDE-B345-B31D-02DEDB913F1E}"/>
              </a:ext>
            </a:extLst>
          </p:cNvPr>
          <p:cNvPicPr>
            <a:picLocks noChangeAspect="1"/>
          </p:cNvPicPr>
          <p:nvPr/>
        </p:nvPicPr>
        <p:blipFill>
          <a:blip r:embed="rId4"/>
          <a:stretch>
            <a:fillRect/>
          </a:stretch>
        </p:blipFill>
        <p:spPr>
          <a:xfrm>
            <a:off x="3442377" y="5419529"/>
            <a:ext cx="2247900" cy="990600"/>
          </a:xfrm>
          <a:prstGeom prst="rect">
            <a:avLst/>
          </a:prstGeom>
        </p:spPr>
      </p:pic>
    </p:spTree>
    <p:extLst>
      <p:ext uri="{BB962C8B-B14F-4D97-AF65-F5344CB8AC3E}">
        <p14:creationId xmlns:p14="http://schemas.microsoft.com/office/powerpoint/2010/main" val="3843263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1"/>
          <p:cNvSpPr txBox="1">
            <a:spLocks noChangeArrowheads="1"/>
          </p:cNvSpPr>
          <p:nvPr/>
        </p:nvSpPr>
        <p:spPr bwMode="auto">
          <a:xfrm>
            <a:off x="211478" y="3128283"/>
            <a:ext cx="8721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eaLnBrk="1" hangingPunct="1">
              <a:spcBef>
                <a:spcPct val="0"/>
              </a:spcBef>
              <a:spcAft>
                <a:spcPct val="0"/>
              </a:spcAft>
              <a:buClrTx/>
              <a:buNone/>
            </a:pPr>
            <a:r>
              <a:rPr lang="en-US" altLang="en-US" sz="2200" b="1" dirty="0">
                <a:solidFill>
                  <a:srgbClr val="16457F"/>
                </a:solidFill>
                <a:latin typeface="Arial" panose="020B0604020202020204" pitchFamily="34" charset="0"/>
                <a:ea typeface="+mj-ea"/>
                <a:cs typeface="Arial" panose="020B0604020202020204" pitchFamily="34" charset="0"/>
              </a:rPr>
              <a:t>Two Winding Autotransformer Ratings </a:t>
            </a:r>
          </a:p>
        </p:txBody>
      </p:sp>
    </p:spTree>
    <p:extLst>
      <p:ext uri="{BB962C8B-B14F-4D97-AF65-F5344CB8AC3E}">
        <p14:creationId xmlns:p14="http://schemas.microsoft.com/office/powerpoint/2010/main" val="894573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 Ratings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274755" y="3041844"/>
            <a:ext cx="8773878" cy="2308324"/>
          </a:xfrm>
          <a:prstGeom prst="rect">
            <a:avLst/>
          </a:prstGeom>
        </p:spPr>
        <p:txBody>
          <a:bodyPr wrap="square">
            <a:spAutoFit/>
          </a:bodyPr>
          <a:lstStyle/>
          <a:p>
            <a:r>
              <a:rPr lang="en-US" altLang="en-US" dirty="0"/>
              <a:t>We discuss the ratings of an autotransformer next. It should be noted that when we connect a two-winding transformer as an autotransformer, we changes its ratings. </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750911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2" name="Rectangle 11"/>
          <p:cNvSpPr/>
          <p:nvPr/>
        </p:nvSpPr>
        <p:spPr>
          <a:xfrm>
            <a:off x="185061" y="1438471"/>
            <a:ext cx="8773878" cy="2431435"/>
          </a:xfrm>
          <a:prstGeom prst="rect">
            <a:avLst/>
          </a:prstGeom>
        </p:spPr>
        <p:txBody>
          <a:bodyPr wrap="square">
            <a:spAutoFit/>
          </a:bodyPr>
          <a:lstStyle/>
          <a:p>
            <a:r>
              <a:rPr lang="en-US" altLang="en-US" sz="2000" dirty="0"/>
              <a:t>The kVA rating of the autotransformer is the product of the rated input voltage V</a:t>
            </a:r>
            <a:r>
              <a:rPr lang="en-US" altLang="en-US" sz="2000" baseline="-25000" dirty="0"/>
              <a:t>S </a:t>
            </a:r>
            <a:r>
              <a:rPr lang="en-US" altLang="en-US" sz="2000" dirty="0"/>
              <a:t>times the rated input current I</a:t>
            </a:r>
            <a:r>
              <a:rPr lang="en-US" altLang="en-US" sz="2000" baseline="-25000" dirty="0"/>
              <a:t>S</a:t>
            </a:r>
            <a:r>
              <a:rPr lang="en-US" altLang="en-US" sz="2000" dirty="0"/>
              <a:t> or the rated load voltage V</a:t>
            </a:r>
            <a:r>
              <a:rPr lang="en-US" altLang="en-US" sz="2000" baseline="-25000" dirty="0"/>
              <a:t>L</a:t>
            </a:r>
            <a:r>
              <a:rPr lang="en-US" altLang="en-US" sz="2000" dirty="0"/>
              <a:t> times the rated load current I</a:t>
            </a:r>
            <a:r>
              <a:rPr lang="en-US" altLang="en-US" sz="2000" baseline="-25000" dirty="0"/>
              <a:t>L</a:t>
            </a:r>
            <a:r>
              <a:rPr lang="en-US" altLang="en-US" sz="2000" dirty="0"/>
              <a:t>. Define the rated kVA and rated voltages of the two-winding transformer and autotransformer as follows:</a:t>
            </a:r>
          </a:p>
          <a:p>
            <a:endParaRPr lang="en-US" altLang="en-US" dirty="0"/>
          </a:p>
          <a:p>
            <a:endParaRPr lang="en-US" altLang="en-US" dirty="0"/>
          </a:p>
          <a:p>
            <a:endParaRPr lang="en-US" altLang="en-US" dirty="0"/>
          </a:p>
        </p:txBody>
      </p:sp>
      <p:sp>
        <p:nvSpPr>
          <p:cNvPr id="13" name="Rectangle 12"/>
          <p:cNvSpPr>
            <a:spLocks noChangeArrowheads="1"/>
          </p:cNvSpPr>
          <p:nvPr/>
        </p:nvSpPr>
        <p:spPr bwMode="auto">
          <a:xfrm>
            <a:off x="387536" y="3127794"/>
            <a:ext cx="7963142"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1800" b="0" i="1" u="none" strike="noStrike" cap="none" normalizeH="0" baseline="0" dirty="0">
                <a:ln>
                  <a:noFill/>
                </a:ln>
                <a:solidFill>
                  <a:srgbClr val="000000"/>
                </a:solidFill>
                <a:effectLst/>
                <a:latin typeface="Arial" panose="020B0604020202020204" pitchFamily="34" charset="0"/>
              </a:rPr>
              <a:t>kVA</a:t>
            </a:r>
            <a:r>
              <a:rPr kumimoji="0" lang="en-US" altLang="en-US" sz="1800" b="0" i="1" u="none" strike="noStrike" cap="none" normalizeH="0" baseline="-30000" dirty="0">
                <a:ln>
                  <a:noFill/>
                </a:ln>
                <a:solidFill>
                  <a:srgbClr val="000000"/>
                </a:solidFill>
                <a:effectLst/>
                <a:latin typeface="Arial" panose="020B0604020202020204" pitchFamily="34" charset="0"/>
              </a:rPr>
              <a:t>xfm</a:t>
            </a:r>
            <a:r>
              <a:rPr kumimoji="0" lang="en-US" altLang="en-US" sz="1800" b="0" i="0" u="none" strike="noStrike" cap="none" normalizeH="0" baseline="0" dirty="0">
                <a:ln>
                  <a:noFill/>
                </a:ln>
                <a:solidFill>
                  <a:srgbClr val="000000"/>
                </a:solidFill>
                <a:effectLst/>
                <a:latin typeface="Arial" panose="020B0604020202020204" pitchFamily="34" charset="0"/>
              </a:rPr>
              <a:t> represents the kVA rating of the two-winding transformer.</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1800" b="0" i="1" u="none" strike="noStrike" cap="none" normalizeH="0" baseline="0" dirty="0" err="1">
                <a:ln>
                  <a:noFill/>
                </a:ln>
                <a:solidFill>
                  <a:srgbClr val="000000"/>
                </a:solidFill>
                <a:effectLst/>
                <a:latin typeface="Arial" panose="020B0604020202020204" pitchFamily="34" charset="0"/>
              </a:rPr>
              <a:t>kVA</a:t>
            </a:r>
            <a:r>
              <a:rPr kumimoji="0" lang="en-US" altLang="en-US" sz="1800" b="0" i="1" u="none" strike="noStrike" cap="none" normalizeH="0" baseline="-30000" dirty="0" err="1">
                <a:ln>
                  <a:noFill/>
                </a:ln>
                <a:solidFill>
                  <a:srgbClr val="000000"/>
                </a:solidFill>
                <a:effectLst/>
                <a:latin typeface="Arial" panose="020B0604020202020204" pitchFamily="34" charset="0"/>
              </a:rPr>
              <a:t>auto</a:t>
            </a:r>
            <a:r>
              <a:rPr kumimoji="0" lang="en-US" altLang="en-US" sz="1800" b="0" i="0" u="none" strike="noStrike" cap="none" normalizeH="0" baseline="0" dirty="0">
                <a:ln>
                  <a:noFill/>
                </a:ln>
                <a:solidFill>
                  <a:srgbClr val="000000"/>
                </a:solidFill>
                <a:effectLst/>
                <a:latin typeface="Arial" panose="020B0604020202020204" pitchFamily="34" charset="0"/>
              </a:rPr>
              <a:t> represents the kVA rating of the autotransformer.</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1800" b="0" i="1" u="none" strike="noStrike" cap="none" normalizeH="0" baseline="0" dirty="0">
                <a:ln>
                  <a:noFill/>
                </a:ln>
                <a:solidFill>
                  <a:srgbClr val="000000"/>
                </a:solidFill>
                <a:effectLst/>
                <a:latin typeface="Arial" panose="020B0604020202020204" pitchFamily="34" charset="0"/>
              </a:rPr>
              <a:t>V</a:t>
            </a:r>
            <a:r>
              <a:rPr kumimoji="0" lang="en-US" altLang="en-US" sz="1800" b="0" i="1" u="none" strike="noStrike" cap="none" normalizeH="0" baseline="-30000" dirty="0">
                <a:ln>
                  <a:noFill/>
                </a:ln>
                <a:solidFill>
                  <a:srgbClr val="000000"/>
                </a:solidFill>
                <a:effectLst/>
                <a:latin typeface="Arial" panose="020B0604020202020204" pitchFamily="34" charset="0"/>
              </a:rPr>
              <a:t>rated</a:t>
            </a:r>
            <a:r>
              <a:rPr kumimoji="0" lang="en-US" altLang="en-US" sz="1800" b="0" i="0" u="none" strike="noStrike" cap="none" normalizeH="0" baseline="-30000" dirty="0">
                <a:ln>
                  <a:noFill/>
                </a:ln>
                <a:solidFill>
                  <a:srgbClr val="000000"/>
                </a:solidFill>
                <a:effectLst/>
                <a:latin typeface="Arial" panose="020B0604020202020204" pitchFamily="34" charset="0"/>
              </a:rPr>
              <a:t>_1</a:t>
            </a:r>
            <a:r>
              <a:rPr kumimoji="0" lang="en-US" altLang="en-US" sz="1800" b="0" i="0" u="none" strike="noStrike" cap="none" normalizeH="0" baseline="0" dirty="0">
                <a:ln>
                  <a:noFill/>
                </a:ln>
                <a:solidFill>
                  <a:srgbClr val="000000"/>
                </a:solidFill>
                <a:effectLst/>
                <a:latin typeface="Arial" panose="020B0604020202020204" pitchFamily="34" charset="0"/>
              </a:rPr>
              <a:t> = </a:t>
            </a:r>
            <a:r>
              <a:rPr kumimoji="0" lang="en-US" altLang="en-US" sz="1800" b="0" i="1" u="none" strike="noStrike" cap="none" normalizeH="0" baseline="0" dirty="0">
                <a:ln>
                  <a:noFill/>
                </a:ln>
                <a:solidFill>
                  <a:srgbClr val="000000"/>
                </a:solidFill>
                <a:effectLst/>
                <a:latin typeface="Arial" panose="020B0604020202020204" pitchFamily="34" charset="0"/>
              </a:rPr>
              <a:t>E</a:t>
            </a:r>
            <a:r>
              <a:rPr kumimoji="0" lang="en-US" altLang="en-US" sz="1800" b="0" i="0" u="none" strike="noStrike" cap="none" normalizeH="0" baseline="-30000" dirty="0">
                <a:ln>
                  <a:noFill/>
                </a:ln>
                <a:solidFill>
                  <a:srgbClr val="000000"/>
                </a:solidFill>
                <a:effectLst/>
                <a:latin typeface="Arial" panose="020B0604020202020204" pitchFamily="34" charset="0"/>
              </a:rPr>
              <a:t>1</a:t>
            </a:r>
            <a:r>
              <a:rPr kumimoji="0" lang="en-US" altLang="en-US" sz="1800" b="0" i="0" u="none" strike="noStrike" cap="none" normalizeH="0" baseline="0" dirty="0">
                <a:ln>
                  <a:noFill/>
                </a:ln>
                <a:solidFill>
                  <a:srgbClr val="000000"/>
                </a:solidFill>
                <a:effectLst/>
                <a:latin typeface="Arial" panose="020B0604020202020204" pitchFamily="34" charset="0"/>
              </a:rPr>
              <a:t> represents rated source voltage of the two-winding transformer.</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1800" b="0" i="1" u="none" strike="noStrike" cap="none" normalizeH="0" baseline="0" dirty="0">
                <a:ln>
                  <a:noFill/>
                </a:ln>
                <a:solidFill>
                  <a:srgbClr val="000000"/>
                </a:solidFill>
                <a:effectLst/>
                <a:latin typeface="Arial" panose="020B0604020202020204" pitchFamily="34" charset="0"/>
              </a:rPr>
              <a:t>V</a:t>
            </a:r>
            <a:r>
              <a:rPr kumimoji="0" lang="en-US" altLang="en-US" sz="1800" b="0" i="1" u="none" strike="noStrike" cap="none" normalizeH="0" baseline="-30000" dirty="0">
                <a:ln>
                  <a:noFill/>
                </a:ln>
                <a:solidFill>
                  <a:srgbClr val="000000"/>
                </a:solidFill>
                <a:effectLst/>
                <a:latin typeface="Arial" panose="020B0604020202020204" pitchFamily="34" charset="0"/>
              </a:rPr>
              <a:t>rated</a:t>
            </a:r>
            <a:r>
              <a:rPr kumimoji="0" lang="en-US" altLang="en-US" sz="1800" b="0" i="0" u="none" strike="noStrike" cap="none" normalizeH="0" baseline="-30000" dirty="0">
                <a:ln>
                  <a:noFill/>
                </a:ln>
                <a:solidFill>
                  <a:srgbClr val="000000"/>
                </a:solidFill>
                <a:effectLst/>
                <a:latin typeface="Arial" panose="020B0604020202020204" pitchFamily="34" charset="0"/>
              </a:rPr>
              <a:t>_2</a:t>
            </a:r>
            <a:r>
              <a:rPr kumimoji="0" lang="en-US" altLang="en-US" sz="1800" b="0" i="0" u="none" strike="noStrike" cap="none" normalizeH="0" baseline="0" dirty="0">
                <a:ln>
                  <a:noFill/>
                </a:ln>
                <a:solidFill>
                  <a:srgbClr val="000000"/>
                </a:solidFill>
                <a:effectLst/>
                <a:latin typeface="Arial" panose="020B0604020202020204" pitchFamily="34" charset="0"/>
              </a:rPr>
              <a:t> = </a:t>
            </a:r>
            <a:r>
              <a:rPr kumimoji="0" lang="en-US" altLang="en-US" sz="1800" b="0" i="1" u="none" strike="noStrike" cap="none" normalizeH="0" baseline="0" dirty="0">
                <a:ln>
                  <a:noFill/>
                </a:ln>
                <a:solidFill>
                  <a:srgbClr val="000000"/>
                </a:solidFill>
                <a:effectLst/>
                <a:latin typeface="Arial" panose="020B0604020202020204" pitchFamily="34" charset="0"/>
              </a:rPr>
              <a:t>E</a:t>
            </a:r>
            <a:r>
              <a:rPr kumimoji="0" lang="en-US" altLang="en-US" sz="1800" b="0" i="0" u="none" strike="noStrike" cap="none" normalizeH="0" baseline="-30000" dirty="0">
                <a:ln>
                  <a:noFill/>
                </a:ln>
                <a:solidFill>
                  <a:srgbClr val="000000"/>
                </a:solidFill>
                <a:effectLst/>
                <a:latin typeface="Arial" panose="020B0604020202020204" pitchFamily="34" charset="0"/>
              </a:rPr>
              <a:t>2</a:t>
            </a:r>
            <a:r>
              <a:rPr kumimoji="0" lang="en-US" altLang="en-US" sz="1800" b="0" i="0" u="none" strike="noStrike" cap="none" normalizeH="0" baseline="0" dirty="0">
                <a:ln>
                  <a:noFill/>
                </a:ln>
                <a:solidFill>
                  <a:srgbClr val="000000"/>
                </a:solidFill>
                <a:effectLst/>
                <a:latin typeface="Arial" panose="020B0604020202020204" pitchFamily="34" charset="0"/>
              </a:rPr>
              <a:t> represents rated load voltage of the two-winding transformer.</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1800" b="0" i="1" u="none" strike="noStrike" cap="none" normalizeH="0" baseline="0" dirty="0" err="1">
                <a:ln>
                  <a:noFill/>
                </a:ln>
                <a:solidFill>
                  <a:srgbClr val="000000"/>
                </a:solidFill>
                <a:effectLst/>
                <a:latin typeface="Arial" panose="020B0604020202020204" pitchFamily="34" charset="0"/>
              </a:rPr>
              <a:t>V</a:t>
            </a:r>
            <a:r>
              <a:rPr kumimoji="0" lang="en-US" altLang="en-US" sz="1800" b="0" i="1" u="none" strike="noStrike" cap="none" normalizeH="0" baseline="-30000" dirty="0" err="1">
                <a:ln>
                  <a:noFill/>
                </a:ln>
                <a:solidFill>
                  <a:srgbClr val="000000"/>
                </a:solidFill>
                <a:effectLst/>
                <a:latin typeface="Arial" panose="020B0604020202020204" pitchFamily="34" charset="0"/>
              </a:rPr>
              <a:t>auto_S</a:t>
            </a:r>
            <a:r>
              <a:rPr kumimoji="0" lang="en-US" altLang="en-US" sz="1800" b="0" i="0" u="none" strike="noStrike" cap="none" normalizeH="0" baseline="0" dirty="0">
                <a:ln>
                  <a:noFill/>
                </a:ln>
                <a:solidFill>
                  <a:srgbClr val="000000"/>
                </a:solidFill>
                <a:effectLst/>
                <a:latin typeface="Arial" panose="020B0604020202020204" pitchFamily="34" charset="0"/>
              </a:rPr>
              <a:t> represents rated source voltage of the autotransformer.</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1800" b="0" i="1" u="none" strike="noStrike" cap="none" normalizeH="0" baseline="0" dirty="0" err="1">
                <a:ln>
                  <a:noFill/>
                </a:ln>
                <a:solidFill>
                  <a:srgbClr val="000000"/>
                </a:solidFill>
                <a:effectLst/>
                <a:latin typeface="Arial" panose="020B0604020202020204" pitchFamily="34" charset="0"/>
              </a:rPr>
              <a:t>V</a:t>
            </a:r>
            <a:r>
              <a:rPr kumimoji="0" lang="en-US" altLang="en-US" sz="1800" b="0" i="1" u="none" strike="noStrike" cap="none" normalizeH="0" baseline="-30000" dirty="0" err="1">
                <a:ln>
                  <a:noFill/>
                </a:ln>
                <a:solidFill>
                  <a:srgbClr val="000000"/>
                </a:solidFill>
                <a:effectLst/>
                <a:latin typeface="Arial" panose="020B0604020202020204" pitchFamily="34" charset="0"/>
              </a:rPr>
              <a:t>auto_L</a:t>
            </a:r>
            <a:r>
              <a:rPr kumimoji="0" lang="en-US" altLang="en-US" sz="1800" b="0" i="0" u="none" strike="noStrike" cap="none" normalizeH="0" baseline="0" dirty="0">
                <a:ln>
                  <a:noFill/>
                </a:ln>
                <a:solidFill>
                  <a:srgbClr val="000000"/>
                </a:solidFill>
                <a:effectLst/>
                <a:latin typeface="Arial" panose="020B0604020202020204" pitchFamily="34" charset="0"/>
              </a:rPr>
              <a:t> represents rated load voltage of the autotransformer.</a:t>
            </a:r>
          </a:p>
        </p:txBody>
      </p:sp>
      <p:sp>
        <p:nvSpPr>
          <p:cNvPr id="11" name="Rectangle 2">
            <a:extLst>
              <a:ext uri="{FF2B5EF4-FFF2-40B4-BE49-F238E27FC236}">
                <a16:creationId xmlns:a16="http://schemas.microsoft.com/office/drawing/2014/main" id="{98B5ADAE-4CBE-164B-80EB-CB65AC136125}"/>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 Ratings</a:t>
            </a:r>
          </a:p>
        </p:txBody>
      </p:sp>
      <p:sp>
        <p:nvSpPr>
          <p:cNvPr id="9" name="TextBox 5">
            <a:extLst>
              <a:ext uri="{FF2B5EF4-FFF2-40B4-BE49-F238E27FC236}">
                <a16:creationId xmlns:a16="http://schemas.microsoft.com/office/drawing/2014/main" id="{53C1DD63-E393-1941-94D8-B3393CF0B620}"/>
              </a:ext>
            </a:extLst>
          </p:cNvPr>
          <p:cNvSpPr txBox="1">
            <a:spLocks noChangeArrowheads="1"/>
          </p:cNvSpPr>
          <p:nvPr/>
        </p:nvSpPr>
        <p:spPr bwMode="auto">
          <a:xfrm>
            <a:off x="3761464" y="136945"/>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246522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ts val="1200"/>
              </a:spcAft>
              <a:buClrTx/>
            </a:pPr>
            <a:r>
              <a:rPr lang="en-US" altLang="en-US" sz="2400" dirty="0">
                <a:solidFill>
                  <a:schemeClr val="tx1"/>
                </a:solidFill>
                <a:latin typeface="Arial" panose="020B0604020202020204" pitchFamily="34" charset="0"/>
              </a:rPr>
              <a:t>One of a utility’s core responsibilities is to deliver voltage to customers within a suitable range, so utilities must regulate the voltage on distribution circuits due to voltage drops caused by current flowing through the line impedances.</a:t>
            </a:r>
          </a:p>
          <a:p>
            <a:pPr>
              <a:spcBef>
                <a:spcPct val="0"/>
              </a:spcBef>
              <a:spcAft>
                <a:spcPts val="1200"/>
              </a:spcAft>
              <a:buClrTx/>
            </a:pPr>
            <a:r>
              <a:rPr lang="en-US" altLang="en-US" sz="2400" dirty="0">
                <a:solidFill>
                  <a:schemeClr val="tx1"/>
                </a:solidFill>
                <a:latin typeface="Arial" panose="020B0604020202020204" pitchFamily="34" charset="0"/>
              </a:rPr>
              <a:t>Primary and secondary voltage drop can be allocated as necessary along the circuit to provide end users with suitable voltage.</a:t>
            </a:r>
          </a:p>
          <a:p>
            <a:pPr>
              <a:spcBef>
                <a:spcPct val="0"/>
              </a:spcBef>
              <a:spcAft>
                <a:spcPts val="1200"/>
              </a:spcAft>
              <a:buClrTx/>
            </a:pPr>
            <a:r>
              <a:rPr lang="en-US" altLang="en-US" sz="2400" b="1" dirty="0">
                <a:solidFill>
                  <a:schemeClr val="tx1"/>
                </a:solidFill>
                <a:latin typeface="Arial" panose="020B0604020202020204" pitchFamily="34" charset="0"/>
              </a:rPr>
              <a:t>Voltage regulators </a:t>
            </a:r>
            <a:r>
              <a:rPr lang="en-US" altLang="en-US" sz="2400" dirty="0">
                <a:solidFill>
                  <a:schemeClr val="tx1"/>
                </a:solidFill>
                <a:latin typeface="Arial" panose="020B0604020202020204" pitchFamily="34" charset="0"/>
              </a:rPr>
              <a:t>in the substation or on feeders can adjust primary voltage. We will discuss voltage regulators, regulation standards and regulation techniques</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1198114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1569660"/>
          </a:xfrm>
          <a:prstGeom prst="rect">
            <a:avLst/>
          </a:prstGeom>
        </p:spPr>
        <p:txBody>
          <a:bodyPr wrap="square">
            <a:spAutoFit/>
          </a:bodyPr>
          <a:lstStyle/>
          <a:p>
            <a:r>
              <a:rPr lang="en-US" altLang="en-US" dirty="0"/>
              <a:t>To calculate the rated kVA for an autotransformer we have </a:t>
            </a:r>
          </a:p>
          <a:p>
            <a:endParaRPr lang="en-US" altLang="en-US" dirty="0"/>
          </a:p>
          <a:p>
            <a:endParaRPr lang="en-US" altLang="en-US" dirty="0"/>
          </a:p>
          <a:p>
            <a:endParaRPr lang="en-US" altLang="en-US" dirty="0"/>
          </a:p>
        </p:txBody>
      </p:sp>
      <p:sp>
        <p:nvSpPr>
          <p:cNvPr id="3" name="Rectangle 2"/>
          <p:cNvSpPr/>
          <p:nvPr/>
        </p:nvSpPr>
        <p:spPr>
          <a:xfrm>
            <a:off x="340135" y="4315784"/>
            <a:ext cx="8355079" cy="1569660"/>
          </a:xfrm>
          <a:prstGeom prst="rect">
            <a:avLst/>
          </a:prstGeom>
        </p:spPr>
        <p:txBody>
          <a:bodyPr wrap="square">
            <a:spAutoFit/>
          </a:bodyPr>
          <a:lstStyle/>
          <a:p>
            <a:r>
              <a:rPr lang="en-US" dirty="0">
                <a:solidFill>
                  <a:srgbClr val="000000"/>
                </a:solidFill>
              </a:rPr>
              <a:t>which gives the kVA rating of a two-winding transformer when connected as an autotransformer. For the step-up connection, the sign of </a:t>
            </a:r>
            <a:r>
              <a:rPr lang="en-US" i="1" dirty="0" err="1">
                <a:solidFill>
                  <a:srgbClr val="000000"/>
                </a:solidFill>
              </a:rPr>
              <a:t>n</a:t>
            </a:r>
            <a:r>
              <a:rPr lang="en-US" i="1" baseline="-25000" dirty="0" err="1">
                <a:solidFill>
                  <a:srgbClr val="000000"/>
                </a:solidFill>
              </a:rPr>
              <a:t>t</a:t>
            </a:r>
            <a:r>
              <a:rPr lang="en-US" dirty="0">
                <a:solidFill>
                  <a:srgbClr val="000000"/>
                </a:solidFill>
              </a:rPr>
              <a:t> will be positive, while the step-down connection will use the negative sign.</a:t>
            </a:r>
          </a:p>
        </p:txBody>
      </p:sp>
      <p:pic>
        <p:nvPicPr>
          <p:cNvPr id="4" name="Picture 3">
            <a:extLst>
              <a:ext uri="{FF2B5EF4-FFF2-40B4-BE49-F238E27FC236}">
                <a16:creationId xmlns:a16="http://schemas.microsoft.com/office/drawing/2014/main" id="{E0122647-EF54-DF45-8D93-38D2A664DED6}"/>
              </a:ext>
            </a:extLst>
          </p:cNvPr>
          <p:cNvPicPr>
            <a:picLocks noChangeAspect="1"/>
          </p:cNvPicPr>
          <p:nvPr/>
        </p:nvPicPr>
        <p:blipFill>
          <a:blip r:embed="rId2"/>
          <a:stretch>
            <a:fillRect/>
          </a:stretch>
        </p:blipFill>
        <p:spPr>
          <a:xfrm>
            <a:off x="1898499" y="2482767"/>
            <a:ext cx="4838700" cy="1181100"/>
          </a:xfrm>
          <a:prstGeom prst="rect">
            <a:avLst/>
          </a:prstGeom>
        </p:spPr>
      </p:pic>
      <p:sp>
        <p:nvSpPr>
          <p:cNvPr id="12" name="Rectangle 2">
            <a:extLst>
              <a:ext uri="{FF2B5EF4-FFF2-40B4-BE49-F238E27FC236}">
                <a16:creationId xmlns:a16="http://schemas.microsoft.com/office/drawing/2014/main" id="{E84FFD41-3A2D-6F46-A20A-B86067C0C24C}"/>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 Ratings</a:t>
            </a:r>
          </a:p>
        </p:txBody>
      </p:sp>
      <p:sp>
        <p:nvSpPr>
          <p:cNvPr id="10" name="TextBox 5">
            <a:extLst>
              <a:ext uri="{FF2B5EF4-FFF2-40B4-BE49-F238E27FC236}">
                <a16:creationId xmlns:a16="http://schemas.microsoft.com/office/drawing/2014/main" id="{DF33D19B-4954-654A-A5C7-07DF8B75EBF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432088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4539704"/>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dirty="0"/>
              <a:t>For the step-up connection, the sign of </a:t>
            </a:r>
            <a:r>
              <a:rPr lang="en-US" i="1" dirty="0" err="1"/>
              <a:t>n</a:t>
            </a:r>
            <a:r>
              <a:rPr lang="en-US" i="1" baseline="-25000" dirty="0" err="1"/>
              <a:t>t</a:t>
            </a:r>
            <a:r>
              <a:rPr lang="en-US" dirty="0"/>
              <a:t> will be positive, while the step-down connection will use the negative sign. </a:t>
            </a:r>
          </a:p>
          <a:p>
            <a:pPr marL="342900" indent="-342900">
              <a:spcBef>
                <a:spcPts val="600"/>
              </a:spcBef>
              <a:spcAft>
                <a:spcPts val="600"/>
              </a:spcAft>
              <a:buFont typeface="Arial" panose="020B0604020202020204" pitchFamily="34" charset="0"/>
              <a:buChar char="•"/>
            </a:pPr>
            <a:r>
              <a:rPr lang="en-US" dirty="0"/>
              <a:t>In general, the turns ratio </a:t>
            </a:r>
            <a:r>
              <a:rPr lang="en-US" i="1" dirty="0" err="1"/>
              <a:t>n</a:t>
            </a:r>
            <a:r>
              <a:rPr lang="en-US" i="1" baseline="-25000" dirty="0" err="1"/>
              <a:t>t</a:t>
            </a:r>
            <a:r>
              <a:rPr lang="en-US" dirty="0"/>
              <a:t> will be a relatively small value so that the kVA rating of the autotransformer will be considerably greater than the kVA rating of the two-winding transformer.</a:t>
            </a:r>
          </a:p>
          <a:p>
            <a:pPr marL="342900" indent="-342900">
              <a:spcBef>
                <a:spcPts val="600"/>
              </a:spcBef>
              <a:spcAft>
                <a:spcPts val="600"/>
              </a:spcAft>
              <a:buFont typeface="Arial" panose="020B0604020202020204" pitchFamily="34" charset="0"/>
              <a:buChar char="•"/>
            </a:pPr>
            <a:r>
              <a:rPr lang="en-US" altLang="en-US" dirty="0"/>
              <a:t>Note that one of the benefits of an autotransformer is that it can handle a much greater loading than it could if it was connected as a two-winding transformer.</a:t>
            </a:r>
          </a:p>
          <a:p>
            <a:endParaRPr lang="en-US" altLang="en-US" dirty="0"/>
          </a:p>
          <a:p>
            <a:endParaRPr lang="en-US" altLang="en-US" dirty="0"/>
          </a:p>
        </p:txBody>
      </p:sp>
      <p:sp>
        <p:nvSpPr>
          <p:cNvPr id="9" name="Rectangle 2">
            <a:extLst>
              <a:ext uri="{FF2B5EF4-FFF2-40B4-BE49-F238E27FC236}">
                <a16:creationId xmlns:a16="http://schemas.microsoft.com/office/drawing/2014/main" id="{7FCE2E8C-56EA-3B4E-AD79-6BB0849076FE}"/>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 Ratings</a:t>
            </a:r>
          </a:p>
        </p:txBody>
      </p:sp>
      <p:sp>
        <p:nvSpPr>
          <p:cNvPr id="8" name="TextBox 5">
            <a:extLst>
              <a:ext uri="{FF2B5EF4-FFF2-40B4-BE49-F238E27FC236}">
                <a16:creationId xmlns:a16="http://schemas.microsoft.com/office/drawing/2014/main" id="{4B370567-04EA-FF48-9D0D-287D2097664B}"/>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19442754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5201424"/>
          </a:xfrm>
          <a:prstGeom prst="rect">
            <a:avLst/>
          </a:prstGeom>
        </p:spPr>
        <p:txBody>
          <a:bodyPr wrap="square">
            <a:spAutoFit/>
          </a:bodyPr>
          <a:lstStyle/>
          <a:p>
            <a:r>
              <a:rPr lang="en-US" altLang="en-US" dirty="0"/>
              <a:t>The </a:t>
            </a:r>
            <a:r>
              <a:rPr lang="en-US" altLang="en-US" b="1" dirty="0"/>
              <a:t>per-unit impedance</a:t>
            </a:r>
            <a:r>
              <a:rPr lang="en-US" altLang="en-US" dirty="0"/>
              <a:t> of the autotransformer based upon the autotransformer kVA and kV ratings can be developed as a function of the per-unit impedance of the two-winding transformer based upon the two-winding transformer ratings. Let:</a:t>
            </a:r>
          </a:p>
          <a:p>
            <a:endParaRPr lang="en-US" dirty="0"/>
          </a:p>
          <a:p>
            <a:pPr marL="342900" indent="-342900">
              <a:spcBef>
                <a:spcPts val="600"/>
              </a:spcBef>
              <a:spcAft>
                <a:spcPts val="600"/>
              </a:spcAft>
              <a:buFont typeface="Arial" panose="020B0604020202020204" pitchFamily="34" charset="0"/>
              <a:buChar char="•"/>
            </a:pPr>
            <a:r>
              <a:rPr lang="en-US" i="1" dirty="0"/>
              <a:t>Zpu</a:t>
            </a:r>
            <a:r>
              <a:rPr lang="en-US" i="1" baseline="-25000" dirty="0"/>
              <a:t>xfm</a:t>
            </a:r>
            <a:r>
              <a:rPr lang="en-US" dirty="0"/>
              <a:t> be the per-unit impedance of the two-winding transformer based upon the two-winding kVA and kV ratings</a:t>
            </a:r>
          </a:p>
          <a:p>
            <a:pPr marL="342900" indent="-342900">
              <a:spcBef>
                <a:spcPts val="600"/>
              </a:spcBef>
              <a:spcAft>
                <a:spcPts val="600"/>
              </a:spcAft>
              <a:buFont typeface="Arial" panose="020B0604020202020204" pitchFamily="34" charset="0"/>
              <a:buChar char="•"/>
            </a:pPr>
            <a:r>
              <a:rPr lang="en-US" i="1" dirty="0"/>
              <a:t>V</a:t>
            </a:r>
            <a:r>
              <a:rPr lang="en-US" i="1" baseline="-25000" dirty="0"/>
              <a:t>rated</a:t>
            </a:r>
            <a:r>
              <a:rPr lang="en-US" baseline="-25000" dirty="0"/>
              <a:t>_2</a:t>
            </a:r>
            <a:r>
              <a:rPr lang="en-US" dirty="0"/>
              <a:t> be the rated secondary voltage of the two-winding transformer</a:t>
            </a:r>
          </a:p>
          <a:p>
            <a:endParaRPr lang="en-US" altLang="en-US" dirty="0"/>
          </a:p>
          <a:p>
            <a:endParaRPr lang="en-US" altLang="en-US" dirty="0"/>
          </a:p>
          <a:p>
            <a:endParaRPr lang="en-US" altLang="en-US" dirty="0"/>
          </a:p>
        </p:txBody>
      </p:sp>
      <p:sp>
        <p:nvSpPr>
          <p:cNvPr id="8" name="Rectangle 2">
            <a:extLst>
              <a:ext uri="{FF2B5EF4-FFF2-40B4-BE49-F238E27FC236}">
                <a16:creationId xmlns:a16="http://schemas.microsoft.com/office/drawing/2014/main" id="{8EC1E7A1-6810-1B49-A11C-BBBC66A81228}"/>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 Ratings</a:t>
            </a:r>
          </a:p>
        </p:txBody>
      </p:sp>
      <p:sp>
        <p:nvSpPr>
          <p:cNvPr id="9" name="TextBox 5">
            <a:extLst>
              <a:ext uri="{FF2B5EF4-FFF2-40B4-BE49-F238E27FC236}">
                <a16:creationId xmlns:a16="http://schemas.microsoft.com/office/drawing/2014/main" id="{2D645BDB-65CB-1240-875F-C620693BF93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1472661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1569660"/>
          </a:xfrm>
          <a:prstGeom prst="rect">
            <a:avLst/>
          </a:prstGeom>
        </p:spPr>
        <p:txBody>
          <a:bodyPr wrap="square">
            <a:spAutoFit/>
          </a:bodyPr>
          <a:lstStyle/>
          <a:p>
            <a:r>
              <a:rPr lang="en-US" altLang="en-US" dirty="0"/>
              <a:t>We can relate the base impedance of an autotransformer to its two-winding base impedance by</a:t>
            </a:r>
          </a:p>
          <a:p>
            <a:endParaRPr lang="en-US" altLang="en-US" dirty="0"/>
          </a:p>
          <a:p>
            <a:endParaRPr lang="en-US" altLang="en-US" dirty="0"/>
          </a:p>
        </p:txBody>
      </p:sp>
      <p:sp>
        <p:nvSpPr>
          <p:cNvPr id="9" name="Rectangle 2">
            <a:extLst>
              <a:ext uri="{FF2B5EF4-FFF2-40B4-BE49-F238E27FC236}">
                <a16:creationId xmlns:a16="http://schemas.microsoft.com/office/drawing/2014/main" id="{672D93BE-6F23-4D4D-B48F-D765D5128148}"/>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 Ratings</a:t>
            </a:r>
          </a:p>
        </p:txBody>
      </p:sp>
      <p:pic>
        <p:nvPicPr>
          <p:cNvPr id="2" name="Picture 1">
            <a:extLst>
              <a:ext uri="{FF2B5EF4-FFF2-40B4-BE49-F238E27FC236}">
                <a16:creationId xmlns:a16="http://schemas.microsoft.com/office/drawing/2014/main" id="{0006BFB9-AC90-5B4E-A15F-68455A372979}"/>
              </a:ext>
            </a:extLst>
          </p:cNvPr>
          <p:cNvPicPr>
            <a:picLocks noChangeAspect="1"/>
          </p:cNvPicPr>
          <p:nvPr/>
        </p:nvPicPr>
        <p:blipFill>
          <a:blip r:embed="rId2"/>
          <a:stretch>
            <a:fillRect/>
          </a:stretch>
        </p:blipFill>
        <p:spPr>
          <a:xfrm>
            <a:off x="1975481" y="2751724"/>
            <a:ext cx="4853456" cy="1030963"/>
          </a:xfrm>
          <a:prstGeom prst="rect">
            <a:avLst/>
          </a:prstGeom>
        </p:spPr>
      </p:pic>
      <p:sp>
        <p:nvSpPr>
          <p:cNvPr id="10" name="TextBox 5">
            <a:extLst>
              <a:ext uri="{FF2B5EF4-FFF2-40B4-BE49-F238E27FC236}">
                <a16:creationId xmlns:a16="http://schemas.microsoft.com/office/drawing/2014/main" id="{C301B98D-F22A-A049-8393-AB78601D2BAE}"/>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16863289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1938992"/>
          </a:xfrm>
          <a:prstGeom prst="rect">
            <a:avLst/>
          </a:prstGeom>
        </p:spPr>
        <p:txBody>
          <a:bodyPr wrap="square">
            <a:spAutoFit/>
          </a:bodyPr>
          <a:lstStyle/>
          <a:p>
            <a:r>
              <a:rPr lang="en-US" altLang="en-US" dirty="0"/>
              <a:t>Then relating the per-unit impedance of the autotransformer to that its two-winding counterpart:</a:t>
            </a:r>
          </a:p>
          <a:p>
            <a:endParaRPr lang="en-US" altLang="en-US" dirty="0"/>
          </a:p>
          <a:p>
            <a:endParaRPr lang="en-US" altLang="en-US" dirty="0"/>
          </a:p>
          <a:p>
            <a:endParaRPr lang="en-US" altLang="en-US" dirty="0"/>
          </a:p>
        </p:txBody>
      </p:sp>
      <p:pic>
        <p:nvPicPr>
          <p:cNvPr id="2" name="Picture 1">
            <a:extLst>
              <a:ext uri="{FF2B5EF4-FFF2-40B4-BE49-F238E27FC236}">
                <a16:creationId xmlns:a16="http://schemas.microsoft.com/office/drawing/2014/main" id="{8F635099-6BF6-0B4C-A5A6-D7E6ECEA95E9}"/>
              </a:ext>
            </a:extLst>
          </p:cNvPr>
          <p:cNvPicPr>
            <a:picLocks noChangeAspect="1"/>
          </p:cNvPicPr>
          <p:nvPr/>
        </p:nvPicPr>
        <p:blipFill>
          <a:blip r:embed="rId2"/>
          <a:stretch>
            <a:fillRect/>
          </a:stretch>
        </p:blipFill>
        <p:spPr>
          <a:xfrm>
            <a:off x="2209524" y="2687637"/>
            <a:ext cx="1663700" cy="876300"/>
          </a:xfrm>
          <a:prstGeom prst="rect">
            <a:avLst/>
          </a:prstGeom>
        </p:spPr>
      </p:pic>
      <p:pic>
        <p:nvPicPr>
          <p:cNvPr id="3" name="Picture 2">
            <a:extLst>
              <a:ext uri="{FF2B5EF4-FFF2-40B4-BE49-F238E27FC236}">
                <a16:creationId xmlns:a16="http://schemas.microsoft.com/office/drawing/2014/main" id="{E156AA3B-085E-B345-8574-4F56AF76F256}"/>
              </a:ext>
            </a:extLst>
          </p:cNvPr>
          <p:cNvPicPr>
            <a:picLocks noChangeAspect="1"/>
          </p:cNvPicPr>
          <p:nvPr/>
        </p:nvPicPr>
        <p:blipFill>
          <a:blip r:embed="rId3"/>
          <a:stretch>
            <a:fillRect/>
          </a:stretch>
        </p:blipFill>
        <p:spPr>
          <a:xfrm>
            <a:off x="3873224" y="2497137"/>
            <a:ext cx="2819400" cy="1257300"/>
          </a:xfrm>
          <a:prstGeom prst="rect">
            <a:avLst/>
          </a:prstGeom>
        </p:spPr>
      </p:pic>
      <p:sp>
        <p:nvSpPr>
          <p:cNvPr id="10" name="TextBox 5">
            <a:extLst>
              <a:ext uri="{FF2B5EF4-FFF2-40B4-BE49-F238E27FC236}">
                <a16:creationId xmlns:a16="http://schemas.microsoft.com/office/drawing/2014/main" id="{0FFB0B58-08EE-C945-A1E1-44F0CB650D55}"/>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448102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2677656"/>
          </a:xfrm>
          <a:prstGeom prst="rect">
            <a:avLst/>
          </a:prstGeom>
        </p:spPr>
        <p:txBody>
          <a:bodyPr wrap="square">
            <a:spAutoFit/>
          </a:bodyPr>
          <a:lstStyle/>
          <a:p>
            <a:r>
              <a:rPr lang="en-US" dirty="0"/>
              <a:t>The point being that the per-unit impedance of the autotransformer is very small compared to that of the two-winding transformer. When the autotransformer is connected to boost the voltage 10%, the value of </a:t>
            </a:r>
            <a:r>
              <a:rPr lang="en-US" i="1" dirty="0" err="1"/>
              <a:t>n</a:t>
            </a:r>
            <a:r>
              <a:rPr lang="en-US" i="1" baseline="-25000" dirty="0" err="1"/>
              <a:t>t</a:t>
            </a:r>
            <a:r>
              <a:rPr lang="en-US" dirty="0"/>
              <a:t> is 0.1, and this equation becomes:</a:t>
            </a:r>
            <a:endParaRPr lang="en-US" altLang="en-US" dirty="0"/>
          </a:p>
          <a:p>
            <a:endParaRPr lang="en-US" altLang="en-US" dirty="0"/>
          </a:p>
          <a:p>
            <a:endParaRPr lang="en-US" altLang="en-US" dirty="0"/>
          </a:p>
        </p:txBody>
      </p:sp>
      <p:pic>
        <p:nvPicPr>
          <p:cNvPr id="2" name="Picture 1">
            <a:extLst>
              <a:ext uri="{FF2B5EF4-FFF2-40B4-BE49-F238E27FC236}">
                <a16:creationId xmlns:a16="http://schemas.microsoft.com/office/drawing/2014/main" id="{3D331B32-5690-CF4F-88D5-C9298DB6FEBC}"/>
              </a:ext>
            </a:extLst>
          </p:cNvPr>
          <p:cNvPicPr>
            <a:picLocks noChangeAspect="1"/>
          </p:cNvPicPr>
          <p:nvPr/>
        </p:nvPicPr>
        <p:blipFill>
          <a:blip r:embed="rId2"/>
          <a:stretch>
            <a:fillRect/>
          </a:stretch>
        </p:blipFill>
        <p:spPr>
          <a:xfrm>
            <a:off x="1098274" y="3802165"/>
            <a:ext cx="6629400" cy="1155700"/>
          </a:xfrm>
          <a:prstGeom prst="rect">
            <a:avLst/>
          </a:prstGeom>
        </p:spPr>
      </p:pic>
      <p:sp>
        <p:nvSpPr>
          <p:cNvPr id="9" name="TextBox 5">
            <a:extLst>
              <a:ext uri="{FF2B5EF4-FFF2-40B4-BE49-F238E27FC236}">
                <a16:creationId xmlns:a16="http://schemas.microsoft.com/office/drawing/2014/main" id="{EBD96261-45F3-D44B-B08A-32F608FE16A8}"/>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40148928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3046988"/>
          </a:xfrm>
          <a:prstGeom prst="rect">
            <a:avLst/>
          </a:prstGeom>
        </p:spPr>
        <p:txBody>
          <a:bodyPr wrap="square">
            <a:spAutoFit/>
          </a:bodyPr>
          <a:lstStyle/>
          <a:p>
            <a:r>
              <a:rPr lang="en-US" dirty="0"/>
              <a:t>The per-unit shunt admittance of the autotransformer can be developed as a function of the per-unit shunt admittance of the two-winding transformer. Recall that the shunt admittance is represented on the source side of the two-winding transformer. Let</a:t>
            </a:r>
          </a:p>
          <a:p>
            <a:endParaRPr lang="en-US" dirty="0"/>
          </a:p>
          <a:p>
            <a:endParaRPr lang="en-US" dirty="0"/>
          </a:p>
          <a:p>
            <a:endParaRPr lang="en-US" altLang="en-US" dirty="0"/>
          </a:p>
        </p:txBody>
      </p:sp>
      <p:sp>
        <p:nvSpPr>
          <p:cNvPr id="3" name="Rectangle 2"/>
          <p:cNvSpPr>
            <a:spLocks noChangeArrowheads="1"/>
          </p:cNvSpPr>
          <p:nvPr/>
        </p:nvSpPr>
        <p:spPr bwMode="auto">
          <a:xfrm>
            <a:off x="179388" y="3623684"/>
            <a:ext cx="8381860"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b="0" i="1" u="none" strike="noStrike" cap="none" normalizeH="0" baseline="0" dirty="0">
                <a:ln>
                  <a:noFill/>
                </a:ln>
                <a:solidFill>
                  <a:srgbClr val="000000"/>
                </a:solidFill>
                <a:effectLst/>
                <a:latin typeface="Arial" panose="020B0604020202020204" pitchFamily="34" charset="0"/>
              </a:rPr>
              <a:t>Ypu</a:t>
            </a:r>
            <a:r>
              <a:rPr kumimoji="0" lang="en-US" altLang="en-US" b="0" i="1" u="none" strike="noStrike" cap="none" normalizeH="0" baseline="-30000" dirty="0">
                <a:ln>
                  <a:noFill/>
                </a:ln>
                <a:solidFill>
                  <a:srgbClr val="000000"/>
                </a:solidFill>
                <a:effectLst/>
                <a:latin typeface="Arial" panose="020B0604020202020204" pitchFamily="34" charset="0"/>
              </a:rPr>
              <a:t>xfm</a:t>
            </a:r>
            <a:r>
              <a:rPr kumimoji="0" lang="en-US" altLang="en-US" b="0" i="0" u="none" strike="noStrike" cap="none" normalizeH="0" baseline="0" dirty="0">
                <a:ln>
                  <a:noFill/>
                </a:ln>
                <a:solidFill>
                  <a:srgbClr val="000000"/>
                </a:solidFill>
                <a:effectLst/>
                <a:latin typeface="Arial" panose="020B0604020202020204" pitchFamily="34" charset="0"/>
              </a:rPr>
              <a:t> be the per-unit admittance of the two-winding transformer based upon the transformer ratings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b="0" i="1" u="none" strike="noStrike" cap="none" normalizeH="0" baseline="0" dirty="0" err="1">
                <a:ln>
                  <a:noFill/>
                </a:ln>
                <a:solidFill>
                  <a:srgbClr val="000000"/>
                </a:solidFill>
                <a:effectLst/>
                <a:latin typeface="Arial" panose="020B0604020202020204" pitchFamily="34" charset="0"/>
              </a:rPr>
              <a:t>Ypu</a:t>
            </a:r>
            <a:r>
              <a:rPr kumimoji="0" lang="en-US" altLang="en-US" b="0" i="1" u="none" strike="noStrike" cap="none" normalizeH="0" baseline="-30000" dirty="0" err="1">
                <a:ln>
                  <a:noFill/>
                </a:ln>
                <a:solidFill>
                  <a:srgbClr val="000000"/>
                </a:solidFill>
                <a:effectLst/>
                <a:latin typeface="Arial" panose="020B0604020202020204" pitchFamily="34" charset="0"/>
              </a:rPr>
              <a:t>auto</a:t>
            </a:r>
            <a:r>
              <a:rPr kumimoji="0" lang="en-US" altLang="en-US" b="0" i="0" u="none" strike="noStrike" cap="none" normalizeH="0" baseline="0" dirty="0">
                <a:ln>
                  <a:noFill/>
                </a:ln>
                <a:solidFill>
                  <a:srgbClr val="000000"/>
                </a:solidFill>
                <a:effectLst/>
                <a:latin typeface="Arial" panose="020B0604020202020204" pitchFamily="34" charset="0"/>
              </a:rPr>
              <a:t> be the per-unit admittance of the autotransformer based upon the autotransformer ratings</a:t>
            </a:r>
          </a:p>
        </p:txBody>
      </p:sp>
      <p:sp>
        <p:nvSpPr>
          <p:cNvPr id="9" name="TextBox 5">
            <a:extLst>
              <a:ext uri="{FF2B5EF4-FFF2-40B4-BE49-F238E27FC236}">
                <a16:creationId xmlns:a16="http://schemas.microsoft.com/office/drawing/2014/main" id="{44E9825B-53F4-614D-AB22-2E468FB5EED7}"/>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10880789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1569660"/>
          </a:xfrm>
          <a:prstGeom prst="rect">
            <a:avLst/>
          </a:prstGeom>
        </p:spPr>
        <p:txBody>
          <a:bodyPr wrap="square">
            <a:spAutoFit/>
          </a:bodyPr>
          <a:lstStyle/>
          <a:p>
            <a:r>
              <a:rPr lang="en-US" dirty="0"/>
              <a:t>The per-unit admittance of the autotransformer is related to its two-winding configuration is:</a:t>
            </a:r>
          </a:p>
          <a:p>
            <a:endParaRPr lang="en-US" dirty="0"/>
          </a:p>
          <a:p>
            <a:endParaRPr lang="en-US" altLang="en-US" dirty="0"/>
          </a:p>
        </p:txBody>
      </p:sp>
      <p:pic>
        <p:nvPicPr>
          <p:cNvPr id="2" name="Picture 1">
            <a:extLst>
              <a:ext uri="{FF2B5EF4-FFF2-40B4-BE49-F238E27FC236}">
                <a16:creationId xmlns:a16="http://schemas.microsoft.com/office/drawing/2014/main" id="{1E627F47-2C9B-6F48-90CB-236743EC77A1}"/>
              </a:ext>
            </a:extLst>
          </p:cNvPr>
          <p:cNvPicPr>
            <a:picLocks noChangeAspect="1"/>
          </p:cNvPicPr>
          <p:nvPr/>
        </p:nvPicPr>
        <p:blipFill>
          <a:blip r:embed="rId2"/>
          <a:stretch>
            <a:fillRect/>
          </a:stretch>
        </p:blipFill>
        <p:spPr>
          <a:xfrm>
            <a:off x="2173288" y="2590195"/>
            <a:ext cx="1511300" cy="977900"/>
          </a:xfrm>
          <a:prstGeom prst="rect">
            <a:avLst/>
          </a:prstGeom>
        </p:spPr>
      </p:pic>
      <p:pic>
        <p:nvPicPr>
          <p:cNvPr id="3" name="Picture 2">
            <a:extLst>
              <a:ext uri="{FF2B5EF4-FFF2-40B4-BE49-F238E27FC236}">
                <a16:creationId xmlns:a16="http://schemas.microsoft.com/office/drawing/2014/main" id="{ECB04C7B-871A-0544-85D4-B088AB3AFC49}"/>
              </a:ext>
            </a:extLst>
          </p:cNvPr>
          <p:cNvPicPr>
            <a:picLocks noChangeAspect="1"/>
          </p:cNvPicPr>
          <p:nvPr/>
        </p:nvPicPr>
        <p:blipFill>
          <a:blip r:embed="rId3"/>
          <a:stretch>
            <a:fillRect/>
          </a:stretch>
        </p:blipFill>
        <p:spPr>
          <a:xfrm>
            <a:off x="3684588" y="2607675"/>
            <a:ext cx="2670024" cy="1075980"/>
          </a:xfrm>
          <a:prstGeom prst="rect">
            <a:avLst/>
          </a:prstGeom>
        </p:spPr>
      </p:pic>
      <p:sp>
        <p:nvSpPr>
          <p:cNvPr id="10" name="TextBox 5">
            <a:extLst>
              <a:ext uri="{FF2B5EF4-FFF2-40B4-BE49-F238E27FC236}">
                <a16:creationId xmlns:a16="http://schemas.microsoft.com/office/drawing/2014/main" id="{2AE3E7A0-B143-0245-9705-B70454DF274F}"/>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22559627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2308324"/>
          </a:xfrm>
          <a:prstGeom prst="rect">
            <a:avLst/>
          </a:prstGeom>
        </p:spPr>
        <p:txBody>
          <a:bodyPr wrap="square">
            <a:spAutoFit/>
          </a:bodyPr>
          <a:lstStyle/>
          <a:p>
            <a:r>
              <a:rPr lang="en-US" dirty="0"/>
              <a:t>This shows that the per-unit admittance based upon the autotransformer ratings is much smaller than the per-unit admittance of the two-winding transformer. For an autotransformer in the raise connection with </a:t>
            </a:r>
            <a:r>
              <a:rPr lang="en-US" i="1" dirty="0" err="1"/>
              <a:t>n</a:t>
            </a:r>
            <a:r>
              <a:rPr lang="en-US" i="1" baseline="-25000" dirty="0" err="1"/>
              <a:t>t</a:t>
            </a:r>
            <a:r>
              <a:rPr lang="en-US" dirty="0"/>
              <a:t> = 0.1, this equation becomes:</a:t>
            </a:r>
          </a:p>
          <a:p>
            <a:endParaRPr lang="en-US" altLang="en-US" dirty="0"/>
          </a:p>
        </p:txBody>
      </p:sp>
      <p:pic>
        <p:nvPicPr>
          <p:cNvPr id="2" name="Picture 1">
            <a:extLst>
              <a:ext uri="{FF2B5EF4-FFF2-40B4-BE49-F238E27FC236}">
                <a16:creationId xmlns:a16="http://schemas.microsoft.com/office/drawing/2014/main" id="{304D7D50-6762-C44E-99B5-55B796EEC481}"/>
              </a:ext>
            </a:extLst>
          </p:cNvPr>
          <p:cNvPicPr>
            <a:picLocks noChangeAspect="1"/>
          </p:cNvPicPr>
          <p:nvPr/>
        </p:nvPicPr>
        <p:blipFill>
          <a:blip r:embed="rId2"/>
          <a:stretch>
            <a:fillRect/>
          </a:stretch>
        </p:blipFill>
        <p:spPr>
          <a:xfrm>
            <a:off x="819978" y="3667223"/>
            <a:ext cx="7086600" cy="1244600"/>
          </a:xfrm>
          <a:prstGeom prst="rect">
            <a:avLst/>
          </a:prstGeom>
        </p:spPr>
      </p:pic>
      <p:sp>
        <p:nvSpPr>
          <p:cNvPr id="9" name="TextBox 5">
            <a:extLst>
              <a:ext uri="{FF2B5EF4-FFF2-40B4-BE49-F238E27FC236}">
                <a16:creationId xmlns:a16="http://schemas.microsoft.com/office/drawing/2014/main" id="{31D36AB8-5E26-4841-95DC-0119396203D6}"/>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18160683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2908489"/>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dirty="0"/>
              <a:t>If a detailed analysis of the autotransformer is desired, the series impedance and shunt admittance should be included.</a:t>
            </a:r>
          </a:p>
          <a:p>
            <a:pPr marL="342900" indent="-342900">
              <a:spcBef>
                <a:spcPts val="600"/>
              </a:spcBef>
              <a:spcAft>
                <a:spcPts val="600"/>
              </a:spcAft>
              <a:buFont typeface="Arial" panose="020B0604020202020204" pitchFamily="34" charset="0"/>
              <a:buChar char="•"/>
            </a:pPr>
            <a:r>
              <a:rPr lang="en-US" dirty="0"/>
              <a:t>However, these values are very small, and when the autotransformer is to be a component of a system, very little error will be made by neglecting both the series impedance and shunt admittance of the equivalent circuit.</a:t>
            </a:r>
          </a:p>
          <a:p>
            <a:endParaRPr lang="en-US" dirty="0"/>
          </a:p>
        </p:txBody>
      </p:sp>
      <p:sp>
        <p:nvSpPr>
          <p:cNvPr id="8" name="TextBox 5">
            <a:extLst>
              <a:ext uri="{FF2B5EF4-FFF2-40B4-BE49-F238E27FC236}">
                <a16:creationId xmlns:a16="http://schemas.microsoft.com/office/drawing/2014/main" id="{6916D65F-4E6A-BB4E-92E9-CF218DE0FB15}"/>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308396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300" dirty="0">
                <a:solidFill>
                  <a:schemeClr val="tx1"/>
                </a:solidFill>
                <a:latin typeface="Arial" panose="020B0604020202020204" pitchFamily="34" charset="0"/>
              </a:rPr>
              <a:t>The American National Standards Institute (ANSI) standard ANSI C84.1-1995 for “Electric Power Systems and Equipment Voltage Ratings (60 Hertz)” provides the following definitions for system voltage terms [1]:</a:t>
            </a:r>
          </a:p>
          <a:p>
            <a:pPr>
              <a:spcBef>
                <a:spcPct val="0"/>
              </a:spcBef>
              <a:spcAft>
                <a:spcPts val="1200"/>
              </a:spcAft>
              <a:buClrTx/>
            </a:pPr>
            <a:r>
              <a:rPr lang="en-US" altLang="en-US" sz="2300" b="1" dirty="0">
                <a:solidFill>
                  <a:schemeClr val="tx1"/>
                </a:solidFill>
                <a:latin typeface="Arial" panose="020B0604020202020204" pitchFamily="34" charset="0"/>
              </a:rPr>
              <a:t>System voltage</a:t>
            </a:r>
            <a:r>
              <a:rPr lang="en-US" altLang="en-US" sz="2300" dirty="0">
                <a:solidFill>
                  <a:schemeClr val="tx1"/>
                </a:solidFill>
                <a:latin typeface="Arial" panose="020B0604020202020204" pitchFamily="34" charset="0"/>
              </a:rPr>
              <a:t>: The root mean square (</a:t>
            </a:r>
            <a:r>
              <a:rPr lang="en-US" altLang="en-US" sz="2300" dirty="0" err="1">
                <a:solidFill>
                  <a:schemeClr val="tx1"/>
                </a:solidFill>
                <a:latin typeface="Arial" panose="020B0604020202020204" pitchFamily="34" charset="0"/>
              </a:rPr>
              <a:t>rms</a:t>
            </a:r>
            <a:r>
              <a:rPr lang="en-US" altLang="en-US" sz="2300" dirty="0">
                <a:solidFill>
                  <a:schemeClr val="tx1"/>
                </a:solidFill>
                <a:latin typeface="Arial" panose="020B0604020202020204" pitchFamily="34" charset="0"/>
              </a:rPr>
              <a:t>) phasor voltage of a portion of an alternating current electric system. Each system voltage pertains to a portion of the system that is bounded by transformers or utilization equipment</a:t>
            </a:r>
          </a:p>
          <a:p>
            <a:pPr>
              <a:spcBef>
                <a:spcPct val="0"/>
              </a:spcBef>
              <a:spcAft>
                <a:spcPts val="1200"/>
              </a:spcAft>
              <a:buClrTx/>
            </a:pPr>
            <a:r>
              <a:rPr lang="en-US" altLang="en-US" sz="2300" b="1" dirty="0">
                <a:solidFill>
                  <a:schemeClr val="tx1"/>
                </a:solidFill>
                <a:latin typeface="Arial" panose="020B0604020202020204" pitchFamily="34" charset="0"/>
              </a:rPr>
              <a:t>Nominal system voltage</a:t>
            </a:r>
            <a:r>
              <a:rPr lang="en-US" altLang="en-US" sz="2300" dirty="0">
                <a:solidFill>
                  <a:schemeClr val="tx1"/>
                </a:solidFill>
                <a:latin typeface="Arial" panose="020B0604020202020204" pitchFamily="34" charset="0"/>
              </a:rPr>
              <a:t>: The voltage by which a portion of the system is designated and to which certain operating characteristics of the system are related. Each nominal system voltage pertains to a portion of the system bounded</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31773185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70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830997"/>
          </a:xfrm>
          <a:prstGeom prst="rect">
            <a:avLst/>
          </a:prstGeom>
        </p:spPr>
        <p:txBody>
          <a:bodyPr wrap="square">
            <a:spAutoFit/>
          </a:bodyPr>
          <a:lstStyle/>
          <a:p>
            <a:r>
              <a:rPr lang="en-US" b="1" dirty="0"/>
              <a:t>Question: </a:t>
            </a:r>
            <a:r>
              <a:rPr lang="en-US" dirty="0"/>
              <a:t>(True of False) An autotransformer has windings which are electrically coupled but magnetically decoupled</a:t>
            </a:r>
            <a:endParaRPr lang="en-US" b="1" dirty="0"/>
          </a:p>
        </p:txBody>
      </p:sp>
      <p:sp>
        <p:nvSpPr>
          <p:cNvPr id="8" name="TextBox 5">
            <a:extLst>
              <a:ext uri="{FF2B5EF4-FFF2-40B4-BE49-F238E27FC236}">
                <a16:creationId xmlns:a16="http://schemas.microsoft.com/office/drawing/2014/main" id="{2CF91870-6E3E-E243-A7DC-5BA7A8BFB687}"/>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34691793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Two Winding Autotransformer</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71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773878" cy="1200329"/>
          </a:xfrm>
          <a:prstGeom prst="rect">
            <a:avLst/>
          </a:prstGeom>
        </p:spPr>
        <p:txBody>
          <a:bodyPr wrap="square">
            <a:spAutoFit/>
          </a:bodyPr>
          <a:lstStyle/>
          <a:p>
            <a:r>
              <a:rPr lang="en-US" b="1" dirty="0"/>
              <a:t>Question: </a:t>
            </a:r>
            <a:r>
              <a:rPr lang="en-US" dirty="0"/>
              <a:t>(True of False) An autotransformer can step voltage up or down by a small amount based on the nature of its winding connection </a:t>
            </a:r>
            <a:endParaRPr lang="en-US" b="1" dirty="0"/>
          </a:p>
        </p:txBody>
      </p:sp>
      <p:sp>
        <p:nvSpPr>
          <p:cNvPr id="8" name="TextBox 5">
            <a:extLst>
              <a:ext uri="{FF2B5EF4-FFF2-40B4-BE49-F238E27FC236}">
                <a16:creationId xmlns:a16="http://schemas.microsoft.com/office/drawing/2014/main" id="{88959E35-2FAE-874D-BFDE-05E05E8F0331}"/>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Tree>
    <p:extLst>
      <p:ext uri="{BB962C8B-B14F-4D97-AF65-F5344CB8AC3E}">
        <p14:creationId xmlns:p14="http://schemas.microsoft.com/office/powerpoint/2010/main" val="182359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530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300" dirty="0">
                <a:solidFill>
                  <a:schemeClr val="tx1"/>
                </a:solidFill>
                <a:latin typeface="Arial" panose="020B0604020202020204" pitchFamily="34" charset="0"/>
              </a:rPr>
              <a:t>And also:</a:t>
            </a:r>
          </a:p>
          <a:p>
            <a:pPr>
              <a:spcBef>
                <a:spcPct val="0"/>
              </a:spcBef>
              <a:spcAft>
                <a:spcPts val="1200"/>
              </a:spcAft>
              <a:buClrTx/>
            </a:pPr>
            <a:r>
              <a:rPr lang="en-US" altLang="en-US" sz="2300" b="1" dirty="0">
                <a:solidFill>
                  <a:schemeClr val="tx1"/>
                </a:solidFill>
                <a:latin typeface="Arial" panose="020B0604020202020204" pitchFamily="34" charset="0"/>
              </a:rPr>
              <a:t>Maximum system voltage</a:t>
            </a:r>
            <a:r>
              <a:rPr lang="en-US" altLang="en-US" sz="2300" dirty="0">
                <a:solidFill>
                  <a:schemeClr val="tx1"/>
                </a:solidFill>
                <a:latin typeface="Arial" panose="020B0604020202020204" pitchFamily="34" charset="0"/>
              </a:rPr>
              <a:t>: The highest system voltage that occurs under normal operating conditions, and the highest system voltage for which equipment and other components are designed for satisfactory continuous operation without </a:t>
            </a:r>
            <a:r>
              <a:rPr lang="en-US" altLang="en-US" sz="2300" dirty="0" err="1">
                <a:solidFill>
                  <a:schemeClr val="tx1"/>
                </a:solidFill>
                <a:latin typeface="Arial" panose="020B0604020202020204" pitchFamily="34" charset="0"/>
              </a:rPr>
              <a:t>derating</a:t>
            </a:r>
            <a:r>
              <a:rPr lang="en-US" altLang="en-US" sz="2300" dirty="0">
                <a:solidFill>
                  <a:schemeClr val="tx1"/>
                </a:solidFill>
                <a:latin typeface="Arial" panose="020B0604020202020204" pitchFamily="34" charset="0"/>
              </a:rPr>
              <a:t> of any kind.</a:t>
            </a:r>
          </a:p>
          <a:p>
            <a:pPr>
              <a:spcBef>
                <a:spcPct val="0"/>
              </a:spcBef>
              <a:spcAft>
                <a:spcPts val="1200"/>
              </a:spcAft>
              <a:buClrTx/>
            </a:pPr>
            <a:r>
              <a:rPr lang="en-US" altLang="en-US" sz="2300" b="1" dirty="0">
                <a:solidFill>
                  <a:schemeClr val="tx1"/>
                </a:solidFill>
                <a:latin typeface="Arial" panose="020B0604020202020204" pitchFamily="34" charset="0"/>
              </a:rPr>
              <a:t>Service voltage: </a:t>
            </a:r>
            <a:r>
              <a:rPr lang="en-US" altLang="en-US" sz="2300" dirty="0">
                <a:solidFill>
                  <a:schemeClr val="tx1"/>
                </a:solidFill>
                <a:latin typeface="Arial" panose="020B0604020202020204" pitchFamily="34" charset="0"/>
              </a:rPr>
              <a:t>The voltage at the point where the electrical system of the supplier and the electrical system of the user are connected.</a:t>
            </a:r>
          </a:p>
          <a:p>
            <a:pPr>
              <a:spcBef>
                <a:spcPct val="0"/>
              </a:spcBef>
              <a:spcAft>
                <a:spcPts val="1200"/>
              </a:spcAft>
              <a:buClrTx/>
            </a:pPr>
            <a:r>
              <a:rPr lang="en-US" altLang="en-US" sz="2300" b="1" dirty="0">
                <a:solidFill>
                  <a:schemeClr val="tx1"/>
                </a:solidFill>
                <a:latin typeface="Arial" panose="020B0604020202020204" pitchFamily="34" charset="0"/>
              </a:rPr>
              <a:t>Utilization voltage: </a:t>
            </a:r>
            <a:r>
              <a:rPr lang="en-US" altLang="en-US" sz="2300" dirty="0">
                <a:solidFill>
                  <a:schemeClr val="tx1"/>
                </a:solidFill>
                <a:latin typeface="Arial" panose="020B0604020202020204" pitchFamily="34" charset="0"/>
              </a:rPr>
              <a:t>The voltage at the line terminals of utilization equipment.</a:t>
            </a:r>
          </a:p>
          <a:p>
            <a:pPr>
              <a:spcBef>
                <a:spcPct val="0"/>
              </a:spcBef>
              <a:spcAft>
                <a:spcPts val="1200"/>
              </a:spcAft>
              <a:buClrTx/>
            </a:pPr>
            <a:r>
              <a:rPr lang="en-US" altLang="en-US" sz="2300" b="1" dirty="0">
                <a:solidFill>
                  <a:schemeClr val="tx1"/>
                </a:solidFill>
                <a:latin typeface="Arial" panose="020B0604020202020204" pitchFamily="34" charset="0"/>
              </a:rPr>
              <a:t>Nominal utilization voltage: </a:t>
            </a:r>
            <a:r>
              <a:rPr lang="en-US" altLang="en-US" sz="2300" dirty="0">
                <a:solidFill>
                  <a:schemeClr val="tx1"/>
                </a:solidFill>
                <a:latin typeface="Arial" panose="020B0604020202020204" pitchFamily="34" charset="0"/>
              </a:rPr>
              <a:t>The voltage rating of certain utilization equipment used on the system.</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197418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Voltage Regulation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300" dirty="0">
                <a:solidFill>
                  <a:schemeClr val="tx1"/>
                </a:solidFill>
                <a:latin typeface="Arial" panose="020B0604020202020204" pitchFamily="34" charset="0"/>
              </a:rPr>
              <a:t>This standard specifies acceptable operational ranges at two locations on electric power systems:</a:t>
            </a:r>
          </a:p>
          <a:p>
            <a:pPr marL="457200" indent="-457200">
              <a:spcBef>
                <a:spcPct val="0"/>
              </a:spcBef>
              <a:spcAft>
                <a:spcPts val="1200"/>
              </a:spcAft>
              <a:buClrTx/>
              <a:buFont typeface="+mj-lt"/>
              <a:buAutoNum type="arabicPeriod"/>
            </a:pPr>
            <a:r>
              <a:rPr lang="en-US" altLang="en-US" sz="2300" b="1" dirty="0">
                <a:solidFill>
                  <a:schemeClr val="tx1"/>
                </a:solidFill>
                <a:latin typeface="Arial" panose="020B0604020202020204" pitchFamily="34" charset="0"/>
              </a:rPr>
              <a:t>Service voltage </a:t>
            </a:r>
            <a:r>
              <a:rPr lang="en-US" altLang="en-US" sz="2300" dirty="0">
                <a:solidFill>
                  <a:schemeClr val="tx1"/>
                </a:solidFill>
                <a:latin typeface="Arial" panose="020B0604020202020204" pitchFamily="34" charset="0"/>
              </a:rPr>
              <a:t>- The service voltage is the point where the electrical systems of the supplier and the user are interconnected. This is normally at the meter. Maintaining acceptable voltage at the service entrance is the </a:t>
            </a:r>
            <a:r>
              <a:rPr lang="en-US" altLang="en-US" sz="2300" u="sng" dirty="0">
                <a:solidFill>
                  <a:schemeClr val="tx1"/>
                </a:solidFill>
                <a:latin typeface="Arial" panose="020B0604020202020204" pitchFamily="34" charset="0"/>
              </a:rPr>
              <a:t>utility’s responsibility</a:t>
            </a:r>
            <a:r>
              <a:rPr lang="en-US" altLang="en-US" sz="2300" dirty="0">
                <a:solidFill>
                  <a:schemeClr val="tx1"/>
                </a:solidFill>
                <a:latin typeface="Arial" panose="020B0604020202020204" pitchFamily="34" charset="0"/>
              </a:rPr>
              <a:t>.</a:t>
            </a:r>
          </a:p>
          <a:p>
            <a:pPr marL="457200" indent="-457200">
              <a:spcBef>
                <a:spcPct val="0"/>
              </a:spcBef>
              <a:spcAft>
                <a:spcPts val="1200"/>
              </a:spcAft>
              <a:buClrTx/>
              <a:buFont typeface="+mj-lt"/>
              <a:buAutoNum type="arabicPeriod"/>
            </a:pPr>
            <a:r>
              <a:rPr lang="en-US" altLang="en-US" sz="2300" b="1" dirty="0">
                <a:solidFill>
                  <a:schemeClr val="tx1"/>
                </a:solidFill>
                <a:latin typeface="Arial" panose="020B0604020202020204" pitchFamily="34" charset="0"/>
              </a:rPr>
              <a:t>Utilization voltage </a:t>
            </a:r>
            <a:r>
              <a:rPr lang="en-US" altLang="en-US" sz="2300" dirty="0">
                <a:solidFill>
                  <a:schemeClr val="tx1"/>
                </a:solidFill>
                <a:latin typeface="Arial" panose="020B0604020202020204" pitchFamily="34" charset="0"/>
              </a:rPr>
              <a:t>- The voltage at the line terminals of utilization equipment. This voltage is the </a:t>
            </a:r>
            <a:r>
              <a:rPr lang="en-US" altLang="en-US" sz="2300" u="sng" dirty="0">
                <a:solidFill>
                  <a:schemeClr val="tx1"/>
                </a:solidFill>
                <a:latin typeface="Arial" panose="020B0604020202020204" pitchFamily="34" charset="0"/>
              </a:rPr>
              <a:t>facility’s responsibility</a:t>
            </a:r>
            <a:r>
              <a:rPr lang="en-US" altLang="en-US" sz="2300" dirty="0">
                <a:solidFill>
                  <a:schemeClr val="tx1"/>
                </a:solidFill>
                <a:latin typeface="Arial" panose="020B0604020202020204" pitchFamily="34" charset="0"/>
              </a:rPr>
              <a:t>. Equipment manufacturers should design equipment which operates satisfactorily within the given limits.</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3521714825"/>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eorgia"/>
        <a:ea typeface="ＭＳ Ｐゴシック"/>
        <a:cs typeface="ＭＳ Ｐゴシック"/>
      </a:majorFont>
      <a:minorFont>
        <a:latin typeface="Georgi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18012</TotalTime>
  <Words>3512</Words>
  <Application>Microsoft Macintosh PowerPoint</Application>
  <PresentationFormat>On-screen Show (4:3)</PresentationFormat>
  <Paragraphs>444</Paragraphs>
  <Slides>71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Cambria Math</vt:lpstr>
      <vt:lpstr>Courier New</vt:lpstr>
      <vt:lpstr>Georgia</vt:lpstr>
      <vt:lpstr>Times New Roman</vt:lpstr>
      <vt:lpstr>Wingdings</vt:lpstr>
      <vt:lpstr>Blank Presentation</vt:lpstr>
      <vt:lpstr>PowerPoint Presentation</vt:lpstr>
      <vt:lpstr>Outline</vt:lpstr>
      <vt:lpstr>PowerPoint Presentation</vt:lpstr>
      <vt:lpstr>Voltage Regulation</vt:lpstr>
      <vt:lpstr>Voltage Regulation</vt:lpstr>
      <vt:lpstr>Voltage Regulation</vt:lpstr>
      <vt:lpstr>Voltage Regulation</vt:lpstr>
      <vt:lpstr>Voltage Regulation</vt:lpstr>
      <vt:lpstr>Voltage Regulation</vt:lpstr>
      <vt:lpstr>Voltage Regulation</vt:lpstr>
      <vt:lpstr>Voltage Regulation</vt:lpstr>
      <vt:lpstr>Voltage Regulation</vt:lpstr>
      <vt:lpstr>Voltage Regulation</vt:lpstr>
      <vt:lpstr>PowerPoint Presentation</vt:lpstr>
      <vt:lpstr>Voltage Regulation</vt:lpstr>
      <vt:lpstr>PowerPoint Presentation</vt:lpstr>
      <vt:lpstr>Voltage Regulation</vt:lpstr>
      <vt:lpstr>Voltage Regulation</vt:lpstr>
      <vt:lpstr>Voltage Regulation</vt:lpstr>
      <vt:lpstr>Voltage Regulation</vt:lpstr>
      <vt:lpstr>The Approximate Line Segment Model</vt:lpstr>
      <vt:lpstr>Voltage Regulation</vt:lpstr>
      <vt:lpstr>PowerPoint Presentation</vt:lpstr>
      <vt:lpstr>Two Winding Transformer</vt:lpstr>
      <vt:lpstr>Two Winding Transformer</vt:lpstr>
      <vt:lpstr>Two Winding Transformer</vt:lpstr>
      <vt:lpstr>Two Winding Transformer</vt:lpstr>
      <vt:lpstr>Two Winding Transformer</vt:lpstr>
      <vt:lpstr>Two Winding Transformer</vt:lpstr>
      <vt:lpstr>Two Winding Transformer</vt:lpstr>
      <vt:lpstr>Two Winding Transformer</vt:lpstr>
      <vt:lpstr>Two Winding Transformer</vt:lpstr>
      <vt:lpstr>Two Winding Transformer</vt:lpstr>
      <vt:lpstr>Two Winding Transformer</vt:lpstr>
      <vt:lpstr>Two Winding Transformer</vt:lpstr>
      <vt:lpstr>Two Winding Transformer</vt:lpstr>
      <vt:lpstr>Two Winding Transformer</vt:lpstr>
      <vt:lpstr>Two Winding Transformer</vt:lpstr>
      <vt:lpstr>PowerPoint Presentation</vt:lpstr>
      <vt:lpstr>Two Winding Transformer Constants Example</vt:lpstr>
      <vt:lpstr>Two Winding Transformer</vt:lpstr>
      <vt:lpstr>Two Winding Transformer</vt:lpstr>
      <vt:lpstr>Two Winding Transformer</vt:lpstr>
      <vt:lpstr>Two Winding Transformer</vt:lpstr>
      <vt:lpstr>Two Winding Transformer</vt:lpstr>
      <vt:lpstr>PowerPoint Presentation</vt:lpstr>
      <vt:lpstr>Two Winding Autotransformer</vt:lpstr>
      <vt:lpstr>Two Winding Autotransformer</vt:lpstr>
      <vt:lpstr>Two Winding Autotransformer</vt:lpstr>
      <vt:lpstr>Two Winding Autotransformer</vt:lpstr>
      <vt:lpstr>Two Winding Autotransformer</vt:lpstr>
      <vt:lpstr>Two Winding Autotransformer</vt:lpstr>
      <vt:lpstr>Two Winding Autotransformer</vt:lpstr>
      <vt:lpstr>Two Winding Autotransformer</vt:lpstr>
      <vt:lpstr>Two Winding Autotransformer</vt:lpstr>
      <vt:lpstr>Two Winding Autotransformer</vt:lpstr>
      <vt:lpstr>PowerPoint Presentation</vt:lpstr>
      <vt:lpstr>Two Winding Autotransformer Ratings</vt:lpstr>
      <vt:lpstr>Two Winding Autotransformer Ratings</vt:lpstr>
      <vt:lpstr>Two Winding Autotransformer Ratings</vt:lpstr>
      <vt:lpstr>Two Winding Autotransformer Ratings</vt:lpstr>
      <vt:lpstr>Two Winding Autotransformer Ratings</vt:lpstr>
      <vt:lpstr>Two Winding Autotransformer Ratings</vt:lpstr>
      <vt:lpstr>Two Winding Autotransformer</vt:lpstr>
      <vt:lpstr>Two Winding Autotransformer</vt:lpstr>
      <vt:lpstr>Two Winding Autotransformer</vt:lpstr>
      <vt:lpstr>Two Winding Autotransformer</vt:lpstr>
      <vt:lpstr>Two Winding Autotransformer</vt:lpstr>
      <vt:lpstr>Two Winding Autotransformer</vt:lpstr>
      <vt:lpstr>Two Winding Autotransformer</vt:lpstr>
      <vt:lpstr>Two Winding Autotransformer</vt:lpstr>
    </vt:vector>
  </TitlesOfParts>
  <Company>University of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Randy Oest -- UMC</dc:creator>
  <cp:lastModifiedBy>Kerestes, Robert John</cp:lastModifiedBy>
  <cp:revision>458</cp:revision>
  <cp:lastPrinted>2015-09-22T18:21:53Z</cp:lastPrinted>
  <dcterms:created xsi:type="dcterms:W3CDTF">2008-08-13T18:21:14Z</dcterms:created>
  <dcterms:modified xsi:type="dcterms:W3CDTF">2020-07-11T09:16:10Z</dcterms:modified>
</cp:coreProperties>
</file>