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51"/>
  </p:notesMasterIdLst>
  <p:handoutMasterIdLst>
    <p:handoutMasterId r:id="rId52"/>
  </p:handoutMasterIdLst>
  <p:sldIdLst>
    <p:sldId id="256" r:id="rId2"/>
    <p:sldId id="257" r:id="rId3"/>
    <p:sldId id="436" r:id="rId4"/>
    <p:sldId id="533" r:id="rId5"/>
    <p:sldId id="667" r:id="rId6"/>
    <p:sldId id="697" r:id="rId7"/>
    <p:sldId id="668" r:id="rId8"/>
    <p:sldId id="698" r:id="rId9"/>
    <p:sldId id="669" r:id="rId10"/>
    <p:sldId id="614" r:id="rId11"/>
    <p:sldId id="699" r:id="rId12"/>
    <p:sldId id="672" r:id="rId13"/>
    <p:sldId id="713" r:id="rId14"/>
    <p:sldId id="714" r:id="rId15"/>
    <p:sldId id="605" r:id="rId16"/>
    <p:sldId id="630" r:id="rId17"/>
    <p:sldId id="632" r:id="rId18"/>
    <p:sldId id="675" r:id="rId19"/>
    <p:sldId id="676" r:id="rId20"/>
    <p:sldId id="677" r:id="rId21"/>
    <p:sldId id="700" r:id="rId22"/>
    <p:sldId id="678" r:id="rId23"/>
    <p:sldId id="679" r:id="rId24"/>
    <p:sldId id="680" r:id="rId25"/>
    <p:sldId id="681" r:id="rId26"/>
    <p:sldId id="686" r:id="rId27"/>
    <p:sldId id="715" r:id="rId28"/>
    <p:sldId id="716" r:id="rId29"/>
    <p:sldId id="707" r:id="rId30"/>
    <p:sldId id="682" r:id="rId31"/>
    <p:sldId id="683" r:id="rId32"/>
    <p:sldId id="684" r:id="rId33"/>
    <p:sldId id="685" r:id="rId34"/>
    <p:sldId id="687" r:id="rId35"/>
    <p:sldId id="688" r:id="rId36"/>
    <p:sldId id="690" r:id="rId37"/>
    <p:sldId id="691" r:id="rId38"/>
    <p:sldId id="692" r:id="rId39"/>
    <p:sldId id="693" r:id="rId40"/>
    <p:sldId id="694" r:id="rId41"/>
    <p:sldId id="695" r:id="rId42"/>
    <p:sldId id="696" r:id="rId43"/>
    <p:sldId id="717" r:id="rId44"/>
    <p:sldId id="708" r:id="rId45"/>
    <p:sldId id="702" r:id="rId46"/>
    <p:sldId id="709" r:id="rId47"/>
    <p:sldId id="710" r:id="rId48"/>
    <p:sldId id="711" r:id="rId49"/>
    <p:sldId id="712" r:id="rId5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850">
          <p15:clr>
            <a:srgbClr val="A4A3A4"/>
          </p15:clr>
        </p15:guide>
        <p15:guide id="2" pos="11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457F"/>
    <a:srgbClr val="003E7E"/>
    <a:srgbClr val="948151"/>
    <a:srgbClr val="002B5E"/>
    <a:srgbClr val="A9852A"/>
    <a:srgbClr val="76643E"/>
    <a:srgbClr val="C3C7D1"/>
    <a:srgbClr val="CDB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3" autoAdjust="0"/>
    <p:restoredTop sz="93061"/>
  </p:normalViewPr>
  <p:slideViewPr>
    <p:cSldViewPr snapToGrid="0">
      <p:cViewPr varScale="1">
        <p:scale>
          <a:sx n="82" d="100"/>
          <a:sy n="82" d="100"/>
        </p:scale>
        <p:origin x="807" y="30"/>
      </p:cViewPr>
      <p:guideLst>
        <p:guide orient="horz" pos="850"/>
        <p:guide pos="11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fld id="{90D8E6BD-B977-4072-8A44-64254E85CEE1}" type="datetime1">
              <a:rPr lang="en-US" altLang="en-US"/>
              <a:pPr>
                <a:defRPr/>
              </a:pPr>
              <a:t>7/14/2020</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90CEB250-C698-45BC-AF73-D2A51B011567}"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fld id="{2F7038EB-C2C8-4210-A34E-8D32E4E1829A}" type="datetime1">
              <a:rPr lang="en-US" altLang="en-US"/>
              <a:pPr>
                <a:defRPr/>
              </a:pPr>
              <a:t>7/14/2020</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7A8FD66A-47EB-4208-8B01-6747B4D658F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panose="020B0600070205080204" pitchFamily="34" charset="-128"/>
              </a:rPr>
              <a:t>Instructions for editing school and department titles:</a:t>
            </a:r>
          </a:p>
          <a:p>
            <a:endParaRPr lang="en-US" altLang="en-US">
              <a:ea typeface="ＭＳ Ｐゴシック" panose="020B0600070205080204" pitchFamily="34" charset="-128"/>
            </a:endParaRPr>
          </a:p>
          <a:p>
            <a:pPr>
              <a:buFont typeface="Wingdings" panose="05000000000000000000" pitchFamily="2" charset="2"/>
              <a:buChar char="§"/>
            </a:pPr>
            <a:r>
              <a:rPr lang="en-US" altLang="en-US">
                <a:ea typeface="ＭＳ Ｐゴシック" panose="020B0600070205080204" pitchFamily="34" charset="-128"/>
              </a:rPr>
              <a:t> Select from menu: View &gt; Master &gt; Slide Master</a:t>
            </a:r>
          </a:p>
          <a:p>
            <a:pPr>
              <a:buFont typeface="Wingdings" panose="05000000000000000000" pitchFamily="2" charset="2"/>
              <a:buChar char="§"/>
            </a:pPr>
            <a:endParaRPr lang="en-US" altLang="en-US">
              <a:ea typeface="ＭＳ Ｐゴシック" panose="020B0600070205080204" pitchFamily="34" charset="-128"/>
            </a:endParaRPr>
          </a:p>
          <a:p>
            <a:pPr>
              <a:buFont typeface="Wingdings" panose="05000000000000000000" pitchFamily="2" charset="2"/>
              <a:buChar char="§"/>
            </a:pPr>
            <a:r>
              <a:rPr lang="en-US" altLang="en-US">
                <a:ea typeface="ＭＳ Ｐゴシック" panose="020B0600070205080204" pitchFamily="34" charset="-128"/>
              </a:rPr>
              <a:t> Click on each text area you wish to edit. Text will become editable.</a:t>
            </a:r>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C4789BAA-B85C-479B-ACB0-95827EC21496}" type="slidenum">
              <a:rPr lang="en-US" altLang="en-US" smtClean="0">
                <a:latin typeface="Arial" panose="020B0604020202020204" pitchFamily="34" charset="0"/>
              </a:rPr>
              <a:pPr>
                <a:spcBef>
                  <a:spcPct val="0"/>
                </a:spcBef>
              </a:pPr>
              <a:t>1</a:t>
            </a:fld>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AD604587-ABE2-415B-98D9-2B00C445B84A}" type="slidenum">
              <a:rPr lang="en-US" altLang="en-US" smtClean="0">
                <a:latin typeface="Arial" panose="020B0604020202020204" pitchFamily="34" charset="0"/>
              </a:rPr>
              <a:pPr>
                <a:spcBef>
                  <a:spcPct val="0"/>
                </a:spcBef>
              </a:pPr>
              <a:t>2</a:t>
            </a:fld>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FAB756EB-434E-4C03-A558-12B959E3FC1A}" type="slidenum">
              <a:rPr lang="en-US" altLang="en-US" smtClean="0">
                <a:latin typeface="Arial" panose="020B0604020202020204" pitchFamily="34" charset="0"/>
              </a:rPr>
              <a:pPr>
                <a:spcBef>
                  <a:spcPct val="0"/>
                </a:spcBef>
              </a:pPr>
              <a:t>3</a:t>
            </a:fld>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r>
              <a:rPr lang="en-US"/>
              <a:t>19 Oct 2009</a:t>
            </a:r>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92BF104-752E-43DB-B5A8-5854B9EDD7B9}" type="slidenum">
              <a:rPr lang="en-US" altLang="en-US"/>
              <a:pPr>
                <a:defRPr/>
              </a:pPr>
              <a:t>‹#›</a:t>
            </a:fld>
            <a:endParaRPr lang="en-US" altLang="en-US"/>
          </a:p>
        </p:txBody>
      </p:sp>
    </p:spTree>
    <p:extLst>
      <p:ext uri="{BB962C8B-B14F-4D97-AF65-F5344CB8AC3E}">
        <p14:creationId xmlns:p14="http://schemas.microsoft.com/office/powerpoint/2010/main" val="4102294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r>
              <a:rPr lang="en-US"/>
              <a:t>19 Oct 2009</a:t>
            </a:r>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09904538-54CC-4686-B758-EA931BF056FD}" type="slidenum">
              <a:rPr lang="en-US" altLang="en-US"/>
              <a:pPr>
                <a:defRPr/>
              </a:pPr>
              <a:t>‹#›</a:t>
            </a:fld>
            <a:endParaRPr lang="en-US" altLang="en-US"/>
          </a:p>
        </p:txBody>
      </p:sp>
    </p:spTree>
    <p:extLst>
      <p:ext uri="{BB962C8B-B14F-4D97-AF65-F5344CB8AC3E}">
        <p14:creationId xmlns:p14="http://schemas.microsoft.com/office/powerpoint/2010/main" val="78457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914400"/>
            <a:ext cx="2095500" cy="4953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914400"/>
            <a:ext cx="6134100" cy="4953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r>
              <a:rPr lang="en-US"/>
              <a:t>19 Oct 2009</a:t>
            </a:r>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7573F3A-C808-4DA7-A391-EFD5CF62D32C}" type="slidenum">
              <a:rPr lang="en-US" altLang="en-US"/>
              <a:pPr>
                <a:defRPr/>
              </a:pPr>
              <a:t>‹#›</a:t>
            </a:fld>
            <a:endParaRPr lang="en-US" altLang="en-US"/>
          </a:p>
        </p:txBody>
      </p:sp>
    </p:spTree>
    <p:extLst>
      <p:ext uri="{BB962C8B-B14F-4D97-AF65-F5344CB8AC3E}">
        <p14:creationId xmlns:p14="http://schemas.microsoft.com/office/powerpoint/2010/main" val="21005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r>
              <a:rPr lang="en-US"/>
              <a:t>19 Oct 2009</a:t>
            </a:r>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AE2DA157-8C99-4EEB-BB7F-8B39EDA50B3A}" type="slidenum">
              <a:rPr lang="en-US" altLang="en-US"/>
              <a:pPr>
                <a:defRPr/>
              </a:pPr>
              <a:t>‹#›</a:t>
            </a:fld>
            <a:endParaRPr lang="en-US" altLang="en-US"/>
          </a:p>
        </p:txBody>
      </p:sp>
    </p:spTree>
    <p:extLst>
      <p:ext uri="{BB962C8B-B14F-4D97-AF65-F5344CB8AC3E}">
        <p14:creationId xmlns:p14="http://schemas.microsoft.com/office/powerpoint/2010/main" val="1902522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r>
              <a:rPr lang="en-US"/>
              <a:t>19 Oct 2009</a:t>
            </a:r>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05D59C2-421F-44A4-B5F4-70E4536451CB}" type="slidenum">
              <a:rPr lang="en-US" altLang="en-US"/>
              <a:pPr>
                <a:defRPr/>
              </a:pPr>
              <a:t>‹#›</a:t>
            </a:fld>
            <a:endParaRPr lang="en-US" altLang="en-US"/>
          </a:p>
        </p:txBody>
      </p:sp>
    </p:spTree>
    <p:extLst>
      <p:ext uri="{BB962C8B-B14F-4D97-AF65-F5344CB8AC3E}">
        <p14:creationId xmlns:p14="http://schemas.microsoft.com/office/powerpoint/2010/main" val="1412842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981200"/>
            <a:ext cx="411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11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p:txBody>
          <a:bodyPr/>
          <a:lstStyle>
            <a:lvl1pPr>
              <a:defRPr/>
            </a:lvl1pPr>
          </a:lstStyle>
          <a:p>
            <a:pPr>
              <a:defRPr/>
            </a:pPr>
            <a:r>
              <a:rPr lang="en-US"/>
              <a:t>19 Oct 2009</a:t>
            </a:r>
          </a:p>
        </p:txBody>
      </p:sp>
      <p:sp>
        <p:nvSpPr>
          <p:cNvPr id="6" name="Footer Placeholder 5"/>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56D03984-476C-446D-9196-3CBAB30F18F7}" type="slidenum">
              <a:rPr lang="en-US" altLang="en-US"/>
              <a:pPr>
                <a:defRPr/>
              </a:pPr>
              <a:t>‹#›</a:t>
            </a:fld>
            <a:endParaRPr lang="en-US" altLang="en-US"/>
          </a:p>
        </p:txBody>
      </p:sp>
    </p:spTree>
    <p:extLst>
      <p:ext uri="{BB962C8B-B14F-4D97-AF65-F5344CB8AC3E}">
        <p14:creationId xmlns:p14="http://schemas.microsoft.com/office/powerpoint/2010/main" val="2318630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0754" y="834475"/>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40754" y="20949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40754" y="2734712"/>
            <a:ext cx="4040188" cy="34903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28579" y="20949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8579" y="2734712"/>
            <a:ext cx="4041775" cy="34903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pPr>
              <a:defRPr/>
            </a:pPr>
            <a:r>
              <a:rPr lang="en-US"/>
              <a:t>19 Oct 2009</a:t>
            </a:r>
          </a:p>
        </p:txBody>
      </p:sp>
      <p:sp>
        <p:nvSpPr>
          <p:cNvPr id="8" name="Rectangle 5"/>
          <p:cNvSpPr>
            <a:spLocks noGrp="1" noChangeArrowheads="1"/>
          </p:cNvSpPr>
          <p:nvPr>
            <p:ph type="ftr" sz="quarter" idx="11"/>
          </p:nvPr>
        </p:nvSpPr>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93E6DF6B-A136-4170-A11A-BDE84C70FC7F}" type="slidenum">
              <a:rPr lang="en-US" altLang="en-US"/>
              <a:pPr>
                <a:defRPr/>
              </a:pPr>
              <a:t>‹#›</a:t>
            </a:fld>
            <a:endParaRPr lang="en-US" altLang="en-US"/>
          </a:p>
        </p:txBody>
      </p:sp>
    </p:spTree>
    <p:extLst>
      <p:ext uri="{BB962C8B-B14F-4D97-AF65-F5344CB8AC3E}">
        <p14:creationId xmlns:p14="http://schemas.microsoft.com/office/powerpoint/2010/main" val="3193785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r>
              <a:rPr lang="en-US"/>
              <a:t>19 Oct 2009</a:t>
            </a:r>
          </a:p>
        </p:txBody>
      </p:sp>
      <p:sp>
        <p:nvSpPr>
          <p:cNvPr id="4" name="Rectangle 5"/>
          <p:cNvSpPr>
            <a:spLocks noGrp="1" noChangeArrowheads="1"/>
          </p:cNvSpPr>
          <p:nvPr>
            <p:ph type="ftr" sz="quarter" idx="11"/>
          </p:nvPr>
        </p:nvSpPr>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DCE238ED-879C-471C-B8CD-E12AA108A34A}" type="slidenum">
              <a:rPr lang="en-US" altLang="en-US"/>
              <a:pPr>
                <a:defRPr/>
              </a:pPr>
              <a:t>‹#›</a:t>
            </a:fld>
            <a:endParaRPr lang="en-US" altLang="en-US"/>
          </a:p>
        </p:txBody>
      </p:sp>
    </p:spTree>
    <p:extLst>
      <p:ext uri="{BB962C8B-B14F-4D97-AF65-F5344CB8AC3E}">
        <p14:creationId xmlns:p14="http://schemas.microsoft.com/office/powerpoint/2010/main" val="1984609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r>
              <a:rPr lang="en-US"/>
              <a:t>19 Oct 2009</a:t>
            </a:r>
          </a:p>
        </p:txBody>
      </p:sp>
      <p:sp>
        <p:nvSpPr>
          <p:cNvPr id="3" name="Rectangle 5"/>
          <p:cNvSpPr>
            <a:spLocks noGrp="1" noChangeArrowheads="1"/>
          </p:cNvSpPr>
          <p:nvPr>
            <p:ph type="ftr" sz="quarter" idx="11"/>
          </p:nvPr>
        </p:nvSpPr>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040CBA24-4461-481D-8396-DFAFC9EC26C9}" type="slidenum">
              <a:rPr lang="en-US" altLang="en-US"/>
              <a:pPr>
                <a:defRPr/>
              </a:pPr>
              <a:t>‹#›</a:t>
            </a:fld>
            <a:endParaRPr lang="en-US" altLang="en-US"/>
          </a:p>
        </p:txBody>
      </p:sp>
    </p:spTree>
    <p:extLst>
      <p:ext uri="{BB962C8B-B14F-4D97-AF65-F5344CB8AC3E}">
        <p14:creationId xmlns:p14="http://schemas.microsoft.com/office/powerpoint/2010/main" val="2031144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8844" y="916445"/>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66694" y="916446"/>
            <a:ext cx="5111750" cy="504861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48844" y="2078495"/>
            <a:ext cx="3008313" cy="40462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p:txBody>
          <a:bodyPr/>
          <a:lstStyle>
            <a:lvl1pPr>
              <a:defRPr/>
            </a:lvl1pPr>
          </a:lstStyle>
          <a:p>
            <a:pPr>
              <a:defRPr/>
            </a:pPr>
            <a:r>
              <a:rPr lang="en-US"/>
              <a:t>19 Oct 2009</a:t>
            </a:r>
          </a:p>
        </p:txBody>
      </p:sp>
      <p:sp>
        <p:nvSpPr>
          <p:cNvPr id="6" name="Footer Placeholder 5"/>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F164E2B-51FB-4D00-98BA-2A9392597E0A}" type="slidenum">
              <a:rPr lang="en-US" altLang="en-US"/>
              <a:pPr>
                <a:defRPr/>
              </a:pPr>
              <a:t>‹#›</a:t>
            </a:fld>
            <a:endParaRPr lang="en-US" altLang="en-US"/>
          </a:p>
        </p:txBody>
      </p:sp>
    </p:spTree>
    <p:extLst>
      <p:ext uri="{BB962C8B-B14F-4D97-AF65-F5344CB8AC3E}">
        <p14:creationId xmlns:p14="http://schemas.microsoft.com/office/powerpoint/2010/main" val="3970485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935845"/>
            <a:ext cx="5486400" cy="379172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p:txBody>
          <a:bodyPr/>
          <a:lstStyle>
            <a:lvl1pPr>
              <a:defRPr/>
            </a:lvl1pPr>
          </a:lstStyle>
          <a:p>
            <a:pPr>
              <a:defRPr/>
            </a:pPr>
            <a:r>
              <a:rPr lang="en-US"/>
              <a:t>19 Oct 2009</a:t>
            </a:r>
          </a:p>
        </p:txBody>
      </p:sp>
      <p:sp>
        <p:nvSpPr>
          <p:cNvPr id="6" name="Footer Placeholder 5"/>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F6A0F316-112E-449A-9824-305BB4F5FEAE}" type="slidenum">
              <a:rPr lang="en-US" altLang="en-US"/>
              <a:pPr>
                <a:defRPr/>
              </a:pPr>
              <a:t>‹#›</a:t>
            </a:fld>
            <a:endParaRPr lang="en-US" altLang="en-US"/>
          </a:p>
        </p:txBody>
      </p:sp>
    </p:spTree>
    <p:extLst>
      <p:ext uri="{BB962C8B-B14F-4D97-AF65-F5344CB8AC3E}">
        <p14:creationId xmlns:p14="http://schemas.microsoft.com/office/powerpoint/2010/main" val="899840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powerpoint-C sub.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175"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749300" y="914400"/>
            <a:ext cx="7924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749300" y="1981200"/>
            <a:ext cx="7924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on text regions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4"/>
          <p:cNvSpPr>
            <a:spLocks noGrp="1" noChangeArrowheads="1"/>
          </p:cNvSpPr>
          <p:nvPr>
            <p:ph type="dt" sz="half" idx="2"/>
          </p:nvPr>
        </p:nvSpPr>
        <p:spPr bwMode="auto">
          <a:xfrm>
            <a:off x="7315200" y="6299200"/>
            <a:ext cx="1447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900">
                <a:solidFill>
                  <a:srgbClr val="002B5E"/>
                </a:solidFill>
                <a:latin typeface="Georgia" pitchFamily="-112" charset="0"/>
                <a:ea typeface="ＭＳ Ｐゴシック" pitchFamily="-112" charset="-128"/>
              </a:defRPr>
            </a:lvl1pPr>
          </a:lstStyle>
          <a:p>
            <a:pPr>
              <a:defRPr/>
            </a:pPr>
            <a:r>
              <a:rPr lang="en-US"/>
              <a:t>19 Oct 2009</a:t>
            </a:r>
          </a:p>
        </p:txBody>
      </p:sp>
      <p:sp>
        <p:nvSpPr>
          <p:cNvPr id="1029" name="Rectangle 5"/>
          <p:cNvSpPr>
            <a:spLocks noGrp="1" noChangeArrowheads="1"/>
          </p:cNvSpPr>
          <p:nvPr>
            <p:ph type="ftr" sz="quarter" idx="3"/>
          </p:nvPr>
        </p:nvSpPr>
        <p:spPr bwMode="auto">
          <a:xfrm>
            <a:off x="749300" y="6299200"/>
            <a:ext cx="6223000" cy="55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900">
                <a:solidFill>
                  <a:srgbClr val="002B5E"/>
                </a:solidFill>
                <a:latin typeface="Georgia" pitchFamily="18" charset="0"/>
              </a:defRPr>
            </a:lvl1pPr>
          </a:lstStyle>
          <a:p>
            <a:pPr>
              <a:defRPr/>
            </a:pPr>
            <a:endParaRPr lang="en-US" altLang="en-US"/>
          </a:p>
        </p:txBody>
      </p:sp>
    </p:spTree>
  </p:cSld>
  <p:clrMap bg1="lt1" tx1="dk1" bg2="lt2" tx2="dk2" accent1="accent1" accent2="accent2" accent3="accent3" accent4="accent4" accent5="accent5" accent6="accent6" hlink="hlink" folHlink="folHlink"/>
  <p:sldLayoutIdLst>
    <p:sldLayoutId id="2147484705" r:id="rId1"/>
    <p:sldLayoutId id="2147484706" r:id="rId2"/>
    <p:sldLayoutId id="2147484707" r:id="rId3"/>
    <p:sldLayoutId id="2147484708" r:id="rId4"/>
    <p:sldLayoutId id="2147484709" r:id="rId5"/>
    <p:sldLayoutId id="2147484710" r:id="rId6"/>
    <p:sldLayoutId id="2147484711" r:id="rId7"/>
    <p:sldLayoutId id="2147484712" r:id="rId8"/>
    <p:sldLayoutId id="2147484713" r:id="rId9"/>
    <p:sldLayoutId id="2147484714" r:id="rId10"/>
    <p:sldLayoutId id="2147484715" r:id="rId11"/>
  </p:sldLayoutIdLst>
  <p:hf hdr="0" ftr="0" dt="0"/>
  <p:txStyles>
    <p:titleStyle>
      <a:lvl1pPr algn="l" rtl="0" eaLnBrk="0" fontAlgn="base" hangingPunct="0">
        <a:spcBef>
          <a:spcPct val="0"/>
        </a:spcBef>
        <a:spcAft>
          <a:spcPct val="0"/>
        </a:spcAft>
        <a:defRPr sz="3600" b="1">
          <a:solidFill>
            <a:srgbClr val="948151"/>
          </a:solidFill>
          <a:latin typeface="+mj-lt"/>
          <a:ea typeface="+mj-ea"/>
          <a:cs typeface="+mj-cs"/>
        </a:defRPr>
      </a:lvl1pPr>
      <a:lvl2pPr algn="l" rtl="0" eaLnBrk="0" fontAlgn="base" hangingPunct="0">
        <a:spcBef>
          <a:spcPct val="0"/>
        </a:spcBef>
        <a:spcAft>
          <a:spcPct val="0"/>
        </a:spcAft>
        <a:defRPr sz="3600" b="1">
          <a:solidFill>
            <a:srgbClr val="948151"/>
          </a:solidFill>
          <a:latin typeface="Georgia" pitchFamily="-108" charset="0"/>
          <a:ea typeface="ＭＳ Ｐゴシック" pitchFamily="-108" charset="-128"/>
          <a:cs typeface="ＭＳ Ｐゴシック" pitchFamily="-108" charset="-128"/>
        </a:defRPr>
      </a:lvl2pPr>
      <a:lvl3pPr algn="l" rtl="0" eaLnBrk="0" fontAlgn="base" hangingPunct="0">
        <a:spcBef>
          <a:spcPct val="0"/>
        </a:spcBef>
        <a:spcAft>
          <a:spcPct val="0"/>
        </a:spcAft>
        <a:defRPr sz="3600" b="1">
          <a:solidFill>
            <a:srgbClr val="948151"/>
          </a:solidFill>
          <a:latin typeface="Georgia" pitchFamily="-108" charset="0"/>
          <a:ea typeface="ＭＳ Ｐゴシック" pitchFamily="-108" charset="-128"/>
          <a:cs typeface="ＭＳ Ｐゴシック" pitchFamily="-108" charset="-128"/>
        </a:defRPr>
      </a:lvl3pPr>
      <a:lvl4pPr algn="l" rtl="0" eaLnBrk="0" fontAlgn="base" hangingPunct="0">
        <a:spcBef>
          <a:spcPct val="0"/>
        </a:spcBef>
        <a:spcAft>
          <a:spcPct val="0"/>
        </a:spcAft>
        <a:defRPr sz="3600" b="1">
          <a:solidFill>
            <a:srgbClr val="948151"/>
          </a:solidFill>
          <a:latin typeface="Georgia" pitchFamily="-108" charset="0"/>
          <a:ea typeface="ＭＳ Ｐゴシック" pitchFamily="-108" charset="-128"/>
          <a:cs typeface="ＭＳ Ｐゴシック" pitchFamily="-108" charset="-128"/>
        </a:defRPr>
      </a:lvl4pPr>
      <a:lvl5pPr algn="l" rtl="0" eaLnBrk="0" fontAlgn="base" hangingPunct="0">
        <a:spcBef>
          <a:spcPct val="0"/>
        </a:spcBef>
        <a:spcAft>
          <a:spcPct val="0"/>
        </a:spcAft>
        <a:defRPr sz="3600" b="1">
          <a:solidFill>
            <a:srgbClr val="948151"/>
          </a:solidFill>
          <a:latin typeface="Georgia" pitchFamily="-108" charset="0"/>
          <a:ea typeface="ＭＳ Ｐゴシック" pitchFamily="-108" charset="-128"/>
          <a:cs typeface="ＭＳ Ｐゴシック" pitchFamily="-108" charset="-128"/>
        </a:defRPr>
      </a:lvl5pPr>
      <a:lvl6pPr marL="457200" algn="l" rtl="0" fontAlgn="base">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6pPr>
      <a:lvl7pPr marL="914400" algn="l" rtl="0" fontAlgn="base">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7pPr>
      <a:lvl8pPr marL="1371600" algn="l" rtl="0" fontAlgn="base">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8pPr>
      <a:lvl9pPr marL="1828800" algn="l" rtl="0" fontAlgn="base">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9pPr>
    </p:titleStyle>
    <p:bodyStyle>
      <a:lvl1pPr marL="342900" indent="-342900" algn="l" rtl="0" eaLnBrk="0" fontAlgn="base" hangingPunct="0">
        <a:spcBef>
          <a:spcPct val="20000"/>
        </a:spcBef>
        <a:spcAft>
          <a:spcPts val="600"/>
        </a:spcAft>
        <a:buClr>
          <a:srgbClr val="000000"/>
        </a:buClr>
        <a:buChar char="•"/>
        <a:defRPr sz="3200">
          <a:solidFill>
            <a:srgbClr val="002B5E"/>
          </a:solidFill>
          <a:latin typeface="+mn-lt"/>
          <a:ea typeface="+mn-ea"/>
          <a:cs typeface="+mn-cs"/>
        </a:defRPr>
      </a:lvl1pPr>
      <a:lvl2pPr marL="742950" indent="-285750" algn="l" rtl="0" eaLnBrk="0" fontAlgn="base" hangingPunct="0">
        <a:spcBef>
          <a:spcPct val="20000"/>
        </a:spcBef>
        <a:spcAft>
          <a:spcPts val="1200"/>
        </a:spcAft>
        <a:buClr>
          <a:srgbClr val="000000"/>
        </a:buClr>
        <a:buChar char="–"/>
        <a:defRPr sz="2800">
          <a:solidFill>
            <a:srgbClr val="002B5E"/>
          </a:solidFill>
          <a:latin typeface="+mn-lt"/>
          <a:ea typeface="+mn-ea"/>
        </a:defRPr>
      </a:lvl2pPr>
      <a:lvl3pPr marL="1143000" indent="-228600" algn="l" rtl="0" eaLnBrk="0" fontAlgn="base" hangingPunct="0">
        <a:spcBef>
          <a:spcPct val="20000"/>
        </a:spcBef>
        <a:spcAft>
          <a:spcPts val="1200"/>
        </a:spcAft>
        <a:buClr>
          <a:srgbClr val="000000"/>
        </a:buClr>
        <a:buChar char="•"/>
        <a:defRPr sz="2400">
          <a:solidFill>
            <a:srgbClr val="002B5E"/>
          </a:solidFill>
          <a:latin typeface="+mn-lt"/>
          <a:ea typeface="+mn-ea"/>
        </a:defRPr>
      </a:lvl3pPr>
      <a:lvl4pPr marL="1600200" indent="-228600" algn="l" rtl="0" eaLnBrk="0" fontAlgn="base" hangingPunct="0">
        <a:spcBef>
          <a:spcPct val="20000"/>
        </a:spcBef>
        <a:spcAft>
          <a:spcPts val="1200"/>
        </a:spcAft>
        <a:buClr>
          <a:srgbClr val="000000"/>
        </a:buClr>
        <a:buChar char="–"/>
        <a:defRPr sz="2000">
          <a:solidFill>
            <a:srgbClr val="002B5E"/>
          </a:solidFill>
          <a:latin typeface="+mn-lt"/>
          <a:ea typeface="+mn-ea"/>
        </a:defRPr>
      </a:lvl4pPr>
      <a:lvl5pPr marL="2057400" indent="-228600" algn="l" rtl="0" eaLnBrk="0" fontAlgn="base" hangingPunct="0">
        <a:spcBef>
          <a:spcPct val="20000"/>
        </a:spcBef>
        <a:spcAft>
          <a:spcPts val="1200"/>
        </a:spcAft>
        <a:buClr>
          <a:srgbClr val="000000"/>
        </a:buClr>
        <a:buChar char="»"/>
        <a:defRPr sz="2000">
          <a:solidFill>
            <a:srgbClr val="002B5E"/>
          </a:solidFill>
          <a:latin typeface="+mn-lt"/>
          <a:ea typeface="+mn-ea"/>
        </a:defRPr>
      </a:lvl5pPr>
      <a:lvl6pPr marL="2514600" indent="-228600" algn="l" rtl="0" fontAlgn="base">
        <a:spcBef>
          <a:spcPct val="20000"/>
        </a:spcBef>
        <a:spcAft>
          <a:spcPct val="0"/>
        </a:spcAft>
        <a:buChar char="»"/>
        <a:defRPr sz="2000">
          <a:solidFill>
            <a:srgbClr val="003E7E"/>
          </a:solidFill>
          <a:latin typeface="+mn-lt"/>
          <a:ea typeface="+mn-ea"/>
        </a:defRPr>
      </a:lvl6pPr>
      <a:lvl7pPr marL="2971800" indent="-228600" algn="l" rtl="0" fontAlgn="base">
        <a:spcBef>
          <a:spcPct val="20000"/>
        </a:spcBef>
        <a:spcAft>
          <a:spcPct val="0"/>
        </a:spcAft>
        <a:buChar char="»"/>
        <a:defRPr sz="2000">
          <a:solidFill>
            <a:srgbClr val="003E7E"/>
          </a:solidFill>
          <a:latin typeface="+mn-lt"/>
          <a:ea typeface="+mn-ea"/>
        </a:defRPr>
      </a:lvl7pPr>
      <a:lvl8pPr marL="3429000" indent="-228600" algn="l" rtl="0" fontAlgn="base">
        <a:spcBef>
          <a:spcPct val="20000"/>
        </a:spcBef>
        <a:spcAft>
          <a:spcPct val="0"/>
        </a:spcAft>
        <a:buChar char="»"/>
        <a:defRPr sz="2000">
          <a:solidFill>
            <a:srgbClr val="003E7E"/>
          </a:solidFill>
          <a:latin typeface="+mn-lt"/>
          <a:ea typeface="+mn-ea"/>
        </a:defRPr>
      </a:lvl8pPr>
      <a:lvl9pPr marL="3886200" indent="-228600" algn="l" rtl="0" fontAlgn="base">
        <a:spcBef>
          <a:spcPct val="20000"/>
        </a:spcBef>
        <a:spcAft>
          <a:spcPct val="0"/>
        </a:spcAft>
        <a:buChar char="»"/>
        <a:defRPr sz="2000">
          <a:solidFill>
            <a:srgbClr val="003E7E"/>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7" descr="title-slid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2"/>
          <p:cNvSpPr txBox="1">
            <a:spLocks noChangeArrowheads="1"/>
          </p:cNvSpPr>
          <p:nvPr/>
        </p:nvSpPr>
        <p:spPr bwMode="auto">
          <a:xfrm>
            <a:off x="142876" y="1658938"/>
            <a:ext cx="5631996"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37931725" indent="-37474525">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eaLnBrk="1" hangingPunct="1">
              <a:spcBef>
                <a:spcPct val="0"/>
              </a:spcBef>
              <a:spcAft>
                <a:spcPct val="0"/>
              </a:spcAft>
              <a:buClrTx/>
              <a:buFontTx/>
              <a:buNone/>
            </a:pPr>
            <a:endParaRPr lang="en-US" altLang="en-US" sz="3000" b="1" dirty="0">
              <a:solidFill>
                <a:schemeClr val="bg1"/>
              </a:solidFill>
              <a:latin typeface="Times New Roman" panose="02020603050405020304" pitchFamily="18" charset="0"/>
            </a:endParaRPr>
          </a:p>
          <a:p>
            <a:pPr eaLnBrk="1" hangingPunct="1">
              <a:spcBef>
                <a:spcPct val="0"/>
              </a:spcBef>
              <a:spcAft>
                <a:spcPct val="0"/>
              </a:spcAft>
              <a:buClrTx/>
              <a:buFontTx/>
              <a:buNone/>
            </a:pPr>
            <a:r>
              <a:rPr lang="en-US" altLang="en-US" sz="3000" b="1" dirty="0">
                <a:solidFill>
                  <a:schemeClr val="bg1"/>
                </a:solidFill>
                <a:latin typeface="Times New Roman" panose="02020603050405020304" pitchFamily="18" charset="0"/>
              </a:rPr>
              <a:t>ECE 1710:</a:t>
            </a:r>
            <a:br>
              <a:rPr lang="en-US" altLang="en-US" sz="3000" b="1" dirty="0">
                <a:solidFill>
                  <a:schemeClr val="bg1"/>
                </a:solidFill>
                <a:latin typeface="Times New Roman" panose="02020603050405020304" pitchFamily="18" charset="0"/>
              </a:rPr>
            </a:br>
            <a:r>
              <a:rPr lang="en-US" altLang="en-US" sz="3000" b="1" dirty="0">
                <a:solidFill>
                  <a:schemeClr val="bg1"/>
                </a:solidFill>
                <a:latin typeface="Times New Roman" panose="02020603050405020304" pitchFamily="18" charset="0"/>
              </a:rPr>
              <a:t>Power Distribution Engineering and Smart Grids </a:t>
            </a:r>
          </a:p>
          <a:p>
            <a:pPr eaLnBrk="1" hangingPunct="1">
              <a:spcBef>
                <a:spcPct val="0"/>
              </a:spcBef>
              <a:spcAft>
                <a:spcPct val="0"/>
              </a:spcAft>
              <a:buClrTx/>
              <a:buFontTx/>
              <a:buNone/>
            </a:pPr>
            <a:endParaRPr lang="en-US" altLang="en-US" sz="3000" b="1" dirty="0">
              <a:solidFill>
                <a:schemeClr val="bg1"/>
              </a:solidFill>
            </a:endParaRPr>
          </a:p>
        </p:txBody>
      </p:sp>
      <p:sp>
        <p:nvSpPr>
          <p:cNvPr id="15364" name="Rectangle 3"/>
          <p:cNvSpPr>
            <a:spLocks noGrp="1" noChangeArrowheads="1"/>
          </p:cNvSpPr>
          <p:nvPr>
            <p:ph type="subTitle" idx="1"/>
          </p:nvPr>
        </p:nvSpPr>
        <p:spPr>
          <a:xfrm>
            <a:off x="142875" y="2333625"/>
            <a:ext cx="5846763" cy="838200"/>
          </a:xfrm>
        </p:spPr>
        <p:txBody>
          <a:bodyPr/>
          <a:lstStyle/>
          <a:p>
            <a:pPr algn="l" eaLnBrk="1" hangingPunct="1">
              <a:spcAft>
                <a:spcPct val="0"/>
              </a:spcAft>
            </a:pPr>
            <a:r>
              <a:rPr lang="en-US" altLang="en-US" sz="2800">
                <a:solidFill>
                  <a:srgbClr val="CCCC90"/>
                </a:solidFill>
                <a:latin typeface="Times New Roman" panose="02020603050405020304" pitchFamily="18" charset="0"/>
              </a:rPr>
              <a:t>Lecture 13</a:t>
            </a:r>
            <a:endParaRPr lang="en-US" altLang="en-US" sz="2400" dirty="0">
              <a:solidFill>
                <a:srgbClr val="CCCC90"/>
              </a:solidFill>
            </a:endParaRPr>
          </a:p>
        </p:txBody>
      </p:sp>
      <p:sp>
        <p:nvSpPr>
          <p:cNvPr id="15365" name="Rectangle 3"/>
          <p:cNvSpPr txBox="1">
            <a:spLocks noChangeArrowheads="1"/>
          </p:cNvSpPr>
          <p:nvPr/>
        </p:nvSpPr>
        <p:spPr bwMode="auto">
          <a:xfrm>
            <a:off x="182563" y="3509963"/>
            <a:ext cx="5486400"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37931725" indent="-37474525">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eaLnBrk="1" hangingPunct="1">
              <a:spcAft>
                <a:spcPct val="0"/>
              </a:spcAft>
              <a:buFontTx/>
              <a:buNone/>
            </a:pPr>
            <a:r>
              <a:rPr lang="en-US" altLang="en-US" sz="1900" dirty="0">
                <a:solidFill>
                  <a:srgbClr val="CCCC90"/>
                </a:solidFill>
                <a:latin typeface="Times New Roman" panose="02020603050405020304" pitchFamily="18" charset="0"/>
              </a:rPr>
              <a:t>Dr. Robert Kerestes </a:t>
            </a:r>
          </a:p>
          <a:p>
            <a:pPr eaLnBrk="1" hangingPunct="1">
              <a:spcAft>
                <a:spcPct val="0"/>
              </a:spcAft>
              <a:buFontTx/>
              <a:buNone/>
            </a:pPr>
            <a:r>
              <a:rPr lang="en-US" altLang="en-US" sz="1900" dirty="0">
                <a:solidFill>
                  <a:srgbClr val="CCCC90"/>
                </a:solidFill>
                <a:latin typeface="Times New Roman" panose="02020603050405020304" pitchFamily="18" charset="0"/>
              </a:rPr>
              <a:t>University of Pittsburgh</a:t>
            </a:r>
          </a:p>
          <a:p>
            <a:pPr eaLnBrk="1" hangingPunct="1">
              <a:spcAft>
                <a:spcPct val="0"/>
              </a:spcAft>
              <a:buFontTx/>
              <a:buNone/>
            </a:pPr>
            <a:r>
              <a:rPr lang="en-US" altLang="en-US" sz="1900" dirty="0">
                <a:solidFill>
                  <a:srgbClr val="CCCC90"/>
                </a:solidFill>
                <a:latin typeface="Times New Roman" panose="02020603050405020304" pitchFamily="18" charset="0"/>
              </a:rPr>
              <a:t>Swanson School of Engineering</a:t>
            </a:r>
          </a:p>
          <a:p>
            <a:pPr eaLnBrk="1" hangingPunct="1">
              <a:spcAft>
                <a:spcPct val="0"/>
              </a:spcAft>
              <a:buFontTx/>
              <a:buNone/>
            </a:pPr>
            <a:r>
              <a:rPr lang="en-US" altLang="en-US" sz="1900" dirty="0">
                <a:solidFill>
                  <a:srgbClr val="CCCC90"/>
                </a:solidFill>
                <a:latin typeface="Times New Roman" panose="02020603050405020304" pitchFamily="18" charset="0"/>
              </a:rPr>
              <a:t>Department of Electrical and Computer Engineering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a:latin typeface="Times New Roman" panose="02020603050405020304" pitchFamily="18" charset="0"/>
              </a:rPr>
              <a:t>Module #1</a:t>
            </a:r>
          </a:p>
        </p:txBody>
      </p:sp>
      <p:sp>
        <p:nvSpPr>
          <p:cNvPr id="22531" name="Rectangle 2"/>
          <p:cNvSpPr>
            <a:spLocks noGrp="1" noChangeArrowheads="1"/>
          </p:cNvSpPr>
          <p:nvPr>
            <p:ph type="title"/>
          </p:nvPr>
        </p:nvSpPr>
        <p:spPr>
          <a:xfrm>
            <a:off x="179388" y="762000"/>
            <a:ext cx="8964612" cy="581025"/>
          </a:xfrm>
        </p:spPr>
        <p:txBody>
          <a:bodyPr/>
          <a:lstStyle/>
          <a:p>
            <a:pPr eaLnBrk="1" hangingPunct="1">
              <a:defRPr/>
            </a:pPr>
            <a:r>
              <a:rPr lang="en-US" altLang="en-US" sz="2800" dirty="0">
                <a:latin typeface="Arial" charset="0"/>
                <a:cs typeface="Arial" charset="0"/>
              </a:rPr>
              <a:t>Introduction to Step-Voltage Regulators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10</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179388" y="1307832"/>
            <a:ext cx="83073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The step-voltage regulator control circuit requires the following settings:</a:t>
            </a: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2" name="Rectangle 1"/>
          <p:cNvSpPr>
            <a:spLocks noChangeArrowheads="1"/>
          </p:cNvSpPr>
          <p:nvPr/>
        </p:nvSpPr>
        <p:spPr bwMode="auto">
          <a:xfrm>
            <a:off x="78538" y="2237331"/>
            <a:ext cx="8986924" cy="5416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ts val="600"/>
              </a:spcBef>
              <a:spcAft>
                <a:spcPts val="600"/>
              </a:spcAft>
              <a:buClrTx/>
              <a:buSzTx/>
              <a:buFont typeface="+mj-lt"/>
              <a:buAutoNum type="arabicPeriod"/>
              <a:tabLst/>
            </a:pPr>
            <a:r>
              <a:rPr kumimoji="0" lang="en-US" altLang="en-US" sz="2000" b="1" i="1" u="none" strike="noStrike" cap="none" normalizeH="0" baseline="0" dirty="0">
                <a:ln>
                  <a:noFill/>
                </a:ln>
                <a:solidFill>
                  <a:srgbClr val="000000"/>
                </a:solidFill>
                <a:effectLst/>
                <a:latin typeface="Arial" panose="020B0604020202020204" pitchFamily="34" charset="0"/>
              </a:rPr>
              <a:t>Voltage level</a:t>
            </a:r>
            <a:r>
              <a:rPr kumimoji="0" lang="en-US" altLang="en-US" sz="2000" b="1" i="0" u="none" strike="noStrike" cap="none" normalizeH="0" baseline="0" dirty="0">
                <a:ln>
                  <a:noFill/>
                </a:ln>
                <a:solidFill>
                  <a:srgbClr val="000000"/>
                </a:solidFill>
                <a:effectLst/>
                <a:latin typeface="Arial" panose="020B0604020202020204" pitchFamily="34" charset="0"/>
              </a:rPr>
              <a:t>: </a:t>
            </a:r>
            <a:r>
              <a:rPr kumimoji="0" lang="en-US" altLang="en-US" sz="2000" b="0" i="0" u="none" strike="noStrike" cap="none" normalizeH="0" baseline="0" dirty="0">
                <a:ln>
                  <a:noFill/>
                </a:ln>
                <a:solidFill>
                  <a:srgbClr val="000000"/>
                </a:solidFill>
                <a:effectLst/>
                <a:latin typeface="Arial" panose="020B0604020202020204" pitchFamily="34" charset="0"/>
              </a:rPr>
              <a:t>The desired voltage (on 120 V base) to be held at the “load center.” The load center may be the output terminal of the regulator or a remote node on the feeder.</a:t>
            </a:r>
          </a:p>
          <a:p>
            <a:pPr marL="342900" marR="0" lvl="0" indent="-342900" algn="l" defTabSz="914400" rtl="0" eaLnBrk="0" fontAlgn="base" latinLnBrk="0" hangingPunct="0">
              <a:lnSpc>
                <a:spcPct val="100000"/>
              </a:lnSpc>
              <a:spcBef>
                <a:spcPts val="600"/>
              </a:spcBef>
              <a:spcAft>
                <a:spcPts val="600"/>
              </a:spcAft>
              <a:buClrTx/>
              <a:buSzTx/>
              <a:buFont typeface="+mj-lt"/>
              <a:buAutoNum type="arabicPeriod"/>
              <a:tabLst/>
            </a:pPr>
            <a:r>
              <a:rPr kumimoji="0" lang="en-US" altLang="en-US" sz="2000" b="1" i="1" u="none" strike="noStrike" cap="none" normalizeH="0" baseline="0" dirty="0">
                <a:ln>
                  <a:noFill/>
                </a:ln>
                <a:solidFill>
                  <a:srgbClr val="000000"/>
                </a:solidFill>
                <a:effectLst/>
                <a:latin typeface="Arial" panose="020B0604020202020204" pitchFamily="34" charset="0"/>
              </a:rPr>
              <a:t>Bandwidth</a:t>
            </a:r>
            <a:r>
              <a:rPr kumimoji="0" lang="en-US" altLang="en-US" sz="2000" b="1" i="0" u="none" strike="noStrike" cap="none" normalizeH="0" baseline="0" dirty="0">
                <a:ln>
                  <a:noFill/>
                </a:ln>
                <a:solidFill>
                  <a:srgbClr val="000000"/>
                </a:solidFill>
                <a:effectLst/>
                <a:latin typeface="Arial" panose="020B0604020202020204" pitchFamily="34" charset="0"/>
              </a:rPr>
              <a:t>:</a:t>
            </a:r>
            <a:r>
              <a:rPr kumimoji="0" lang="en-US" altLang="en-US" sz="2000" b="0" i="0" u="none" strike="noStrike" cap="none" normalizeH="0" baseline="0" dirty="0">
                <a:ln>
                  <a:noFill/>
                </a:ln>
                <a:solidFill>
                  <a:srgbClr val="000000"/>
                </a:solidFill>
                <a:effectLst/>
                <a:latin typeface="Arial" panose="020B0604020202020204" pitchFamily="34" charset="0"/>
              </a:rPr>
              <a:t> The allowed variance of the load center voltage from the set voltage level. The voltage held at the load center will be ±1/2 of the bandwidth. For example, if the voltage level is set to 122 V and the bandwidth set to 2 V, the regulator will change taps until the load center voltage lies between 121 and 123 V.</a:t>
            </a:r>
          </a:p>
          <a:p>
            <a:pPr marL="342900" lvl="0" indent="-342900">
              <a:spcBef>
                <a:spcPts val="600"/>
              </a:spcBef>
              <a:spcAft>
                <a:spcPts val="600"/>
              </a:spcAft>
              <a:buFont typeface="+mj-lt"/>
              <a:buAutoNum type="arabicPeriod" startAt="3"/>
            </a:pPr>
            <a:r>
              <a:rPr lang="en-US" altLang="en-US" sz="2000" b="1" i="1" dirty="0">
                <a:solidFill>
                  <a:srgbClr val="000000"/>
                </a:solidFill>
              </a:rPr>
              <a:t>Time delay</a:t>
            </a:r>
            <a:r>
              <a:rPr lang="en-US" altLang="en-US" sz="2000" b="1" dirty="0">
                <a:solidFill>
                  <a:srgbClr val="000000"/>
                </a:solidFill>
              </a:rPr>
              <a:t>: </a:t>
            </a:r>
            <a:r>
              <a:rPr lang="en-US" altLang="en-US" sz="2000" dirty="0">
                <a:solidFill>
                  <a:srgbClr val="000000"/>
                </a:solidFill>
              </a:rPr>
              <a:t>Length of time that a raise or lower operation is called for before the actual execution of the command. This prevents taps changing during a transient or short time change in current.</a:t>
            </a:r>
          </a:p>
          <a:p>
            <a:pPr marL="342900" lvl="0" indent="-342900">
              <a:spcBef>
                <a:spcPts val="600"/>
              </a:spcBef>
              <a:spcAft>
                <a:spcPts val="600"/>
              </a:spcAft>
              <a:buFont typeface="+mj-lt"/>
              <a:buAutoNum type="arabicPeriod" startAt="3"/>
            </a:pPr>
            <a:r>
              <a:rPr lang="en-US" altLang="en-US" sz="2000" b="1" i="1" dirty="0">
                <a:solidFill>
                  <a:srgbClr val="000000"/>
                </a:solidFill>
              </a:rPr>
              <a:t>Line drop compensator</a:t>
            </a:r>
            <a:r>
              <a:rPr lang="en-US" altLang="en-US" sz="2000" b="1" dirty="0">
                <a:solidFill>
                  <a:srgbClr val="000000"/>
                </a:solidFill>
              </a:rPr>
              <a:t>: </a:t>
            </a:r>
            <a:r>
              <a:rPr lang="en-US" altLang="en-US" sz="2000" dirty="0">
                <a:solidFill>
                  <a:srgbClr val="000000"/>
                </a:solidFill>
              </a:rPr>
              <a:t>Set to compensate for the voltage drop (line drop) between the regulator and the load center. </a:t>
            </a:r>
            <a:endParaRPr kumimoji="0" lang="en-US" altLang="en-US" sz="2000" b="0" i="0" u="none" strike="noStrike" cap="none" normalizeH="0" baseline="0" dirty="0">
              <a:ln>
                <a:noFill/>
              </a:ln>
              <a:solidFill>
                <a:srgbClr val="000000"/>
              </a:solidFill>
              <a:effectLst/>
              <a:latin typeface="Arial" panose="020B0604020202020204" pitchFamily="34" charset="0"/>
            </a:endParaRPr>
          </a:p>
          <a:p>
            <a:pPr marL="0" marR="0" lvl="0" indent="0" algn="l" defTabSz="914400" rtl="0" eaLnBrk="0" fontAlgn="base" latinLnBrk="0" hangingPunct="0">
              <a:lnSpc>
                <a:spcPct val="100000"/>
              </a:lnSpc>
              <a:spcBef>
                <a:spcPts val="600"/>
              </a:spcBef>
              <a:spcAft>
                <a:spcPts val="600"/>
              </a:spcAft>
              <a:buClrTx/>
              <a:buSzTx/>
              <a:tabLst/>
            </a:pPr>
            <a:endParaRPr kumimoji="0" lang="en-US" altLang="en-US" sz="1800" b="0" i="0" u="none" strike="noStrike" cap="none" normalizeH="0" baseline="0" dirty="0">
              <a:ln>
                <a:noFill/>
              </a:ln>
              <a:solidFill>
                <a:srgbClr val="000000"/>
              </a:solidFill>
              <a:effectLst/>
              <a:latin typeface="Arial" panose="020B0604020202020204" pitchFamily="34" charset="0"/>
            </a:endParaRPr>
          </a:p>
          <a:p>
            <a:pPr marL="0" marR="0" lvl="0" indent="0" algn="l" defTabSz="914400" rtl="0" eaLnBrk="0" fontAlgn="base" latinLnBrk="0" hangingPunct="0">
              <a:lnSpc>
                <a:spcPct val="100000"/>
              </a:lnSpc>
              <a:spcBef>
                <a:spcPts val="600"/>
              </a:spcBef>
              <a:spcAft>
                <a:spcPts val="600"/>
              </a:spcAft>
              <a:buClrTx/>
              <a:buSzTx/>
              <a:buFontTx/>
              <a:buChar char="•"/>
              <a:tabLst/>
            </a:pPr>
            <a:endParaRPr kumimoji="0" lang="en-US" altLang="en-US" sz="1800" b="0" i="0" u="none" strike="noStrike" cap="none" normalizeH="0" baseline="0" dirty="0">
              <a:ln>
                <a:noFill/>
              </a:ln>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1981149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a:latin typeface="Times New Roman" panose="02020603050405020304" pitchFamily="18" charset="0"/>
              </a:rPr>
              <a:t>Module #1</a:t>
            </a:r>
          </a:p>
        </p:txBody>
      </p:sp>
      <p:sp>
        <p:nvSpPr>
          <p:cNvPr id="22531" name="Rectangle 2"/>
          <p:cNvSpPr>
            <a:spLocks noGrp="1" noChangeArrowheads="1"/>
          </p:cNvSpPr>
          <p:nvPr>
            <p:ph type="title"/>
          </p:nvPr>
        </p:nvSpPr>
        <p:spPr>
          <a:xfrm>
            <a:off x="179388" y="762000"/>
            <a:ext cx="8964612" cy="581025"/>
          </a:xfrm>
        </p:spPr>
        <p:txBody>
          <a:bodyPr/>
          <a:lstStyle/>
          <a:p>
            <a:pPr eaLnBrk="1" hangingPunct="1">
              <a:defRPr/>
            </a:pPr>
            <a:r>
              <a:rPr lang="en-US" altLang="en-US" sz="2800" dirty="0">
                <a:latin typeface="Arial" charset="0"/>
                <a:cs typeface="Arial" charset="0"/>
              </a:rPr>
              <a:t>Introduction to Step-Voltage Regulators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11</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2" name="Rectangle 1"/>
          <p:cNvSpPr>
            <a:spLocks noChangeArrowheads="1"/>
          </p:cNvSpPr>
          <p:nvPr/>
        </p:nvSpPr>
        <p:spPr bwMode="auto">
          <a:xfrm>
            <a:off x="78538" y="1440477"/>
            <a:ext cx="8986924"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spcBef>
                <a:spcPts val="600"/>
              </a:spcBef>
              <a:spcAft>
                <a:spcPts val="600"/>
              </a:spcAft>
            </a:pPr>
            <a:r>
              <a:rPr lang="en-US" altLang="en-US" sz="2000" dirty="0">
                <a:solidFill>
                  <a:srgbClr val="000000"/>
                </a:solidFill>
              </a:rPr>
              <a:t>More on line drop compensator</a:t>
            </a:r>
          </a:p>
          <a:p>
            <a:pPr marL="457200" lvl="0" indent="-457200">
              <a:spcBef>
                <a:spcPts val="600"/>
              </a:spcBef>
              <a:spcAft>
                <a:spcPts val="600"/>
              </a:spcAft>
              <a:buFont typeface="+mj-lt"/>
              <a:buAutoNum type="alphaLcPeriod"/>
            </a:pPr>
            <a:r>
              <a:rPr lang="en-US" altLang="en-US" sz="2000" b="1" dirty="0">
                <a:solidFill>
                  <a:srgbClr val="000000"/>
                </a:solidFill>
              </a:rPr>
              <a:t>Analog compensator: </a:t>
            </a:r>
            <a:r>
              <a:rPr lang="en-US" altLang="en-US" sz="2000" dirty="0">
                <a:solidFill>
                  <a:srgbClr val="000000"/>
                </a:solidFill>
              </a:rPr>
              <a:t>Analog circuit set to compensate for the voltage drop (line drop) between the regulator and the load center. The settings consist of R and X settings in volts corresponding to the equivalent impedance between the regulator and the “load center.” This setting may be zero if the regulator output terminals are the “load center.”</a:t>
            </a:r>
          </a:p>
          <a:p>
            <a:pPr marL="457200" lvl="0" indent="-457200">
              <a:spcBef>
                <a:spcPts val="600"/>
              </a:spcBef>
              <a:spcAft>
                <a:spcPts val="600"/>
              </a:spcAft>
              <a:buFont typeface="+mj-lt"/>
              <a:buAutoNum type="alphaLcPeriod"/>
            </a:pPr>
            <a:r>
              <a:rPr lang="en-US" altLang="en-US" sz="2000" b="1" dirty="0">
                <a:solidFill>
                  <a:srgbClr val="000000"/>
                </a:solidFill>
              </a:rPr>
              <a:t>Digital compensator: </a:t>
            </a:r>
            <a:r>
              <a:rPr lang="en-US" altLang="en-US" sz="2000" dirty="0">
                <a:solidFill>
                  <a:srgbClr val="000000"/>
                </a:solidFill>
              </a:rPr>
              <a:t>The same as the analog compensator; only the output voltage of the compensator is computed similar to a computer program. Based upon the computed output, compensator voltage taps will change in order to hold the “load-center” voltage within specified limits.</a:t>
            </a:r>
          </a:p>
          <a:p>
            <a:pPr marL="457200" lvl="0" indent="-457200">
              <a:spcBef>
                <a:spcPts val="600"/>
              </a:spcBef>
              <a:spcAft>
                <a:spcPts val="600"/>
              </a:spcAft>
              <a:buFont typeface="+mj-lt"/>
              <a:buAutoNum type="alphaLcPeriod"/>
            </a:pPr>
            <a:r>
              <a:rPr lang="en-US" altLang="en-US" sz="2000" b="1" dirty="0">
                <a:solidFill>
                  <a:srgbClr val="000000"/>
                </a:solidFill>
              </a:rPr>
              <a:t>Smart meters: </a:t>
            </a:r>
            <a:r>
              <a:rPr lang="en-US" altLang="en-US" sz="2000" dirty="0">
                <a:solidFill>
                  <a:srgbClr val="000000"/>
                </a:solidFill>
              </a:rPr>
              <a:t>With the advent of the “smart grid,” it is possible for the actual voltage at the “load center” to be transmitted back to the regulator. Taps are then changed to hold the “load-center” voltage within the prescribed limits.</a:t>
            </a:r>
          </a:p>
        </p:txBody>
      </p:sp>
    </p:spTree>
    <p:extLst>
      <p:ext uri="{BB962C8B-B14F-4D97-AF65-F5344CB8AC3E}">
        <p14:creationId xmlns:p14="http://schemas.microsoft.com/office/powerpoint/2010/main" val="25724529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a:latin typeface="Times New Roman" panose="02020603050405020304" pitchFamily="18" charset="0"/>
              </a:rPr>
              <a:t>Module #1</a:t>
            </a:r>
          </a:p>
        </p:txBody>
      </p:sp>
      <p:sp>
        <p:nvSpPr>
          <p:cNvPr id="22531" name="Rectangle 2"/>
          <p:cNvSpPr>
            <a:spLocks noGrp="1" noChangeArrowheads="1"/>
          </p:cNvSpPr>
          <p:nvPr>
            <p:ph type="title"/>
          </p:nvPr>
        </p:nvSpPr>
        <p:spPr>
          <a:xfrm>
            <a:off x="179388" y="762000"/>
            <a:ext cx="8964612" cy="581025"/>
          </a:xfrm>
        </p:spPr>
        <p:txBody>
          <a:bodyPr/>
          <a:lstStyle/>
          <a:p>
            <a:pPr eaLnBrk="1" hangingPunct="1">
              <a:defRPr/>
            </a:pPr>
            <a:r>
              <a:rPr lang="en-US" altLang="en-US" sz="2800" dirty="0">
                <a:latin typeface="Arial" charset="0"/>
                <a:cs typeface="Arial" charset="0"/>
              </a:rPr>
              <a:t>Introduction to Step-Voltage Regulators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12</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246706" y="1508125"/>
            <a:ext cx="8307387" cy="3877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ts val="1200"/>
              </a:spcAft>
              <a:buClrTx/>
            </a:pPr>
            <a:r>
              <a:rPr lang="en-US" altLang="en-US" sz="2400" dirty="0">
                <a:solidFill>
                  <a:schemeClr val="tx1"/>
                </a:solidFill>
                <a:latin typeface="Arial" panose="020B0604020202020204" pitchFamily="34" charset="0"/>
              </a:rPr>
              <a:t>The required rating of a step-regulator is based upon the kVA transformed and not the kVA rating of the line. </a:t>
            </a:r>
          </a:p>
          <a:p>
            <a:pPr>
              <a:spcBef>
                <a:spcPct val="0"/>
              </a:spcBef>
              <a:spcAft>
                <a:spcPts val="1200"/>
              </a:spcAft>
              <a:buClrTx/>
            </a:pPr>
            <a:r>
              <a:rPr lang="en-US" altLang="en-US" sz="2400" dirty="0">
                <a:solidFill>
                  <a:schemeClr val="tx1"/>
                </a:solidFill>
                <a:latin typeface="Arial" panose="020B0604020202020204" pitchFamily="34" charset="0"/>
              </a:rPr>
              <a:t>In general, this will be 10% of the line rating since rated current flows through the series winding, which represents the ±10% voltage change. </a:t>
            </a:r>
          </a:p>
          <a:p>
            <a:pPr>
              <a:spcBef>
                <a:spcPct val="0"/>
              </a:spcBef>
              <a:spcAft>
                <a:spcPts val="1200"/>
              </a:spcAft>
              <a:buClrTx/>
            </a:pPr>
            <a:r>
              <a:rPr lang="en-US" altLang="en-US" sz="2400" dirty="0">
                <a:solidFill>
                  <a:schemeClr val="tx1"/>
                </a:solidFill>
                <a:latin typeface="Arial" panose="020B0604020202020204" pitchFamily="34" charset="0"/>
              </a:rPr>
              <a:t>The kVA rating of the step-voltage regulator is determined in the same manner as that of the previously discussed autotransformer.</a:t>
            </a: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Tree>
    <p:extLst>
      <p:ext uri="{BB962C8B-B14F-4D97-AF65-F5344CB8AC3E}">
        <p14:creationId xmlns:p14="http://schemas.microsoft.com/office/powerpoint/2010/main" val="37878088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a:latin typeface="Times New Roman" panose="02020603050405020304" pitchFamily="18" charset="0"/>
              </a:rPr>
              <a:t>Module #1</a:t>
            </a:r>
          </a:p>
        </p:txBody>
      </p:sp>
      <p:sp>
        <p:nvSpPr>
          <p:cNvPr id="22531" name="Rectangle 2"/>
          <p:cNvSpPr>
            <a:spLocks noGrp="1" noChangeArrowheads="1"/>
          </p:cNvSpPr>
          <p:nvPr>
            <p:ph type="title"/>
          </p:nvPr>
        </p:nvSpPr>
        <p:spPr>
          <a:xfrm>
            <a:off x="179388" y="762000"/>
            <a:ext cx="8964612" cy="581025"/>
          </a:xfrm>
        </p:spPr>
        <p:txBody>
          <a:bodyPr/>
          <a:lstStyle/>
          <a:p>
            <a:pPr eaLnBrk="1" hangingPunct="1">
              <a:defRPr/>
            </a:pPr>
            <a:r>
              <a:rPr lang="en-US" altLang="en-US" sz="2800" dirty="0">
                <a:latin typeface="Arial" charset="0"/>
                <a:cs typeface="Arial" charset="0"/>
              </a:rPr>
              <a:t>Introduction to Step-Voltage Regulators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13</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246706" y="1508125"/>
            <a:ext cx="83073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b="1" dirty="0">
                <a:solidFill>
                  <a:schemeClr val="tx1"/>
                </a:solidFill>
                <a:latin typeface="Arial" panose="020B0604020202020204" pitchFamily="34" charset="0"/>
              </a:rPr>
              <a:t>Question:</a:t>
            </a:r>
            <a:r>
              <a:rPr lang="en-US" altLang="en-US" sz="2400" dirty="0">
                <a:solidFill>
                  <a:schemeClr val="tx1"/>
                </a:solidFill>
                <a:latin typeface="Arial" panose="020B0604020202020204" pitchFamily="34" charset="0"/>
              </a:rPr>
              <a:t> (True or False) A step-regulator is rated on the kVA of the line it is connected to.</a:t>
            </a:r>
            <a:endParaRPr lang="en-US" altLang="en-US" sz="2400" b="1"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Tree>
    <p:extLst>
      <p:ext uri="{BB962C8B-B14F-4D97-AF65-F5344CB8AC3E}">
        <p14:creationId xmlns:p14="http://schemas.microsoft.com/office/powerpoint/2010/main" val="35383852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a:latin typeface="Times New Roman" panose="02020603050405020304" pitchFamily="18" charset="0"/>
              </a:rPr>
              <a:t>Module #1</a:t>
            </a:r>
          </a:p>
        </p:txBody>
      </p:sp>
      <p:sp>
        <p:nvSpPr>
          <p:cNvPr id="22531" name="Rectangle 2"/>
          <p:cNvSpPr>
            <a:spLocks noGrp="1" noChangeArrowheads="1"/>
          </p:cNvSpPr>
          <p:nvPr>
            <p:ph type="title"/>
          </p:nvPr>
        </p:nvSpPr>
        <p:spPr>
          <a:xfrm>
            <a:off x="179388" y="762000"/>
            <a:ext cx="8964612" cy="581025"/>
          </a:xfrm>
        </p:spPr>
        <p:txBody>
          <a:bodyPr/>
          <a:lstStyle/>
          <a:p>
            <a:pPr eaLnBrk="1" hangingPunct="1">
              <a:defRPr/>
            </a:pPr>
            <a:r>
              <a:rPr lang="en-US" altLang="en-US" sz="2800" dirty="0">
                <a:latin typeface="Arial" charset="0"/>
                <a:cs typeface="Arial" charset="0"/>
              </a:rPr>
              <a:t>Introduction to Step-Voltage Regulators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14</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246706" y="1508125"/>
            <a:ext cx="8307387"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b="1" dirty="0">
                <a:solidFill>
                  <a:schemeClr val="tx1"/>
                </a:solidFill>
                <a:latin typeface="Arial" panose="020B0604020202020204" pitchFamily="34" charset="0"/>
              </a:rPr>
              <a:t>Question:</a:t>
            </a:r>
            <a:r>
              <a:rPr lang="en-US" altLang="en-US" sz="2400" dirty="0">
                <a:solidFill>
                  <a:schemeClr val="tx1"/>
                </a:solidFill>
                <a:latin typeface="Arial" panose="020B0604020202020204" pitchFamily="34" charset="0"/>
              </a:rPr>
              <a:t> If a voltage-regulator is set to keep voltage at 121.5 volts on a 120 volt base and has a bandwidth of 3 volts, the voltage-regulator will keep the voltage in between</a:t>
            </a:r>
          </a:p>
          <a:p>
            <a:pPr marL="457200" indent="-457200">
              <a:spcBef>
                <a:spcPct val="0"/>
              </a:spcBef>
              <a:spcAft>
                <a:spcPts val="1200"/>
              </a:spcAft>
              <a:buClrTx/>
              <a:buFont typeface="+mj-lt"/>
              <a:buAutoNum type="alphaLcPeriod"/>
            </a:pPr>
            <a:r>
              <a:rPr lang="en-US" altLang="en-US" sz="2400" dirty="0">
                <a:solidFill>
                  <a:schemeClr val="tx1"/>
                </a:solidFill>
                <a:latin typeface="Arial" panose="020B0604020202020204" pitchFamily="34" charset="0"/>
              </a:rPr>
              <a:t>118.5 and 124.5 volts </a:t>
            </a:r>
          </a:p>
          <a:p>
            <a:pPr marL="457200" indent="-457200">
              <a:spcBef>
                <a:spcPct val="0"/>
              </a:spcBef>
              <a:spcAft>
                <a:spcPts val="1200"/>
              </a:spcAft>
              <a:buClrTx/>
              <a:buFont typeface="+mj-lt"/>
              <a:buAutoNum type="alphaLcPeriod"/>
            </a:pPr>
            <a:r>
              <a:rPr lang="en-US" altLang="en-US" sz="2400" dirty="0">
                <a:solidFill>
                  <a:schemeClr val="tx1"/>
                </a:solidFill>
                <a:latin typeface="Arial" panose="020B0604020202020204" pitchFamily="34" charset="0"/>
              </a:rPr>
              <a:t>119.5 and 123.5 volts</a:t>
            </a:r>
          </a:p>
          <a:p>
            <a:pPr marL="457200" indent="-457200">
              <a:spcBef>
                <a:spcPct val="0"/>
              </a:spcBef>
              <a:spcAft>
                <a:spcPts val="1200"/>
              </a:spcAft>
              <a:buClrTx/>
              <a:buFont typeface="+mj-lt"/>
              <a:buAutoNum type="alphaLcPeriod"/>
            </a:pPr>
            <a:r>
              <a:rPr lang="en-US" altLang="en-US" sz="2400" dirty="0">
                <a:solidFill>
                  <a:schemeClr val="tx1"/>
                </a:solidFill>
                <a:latin typeface="Arial" panose="020B0604020202020204" pitchFamily="34" charset="0"/>
              </a:rPr>
              <a:t>120 and 123 volts </a:t>
            </a:r>
          </a:p>
          <a:p>
            <a:pPr marL="457200" indent="-457200">
              <a:spcBef>
                <a:spcPct val="0"/>
              </a:spcBef>
              <a:spcAft>
                <a:spcPts val="1200"/>
              </a:spcAft>
              <a:buClrTx/>
              <a:buFont typeface="+mj-lt"/>
              <a:buAutoNum type="alphaLcPeriod"/>
            </a:pPr>
            <a:r>
              <a:rPr lang="en-US" altLang="en-US" sz="2400" dirty="0">
                <a:solidFill>
                  <a:schemeClr val="tx1"/>
                </a:solidFill>
                <a:latin typeface="Arial" panose="020B0604020202020204" pitchFamily="34" charset="0"/>
              </a:rPr>
              <a:t>118.5 and 121.5 vols </a:t>
            </a: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Tree>
    <p:extLst>
      <p:ext uri="{BB962C8B-B14F-4D97-AF65-F5344CB8AC3E}">
        <p14:creationId xmlns:p14="http://schemas.microsoft.com/office/powerpoint/2010/main" val="17673442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15</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8" name="TextBox 1"/>
          <p:cNvSpPr txBox="1">
            <a:spLocks noChangeArrowheads="1"/>
          </p:cNvSpPr>
          <p:nvPr/>
        </p:nvSpPr>
        <p:spPr bwMode="auto">
          <a:xfrm>
            <a:off x="211478" y="3128283"/>
            <a:ext cx="872104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eaLnBrk="1" hangingPunct="1">
              <a:spcBef>
                <a:spcPct val="0"/>
              </a:spcBef>
              <a:spcAft>
                <a:spcPct val="0"/>
              </a:spcAft>
              <a:buClrTx/>
              <a:buNone/>
            </a:pPr>
            <a:r>
              <a:rPr lang="en-US" altLang="en-US" sz="2200" b="1" dirty="0">
                <a:solidFill>
                  <a:srgbClr val="16457F"/>
                </a:solidFill>
                <a:latin typeface="Arial" panose="020B0604020202020204" pitchFamily="34" charset="0"/>
                <a:ea typeface="+mj-ea"/>
                <a:cs typeface="Arial" panose="020B0604020202020204" pitchFamily="34" charset="0"/>
              </a:rPr>
              <a:t>Type A and B Single-Phase Voltage Regulators</a:t>
            </a:r>
          </a:p>
        </p:txBody>
      </p:sp>
    </p:spTree>
    <p:extLst>
      <p:ext uri="{BB962C8B-B14F-4D97-AF65-F5344CB8AC3E}">
        <p14:creationId xmlns:p14="http://schemas.microsoft.com/office/powerpoint/2010/main" val="29670178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Type A and Type B Single Phase Voltage Regulators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16</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326269" y="1402238"/>
            <a:ext cx="8316912" cy="707886"/>
          </a:xfrm>
          <a:prstGeom prst="rect">
            <a:avLst/>
          </a:prstGeom>
        </p:spPr>
        <p:txBody>
          <a:bodyPr wrap="square">
            <a:spAutoFit/>
          </a:bodyPr>
          <a:lstStyle/>
          <a:p>
            <a:r>
              <a:rPr lang="en-US" sz="2000" dirty="0"/>
              <a:t>The detailed equivalent circuit and abbreviated equivalent circuit of a Type A step-voltage regulator in the “raise” position are shown below:</a:t>
            </a:r>
          </a:p>
        </p:txBody>
      </p:sp>
      <p:pic>
        <p:nvPicPr>
          <p:cNvPr id="2" name="Picture 1"/>
          <p:cNvPicPr>
            <a:picLocks noChangeAspect="1"/>
          </p:cNvPicPr>
          <p:nvPr/>
        </p:nvPicPr>
        <p:blipFill>
          <a:blip r:embed="rId2"/>
          <a:stretch>
            <a:fillRect/>
          </a:stretch>
        </p:blipFill>
        <p:spPr>
          <a:xfrm>
            <a:off x="827125" y="2255503"/>
            <a:ext cx="7315200" cy="4492361"/>
          </a:xfrm>
          <a:prstGeom prst="rect">
            <a:avLst/>
          </a:prstGeom>
        </p:spPr>
      </p:pic>
    </p:spTree>
    <p:extLst>
      <p:ext uri="{BB962C8B-B14F-4D97-AF65-F5344CB8AC3E}">
        <p14:creationId xmlns:p14="http://schemas.microsoft.com/office/powerpoint/2010/main" val="7156505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Type A and Type B Single Phase Voltage Regulators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17</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326269" y="1402238"/>
            <a:ext cx="8316912" cy="5139869"/>
          </a:xfrm>
          <a:prstGeom prst="rect">
            <a:avLst/>
          </a:prstGeom>
        </p:spPr>
        <p:txBody>
          <a:bodyPr wrap="square">
            <a:spAutoFit/>
          </a:bodyPr>
          <a:lstStyle/>
          <a:p>
            <a:pPr marL="342900" indent="-342900">
              <a:spcBef>
                <a:spcPts val="600"/>
              </a:spcBef>
              <a:spcAft>
                <a:spcPts val="600"/>
              </a:spcAft>
              <a:buFont typeface="Arial" panose="020B0604020202020204" pitchFamily="34" charset="0"/>
              <a:buChar char="•"/>
            </a:pPr>
            <a:r>
              <a:rPr lang="en-US" dirty="0"/>
              <a:t>As shown on the previous slide, the primary circuit of the system is connected directly to the shunt winding of the Type A regulator. </a:t>
            </a:r>
          </a:p>
          <a:p>
            <a:pPr marL="342900" indent="-342900">
              <a:spcBef>
                <a:spcPts val="600"/>
              </a:spcBef>
              <a:spcAft>
                <a:spcPts val="600"/>
              </a:spcAft>
              <a:buFont typeface="Arial" panose="020B0604020202020204" pitchFamily="34" charset="0"/>
              <a:buChar char="•"/>
            </a:pPr>
            <a:r>
              <a:rPr lang="en-US" dirty="0"/>
              <a:t>The series winding is connected to the shunt winding and, in turn, via taps, to the regulated circuit. </a:t>
            </a:r>
          </a:p>
          <a:p>
            <a:pPr marL="342900" indent="-342900">
              <a:spcBef>
                <a:spcPts val="600"/>
              </a:spcBef>
              <a:spcAft>
                <a:spcPts val="600"/>
              </a:spcAft>
              <a:buFont typeface="Arial" panose="020B0604020202020204" pitchFamily="34" charset="0"/>
              <a:buChar char="•"/>
            </a:pPr>
            <a:r>
              <a:rPr lang="en-US" dirty="0"/>
              <a:t>In this connection, the core excitation varies because the shunt winding is connected directly across primary circuit.</a:t>
            </a:r>
          </a:p>
          <a:p>
            <a:pPr marL="342900" indent="-342900">
              <a:spcBef>
                <a:spcPts val="600"/>
              </a:spcBef>
              <a:spcAft>
                <a:spcPts val="600"/>
              </a:spcAft>
              <a:buFont typeface="Arial" panose="020B0604020202020204" pitchFamily="34" charset="0"/>
              <a:buChar char="•"/>
            </a:pPr>
            <a:r>
              <a:rPr lang="en-US" dirty="0"/>
              <a:t>When the Type A connection is in the “lower” position, the reversing switch is connected to the “L” terminal. The effect of this reversal is to reverse the direction of the currents in the series and shunt windings.</a:t>
            </a:r>
          </a:p>
          <a:p>
            <a:pPr marL="342900" indent="-342900">
              <a:spcBef>
                <a:spcPts val="600"/>
              </a:spcBef>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31791075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Type A and Type B Single Phase Voltage Regulators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18</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413544" y="2989816"/>
            <a:ext cx="8316912" cy="1569660"/>
          </a:xfrm>
          <a:prstGeom prst="rect">
            <a:avLst/>
          </a:prstGeom>
        </p:spPr>
        <p:txBody>
          <a:bodyPr wrap="square">
            <a:spAutoFit/>
          </a:bodyPr>
          <a:lstStyle/>
          <a:p>
            <a:pPr>
              <a:spcBef>
                <a:spcPts val="600"/>
              </a:spcBef>
              <a:spcAft>
                <a:spcPts val="600"/>
              </a:spcAft>
            </a:pPr>
            <a:r>
              <a:rPr lang="en-US" dirty="0"/>
              <a:t>The more common connection for step-voltage regulators is the Type B. Since this is the more common connection, the defining voltage and current equations for the voltage regulator will be developed only for the Type B connection.</a:t>
            </a:r>
          </a:p>
        </p:txBody>
      </p:sp>
    </p:spTree>
    <p:extLst>
      <p:ext uri="{BB962C8B-B14F-4D97-AF65-F5344CB8AC3E}">
        <p14:creationId xmlns:p14="http://schemas.microsoft.com/office/powerpoint/2010/main" val="19924830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Type A and Type B Single Phase Voltage Regulators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19</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326269" y="1402238"/>
            <a:ext cx="8316912" cy="1015663"/>
          </a:xfrm>
          <a:prstGeom prst="rect">
            <a:avLst/>
          </a:prstGeom>
        </p:spPr>
        <p:txBody>
          <a:bodyPr wrap="square">
            <a:spAutoFit/>
          </a:bodyPr>
          <a:lstStyle/>
          <a:p>
            <a:r>
              <a:rPr lang="en-US" sz="2000" dirty="0"/>
              <a:t>The detailed equivalent circuit and abbreviated equivalent circuit of a Type B step-voltage regulator in the “raise” (R) position are shown below:</a:t>
            </a:r>
          </a:p>
        </p:txBody>
      </p:sp>
      <p:pic>
        <p:nvPicPr>
          <p:cNvPr id="2" name="Picture 1"/>
          <p:cNvPicPr>
            <a:picLocks noChangeAspect="1"/>
          </p:cNvPicPr>
          <p:nvPr/>
        </p:nvPicPr>
        <p:blipFill>
          <a:blip r:embed="rId2"/>
          <a:stretch>
            <a:fillRect/>
          </a:stretch>
        </p:blipFill>
        <p:spPr>
          <a:xfrm>
            <a:off x="1325062" y="2232707"/>
            <a:ext cx="6837219" cy="4507286"/>
          </a:xfrm>
          <a:prstGeom prst="rect">
            <a:avLst/>
          </a:prstGeom>
        </p:spPr>
      </p:pic>
      <p:cxnSp>
        <p:nvCxnSpPr>
          <p:cNvPr id="9" name="Straight Arrow Connector 8">
            <a:extLst>
              <a:ext uri="{FF2B5EF4-FFF2-40B4-BE49-F238E27FC236}">
                <a16:creationId xmlns:a16="http://schemas.microsoft.com/office/drawing/2014/main" id="{B9842C29-76A1-424E-808E-02B1535FE2AC}"/>
              </a:ext>
            </a:extLst>
          </p:cNvPr>
          <p:cNvCxnSpPr>
            <a:cxnSpLocks/>
          </p:cNvCxnSpPr>
          <p:nvPr/>
        </p:nvCxnSpPr>
        <p:spPr bwMode="auto">
          <a:xfrm flipH="1">
            <a:off x="4109421" y="2173045"/>
            <a:ext cx="1290919" cy="978946"/>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33955679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79388" y="768350"/>
            <a:ext cx="8461375" cy="581025"/>
          </a:xfrm>
        </p:spPr>
        <p:txBody>
          <a:bodyPr/>
          <a:lstStyle/>
          <a:p>
            <a:pPr eaLnBrk="1" hangingPunct="1"/>
            <a:r>
              <a:rPr lang="en-US" altLang="en-US">
                <a:latin typeface="Arial" panose="020B0604020202020204" pitchFamily="34" charset="0"/>
              </a:rPr>
              <a:t>Outline</a:t>
            </a:r>
          </a:p>
        </p:txBody>
      </p:sp>
      <p:sp>
        <p:nvSpPr>
          <p:cNvPr id="14339" name="Rectangle 3"/>
          <p:cNvSpPr>
            <a:spLocks noGrp="1" noChangeArrowheads="1"/>
          </p:cNvSpPr>
          <p:nvPr>
            <p:ph idx="1"/>
          </p:nvPr>
        </p:nvSpPr>
        <p:spPr>
          <a:xfrm>
            <a:off x="179388" y="1350963"/>
            <a:ext cx="8702675" cy="4079875"/>
          </a:xfrm>
        </p:spPr>
        <p:txBody>
          <a:bodyPr/>
          <a:lstStyle/>
          <a:p>
            <a:pPr eaLnBrk="1" hangingPunct="1">
              <a:spcBef>
                <a:spcPct val="0"/>
              </a:spcBef>
              <a:spcAft>
                <a:spcPct val="0"/>
              </a:spcAft>
              <a:defRPr/>
            </a:pPr>
            <a:r>
              <a:rPr lang="en-US" altLang="en-US" sz="2800" b="1" dirty="0">
                <a:latin typeface="Arial" charset="0"/>
                <a:cs typeface="Arial" charset="0"/>
              </a:rPr>
              <a:t>Module #1:    </a:t>
            </a:r>
            <a:br>
              <a:rPr lang="en-US" altLang="en-US" sz="2800" b="1" dirty="0">
                <a:latin typeface="Arial" charset="0"/>
                <a:cs typeface="Arial" charset="0"/>
              </a:rPr>
            </a:br>
            <a:r>
              <a:rPr lang="en-US" altLang="en-US" sz="2400" dirty="0">
                <a:latin typeface="Arial" charset="0"/>
                <a:cs typeface="Arial" charset="0"/>
              </a:rPr>
              <a:t>Introduction to Step-Voltage Regulators</a:t>
            </a:r>
          </a:p>
          <a:p>
            <a:pPr marL="0" indent="0" eaLnBrk="1" hangingPunct="1">
              <a:spcBef>
                <a:spcPct val="0"/>
              </a:spcBef>
              <a:spcAft>
                <a:spcPct val="0"/>
              </a:spcAft>
              <a:buNone/>
              <a:defRPr/>
            </a:pPr>
            <a:endParaRPr lang="en-US" altLang="en-US" sz="2400" dirty="0">
              <a:latin typeface="Arial" charset="0"/>
              <a:cs typeface="Arial" charset="0"/>
            </a:endParaRPr>
          </a:p>
          <a:p>
            <a:pPr eaLnBrk="1" hangingPunct="1">
              <a:spcBef>
                <a:spcPct val="0"/>
              </a:spcBef>
              <a:spcAft>
                <a:spcPct val="0"/>
              </a:spcAft>
              <a:defRPr/>
            </a:pPr>
            <a:r>
              <a:rPr lang="en-US" altLang="en-US" sz="2800" b="1" dirty="0">
                <a:latin typeface="Arial" charset="0"/>
                <a:cs typeface="Arial" charset="0"/>
              </a:rPr>
              <a:t>Module #2:    </a:t>
            </a:r>
            <a:br>
              <a:rPr lang="en-US" altLang="en-US" sz="2800" b="1" dirty="0">
                <a:latin typeface="Arial" charset="0"/>
                <a:cs typeface="Arial" charset="0"/>
              </a:rPr>
            </a:br>
            <a:r>
              <a:rPr lang="en-US" altLang="en-US" sz="2400" dirty="0">
                <a:latin typeface="Arial" charset="0"/>
                <a:cs typeface="Arial" charset="0"/>
              </a:rPr>
              <a:t>Type A and Type B Single-Phase Voltage Regulators</a:t>
            </a:r>
          </a:p>
          <a:p>
            <a:pPr eaLnBrk="1" hangingPunct="1">
              <a:spcBef>
                <a:spcPct val="0"/>
              </a:spcBef>
              <a:spcAft>
                <a:spcPct val="0"/>
              </a:spcAft>
              <a:defRPr/>
            </a:pPr>
            <a:endParaRPr lang="en-US" altLang="en-US" sz="2400" dirty="0">
              <a:latin typeface="Arial" charset="0"/>
              <a:cs typeface="Arial" charset="0"/>
            </a:endParaRPr>
          </a:p>
          <a:p>
            <a:pPr eaLnBrk="1" hangingPunct="1">
              <a:spcBef>
                <a:spcPct val="0"/>
              </a:spcBef>
              <a:spcAft>
                <a:spcPct val="0"/>
              </a:spcAft>
              <a:defRPr/>
            </a:pPr>
            <a:r>
              <a:rPr lang="en-US" altLang="en-US" sz="2800" b="1" dirty="0">
                <a:latin typeface="Arial" charset="0"/>
                <a:cs typeface="Arial" charset="0"/>
              </a:rPr>
              <a:t>Module #3:    </a:t>
            </a:r>
            <a:br>
              <a:rPr lang="en-US" altLang="en-US" sz="2800" b="1" dirty="0">
                <a:latin typeface="Arial" charset="0"/>
                <a:cs typeface="Arial" charset="0"/>
              </a:rPr>
            </a:br>
            <a:r>
              <a:rPr lang="en-US" altLang="en-US" sz="2400" dirty="0">
                <a:latin typeface="Arial" charset="0"/>
                <a:cs typeface="Arial" charset="0"/>
              </a:rPr>
              <a:t>Line Drop Compensators</a:t>
            </a:r>
          </a:p>
          <a:p>
            <a:pPr eaLnBrk="1" hangingPunct="1">
              <a:spcBef>
                <a:spcPct val="0"/>
              </a:spcBef>
              <a:spcAft>
                <a:spcPct val="0"/>
              </a:spcAft>
              <a:defRPr/>
            </a:pPr>
            <a:endParaRPr lang="en-US" altLang="en-US" sz="2400" dirty="0">
              <a:latin typeface="Arial" charset="0"/>
              <a:cs typeface="Arial" charset="0"/>
            </a:endParaRPr>
          </a:p>
          <a:p>
            <a:pPr eaLnBrk="1" hangingPunct="1">
              <a:spcBef>
                <a:spcPct val="0"/>
              </a:spcBef>
              <a:spcAft>
                <a:spcPct val="0"/>
              </a:spcAft>
              <a:defRPr/>
            </a:pPr>
            <a:r>
              <a:rPr lang="en-US" altLang="en-US" sz="2800" b="1" dirty="0">
                <a:latin typeface="Arial" charset="0"/>
                <a:cs typeface="Arial" charset="0"/>
              </a:rPr>
              <a:t>Module #4:    </a:t>
            </a:r>
            <a:br>
              <a:rPr lang="en-US" altLang="en-US" sz="2800" b="1" dirty="0">
                <a:latin typeface="Arial" charset="0"/>
                <a:cs typeface="Arial" charset="0"/>
              </a:rPr>
            </a:br>
            <a:r>
              <a:rPr lang="en-US" altLang="en-US" sz="2400" dirty="0">
                <a:latin typeface="Arial" charset="0"/>
                <a:cs typeface="Arial" charset="0"/>
              </a:rPr>
              <a:t>Line Drop </a:t>
            </a:r>
            <a:r>
              <a:rPr lang="en-US" altLang="en-US" sz="2400">
                <a:latin typeface="Arial" charset="0"/>
                <a:cs typeface="Arial" charset="0"/>
              </a:rPr>
              <a:t>Compensator Example </a:t>
            </a:r>
            <a:endParaRPr lang="en-US" altLang="en-US" sz="2400" dirty="0">
              <a:latin typeface="Arial" charset="0"/>
              <a:cs typeface="Arial" charset="0"/>
            </a:endParaRPr>
          </a:p>
          <a:p>
            <a:pPr marL="0" indent="0" eaLnBrk="1" hangingPunct="1">
              <a:spcBef>
                <a:spcPct val="0"/>
              </a:spcBef>
              <a:spcAft>
                <a:spcPct val="0"/>
              </a:spcAft>
              <a:buNone/>
              <a:defRPr/>
            </a:pPr>
            <a:endParaRPr lang="en-US" altLang="en-US" sz="2400" dirty="0">
              <a:latin typeface="Arial" charset="0"/>
              <a:cs typeface="Arial" charset="0"/>
            </a:endParaRPr>
          </a:p>
          <a:p>
            <a:pPr marL="0" indent="0" eaLnBrk="1" hangingPunct="1">
              <a:spcBef>
                <a:spcPct val="0"/>
              </a:spcBef>
              <a:spcAft>
                <a:spcPct val="0"/>
              </a:spcAft>
              <a:buNone/>
              <a:defRPr/>
            </a:pPr>
            <a:endParaRPr lang="en-US" altLang="en-US" sz="2800" b="1" dirty="0">
              <a:latin typeface="Arial" charset="0"/>
              <a:cs typeface="Arial" charset="0"/>
            </a:endParaRPr>
          </a:p>
          <a:p>
            <a:pPr marL="0" indent="0" eaLnBrk="1" hangingPunct="1">
              <a:spcBef>
                <a:spcPct val="0"/>
              </a:spcBef>
              <a:spcAft>
                <a:spcPct val="0"/>
              </a:spcAft>
              <a:buFontTx/>
              <a:buNone/>
              <a:defRPr/>
            </a:pPr>
            <a:r>
              <a:rPr lang="en-US" altLang="en-US" sz="2000" b="1" dirty="0">
                <a:latin typeface="Arial" charset="0"/>
                <a:cs typeface="Arial" charset="0"/>
              </a:rPr>
              <a:t/>
            </a:r>
            <a:br>
              <a:rPr lang="en-US" altLang="en-US" sz="2000" b="1" dirty="0">
                <a:latin typeface="Arial" charset="0"/>
                <a:cs typeface="Arial" charset="0"/>
              </a:rPr>
            </a:br>
            <a:endParaRPr lang="en-US" altLang="en-US" sz="2000" dirty="0">
              <a:latin typeface="Arial" charset="0"/>
              <a:cs typeface="Arial" charset="0"/>
            </a:endParaRPr>
          </a:p>
        </p:txBody>
      </p:sp>
      <p:sp>
        <p:nvSpPr>
          <p:cNvPr id="17412" name="TextBox 5"/>
          <p:cNvSpPr txBox="1">
            <a:spLocks noChangeArrowheads="1"/>
          </p:cNvSpPr>
          <p:nvPr/>
        </p:nvSpPr>
        <p:spPr bwMode="auto">
          <a:xfrm>
            <a:off x="3954463" y="134938"/>
            <a:ext cx="4927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Outline of Lecture No. 13</a:t>
            </a:r>
          </a:p>
        </p:txBody>
      </p:sp>
      <p:sp>
        <p:nvSpPr>
          <p:cNvPr id="17413"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61448736-E33D-4692-8747-7BE210BE8A10}" type="slidenum">
              <a:rPr lang="en-US" altLang="en-US" sz="2400" smtClean="0">
                <a:solidFill>
                  <a:schemeClr val="tx1"/>
                </a:solidFill>
                <a:latin typeface="Arial" panose="020B0604020202020204" pitchFamily="34" charset="0"/>
              </a:rPr>
              <a:pPr algn="r">
                <a:spcBef>
                  <a:spcPct val="0"/>
                </a:spcBef>
                <a:spcAft>
                  <a:spcPct val="0"/>
                </a:spcAft>
                <a:buClrTx/>
                <a:buFontTx/>
                <a:buNone/>
              </a:pPr>
              <a:t>2</a:t>
            </a:fld>
            <a:endParaRPr lang="en-US" altLang="en-US" sz="2400">
              <a:solidFill>
                <a:schemeClr val="tx1"/>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Type A and Type B Single Phase Voltage Regulators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20</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326269" y="1402238"/>
            <a:ext cx="8316912" cy="707886"/>
          </a:xfrm>
          <a:prstGeom prst="rect">
            <a:avLst/>
          </a:prstGeom>
        </p:spPr>
        <p:txBody>
          <a:bodyPr wrap="square">
            <a:spAutoFit/>
          </a:bodyPr>
          <a:lstStyle/>
          <a:p>
            <a:r>
              <a:rPr lang="en-US" sz="2000" dirty="0"/>
              <a:t>Defining the voltage and current equations for the regulator in the raise position are:</a:t>
            </a:r>
          </a:p>
        </p:txBody>
      </p:sp>
      <p:pic>
        <p:nvPicPr>
          <p:cNvPr id="2" name="Picture 1">
            <a:extLst>
              <a:ext uri="{FF2B5EF4-FFF2-40B4-BE49-F238E27FC236}">
                <a16:creationId xmlns:a16="http://schemas.microsoft.com/office/drawing/2014/main" id="{D41069DD-73D9-2847-AB74-3B24399787B3}"/>
              </a:ext>
            </a:extLst>
          </p:cNvPr>
          <p:cNvPicPr>
            <a:picLocks noChangeAspect="1"/>
          </p:cNvPicPr>
          <p:nvPr/>
        </p:nvPicPr>
        <p:blipFill>
          <a:blip r:embed="rId2"/>
          <a:stretch>
            <a:fillRect/>
          </a:stretch>
        </p:blipFill>
        <p:spPr>
          <a:xfrm>
            <a:off x="1957892" y="2269568"/>
            <a:ext cx="4931092" cy="4131232"/>
          </a:xfrm>
          <a:prstGeom prst="rect">
            <a:avLst/>
          </a:prstGeom>
        </p:spPr>
      </p:pic>
      <p:sp>
        <p:nvSpPr>
          <p:cNvPr id="3" name="Rectangle 2">
            <a:extLst>
              <a:ext uri="{FF2B5EF4-FFF2-40B4-BE49-F238E27FC236}">
                <a16:creationId xmlns:a16="http://schemas.microsoft.com/office/drawing/2014/main" id="{6CB0133E-4FE6-9A42-89DC-60A9D78C713B}"/>
              </a:ext>
            </a:extLst>
          </p:cNvPr>
          <p:cNvSpPr/>
          <p:nvPr/>
        </p:nvSpPr>
        <p:spPr bwMode="auto">
          <a:xfrm>
            <a:off x="3091610" y="5206701"/>
            <a:ext cx="2786230" cy="1151068"/>
          </a:xfrm>
          <a:prstGeom prst="rect">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37959084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Type A and Type B Single Phase Voltage Regulators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21</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326269" y="1402238"/>
            <a:ext cx="8316912" cy="1015663"/>
          </a:xfrm>
          <a:prstGeom prst="rect">
            <a:avLst/>
          </a:prstGeom>
        </p:spPr>
        <p:txBody>
          <a:bodyPr wrap="square">
            <a:spAutoFit/>
          </a:bodyPr>
          <a:lstStyle/>
          <a:p>
            <a:r>
              <a:rPr lang="en-US" sz="2000" dirty="0"/>
              <a:t>The detailed equivalent circuit and abbreviated equivalent circuit of a Type B step-voltage regulator in the “lower” (L) position are shown below:</a:t>
            </a:r>
          </a:p>
        </p:txBody>
      </p:sp>
      <p:pic>
        <p:nvPicPr>
          <p:cNvPr id="3" name="Picture 2"/>
          <p:cNvPicPr>
            <a:picLocks noChangeAspect="1"/>
          </p:cNvPicPr>
          <p:nvPr/>
        </p:nvPicPr>
        <p:blipFill>
          <a:blip r:embed="rId2"/>
          <a:stretch>
            <a:fillRect/>
          </a:stretch>
        </p:blipFill>
        <p:spPr>
          <a:xfrm>
            <a:off x="1450830" y="2326591"/>
            <a:ext cx="6067789" cy="4348713"/>
          </a:xfrm>
          <a:prstGeom prst="rect">
            <a:avLst/>
          </a:prstGeom>
        </p:spPr>
      </p:pic>
      <p:cxnSp>
        <p:nvCxnSpPr>
          <p:cNvPr id="4" name="Straight Arrow Connector 3">
            <a:extLst>
              <a:ext uri="{FF2B5EF4-FFF2-40B4-BE49-F238E27FC236}">
                <a16:creationId xmlns:a16="http://schemas.microsoft.com/office/drawing/2014/main" id="{D79B8216-0909-184A-B319-5EB43CB08D56}"/>
              </a:ext>
            </a:extLst>
          </p:cNvPr>
          <p:cNvCxnSpPr/>
          <p:nvPr/>
        </p:nvCxnSpPr>
        <p:spPr bwMode="auto">
          <a:xfrm flipH="1">
            <a:off x="4324574" y="2173045"/>
            <a:ext cx="1075765" cy="1097280"/>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35033239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Type A and Type B Single Phase Voltage Regulators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22</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326269" y="1402238"/>
            <a:ext cx="8316912" cy="707886"/>
          </a:xfrm>
          <a:prstGeom prst="rect">
            <a:avLst/>
          </a:prstGeom>
        </p:spPr>
        <p:txBody>
          <a:bodyPr wrap="square">
            <a:spAutoFit/>
          </a:bodyPr>
          <a:lstStyle/>
          <a:p>
            <a:r>
              <a:rPr lang="en-US" sz="2000" dirty="0"/>
              <a:t>Defining the voltage and current equations for the regulator in the lower position are:</a:t>
            </a:r>
          </a:p>
        </p:txBody>
      </p:sp>
      <p:pic>
        <p:nvPicPr>
          <p:cNvPr id="2" name="Picture 1">
            <a:extLst>
              <a:ext uri="{FF2B5EF4-FFF2-40B4-BE49-F238E27FC236}">
                <a16:creationId xmlns:a16="http://schemas.microsoft.com/office/drawing/2014/main" id="{842C3960-B54B-F747-BD07-E4DA82BEC8D8}"/>
              </a:ext>
            </a:extLst>
          </p:cNvPr>
          <p:cNvPicPr>
            <a:picLocks noChangeAspect="1"/>
          </p:cNvPicPr>
          <p:nvPr/>
        </p:nvPicPr>
        <p:blipFill>
          <a:blip r:embed="rId2"/>
          <a:stretch>
            <a:fillRect/>
          </a:stretch>
        </p:blipFill>
        <p:spPr>
          <a:xfrm>
            <a:off x="1452282" y="2352566"/>
            <a:ext cx="6658984" cy="4370496"/>
          </a:xfrm>
          <a:prstGeom prst="rect">
            <a:avLst/>
          </a:prstGeom>
        </p:spPr>
      </p:pic>
      <p:sp>
        <p:nvSpPr>
          <p:cNvPr id="9" name="Rectangle 8">
            <a:extLst>
              <a:ext uri="{FF2B5EF4-FFF2-40B4-BE49-F238E27FC236}">
                <a16:creationId xmlns:a16="http://schemas.microsoft.com/office/drawing/2014/main" id="{0CC1946C-017B-5542-A4FC-D6BE07E2F493}"/>
              </a:ext>
            </a:extLst>
          </p:cNvPr>
          <p:cNvSpPr/>
          <p:nvPr/>
        </p:nvSpPr>
        <p:spPr bwMode="auto">
          <a:xfrm>
            <a:off x="2936838" y="5419529"/>
            <a:ext cx="3087444" cy="1209871"/>
          </a:xfrm>
          <a:prstGeom prst="rect">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1942758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Type A and Type B Single Phase Voltage Regulators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23</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326269" y="1402238"/>
            <a:ext cx="8316912" cy="707886"/>
          </a:xfrm>
          <a:prstGeom prst="rect">
            <a:avLst/>
          </a:prstGeom>
        </p:spPr>
        <p:txBody>
          <a:bodyPr wrap="square">
            <a:spAutoFit/>
          </a:bodyPr>
          <a:lstStyle/>
          <a:p>
            <a:r>
              <a:rPr lang="en-US" sz="2000" dirty="0"/>
              <a:t>The turns ratio can be defined for the raise position or lower position as a function of the tap setting as:</a:t>
            </a:r>
          </a:p>
        </p:txBody>
      </p:sp>
      <p:pic>
        <p:nvPicPr>
          <p:cNvPr id="2" name="Picture 1">
            <a:extLst>
              <a:ext uri="{FF2B5EF4-FFF2-40B4-BE49-F238E27FC236}">
                <a16:creationId xmlns:a16="http://schemas.microsoft.com/office/drawing/2014/main" id="{B7AD27F3-615B-7B4C-AB2D-DE3FEC92E033}"/>
              </a:ext>
            </a:extLst>
          </p:cNvPr>
          <p:cNvPicPr>
            <a:picLocks noChangeAspect="1"/>
          </p:cNvPicPr>
          <p:nvPr/>
        </p:nvPicPr>
        <p:blipFill>
          <a:blip r:embed="rId2"/>
          <a:stretch>
            <a:fillRect/>
          </a:stretch>
        </p:blipFill>
        <p:spPr>
          <a:xfrm>
            <a:off x="2136514" y="2688263"/>
            <a:ext cx="3924300" cy="800100"/>
          </a:xfrm>
          <a:prstGeom prst="rect">
            <a:avLst/>
          </a:prstGeom>
        </p:spPr>
      </p:pic>
      <p:sp>
        <p:nvSpPr>
          <p:cNvPr id="9" name="Rectangle 8">
            <a:extLst>
              <a:ext uri="{FF2B5EF4-FFF2-40B4-BE49-F238E27FC236}">
                <a16:creationId xmlns:a16="http://schemas.microsoft.com/office/drawing/2014/main" id="{EFCED7BF-9385-684B-9589-628AF430C8DD}"/>
              </a:ext>
            </a:extLst>
          </p:cNvPr>
          <p:cNvSpPr/>
          <p:nvPr/>
        </p:nvSpPr>
        <p:spPr>
          <a:xfrm>
            <a:off x="326269" y="4500665"/>
            <a:ext cx="8316912" cy="707886"/>
          </a:xfrm>
          <a:prstGeom prst="rect">
            <a:avLst/>
          </a:prstGeom>
        </p:spPr>
        <p:txBody>
          <a:bodyPr wrap="square">
            <a:spAutoFit/>
          </a:bodyPr>
          <a:lstStyle/>
          <a:p>
            <a:r>
              <a:rPr lang="en-US" sz="2000" dirty="0"/>
              <a:t>Where we have a – (minus) for the raise position and a + (plus) for the lower position </a:t>
            </a:r>
          </a:p>
        </p:txBody>
      </p:sp>
    </p:spTree>
    <p:extLst>
      <p:ext uri="{BB962C8B-B14F-4D97-AF65-F5344CB8AC3E}">
        <p14:creationId xmlns:p14="http://schemas.microsoft.com/office/powerpoint/2010/main" val="19006507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Type A and Type B Single Phase Voltage Regulators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24</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326269" y="1402238"/>
            <a:ext cx="8316912" cy="1323439"/>
          </a:xfrm>
          <a:prstGeom prst="rect">
            <a:avLst/>
          </a:prstGeom>
        </p:spPr>
        <p:txBody>
          <a:bodyPr wrap="square">
            <a:spAutoFit/>
          </a:bodyPr>
          <a:lstStyle/>
          <a:p>
            <a:r>
              <a:rPr lang="en-US" sz="2000" dirty="0"/>
              <a:t>For both Type A and Type B regulators, the relationship between the source voltage and current to the load voltage and current is of the form:</a:t>
            </a:r>
          </a:p>
          <a:p>
            <a:endParaRPr lang="en-US" sz="2000" dirty="0"/>
          </a:p>
          <a:p>
            <a:endParaRPr lang="en-US" sz="2000" dirty="0"/>
          </a:p>
        </p:txBody>
      </p:sp>
      <p:pic>
        <p:nvPicPr>
          <p:cNvPr id="4" name="Picture 3">
            <a:extLst>
              <a:ext uri="{FF2B5EF4-FFF2-40B4-BE49-F238E27FC236}">
                <a16:creationId xmlns:a16="http://schemas.microsoft.com/office/drawing/2014/main" id="{90A282AE-BDA1-B64F-AC54-5E06CD469A13}"/>
              </a:ext>
            </a:extLst>
          </p:cNvPr>
          <p:cNvPicPr>
            <a:picLocks noChangeAspect="1"/>
          </p:cNvPicPr>
          <p:nvPr/>
        </p:nvPicPr>
        <p:blipFill>
          <a:blip r:embed="rId2"/>
          <a:stretch>
            <a:fillRect/>
          </a:stretch>
        </p:blipFill>
        <p:spPr>
          <a:xfrm>
            <a:off x="1225550" y="2646306"/>
            <a:ext cx="6692900" cy="2146300"/>
          </a:xfrm>
          <a:prstGeom prst="rect">
            <a:avLst/>
          </a:prstGeom>
        </p:spPr>
      </p:pic>
    </p:spTree>
    <p:extLst>
      <p:ext uri="{BB962C8B-B14F-4D97-AF65-F5344CB8AC3E}">
        <p14:creationId xmlns:p14="http://schemas.microsoft.com/office/powerpoint/2010/main" val="28833276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Type A and Type B Single Phase Voltage Regulators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25</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326269" y="1402238"/>
            <a:ext cx="8316912" cy="1015663"/>
          </a:xfrm>
          <a:prstGeom prst="rect">
            <a:avLst/>
          </a:prstGeom>
        </p:spPr>
        <p:txBody>
          <a:bodyPr wrap="square">
            <a:spAutoFit/>
          </a:bodyPr>
          <a:lstStyle/>
          <a:p>
            <a:r>
              <a:rPr lang="en-US" sz="2000" dirty="0"/>
              <a:t>Therefore, the generalized constants for a single-phase step-voltage regulator become</a:t>
            </a:r>
          </a:p>
          <a:p>
            <a:endParaRPr lang="en-US" sz="2000" dirty="0"/>
          </a:p>
        </p:txBody>
      </p:sp>
      <p:pic>
        <p:nvPicPr>
          <p:cNvPr id="2" name="Picture 1">
            <a:extLst>
              <a:ext uri="{FF2B5EF4-FFF2-40B4-BE49-F238E27FC236}">
                <a16:creationId xmlns:a16="http://schemas.microsoft.com/office/drawing/2014/main" id="{180CEFC3-5446-4841-817F-5B8D8387DA18}"/>
              </a:ext>
            </a:extLst>
          </p:cNvPr>
          <p:cNvPicPr>
            <a:picLocks noChangeAspect="1"/>
          </p:cNvPicPr>
          <p:nvPr/>
        </p:nvPicPr>
        <p:blipFill>
          <a:blip r:embed="rId2"/>
          <a:stretch>
            <a:fillRect/>
          </a:stretch>
        </p:blipFill>
        <p:spPr>
          <a:xfrm>
            <a:off x="704850" y="2674800"/>
            <a:ext cx="7734300" cy="2616200"/>
          </a:xfrm>
          <a:prstGeom prst="rect">
            <a:avLst/>
          </a:prstGeom>
        </p:spPr>
      </p:pic>
    </p:spTree>
    <p:extLst>
      <p:ext uri="{BB962C8B-B14F-4D97-AF65-F5344CB8AC3E}">
        <p14:creationId xmlns:p14="http://schemas.microsoft.com/office/powerpoint/2010/main" val="26447249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Type A and Type B Single Phase Voltage Regulators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26</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2702545" y="4565432"/>
            <a:ext cx="3599244" cy="707886"/>
          </a:xfrm>
          <a:prstGeom prst="rect">
            <a:avLst/>
          </a:prstGeom>
        </p:spPr>
        <p:txBody>
          <a:bodyPr wrap="square">
            <a:spAutoFit/>
          </a:bodyPr>
          <a:lstStyle/>
          <a:p>
            <a:r>
              <a:rPr lang="en-US" sz="2000" dirty="0"/>
              <a:t>Sign convention table for </a:t>
            </a:r>
            <a:r>
              <a:rPr lang="en-US" sz="2000" dirty="0" err="1"/>
              <a:t>a</a:t>
            </a:r>
            <a:r>
              <a:rPr lang="en-US" sz="2000" baseline="-25000" dirty="0" err="1"/>
              <a:t>r</a:t>
            </a:r>
            <a:endParaRPr lang="en-US" sz="2000" dirty="0"/>
          </a:p>
          <a:p>
            <a:endParaRPr lang="en-US" sz="2000" dirty="0"/>
          </a:p>
        </p:txBody>
      </p:sp>
      <p:pic>
        <p:nvPicPr>
          <p:cNvPr id="2" name="Picture 1"/>
          <p:cNvPicPr>
            <a:picLocks noChangeAspect="1"/>
          </p:cNvPicPr>
          <p:nvPr/>
        </p:nvPicPr>
        <p:blipFill>
          <a:blip r:embed="rId2"/>
          <a:stretch>
            <a:fillRect/>
          </a:stretch>
        </p:blipFill>
        <p:spPr>
          <a:xfrm>
            <a:off x="1892866" y="2689030"/>
            <a:ext cx="4904768" cy="1795394"/>
          </a:xfrm>
          <a:prstGeom prst="rect">
            <a:avLst/>
          </a:prstGeom>
        </p:spPr>
      </p:pic>
    </p:spTree>
    <p:extLst>
      <p:ext uri="{BB962C8B-B14F-4D97-AF65-F5344CB8AC3E}">
        <p14:creationId xmlns:p14="http://schemas.microsoft.com/office/powerpoint/2010/main" val="15785399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Type A and Type B Single Phase Voltage Regulators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27</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326269" y="1402238"/>
            <a:ext cx="8316912" cy="3354765"/>
          </a:xfrm>
          <a:prstGeom prst="rect">
            <a:avLst/>
          </a:prstGeom>
        </p:spPr>
        <p:txBody>
          <a:bodyPr wrap="square">
            <a:spAutoFit/>
          </a:bodyPr>
          <a:lstStyle/>
          <a:p>
            <a:r>
              <a:rPr lang="en-US" sz="2600" b="1" dirty="0"/>
              <a:t>Question: </a:t>
            </a:r>
            <a:r>
              <a:rPr lang="en-US" sz="2600" dirty="0"/>
              <a:t>For a type B voltage regulator, if the autotransformer is in the lower position, then the source voltage will be ______________ than the load voltage </a:t>
            </a:r>
          </a:p>
          <a:p>
            <a:endParaRPr lang="en-US" sz="2600" b="1" dirty="0"/>
          </a:p>
          <a:p>
            <a:pPr marL="514350" indent="-514350">
              <a:spcAft>
                <a:spcPts val="600"/>
              </a:spcAft>
              <a:buFont typeface="+mj-lt"/>
              <a:buAutoNum type="alphaLcPeriod"/>
            </a:pPr>
            <a:r>
              <a:rPr lang="en-US" sz="2600" dirty="0"/>
              <a:t>greater</a:t>
            </a:r>
          </a:p>
          <a:p>
            <a:pPr marL="514350" indent="-514350">
              <a:spcAft>
                <a:spcPts val="600"/>
              </a:spcAft>
              <a:buFont typeface="+mj-lt"/>
              <a:buAutoNum type="alphaLcPeriod"/>
            </a:pPr>
            <a:r>
              <a:rPr lang="en-US" sz="2600" dirty="0"/>
              <a:t>less </a:t>
            </a:r>
          </a:p>
          <a:p>
            <a:endParaRPr lang="en-US" sz="2000" dirty="0"/>
          </a:p>
        </p:txBody>
      </p:sp>
    </p:spTree>
    <p:extLst>
      <p:ext uri="{BB962C8B-B14F-4D97-AF65-F5344CB8AC3E}">
        <p14:creationId xmlns:p14="http://schemas.microsoft.com/office/powerpoint/2010/main" val="6375280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Type A and Type B Single Phase Voltage Regulators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28</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326269" y="1402238"/>
            <a:ext cx="8316912" cy="1200329"/>
          </a:xfrm>
          <a:prstGeom prst="rect">
            <a:avLst/>
          </a:prstGeom>
        </p:spPr>
        <p:txBody>
          <a:bodyPr wrap="square">
            <a:spAutoFit/>
          </a:bodyPr>
          <a:lstStyle/>
          <a:p>
            <a:r>
              <a:rPr lang="en-US" sz="2600" b="1" dirty="0"/>
              <a:t>Question: </a:t>
            </a:r>
            <a:r>
              <a:rPr lang="en-US" sz="2600" dirty="0"/>
              <a:t>(True of False) Type A regulators are much more common than Type B regulators. </a:t>
            </a:r>
          </a:p>
          <a:p>
            <a:endParaRPr lang="en-US" sz="2000" dirty="0"/>
          </a:p>
        </p:txBody>
      </p:sp>
    </p:spTree>
    <p:extLst>
      <p:ext uri="{BB962C8B-B14F-4D97-AF65-F5344CB8AC3E}">
        <p14:creationId xmlns:p14="http://schemas.microsoft.com/office/powerpoint/2010/main" val="26545876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#3</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29</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8" name="TextBox 1"/>
          <p:cNvSpPr txBox="1">
            <a:spLocks noChangeArrowheads="1"/>
          </p:cNvSpPr>
          <p:nvPr/>
        </p:nvSpPr>
        <p:spPr bwMode="auto">
          <a:xfrm>
            <a:off x="211478" y="3128283"/>
            <a:ext cx="872104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eaLnBrk="1" hangingPunct="1">
              <a:spcBef>
                <a:spcPct val="0"/>
              </a:spcBef>
              <a:spcAft>
                <a:spcPct val="0"/>
              </a:spcAft>
              <a:buClrTx/>
              <a:buNone/>
            </a:pPr>
            <a:r>
              <a:rPr lang="en-US" altLang="en-US" sz="2200" b="1" dirty="0">
                <a:solidFill>
                  <a:srgbClr val="16457F"/>
                </a:solidFill>
                <a:latin typeface="Arial" panose="020B0604020202020204" pitchFamily="34" charset="0"/>
                <a:ea typeface="+mj-ea"/>
                <a:cs typeface="Arial" panose="020B0604020202020204" pitchFamily="34" charset="0"/>
              </a:rPr>
              <a:t>Line Drop Compensator </a:t>
            </a:r>
          </a:p>
        </p:txBody>
      </p:sp>
    </p:spTree>
    <p:extLst>
      <p:ext uri="{BB962C8B-B14F-4D97-AF65-F5344CB8AC3E}">
        <p14:creationId xmlns:p14="http://schemas.microsoft.com/office/powerpoint/2010/main" val="42594870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179388" y="1350963"/>
            <a:ext cx="8702675" cy="4079875"/>
          </a:xfrm>
        </p:spPr>
        <p:txBody>
          <a:bodyPr/>
          <a:lstStyle/>
          <a:p>
            <a:pPr eaLnBrk="1" hangingPunct="1">
              <a:spcBef>
                <a:spcPct val="0"/>
              </a:spcBef>
              <a:defRPr/>
            </a:pPr>
            <a:r>
              <a:rPr lang="en-US" altLang="en-US" sz="2800" b="1" dirty="0">
                <a:latin typeface="Arial" charset="0"/>
                <a:cs typeface="Arial" charset="0"/>
              </a:rPr>
              <a:t>Learning Objectives:</a:t>
            </a:r>
          </a:p>
          <a:p>
            <a:pPr lvl="1" eaLnBrk="1" hangingPunct="1">
              <a:spcBef>
                <a:spcPct val="0"/>
              </a:spcBef>
              <a:spcAft>
                <a:spcPts val="600"/>
              </a:spcAft>
              <a:defRPr/>
            </a:pPr>
            <a:r>
              <a:rPr lang="en-US" altLang="en-US" sz="2000" dirty="0">
                <a:latin typeface="Arial" charset="0"/>
                <a:cs typeface="Arial" charset="0"/>
              </a:rPr>
              <a:t>Describe the components and settings of the step-voltage regulator control circuit</a:t>
            </a:r>
          </a:p>
          <a:p>
            <a:pPr lvl="1" eaLnBrk="1" hangingPunct="1">
              <a:spcBef>
                <a:spcPct val="0"/>
              </a:spcBef>
              <a:spcAft>
                <a:spcPts val="600"/>
              </a:spcAft>
              <a:defRPr/>
            </a:pPr>
            <a:r>
              <a:rPr lang="en-US" altLang="en-US" sz="2000" dirty="0">
                <a:latin typeface="Arial" charset="0"/>
                <a:cs typeface="Arial" charset="0"/>
              </a:rPr>
              <a:t>State the difference between Type A and Type B voltage regulators and identify them by their equivalent and abbreviated circuits</a:t>
            </a:r>
          </a:p>
          <a:p>
            <a:pPr lvl="1" eaLnBrk="1" hangingPunct="1">
              <a:spcBef>
                <a:spcPct val="0"/>
              </a:spcBef>
              <a:spcAft>
                <a:spcPts val="600"/>
              </a:spcAft>
              <a:defRPr/>
            </a:pPr>
            <a:r>
              <a:rPr lang="en-US" altLang="en-US" sz="2000" dirty="0">
                <a:latin typeface="Arial" charset="0"/>
                <a:cs typeface="Arial" charset="0"/>
              </a:rPr>
              <a:t>Apply the voltage and current equations for the Type B voltage regulator </a:t>
            </a:r>
          </a:p>
          <a:p>
            <a:pPr lvl="1" eaLnBrk="1" hangingPunct="1">
              <a:spcBef>
                <a:spcPct val="0"/>
              </a:spcBef>
              <a:spcAft>
                <a:spcPts val="600"/>
              </a:spcAft>
              <a:defRPr/>
            </a:pPr>
            <a:r>
              <a:rPr lang="en-US" altLang="en-US" sz="2000" dirty="0">
                <a:latin typeface="Arial" charset="0"/>
                <a:cs typeface="Arial" charset="0"/>
              </a:rPr>
              <a:t>Calculate the a, b, c, d, A and B for the Type B voltage regulator and use them to solve for system voltages and currents</a:t>
            </a:r>
          </a:p>
          <a:p>
            <a:pPr lvl="1" eaLnBrk="1" hangingPunct="1">
              <a:spcBef>
                <a:spcPct val="0"/>
              </a:spcBef>
              <a:spcAft>
                <a:spcPts val="600"/>
              </a:spcAft>
              <a:defRPr/>
            </a:pPr>
            <a:r>
              <a:rPr lang="en-US" altLang="en-US" sz="2000" dirty="0">
                <a:latin typeface="Arial" charset="0"/>
                <a:cs typeface="Arial" charset="0"/>
              </a:rPr>
              <a:t>Determine PT &amp; CT ratings and R &amp; X settings for load drop compensator circuits and calculate equivalent line impedances</a:t>
            </a:r>
          </a:p>
          <a:p>
            <a:pPr lvl="1" eaLnBrk="1" hangingPunct="1">
              <a:spcBef>
                <a:spcPct val="0"/>
              </a:spcBef>
              <a:spcAft>
                <a:spcPts val="600"/>
              </a:spcAft>
              <a:defRPr/>
            </a:pPr>
            <a:endParaRPr lang="en-US" altLang="en-US" sz="2000" dirty="0">
              <a:latin typeface="Arial" charset="0"/>
              <a:cs typeface="Arial" charset="0"/>
            </a:endParaRPr>
          </a:p>
          <a:p>
            <a:pPr lvl="1" eaLnBrk="1" hangingPunct="1">
              <a:spcBef>
                <a:spcPct val="0"/>
              </a:spcBef>
              <a:spcAft>
                <a:spcPts val="600"/>
              </a:spcAft>
              <a:defRPr/>
            </a:pPr>
            <a:endParaRPr lang="en-US" altLang="en-US" sz="2000" dirty="0">
              <a:latin typeface="Arial" charset="0"/>
              <a:cs typeface="Arial" charset="0"/>
            </a:endParaRPr>
          </a:p>
          <a:p>
            <a:pPr marL="457200" lvl="1" indent="0" eaLnBrk="1" hangingPunct="1">
              <a:spcBef>
                <a:spcPct val="0"/>
              </a:spcBef>
              <a:spcAft>
                <a:spcPts val="600"/>
              </a:spcAft>
              <a:buFontTx/>
              <a:buNone/>
              <a:defRPr/>
            </a:pPr>
            <a:r>
              <a:rPr lang="en-US" altLang="en-US" sz="2000" b="1" dirty="0">
                <a:latin typeface="Arial" charset="0"/>
                <a:cs typeface="Arial" charset="0"/>
              </a:rPr>
              <a:t/>
            </a:r>
            <a:br>
              <a:rPr lang="en-US" altLang="en-US" sz="2000" b="1" dirty="0">
                <a:latin typeface="Arial" charset="0"/>
                <a:cs typeface="Arial" charset="0"/>
              </a:rPr>
            </a:br>
            <a:endParaRPr lang="en-US" altLang="en-US" sz="2000" dirty="0">
              <a:latin typeface="Arial" charset="0"/>
              <a:cs typeface="Arial" charset="0"/>
            </a:endParaRPr>
          </a:p>
        </p:txBody>
      </p:sp>
      <p:sp>
        <p:nvSpPr>
          <p:cNvPr id="19459" name="TextBox 5"/>
          <p:cNvSpPr txBox="1">
            <a:spLocks noChangeArrowheads="1"/>
          </p:cNvSpPr>
          <p:nvPr/>
        </p:nvSpPr>
        <p:spPr bwMode="auto">
          <a:xfrm>
            <a:off x="3954463" y="134938"/>
            <a:ext cx="4927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a:latin typeface="Times New Roman" panose="02020603050405020304" pitchFamily="18" charset="0"/>
              </a:rPr>
              <a:t>Learning Objectives</a:t>
            </a:r>
          </a:p>
        </p:txBody>
      </p:sp>
      <p:sp>
        <p:nvSpPr>
          <p:cNvPr id="19460"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AE758527-5DC8-43E1-B93C-9498DDCD4DFA}" type="slidenum">
              <a:rPr lang="en-US" altLang="en-US" sz="2400" smtClean="0">
                <a:solidFill>
                  <a:schemeClr val="tx1"/>
                </a:solidFill>
                <a:latin typeface="Arial" panose="020B0604020202020204" pitchFamily="34" charset="0"/>
              </a:rPr>
              <a:pPr algn="r">
                <a:spcBef>
                  <a:spcPct val="0"/>
                </a:spcBef>
                <a:spcAft>
                  <a:spcPct val="0"/>
                </a:spcAft>
                <a:buClrTx/>
                <a:buFontTx/>
                <a:buNone/>
              </a:pPr>
              <a:t>3</a:t>
            </a:fld>
            <a:endParaRPr lang="en-US" altLang="en-US" sz="2400">
              <a:solidFill>
                <a:schemeClr val="tx1"/>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#3</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Line Drop Compensators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30</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326269" y="1402238"/>
            <a:ext cx="8316912" cy="707886"/>
          </a:xfrm>
          <a:prstGeom prst="rect">
            <a:avLst/>
          </a:prstGeom>
        </p:spPr>
        <p:txBody>
          <a:bodyPr wrap="square">
            <a:spAutoFit/>
          </a:bodyPr>
          <a:lstStyle/>
          <a:p>
            <a:r>
              <a:rPr lang="en-US" sz="2000" dirty="0"/>
              <a:t>The changing of taps on a regulator is controlled by the </a:t>
            </a:r>
            <a:r>
              <a:rPr lang="en-US" sz="2000" b="1" dirty="0"/>
              <a:t>line drop compensator</a:t>
            </a:r>
          </a:p>
        </p:txBody>
      </p:sp>
      <p:pic>
        <p:nvPicPr>
          <p:cNvPr id="2" name="Picture 1"/>
          <p:cNvPicPr>
            <a:picLocks noChangeAspect="1"/>
          </p:cNvPicPr>
          <p:nvPr/>
        </p:nvPicPr>
        <p:blipFill>
          <a:blip r:embed="rId2"/>
          <a:stretch>
            <a:fillRect/>
          </a:stretch>
        </p:blipFill>
        <p:spPr>
          <a:xfrm>
            <a:off x="1088012" y="2220927"/>
            <a:ext cx="7315200" cy="4406691"/>
          </a:xfrm>
          <a:prstGeom prst="rect">
            <a:avLst/>
          </a:prstGeom>
        </p:spPr>
      </p:pic>
    </p:spTree>
    <p:extLst>
      <p:ext uri="{BB962C8B-B14F-4D97-AF65-F5344CB8AC3E}">
        <p14:creationId xmlns:p14="http://schemas.microsoft.com/office/powerpoint/2010/main" val="34197445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#3</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Line Drop Compensators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31</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326269" y="1402238"/>
            <a:ext cx="8316912" cy="3724096"/>
          </a:xfrm>
          <a:prstGeom prst="rect">
            <a:avLst/>
          </a:prstGeom>
        </p:spPr>
        <p:txBody>
          <a:bodyPr wrap="square">
            <a:spAutoFit/>
          </a:bodyPr>
          <a:lstStyle/>
          <a:p>
            <a:pPr marL="342900" indent="-342900">
              <a:spcBef>
                <a:spcPts val="600"/>
              </a:spcBef>
              <a:spcAft>
                <a:spcPts val="600"/>
              </a:spcAft>
              <a:buFont typeface="Arial" panose="020B0604020202020204" pitchFamily="34" charset="0"/>
              <a:buChar char="•"/>
            </a:pPr>
            <a:r>
              <a:rPr lang="en-US" dirty="0"/>
              <a:t>Older regulators are controlled by an analog compensator circuit. Modern regulators are controlled by a digital compensator. </a:t>
            </a:r>
          </a:p>
          <a:p>
            <a:pPr marL="342900" indent="-342900">
              <a:spcBef>
                <a:spcPts val="600"/>
              </a:spcBef>
              <a:spcAft>
                <a:spcPts val="600"/>
              </a:spcAft>
              <a:buFont typeface="Arial" panose="020B0604020202020204" pitchFamily="34" charset="0"/>
              <a:buChar char="•"/>
            </a:pPr>
            <a:r>
              <a:rPr lang="en-US" dirty="0"/>
              <a:t>The digital compensators require the same settings as the analog, because it is easy to visualize, the analog circuit will be used in this section. However, understand that the modern digital compensators perform the same function for changing the taps on the regulators.</a:t>
            </a:r>
          </a:p>
          <a:p>
            <a:pPr>
              <a:spcBef>
                <a:spcPts val="600"/>
              </a:spcBef>
              <a:spcAft>
                <a:spcPts val="600"/>
              </a:spcAft>
            </a:pPr>
            <a:endParaRPr lang="en-US" dirty="0"/>
          </a:p>
        </p:txBody>
      </p:sp>
    </p:spTree>
    <p:extLst>
      <p:ext uri="{BB962C8B-B14F-4D97-AF65-F5344CB8AC3E}">
        <p14:creationId xmlns:p14="http://schemas.microsoft.com/office/powerpoint/2010/main" val="12105610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#3</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Line Drop Compensators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32</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326269" y="2827028"/>
            <a:ext cx="8316912" cy="1508105"/>
          </a:xfrm>
          <a:prstGeom prst="rect">
            <a:avLst/>
          </a:prstGeom>
        </p:spPr>
        <p:txBody>
          <a:bodyPr wrap="square">
            <a:spAutoFit/>
          </a:bodyPr>
          <a:lstStyle/>
          <a:p>
            <a:r>
              <a:rPr lang="en-US" b="1" dirty="0"/>
              <a:t>Note: </a:t>
            </a:r>
            <a:r>
              <a:rPr lang="en-US" dirty="0"/>
              <a:t>As the smart grid becomes popular, it will be possible to transmit the load-center voltage directly to the regulator, so there will not be a need for the compensator circuit</a:t>
            </a:r>
          </a:p>
          <a:p>
            <a:endParaRPr lang="en-US" sz="2000" dirty="0"/>
          </a:p>
        </p:txBody>
      </p:sp>
    </p:spTree>
    <p:extLst>
      <p:ext uri="{BB962C8B-B14F-4D97-AF65-F5344CB8AC3E}">
        <p14:creationId xmlns:p14="http://schemas.microsoft.com/office/powerpoint/2010/main" val="8360458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#3</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Line Drop Compensators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33</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331031" y="1568708"/>
            <a:ext cx="8316912" cy="4832092"/>
          </a:xfrm>
          <a:prstGeom prst="rect">
            <a:avLst/>
          </a:prstGeom>
        </p:spPr>
        <p:txBody>
          <a:bodyPr wrap="square">
            <a:spAutoFit/>
          </a:bodyPr>
          <a:lstStyle/>
          <a:p>
            <a:pPr marL="342900" indent="-342900">
              <a:spcBef>
                <a:spcPts val="600"/>
              </a:spcBef>
              <a:spcAft>
                <a:spcPts val="600"/>
              </a:spcAft>
              <a:buFont typeface="Arial" panose="020B0604020202020204" pitchFamily="34" charset="0"/>
              <a:buChar char="•"/>
            </a:pPr>
            <a:r>
              <a:rPr lang="en-US" dirty="0"/>
              <a:t>The purpose of the line drop compensator is to model the voltage drop of the distribution line from the regulator to the “load center.” </a:t>
            </a:r>
          </a:p>
          <a:p>
            <a:pPr marL="342900" indent="-342900">
              <a:spcBef>
                <a:spcPts val="600"/>
              </a:spcBef>
              <a:spcAft>
                <a:spcPts val="600"/>
              </a:spcAft>
              <a:buFont typeface="Arial" panose="020B0604020202020204" pitchFamily="34" charset="0"/>
              <a:buChar char="•"/>
            </a:pPr>
            <a:r>
              <a:rPr lang="en-US" dirty="0"/>
              <a:t>The compensator is an analog circuit that is a scale model of the line circuit. The compensator input voltage is typically 120 V, which requires the potential transformer in figure shown on previously to reduce the rated voltage down to 120 V. </a:t>
            </a:r>
          </a:p>
          <a:p>
            <a:pPr marL="342900" indent="-342900">
              <a:spcBef>
                <a:spcPts val="600"/>
              </a:spcBef>
              <a:spcAft>
                <a:spcPts val="600"/>
              </a:spcAft>
              <a:buFont typeface="Arial" panose="020B0604020202020204" pitchFamily="34" charset="0"/>
              <a:buChar char="•"/>
            </a:pPr>
            <a:r>
              <a:rPr lang="en-US" dirty="0"/>
              <a:t>For a regulator connected line to ground, the rated voltage is the nominal line-to-neutral voltage, while for a regulator connected line to line, the rated voltage is the line-to-line voltage.</a:t>
            </a:r>
            <a:endParaRPr lang="en-US" sz="2000" dirty="0"/>
          </a:p>
        </p:txBody>
      </p:sp>
    </p:spTree>
    <p:extLst>
      <p:ext uri="{BB962C8B-B14F-4D97-AF65-F5344CB8AC3E}">
        <p14:creationId xmlns:p14="http://schemas.microsoft.com/office/powerpoint/2010/main" val="27769785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#3</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Line Drop Compensators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34</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335794" y="1299971"/>
            <a:ext cx="8316912" cy="1200329"/>
          </a:xfrm>
          <a:prstGeom prst="rect">
            <a:avLst/>
          </a:prstGeom>
        </p:spPr>
        <p:txBody>
          <a:bodyPr wrap="square">
            <a:spAutoFit/>
          </a:bodyPr>
          <a:lstStyle/>
          <a:p>
            <a:r>
              <a:rPr lang="en-US" dirty="0"/>
              <a:t>The current transformer turns ratio is specified as </a:t>
            </a:r>
            <a:r>
              <a:rPr lang="en-US" i="1" dirty="0"/>
              <a:t>CT</a:t>
            </a:r>
            <a:r>
              <a:rPr lang="en-US" i="1" baseline="-25000" dirty="0"/>
              <a:t>P</a:t>
            </a:r>
            <a:r>
              <a:rPr lang="en-US" dirty="0"/>
              <a:t>: </a:t>
            </a:r>
            <a:r>
              <a:rPr lang="en-US" i="1" dirty="0"/>
              <a:t>CT</a:t>
            </a:r>
            <a:r>
              <a:rPr lang="en-US" i="1" baseline="-25000" dirty="0"/>
              <a:t>S</a:t>
            </a:r>
            <a:r>
              <a:rPr lang="en-US" dirty="0"/>
              <a:t> where the primary rating (</a:t>
            </a:r>
            <a:r>
              <a:rPr lang="en-US" i="1" dirty="0"/>
              <a:t>CT</a:t>
            </a:r>
            <a:r>
              <a:rPr lang="en-US" i="1" baseline="-25000" dirty="0"/>
              <a:t>P</a:t>
            </a:r>
            <a:r>
              <a:rPr lang="en-US" dirty="0"/>
              <a:t>) will typically be the rated current of the feeder. </a:t>
            </a:r>
            <a:endParaRPr lang="en-US" sz="2000" dirty="0"/>
          </a:p>
        </p:txBody>
      </p:sp>
      <p:pic>
        <p:nvPicPr>
          <p:cNvPr id="8" name="Picture 7">
            <a:extLst>
              <a:ext uri="{FF2B5EF4-FFF2-40B4-BE49-F238E27FC236}">
                <a16:creationId xmlns:a16="http://schemas.microsoft.com/office/drawing/2014/main" id="{19449620-96D9-3D46-B63C-F26C45185DF4}"/>
              </a:ext>
            </a:extLst>
          </p:cNvPr>
          <p:cNvPicPr>
            <a:picLocks noChangeAspect="1"/>
          </p:cNvPicPr>
          <p:nvPr/>
        </p:nvPicPr>
        <p:blipFill>
          <a:blip r:embed="rId2"/>
          <a:stretch>
            <a:fillRect/>
          </a:stretch>
        </p:blipFill>
        <p:spPr>
          <a:xfrm>
            <a:off x="1194099" y="2704505"/>
            <a:ext cx="6262440" cy="3772506"/>
          </a:xfrm>
          <a:prstGeom prst="rect">
            <a:avLst/>
          </a:prstGeom>
        </p:spPr>
      </p:pic>
    </p:spTree>
    <p:extLst>
      <p:ext uri="{BB962C8B-B14F-4D97-AF65-F5344CB8AC3E}">
        <p14:creationId xmlns:p14="http://schemas.microsoft.com/office/powerpoint/2010/main" val="15331879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#3</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Line Drop Compensators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35</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331031" y="1568708"/>
            <a:ext cx="8316912" cy="4678204"/>
          </a:xfrm>
          <a:prstGeom prst="rect">
            <a:avLst/>
          </a:prstGeom>
        </p:spPr>
        <p:txBody>
          <a:bodyPr wrap="square">
            <a:spAutoFit/>
          </a:bodyPr>
          <a:lstStyle/>
          <a:p>
            <a:pPr marL="342900" indent="-342900">
              <a:spcBef>
                <a:spcPts val="600"/>
              </a:spcBef>
              <a:buFont typeface="Arial" panose="020B0604020202020204" pitchFamily="34" charset="0"/>
              <a:buChar char="•"/>
            </a:pPr>
            <a:r>
              <a:rPr lang="en-US" dirty="0"/>
              <a:t>The setting that is most critical is that of R′ and X′ calibrated in volts. These values must represent the equivalent impedance from the regulator to the load center. </a:t>
            </a:r>
          </a:p>
          <a:p>
            <a:pPr marL="342900" indent="-342900">
              <a:spcBef>
                <a:spcPts val="600"/>
              </a:spcBef>
              <a:buFont typeface="Arial" panose="020B0604020202020204" pitchFamily="34" charset="0"/>
              <a:buChar char="•"/>
            </a:pPr>
            <a:r>
              <a:rPr lang="en-US" dirty="0"/>
              <a:t>The basic requirement is to force the per-unit line impedance to be equal to the per-unit compensator impedance. </a:t>
            </a:r>
          </a:p>
          <a:p>
            <a:pPr marL="342900" indent="-342900">
              <a:spcBef>
                <a:spcPts val="600"/>
              </a:spcBef>
              <a:buFont typeface="Arial" panose="020B0604020202020204" pitchFamily="34" charset="0"/>
              <a:buChar char="•"/>
            </a:pPr>
            <a:r>
              <a:rPr lang="en-US" dirty="0"/>
              <a:t>In order to cause this to happen, it is essential that a consistent set of base values be developed wherein the per-unit voltage and currents in the line and in the compensator are equal.</a:t>
            </a:r>
          </a:p>
          <a:p>
            <a:endParaRPr lang="en-US" dirty="0"/>
          </a:p>
        </p:txBody>
      </p:sp>
    </p:spTree>
    <p:extLst>
      <p:ext uri="{BB962C8B-B14F-4D97-AF65-F5344CB8AC3E}">
        <p14:creationId xmlns:p14="http://schemas.microsoft.com/office/powerpoint/2010/main" val="39310078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#3</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Line Drop Compensators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36</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331031" y="1568708"/>
            <a:ext cx="8316912" cy="4231928"/>
          </a:xfrm>
          <a:prstGeom prst="rect">
            <a:avLst/>
          </a:prstGeom>
        </p:spPr>
        <p:txBody>
          <a:bodyPr wrap="square">
            <a:spAutoFit/>
          </a:bodyPr>
          <a:lstStyle/>
          <a:p>
            <a:pPr marL="342900" indent="-342900">
              <a:spcBef>
                <a:spcPts val="600"/>
              </a:spcBef>
              <a:buFont typeface="Arial" panose="020B0604020202020204" pitchFamily="34" charset="0"/>
              <a:buChar char="•"/>
            </a:pPr>
            <a:r>
              <a:rPr lang="en-US" dirty="0"/>
              <a:t>The consistent set of base values is determined by selecting a base voltage and current for the line circuit and then computing the base voltage and current in the compensator by dividing the system base values by the potential transformer ratio and current transformer ratio, respectively. </a:t>
            </a:r>
          </a:p>
          <a:p>
            <a:pPr marL="342900" indent="-342900">
              <a:spcBef>
                <a:spcPts val="600"/>
              </a:spcBef>
              <a:buFont typeface="Arial" panose="020B0604020202020204" pitchFamily="34" charset="0"/>
              <a:buChar char="•"/>
            </a:pPr>
            <a:r>
              <a:rPr lang="en-US" dirty="0"/>
              <a:t>For regulators connected line to ground, the base system voltage is selected as the rated line-to-neutral voltage (V</a:t>
            </a:r>
            <a:r>
              <a:rPr lang="en-US" baseline="-25000" dirty="0"/>
              <a:t>LN</a:t>
            </a:r>
            <a:r>
              <a:rPr lang="en-US" dirty="0"/>
              <a:t>), and the base system current is selected as the rating of the primary winding of the current transformer (C</a:t>
            </a:r>
            <a:r>
              <a:rPr lang="en-US" baseline="-25000" dirty="0"/>
              <a:t>TP</a:t>
            </a:r>
            <a:r>
              <a:rPr lang="en-US" dirty="0"/>
              <a:t>).</a:t>
            </a:r>
          </a:p>
        </p:txBody>
      </p:sp>
    </p:spTree>
    <p:extLst>
      <p:ext uri="{BB962C8B-B14F-4D97-AF65-F5344CB8AC3E}">
        <p14:creationId xmlns:p14="http://schemas.microsoft.com/office/powerpoint/2010/main" val="2802439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#3</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Line Drop Compensators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37</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331031" y="1423104"/>
            <a:ext cx="8316912" cy="1200329"/>
          </a:xfrm>
          <a:prstGeom prst="rect">
            <a:avLst/>
          </a:prstGeom>
        </p:spPr>
        <p:txBody>
          <a:bodyPr wrap="square">
            <a:spAutoFit/>
          </a:bodyPr>
          <a:lstStyle/>
          <a:p>
            <a:r>
              <a:rPr lang="en-US" dirty="0"/>
              <a:t>The table shown below gives “table of base values” and employs these rules for a regulator connected line to ground:</a:t>
            </a:r>
          </a:p>
        </p:txBody>
      </p:sp>
      <p:pic>
        <p:nvPicPr>
          <p:cNvPr id="2" name="Picture 1"/>
          <p:cNvPicPr>
            <a:picLocks noChangeAspect="1"/>
          </p:cNvPicPr>
          <p:nvPr/>
        </p:nvPicPr>
        <p:blipFill>
          <a:blip r:embed="rId2"/>
          <a:stretch>
            <a:fillRect/>
          </a:stretch>
        </p:blipFill>
        <p:spPr>
          <a:xfrm>
            <a:off x="831887" y="2950231"/>
            <a:ext cx="7315200" cy="2829112"/>
          </a:xfrm>
          <a:prstGeom prst="rect">
            <a:avLst/>
          </a:prstGeom>
        </p:spPr>
      </p:pic>
    </p:spTree>
    <p:extLst>
      <p:ext uri="{BB962C8B-B14F-4D97-AF65-F5344CB8AC3E}">
        <p14:creationId xmlns:p14="http://schemas.microsoft.com/office/powerpoint/2010/main" val="27615033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#3</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Line Drop Compensators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38</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331031" y="1423104"/>
            <a:ext cx="8316912" cy="1015663"/>
          </a:xfrm>
          <a:prstGeom prst="rect">
            <a:avLst/>
          </a:prstGeom>
        </p:spPr>
        <p:txBody>
          <a:bodyPr wrap="square">
            <a:spAutoFit/>
          </a:bodyPr>
          <a:lstStyle/>
          <a:p>
            <a:r>
              <a:rPr lang="en-US" sz="2000" dirty="0"/>
              <a:t>With the table of base values developed, the compensator </a:t>
            </a:r>
            <a:r>
              <a:rPr lang="en-US" sz="2000" i="1" dirty="0"/>
              <a:t>R</a:t>
            </a:r>
            <a:r>
              <a:rPr lang="en-US" sz="2000" dirty="0"/>
              <a:t> and </a:t>
            </a:r>
            <a:r>
              <a:rPr lang="en-US" sz="2000" i="1" dirty="0"/>
              <a:t>X</a:t>
            </a:r>
            <a:r>
              <a:rPr lang="en-US" sz="2000" dirty="0"/>
              <a:t> settings in Ohms can be computed by first computing the per-unit line impedance:</a:t>
            </a:r>
          </a:p>
        </p:txBody>
      </p:sp>
      <p:pic>
        <p:nvPicPr>
          <p:cNvPr id="2" name="Picture 1">
            <a:extLst>
              <a:ext uri="{FF2B5EF4-FFF2-40B4-BE49-F238E27FC236}">
                <a16:creationId xmlns:a16="http://schemas.microsoft.com/office/drawing/2014/main" id="{4F0FA2EA-F953-8E49-8B13-AE6E8AA82712}"/>
              </a:ext>
            </a:extLst>
          </p:cNvPr>
          <p:cNvPicPr>
            <a:picLocks noChangeAspect="1"/>
          </p:cNvPicPr>
          <p:nvPr/>
        </p:nvPicPr>
        <p:blipFill>
          <a:blip r:embed="rId2"/>
          <a:stretch>
            <a:fillRect/>
          </a:stretch>
        </p:blipFill>
        <p:spPr>
          <a:xfrm>
            <a:off x="1819536" y="2624137"/>
            <a:ext cx="4622800" cy="1003300"/>
          </a:xfrm>
          <a:prstGeom prst="rect">
            <a:avLst/>
          </a:prstGeom>
        </p:spPr>
      </p:pic>
      <p:pic>
        <p:nvPicPr>
          <p:cNvPr id="4" name="Picture 3">
            <a:extLst>
              <a:ext uri="{FF2B5EF4-FFF2-40B4-BE49-F238E27FC236}">
                <a16:creationId xmlns:a16="http://schemas.microsoft.com/office/drawing/2014/main" id="{C080DC98-16B8-8848-8086-98D9A1C068C4}"/>
              </a:ext>
            </a:extLst>
          </p:cNvPr>
          <p:cNvPicPr>
            <a:picLocks noChangeAspect="1"/>
          </p:cNvPicPr>
          <p:nvPr/>
        </p:nvPicPr>
        <p:blipFill>
          <a:blip r:embed="rId3"/>
          <a:stretch>
            <a:fillRect/>
          </a:stretch>
        </p:blipFill>
        <p:spPr>
          <a:xfrm>
            <a:off x="4091454" y="3812807"/>
            <a:ext cx="3873500" cy="622300"/>
          </a:xfrm>
          <a:prstGeom prst="rect">
            <a:avLst/>
          </a:prstGeom>
        </p:spPr>
      </p:pic>
    </p:spTree>
    <p:extLst>
      <p:ext uri="{BB962C8B-B14F-4D97-AF65-F5344CB8AC3E}">
        <p14:creationId xmlns:p14="http://schemas.microsoft.com/office/powerpoint/2010/main" val="33892071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#3</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Line Drop Compensators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39</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331031" y="1423104"/>
            <a:ext cx="8316912" cy="1323439"/>
          </a:xfrm>
          <a:prstGeom prst="rect">
            <a:avLst/>
          </a:prstGeom>
        </p:spPr>
        <p:txBody>
          <a:bodyPr wrap="square">
            <a:spAutoFit/>
          </a:bodyPr>
          <a:lstStyle/>
          <a:p>
            <a:r>
              <a:rPr lang="en-US" sz="2000" dirty="0"/>
              <a:t>The per-unit impedance of must be the same in the line and in the compensator. The compensator impedance in Ohms is computed by multiplying the per-unit impedance by the base compensator impedance:</a:t>
            </a:r>
          </a:p>
        </p:txBody>
      </p:sp>
      <p:pic>
        <p:nvPicPr>
          <p:cNvPr id="2" name="Picture 1">
            <a:extLst>
              <a:ext uri="{FF2B5EF4-FFF2-40B4-BE49-F238E27FC236}">
                <a16:creationId xmlns:a16="http://schemas.microsoft.com/office/drawing/2014/main" id="{96872C8B-E719-DD42-9FF5-D31364ACF2DD}"/>
              </a:ext>
            </a:extLst>
          </p:cNvPr>
          <p:cNvPicPr>
            <a:picLocks noChangeAspect="1"/>
          </p:cNvPicPr>
          <p:nvPr/>
        </p:nvPicPr>
        <p:blipFill>
          <a:blip r:embed="rId2"/>
          <a:stretch>
            <a:fillRect/>
          </a:stretch>
        </p:blipFill>
        <p:spPr>
          <a:xfrm>
            <a:off x="313261" y="2885407"/>
            <a:ext cx="6807200" cy="774700"/>
          </a:xfrm>
          <a:prstGeom prst="rect">
            <a:avLst/>
          </a:prstGeom>
        </p:spPr>
      </p:pic>
      <p:pic>
        <p:nvPicPr>
          <p:cNvPr id="3" name="Picture 2">
            <a:extLst>
              <a:ext uri="{FF2B5EF4-FFF2-40B4-BE49-F238E27FC236}">
                <a16:creationId xmlns:a16="http://schemas.microsoft.com/office/drawing/2014/main" id="{8427CD05-5604-E648-8720-A3EAFB1E4C08}"/>
              </a:ext>
            </a:extLst>
          </p:cNvPr>
          <p:cNvPicPr>
            <a:picLocks noChangeAspect="1"/>
          </p:cNvPicPr>
          <p:nvPr/>
        </p:nvPicPr>
        <p:blipFill>
          <a:blip r:embed="rId3"/>
          <a:stretch>
            <a:fillRect/>
          </a:stretch>
        </p:blipFill>
        <p:spPr>
          <a:xfrm>
            <a:off x="3179763" y="3865759"/>
            <a:ext cx="5702300" cy="647700"/>
          </a:xfrm>
          <a:prstGeom prst="rect">
            <a:avLst/>
          </a:prstGeom>
        </p:spPr>
      </p:pic>
      <p:pic>
        <p:nvPicPr>
          <p:cNvPr id="4" name="Picture 3">
            <a:extLst>
              <a:ext uri="{FF2B5EF4-FFF2-40B4-BE49-F238E27FC236}">
                <a16:creationId xmlns:a16="http://schemas.microsoft.com/office/drawing/2014/main" id="{AD3E6F7F-391E-EC4C-8D67-0A8D248BCF06}"/>
              </a:ext>
            </a:extLst>
          </p:cNvPr>
          <p:cNvPicPr>
            <a:picLocks noChangeAspect="1"/>
          </p:cNvPicPr>
          <p:nvPr/>
        </p:nvPicPr>
        <p:blipFill>
          <a:blip r:embed="rId4"/>
          <a:stretch>
            <a:fillRect/>
          </a:stretch>
        </p:blipFill>
        <p:spPr>
          <a:xfrm>
            <a:off x="3179763" y="4757879"/>
            <a:ext cx="4343400" cy="685800"/>
          </a:xfrm>
          <a:prstGeom prst="rect">
            <a:avLst/>
          </a:prstGeom>
        </p:spPr>
      </p:pic>
      <p:pic>
        <p:nvPicPr>
          <p:cNvPr id="6" name="Picture 5">
            <a:extLst>
              <a:ext uri="{FF2B5EF4-FFF2-40B4-BE49-F238E27FC236}">
                <a16:creationId xmlns:a16="http://schemas.microsoft.com/office/drawing/2014/main" id="{3B04D94C-195C-1149-B883-A5B5296A0777}"/>
              </a:ext>
            </a:extLst>
          </p:cNvPr>
          <p:cNvPicPr>
            <a:picLocks noChangeAspect="1"/>
          </p:cNvPicPr>
          <p:nvPr/>
        </p:nvPicPr>
        <p:blipFill>
          <a:blip r:embed="rId5"/>
          <a:stretch>
            <a:fillRect/>
          </a:stretch>
        </p:blipFill>
        <p:spPr>
          <a:xfrm>
            <a:off x="7490890" y="4792691"/>
            <a:ext cx="444500" cy="482600"/>
          </a:xfrm>
          <a:prstGeom prst="rect">
            <a:avLst/>
          </a:prstGeom>
        </p:spPr>
      </p:pic>
    </p:spTree>
    <p:extLst>
      <p:ext uri="{BB962C8B-B14F-4D97-AF65-F5344CB8AC3E}">
        <p14:creationId xmlns:p14="http://schemas.microsoft.com/office/powerpoint/2010/main" val="18305826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a:latin typeface="Times New Roman" panose="02020603050405020304" pitchFamily="18" charset="0"/>
                <a:cs typeface="Times New Roman" panose="02020603050405020304" pitchFamily="18" charset="0"/>
              </a:rPr>
              <a:t>Module #1</a:t>
            </a:r>
          </a:p>
        </p:txBody>
      </p:sp>
      <p:sp>
        <p:nvSpPr>
          <p:cNvPr id="21507" name="Rectangle 2"/>
          <p:cNvSpPr>
            <a:spLocks noGrp="1" noChangeArrowheads="1"/>
          </p:cNvSpPr>
          <p:nvPr>
            <p:ph type="title"/>
          </p:nvPr>
        </p:nvSpPr>
        <p:spPr>
          <a:xfrm>
            <a:off x="197531" y="3013075"/>
            <a:ext cx="8858250" cy="581025"/>
          </a:xfrm>
        </p:spPr>
        <p:txBody>
          <a:bodyPr/>
          <a:lstStyle/>
          <a:p>
            <a:pPr eaLnBrk="1" hangingPunct="1"/>
            <a:r>
              <a:rPr lang="en-US" altLang="en-US" sz="2200" dirty="0">
                <a:solidFill>
                  <a:srgbClr val="16457F"/>
                </a:solidFill>
                <a:latin typeface="Arial" panose="020B0604020202020204" pitchFamily="34" charset="0"/>
                <a:cs typeface="Arial" panose="020B0604020202020204" pitchFamily="34" charset="0"/>
              </a:rPr>
              <a:t>Introduction to Step-Voltage Regulators</a:t>
            </a:r>
            <a:endParaRPr lang="en-US" altLang="en-US" sz="2200" u="sng" dirty="0">
              <a:solidFill>
                <a:srgbClr val="C00000"/>
              </a:solidFill>
              <a:latin typeface="Arial" panose="020B0604020202020204" pitchFamily="34" charset="0"/>
              <a:cs typeface="Arial" panose="020B0604020202020204" pitchFamily="34" charset="0"/>
            </a:endParaRPr>
          </a:p>
        </p:txBody>
      </p:sp>
      <p:sp>
        <p:nvSpPr>
          <p:cNvPr id="21508"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42237CB4-DAC9-4123-BD87-CD047813BF7D}" type="slidenum">
              <a:rPr lang="en-US" altLang="en-US" sz="2400" smtClean="0">
                <a:solidFill>
                  <a:schemeClr val="tx1"/>
                </a:solidFill>
                <a:latin typeface="Arial" panose="020B0604020202020204" pitchFamily="34" charset="0"/>
              </a:rPr>
              <a:pPr algn="r">
                <a:spcBef>
                  <a:spcPct val="0"/>
                </a:spcBef>
                <a:spcAft>
                  <a:spcPct val="0"/>
                </a:spcAft>
                <a:buClrTx/>
                <a:buFontTx/>
                <a:buNone/>
              </a:pPr>
              <a:t>4</a:t>
            </a:fld>
            <a:endParaRPr lang="en-US" altLang="en-US" sz="2400">
              <a:solidFill>
                <a:schemeClr val="tx1"/>
              </a:solidFill>
              <a:latin typeface="Arial" panose="020B0604020202020204" pitchFamily="34" charset="0"/>
            </a:endParaRPr>
          </a:p>
        </p:txBody>
      </p:sp>
    </p:spTree>
    <p:extLst>
      <p:ext uri="{BB962C8B-B14F-4D97-AF65-F5344CB8AC3E}">
        <p14:creationId xmlns:p14="http://schemas.microsoft.com/office/powerpoint/2010/main" val="29764615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#3</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Line Drop Compensators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40</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331031" y="1359040"/>
            <a:ext cx="8316912" cy="1323439"/>
          </a:xfrm>
          <a:prstGeom prst="rect">
            <a:avLst/>
          </a:prstGeom>
        </p:spPr>
        <p:txBody>
          <a:bodyPr wrap="square">
            <a:spAutoFit/>
          </a:bodyPr>
          <a:lstStyle/>
          <a:p>
            <a:r>
              <a:rPr lang="en-US" sz="2000" dirty="0"/>
              <a:t>This equation gives the value of the compensator </a:t>
            </a:r>
            <a:r>
              <a:rPr lang="en-US" sz="2000" i="1" dirty="0"/>
              <a:t>R</a:t>
            </a:r>
            <a:r>
              <a:rPr lang="en-US" sz="2000" dirty="0"/>
              <a:t> and </a:t>
            </a:r>
            <a:r>
              <a:rPr lang="en-US" sz="2000" i="1" dirty="0"/>
              <a:t>X</a:t>
            </a:r>
            <a:r>
              <a:rPr lang="en-US" sz="2000" dirty="0"/>
              <a:t> settings in Ohms. The compensator </a:t>
            </a:r>
            <a:r>
              <a:rPr lang="en-US" sz="2000" i="1" dirty="0"/>
              <a:t>R</a:t>
            </a:r>
            <a:r>
              <a:rPr lang="en-US" sz="2000" dirty="0"/>
              <a:t> and </a:t>
            </a:r>
            <a:r>
              <a:rPr lang="en-US" sz="2000" i="1" dirty="0"/>
              <a:t>X</a:t>
            </a:r>
            <a:r>
              <a:rPr lang="en-US" sz="2000" dirty="0"/>
              <a:t> settings in volts are determined by multiplying the compensator </a:t>
            </a:r>
            <a:r>
              <a:rPr lang="en-US" sz="2000" i="1" dirty="0"/>
              <a:t>R</a:t>
            </a:r>
            <a:r>
              <a:rPr lang="en-US" sz="2000" dirty="0"/>
              <a:t> and </a:t>
            </a:r>
            <a:r>
              <a:rPr lang="en-US" sz="2000" i="1" dirty="0"/>
              <a:t>X</a:t>
            </a:r>
            <a:r>
              <a:rPr lang="en-US" sz="2000" dirty="0"/>
              <a:t> in Ohms times the rated secondary current (</a:t>
            </a:r>
            <a:r>
              <a:rPr lang="en-US" sz="2000" i="1" dirty="0"/>
              <a:t>CT</a:t>
            </a:r>
            <a:r>
              <a:rPr lang="en-US" sz="2000" i="1" baseline="-25000" dirty="0"/>
              <a:t>S</a:t>
            </a:r>
            <a:r>
              <a:rPr lang="en-US" sz="2000" dirty="0"/>
              <a:t>) of the current transformer:</a:t>
            </a:r>
          </a:p>
        </p:txBody>
      </p:sp>
      <p:pic>
        <p:nvPicPr>
          <p:cNvPr id="2" name="Picture 1">
            <a:extLst>
              <a:ext uri="{FF2B5EF4-FFF2-40B4-BE49-F238E27FC236}">
                <a16:creationId xmlns:a16="http://schemas.microsoft.com/office/drawing/2014/main" id="{CD677F34-05FF-744B-A578-644DC37F0D77}"/>
              </a:ext>
            </a:extLst>
          </p:cNvPr>
          <p:cNvPicPr>
            <a:picLocks noChangeAspect="1"/>
          </p:cNvPicPr>
          <p:nvPr/>
        </p:nvPicPr>
        <p:blipFill>
          <a:blip r:embed="rId2"/>
          <a:stretch>
            <a:fillRect/>
          </a:stretch>
        </p:blipFill>
        <p:spPr>
          <a:xfrm>
            <a:off x="331031" y="2761910"/>
            <a:ext cx="5930900" cy="749300"/>
          </a:xfrm>
          <a:prstGeom prst="rect">
            <a:avLst/>
          </a:prstGeom>
        </p:spPr>
      </p:pic>
      <p:pic>
        <p:nvPicPr>
          <p:cNvPr id="3" name="Picture 2">
            <a:extLst>
              <a:ext uri="{FF2B5EF4-FFF2-40B4-BE49-F238E27FC236}">
                <a16:creationId xmlns:a16="http://schemas.microsoft.com/office/drawing/2014/main" id="{C4FBD9BC-B1CA-B84F-96CC-3BDB02E7F6D7}"/>
              </a:ext>
            </a:extLst>
          </p:cNvPr>
          <p:cNvPicPr>
            <a:picLocks noChangeAspect="1"/>
          </p:cNvPicPr>
          <p:nvPr/>
        </p:nvPicPr>
        <p:blipFill>
          <a:blip r:embed="rId3"/>
          <a:stretch>
            <a:fillRect/>
          </a:stretch>
        </p:blipFill>
        <p:spPr>
          <a:xfrm>
            <a:off x="1766094" y="3910554"/>
            <a:ext cx="5791200" cy="736600"/>
          </a:xfrm>
          <a:prstGeom prst="rect">
            <a:avLst/>
          </a:prstGeom>
        </p:spPr>
      </p:pic>
      <p:pic>
        <p:nvPicPr>
          <p:cNvPr id="4" name="Picture 3">
            <a:extLst>
              <a:ext uri="{FF2B5EF4-FFF2-40B4-BE49-F238E27FC236}">
                <a16:creationId xmlns:a16="http://schemas.microsoft.com/office/drawing/2014/main" id="{66B2F9D0-F0BC-EB4B-A3B5-74950268D8B7}"/>
              </a:ext>
            </a:extLst>
          </p:cNvPr>
          <p:cNvPicPr>
            <a:picLocks noChangeAspect="1"/>
          </p:cNvPicPr>
          <p:nvPr/>
        </p:nvPicPr>
        <p:blipFill>
          <a:blip r:embed="rId4"/>
          <a:stretch>
            <a:fillRect/>
          </a:stretch>
        </p:blipFill>
        <p:spPr>
          <a:xfrm>
            <a:off x="1766094" y="5161071"/>
            <a:ext cx="4495837" cy="835764"/>
          </a:xfrm>
          <a:prstGeom prst="rect">
            <a:avLst/>
          </a:prstGeom>
        </p:spPr>
      </p:pic>
      <p:pic>
        <p:nvPicPr>
          <p:cNvPr id="6" name="Picture 5">
            <a:extLst>
              <a:ext uri="{FF2B5EF4-FFF2-40B4-BE49-F238E27FC236}">
                <a16:creationId xmlns:a16="http://schemas.microsoft.com/office/drawing/2014/main" id="{913CB1DE-301A-2E47-B40F-E50A4F855BC8}"/>
              </a:ext>
            </a:extLst>
          </p:cNvPr>
          <p:cNvPicPr>
            <a:picLocks noChangeAspect="1"/>
          </p:cNvPicPr>
          <p:nvPr/>
        </p:nvPicPr>
        <p:blipFill>
          <a:blip r:embed="rId5"/>
          <a:stretch>
            <a:fillRect/>
          </a:stretch>
        </p:blipFill>
        <p:spPr>
          <a:xfrm>
            <a:off x="6261931" y="5337653"/>
            <a:ext cx="419100" cy="482600"/>
          </a:xfrm>
          <a:prstGeom prst="rect">
            <a:avLst/>
          </a:prstGeom>
        </p:spPr>
      </p:pic>
    </p:spTree>
    <p:extLst>
      <p:ext uri="{BB962C8B-B14F-4D97-AF65-F5344CB8AC3E}">
        <p14:creationId xmlns:p14="http://schemas.microsoft.com/office/powerpoint/2010/main" val="19383019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#3</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Line Drop Compensators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41</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331031" y="1359040"/>
            <a:ext cx="8316912" cy="4154984"/>
          </a:xfrm>
          <a:prstGeom prst="rect">
            <a:avLst/>
          </a:prstGeom>
        </p:spPr>
        <p:txBody>
          <a:bodyPr wrap="square">
            <a:spAutoFit/>
          </a:bodyPr>
          <a:lstStyle/>
          <a:p>
            <a:pPr marL="342900" indent="-342900">
              <a:buFont typeface="Arial" panose="020B0604020202020204" pitchFamily="34" charset="0"/>
              <a:buChar char="•"/>
            </a:pPr>
            <a:r>
              <a:rPr lang="en-US" dirty="0"/>
              <a:t>It is important to understand that the value of </a:t>
            </a:r>
            <a:r>
              <a:rPr lang="en-US" u="sng" dirty="0"/>
              <a:t>equivalent line impedance</a:t>
            </a:r>
            <a:r>
              <a:rPr lang="en-US" dirty="0"/>
              <a:t> is </a:t>
            </a:r>
            <a:r>
              <a:rPr lang="en-US" u="sng" dirty="0"/>
              <a:t>not the actual impedance</a:t>
            </a:r>
            <a:r>
              <a:rPr lang="en-US" dirty="0"/>
              <a:t> of the line between the regulator and the load center. </a:t>
            </a:r>
          </a:p>
          <a:p>
            <a:pPr marL="342900" indent="-342900">
              <a:buFont typeface="Arial" panose="020B0604020202020204" pitchFamily="34" charset="0"/>
              <a:buChar char="•"/>
            </a:pPr>
            <a:r>
              <a:rPr lang="en-US" dirty="0"/>
              <a:t>Typically, the load center is located down the primary main feeder after several laterals have been tapped. </a:t>
            </a:r>
          </a:p>
          <a:p>
            <a:pPr marL="342900" indent="-342900">
              <a:buFont typeface="Arial" panose="020B0604020202020204" pitchFamily="34" charset="0"/>
              <a:buChar char="•"/>
            </a:pPr>
            <a:r>
              <a:rPr lang="en-US" dirty="0"/>
              <a:t>As a result, the current measured by the </a:t>
            </a:r>
            <a:r>
              <a:rPr lang="en-US" i="1" dirty="0"/>
              <a:t>CT</a:t>
            </a:r>
            <a:r>
              <a:rPr lang="en-US" dirty="0"/>
              <a:t> of the regulator is not the current that flows all the way from the regulator to the load center. </a:t>
            </a:r>
          </a:p>
          <a:p>
            <a:pPr marL="342900" indent="-342900">
              <a:buFont typeface="Arial" panose="020B0604020202020204" pitchFamily="34" charset="0"/>
              <a:buChar char="•"/>
            </a:pPr>
            <a:r>
              <a:rPr lang="en-US" dirty="0"/>
              <a:t>The only way to determine the equivalent line impedance value is to run a power-flow program of the feeder without the regulator operating. </a:t>
            </a:r>
          </a:p>
        </p:txBody>
      </p:sp>
    </p:spTree>
    <p:extLst>
      <p:ext uri="{BB962C8B-B14F-4D97-AF65-F5344CB8AC3E}">
        <p14:creationId xmlns:p14="http://schemas.microsoft.com/office/powerpoint/2010/main" val="26233019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#3</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Line Drop Compensators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42</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331031" y="1359040"/>
            <a:ext cx="8316912" cy="1200329"/>
          </a:xfrm>
          <a:prstGeom prst="rect">
            <a:avLst/>
          </a:prstGeom>
        </p:spPr>
        <p:txBody>
          <a:bodyPr wrap="square">
            <a:spAutoFit/>
          </a:bodyPr>
          <a:lstStyle/>
          <a:p>
            <a:r>
              <a:rPr lang="en-US" dirty="0"/>
              <a:t>From the output of the program, the voltages at the regulator output and the load center are known. Now the “equivalent” line impedance can be computed as:</a:t>
            </a:r>
          </a:p>
        </p:txBody>
      </p:sp>
      <p:pic>
        <p:nvPicPr>
          <p:cNvPr id="2" name="Picture 1">
            <a:extLst>
              <a:ext uri="{FF2B5EF4-FFF2-40B4-BE49-F238E27FC236}">
                <a16:creationId xmlns:a16="http://schemas.microsoft.com/office/drawing/2014/main" id="{1FD81A19-0F60-9648-A7D0-66877358AE24}"/>
              </a:ext>
            </a:extLst>
          </p:cNvPr>
          <p:cNvPicPr>
            <a:picLocks noChangeAspect="1"/>
          </p:cNvPicPr>
          <p:nvPr/>
        </p:nvPicPr>
        <p:blipFill>
          <a:blip r:embed="rId2"/>
          <a:stretch>
            <a:fillRect/>
          </a:stretch>
        </p:blipFill>
        <p:spPr>
          <a:xfrm>
            <a:off x="717587" y="3076538"/>
            <a:ext cx="7543800" cy="1092200"/>
          </a:xfrm>
          <a:prstGeom prst="rect">
            <a:avLst/>
          </a:prstGeom>
        </p:spPr>
      </p:pic>
    </p:spTree>
    <p:extLst>
      <p:ext uri="{BB962C8B-B14F-4D97-AF65-F5344CB8AC3E}">
        <p14:creationId xmlns:p14="http://schemas.microsoft.com/office/powerpoint/2010/main" val="31595697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#3</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Line Drop Compensators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43</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331031" y="1359040"/>
            <a:ext cx="8316912" cy="830997"/>
          </a:xfrm>
          <a:prstGeom prst="rect">
            <a:avLst/>
          </a:prstGeom>
        </p:spPr>
        <p:txBody>
          <a:bodyPr wrap="square">
            <a:spAutoFit/>
          </a:bodyPr>
          <a:lstStyle/>
          <a:p>
            <a:r>
              <a:rPr lang="en-US" b="1" dirty="0"/>
              <a:t>Question: </a:t>
            </a:r>
            <a:r>
              <a:rPr lang="en-US" dirty="0"/>
              <a:t>The units for R’ and X’ in a line drop compensator are __________</a:t>
            </a:r>
            <a:endParaRPr lang="en-US" b="1" dirty="0"/>
          </a:p>
        </p:txBody>
      </p:sp>
    </p:spTree>
    <p:extLst>
      <p:ext uri="{BB962C8B-B14F-4D97-AF65-F5344CB8AC3E}">
        <p14:creationId xmlns:p14="http://schemas.microsoft.com/office/powerpoint/2010/main" val="17547793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#4</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44</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8" name="TextBox 1"/>
          <p:cNvSpPr txBox="1">
            <a:spLocks noChangeArrowheads="1"/>
          </p:cNvSpPr>
          <p:nvPr/>
        </p:nvSpPr>
        <p:spPr bwMode="auto">
          <a:xfrm>
            <a:off x="211478" y="3128283"/>
            <a:ext cx="872104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eaLnBrk="1" hangingPunct="1">
              <a:spcBef>
                <a:spcPct val="0"/>
              </a:spcBef>
              <a:spcAft>
                <a:spcPct val="0"/>
              </a:spcAft>
              <a:buClrTx/>
              <a:buNone/>
            </a:pPr>
            <a:r>
              <a:rPr lang="en-US" altLang="en-US" sz="2200" b="1" dirty="0">
                <a:solidFill>
                  <a:srgbClr val="16457F"/>
                </a:solidFill>
                <a:latin typeface="Arial" panose="020B0604020202020204" pitchFamily="34" charset="0"/>
                <a:ea typeface="+mj-ea"/>
                <a:cs typeface="Arial" panose="020B0604020202020204" pitchFamily="34" charset="0"/>
              </a:rPr>
              <a:t>Line Drop Compensator Example  </a:t>
            </a:r>
          </a:p>
        </p:txBody>
      </p:sp>
    </p:spTree>
    <p:extLst>
      <p:ext uri="{BB962C8B-B14F-4D97-AF65-F5344CB8AC3E}">
        <p14:creationId xmlns:p14="http://schemas.microsoft.com/office/powerpoint/2010/main" val="5759135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#4</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45</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331031" y="881454"/>
            <a:ext cx="8316912" cy="2308324"/>
          </a:xfrm>
          <a:prstGeom prst="rect">
            <a:avLst/>
          </a:prstGeom>
        </p:spPr>
        <p:txBody>
          <a:bodyPr wrap="square">
            <a:spAutoFit/>
          </a:bodyPr>
          <a:lstStyle/>
          <a:p>
            <a:r>
              <a:rPr lang="en-US" sz="1800" b="1" dirty="0"/>
              <a:t>Example: </a:t>
            </a:r>
            <a:r>
              <a:rPr lang="en-US" sz="1800" dirty="0"/>
              <a:t>The substation transformer is rated 5000 kVA, 115 delta—4.16 grounded wye and the equivalent line impedance from the three single-phase regulators connected in wye to the load center is 0.3 + j0.9 Ω. The settings for each phase regulator will be the same. The compensator current should be rated at 5 amps. </a:t>
            </a:r>
          </a:p>
          <a:p>
            <a:pPr marL="457200" indent="-457200">
              <a:buFont typeface="+mj-lt"/>
              <a:buAutoNum type="arabicPeriod"/>
            </a:pPr>
            <a:r>
              <a:rPr lang="en-US" sz="1800" dirty="0"/>
              <a:t>Determine the potential transformer and current transformer ratings for the compensator circuit.</a:t>
            </a:r>
          </a:p>
          <a:p>
            <a:pPr marL="457200" indent="-457200">
              <a:buFont typeface="+mj-lt"/>
              <a:buAutoNum type="arabicPeriod"/>
            </a:pPr>
            <a:r>
              <a:rPr lang="en-US" sz="1800" dirty="0"/>
              <a:t>Determine the R and X settings of the compensator in ohms and volts. </a:t>
            </a:r>
          </a:p>
        </p:txBody>
      </p:sp>
      <p:pic>
        <p:nvPicPr>
          <p:cNvPr id="8" name="Picture 7"/>
          <p:cNvPicPr>
            <a:picLocks noChangeAspect="1"/>
          </p:cNvPicPr>
          <p:nvPr/>
        </p:nvPicPr>
        <p:blipFill>
          <a:blip r:embed="rId2"/>
          <a:stretch>
            <a:fillRect/>
          </a:stretch>
        </p:blipFill>
        <p:spPr>
          <a:xfrm>
            <a:off x="1805503" y="3409763"/>
            <a:ext cx="5325326" cy="3207987"/>
          </a:xfrm>
          <a:prstGeom prst="rect">
            <a:avLst/>
          </a:prstGeom>
        </p:spPr>
      </p:pic>
    </p:spTree>
    <p:extLst>
      <p:ext uri="{BB962C8B-B14F-4D97-AF65-F5344CB8AC3E}">
        <p14:creationId xmlns:p14="http://schemas.microsoft.com/office/powerpoint/2010/main" val="25247175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#4</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46</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320273" y="1462371"/>
            <a:ext cx="8316912" cy="1569660"/>
          </a:xfrm>
          <a:prstGeom prst="rect">
            <a:avLst/>
          </a:prstGeom>
        </p:spPr>
        <p:txBody>
          <a:bodyPr wrap="square">
            <a:spAutoFit/>
          </a:bodyPr>
          <a:lstStyle/>
          <a:p>
            <a:r>
              <a:rPr lang="en-US" dirty="0"/>
              <a:t>1. Determine the potential transformer and current transformer ratings for the compensator circuit.</a:t>
            </a:r>
          </a:p>
          <a:p>
            <a:endParaRPr lang="en-US" dirty="0"/>
          </a:p>
          <a:p>
            <a:r>
              <a:rPr lang="en-US" dirty="0"/>
              <a:t>The rated line-to-ground voltage of each regulator is:</a:t>
            </a:r>
          </a:p>
        </p:txBody>
      </p:sp>
      <p:pic>
        <p:nvPicPr>
          <p:cNvPr id="2" name="Picture 1">
            <a:extLst>
              <a:ext uri="{FF2B5EF4-FFF2-40B4-BE49-F238E27FC236}">
                <a16:creationId xmlns:a16="http://schemas.microsoft.com/office/drawing/2014/main" id="{5DC47B2A-E839-B149-97A3-19E401C190D4}"/>
              </a:ext>
            </a:extLst>
          </p:cNvPr>
          <p:cNvPicPr>
            <a:picLocks noChangeAspect="1"/>
          </p:cNvPicPr>
          <p:nvPr/>
        </p:nvPicPr>
        <p:blipFill>
          <a:blip r:embed="rId2"/>
          <a:stretch>
            <a:fillRect/>
          </a:stretch>
        </p:blipFill>
        <p:spPr>
          <a:xfrm>
            <a:off x="3453204" y="3461749"/>
            <a:ext cx="1828800" cy="533400"/>
          </a:xfrm>
          <a:prstGeom prst="rect">
            <a:avLst/>
          </a:prstGeom>
        </p:spPr>
      </p:pic>
      <p:sp>
        <p:nvSpPr>
          <p:cNvPr id="3" name="Rectangle 2">
            <a:extLst>
              <a:ext uri="{FF2B5EF4-FFF2-40B4-BE49-F238E27FC236}">
                <a16:creationId xmlns:a16="http://schemas.microsoft.com/office/drawing/2014/main" id="{D76783B0-1412-EF45-BCBF-49DD9420598B}"/>
              </a:ext>
            </a:extLst>
          </p:cNvPr>
          <p:cNvSpPr/>
          <p:nvPr/>
        </p:nvSpPr>
        <p:spPr>
          <a:xfrm>
            <a:off x="250591" y="4436590"/>
            <a:ext cx="8381832" cy="1569660"/>
          </a:xfrm>
          <a:prstGeom prst="rect">
            <a:avLst/>
          </a:prstGeom>
        </p:spPr>
        <p:txBody>
          <a:bodyPr wrap="square">
            <a:spAutoFit/>
          </a:bodyPr>
          <a:lstStyle/>
          <a:p>
            <a:pPr algn="just"/>
            <a:r>
              <a:rPr lang="en-US" dirty="0"/>
              <a:t>In order to provide 120 V to the compensator, the potential transformer ratio is:</a:t>
            </a:r>
          </a:p>
          <a:p>
            <a:pPr algn="ctr"/>
            <a:r>
              <a:rPr lang="en-US" dirty="0">
                <a:solidFill>
                  <a:srgbClr val="1B1B26"/>
                </a:solidFill>
                <a:latin typeface="-apple-system"/>
              </a:rPr>
              <a:t/>
            </a:r>
            <a:br>
              <a:rPr lang="en-US" dirty="0">
                <a:solidFill>
                  <a:srgbClr val="1B1B26"/>
                </a:solidFill>
                <a:latin typeface="-apple-system"/>
              </a:rPr>
            </a:br>
            <a:endParaRPr lang="en-US" dirty="0">
              <a:effectLst/>
            </a:endParaRPr>
          </a:p>
        </p:txBody>
      </p:sp>
      <p:pic>
        <p:nvPicPr>
          <p:cNvPr id="4" name="Picture 3">
            <a:extLst>
              <a:ext uri="{FF2B5EF4-FFF2-40B4-BE49-F238E27FC236}">
                <a16:creationId xmlns:a16="http://schemas.microsoft.com/office/drawing/2014/main" id="{622C8765-92DB-CC41-B24A-81487E90ED8E}"/>
              </a:ext>
            </a:extLst>
          </p:cNvPr>
          <p:cNvPicPr>
            <a:picLocks noChangeAspect="1"/>
          </p:cNvPicPr>
          <p:nvPr/>
        </p:nvPicPr>
        <p:blipFill>
          <a:blip r:embed="rId3"/>
          <a:stretch>
            <a:fillRect/>
          </a:stretch>
        </p:blipFill>
        <p:spPr>
          <a:xfrm>
            <a:off x="2872179" y="5885875"/>
            <a:ext cx="3213100" cy="901700"/>
          </a:xfrm>
          <a:prstGeom prst="rect">
            <a:avLst/>
          </a:prstGeom>
        </p:spPr>
      </p:pic>
      <p:sp>
        <p:nvSpPr>
          <p:cNvPr id="12" name="Rectangle 2">
            <a:extLst>
              <a:ext uri="{FF2B5EF4-FFF2-40B4-BE49-F238E27FC236}">
                <a16:creationId xmlns:a16="http://schemas.microsoft.com/office/drawing/2014/main" id="{BFCA238D-173B-C346-BF13-2EE8DDD8304D}"/>
              </a:ext>
            </a:extLst>
          </p:cNvPr>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Line Drop Compensator Example</a:t>
            </a:r>
          </a:p>
        </p:txBody>
      </p:sp>
    </p:spTree>
    <p:extLst>
      <p:ext uri="{BB962C8B-B14F-4D97-AF65-F5344CB8AC3E}">
        <p14:creationId xmlns:p14="http://schemas.microsoft.com/office/powerpoint/2010/main" val="15755909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#4</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47</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331031" y="1720553"/>
            <a:ext cx="8316912" cy="1200329"/>
          </a:xfrm>
          <a:prstGeom prst="rect">
            <a:avLst/>
          </a:prstGeom>
        </p:spPr>
        <p:txBody>
          <a:bodyPr wrap="square">
            <a:spAutoFit/>
          </a:bodyPr>
          <a:lstStyle/>
          <a:p>
            <a:r>
              <a:rPr lang="en-US" dirty="0"/>
              <a:t>The rated current of the substation transformer is:</a:t>
            </a:r>
          </a:p>
          <a:p>
            <a:r>
              <a:rPr lang="en-US" dirty="0"/>
              <a:t/>
            </a:r>
            <a:br>
              <a:rPr lang="en-US" dirty="0"/>
            </a:br>
            <a:endParaRPr lang="en-US" dirty="0">
              <a:effectLst/>
            </a:endParaRPr>
          </a:p>
        </p:txBody>
      </p:sp>
      <p:sp>
        <p:nvSpPr>
          <p:cNvPr id="3" name="Rectangle 2">
            <a:extLst>
              <a:ext uri="{FF2B5EF4-FFF2-40B4-BE49-F238E27FC236}">
                <a16:creationId xmlns:a16="http://schemas.microsoft.com/office/drawing/2014/main" id="{D76783B0-1412-EF45-BCBF-49DD9420598B}"/>
              </a:ext>
            </a:extLst>
          </p:cNvPr>
          <p:cNvSpPr/>
          <p:nvPr/>
        </p:nvSpPr>
        <p:spPr>
          <a:xfrm>
            <a:off x="331031" y="4045657"/>
            <a:ext cx="8381832" cy="1569660"/>
          </a:xfrm>
          <a:prstGeom prst="rect">
            <a:avLst/>
          </a:prstGeom>
        </p:spPr>
        <p:txBody>
          <a:bodyPr wrap="square">
            <a:spAutoFit/>
          </a:bodyPr>
          <a:lstStyle/>
          <a:p>
            <a:r>
              <a:rPr lang="en-US" dirty="0"/>
              <a:t>The primary rating of the </a:t>
            </a:r>
            <a:r>
              <a:rPr lang="en-US" i="1" dirty="0"/>
              <a:t>CT</a:t>
            </a:r>
            <a:r>
              <a:rPr lang="en-US" dirty="0"/>
              <a:t> is selected as 700 amps, and if the compensator current is reduced to 5 amps, the </a:t>
            </a:r>
            <a:r>
              <a:rPr lang="en-US" i="1" dirty="0"/>
              <a:t>CT</a:t>
            </a:r>
            <a:r>
              <a:rPr lang="en-US" dirty="0"/>
              <a:t> ratio is:</a:t>
            </a:r>
            <a:r>
              <a:rPr lang="en-US" dirty="0">
                <a:solidFill>
                  <a:srgbClr val="1B1B26"/>
                </a:solidFill>
                <a:latin typeface="-apple-system"/>
              </a:rPr>
              <a:t/>
            </a:r>
            <a:br>
              <a:rPr lang="en-US" dirty="0">
                <a:solidFill>
                  <a:srgbClr val="1B1B26"/>
                </a:solidFill>
                <a:latin typeface="-apple-system"/>
              </a:rPr>
            </a:br>
            <a:endParaRPr lang="en-US" dirty="0">
              <a:effectLst/>
            </a:endParaRPr>
          </a:p>
        </p:txBody>
      </p:sp>
      <p:pic>
        <p:nvPicPr>
          <p:cNvPr id="6" name="Picture 5">
            <a:extLst>
              <a:ext uri="{FF2B5EF4-FFF2-40B4-BE49-F238E27FC236}">
                <a16:creationId xmlns:a16="http://schemas.microsoft.com/office/drawing/2014/main" id="{49D9636A-79F3-9A4C-B26D-F276BB2BF7D5}"/>
              </a:ext>
            </a:extLst>
          </p:cNvPr>
          <p:cNvPicPr>
            <a:picLocks noChangeAspect="1"/>
          </p:cNvPicPr>
          <p:nvPr/>
        </p:nvPicPr>
        <p:blipFill>
          <a:blip r:embed="rId2"/>
          <a:stretch>
            <a:fillRect/>
          </a:stretch>
        </p:blipFill>
        <p:spPr>
          <a:xfrm>
            <a:off x="2260600" y="2445650"/>
            <a:ext cx="4622800" cy="1295400"/>
          </a:xfrm>
          <a:prstGeom prst="rect">
            <a:avLst/>
          </a:prstGeom>
        </p:spPr>
      </p:pic>
      <p:pic>
        <p:nvPicPr>
          <p:cNvPr id="7" name="Picture 6">
            <a:extLst>
              <a:ext uri="{FF2B5EF4-FFF2-40B4-BE49-F238E27FC236}">
                <a16:creationId xmlns:a16="http://schemas.microsoft.com/office/drawing/2014/main" id="{13D70B4C-F956-E94E-A307-D30BD62D3940}"/>
              </a:ext>
            </a:extLst>
          </p:cNvPr>
          <p:cNvPicPr>
            <a:picLocks noChangeAspect="1"/>
          </p:cNvPicPr>
          <p:nvPr/>
        </p:nvPicPr>
        <p:blipFill>
          <a:blip r:embed="rId3"/>
          <a:stretch>
            <a:fillRect/>
          </a:stretch>
        </p:blipFill>
        <p:spPr>
          <a:xfrm>
            <a:off x="2425700" y="5615317"/>
            <a:ext cx="4292600" cy="1181100"/>
          </a:xfrm>
          <a:prstGeom prst="rect">
            <a:avLst/>
          </a:prstGeom>
        </p:spPr>
      </p:pic>
      <p:sp>
        <p:nvSpPr>
          <p:cNvPr id="12" name="Rectangle 2">
            <a:extLst>
              <a:ext uri="{FF2B5EF4-FFF2-40B4-BE49-F238E27FC236}">
                <a16:creationId xmlns:a16="http://schemas.microsoft.com/office/drawing/2014/main" id="{E31E9788-E141-C845-A926-D5D65CDC1B5C}"/>
              </a:ext>
            </a:extLst>
          </p:cNvPr>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Line Drop Compensator Example</a:t>
            </a:r>
          </a:p>
        </p:txBody>
      </p:sp>
    </p:spTree>
    <p:extLst>
      <p:ext uri="{BB962C8B-B14F-4D97-AF65-F5344CB8AC3E}">
        <p14:creationId xmlns:p14="http://schemas.microsoft.com/office/powerpoint/2010/main" val="12501233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#4</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48</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179388" y="1358899"/>
            <a:ext cx="8316912" cy="1200329"/>
          </a:xfrm>
          <a:prstGeom prst="rect">
            <a:avLst/>
          </a:prstGeom>
        </p:spPr>
        <p:txBody>
          <a:bodyPr wrap="square">
            <a:spAutoFit/>
          </a:bodyPr>
          <a:lstStyle/>
          <a:p>
            <a:r>
              <a:rPr lang="en-US" dirty="0"/>
              <a:t>2. Determine the </a:t>
            </a:r>
            <a:r>
              <a:rPr lang="en-US" i="1" dirty="0"/>
              <a:t>R</a:t>
            </a:r>
            <a:r>
              <a:rPr lang="en-US" dirty="0"/>
              <a:t> and </a:t>
            </a:r>
            <a:r>
              <a:rPr lang="en-US" i="1" dirty="0"/>
              <a:t>X</a:t>
            </a:r>
            <a:r>
              <a:rPr lang="en-US" dirty="0"/>
              <a:t> settings of the compensator in ohms and volts. To determine the settings in volts:</a:t>
            </a:r>
            <a:br>
              <a:rPr lang="en-US" dirty="0"/>
            </a:br>
            <a:endParaRPr lang="en-US" dirty="0">
              <a:effectLst/>
            </a:endParaRPr>
          </a:p>
        </p:txBody>
      </p:sp>
      <p:sp>
        <p:nvSpPr>
          <p:cNvPr id="12" name="Rectangle 2">
            <a:extLst>
              <a:ext uri="{FF2B5EF4-FFF2-40B4-BE49-F238E27FC236}">
                <a16:creationId xmlns:a16="http://schemas.microsoft.com/office/drawing/2014/main" id="{E31E9788-E141-C845-A926-D5D65CDC1B5C}"/>
              </a:ext>
            </a:extLst>
          </p:cNvPr>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Line Drop Compensator Example</a:t>
            </a:r>
          </a:p>
        </p:txBody>
      </p:sp>
      <p:pic>
        <p:nvPicPr>
          <p:cNvPr id="2" name="Picture 1">
            <a:extLst>
              <a:ext uri="{FF2B5EF4-FFF2-40B4-BE49-F238E27FC236}">
                <a16:creationId xmlns:a16="http://schemas.microsoft.com/office/drawing/2014/main" id="{40C95C89-75D8-3749-B689-A252F8BBF9DF}"/>
              </a:ext>
            </a:extLst>
          </p:cNvPr>
          <p:cNvPicPr>
            <a:picLocks noChangeAspect="1"/>
          </p:cNvPicPr>
          <p:nvPr/>
        </p:nvPicPr>
        <p:blipFill>
          <a:blip r:embed="rId2"/>
          <a:stretch>
            <a:fillRect/>
          </a:stretch>
        </p:blipFill>
        <p:spPr>
          <a:xfrm>
            <a:off x="647700" y="2489200"/>
            <a:ext cx="5943600" cy="939800"/>
          </a:xfrm>
          <a:prstGeom prst="rect">
            <a:avLst/>
          </a:prstGeom>
        </p:spPr>
      </p:pic>
      <p:pic>
        <p:nvPicPr>
          <p:cNvPr id="4" name="Picture 3">
            <a:extLst>
              <a:ext uri="{FF2B5EF4-FFF2-40B4-BE49-F238E27FC236}">
                <a16:creationId xmlns:a16="http://schemas.microsoft.com/office/drawing/2014/main" id="{B2F0FE79-8ABE-7646-94AF-24464B40DE2C}"/>
              </a:ext>
            </a:extLst>
          </p:cNvPr>
          <p:cNvPicPr>
            <a:picLocks noChangeAspect="1"/>
          </p:cNvPicPr>
          <p:nvPr/>
        </p:nvPicPr>
        <p:blipFill>
          <a:blip r:embed="rId3"/>
          <a:stretch>
            <a:fillRect/>
          </a:stretch>
        </p:blipFill>
        <p:spPr>
          <a:xfrm>
            <a:off x="2413000" y="3642468"/>
            <a:ext cx="5892800" cy="1016000"/>
          </a:xfrm>
          <a:prstGeom prst="rect">
            <a:avLst/>
          </a:prstGeom>
        </p:spPr>
      </p:pic>
    </p:spTree>
    <p:extLst>
      <p:ext uri="{BB962C8B-B14F-4D97-AF65-F5344CB8AC3E}">
        <p14:creationId xmlns:p14="http://schemas.microsoft.com/office/powerpoint/2010/main" val="12281344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#4</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49</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179388" y="1358899"/>
            <a:ext cx="8316912" cy="1569660"/>
          </a:xfrm>
          <a:prstGeom prst="rect">
            <a:avLst/>
          </a:prstGeom>
        </p:spPr>
        <p:txBody>
          <a:bodyPr wrap="square">
            <a:spAutoFit/>
          </a:bodyPr>
          <a:lstStyle/>
          <a:p>
            <a:r>
              <a:rPr lang="en-US" dirty="0"/>
              <a:t>The </a:t>
            </a:r>
            <a:r>
              <a:rPr lang="en-US" i="1" dirty="0"/>
              <a:t>R</a:t>
            </a:r>
            <a:r>
              <a:rPr lang="en-US" dirty="0"/>
              <a:t> and </a:t>
            </a:r>
            <a:r>
              <a:rPr lang="en-US" i="1" dirty="0"/>
              <a:t>X</a:t>
            </a:r>
            <a:r>
              <a:rPr lang="en-US" dirty="0"/>
              <a:t> settings in ohms are determined by dividing the settings in volts by the rated secondary current of the current transformer.</a:t>
            </a:r>
            <a:br>
              <a:rPr lang="en-US" dirty="0"/>
            </a:br>
            <a:endParaRPr lang="en-US" dirty="0">
              <a:effectLst/>
            </a:endParaRPr>
          </a:p>
        </p:txBody>
      </p:sp>
      <p:sp>
        <p:nvSpPr>
          <p:cNvPr id="12" name="Rectangle 2">
            <a:extLst>
              <a:ext uri="{FF2B5EF4-FFF2-40B4-BE49-F238E27FC236}">
                <a16:creationId xmlns:a16="http://schemas.microsoft.com/office/drawing/2014/main" id="{E31E9788-E141-C845-A926-D5D65CDC1B5C}"/>
              </a:ext>
            </a:extLst>
          </p:cNvPr>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Line Drop Compensator Example</a:t>
            </a:r>
          </a:p>
        </p:txBody>
      </p:sp>
      <p:pic>
        <p:nvPicPr>
          <p:cNvPr id="3" name="Picture 2">
            <a:extLst>
              <a:ext uri="{FF2B5EF4-FFF2-40B4-BE49-F238E27FC236}">
                <a16:creationId xmlns:a16="http://schemas.microsoft.com/office/drawing/2014/main" id="{2828752B-A3E3-314B-BEF6-8B100B9216C4}"/>
              </a:ext>
            </a:extLst>
          </p:cNvPr>
          <p:cNvPicPr>
            <a:picLocks noChangeAspect="1"/>
          </p:cNvPicPr>
          <p:nvPr/>
        </p:nvPicPr>
        <p:blipFill>
          <a:blip r:embed="rId2"/>
          <a:stretch>
            <a:fillRect/>
          </a:stretch>
        </p:blipFill>
        <p:spPr>
          <a:xfrm>
            <a:off x="1193800" y="2944433"/>
            <a:ext cx="6756400" cy="990600"/>
          </a:xfrm>
          <a:prstGeom prst="rect">
            <a:avLst/>
          </a:prstGeom>
        </p:spPr>
      </p:pic>
      <p:sp>
        <p:nvSpPr>
          <p:cNvPr id="7" name="Rectangle 6">
            <a:extLst>
              <a:ext uri="{FF2B5EF4-FFF2-40B4-BE49-F238E27FC236}">
                <a16:creationId xmlns:a16="http://schemas.microsoft.com/office/drawing/2014/main" id="{2A4E011E-5747-634D-91E5-BE58A171391D}"/>
              </a:ext>
            </a:extLst>
          </p:cNvPr>
          <p:cNvSpPr/>
          <p:nvPr/>
        </p:nvSpPr>
        <p:spPr>
          <a:xfrm>
            <a:off x="220662" y="5023876"/>
            <a:ext cx="8702675" cy="830997"/>
          </a:xfrm>
          <a:prstGeom prst="rect">
            <a:avLst/>
          </a:prstGeom>
        </p:spPr>
        <p:txBody>
          <a:bodyPr wrap="square">
            <a:spAutoFit/>
          </a:bodyPr>
          <a:lstStyle/>
          <a:p>
            <a:pPr algn="just"/>
            <a:r>
              <a:rPr lang="en-US" b="1" dirty="0">
                <a:solidFill>
                  <a:srgbClr val="1B1B26"/>
                </a:solidFill>
                <a:cs typeface="Arial" panose="020B0604020202020204" pitchFamily="34" charset="0"/>
              </a:rPr>
              <a:t>Understand that the </a:t>
            </a:r>
            <a:r>
              <a:rPr lang="en-US" b="1" i="1" dirty="0">
                <a:solidFill>
                  <a:srgbClr val="1B1B26"/>
                </a:solidFill>
                <a:cs typeface="Arial" panose="020B0604020202020204" pitchFamily="34" charset="0"/>
              </a:rPr>
              <a:t>R</a:t>
            </a:r>
            <a:r>
              <a:rPr lang="en-US" b="1" dirty="0">
                <a:solidFill>
                  <a:srgbClr val="1B1B26"/>
                </a:solidFill>
                <a:cs typeface="Arial" panose="020B0604020202020204" pitchFamily="34" charset="0"/>
              </a:rPr>
              <a:t> and </a:t>
            </a:r>
            <a:r>
              <a:rPr lang="en-US" b="1" i="1" dirty="0">
                <a:solidFill>
                  <a:srgbClr val="1B1B26"/>
                </a:solidFill>
                <a:cs typeface="Arial" panose="020B0604020202020204" pitchFamily="34" charset="0"/>
              </a:rPr>
              <a:t>X</a:t>
            </a:r>
            <a:r>
              <a:rPr lang="en-US" b="1" dirty="0">
                <a:solidFill>
                  <a:srgbClr val="1B1B26"/>
                </a:solidFill>
                <a:cs typeface="Arial" panose="020B0604020202020204" pitchFamily="34" charset="0"/>
              </a:rPr>
              <a:t> settings on the compensator control board are calibrated in volts.</a:t>
            </a:r>
          </a:p>
        </p:txBody>
      </p:sp>
    </p:spTree>
    <p:extLst>
      <p:ext uri="{BB962C8B-B14F-4D97-AF65-F5344CB8AC3E}">
        <p14:creationId xmlns:p14="http://schemas.microsoft.com/office/powerpoint/2010/main" val="23020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a:latin typeface="Times New Roman" panose="02020603050405020304" pitchFamily="18" charset="0"/>
              </a:rPr>
              <a:t>Module #1</a:t>
            </a:r>
          </a:p>
        </p:txBody>
      </p:sp>
      <p:sp>
        <p:nvSpPr>
          <p:cNvPr id="22531" name="Rectangle 2"/>
          <p:cNvSpPr>
            <a:spLocks noGrp="1" noChangeArrowheads="1"/>
          </p:cNvSpPr>
          <p:nvPr>
            <p:ph type="title"/>
          </p:nvPr>
        </p:nvSpPr>
        <p:spPr>
          <a:xfrm>
            <a:off x="179388" y="762000"/>
            <a:ext cx="8964612" cy="581025"/>
          </a:xfrm>
        </p:spPr>
        <p:txBody>
          <a:bodyPr/>
          <a:lstStyle/>
          <a:p>
            <a:pPr eaLnBrk="1" hangingPunct="1">
              <a:defRPr/>
            </a:pPr>
            <a:r>
              <a:rPr lang="en-US" altLang="en-US" sz="2800" dirty="0">
                <a:latin typeface="Arial" charset="0"/>
                <a:cs typeface="Arial" charset="0"/>
              </a:rPr>
              <a:t>Introduction to </a:t>
            </a:r>
            <a:r>
              <a:rPr lang="en-US" altLang="en-US" sz="2800" dirty="0" smtClean="0">
                <a:latin typeface="Arial" charset="0"/>
                <a:cs typeface="Arial" charset="0"/>
              </a:rPr>
              <a:t>Step-Voltage </a:t>
            </a:r>
            <a:r>
              <a:rPr lang="en-US" altLang="en-US" sz="2800" dirty="0">
                <a:latin typeface="Arial" charset="0"/>
                <a:cs typeface="Arial" charset="0"/>
              </a:rPr>
              <a:t>Regulators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5</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5139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ts val="1200"/>
              </a:spcAft>
              <a:buClrTx/>
            </a:pPr>
            <a:r>
              <a:rPr lang="en-US" altLang="en-US" sz="2400" dirty="0">
                <a:solidFill>
                  <a:schemeClr val="tx1"/>
                </a:solidFill>
                <a:latin typeface="Arial" panose="020B0604020202020204" pitchFamily="34" charset="0"/>
              </a:rPr>
              <a:t>A step-voltage regulator consists of an autotransformer and a LTC mechanism. </a:t>
            </a:r>
          </a:p>
          <a:p>
            <a:pPr>
              <a:spcBef>
                <a:spcPct val="0"/>
              </a:spcBef>
              <a:spcAft>
                <a:spcPts val="1200"/>
              </a:spcAft>
              <a:buClrTx/>
            </a:pPr>
            <a:r>
              <a:rPr lang="en-US" altLang="en-US" sz="2400" dirty="0">
                <a:solidFill>
                  <a:schemeClr val="tx1"/>
                </a:solidFill>
                <a:latin typeface="Arial" panose="020B0604020202020204" pitchFamily="34" charset="0"/>
              </a:rPr>
              <a:t>The voltage change is obtained by changing the taps of the series winding of the autotransformer. The position of the tap is determined by a control circuit i.e. </a:t>
            </a:r>
            <a:r>
              <a:rPr lang="en-US" altLang="en-US" sz="2400" b="1" dirty="0">
                <a:solidFill>
                  <a:schemeClr val="tx1"/>
                </a:solidFill>
                <a:latin typeface="Arial" panose="020B0604020202020204" pitchFamily="34" charset="0"/>
              </a:rPr>
              <a:t>line drop compensator</a:t>
            </a:r>
            <a:r>
              <a:rPr lang="en-US" altLang="en-US" sz="2400" dirty="0">
                <a:solidFill>
                  <a:schemeClr val="tx1"/>
                </a:solidFill>
                <a:latin typeface="Arial" panose="020B0604020202020204" pitchFamily="34" charset="0"/>
              </a:rPr>
              <a:t>.</a:t>
            </a:r>
          </a:p>
          <a:p>
            <a:pPr>
              <a:spcBef>
                <a:spcPct val="0"/>
              </a:spcBef>
              <a:spcAft>
                <a:spcPts val="1200"/>
              </a:spcAft>
              <a:buClrTx/>
            </a:pPr>
            <a:r>
              <a:rPr lang="en-US" altLang="en-US" sz="2400" dirty="0">
                <a:solidFill>
                  <a:schemeClr val="tx1"/>
                </a:solidFill>
                <a:latin typeface="Arial" panose="020B0604020202020204" pitchFamily="34" charset="0"/>
              </a:rPr>
              <a:t>Standard step-regulators contain a reversing switch enabling a ±10% regulator range, usually in 32 steps. This amounts to a 5/8% change per step or 0.75 V change per step on a 120 V base.</a:t>
            </a: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Tree>
    <p:extLst>
      <p:ext uri="{BB962C8B-B14F-4D97-AF65-F5344CB8AC3E}">
        <p14:creationId xmlns:p14="http://schemas.microsoft.com/office/powerpoint/2010/main" val="18748938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a:latin typeface="Times New Roman" panose="02020603050405020304" pitchFamily="18" charset="0"/>
              </a:rPr>
              <a:t>Module #1</a:t>
            </a:r>
          </a:p>
        </p:txBody>
      </p:sp>
      <p:sp>
        <p:nvSpPr>
          <p:cNvPr id="22531" name="Rectangle 2"/>
          <p:cNvSpPr>
            <a:spLocks noGrp="1" noChangeArrowheads="1"/>
          </p:cNvSpPr>
          <p:nvPr>
            <p:ph type="title"/>
          </p:nvPr>
        </p:nvSpPr>
        <p:spPr>
          <a:xfrm>
            <a:off x="179388" y="762000"/>
            <a:ext cx="8964612" cy="581025"/>
          </a:xfrm>
        </p:spPr>
        <p:txBody>
          <a:bodyPr/>
          <a:lstStyle/>
          <a:p>
            <a:pPr eaLnBrk="1" hangingPunct="1">
              <a:defRPr/>
            </a:pPr>
            <a:r>
              <a:rPr lang="en-US" altLang="en-US" sz="2800" dirty="0">
                <a:latin typeface="Arial" charset="0"/>
                <a:cs typeface="Arial" charset="0"/>
              </a:rPr>
              <a:t>Introduction to Step-Voltage Regulators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6</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pic>
        <p:nvPicPr>
          <p:cNvPr id="4" name="Picture 3" descr="A close up of a logo&#10;&#10;Description automatically generated">
            <a:extLst>
              <a:ext uri="{FF2B5EF4-FFF2-40B4-BE49-F238E27FC236}">
                <a16:creationId xmlns:a16="http://schemas.microsoft.com/office/drawing/2014/main" id="{F22092C4-5BA2-8F43-921B-7B1736994BE4}"/>
              </a:ext>
            </a:extLst>
          </p:cNvPr>
          <p:cNvPicPr>
            <a:picLocks noChangeAspect="1"/>
          </p:cNvPicPr>
          <p:nvPr/>
        </p:nvPicPr>
        <p:blipFill>
          <a:blip r:embed="rId2"/>
          <a:stretch>
            <a:fillRect/>
          </a:stretch>
        </p:blipFill>
        <p:spPr>
          <a:xfrm>
            <a:off x="2940050" y="1626347"/>
            <a:ext cx="2450428" cy="4900856"/>
          </a:xfrm>
          <a:prstGeom prst="rect">
            <a:avLst/>
          </a:prstGeom>
        </p:spPr>
      </p:pic>
    </p:spTree>
    <p:extLst>
      <p:ext uri="{BB962C8B-B14F-4D97-AF65-F5344CB8AC3E}">
        <p14:creationId xmlns:p14="http://schemas.microsoft.com/office/powerpoint/2010/main" val="38190596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a:latin typeface="Times New Roman" panose="02020603050405020304" pitchFamily="18" charset="0"/>
              </a:rPr>
              <a:t>Module #1</a:t>
            </a:r>
          </a:p>
        </p:txBody>
      </p:sp>
      <p:sp>
        <p:nvSpPr>
          <p:cNvPr id="22531" name="Rectangle 2"/>
          <p:cNvSpPr>
            <a:spLocks noGrp="1" noChangeArrowheads="1"/>
          </p:cNvSpPr>
          <p:nvPr>
            <p:ph type="title"/>
          </p:nvPr>
        </p:nvSpPr>
        <p:spPr>
          <a:xfrm>
            <a:off x="179388" y="762000"/>
            <a:ext cx="8964612" cy="581025"/>
          </a:xfrm>
        </p:spPr>
        <p:txBody>
          <a:bodyPr/>
          <a:lstStyle/>
          <a:p>
            <a:pPr eaLnBrk="1" hangingPunct="1">
              <a:defRPr/>
            </a:pPr>
            <a:r>
              <a:rPr lang="en-US" altLang="en-US" sz="2800" dirty="0">
                <a:latin typeface="Arial" charset="0"/>
                <a:cs typeface="Arial" charset="0"/>
              </a:rPr>
              <a:t>Introduction to Step-Voltage Regulators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7</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ts val="1200"/>
              </a:spcAft>
              <a:buClrTx/>
            </a:pPr>
            <a:r>
              <a:rPr lang="en-US" altLang="en-US" sz="2400" dirty="0">
                <a:solidFill>
                  <a:schemeClr val="tx1"/>
                </a:solidFill>
                <a:latin typeface="Arial" panose="020B0604020202020204" pitchFamily="34" charset="0"/>
              </a:rPr>
              <a:t>ANSI/IEEE C57.15 defines two circuit configurations for step-regulators </a:t>
            </a:r>
          </a:p>
          <a:p>
            <a:pPr lvl="1">
              <a:spcBef>
                <a:spcPct val="0"/>
              </a:spcBef>
              <a:buClrTx/>
            </a:pPr>
            <a:r>
              <a:rPr lang="en-US" altLang="en-US" sz="2000" dirty="0">
                <a:solidFill>
                  <a:schemeClr val="tx1"/>
                </a:solidFill>
                <a:latin typeface="Arial" panose="020B0604020202020204" pitchFamily="34" charset="0"/>
              </a:rPr>
              <a:t>“Type A” or the “straight regulator”</a:t>
            </a:r>
          </a:p>
          <a:p>
            <a:pPr lvl="1">
              <a:spcBef>
                <a:spcPct val="0"/>
              </a:spcBef>
              <a:buClrTx/>
            </a:pPr>
            <a:r>
              <a:rPr lang="en-US" altLang="en-US" sz="2000" dirty="0">
                <a:solidFill>
                  <a:schemeClr val="tx1"/>
                </a:solidFill>
                <a:latin typeface="Arial" panose="020B0604020202020204" pitchFamily="34" charset="0"/>
              </a:rPr>
              <a:t>“Type B” or the “inverted regulator”</a:t>
            </a:r>
          </a:p>
          <a:p>
            <a:pPr>
              <a:spcBef>
                <a:spcPct val="0"/>
              </a:spcBef>
              <a:spcAft>
                <a:spcPts val="1200"/>
              </a:spcAft>
              <a:buClrTx/>
            </a:pPr>
            <a:endParaRPr lang="en-US" altLang="en-US" sz="2400" dirty="0">
              <a:solidFill>
                <a:schemeClr val="tx1"/>
              </a:solidFill>
              <a:latin typeface="Arial" panose="020B0604020202020204" pitchFamily="34" charset="0"/>
            </a:endParaRP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Tree>
    <p:extLst>
      <p:ext uri="{BB962C8B-B14F-4D97-AF65-F5344CB8AC3E}">
        <p14:creationId xmlns:p14="http://schemas.microsoft.com/office/powerpoint/2010/main" val="29661005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a:latin typeface="Times New Roman" panose="02020603050405020304" pitchFamily="18" charset="0"/>
              </a:rPr>
              <a:t>Module #1</a:t>
            </a:r>
          </a:p>
        </p:txBody>
      </p:sp>
      <p:sp>
        <p:nvSpPr>
          <p:cNvPr id="22531" name="Rectangle 2"/>
          <p:cNvSpPr>
            <a:spLocks noGrp="1" noChangeArrowheads="1"/>
          </p:cNvSpPr>
          <p:nvPr>
            <p:ph type="title"/>
          </p:nvPr>
        </p:nvSpPr>
        <p:spPr>
          <a:xfrm>
            <a:off x="179388" y="762000"/>
            <a:ext cx="8964612" cy="581025"/>
          </a:xfrm>
        </p:spPr>
        <p:txBody>
          <a:bodyPr/>
          <a:lstStyle/>
          <a:p>
            <a:pPr eaLnBrk="1" hangingPunct="1">
              <a:defRPr/>
            </a:pPr>
            <a:r>
              <a:rPr lang="en-US" altLang="en-US" sz="2800" dirty="0">
                <a:latin typeface="Arial" charset="0"/>
                <a:cs typeface="Arial" charset="0"/>
              </a:rPr>
              <a:t>Introduction to Step-Voltage Regulators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8</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pic>
        <p:nvPicPr>
          <p:cNvPr id="2" name="Picture 1"/>
          <p:cNvPicPr>
            <a:picLocks noChangeAspect="1"/>
          </p:cNvPicPr>
          <p:nvPr/>
        </p:nvPicPr>
        <p:blipFill>
          <a:blip r:embed="rId2"/>
          <a:stretch>
            <a:fillRect/>
          </a:stretch>
        </p:blipFill>
        <p:spPr>
          <a:xfrm>
            <a:off x="2506097" y="1358899"/>
            <a:ext cx="6288452" cy="5276613"/>
          </a:xfrm>
          <a:prstGeom prst="rect">
            <a:avLst/>
          </a:prstGeom>
        </p:spPr>
      </p:pic>
      <p:sp>
        <p:nvSpPr>
          <p:cNvPr id="3" name="Rectangle 2"/>
          <p:cNvSpPr/>
          <p:nvPr/>
        </p:nvSpPr>
        <p:spPr>
          <a:xfrm>
            <a:off x="275678" y="3228944"/>
            <a:ext cx="2846095" cy="369332"/>
          </a:xfrm>
          <a:prstGeom prst="rect">
            <a:avLst/>
          </a:prstGeom>
        </p:spPr>
        <p:txBody>
          <a:bodyPr wrap="square">
            <a:spAutoFit/>
          </a:bodyPr>
          <a:lstStyle/>
          <a:p>
            <a:pPr lvl="1"/>
            <a:r>
              <a:rPr lang="en-US" altLang="en-US" sz="1800" dirty="0"/>
              <a:t>Type B regulator”</a:t>
            </a:r>
          </a:p>
        </p:txBody>
      </p:sp>
    </p:spTree>
    <p:extLst>
      <p:ext uri="{BB962C8B-B14F-4D97-AF65-F5344CB8AC3E}">
        <p14:creationId xmlns:p14="http://schemas.microsoft.com/office/powerpoint/2010/main" val="9694509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a:latin typeface="Times New Roman" panose="02020603050405020304" pitchFamily="18" charset="0"/>
              </a:rPr>
              <a:t>Module #1</a:t>
            </a:r>
          </a:p>
        </p:txBody>
      </p:sp>
      <p:sp>
        <p:nvSpPr>
          <p:cNvPr id="22531" name="Rectangle 2"/>
          <p:cNvSpPr>
            <a:spLocks noGrp="1" noChangeArrowheads="1"/>
          </p:cNvSpPr>
          <p:nvPr>
            <p:ph type="title"/>
          </p:nvPr>
        </p:nvSpPr>
        <p:spPr>
          <a:xfrm>
            <a:off x="179388" y="762000"/>
            <a:ext cx="8964612" cy="581025"/>
          </a:xfrm>
        </p:spPr>
        <p:txBody>
          <a:bodyPr/>
          <a:lstStyle/>
          <a:p>
            <a:pPr eaLnBrk="1" hangingPunct="1">
              <a:defRPr/>
            </a:pPr>
            <a:r>
              <a:rPr lang="en-US" altLang="en-US" sz="2800" dirty="0">
                <a:latin typeface="Arial" charset="0"/>
                <a:cs typeface="Arial" charset="0"/>
              </a:rPr>
              <a:t>Introduction to Step-Voltage Regulators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9</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The control block diagram for a voltage regulator is shown in the figure below:</a:t>
            </a: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pic>
        <p:nvPicPr>
          <p:cNvPr id="2" name="Picture 1"/>
          <p:cNvPicPr>
            <a:picLocks noChangeAspect="1"/>
          </p:cNvPicPr>
          <p:nvPr/>
        </p:nvPicPr>
        <p:blipFill>
          <a:blip r:embed="rId2"/>
          <a:stretch>
            <a:fillRect/>
          </a:stretch>
        </p:blipFill>
        <p:spPr>
          <a:xfrm>
            <a:off x="557667" y="2546008"/>
            <a:ext cx="8028665" cy="2811366"/>
          </a:xfrm>
          <a:prstGeom prst="rect">
            <a:avLst/>
          </a:prstGeom>
        </p:spPr>
      </p:pic>
    </p:spTree>
    <p:extLst>
      <p:ext uri="{BB962C8B-B14F-4D97-AF65-F5344CB8AC3E}">
        <p14:creationId xmlns:p14="http://schemas.microsoft.com/office/powerpoint/2010/main" val="3297261374"/>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Georgia"/>
        <a:ea typeface="ＭＳ Ｐゴシック"/>
        <a:cs typeface="ＭＳ Ｐゴシック"/>
      </a:majorFont>
      <a:minorFont>
        <a:latin typeface="Georgia"/>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17043</TotalTime>
  <Words>2373</Words>
  <Application>Microsoft Office PowerPoint</Application>
  <PresentationFormat>On-screen Show (4:3)</PresentationFormat>
  <Paragraphs>259</Paragraphs>
  <Slides>49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ＭＳ Ｐゴシック</vt:lpstr>
      <vt:lpstr>-apple-system</vt:lpstr>
      <vt:lpstr>Arial</vt:lpstr>
      <vt:lpstr>Calibri</vt:lpstr>
      <vt:lpstr>Georgia</vt:lpstr>
      <vt:lpstr>Times New Roman</vt:lpstr>
      <vt:lpstr>Wingdings</vt:lpstr>
      <vt:lpstr>Blank Presentation</vt:lpstr>
      <vt:lpstr>PowerPoint Presentation</vt:lpstr>
      <vt:lpstr>Outline</vt:lpstr>
      <vt:lpstr>PowerPoint Presentation</vt:lpstr>
      <vt:lpstr>Introduction to Step-Voltage Regulators</vt:lpstr>
      <vt:lpstr>Introduction to Step-Voltage Regulators</vt:lpstr>
      <vt:lpstr>Introduction to Step-Voltage Regulators</vt:lpstr>
      <vt:lpstr>Introduction to Step-Voltage Regulators</vt:lpstr>
      <vt:lpstr>Introduction to Step-Voltage Regulators</vt:lpstr>
      <vt:lpstr>Introduction to Step-Voltage Regulators</vt:lpstr>
      <vt:lpstr>Introduction to Step-Voltage Regulators</vt:lpstr>
      <vt:lpstr>Introduction to Step-Voltage Regulators</vt:lpstr>
      <vt:lpstr>Introduction to Step-Voltage Regulators</vt:lpstr>
      <vt:lpstr>Introduction to Step-Voltage Regulators</vt:lpstr>
      <vt:lpstr>Introduction to Step-Voltage Regulators</vt:lpstr>
      <vt:lpstr>PowerPoint Presentation</vt:lpstr>
      <vt:lpstr>Type A and Type B Single Phase Voltage Regulators</vt:lpstr>
      <vt:lpstr>Type A and Type B Single Phase Voltage Regulators</vt:lpstr>
      <vt:lpstr>Type A and Type B Single Phase Voltage Regulators</vt:lpstr>
      <vt:lpstr>Type A and Type B Single Phase Voltage Regulators</vt:lpstr>
      <vt:lpstr>Type A and Type B Single Phase Voltage Regulators</vt:lpstr>
      <vt:lpstr>Type A and Type B Single Phase Voltage Regulators</vt:lpstr>
      <vt:lpstr>Type A and Type B Single Phase Voltage Regulators</vt:lpstr>
      <vt:lpstr>Type A and Type B Single Phase Voltage Regulators</vt:lpstr>
      <vt:lpstr>Type A and Type B Single Phase Voltage Regulators</vt:lpstr>
      <vt:lpstr>Type A and Type B Single Phase Voltage Regulators</vt:lpstr>
      <vt:lpstr>Type A and Type B Single Phase Voltage Regulators</vt:lpstr>
      <vt:lpstr>Type A and Type B Single Phase Voltage Regulators</vt:lpstr>
      <vt:lpstr>Type A and Type B Single Phase Voltage Regulators</vt:lpstr>
      <vt:lpstr>PowerPoint Presentation</vt:lpstr>
      <vt:lpstr>Line Drop Compensators</vt:lpstr>
      <vt:lpstr>Line Drop Compensators</vt:lpstr>
      <vt:lpstr>Line Drop Compensators</vt:lpstr>
      <vt:lpstr>Line Drop Compensators</vt:lpstr>
      <vt:lpstr>Line Drop Compensators</vt:lpstr>
      <vt:lpstr>Line Drop Compensators</vt:lpstr>
      <vt:lpstr>Line Drop Compensators</vt:lpstr>
      <vt:lpstr>Line Drop Compensators</vt:lpstr>
      <vt:lpstr>Line Drop Compensators</vt:lpstr>
      <vt:lpstr>Line Drop Compensators</vt:lpstr>
      <vt:lpstr>Line Drop Compensators</vt:lpstr>
      <vt:lpstr>Line Drop Compensators</vt:lpstr>
      <vt:lpstr>Line Drop Compensators</vt:lpstr>
      <vt:lpstr>Line Drop Compensators</vt:lpstr>
      <vt:lpstr>PowerPoint Presentation</vt:lpstr>
      <vt:lpstr>PowerPoint Presentation</vt:lpstr>
      <vt:lpstr>Line Drop Compensator Example</vt:lpstr>
      <vt:lpstr>Line Drop Compensator Example</vt:lpstr>
      <vt:lpstr>Line Drop Compensator Example</vt:lpstr>
      <vt:lpstr>Line Drop Compensator Example</vt:lpstr>
    </vt:vector>
  </TitlesOfParts>
  <Company>University of Pittsburgh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Randy Oest -- UMC</dc:creator>
  <cp:lastModifiedBy>Robert Kerestes</cp:lastModifiedBy>
  <cp:revision>473</cp:revision>
  <cp:lastPrinted>2015-09-22T18:21:53Z</cp:lastPrinted>
  <dcterms:created xsi:type="dcterms:W3CDTF">2008-08-13T18:21:14Z</dcterms:created>
  <dcterms:modified xsi:type="dcterms:W3CDTF">2020-07-14T08:29:04Z</dcterms:modified>
</cp:coreProperties>
</file>