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7"/>
  </p:notesMasterIdLst>
  <p:handoutMasterIdLst>
    <p:handoutMasterId r:id="rId48"/>
  </p:handoutMasterIdLst>
  <p:sldIdLst>
    <p:sldId id="256" r:id="rId2"/>
    <p:sldId id="257" r:id="rId3"/>
    <p:sldId id="436" r:id="rId4"/>
    <p:sldId id="721" r:id="rId5"/>
    <p:sldId id="723" r:id="rId6"/>
    <p:sldId id="667" r:id="rId7"/>
    <p:sldId id="722" r:id="rId8"/>
    <p:sldId id="724" r:id="rId9"/>
    <p:sldId id="725" r:id="rId10"/>
    <p:sldId id="726" r:id="rId11"/>
    <p:sldId id="727" r:id="rId12"/>
    <p:sldId id="728" r:id="rId13"/>
    <p:sldId id="729" r:id="rId14"/>
    <p:sldId id="730" r:id="rId15"/>
    <p:sldId id="731" r:id="rId16"/>
    <p:sldId id="733" r:id="rId17"/>
    <p:sldId id="734" r:id="rId18"/>
    <p:sldId id="735" r:id="rId19"/>
    <p:sldId id="736" r:id="rId20"/>
    <p:sldId id="737" r:id="rId21"/>
    <p:sldId id="738" r:id="rId22"/>
    <p:sldId id="739" r:id="rId23"/>
    <p:sldId id="740" r:id="rId24"/>
    <p:sldId id="741" r:id="rId25"/>
    <p:sldId id="742" r:id="rId26"/>
    <p:sldId id="743" r:id="rId27"/>
    <p:sldId id="605" r:id="rId28"/>
    <p:sldId id="630" r:id="rId29"/>
    <p:sldId id="705" r:id="rId30"/>
    <p:sldId id="706" r:id="rId31"/>
    <p:sldId id="707" r:id="rId32"/>
    <p:sldId id="708" r:id="rId33"/>
    <p:sldId id="709" r:id="rId34"/>
    <p:sldId id="710" r:id="rId35"/>
    <p:sldId id="712" r:id="rId36"/>
    <p:sldId id="711" r:id="rId37"/>
    <p:sldId id="713" r:id="rId38"/>
    <p:sldId id="714" r:id="rId39"/>
    <p:sldId id="744" r:id="rId40"/>
    <p:sldId id="745" r:id="rId41"/>
    <p:sldId id="747" r:id="rId42"/>
    <p:sldId id="746" r:id="rId43"/>
    <p:sldId id="748" r:id="rId44"/>
    <p:sldId id="749" r:id="rId45"/>
    <p:sldId id="751"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50">
          <p15:clr>
            <a:srgbClr val="A4A3A4"/>
          </p15:clr>
        </p15:guide>
        <p15:guide id="2" pos="1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57F"/>
    <a:srgbClr val="003E7E"/>
    <a:srgbClr val="948151"/>
    <a:srgbClr val="002B5E"/>
    <a:srgbClr val="A9852A"/>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52" autoAdjust="0"/>
    <p:restoredTop sz="93039"/>
  </p:normalViewPr>
  <p:slideViewPr>
    <p:cSldViewPr snapToGrid="0">
      <p:cViewPr varScale="1">
        <p:scale>
          <a:sx n="119" d="100"/>
          <a:sy n="119" d="100"/>
        </p:scale>
        <p:origin x="496" y="184"/>
      </p:cViewPr>
      <p:guideLst>
        <p:guide orient="horz" pos="850"/>
        <p:guide pos="11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90D8E6BD-B977-4072-8A44-64254E85CEE1}" type="datetime1">
              <a:rPr lang="en-US" altLang="en-US"/>
              <a:pPr>
                <a:defRPr/>
              </a:pPr>
              <a:t>7/26/20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0CEB250-C698-45BC-AF73-D2A51B01156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F7038EB-C2C8-4210-A34E-8D32E4E1829A}" type="datetime1">
              <a:rPr lang="en-US" altLang="en-US"/>
              <a:pPr>
                <a:defRPr/>
              </a:pPr>
              <a:t>7/26/20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A8FD66A-47EB-4208-8B01-6747B4D658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Instructions for editing school and department titles:</a:t>
            </a:r>
          </a:p>
          <a:p>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Select from menu: View &gt; Master &gt; Slide Master</a:t>
            </a:r>
          </a:p>
          <a:p>
            <a:pPr>
              <a:buFont typeface="Wingdings" panose="05000000000000000000" pitchFamily="2" charset="2"/>
              <a:buChar char="§"/>
            </a:pPr>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Click on each text area you wish to edit. Text will become editable.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4789BAA-B85C-479B-ACB0-95827EC21496}"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D604587-ABE2-415B-98D9-2B00C445B84A}"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B756EB-434E-4C03-A558-12B959E3FC1A}"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9</a:t>
            </a:fld>
            <a:endParaRPr lang="en-US" altLang="en-US"/>
          </a:p>
        </p:txBody>
      </p:sp>
    </p:spTree>
    <p:extLst>
      <p:ext uri="{BB962C8B-B14F-4D97-AF65-F5344CB8AC3E}">
        <p14:creationId xmlns:p14="http://schemas.microsoft.com/office/powerpoint/2010/main" val="328447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43</a:t>
            </a:fld>
            <a:endParaRPr lang="en-US" altLang="en-US"/>
          </a:p>
        </p:txBody>
      </p:sp>
    </p:spTree>
    <p:extLst>
      <p:ext uri="{BB962C8B-B14F-4D97-AF65-F5344CB8AC3E}">
        <p14:creationId xmlns:p14="http://schemas.microsoft.com/office/powerpoint/2010/main" val="1076262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44</a:t>
            </a:fld>
            <a:endParaRPr lang="en-US" altLang="en-US"/>
          </a:p>
        </p:txBody>
      </p:sp>
    </p:spTree>
    <p:extLst>
      <p:ext uri="{BB962C8B-B14F-4D97-AF65-F5344CB8AC3E}">
        <p14:creationId xmlns:p14="http://schemas.microsoft.com/office/powerpoint/2010/main" val="119192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A8FD66A-47EB-4208-8B01-6747B4D658F3}" type="slidenum">
              <a:rPr lang="en-US" altLang="en-US" smtClean="0"/>
              <a:pPr>
                <a:defRPr/>
              </a:pPr>
              <a:t>45</a:t>
            </a:fld>
            <a:endParaRPr lang="en-US" altLang="en-US"/>
          </a:p>
        </p:txBody>
      </p:sp>
    </p:spTree>
    <p:extLst>
      <p:ext uri="{BB962C8B-B14F-4D97-AF65-F5344CB8AC3E}">
        <p14:creationId xmlns:p14="http://schemas.microsoft.com/office/powerpoint/2010/main" val="10810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2BF104-752E-43DB-B5A8-5854B9EDD7B9}" type="slidenum">
              <a:rPr lang="en-US" altLang="en-US"/>
              <a:pPr>
                <a:defRPr/>
              </a:pPr>
              <a:t>‹#›</a:t>
            </a:fld>
            <a:endParaRPr lang="en-US" altLang="en-US"/>
          </a:p>
        </p:txBody>
      </p:sp>
    </p:spTree>
    <p:extLst>
      <p:ext uri="{BB962C8B-B14F-4D97-AF65-F5344CB8AC3E}">
        <p14:creationId xmlns:p14="http://schemas.microsoft.com/office/powerpoint/2010/main" val="410229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9904538-54CC-4686-B758-EA931BF056FD}" type="slidenum">
              <a:rPr lang="en-US" altLang="en-US"/>
              <a:pPr>
                <a:defRPr/>
              </a:pPr>
              <a:t>‹#›</a:t>
            </a:fld>
            <a:endParaRPr lang="en-US" altLang="en-US"/>
          </a:p>
        </p:txBody>
      </p:sp>
    </p:spTree>
    <p:extLst>
      <p:ext uri="{BB962C8B-B14F-4D97-AF65-F5344CB8AC3E}">
        <p14:creationId xmlns:p14="http://schemas.microsoft.com/office/powerpoint/2010/main" val="78457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914400"/>
            <a:ext cx="20955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14400"/>
            <a:ext cx="6134100" cy="495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7573F3A-C808-4DA7-A391-EFD5CF62D32C}" type="slidenum">
              <a:rPr lang="en-US" altLang="en-US"/>
              <a:pPr>
                <a:defRPr/>
              </a:pPr>
              <a:t>‹#›</a:t>
            </a:fld>
            <a:endParaRPr lang="en-US" altLang="en-US"/>
          </a:p>
        </p:txBody>
      </p:sp>
    </p:spTree>
    <p:extLst>
      <p:ext uri="{BB962C8B-B14F-4D97-AF65-F5344CB8AC3E}">
        <p14:creationId xmlns:p14="http://schemas.microsoft.com/office/powerpoint/2010/main" val="210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E2DA157-8C99-4EEB-BB7F-8B39EDA50B3A}" type="slidenum">
              <a:rPr lang="en-US" altLang="en-US"/>
              <a:pPr>
                <a:defRPr/>
              </a:pPr>
              <a:t>‹#›</a:t>
            </a:fld>
            <a:endParaRPr lang="en-US" altLang="en-US"/>
          </a:p>
        </p:txBody>
      </p:sp>
    </p:spTree>
    <p:extLst>
      <p:ext uri="{BB962C8B-B14F-4D97-AF65-F5344CB8AC3E}">
        <p14:creationId xmlns:p14="http://schemas.microsoft.com/office/powerpoint/2010/main" val="190252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05D59C2-421F-44A4-B5F4-70E4536451CB}" type="slidenum">
              <a:rPr lang="en-US" altLang="en-US"/>
              <a:pPr>
                <a:defRPr/>
              </a:pPr>
              <a:t>‹#›</a:t>
            </a:fld>
            <a:endParaRPr lang="en-US" altLang="en-US"/>
          </a:p>
        </p:txBody>
      </p:sp>
    </p:spTree>
    <p:extLst>
      <p:ext uri="{BB962C8B-B14F-4D97-AF65-F5344CB8AC3E}">
        <p14:creationId xmlns:p14="http://schemas.microsoft.com/office/powerpoint/2010/main" val="141284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6D03984-476C-446D-9196-3CBAB30F18F7}" type="slidenum">
              <a:rPr lang="en-US" altLang="en-US"/>
              <a:pPr>
                <a:defRPr/>
              </a:pPr>
              <a:t>‹#›</a:t>
            </a:fld>
            <a:endParaRPr lang="en-US" altLang="en-US"/>
          </a:p>
        </p:txBody>
      </p:sp>
    </p:spTree>
    <p:extLst>
      <p:ext uri="{BB962C8B-B14F-4D97-AF65-F5344CB8AC3E}">
        <p14:creationId xmlns:p14="http://schemas.microsoft.com/office/powerpoint/2010/main" val="23186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754" y="834475"/>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754" y="20949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754" y="2734712"/>
            <a:ext cx="4040188"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8579" y="20949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8579" y="2734712"/>
            <a:ext cx="4041775"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r>
              <a:rPr lang="en-US"/>
              <a:t>19 Oct 2009</a:t>
            </a:r>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E6DF6B-A136-4170-A11A-BDE84C70FC7F}" type="slidenum">
              <a:rPr lang="en-US" altLang="en-US"/>
              <a:pPr>
                <a:defRPr/>
              </a:pPr>
              <a:t>‹#›</a:t>
            </a:fld>
            <a:endParaRPr lang="en-US" altLang="en-US"/>
          </a:p>
        </p:txBody>
      </p:sp>
    </p:spTree>
    <p:extLst>
      <p:ext uri="{BB962C8B-B14F-4D97-AF65-F5344CB8AC3E}">
        <p14:creationId xmlns:p14="http://schemas.microsoft.com/office/powerpoint/2010/main" val="319378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r>
              <a:rPr lang="en-US"/>
              <a:t>19 Oct 2009</a:t>
            </a:r>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CE238ED-879C-471C-B8CD-E12AA108A34A}" type="slidenum">
              <a:rPr lang="en-US" altLang="en-US"/>
              <a:pPr>
                <a:defRPr/>
              </a:pPr>
              <a:t>‹#›</a:t>
            </a:fld>
            <a:endParaRPr lang="en-US" altLang="en-US"/>
          </a:p>
        </p:txBody>
      </p:sp>
    </p:spTree>
    <p:extLst>
      <p:ext uri="{BB962C8B-B14F-4D97-AF65-F5344CB8AC3E}">
        <p14:creationId xmlns:p14="http://schemas.microsoft.com/office/powerpoint/2010/main" val="198460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en-US"/>
              <a:t>19 Oct 2009</a:t>
            </a:r>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40CBA24-4461-481D-8396-DFAFC9EC26C9}" type="slidenum">
              <a:rPr lang="en-US" altLang="en-US"/>
              <a:pPr>
                <a:defRPr/>
              </a:pPr>
              <a:t>‹#›</a:t>
            </a:fld>
            <a:endParaRPr lang="en-US" altLang="en-US"/>
          </a:p>
        </p:txBody>
      </p:sp>
    </p:spTree>
    <p:extLst>
      <p:ext uri="{BB962C8B-B14F-4D97-AF65-F5344CB8AC3E}">
        <p14:creationId xmlns:p14="http://schemas.microsoft.com/office/powerpoint/2010/main" val="20311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8844" y="916445"/>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66694" y="916446"/>
            <a:ext cx="5111750" cy="5048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48844" y="2078495"/>
            <a:ext cx="3008313" cy="40462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164E2B-51FB-4D00-98BA-2A9392597E0A}" type="slidenum">
              <a:rPr lang="en-US" altLang="en-US"/>
              <a:pPr>
                <a:defRPr/>
              </a:pPr>
              <a:t>‹#›</a:t>
            </a:fld>
            <a:endParaRPr lang="en-US" altLang="en-US"/>
          </a:p>
        </p:txBody>
      </p:sp>
    </p:spTree>
    <p:extLst>
      <p:ext uri="{BB962C8B-B14F-4D97-AF65-F5344CB8AC3E}">
        <p14:creationId xmlns:p14="http://schemas.microsoft.com/office/powerpoint/2010/main" val="39704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35845"/>
            <a:ext cx="5486400" cy="37917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6A0F316-112E-449A-9824-305BB4F5FEAE}" type="slidenum">
              <a:rPr lang="en-US" altLang="en-US"/>
              <a:pPr>
                <a:defRPr/>
              </a:pPr>
              <a:t>‹#›</a:t>
            </a:fld>
            <a:endParaRPr lang="en-US" altLang="en-US"/>
          </a:p>
        </p:txBody>
      </p:sp>
    </p:spTree>
    <p:extLst>
      <p:ext uri="{BB962C8B-B14F-4D97-AF65-F5344CB8AC3E}">
        <p14:creationId xmlns:p14="http://schemas.microsoft.com/office/powerpoint/2010/main" val="89984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powerpoint-C sub.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749300" y="9144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749300" y="1981200"/>
            <a:ext cx="7924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on text regions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7315200" y="62992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900">
                <a:solidFill>
                  <a:srgbClr val="002B5E"/>
                </a:solidFill>
                <a:latin typeface="Georgia" pitchFamily="-112" charset="0"/>
                <a:ea typeface="ＭＳ Ｐゴシック" pitchFamily="-112" charset="-128"/>
              </a:defRPr>
            </a:lvl1pPr>
          </a:lstStyle>
          <a:p>
            <a:pPr>
              <a:defRPr/>
            </a:pPr>
            <a:r>
              <a:rPr lang="en-US"/>
              <a:t>19 Oct 2009</a:t>
            </a:r>
          </a:p>
        </p:txBody>
      </p:sp>
      <p:sp>
        <p:nvSpPr>
          <p:cNvPr id="1029" name="Rectangle 5"/>
          <p:cNvSpPr>
            <a:spLocks noGrp="1" noChangeArrowheads="1"/>
          </p:cNvSpPr>
          <p:nvPr>
            <p:ph type="ftr" sz="quarter" idx="3"/>
          </p:nvPr>
        </p:nvSpPr>
        <p:spPr bwMode="auto">
          <a:xfrm>
            <a:off x="749300" y="6299200"/>
            <a:ext cx="6223000" cy="55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2B5E"/>
                </a:solidFill>
                <a:latin typeface="Georgia" pitchFamily="18" charset="0"/>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Lst>
  <p:hf hdr="0" ftr="0" dt="0"/>
  <p:txStyles>
    <p:title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0" fontAlgn="base" hangingPunct="0">
        <a:spcBef>
          <a:spcPct val="20000"/>
        </a:spcBef>
        <a:spcAft>
          <a:spcPts val="600"/>
        </a:spcAft>
        <a:buClr>
          <a:srgbClr val="000000"/>
        </a:buClr>
        <a:buChar char="•"/>
        <a:defRPr sz="3200">
          <a:solidFill>
            <a:srgbClr val="002B5E"/>
          </a:solidFill>
          <a:latin typeface="+mn-lt"/>
          <a:ea typeface="+mn-ea"/>
          <a:cs typeface="+mn-cs"/>
        </a:defRPr>
      </a:lvl1pPr>
      <a:lvl2pPr marL="742950" indent="-285750" algn="l" rtl="0" eaLnBrk="0" fontAlgn="base" hangingPunct="0">
        <a:spcBef>
          <a:spcPct val="20000"/>
        </a:spcBef>
        <a:spcAft>
          <a:spcPts val="1200"/>
        </a:spcAft>
        <a:buClr>
          <a:srgbClr val="000000"/>
        </a:buClr>
        <a:buChar char="–"/>
        <a:defRPr sz="2800">
          <a:solidFill>
            <a:srgbClr val="002B5E"/>
          </a:solidFill>
          <a:latin typeface="+mn-lt"/>
          <a:ea typeface="+mn-ea"/>
        </a:defRPr>
      </a:lvl2pPr>
      <a:lvl3pPr marL="1143000" indent="-228600" algn="l" rtl="0" eaLnBrk="0" fontAlgn="base" hangingPunct="0">
        <a:spcBef>
          <a:spcPct val="20000"/>
        </a:spcBef>
        <a:spcAft>
          <a:spcPts val="1200"/>
        </a:spcAft>
        <a:buClr>
          <a:srgbClr val="000000"/>
        </a:buClr>
        <a:buChar char="•"/>
        <a:defRPr sz="2400">
          <a:solidFill>
            <a:srgbClr val="002B5E"/>
          </a:solidFill>
          <a:latin typeface="+mn-lt"/>
          <a:ea typeface="+mn-ea"/>
        </a:defRPr>
      </a:lvl3pPr>
      <a:lvl4pPr marL="1600200" indent="-228600" algn="l" rtl="0" eaLnBrk="0" fontAlgn="base" hangingPunct="0">
        <a:spcBef>
          <a:spcPct val="20000"/>
        </a:spcBef>
        <a:spcAft>
          <a:spcPts val="1200"/>
        </a:spcAft>
        <a:buClr>
          <a:srgbClr val="000000"/>
        </a:buClr>
        <a:buChar char="–"/>
        <a:defRPr sz="2000">
          <a:solidFill>
            <a:srgbClr val="002B5E"/>
          </a:solidFill>
          <a:latin typeface="+mn-lt"/>
          <a:ea typeface="+mn-ea"/>
        </a:defRPr>
      </a:lvl4pPr>
      <a:lvl5pPr marL="2057400" indent="-228600" algn="l" rtl="0" eaLnBrk="0" fontAlgn="base" hangingPunct="0">
        <a:spcBef>
          <a:spcPct val="20000"/>
        </a:spcBef>
        <a:spcAft>
          <a:spcPts val="1200"/>
        </a:spcAft>
        <a:buClr>
          <a:srgbClr val="000000"/>
        </a:buClr>
        <a:buChar char="»"/>
        <a:defRPr sz="2000">
          <a:solidFill>
            <a:srgbClr val="002B5E"/>
          </a:solidFill>
          <a:latin typeface="+mn-lt"/>
          <a:ea typeface="+mn-ea"/>
        </a:defRPr>
      </a:lvl5pPr>
      <a:lvl6pPr marL="2514600" indent="-228600" algn="l" rtl="0" fontAlgn="base">
        <a:spcBef>
          <a:spcPct val="20000"/>
        </a:spcBef>
        <a:spcAft>
          <a:spcPct val="0"/>
        </a:spcAft>
        <a:buChar char="»"/>
        <a:defRPr sz="2000">
          <a:solidFill>
            <a:srgbClr val="003E7E"/>
          </a:solidFill>
          <a:latin typeface="+mn-lt"/>
          <a:ea typeface="+mn-ea"/>
        </a:defRPr>
      </a:lvl6pPr>
      <a:lvl7pPr marL="2971800" indent="-228600" algn="l" rtl="0" fontAlgn="base">
        <a:spcBef>
          <a:spcPct val="20000"/>
        </a:spcBef>
        <a:spcAft>
          <a:spcPct val="0"/>
        </a:spcAft>
        <a:buChar char="»"/>
        <a:defRPr sz="2000">
          <a:solidFill>
            <a:srgbClr val="003E7E"/>
          </a:solidFill>
          <a:latin typeface="+mn-lt"/>
          <a:ea typeface="+mn-ea"/>
        </a:defRPr>
      </a:lvl7pPr>
      <a:lvl8pPr marL="3429000" indent="-228600" algn="l" rtl="0" fontAlgn="base">
        <a:spcBef>
          <a:spcPct val="20000"/>
        </a:spcBef>
        <a:spcAft>
          <a:spcPct val="0"/>
        </a:spcAft>
        <a:buChar char="»"/>
        <a:defRPr sz="2000">
          <a:solidFill>
            <a:srgbClr val="003E7E"/>
          </a:solidFill>
          <a:latin typeface="+mn-lt"/>
          <a:ea typeface="+mn-ea"/>
        </a:defRPr>
      </a:lvl8pPr>
      <a:lvl9pPr marL="3886200" indent="-228600" algn="l" rtl="0" fontAlgn="base">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descr="title-sli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txBox="1">
            <a:spLocks noChangeArrowheads="1"/>
          </p:cNvSpPr>
          <p:nvPr/>
        </p:nvSpPr>
        <p:spPr bwMode="auto">
          <a:xfrm>
            <a:off x="142876" y="1658938"/>
            <a:ext cx="5631996"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Bef>
                <a:spcPct val="0"/>
              </a:spcBef>
              <a:spcAft>
                <a:spcPct val="0"/>
              </a:spcAft>
              <a:buClrTx/>
              <a:buFontTx/>
              <a:buNone/>
            </a:pPr>
            <a:endParaRPr lang="en-US" altLang="en-US" sz="3000" b="1" dirty="0">
              <a:solidFill>
                <a:schemeClr val="bg1"/>
              </a:solidFill>
              <a:latin typeface="Times New Roman" panose="02020603050405020304" pitchFamily="18" charset="0"/>
            </a:endParaRPr>
          </a:p>
          <a:p>
            <a:pPr eaLnBrk="1" hangingPunct="1">
              <a:spcBef>
                <a:spcPct val="0"/>
              </a:spcBef>
              <a:spcAft>
                <a:spcPct val="0"/>
              </a:spcAft>
              <a:buClrTx/>
              <a:buFontTx/>
              <a:buNone/>
            </a:pPr>
            <a:r>
              <a:rPr lang="en-US" altLang="en-US" sz="3000" b="1" dirty="0">
                <a:solidFill>
                  <a:schemeClr val="bg1"/>
                </a:solidFill>
                <a:latin typeface="Times New Roman" panose="02020603050405020304" pitchFamily="18" charset="0"/>
              </a:rPr>
              <a:t>ECE 1710:</a:t>
            </a:r>
            <a:br>
              <a:rPr lang="en-US" altLang="en-US" sz="3000" b="1" dirty="0">
                <a:solidFill>
                  <a:schemeClr val="bg1"/>
                </a:solidFill>
                <a:latin typeface="Times New Roman" panose="02020603050405020304" pitchFamily="18" charset="0"/>
              </a:rPr>
            </a:br>
            <a:r>
              <a:rPr lang="en-US" altLang="en-US" sz="3000" b="1" dirty="0">
                <a:solidFill>
                  <a:schemeClr val="bg1"/>
                </a:solidFill>
                <a:latin typeface="Times New Roman" panose="02020603050405020304" pitchFamily="18" charset="0"/>
              </a:rPr>
              <a:t>Power Distribution Engineering and Smart Grids </a:t>
            </a:r>
          </a:p>
          <a:p>
            <a:pPr eaLnBrk="1" hangingPunct="1">
              <a:spcBef>
                <a:spcPct val="0"/>
              </a:spcBef>
              <a:spcAft>
                <a:spcPct val="0"/>
              </a:spcAft>
              <a:buClrTx/>
              <a:buFontTx/>
              <a:buNone/>
            </a:pPr>
            <a:endParaRPr lang="en-US" altLang="en-US" sz="3000" b="1" dirty="0">
              <a:solidFill>
                <a:schemeClr val="bg1"/>
              </a:solidFill>
            </a:endParaRPr>
          </a:p>
        </p:txBody>
      </p:sp>
      <p:sp>
        <p:nvSpPr>
          <p:cNvPr id="15364" name="Rectangle 3"/>
          <p:cNvSpPr>
            <a:spLocks noGrp="1" noChangeArrowheads="1"/>
          </p:cNvSpPr>
          <p:nvPr>
            <p:ph type="subTitle" idx="1"/>
          </p:nvPr>
        </p:nvSpPr>
        <p:spPr>
          <a:xfrm>
            <a:off x="142875" y="2333625"/>
            <a:ext cx="5846763" cy="838200"/>
          </a:xfrm>
        </p:spPr>
        <p:txBody>
          <a:bodyPr/>
          <a:lstStyle/>
          <a:p>
            <a:pPr algn="l" eaLnBrk="1" hangingPunct="1">
              <a:spcAft>
                <a:spcPct val="0"/>
              </a:spcAft>
            </a:pPr>
            <a:r>
              <a:rPr lang="en-US" altLang="en-US" sz="2800">
                <a:solidFill>
                  <a:srgbClr val="CCCC90"/>
                </a:solidFill>
                <a:latin typeface="Times New Roman" panose="02020603050405020304" pitchFamily="18" charset="0"/>
              </a:rPr>
              <a:t>Lecture 15</a:t>
            </a:r>
            <a:endParaRPr lang="en-US" altLang="en-US" sz="2400" dirty="0">
              <a:solidFill>
                <a:srgbClr val="CCCC90"/>
              </a:solidFill>
            </a:endParaRPr>
          </a:p>
        </p:txBody>
      </p:sp>
      <p:sp>
        <p:nvSpPr>
          <p:cNvPr id="15365" name="Rectangle 3"/>
          <p:cNvSpPr txBox="1">
            <a:spLocks noChangeArrowheads="1"/>
          </p:cNvSpPr>
          <p:nvPr/>
        </p:nvSpPr>
        <p:spPr bwMode="auto">
          <a:xfrm>
            <a:off x="182563" y="3509963"/>
            <a:ext cx="5486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Aft>
                <a:spcPct val="0"/>
              </a:spcAft>
              <a:buFontTx/>
              <a:buNone/>
            </a:pPr>
            <a:r>
              <a:rPr lang="en-US" altLang="en-US" sz="1900" dirty="0">
                <a:solidFill>
                  <a:srgbClr val="CCCC90"/>
                </a:solidFill>
                <a:latin typeface="Times New Roman" panose="02020603050405020304" pitchFamily="18" charset="0"/>
              </a:rPr>
              <a:t>Dr. Robert Kerestes </a:t>
            </a:r>
          </a:p>
          <a:p>
            <a:pPr eaLnBrk="1" hangingPunct="1">
              <a:spcAft>
                <a:spcPct val="0"/>
              </a:spcAft>
              <a:buFontTx/>
              <a:buNone/>
            </a:pPr>
            <a:r>
              <a:rPr lang="en-US" altLang="en-US" sz="1900" dirty="0">
                <a:solidFill>
                  <a:srgbClr val="CCCC90"/>
                </a:solidFill>
                <a:latin typeface="Times New Roman" panose="02020603050405020304" pitchFamily="18" charset="0"/>
              </a:rPr>
              <a:t>University of Pittsburgh</a:t>
            </a:r>
          </a:p>
          <a:p>
            <a:pPr eaLnBrk="1" hangingPunct="1">
              <a:spcAft>
                <a:spcPct val="0"/>
              </a:spcAft>
              <a:buFontTx/>
              <a:buNone/>
            </a:pPr>
            <a:r>
              <a:rPr lang="en-US" altLang="en-US" sz="1900" dirty="0">
                <a:solidFill>
                  <a:srgbClr val="CCCC90"/>
                </a:solidFill>
                <a:latin typeface="Times New Roman" panose="02020603050405020304" pitchFamily="18" charset="0"/>
              </a:rPr>
              <a:t>Swanson School of Engineering</a:t>
            </a:r>
          </a:p>
          <a:p>
            <a:pPr eaLnBrk="1" hangingPunct="1">
              <a:spcAft>
                <a:spcPct val="0"/>
              </a:spcAft>
              <a:buFontTx/>
              <a:buNone/>
            </a:pPr>
            <a:r>
              <a:rPr lang="en-US" altLang="en-US" sz="1900" dirty="0">
                <a:solidFill>
                  <a:srgbClr val="CCCC90"/>
                </a:solidFill>
                <a:latin typeface="Times New Roman" panose="02020603050405020304" pitchFamily="18" charset="0"/>
              </a:rPr>
              <a:t>Department of Electrical and Computer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89694" y="907194"/>
            <a:ext cx="8964612" cy="581025"/>
          </a:xfrm>
        </p:spPr>
        <p:txBody>
          <a:bodyPr/>
          <a:lstStyle/>
          <a:p>
            <a:pPr eaLnBrk="1" hangingPunct="1">
              <a:defRPr/>
            </a:pPr>
            <a:r>
              <a:rPr lang="en-US" altLang="en-US" sz="2400" dirty="0">
                <a:latin typeface="Arial" charset="0"/>
                <a:cs typeface="Arial" charset="0"/>
              </a:rPr>
              <a:t>Introduction to Three-Phase Transformers</a:t>
            </a:r>
            <a:br>
              <a:rPr lang="en-US" altLang="en-US" sz="2400" dirty="0">
                <a:latin typeface="Arial" charset="0"/>
                <a:cs typeface="Arial" charset="0"/>
              </a:rPr>
            </a:br>
            <a:endParaRPr lang="en-US" altLang="en-US" sz="2400" dirty="0">
              <a:latin typeface="Arial" charset="0"/>
              <a:cs typeface="Arial"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10</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1200329"/>
          </a:xfrm>
          <a:prstGeom prst="rect">
            <a:avLst/>
          </a:prstGeom>
        </p:spPr>
        <p:txBody>
          <a:bodyPr wrap="square">
            <a:spAutoFit/>
          </a:bodyPr>
          <a:lstStyle/>
          <a:p>
            <a:r>
              <a:rPr lang="en-US" dirty="0"/>
              <a:t>The models to be used in power-flow and short-circuit studies are generalized for the connections in the same form as have been developed for line segments and voltage regulators </a:t>
            </a:r>
          </a:p>
        </p:txBody>
      </p:sp>
      <p:pic>
        <p:nvPicPr>
          <p:cNvPr id="5" name="Picture 4">
            <a:extLst>
              <a:ext uri="{FF2B5EF4-FFF2-40B4-BE49-F238E27FC236}">
                <a16:creationId xmlns:a16="http://schemas.microsoft.com/office/drawing/2014/main" id="{7772327B-2F3A-4643-A01B-13A9D25D6C9C}"/>
              </a:ext>
            </a:extLst>
          </p:cNvPr>
          <p:cNvPicPr>
            <a:picLocks noChangeAspect="1"/>
          </p:cNvPicPr>
          <p:nvPr/>
        </p:nvPicPr>
        <p:blipFill>
          <a:blip r:embed="rId2"/>
          <a:stretch>
            <a:fillRect/>
          </a:stretch>
        </p:blipFill>
        <p:spPr>
          <a:xfrm>
            <a:off x="1321397" y="4295670"/>
            <a:ext cx="5676900" cy="749300"/>
          </a:xfrm>
          <a:prstGeom prst="rect">
            <a:avLst/>
          </a:prstGeom>
        </p:spPr>
      </p:pic>
      <p:pic>
        <p:nvPicPr>
          <p:cNvPr id="6" name="Picture 5">
            <a:extLst>
              <a:ext uri="{FF2B5EF4-FFF2-40B4-BE49-F238E27FC236}">
                <a16:creationId xmlns:a16="http://schemas.microsoft.com/office/drawing/2014/main" id="{1F5573F6-7927-BF44-B88E-E1C19B3809B5}"/>
              </a:ext>
            </a:extLst>
          </p:cNvPr>
          <p:cNvPicPr>
            <a:picLocks noChangeAspect="1"/>
          </p:cNvPicPr>
          <p:nvPr/>
        </p:nvPicPr>
        <p:blipFill>
          <a:blip r:embed="rId3"/>
          <a:stretch>
            <a:fillRect/>
          </a:stretch>
        </p:blipFill>
        <p:spPr>
          <a:xfrm>
            <a:off x="1188047" y="2790491"/>
            <a:ext cx="5943600" cy="1574800"/>
          </a:xfrm>
          <a:prstGeom prst="rect">
            <a:avLst/>
          </a:prstGeom>
        </p:spPr>
      </p:pic>
    </p:spTree>
    <p:extLst>
      <p:ext uri="{BB962C8B-B14F-4D97-AF65-F5344CB8AC3E}">
        <p14:creationId xmlns:p14="http://schemas.microsoft.com/office/powerpoint/2010/main" val="251856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97531" y="3013075"/>
            <a:ext cx="8858250" cy="581025"/>
          </a:xfrm>
        </p:spPr>
        <p:txBody>
          <a:bodyPr/>
          <a:lstStyle/>
          <a:p>
            <a:pPr eaLnBrk="1" hangingPunct="1"/>
            <a:r>
              <a:rPr lang="en-US" altLang="en-US" sz="2200" dirty="0">
                <a:solidFill>
                  <a:srgbClr val="16457F"/>
                </a:solidFill>
                <a:latin typeface="Arial" panose="020B0604020202020204" pitchFamily="34" charset="0"/>
                <a:cs typeface="Arial" panose="020B0604020202020204" pitchFamily="34" charset="0"/>
              </a:rPr>
              <a:t>The Delta-Grounded Wye Step-Down Connection</a:t>
            </a:r>
            <a:endParaRPr lang="en-US" altLang="en-US" sz="2200" u="sng" dirty="0">
              <a:solidFill>
                <a:srgbClr val="C00000"/>
              </a:solidFill>
              <a:latin typeface="Arial" panose="020B0604020202020204" pitchFamily="34" charset="0"/>
              <a:cs typeface="Arial" panose="020B0604020202020204" pitchFamily="34" charset="0"/>
            </a:endParaRPr>
          </a:p>
        </p:txBody>
      </p:sp>
      <p:sp>
        <p:nvSpPr>
          <p:cNvPr id="21508"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42237CB4-DAC9-4123-BD87-CD047813BF7D}" type="slidenum">
              <a:rPr lang="en-US" altLang="en-US" sz="2400" smtClean="0">
                <a:solidFill>
                  <a:schemeClr val="tx1"/>
                </a:solidFill>
                <a:latin typeface="Arial" panose="020B0604020202020204" pitchFamily="34" charset="0"/>
              </a:rPr>
              <a:pPr algn="r">
                <a:spcBef>
                  <a:spcPct val="0"/>
                </a:spcBef>
                <a:spcAft>
                  <a:spcPct val="0"/>
                </a:spcAft>
                <a:buClrTx/>
                <a:buFontTx/>
                <a:buNone/>
              </a:pPr>
              <a:t>11</a:t>
            </a:fld>
            <a:endParaRPr lang="en-US" altLang="en-US" sz="2400">
              <a:solidFill>
                <a:schemeClr val="tx1"/>
              </a:solidFill>
              <a:latin typeface="Arial" panose="020B0604020202020204" pitchFamily="34" charset="0"/>
            </a:endParaRPr>
          </a:p>
        </p:txBody>
      </p:sp>
      <p:sp>
        <p:nvSpPr>
          <p:cNvPr id="5" name="TextBox 5">
            <a:extLst>
              <a:ext uri="{FF2B5EF4-FFF2-40B4-BE49-F238E27FC236}">
                <a16:creationId xmlns:a16="http://schemas.microsoft.com/office/drawing/2014/main" id="{C5BE4232-4221-1748-BEEA-0911CB34E29F}"/>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944991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9694" y="801614"/>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12</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1200329"/>
          </a:xfrm>
          <a:prstGeom prst="rect">
            <a:avLst/>
          </a:prstGeom>
        </p:spPr>
        <p:txBody>
          <a:bodyPr wrap="square">
            <a:spAutoFit/>
          </a:bodyPr>
          <a:lstStyle/>
          <a:p>
            <a:r>
              <a:rPr lang="en-US" dirty="0"/>
              <a:t>A delta-connected circuit and a wye connected circuit are shown below. We can connect transformer windings in the same way:</a:t>
            </a:r>
          </a:p>
        </p:txBody>
      </p:sp>
      <p:pic>
        <p:nvPicPr>
          <p:cNvPr id="2" name="Picture 1">
            <a:extLst>
              <a:ext uri="{FF2B5EF4-FFF2-40B4-BE49-F238E27FC236}">
                <a16:creationId xmlns:a16="http://schemas.microsoft.com/office/drawing/2014/main" id="{FD04C560-F1A0-C249-A9E0-F494D049675D}"/>
              </a:ext>
            </a:extLst>
          </p:cNvPr>
          <p:cNvPicPr>
            <a:picLocks noChangeAspect="1"/>
          </p:cNvPicPr>
          <p:nvPr/>
        </p:nvPicPr>
        <p:blipFill>
          <a:blip r:embed="rId2"/>
          <a:stretch>
            <a:fillRect/>
          </a:stretch>
        </p:blipFill>
        <p:spPr>
          <a:xfrm>
            <a:off x="1173957" y="3328968"/>
            <a:ext cx="2527300" cy="2260600"/>
          </a:xfrm>
          <a:prstGeom prst="rect">
            <a:avLst/>
          </a:prstGeom>
        </p:spPr>
      </p:pic>
      <p:pic>
        <p:nvPicPr>
          <p:cNvPr id="4" name="Picture 3">
            <a:extLst>
              <a:ext uri="{FF2B5EF4-FFF2-40B4-BE49-F238E27FC236}">
                <a16:creationId xmlns:a16="http://schemas.microsoft.com/office/drawing/2014/main" id="{51AE9AB9-0E8A-6544-97BD-1FA0C2D1E463}"/>
              </a:ext>
            </a:extLst>
          </p:cNvPr>
          <p:cNvPicPr>
            <a:picLocks noChangeAspect="1"/>
          </p:cNvPicPr>
          <p:nvPr/>
        </p:nvPicPr>
        <p:blipFill>
          <a:blip r:embed="rId3"/>
          <a:stretch>
            <a:fillRect/>
          </a:stretch>
        </p:blipFill>
        <p:spPr>
          <a:xfrm>
            <a:off x="5318125" y="2725870"/>
            <a:ext cx="2651918" cy="3040003"/>
          </a:xfrm>
          <a:prstGeom prst="rect">
            <a:avLst/>
          </a:prstGeom>
        </p:spPr>
      </p:pic>
      <p:sp>
        <p:nvSpPr>
          <p:cNvPr id="7" name="Rectangle 6">
            <a:extLst>
              <a:ext uri="{FF2B5EF4-FFF2-40B4-BE49-F238E27FC236}">
                <a16:creationId xmlns:a16="http://schemas.microsoft.com/office/drawing/2014/main" id="{1D868833-DBAF-C14A-8E42-E5CE26CE82E2}"/>
              </a:ext>
            </a:extLst>
          </p:cNvPr>
          <p:cNvSpPr/>
          <p:nvPr/>
        </p:nvSpPr>
        <p:spPr>
          <a:xfrm>
            <a:off x="1888526" y="5719973"/>
            <a:ext cx="938077" cy="461665"/>
          </a:xfrm>
          <a:prstGeom prst="rect">
            <a:avLst/>
          </a:prstGeom>
        </p:spPr>
        <p:txBody>
          <a:bodyPr wrap="none">
            <a:spAutoFit/>
          </a:bodyPr>
          <a:lstStyle/>
          <a:p>
            <a:r>
              <a:rPr lang="en-US" b="1" dirty="0"/>
              <a:t>Delta</a:t>
            </a:r>
          </a:p>
        </p:txBody>
      </p:sp>
      <p:sp>
        <p:nvSpPr>
          <p:cNvPr id="12" name="Rectangle 11">
            <a:extLst>
              <a:ext uri="{FF2B5EF4-FFF2-40B4-BE49-F238E27FC236}">
                <a16:creationId xmlns:a16="http://schemas.microsoft.com/office/drawing/2014/main" id="{111D24E9-2CCA-4F4C-95C7-4996A60BF731}"/>
              </a:ext>
            </a:extLst>
          </p:cNvPr>
          <p:cNvSpPr/>
          <p:nvPr/>
        </p:nvSpPr>
        <p:spPr>
          <a:xfrm>
            <a:off x="5848360" y="5706520"/>
            <a:ext cx="812274" cy="461665"/>
          </a:xfrm>
          <a:prstGeom prst="rect">
            <a:avLst/>
          </a:prstGeom>
        </p:spPr>
        <p:txBody>
          <a:bodyPr wrap="none">
            <a:spAutoFit/>
          </a:bodyPr>
          <a:lstStyle/>
          <a:p>
            <a:r>
              <a:rPr lang="en-US" b="1" dirty="0"/>
              <a:t>Wye</a:t>
            </a:r>
          </a:p>
        </p:txBody>
      </p:sp>
      <p:sp>
        <p:nvSpPr>
          <p:cNvPr id="11" name="TextBox 5">
            <a:extLst>
              <a:ext uri="{FF2B5EF4-FFF2-40B4-BE49-F238E27FC236}">
                <a16:creationId xmlns:a16="http://schemas.microsoft.com/office/drawing/2014/main" id="{5DEC84C0-4A5B-3C45-93D1-C9C71416A60B}"/>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145694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9694" y="755035"/>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13</a:t>
            </a:fld>
            <a:endParaRPr lang="en-US" altLang="en-US" sz="240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1200329"/>
              </a:xfrm>
              <a:prstGeom prst="rect">
                <a:avLst/>
              </a:prstGeom>
            </p:spPr>
            <p:txBody>
              <a:bodyPr wrap="square">
                <a:spAutoFit/>
              </a:bodyPr>
              <a:lstStyle/>
              <a:p>
                <a:r>
                  <a:rPr lang="en-US" dirty="0"/>
                  <a:t>Three single-phase transformers can be connected delta–grounded wye in a “standard 30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step-down connection” as shown below</a:t>
                </a:r>
              </a:p>
            </p:txBody>
          </p:sp>
        </mc:Choice>
        <mc:Fallback xmlns="">
          <p:sp>
            <p:nvSpPr>
              <p:cNvPr id="3" name="Rectangle 2">
                <a:extLst>
                  <a:ext uri="{FF2B5EF4-FFF2-40B4-BE49-F238E27FC236}">
                    <a16:creationId xmlns:a16="http://schemas.microsoft.com/office/drawing/2014/main" id="{F4151C34-D682-8D4E-BE85-247C2FEA1A60}"/>
                  </a:ext>
                </a:extLst>
              </p:cNvPr>
              <p:cNvSpPr>
                <a:spLocks noRot="1" noChangeAspect="1" noMove="1" noResize="1" noEditPoints="1" noAdjustHandles="1" noChangeArrowheads="1" noChangeShapeType="1" noTextEdit="1"/>
              </p:cNvSpPr>
              <p:nvPr/>
            </p:nvSpPr>
            <p:spPr>
              <a:xfrm>
                <a:off x="151055" y="1317407"/>
                <a:ext cx="8573845" cy="1200329"/>
              </a:xfrm>
              <a:prstGeom prst="rect">
                <a:avLst/>
              </a:prstGeom>
              <a:blipFill>
                <a:blip r:embed="rId2"/>
                <a:stretch>
                  <a:fillRect l="-1185" t="-4211" b="-94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1E04014-6742-9F45-91DD-E9A56305A03F}"/>
              </a:ext>
            </a:extLst>
          </p:cNvPr>
          <p:cNvPicPr>
            <a:picLocks noChangeAspect="1"/>
          </p:cNvPicPr>
          <p:nvPr/>
        </p:nvPicPr>
        <p:blipFill>
          <a:blip r:embed="rId3"/>
          <a:stretch>
            <a:fillRect/>
          </a:stretch>
        </p:blipFill>
        <p:spPr>
          <a:xfrm>
            <a:off x="442731" y="2653438"/>
            <a:ext cx="4134742" cy="3349664"/>
          </a:xfrm>
          <a:prstGeom prst="rect">
            <a:avLst/>
          </a:prstGeom>
        </p:spPr>
      </p:pic>
      <p:pic>
        <p:nvPicPr>
          <p:cNvPr id="6" name="Picture 5">
            <a:extLst>
              <a:ext uri="{FF2B5EF4-FFF2-40B4-BE49-F238E27FC236}">
                <a16:creationId xmlns:a16="http://schemas.microsoft.com/office/drawing/2014/main" id="{43CEB904-F02F-CA4C-911F-9D7AAF0C282C}"/>
              </a:ext>
            </a:extLst>
          </p:cNvPr>
          <p:cNvPicPr>
            <a:picLocks noChangeAspect="1"/>
          </p:cNvPicPr>
          <p:nvPr/>
        </p:nvPicPr>
        <p:blipFill>
          <a:blip r:embed="rId4"/>
          <a:stretch>
            <a:fillRect/>
          </a:stretch>
        </p:blipFill>
        <p:spPr>
          <a:xfrm>
            <a:off x="5118100" y="3216314"/>
            <a:ext cx="3187700" cy="2527300"/>
          </a:xfrm>
          <a:prstGeom prst="rect">
            <a:avLst/>
          </a:prstGeom>
        </p:spPr>
      </p:pic>
      <p:sp>
        <p:nvSpPr>
          <p:cNvPr id="13" name="Rectangle 12">
            <a:extLst>
              <a:ext uri="{FF2B5EF4-FFF2-40B4-BE49-F238E27FC236}">
                <a16:creationId xmlns:a16="http://schemas.microsoft.com/office/drawing/2014/main" id="{8B14D95E-0F91-B448-900D-9CC18AE0E148}"/>
              </a:ext>
            </a:extLst>
          </p:cNvPr>
          <p:cNvSpPr/>
          <p:nvPr/>
        </p:nvSpPr>
        <p:spPr>
          <a:xfrm>
            <a:off x="913350" y="6169967"/>
            <a:ext cx="3193503" cy="461665"/>
          </a:xfrm>
          <a:prstGeom prst="rect">
            <a:avLst/>
          </a:prstGeom>
        </p:spPr>
        <p:txBody>
          <a:bodyPr wrap="none">
            <a:spAutoFit/>
          </a:bodyPr>
          <a:lstStyle/>
          <a:p>
            <a:r>
              <a:rPr lang="en-US" b="1" dirty="0"/>
              <a:t>Connection Diagram</a:t>
            </a:r>
          </a:p>
        </p:txBody>
      </p:sp>
      <p:sp>
        <p:nvSpPr>
          <p:cNvPr id="14" name="Rectangle 13">
            <a:extLst>
              <a:ext uri="{FF2B5EF4-FFF2-40B4-BE49-F238E27FC236}">
                <a16:creationId xmlns:a16="http://schemas.microsoft.com/office/drawing/2014/main" id="{78E8331E-EE07-CC4A-AA99-35E474687411}"/>
              </a:ext>
            </a:extLst>
          </p:cNvPr>
          <p:cNvSpPr/>
          <p:nvPr/>
        </p:nvSpPr>
        <p:spPr>
          <a:xfrm>
            <a:off x="5599802" y="6211359"/>
            <a:ext cx="2630848" cy="461665"/>
          </a:xfrm>
          <a:prstGeom prst="rect">
            <a:avLst/>
          </a:prstGeom>
        </p:spPr>
        <p:txBody>
          <a:bodyPr wrap="none">
            <a:spAutoFit/>
          </a:bodyPr>
          <a:lstStyle/>
          <a:p>
            <a:r>
              <a:rPr lang="en-US" b="1" dirty="0"/>
              <a:t>Phasor Diagram </a:t>
            </a:r>
          </a:p>
        </p:txBody>
      </p:sp>
      <p:sp>
        <p:nvSpPr>
          <p:cNvPr id="12" name="TextBox 5">
            <a:extLst>
              <a:ext uri="{FF2B5EF4-FFF2-40B4-BE49-F238E27FC236}">
                <a16:creationId xmlns:a16="http://schemas.microsoft.com/office/drawing/2014/main" id="{9A92E840-EA77-014A-98A3-9F1ACEF767B7}"/>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3935967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9694" y="798767"/>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14</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1200329"/>
              </a:xfrm>
              <a:prstGeom prst="rect">
                <a:avLst/>
              </a:prstGeom>
            </p:spPr>
            <p:txBody>
              <a:bodyPr wrap="square">
                <a:spAutoFit/>
              </a:bodyPr>
              <a:lstStyle/>
              <a:p>
                <a:r>
                  <a:rPr lang="en-US" dirty="0"/>
                  <a:t>Three single-phase transformers can be connected delta–grounded wye in a “standard 30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step-down connection” as shown below</a:t>
                </a:r>
              </a:p>
            </p:txBody>
          </p:sp>
        </mc:Choice>
        <mc:Fallback xmlns="">
          <p:sp>
            <p:nvSpPr>
              <p:cNvPr id="3" name="Rectangle 2">
                <a:extLst>
                  <a:ext uri="{FF2B5EF4-FFF2-40B4-BE49-F238E27FC236}">
                    <a16:creationId xmlns:a16="http://schemas.microsoft.com/office/drawing/2014/main" id="{F4151C34-D682-8D4E-BE85-247C2FEA1A60}"/>
                  </a:ext>
                </a:extLst>
              </p:cNvPr>
              <p:cNvSpPr>
                <a:spLocks noRot="1" noChangeAspect="1" noMove="1" noResize="1" noEditPoints="1" noAdjustHandles="1" noChangeArrowheads="1" noChangeShapeType="1" noTextEdit="1"/>
              </p:cNvSpPr>
              <p:nvPr/>
            </p:nvSpPr>
            <p:spPr>
              <a:xfrm>
                <a:off x="151055" y="1317407"/>
                <a:ext cx="8573845" cy="1200329"/>
              </a:xfrm>
              <a:prstGeom prst="rect">
                <a:avLst/>
              </a:prstGeom>
              <a:blipFill>
                <a:blip r:embed="rId2"/>
                <a:stretch>
                  <a:fillRect l="-1185" t="-4211" b="-94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1E04014-6742-9F45-91DD-E9A56305A03F}"/>
              </a:ext>
            </a:extLst>
          </p:cNvPr>
          <p:cNvPicPr>
            <a:picLocks noChangeAspect="1"/>
          </p:cNvPicPr>
          <p:nvPr/>
        </p:nvPicPr>
        <p:blipFill>
          <a:blip r:embed="rId3"/>
          <a:stretch>
            <a:fillRect/>
          </a:stretch>
        </p:blipFill>
        <p:spPr>
          <a:xfrm>
            <a:off x="2148583" y="2669019"/>
            <a:ext cx="4134742" cy="3349664"/>
          </a:xfrm>
          <a:prstGeom prst="rect">
            <a:avLst/>
          </a:prstGeom>
        </p:spPr>
      </p:pic>
      <p:sp>
        <p:nvSpPr>
          <p:cNvPr id="13" name="Rectangle 12">
            <a:extLst>
              <a:ext uri="{FF2B5EF4-FFF2-40B4-BE49-F238E27FC236}">
                <a16:creationId xmlns:a16="http://schemas.microsoft.com/office/drawing/2014/main" id="{8B14D95E-0F91-B448-900D-9CC18AE0E148}"/>
              </a:ext>
            </a:extLst>
          </p:cNvPr>
          <p:cNvSpPr/>
          <p:nvPr/>
        </p:nvSpPr>
        <p:spPr>
          <a:xfrm>
            <a:off x="6537329" y="2899573"/>
            <a:ext cx="2516977" cy="461665"/>
          </a:xfrm>
          <a:prstGeom prst="rect">
            <a:avLst/>
          </a:prstGeom>
        </p:spPr>
        <p:txBody>
          <a:bodyPr wrap="square">
            <a:spAutoFit/>
          </a:bodyPr>
          <a:lstStyle/>
          <a:p>
            <a:r>
              <a:rPr lang="en-US" dirty="0"/>
              <a:t>Polarity mark</a:t>
            </a:r>
          </a:p>
        </p:txBody>
      </p:sp>
      <p:cxnSp>
        <p:nvCxnSpPr>
          <p:cNvPr id="11" name="Straight Arrow Connector 10">
            <a:extLst>
              <a:ext uri="{FF2B5EF4-FFF2-40B4-BE49-F238E27FC236}">
                <a16:creationId xmlns:a16="http://schemas.microsoft.com/office/drawing/2014/main" id="{C0B6E1D1-ACCE-EE45-ADC0-8A519D22BF76}"/>
              </a:ext>
            </a:extLst>
          </p:cNvPr>
          <p:cNvCxnSpPr>
            <a:cxnSpLocks/>
          </p:cNvCxnSpPr>
          <p:nvPr/>
        </p:nvCxnSpPr>
        <p:spPr bwMode="auto">
          <a:xfrm flipH="1">
            <a:off x="5680038" y="3361238"/>
            <a:ext cx="1315379" cy="45149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10" name="TextBox 5">
            <a:extLst>
              <a:ext uri="{FF2B5EF4-FFF2-40B4-BE49-F238E27FC236}">
                <a16:creationId xmlns:a16="http://schemas.microsoft.com/office/drawing/2014/main" id="{827FC763-2709-B646-85A8-415710042BFF}"/>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1473900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1055" y="777494"/>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830997"/>
          </a:xfrm>
          <a:prstGeom prst="rect">
            <a:avLst/>
          </a:prstGeom>
        </p:spPr>
        <p:txBody>
          <a:bodyPr wrap="square">
            <a:spAutoFit/>
          </a:bodyPr>
          <a:lstStyle/>
          <a:p>
            <a:r>
              <a:rPr lang="en-US" dirty="0"/>
              <a:t>Kirchhoff’s Voltage Law at no-load gives the line-to-line voltage between phases </a:t>
            </a:r>
            <a:r>
              <a:rPr lang="en-US" i="1" dirty="0"/>
              <a:t>a</a:t>
            </a:r>
            <a:r>
              <a:rPr lang="en-US" dirty="0"/>
              <a:t> and </a:t>
            </a:r>
            <a:r>
              <a:rPr lang="en-US" i="1" dirty="0"/>
              <a:t>b</a:t>
            </a:r>
            <a:r>
              <a:rPr lang="en-US" dirty="0"/>
              <a:t> as:</a:t>
            </a:r>
          </a:p>
        </p:txBody>
      </p:sp>
      <p:pic>
        <p:nvPicPr>
          <p:cNvPr id="2" name="Picture 1">
            <a:extLst>
              <a:ext uri="{FF2B5EF4-FFF2-40B4-BE49-F238E27FC236}">
                <a16:creationId xmlns:a16="http://schemas.microsoft.com/office/drawing/2014/main" id="{95B44CEF-D1C9-434B-AA39-954084521BD9}"/>
              </a:ext>
            </a:extLst>
          </p:cNvPr>
          <p:cNvPicPr>
            <a:picLocks noChangeAspect="1"/>
          </p:cNvPicPr>
          <p:nvPr/>
        </p:nvPicPr>
        <p:blipFill>
          <a:blip r:embed="rId2"/>
          <a:stretch>
            <a:fillRect/>
          </a:stretch>
        </p:blipFill>
        <p:spPr>
          <a:xfrm>
            <a:off x="849256" y="3423809"/>
            <a:ext cx="2616200" cy="1041400"/>
          </a:xfrm>
          <a:prstGeom prst="rect">
            <a:avLst/>
          </a:prstGeom>
        </p:spPr>
      </p:pic>
      <p:pic>
        <p:nvPicPr>
          <p:cNvPr id="12" name="Picture 11">
            <a:extLst>
              <a:ext uri="{FF2B5EF4-FFF2-40B4-BE49-F238E27FC236}">
                <a16:creationId xmlns:a16="http://schemas.microsoft.com/office/drawing/2014/main" id="{6A74D524-2ACE-834B-87D4-3AD9E39F6EF6}"/>
              </a:ext>
            </a:extLst>
          </p:cNvPr>
          <p:cNvPicPr>
            <a:picLocks noChangeAspect="1"/>
          </p:cNvPicPr>
          <p:nvPr/>
        </p:nvPicPr>
        <p:blipFill>
          <a:blip r:embed="rId3"/>
          <a:stretch>
            <a:fillRect/>
          </a:stretch>
        </p:blipFill>
        <p:spPr>
          <a:xfrm>
            <a:off x="4859917" y="2800488"/>
            <a:ext cx="3187700" cy="2527300"/>
          </a:xfrm>
          <a:prstGeom prst="rect">
            <a:avLst/>
          </a:prstGeom>
        </p:spPr>
      </p:pic>
      <p:sp>
        <p:nvSpPr>
          <p:cNvPr id="14" name="TextBox 5">
            <a:extLst>
              <a:ext uri="{FF2B5EF4-FFF2-40B4-BE49-F238E27FC236}">
                <a16:creationId xmlns:a16="http://schemas.microsoft.com/office/drawing/2014/main" id="{D99658C0-C9EC-0449-B68C-3C4AD1A37AC1}"/>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329499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8333" y="760194"/>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1200329"/>
          </a:xfrm>
          <a:prstGeom prst="rect">
            <a:avLst/>
          </a:prstGeom>
        </p:spPr>
        <p:txBody>
          <a:bodyPr wrap="square">
            <a:spAutoFit/>
          </a:bodyPr>
          <a:lstStyle/>
          <a:p>
            <a:r>
              <a:rPr lang="en-US" dirty="0"/>
              <a:t>The magnitude changes between the voltages can be defined in terms of the actual winding turns ratio (</a:t>
            </a:r>
            <a:r>
              <a:rPr lang="en-US" i="1" dirty="0" err="1"/>
              <a:t>n</a:t>
            </a:r>
            <a:r>
              <a:rPr lang="en-US" baseline="-25000" dirty="0" err="1"/>
              <a:t>t</a:t>
            </a:r>
            <a:r>
              <a:rPr lang="en-US" dirty="0"/>
              <a:t>). These ratios are defined as follows:</a:t>
            </a:r>
          </a:p>
        </p:txBody>
      </p:sp>
      <p:pic>
        <p:nvPicPr>
          <p:cNvPr id="4" name="Picture 3">
            <a:extLst>
              <a:ext uri="{FF2B5EF4-FFF2-40B4-BE49-F238E27FC236}">
                <a16:creationId xmlns:a16="http://schemas.microsoft.com/office/drawing/2014/main" id="{F0DD2B86-01F1-5241-BCD1-0A6AFBC39BF4}"/>
              </a:ext>
            </a:extLst>
          </p:cNvPr>
          <p:cNvPicPr>
            <a:picLocks noChangeAspect="1"/>
          </p:cNvPicPr>
          <p:nvPr/>
        </p:nvPicPr>
        <p:blipFill>
          <a:blip r:embed="rId2"/>
          <a:stretch>
            <a:fillRect/>
          </a:stretch>
        </p:blipFill>
        <p:spPr>
          <a:xfrm>
            <a:off x="151055" y="3544946"/>
            <a:ext cx="3314700" cy="1397000"/>
          </a:xfrm>
          <a:prstGeom prst="rect">
            <a:avLst/>
          </a:prstGeom>
        </p:spPr>
      </p:pic>
      <p:pic>
        <p:nvPicPr>
          <p:cNvPr id="11" name="Picture 10">
            <a:extLst>
              <a:ext uri="{FF2B5EF4-FFF2-40B4-BE49-F238E27FC236}">
                <a16:creationId xmlns:a16="http://schemas.microsoft.com/office/drawing/2014/main" id="{CAB7F560-D7CF-BA4B-AB14-A9ED4E89C2A4}"/>
              </a:ext>
            </a:extLst>
          </p:cNvPr>
          <p:cNvPicPr>
            <a:picLocks noChangeAspect="1"/>
          </p:cNvPicPr>
          <p:nvPr/>
        </p:nvPicPr>
        <p:blipFill>
          <a:blip r:embed="rId3"/>
          <a:stretch>
            <a:fillRect/>
          </a:stretch>
        </p:blipFill>
        <p:spPr>
          <a:xfrm>
            <a:off x="4437977" y="2784436"/>
            <a:ext cx="4134742" cy="3349664"/>
          </a:xfrm>
          <a:prstGeom prst="rect">
            <a:avLst/>
          </a:prstGeom>
        </p:spPr>
      </p:pic>
      <p:cxnSp>
        <p:nvCxnSpPr>
          <p:cNvPr id="6" name="Straight Arrow Connector 5">
            <a:extLst>
              <a:ext uri="{FF2B5EF4-FFF2-40B4-BE49-F238E27FC236}">
                <a16:creationId xmlns:a16="http://schemas.microsoft.com/office/drawing/2014/main" id="{96EB6F6E-AD8C-754E-A368-9C36FE73EC23}"/>
              </a:ext>
            </a:extLst>
          </p:cNvPr>
          <p:cNvCxnSpPr/>
          <p:nvPr/>
        </p:nvCxnSpPr>
        <p:spPr bwMode="auto">
          <a:xfrm flipH="1">
            <a:off x="3560781" y="3991087"/>
            <a:ext cx="877196" cy="172123"/>
          </a:xfrm>
          <a:prstGeom prst="straightConnector1">
            <a:avLst/>
          </a:prstGeom>
          <a:solidFill>
            <a:schemeClr val="accent1"/>
          </a:solidFill>
          <a:ln w="44450" cap="flat" cmpd="sng" algn="ctr">
            <a:solidFill>
              <a:srgbClr val="FF0000"/>
            </a:solidFill>
            <a:prstDash val="solid"/>
            <a:round/>
            <a:headEnd type="none" w="med" len="med"/>
            <a:tailEnd type="triangle"/>
          </a:ln>
          <a:effectLst/>
        </p:spPr>
      </p:cxnSp>
      <p:sp>
        <p:nvSpPr>
          <p:cNvPr id="14" name="TextBox 5">
            <a:extLst>
              <a:ext uri="{FF2B5EF4-FFF2-40B4-BE49-F238E27FC236}">
                <a16:creationId xmlns:a16="http://schemas.microsoft.com/office/drawing/2014/main" id="{21A0B64E-40F1-EC47-A6AA-360617427FD4}"/>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3232108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1055" y="768062"/>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1200329"/>
          </a:xfrm>
          <a:prstGeom prst="rect">
            <a:avLst/>
          </a:prstGeom>
        </p:spPr>
        <p:txBody>
          <a:bodyPr wrap="square">
            <a:spAutoFit/>
          </a:bodyPr>
          <a:lstStyle/>
          <a:p>
            <a:r>
              <a:rPr lang="en-US" dirty="0"/>
              <a:t>The line-to-line voltages on the primary side of the transformer connection as a function of the ideal secondary-side voltages are given by:</a:t>
            </a:r>
          </a:p>
        </p:txBody>
      </p:sp>
      <p:pic>
        <p:nvPicPr>
          <p:cNvPr id="2" name="Picture 1">
            <a:extLst>
              <a:ext uri="{FF2B5EF4-FFF2-40B4-BE49-F238E27FC236}">
                <a16:creationId xmlns:a16="http://schemas.microsoft.com/office/drawing/2014/main" id="{8DA11014-581E-A94B-87AE-BAB967FB6093}"/>
              </a:ext>
            </a:extLst>
          </p:cNvPr>
          <p:cNvPicPr>
            <a:picLocks noChangeAspect="1"/>
          </p:cNvPicPr>
          <p:nvPr/>
        </p:nvPicPr>
        <p:blipFill>
          <a:blip r:embed="rId2"/>
          <a:stretch>
            <a:fillRect/>
          </a:stretch>
        </p:blipFill>
        <p:spPr>
          <a:xfrm>
            <a:off x="1635162" y="2655050"/>
            <a:ext cx="5247191" cy="1342543"/>
          </a:xfrm>
          <a:prstGeom prst="rect">
            <a:avLst/>
          </a:prstGeom>
        </p:spPr>
      </p:pic>
      <p:pic>
        <p:nvPicPr>
          <p:cNvPr id="5" name="Picture 4">
            <a:extLst>
              <a:ext uri="{FF2B5EF4-FFF2-40B4-BE49-F238E27FC236}">
                <a16:creationId xmlns:a16="http://schemas.microsoft.com/office/drawing/2014/main" id="{763EC6E1-04E3-D844-B56B-371954E7F6C0}"/>
              </a:ext>
            </a:extLst>
          </p:cNvPr>
          <p:cNvPicPr>
            <a:picLocks noChangeAspect="1"/>
          </p:cNvPicPr>
          <p:nvPr/>
        </p:nvPicPr>
        <p:blipFill>
          <a:blip r:embed="rId3"/>
          <a:stretch>
            <a:fillRect/>
          </a:stretch>
        </p:blipFill>
        <p:spPr>
          <a:xfrm>
            <a:off x="2779134" y="4160818"/>
            <a:ext cx="2273300" cy="596900"/>
          </a:xfrm>
          <a:prstGeom prst="rect">
            <a:avLst/>
          </a:prstGeom>
        </p:spPr>
      </p:pic>
      <p:sp>
        <p:nvSpPr>
          <p:cNvPr id="6" name="Rectangle 5">
            <a:extLst>
              <a:ext uri="{FF2B5EF4-FFF2-40B4-BE49-F238E27FC236}">
                <a16:creationId xmlns:a16="http://schemas.microsoft.com/office/drawing/2014/main" id="{95302737-0FF9-5346-93DF-41D3726D3B4E}"/>
              </a:ext>
            </a:extLst>
          </p:cNvPr>
          <p:cNvSpPr/>
          <p:nvPr/>
        </p:nvSpPr>
        <p:spPr>
          <a:xfrm>
            <a:off x="151055" y="4920943"/>
            <a:ext cx="3441130" cy="461665"/>
          </a:xfrm>
          <a:prstGeom prst="rect">
            <a:avLst/>
          </a:prstGeom>
        </p:spPr>
        <p:txBody>
          <a:bodyPr wrap="square">
            <a:spAutoFit/>
          </a:bodyPr>
          <a:lstStyle/>
          <a:p>
            <a:r>
              <a:rPr lang="en-US" dirty="0"/>
              <a:t>where:</a:t>
            </a:r>
          </a:p>
        </p:txBody>
      </p:sp>
      <p:pic>
        <p:nvPicPr>
          <p:cNvPr id="7" name="Picture 6">
            <a:extLst>
              <a:ext uri="{FF2B5EF4-FFF2-40B4-BE49-F238E27FC236}">
                <a16:creationId xmlns:a16="http://schemas.microsoft.com/office/drawing/2014/main" id="{A9B57090-AA3A-DB40-8979-1C3F86CF52AC}"/>
              </a:ext>
            </a:extLst>
          </p:cNvPr>
          <p:cNvPicPr>
            <a:picLocks noChangeAspect="1"/>
          </p:cNvPicPr>
          <p:nvPr/>
        </p:nvPicPr>
        <p:blipFill>
          <a:blip r:embed="rId4"/>
          <a:stretch>
            <a:fillRect/>
          </a:stretch>
        </p:blipFill>
        <p:spPr>
          <a:xfrm>
            <a:off x="2535554" y="5316198"/>
            <a:ext cx="3446406" cy="1269215"/>
          </a:xfrm>
          <a:prstGeom prst="rect">
            <a:avLst/>
          </a:prstGeom>
        </p:spPr>
      </p:pic>
      <p:sp>
        <p:nvSpPr>
          <p:cNvPr id="12" name="TextBox 5">
            <a:extLst>
              <a:ext uri="{FF2B5EF4-FFF2-40B4-BE49-F238E27FC236}">
                <a16:creationId xmlns:a16="http://schemas.microsoft.com/office/drawing/2014/main" id="{84C19C4B-4323-C141-9B6C-A40399BC5D5C}"/>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178125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9694" y="734537"/>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1938992"/>
          </a:xfrm>
          <a:prstGeom prst="rect">
            <a:avLst/>
          </a:prstGeom>
        </p:spPr>
        <p:txBody>
          <a:bodyPr wrap="square">
            <a:spAutoFit/>
          </a:bodyPr>
          <a:lstStyle/>
          <a:p>
            <a:r>
              <a:rPr lang="en-US" sz="2000" dirty="0"/>
              <a:t>Recall that there is no line-to-neutral voltage on a delta connected circuit. However, what is needed is a relationship between “equivalent” line-to-neutral voltages at node </a:t>
            </a:r>
            <a:r>
              <a:rPr lang="en-US" sz="2000" i="1" dirty="0"/>
              <a:t>n</a:t>
            </a:r>
            <a:r>
              <a:rPr lang="en-US" sz="2000" dirty="0"/>
              <a:t> and the ideal secondary voltages. </a:t>
            </a:r>
          </a:p>
          <a:p>
            <a:endParaRPr lang="en-US" sz="2000" dirty="0"/>
          </a:p>
          <a:p>
            <a:r>
              <a:rPr lang="en-US" sz="2000" dirty="0"/>
              <a:t>This is provided in the following equation (derivation is left up to the student)</a:t>
            </a:r>
          </a:p>
        </p:txBody>
      </p:sp>
      <p:grpSp>
        <p:nvGrpSpPr>
          <p:cNvPr id="9" name="Group 8">
            <a:extLst>
              <a:ext uri="{FF2B5EF4-FFF2-40B4-BE49-F238E27FC236}">
                <a16:creationId xmlns:a16="http://schemas.microsoft.com/office/drawing/2014/main" id="{E8F29E24-DA19-7A40-A8E9-B7EF86631D96}"/>
              </a:ext>
            </a:extLst>
          </p:cNvPr>
          <p:cNvGrpSpPr/>
          <p:nvPr/>
        </p:nvGrpSpPr>
        <p:grpSpPr>
          <a:xfrm>
            <a:off x="2672677" y="3587064"/>
            <a:ext cx="3530600" cy="714890"/>
            <a:chOff x="1568151" y="3552945"/>
            <a:chExt cx="3530600" cy="714890"/>
          </a:xfrm>
        </p:grpSpPr>
        <p:pic>
          <p:nvPicPr>
            <p:cNvPr id="4" name="Picture 3">
              <a:extLst>
                <a:ext uri="{FF2B5EF4-FFF2-40B4-BE49-F238E27FC236}">
                  <a16:creationId xmlns:a16="http://schemas.microsoft.com/office/drawing/2014/main" id="{513FD9BB-9D39-FE45-BC83-3AC01170D218}"/>
                </a:ext>
              </a:extLst>
            </p:cNvPr>
            <p:cNvPicPr>
              <a:picLocks noChangeAspect="1"/>
            </p:cNvPicPr>
            <p:nvPr/>
          </p:nvPicPr>
          <p:blipFill>
            <a:blip r:embed="rId2"/>
            <a:stretch>
              <a:fillRect/>
            </a:stretch>
          </p:blipFill>
          <p:spPr>
            <a:xfrm>
              <a:off x="1568151" y="3552945"/>
              <a:ext cx="1790700" cy="647700"/>
            </a:xfrm>
            <a:prstGeom prst="rect">
              <a:avLst/>
            </a:prstGeom>
          </p:spPr>
        </p:pic>
        <p:pic>
          <p:nvPicPr>
            <p:cNvPr id="8" name="Picture 7">
              <a:extLst>
                <a:ext uri="{FF2B5EF4-FFF2-40B4-BE49-F238E27FC236}">
                  <a16:creationId xmlns:a16="http://schemas.microsoft.com/office/drawing/2014/main" id="{5CD4C409-1FFA-B94A-833F-2A802794271F}"/>
                </a:ext>
              </a:extLst>
            </p:cNvPr>
            <p:cNvPicPr>
              <a:picLocks noChangeAspect="1"/>
            </p:cNvPicPr>
            <p:nvPr/>
          </p:nvPicPr>
          <p:blipFill>
            <a:blip r:embed="rId3"/>
            <a:stretch>
              <a:fillRect/>
            </a:stretch>
          </p:blipFill>
          <p:spPr>
            <a:xfrm>
              <a:off x="3358851" y="3556635"/>
              <a:ext cx="1739900" cy="711200"/>
            </a:xfrm>
            <a:prstGeom prst="rect">
              <a:avLst/>
            </a:prstGeom>
          </p:spPr>
        </p:pic>
      </p:grpSp>
      <p:grpSp>
        <p:nvGrpSpPr>
          <p:cNvPr id="12" name="Group 11">
            <a:extLst>
              <a:ext uri="{FF2B5EF4-FFF2-40B4-BE49-F238E27FC236}">
                <a16:creationId xmlns:a16="http://schemas.microsoft.com/office/drawing/2014/main" id="{4E5673DA-D1F3-A847-B4DA-AA6D6015CE51}"/>
              </a:ext>
            </a:extLst>
          </p:cNvPr>
          <p:cNvGrpSpPr/>
          <p:nvPr/>
        </p:nvGrpSpPr>
        <p:grpSpPr>
          <a:xfrm>
            <a:off x="2528888" y="4851400"/>
            <a:ext cx="3911600" cy="1549400"/>
            <a:chOff x="2528888" y="4851400"/>
            <a:chExt cx="3911600" cy="1549400"/>
          </a:xfrm>
        </p:grpSpPr>
        <p:pic>
          <p:nvPicPr>
            <p:cNvPr id="10" name="Picture 9">
              <a:extLst>
                <a:ext uri="{FF2B5EF4-FFF2-40B4-BE49-F238E27FC236}">
                  <a16:creationId xmlns:a16="http://schemas.microsoft.com/office/drawing/2014/main" id="{6494C54B-AF65-6747-AFBF-2A0CBD3FE605}"/>
                </a:ext>
              </a:extLst>
            </p:cNvPr>
            <p:cNvPicPr>
              <a:picLocks noChangeAspect="1"/>
            </p:cNvPicPr>
            <p:nvPr/>
          </p:nvPicPr>
          <p:blipFill>
            <a:blip r:embed="rId4"/>
            <a:stretch>
              <a:fillRect/>
            </a:stretch>
          </p:blipFill>
          <p:spPr>
            <a:xfrm>
              <a:off x="2528888" y="5150706"/>
              <a:ext cx="1155700" cy="800100"/>
            </a:xfrm>
            <a:prstGeom prst="rect">
              <a:avLst/>
            </a:prstGeom>
          </p:spPr>
        </p:pic>
        <p:pic>
          <p:nvPicPr>
            <p:cNvPr id="11" name="Picture 10">
              <a:extLst>
                <a:ext uri="{FF2B5EF4-FFF2-40B4-BE49-F238E27FC236}">
                  <a16:creationId xmlns:a16="http://schemas.microsoft.com/office/drawing/2014/main" id="{A231EE35-51CC-C249-B4DF-0A336D959E35}"/>
                </a:ext>
              </a:extLst>
            </p:cNvPr>
            <p:cNvPicPr>
              <a:picLocks noChangeAspect="1"/>
            </p:cNvPicPr>
            <p:nvPr/>
          </p:nvPicPr>
          <p:blipFill>
            <a:blip r:embed="rId5"/>
            <a:stretch>
              <a:fillRect/>
            </a:stretch>
          </p:blipFill>
          <p:spPr>
            <a:xfrm>
              <a:off x="3684588" y="4851400"/>
              <a:ext cx="2755900" cy="1549400"/>
            </a:xfrm>
            <a:prstGeom prst="rect">
              <a:avLst/>
            </a:prstGeom>
          </p:spPr>
        </p:pic>
      </p:grpSp>
      <p:sp>
        <p:nvSpPr>
          <p:cNvPr id="13" name="Rectangle 12">
            <a:extLst>
              <a:ext uri="{FF2B5EF4-FFF2-40B4-BE49-F238E27FC236}">
                <a16:creationId xmlns:a16="http://schemas.microsoft.com/office/drawing/2014/main" id="{1929468B-F2C3-F646-B30C-1E2DCF19ECE8}"/>
              </a:ext>
            </a:extLst>
          </p:cNvPr>
          <p:cNvSpPr/>
          <p:nvPr/>
        </p:nvSpPr>
        <p:spPr>
          <a:xfrm>
            <a:off x="199912" y="4499844"/>
            <a:ext cx="1109599" cy="461665"/>
          </a:xfrm>
          <a:prstGeom prst="rect">
            <a:avLst/>
          </a:prstGeom>
        </p:spPr>
        <p:txBody>
          <a:bodyPr wrap="none">
            <a:spAutoFit/>
          </a:bodyPr>
          <a:lstStyle/>
          <a:p>
            <a:r>
              <a:rPr lang="en-US" dirty="0"/>
              <a:t>where:</a:t>
            </a:r>
          </a:p>
        </p:txBody>
      </p:sp>
      <p:sp>
        <p:nvSpPr>
          <p:cNvPr id="18" name="TextBox 5">
            <a:extLst>
              <a:ext uri="{FF2B5EF4-FFF2-40B4-BE49-F238E27FC236}">
                <a16:creationId xmlns:a16="http://schemas.microsoft.com/office/drawing/2014/main" id="{BA408DEE-F5DE-B64B-A384-728908D4E0A6}"/>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4177691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1055" y="752172"/>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1938992"/>
          </a:xfrm>
          <a:prstGeom prst="rect">
            <a:avLst/>
          </a:prstGeom>
        </p:spPr>
        <p:txBody>
          <a:bodyPr wrap="square">
            <a:spAutoFit/>
          </a:bodyPr>
          <a:lstStyle/>
          <a:p>
            <a:r>
              <a:rPr lang="en-US" sz="2000" dirty="0"/>
              <a:t>Recall that there is no line-to-neutral voltage on a delta connected circuit. However, what is needed is a relationship between “equivalent” line-to-neutral voltages at node </a:t>
            </a:r>
            <a:r>
              <a:rPr lang="en-US" sz="2000" i="1" dirty="0"/>
              <a:t>n</a:t>
            </a:r>
            <a:r>
              <a:rPr lang="en-US" sz="2000" dirty="0"/>
              <a:t> and the ideal secondary voltages. </a:t>
            </a:r>
          </a:p>
          <a:p>
            <a:endParaRPr lang="en-US" sz="2000" dirty="0"/>
          </a:p>
          <a:p>
            <a:r>
              <a:rPr lang="en-US" sz="2000" dirty="0"/>
              <a:t>This is provided in the following equation (derivation is left up to the student)</a:t>
            </a:r>
          </a:p>
        </p:txBody>
      </p:sp>
      <p:grpSp>
        <p:nvGrpSpPr>
          <p:cNvPr id="9" name="Group 8">
            <a:extLst>
              <a:ext uri="{FF2B5EF4-FFF2-40B4-BE49-F238E27FC236}">
                <a16:creationId xmlns:a16="http://schemas.microsoft.com/office/drawing/2014/main" id="{E8F29E24-DA19-7A40-A8E9-B7EF86631D96}"/>
              </a:ext>
            </a:extLst>
          </p:cNvPr>
          <p:cNvGrpSpPr/>
          <p:nvPr/>
        </p:nvGrpSpPr>
        <p:grpSpPr>
          <a:xfrm>
            <a:off x="2672677" y="3587064"/>
            <a:ext cx="3530600" cy="714890"/>
            <a:chOff x="1568151" y="3552945"/>
            <a:chExt cx="3530600" cy="714890"/>
          </a:xfrm>
        </p:grpSpPr>
        <p:pic>
          <p:nvPicPr>
            <p:cNvPr id="4" name="Picture 3">
              <a:extLst>
                <a:ext uri="{FF2B5EF4-FFF2-40B4-BE49-F238E27FC236}">
                  <a16:creationId xmlns:a16="http://schemas.microsoft.com/office/drawing/2014/main" id="{513FD9BB-9D39-FE45-BC83-3AC01170D218}"/>
                </a:ext>
              </a:extLst>
            </p:cNvPr>
            <p:cNvPicPr>
              <a:picLocks noChangeAspect="1"/>
            </p:cNvPicPr>
            <p:nvPr/>
          </p:nvPicPr>
          <p:blipFill>
            <a:blip r:embed="rId2"/>
            <a:stretch>
              <a:fillRect/>
            </a:stretch>
          </p:blipFill>
          <p:spPr>
            <a:xfrm>
              <a:off x="1568151" y="3552945"/>
              <a:ext cx="1790700" cy="647700"/>
            </a:xfrm>
            <a:prstGeom prst="rect">
              <a:avLst/>
            </a:prstGeom>
          </p:spPr>
        </p:pic>
        <p:pic>
          <p:nvPicPr>
            <p:cNvPr id="8" name="Picture 7">
              <a:extLst>
                <a:ext uri="{FF2B5EF4-FFF2-40B4-BE49-F238E27FC236}">
                  <a16:creationId xmlns:a16="http://schemas.microsoft.com/office/drawing/2014/main" id="{5CD4C409-1FFA-B94A-833F-2A802794271F}"/>
                </a:ext>
              </a:extLst>
            </p:cNvPr>
            <p:cNvPicPr>
              <a:picLocks noChangeAspect="1"/>
            </p:cNvPicPr>
            <p:nvPr/>
          </p:nvPicPr>
          <p:blipFill>
            <a:blip r:embed="rId3"/>
            <a:stretch>
              <a:fillRect/>
            </a:stretch>
          </p:blipFill>
          <p:spPr>
            <a:xfrm>
              <a:off x="3358851" y="3556635"/>
              <a:ext cx="1739900" cy="711200"/>
            </a:xfrm>
            <a:prstGeom prst="rect">
              <a:avLst/>
            </a:prstGeom>
          </p:spPr>
        </p:pic>
      </p:grpSp>
      <p:grpSp>
        <p:nvGrpSpPr>
          <p:cNvPr id="12" name="Group 11">
            <a:extLst>
              <a:ext uri="{FF2B5EF4-FFF2-40B4-BE49-F238E27FC236}">
                <a16:creationId xmlns:a16="http://schemas.microsoft.com/office/drawing/2014/main" id="{4E5673DA-D1F3-A847-B4DA-AA6D6015CE51}"/>
              </a:ext>
            </a:extLst>
          </p:cNvPr>
          <p:cNvGrpSpPr/>
          <p:nvPr/>
        </p:nvGrpSpPr>
        <p:grpSpPr>
          <a:xfrm>
            <a:off x="2528888" y="4851400"/>
            <a:ext cx="3911600" cy="1549400"/>
            <a:chOff x="2528888" y="4851400"/>
            <a:chExt cx="3911600" cy="1549400"/>
          </a:xfrm>
        </p:grpSpPr>
        <p:pic>
          <p:nvPicPr>
            <p:cNvPr id="10" name="Picture 9">
              <a:extLst>
                <a:ext uri="{FF2B5EF4-FFF2-40B4-BE49-F238E27FC236}">
                  <a16:creationId xmlns:a16="http://schemas.microsoft.com/office/drawing/2014/main" id="{6494C54B-AF65-6747-AFBF-2A0CBD3FE605}"/>
                </a:ext>
              </a:extLst>
            </p:cNvPr>
            <p:cNvPicPr>
              <a:picLocks noChangeAspect="1"/>
            </p:cNvPicPr>
            <p:nvPr/>
          </p:nvPicPr>
          <p:blipFill>
            <a:blip r:embed="rId4"/>
            <a:stretch>
              <a:fillRect/>
            </a:stretch>
          </p:blipFill>
          <p:spPr>
            <a:xfrm>
              <a:off x="2528888" y="5150706"/>
              <a:ext cx="1155700" cy="800100"/>
            </a:xfrm>
            <a:prstGeom prst="rect">
              <a:avLst/>
            </a:prstGeom>
          </p:spPr>
        </p:pic>
        <p:pic>
          <p:nvPicPr>
            <p:cNvPr id="11" name="Picture 10">
              <a:extLst>
                <a:ext uri="{FF2B5EF4-FFF2-40B4-BE49-F238E27FC236}">
                  <a16:creationId xmlns:a16="http://schemas.microsoft.com/office/drawing/2014/main" id="{A231EE35-51CC-C249-B4DF-0A336D959E35}"/>
                </a:ext>
              </a:extLst>
            </p:cNvPr>
            <p:cNvPicPr>
              <a:picLocks noChangeAspect="1"/>
            </p:cNvPicPr>
            <p:nvPr/>
          </p:nvPicPr>
          <p:blipFill>
            <a:blip r:embed="rId5"/>
            <a:stretch>
              <a:fillRect/>
            </a:stretch>
          </p:blipFill>
          <p:spPr>
            <a:xfrm>
              <a:off x="3684588" y="4851400"/>
              <a:ext cx="2755900" cy="1549400"/>
            </a:xfrm>
            <a:prstGeom prst="rect">
              <a:avLst/>
            </a:prstGeom>
          </p:spPr>
        </p:pic>
      </p:grpSp>
      <p:sp>
        <p:nvSpPr>
          <p:cNvPr id="13" name="Rectangle 12">
            <a:extLst>
              <a:ext uri="{FF2B5EF4-FFF2-40B4-BE49-F238E27FC236}">
                <a16:creationId xmlns:a16="http://schemas.microsoft.com/office/drawing/2014/main" id="{1929468B-F2C3-F646-B30C-1E2DCF19ECE8}"/>
              </a:ext>
            </a:extLst>
          </p:cNvPr>
          <p:cNvSpPr/>
          <p:nvPr/>
        </p:nvSpPr>
        <p:spPr>
          <a:xfrm>
            <a:off x="199912" y="4499844"/>
            <a:ext cx="1109599" cy="461665"/>
          </a:xfrm>
          <a:prstGeom prst="rect">
            <a:avLst/>
          </a:prstGeom>
        </p:spPr>
        <p:txBody>
          <a:bodyPr wrap="none">
            <a:spAutoFit/>
          </a:bodyPr>
          <a:lstStyle/>
          <a:p>
            <a:r>
              <a:rPr lang="en-US" dirty="0"/>
              <a:t>where:</a:t>
            </a:r>
          </a:p>
        </p:txBody>
      </p:sp>
      <p:sp>
        <p:nvSpPr>
          <p:cNvPr id="14" name="TextBox 5">
            <a:extLst>
              <a:ext uri="{FF2B5EF4-FFF2-40B4-BE49-F238E27FC236}">
                <a16:creationId xmlns:a16="http://schemas.microsoft.com/office/drawing/2014/main" id="{BE25D2EE-719D-8541-B231-89B6720A7D9F}"/>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236089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768350"/>
            <a:ext cx="8461375" cy="581025"/>
          </a:xfrm>
        </p:spPr>
        <p:txBody>
          <a:bodyPr/>
          <a:lstStyle/>
          <a:p>
            <a:pPr eaLnBrk="1" hangingPunct="1"/>
            <a:r>
              <a:rPr lang="en-US" altLang="en-US">
                <a:latin typeface="Arial" panose="020B0604020202020204" pitchFamily="34" charset="0"/>
              </a:rPr>
              <a:t>Outline</a:t>
            </a:r>
          </a:p>
        </p:txBody>
      </p:sp>
      <p:sp>
        <p:nvSpPr>
          <p:cNvPr id="14339" name="Rectangle 3"/>
          <p:cNvSpPr>
            <a:spLocks noGrp="1" noChangeArrowheads="1"/>
          </p:cNvSpPr>
          <p:nvPr>
            <p:ph idx="1"/>
          </p:nvPr>
        </p:nvSpPr>
        <p:spPr>
          <a:xfrm>
            <a:off x="179388" y="1350963"/>
            <a:ext cx="8702675" cy="4079875"/>
          </a:xfrm>
        </p:spPr>
        <p:txBody>
          <a:bodyPr/>
          <a:lstStyle/>
          <a:p>
            <a:pPr eaLnBrk="1" hangingPunct="1">
              <a:spcBef>
                <a:spcPct val="0"/>
              </a:spcBef>
              <a:spcAft>
                <a:spcPct val="0"/>
              </a:spcAft>
              <a:defRPr/>
            </a:pPr>
            <a:r>
              <a:rPr lang="en-US" altLang="en-US" sz="2800" b="1" dirty="0">
                <a:latin typeface="Arial" charset="0"/>
                <a:cs typeface="Arial" charset="0"/>
              </a:rPr>
              <a:t>Module #1:    </a:t>
            </a:r>
            <a:br>
              <a:rPr lang="en-US" altLang="en-US" sz="2800" b="1" dirty="0">
                <a:latin typeface="Arial" charset="0"/>
                <a:cs typeface="Arial" charset="0"/>
              </a:rPr>
            </a:br>
            <a:r>
              <a:rPr lang="en-US" altLang="en-US" sz="2400" dirty="0">
                <a:latin typeface="Arial" charset="0"/>
                <a:cs typeface="Arial" charset="0"/>
              </a:rPr>
              <a:t>Introduction to Three-Phase Transformers</a:t>
            </a:r>
          </a:p>
          <a:p>
            <a:pPr marL="0" indent="0" eaLnBrk="1" hangingPunct="1">
              <a:spcBef>
                <a:spcPct val="0"/>
              </a:spcBef>
              <a:spcAft>
                <a:spcPct val="0"/>
              </a:spcAft>
              <a:buNone/>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#2:    </a:t>
            </a:r>
            <a:br>
              <a:rPr lang="en-US" altLang="en-US" sz="2800" b="1" dirty="0">
                <a:latin typeface="Arial" charset="0"/>
                <a:cs typeface="Arial" charset="0"/>
              </a:rPr>
            </a:br>
            <a:r>
              <a:rPr lang="en-US" altLang="en-US" sz="2400" dirty="0">
                <a:latin typeface="Arial" charset="0"/>
                <a:cs typeface="Arial" charset="0"/>
              </a:rPr>
              <a:t>The Delta-Grounded Wye Step-Down Connection</a:t>
            </a: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#3:    </a:t>
            </a:r>
            <a:br>
              <a:rPr lang="en-US" altLang="en-US" sz="2800" b="1" dirty="0">
                <a:latin typeface="Arial" charset="0"/>
                <a:cs typeface="Arial" charset="0"/>
              </a:rPr>
            </a:br>
            <a:r>
              <a:rPr lang="en-US" altLang="en-US" sz="2400" dirty="0">
                <a:latin typeface="Arial" charset="0"/>
                <a:cs typeface="Arial" charset="0"/>
              </a:rPr>
              <a:t>Use of Capacitors in Distribution Systems</a:t>
            </a: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r>
              <a:rPr lang="en-US" altLang="en-US" sz="2800" b="1" dirty="0">
                <a:latin typeface="Arial" charset="0"/>
                <a:cs typeface="Arial" charset="0"/>
              </a:rPr>
              <a:t>Module #4:    </a:t>
            </a:r>
            <a:br>
              <a:rPr lang="en-US" altLang="en-US" sz="2800" b="1" dirty="0">
                <a:latin typeface="Arial" charset="0"/>
                <a:cs typeface="Arial" charset="0"/>
              </a:rPr>
            </a:br>
            <a:r>
              <a:rPr lang="en-US" altLang="en-US" sz="2400" dirty="0">
                <a:latin typeface="Arial" charset="0"/>
                <a:cs typeface="Arial" charset="0"/>
              </a:rPr>
              <a:t>Loads in Distribution Systems </a:t>
            </a: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endParaRPr lang="en-US" altLang="en-US" sz="2400" dirty="0">
              <a:latin typeface="Arial" charset="0"/>
              <a:cs typeface="Arial" charset="0"/>
            </a:endParaRPr>
          </a:p>
          <a:p>
            <a:pPr eaLnBrk="1" hangingPunct="1">
              <a:spcBef>
                <a:spcPct val="0"/>
              </a:spcBef>
              <a:spcAft>
                <a:spcPct val="0"/>
              </a:spcAft>
              <a:defRPr/>
            </a:pP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800" b="1" dirty="0">
              <a:latin typeface="Arial" charset="0"/>
              <a:cs typeface="Arial" charset="0"/>
            </a:endParaRPr>
          </a:p>
          <a:p>
            <a:pPr marL="0" indent="0" eaLnBrk="1" hangingPunct="1">
              <a:spcBef>
                <a:spcPct val="0"/>
              </a:spcBef>
              <a:spcAft>
                <a:spcPct val="0"/>
              </a:spcAft>
              <a:buFontTx/>
              <a:buNone/>
              <a:defRPr/>
            </a:pPr>
            <a:br>
              <a:rPr lang="en-US" altLang="en-US" sz="2000" b="1" dirty="0">
                <a:latin typeface="Arial" charset="0"/>
                <a:cs typeface="Arial" charset="0"/>
              </a:rPr>
            </a:br>
            <a:endParaRPr lang="en-US" altLang="en-US" sz="2000" dirty="0">
              <a:latin typeface="Arial" charset="0"/>
              <a:cs typeface="Arial" charset="0"/>
            </a:endParaRPr>
          </a:p>
        </p:txBody>
      </p:sp>
      <p:sp>
        <p:nvSpPr>
          <p:cNvPr id="17412"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Outline of Lecture No. 15</a:t>
            </a:r>
          </a:p>
        </p:txBody>
      </p:sp>
      <p:sp>
        <p:nvSpPr>
          <p:cNvPr id="17413"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61448736-E33D-4692-8747-7BE210BE8A10}" type="slidenum">
              <a:rPr lang="en-US" altLang="en-US" sz="2400" smtClean="0">
                <a:solidFill>
                  <a:schemeClr val="tx1"/>
                </a:solidFill>
                <a:latin typeface="Arial" panose="020B0604020202020204" pitchFamily="34" charset="0"/>
              </a:rPr>
              <a:pPr algn="r">
                <a:spcBef>
                  <a:spcPct val="0"/>
                </a:spcBef>
                <a:spcAft>
                  <a:spcPct val="0"/>
                </a:spcAft>
                <a:buClrTx/>
                <a:buFontTx/>
                <a:buNone/>
              </a:pPr>
              <a:t>2</a:t>
            </a:fld>
            <a:endParaRPr lang="en-US" altLang="en-US" sz="2400">
              <a:solidFill>
                <a:schemeClr val="tx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9694" y="819878"/>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20</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830997"/>
          </a:xfrm>
          <a:prstGeom prst="rect">
            <a:avLst/>
          </a:prstGeom>
        </p:spPr>
        <p:txBody>
          <a:bodyPr wrap="square">
            <a:spAutoFit/>
          </a:bodyPr>
          <a:lstStyle/>
          <a:p>
            <a:r>
              <a:rPr lang="en-US" dirty="0"/>
              <a:t>The ideal secondary voltages as a function of the secondary line-to-ground voltages and the secondary line currents are:</a:t>
            </a:r>
          </a:p>
        </p:txBody>
      </p:sp>
      <p:pic>
        <p:nvPicPr>
          <p:cNvPr id="5" name="Picture 4">
            <a:extLst>
              <a:ext uri="{FF2B5EF4-FFF2-40B4-BE49-F238E27FC236}">
                <a16:creationId xmlns:a16="http://schemas.microsoft.com/office/drawing/2014/main" id="{C32072AC-349F-C44B-8FC5-404F33020AC2}"/>
              </a:ext>
            </a:extLst>
          </p:cNvPr>
          <p:cNvPicPr>
            <a:picLocks noChangeAspect="1"/>
          </p:cNvPicPr>
          <p:nvPr/>
        </p:nvPicPr>
        <p:blipFill>
          <a:blip r:embed="rId2"/>
          <a:stretch>
            <a:fillRect/>
          </a:stretch>
        </p:blipFill>
        <p:spPr>
          <a:xfrm>
            <a:off x="2063077" y="2438400"/>
            <a:ext cx="4749800" cy="762000"/>
          </a:xfrm>
          <a:prstGeom prst="rect">
            <a:avLst/>
          </a:prstGeom>
        </p:spPr>
      </p:pic>
      <p:sp>
        <p:nvSpPr>
          <p:cNvPr id="6" name="Rectangle 5">
            <a:extLst>
              <a:ext uri="{FF2B5EF4-FFF2-40B4-BE49-F238E27FC236}">
                <a16:creationId xmlns:a16="http://schemas.microsoft.com/office/drawing/2014/main" id="{4B2B4BFB-E3EE-5340-90B7-716F2EF16CCF}"/>
              </a:ext>
            </a:extLst>
          </p:cNvPr>
          <p:cNvSpPr/>
          <p:nvPr/>
        </p:nvSpPr>
        <p:spPr>
          <a:xfrm>
            <a:off x="89694" y="3418243"/>
            <a:ext cx="1024639" cy="461665"/>
          </a:xfrm>
          <a:prstGeom prst="rect">
            <a:avLst/>
          </a:prstGeom>
        </p:spPr>
        <p:txBody>
          <a:bodyPr wrap="none">
            <a:spAutoFit/>
          </a:bodyPr>
          <a:lstStyle/>
          <a:p>
            <a:r>
              <a:rPr lang="en-US" dirty="0"/>
              <a:t>where</a:t>
            </a:r>
          </a:p>
        </p:txBody>
      </p:sp>
      <p:pic>
        <p:nvPicPr>
          <p:cNvPr id="7" name="Picture 6">
            <a:extLst>
              <a:ext uri="{FF2B5EF4-FFF2-40B4-BE49-F238E27FC236}">
                <a16:creationId xmlns:a16="http://schemas.microsoft.com/office/drawing/2014/main" id="{5401A423-7A16-0D4E-85A1-0BE4530F66CD}"/>
              </a:ext>
            </a:extLst>
          </p:cNvPr>
          <p:cNvPicPr>
            <a:picLocks noChangeAspect="1"/>
          </p:cNvPicPr>
          <p:nvPr/>
        </p:nvPicPr>
        <p:blipFill>
          <a:blip r:embed="rId3"/>
          <a:stretch>
            <a:fillRect/>
          </a:stretch>
        </p:blipFill>
        <p:spPr>
          <a:xfrm>
            <a:off x="2234863" y="4227382"/>
            <a:ext cx="4000500" cy="1587500"/>
          </a:xfrm>
          <a:prstGeom prst="rect">
            <a:avLst/>
          </a:prstGeom>
        </p:spPr>
      </p:pic>
      <p:sp>
        <p:nvSpPr>
          <p:cNvPr id="18" name="TextBox 5">
            <a:extLst>
              <a:ext uri="{FF2B5EF4-FFF2-40B4-BE49-F238E27FC236}">
                <a16:creationId xmlns:a16="http://schemas.microsoft.com/office/drawing/2014/main" id="{FD09399D-2838-084E-B168-13F82ADCDAB8}"/>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2182764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9694" y="798489"/>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21</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461665"/>
          </a:xfrm>
          <a:prstGeom prst="rect">
            <a:avLst/>
          </a:prstGeom>
        </p:spPr>
        <p:txBody>
          <a:bodyPr wrap="square">
            <a:spAutoFit/>
          </a:bodyPr>
          <a:lstStyle/>
          <a:p>
            <a:r>
              <a:rPr lang="en-US" dirty="0"/>
              <a:t>Substituting:</a:t>
            </a:r>
          </a:p>
        </p:txBody>
      </p:sp>
      <p:pic>
        <p:nvPicPr>
          <p:cNvPr id="2" name="Picture 1">
            <a:extLst>
              <a:ext uri="{FF2B5EF4-FFF2-40B4-BE49-F238E27FC236}">
                <a16:creationId xmlns:a16="http://schemas.microsoft.com/office/drawing/2014/main" id="{D34760FE-066B-244B-A990-9D768D218A31}"/>
              </a:ext>
            </a:extLst>
          </p:cNvPr>
          <p:cNvPicPr>
            <a:picLocks noChangeAspect="1"/>
          </p:cNvPicPr>
          <p:nvPr/>
        </p:nvPicPr>
        <p:blipFill>
          <a:blip r:embed="rId2"/>
          <a:stretch>
            <a:fillRect/>
          </a:stretch>
        </p:blipFill>
        <p:spPr>
          <a:xfrm>
            <a:off x="1428077" y="2213347"/>
            <a:ext cx="6019800" cy="609600"/>
          </a:xfrm>
          <a:prstGeom prst="rect">
            <a:avLst/>
          </a:prstGeom>
        </p:spPr>
      </p:pic>
      <p:pic>
        <p:nvPicPr>
          <p:cNvPr id="4" name="Picture 3">
            <a:extLst>
              <a:ext uri="{FF2B5EF4-FFF2-40B4-BE49-F238E27FC236}">
                <a16:creationId xmlns:a16="http://schemas.microsoft.com/office/drawing/2014/main" id="{2B474709-C779-094C-8555-9A7DAA37A959}"/>
              </a:ext>
            </a:extLst>
          </p:cNvPr>
          <p:cNvPicPr>
            <a:picLocks noChangeAspect="1"/>
          </p:cNvPicPr>
          <p:nvPr/>
        </p:nvPicPr>
        <p:blipFill>
          <a:blip r:embed="rId3"/>
          <a:stretch>
            <a:fillRect/>
          </a:stretch>
        </p:blipFill>
        <p:spPr>
          <a:xfrm>
            <a:off x="2828514" y="3163459"/>
            <a:ext cx="4089400" cy="520700"/>
          </a:xfrm>
          <a:prstGeom prst="rect">
            <a:avLst/>
          </a:prstGeom>
        </p:spPr>
      </p:pic>
      <p:pic>
        <p:nvPicPr>
          <p:cNvPr id="8" name="Picture 7">
            <a:extLst>
              <a:ext uri="{FF2B5EF4-FFF2-40B4-BE49-F238E27FC236}">
                <a16:creationId xmlns:a16="http://schemas.microsoft.com/office/drawing/2014/main" id="{12414431-78CE-834D-8A53-BF5B6B025107}"/>
              </a:ext>
            </a:extLst>
          </p:cNvPr>
          <p:cNvPicPr>
            <a:picLocks noChangeAspect="1"/>
          </p:cNvPicPr>
          <p:nvPr/>
        </p:nvPicPr>
        <p:blipFill>
          <a:blip r:embed="rId4"/>
          <a:stretch>
            <a:fillRect/>
          </a:stretch>
        </p:blipFill>
        <p:spPr>
          <a:xfrm>
            <a:off x="1721223" y="4808504"/>
            <a:ext cx="6816015" cy="1591828"/>
          </a:xfrm>
          <a:prstGeom prst="rect">
            <a:avLst/>
          </a:prstGeom>
        </p:spPr>
      </p:pic>
      <p:sp>
        <p:nvSpPr>
          <p:cNvPr id="13" name="Rectangle 12">
            <a:extLst>
              <a:ext uri="{FF2B5EF4-FFF2-40B4-BE49-F238E27FC236}">
                <a16:creationId xmlns:a16="http://schemas.microsoft.com/office/drawing/2014/main" id="{D0F51C85-CB98-294A-9151-CF32FA852C9B}"/>
              </a:ext>
            </a:extLst>
          </p:cNvPr>
          <p:cNvSpPr/>
          <p:nvPr/>
        </p:nvSpPr>
        <p:spPr>
          <a:xfrm>
            <a:off x="151055" y="4346839"/>
            <a:ext cx="1024639" cy="461665"/>
          </a:xfrm>
          <a:prstGeom prst="rect">
            <a:avLst/>
          </a:prstGeom>
        </p:spPr>
        <p:txBody>
          <a:bodyPr wrap="none">
            <a:spAutoFit/>
          </a:bodyPr>
          <a:lstStyle/>
          <a:p>
            <a:r>
              <a:rPr lang="en-US" dirty="0"/>
              <a:t>where</a:t>
            </a:r>
          </a:p>
        </p:txBody>
      </p:sp>
      <p:sp>
        <p:nvSpPr>
          <p:cNvPr id="14" name="TextBox 5">
            <a:extLst>
              <a:ext uri="{FF2B5EF4-FFF2-40B4-BE49-F238E27FC236}">
                <a16:creationId xmlns:a16="http://schemas.microsoft.com/office/drawing/2014/main" id="{ABE3977D-D219-FC49-8B81-EA7076BE6143}"/>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1193804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9694" y="736148"/>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22</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461665"/>
          </a:xfrm>
          <a:prstGeom prst="rect">
            <a:avLst/>
          </a:prstGeom>
        </p:spPr>
        <p:txBody>
          <a:bodyPr wrap="square">
            <a:spAutoFit/>
          </a:bodyPr>
          <a:lstStyle/>
          <a:p>
            <a:r>
              <a:rPr lang="en-US" dirty="0"/>
              <a:t>Substituting:</a:t>
            </a:r>
          </a:p>
        </p:txBody>
      </p:sp>
      <p:pic>
        <p:nvPicPr>
          <p:cNvPr id="2" name="Picture 1">
            <a:extLst>
              <a:ext uri="{FF2B5EF4-FFF2-40B4-BE49-F238E27FC236}">
                <a16:creationId xmlns:a16="http://schemas.microsoft.com/office/drawing/2014/main" id="{D34760FE-066B-244B-A990-9D768D218A31}"/>
              </a:ext>
            </a:extLst>
          </p:cNvPr>
          <p:cNvPicPr>
            <a:picLocks noChangeAspect="1"/>
          </p:cNvPicPr>
          <p:nvPr/>
        </p:nvPicPr>
        <p:blipFill>
          <a:blip r:embed="rId2"/>
          <a:stretch>
            <a:fillRect/>
          </a:stretch>
        </p:blipFill>
        <p:spPr>
          <a:xfrm>
            <a:off x="1428077" y="2213347"/>
            <a:ext cx="6019800" cy="609600"/>
          </a:xfrm>
          <a:prstGeom prst="rect">
            <a:avLst/>
          </a:prstGeom>
        </p:spPr>
      </p:pic>
      <p:pic>
        <p:nvPicPr>
          <p:cNvPr id="4" name="Picture 3">
            <a:extLst>
              <a:ext uri="{FF2B5EF4-FFF2-40B4-BE49-F238E27FC236}">
                <a16:creationId xmlns:a16="http://schemas.microsoft.com/office/drawing/2014/main" id="{2B474709-C779-094C-8555-9A7DAA37A959}"/>
              </a:ext>
            </a:extLst>
          </p:cNvPr>
          <p:cNvPicPr>
            <a:picLocks noChangeAspect="1"/>
          </p:cNvPicPr>
          <p:nvPr/>
        </p:nvPicPr>
        <p:blipFill>
          <a:blip r:embed="rId3"/>
          <a:stretch>
            <a:fillRect/>
          </a:stretch>
        </p:blipFill>
        <p:spPr>
          <a:xfrm>
            <a:off x="2828514" y="3163459"/>
            <a:ext cx="4089400" cy="520700"/>
          </a:xfrm>
          <a:prstGeom prst="rect">
            <a:avLst/>
          </a:prstGeom>
        </p:spPr>
      </p:pic>
      <p:pic>
        <p:nvPicPr>
          <p:cNvPr id="8" name="Picture 7">
            <a:extLst>
              <a:ext uri="{FF2B5EF4-FFF2-40B4-BE49-F238E27FC236}">
                <a16:creationId xmlns:a16="http://schemas.microsoft.com/office/drawing/2014/main" id="{12414431-78CE-834D-8A53-BF5B6B025107}"/>
              </a:ext>
            </a:extLst>
          </p:cNvPr>
          <p:cNvPicPr>
            <a:picLocks noChangeAspect="1"/>
          </p:cNvPicPr>
          <p:nvPr/>
        </p:nvPicPr>
        <p:blipFill>
          <a:blip r:embed="rId4"/>
          <a:stretch>
            <a:fillRect/>
          </a:stretch>
        </p:blipFill>
        <p:spPr>
          <a:xfrm>
            <a:off x="1721223" y="4808504"/>
            <a:ext cx="6816015" cy="1591828"/>
          </a:xfrm>
          <a:prstGeom prst="rect">
            <a:avLst/>
          </a:prstGeom>
        </p:spPr>
      </p:pic>
      <p:sp>
        <p:nvSpPr>
          <p:cNvPr id="13" name="Rectangle 12">
            <a:extLst>
              <a:ext uri="{FF2B5EF4-FFF2-40B4-BE49-F238E27FC236}">
                <a16:creationId xmlns:a16="http://schemas.microsoft.com/office/drawing/2014/main" id="{D0F51C85-CB98-294A-9151-CF32FA852C9B}"/>
              </a:ext>
            </a:extLst>
          </p:cNvPr>
          <p:cNvSpPr/>
          <p:nvPr/>
        </p:nvSpPr>
        <p:spPr>
          <a:xfrm>
            <a:off x="151055" y="4346839"/>
            <a:ext cx="1024639" cy="461665"/>
          </a:xfrm>
          <a:prstGeom prst="rect">
            <a:avLst/>
          </a:prstGeom>
        </p:spPr>
        <p:txBody>
          <a:bodyPr wrap="none">
            <a:spAutoFit/>
          </a:bodyPr>
          <a:lstStyle/>
          <a:p>
            <a:r>
              <a:rPr lang="en-US" dirty="0"/>
              <a:t>where</a:t>
            </a:r>
          </a:p>
        </p:txBody>
      </p:sp>
      <p:sp>
        <p:nvSpPr>
          <p:cNvPr id="11" name="TextBox 5">
            <a:extLst>
              <a:ext uri="{FF2B5EF4-FFF2-40B4-BE49-F238E27FC236}">
                <a16:creationId xmlns:a16="http://schemas.microsoft.com/office/drawing/2014/main" id="{2EE2F3C5-0249-7C4D-84A5-F841BF2FD024}"/>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284316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9694" y="821788"/>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23</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830997"/>
              </a:xfrm>
              <a:prstGeom prst="rect">
                <a:avLst/>
              </a:prstGeom>
            </p:spPr>
            <p:txBody>
              <a:bodyPr wrap="square">
                <a:spAutoFit/>
              </a:bodyPr>
              <a:lstStyle/>
              <a:p>
                <a:r>
                  <a:rPr lang="en-US" dirty="0"/>
                  <a:t>The derivation of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dirty="0"/>
                  <a:t>, and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𝑡</m:t>
                            </m:r>
                          </m:sub>
                        </m:sSub>
                      </m:e>
                    </m:d>
                  </m:oMath>
                </a14:m>
                <a:r>
                  <a:rPr lang="en-US" dirty="0"/>
                  <a:t> is left up to the student. These matrices are defined by </a:t>
                </a:r>
              </a:p>
            </p:txBody>
          </p:sp>
        </mc:Choice>
        <mc:Fallback>
          <p:sp>
            <p:nvSpPr>
              <p:cNvPr id="3" name="Rectangle 2">
                <a:extLst>
                  <a:ext uri="{FF2B5EF4-FFF2-40B4-BE49-F238E27FC236}">
                    <a16:creationId xmlns:a16="http://schemas.microsoft.com/office/drawing/2014/main" id="{F4151C34-D682-8D4E-BE85-247C2FEA1A60}"/>
                  </a:ext>
                </a:extLst>
              </p:cNvPr>
              <p:cNvSpPr>
                <a:spLocks noRot="1" noChangeAspect="1" noMove="1" noResize="1" noEditPoints="1" noAdjustHandles="1" noChangeArrowheads="1" noChangeShapeType="1" noTextEdit="1"/>
              </p:cNvSpPr>
              <p:nvPr/>
            </p:nvSpPr>
            <p:spPr>
              <a:xfrm>
                <a:off x="151055" y="1317407"/>
                <a:ext cx="8573845" cy="830997"/>
              </a:xfrm>
              <a:prstGeom prst="rect">
                <a:avLst/>
              </a:prstGeom>
              <a:blipFill>
                <a:blip r:embed="rId2"/>
                <a:stretch>
                  <a:fillRect l="-1185" t="-6061" r="-1185" b="-15152"/>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EB9E582C-D662-4446-A6DC-A9FDC26FBE4F}"/>
              </a:ext>
            </a:extLst>
          </p:cNvPr>
          <p:cNvGrpSpPr/>
          <p:nvPr/>
        </p:nvGrpSpPr>
        <p:grpSpPr>
          <a:xfrm>
            <a:off x="2549339" y="2395412"/>
            <a:ext cx="4540174" cy="1498600"/>
            <a:chOff x="1580553" y="2148404"/>
            <a:chExt cx="4540174" cy="1498600"/>
          </a:xfrm>
        </p:grpSpPr>
        <p:pic>
          <p:nvPicPr>
            <p:cNvPr id="5" name="Picture 4">
              <a:extLst>
                <a:ext uri="{FF2B5EF4-FFF2-40B4-BE49-F238E27FC236}">
                  <a16:creationId xmlns:a16="http://schemas.microsoft.com/office/drawing/2014/main" id="{1702B7BF-959A-A341-8DF5-A8ECA3C14434}"/>
                </a:ext>
              </a:extLst>
            </p:cNvPr>
            <p:cNvPicPr>
              <a:picLocks noChangeAspect="1"/>
            </p:cNvPicPr>
            <p:nvPr/>
          </p:nvPicPr>
          <p:blipFill>
            <a:blip r:embed="rId3"/>
            <a:stretch>
              <a:fillRect/>
            </a:stretch>
          </p:blipFill>
          <p:spPr>
            <a:xfrm>
              <a:off x="1580553" y="2558617"/>
              <a:ext cx="1206500" cy="660400"/>
            </a:xfrm>
            <a:prstGeom prst="rect">
              <a:avLst/>
            </a:prstGeom>
          </p:spPr>
        </p:pic>
        <p:pic>
          <p:nvPicPr>
            <p:cNvPr id="7" name="Picture 6">
              <a:extLst>
                <a:ext uri="{FF2B5EF4-FFF2-40B4-BE49-F238E27FC236}">
                  <a16:creationId xmlns:a16="http://schemas.microsoft.com/office/drawing/2014/main" id="{825526FE-452C-AE48-A153-6682A47F821E}"/>
                </a:ext>
              </a:extLst>
            </p:cNvPr>
            <p:cNvPicPr>
              <a:picLocks noChangeAspect="1"/>
            </p:cNvPicPr>
            <p:nvPr/>
          </p:nvPicPr>
          <p:blipFill>
            <a:blip r:embed="rId4"/>
            <a:stretch>
              <a:fillRect/>
            </a:stretch>
          </p:blipFill>
          <p:spPr>
            <a:xfrm>
              <a:off x="2755227" y="2148404"/>
              <a:ext cx="3365500" cy="1498600"/>
            </a:xfrm>
            <a:prstGeom prst="rect">
              <a:avLst/>
            </a:prstGeom>
          </p:spPr>
        </p:pic>
      </p:grpSp>
      <p:pic>
        <p:nvPicPr>
          <p:cNvPr id="10" name="Picture 9">
            <a:extLst>
              <a:ext uri="{FF2B5EF4-FFF2-40B4-BE49-F238E27FC236}">
                <a16:creationId xmlns:a16="http://schemas.microsoft.com/office/drawing/2014/main" id="{ACC229E7-3E0C-6640-8ABC-442C6C6D60BC}"/>
              </a:ext>
            </a:extLst>
          </p:cNvPr>
          <p:cNvPicPr>
            <a:picLocks noChangeAspect="1"/>
          </p:cNvPicPr>
          <p:nvPr/>
        </p:nvPicPr>
        <p:blipFill>
          <a:blip r:embed="rId5"/>
          <a:stretch>
            <a:fillRect/>
          </a:stretch>
        </p:blipFill>
        <p:spPr>
          <a:xfrm>
            <a:off x="1905299" y="4613493"/>
            <a:ext cx="5892800" cy="1854200"/>
          </a:xfrm>
          <a:prstGeom prst="rect">
            <a:avLst/>
          </a:prstGeom>
        </p:spPr>
      </p:pic>
      <p:sp>
        <p:nvSpPr>
          <p:cNvPr id="16" name="TextBox 5">
            <a:extLst>
              <a:ext uri="{FF2B5EF4-FFF2-40B4-BE49-F238E27FC236}">
                <a16:creationId xmlns:a16="http://schemas.microsoft.com/office/drawing/2014/main" id="{3360C6B2-02CB-2546-BACE-49308079D8CD}"/>
              </a:ext>
            </a:extLst>
          </p:cNvPr>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Tree>
    <p:extLst>
      <p:ext uri="{BB962C8B-B14F-4D97-AF65-F5344CB8AC3E}">
        <p14:creationId xmlns:p14="http://schemas.microsoft.com/office/powerpoint/2010/main" val="52819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89694" y="773846"/>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24</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461665"/>
          </a:xfrm>
          <a:prstGeom prst="rect">
            <a:avLst/>
          </a:prstGeom>
        </p:spPr>
        <p:txBody>
          <a:bodyPr wrap="square">
            <a:spAutoFit/>
          </a:bodyPr>
          <a:lstStyle/>
          <a:p>
            <a:r>
              <a:rPr lang="en-US" dirty="0"/>
              <a:t>With this, we not have the forward sweep</a:t>
            </a:r>
          </a:p>
        </p:txBody>
      </p:sp>
      <p:pic>
        <p:nvPicPr>
          <p:cNvPr id="2" name="Picture 1">
            <a:extLst>
              <a:ext uri="{FF2B5EF4-FFF2-40B4-BE49-F238E27FC236}">
                <a16:creationId xmlns:a16="http://schemas.microsoft.com/office/drawing/2014/main" id="{11C4E3FA-DAF0-D347-BCC6-B865B47A3F31}"/>
              </a:ext>
            </a:extLst>
          </p:cNvPr>
          <p:cNvPicPr>
            <a:picLocks noChangeAspect="1"/>
          </p:cNvPicPr>
          <p:nvPr/>
        </p:nvPicPr>
        <p:blipFill>
          <a:blip r:embed="rId2"/>
          <a:stretch>
            <a:fillRect/>
          </a:stretch>
        </p:blipFill>
        <p:spPr>
          <a:xfrm>
            <a:off x="1485227" y="2189285"/>
            <a:ext cx="5905500" cy="787400"/>
          </a:xfrm>
          <a:prstGeom prst="rect">
            <a:avLst/>
          </a:prstGeom>
        </p:spPr>
      </p:pic>
      <p:sp>
        <p:nvSpPr>
          <p:cNvPr id="12" name="Rectangle 11">
            <a:extLst>
              <a:ext uri="{FF2B5EF4-FFF2-40B4-BE49-F238E27FC236}">
                <a16:creationId xmlns:a16="http://schemas.microsoft.com/office/drawing/2014/main" id="{FE620F6A-8723-B74F-A822-BB42C2966067}"/>
              </a:ext>
            </a:extLst>
          </p:cNvPr>
          <p:cNvSpPr/>
          <p:nvPr/>
        </p:nvSpPr>
        <p:spPr>
          <a:xfrm>
            <a:off x="89694" y="3811099"/>
            <a:ext cx="8573845" cy="461665"/>
          </a:xfrm>
          <a:prstGeom prst="rect">
            <a:avLst/>
          </a:prstGeom>
        </p:spPr>
        <p:txBody>
          <a:bodyPr wrap="square">
            <a:spAutoFit/>
          </a:bodyPr>
          <a:lstStyle/>
          <a:p>
            <a:r>
              <a:rPr lang="en-US" dirty="0"/>
              <a:t>and backward sweep</a:t>
            </a:r>
          </a:p>
        </p:txBody>
      </p:sp>
      <p:pic>
        <p:nvPicPr>
          <p:cNvPr id="4" name="Picture 3">
            <a:extLst>
              <a:ext uri="{FF2B5EF4-FFF2-40B4-BE49-F238E27FC236}">
                <a16:creationId xmlns:a16="http://schemas.microsoft.com/office/drawing/2014/main" id="{2FABBB68-3611-3848-8869-4861A7B07D11}"/>
              </a:ext>
            </a:extLst>
          </p:cNvPr>
          <p:cNvPicPr>
            <a:picLocks noChangeAspect="1"/>
          </p:cNvPicPr>
          <p:nvPr/>
        </p:nvPicPr>
        <p:blipFill>
          <a:blip r:embed="rId3"/>
          <a:stretch>
            <a:fillRect/>
          </a:stretch>
        </p:blipFill>
        <p:spPr>
          <a:xfrm>
            <a:off x="1682077" y="5008712"/>
            <a:ext cx="5511800" cy="609600"/>
          </a:xfrm>
          <a:prstGeom prst="rect">
            <a:avLst/>
          </a:prstGeom>
        </p:spPr>
      </p:pic>
    </p:spTree>
    <p:extLst>
      <p:ext uri="{BB962C8B-B14F-4D97-AF65-F5344CB8AC3E}">
        <p14:creationId xmlns:p14="http://schemas.microsoft.com/office/powerpoint/2010/main" val="3484425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89694" y="773506"/>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461665"/>
          </a:xfrm>
          <a:prstGeom prst="rect">
            <a:avLst/>
          </a:prstGeom>
        </p:spPr>
        <p:txBody>
          <a:bodyPr wrap="square">
            <a:spAutoFit/>
          </a:bodyPr>
          <a:lstStyle/>
          <a:p>
            <a:r>
              <a:rPr lang="en-US" dirty="0"/>
              <a:t>With this, we not have the forward sweep</a:t>
            </a:r>
          </a:p>
        </p:txBody>
      </p:sp>
      <p:pic>
        <p:nvPicPr>
          <p:cNvPr id="2" name="Picture 1">
            <a:extLst>
              <a:ext uri="{FF2B5EF4-FFF2-40B4-BE49-F238E27FC236}">
                <a16:creationId xmlns:a16="http://schemas.microsoft.com/office/drawing/2014/main" id="{11C4E3FA-DAF0-D347-BCC6-B865B47A3F31}"/>
              </a:ext>
            </a:extLst>
          </p:cNvPr>
          <p:cNvPicPr>
            <a:picLocks noChangeAspect="1"/>
          </p:cNvPicPr>
          <p:nvPr/>
        </p:nvPicPr>
        <p:blipFill>
          <a:blip r:embed="rId2"/>
          <a:stretch>
            <a:fillRect/>
          </a:stretch>
        </p:blipFill>
        <p:spPr>
          <a:xfrm>
            <a:off x="1485227" y="2189285"/>
            <a:ext cx="5905500" cy="787400"/>
          </a:xfrm>
          <a:prstGeom prst="rect">
            <a:avLst/>
          </a:prstGeom>
        </p:spPr>
      </p:pic>
      <p:sp>
        <p:nvSpPr>
          <p:cNvPr id="12" name="Rectangle 11">
            <a:extLst>
              <a:ext uri="{FF2B5EF4-FFF2-40B4-BE49-F238E27FC236}">
                <a16:creationId xmlns:a16="http://schemas.microsoft.com/office/drawing/2014/main" id="{FE620F6A-8723-B74F-A822-BB42C2966067}"/>
              </a:ext>
            </a:extLst>
          </p:cNvPr>
          <p:cNvSpPr/>
          <p:nvPr/>
        </p:nvSpPr>
        <p:spPr>
          <a:xfrm>
            <a:off x="89694" y="3811099"/>
            <a:ext cx="8573845" cy="461665"/>
          </a:xfrm>
          <a:prstGeom prst="rect">
            <a:avLst/>
          </a:prstGeom>
        </p:spPr>
        <p:txBody>
          <a:bodyPr wrap="square">
            <a:spAutoFit/>
          </a:bodyPr>
          <a:lstStyle/>
          <a:p>
            <a:r>
              <a:rPr lang="en-US" dirty="0"/>
              <a:t>and backward sweep</a:t>
            </a:r>
          </a:p>
        </p:txBody>
      </p:sp>
      <p:pic>
        <p:nvPicPr>
          <p:cNvPr id="4" name="Picture 3">
            <a:extLst>
              <a:ext uri="{FF2B5EF4-FFF2-40B4-BE49-F238E27FC236}">
                <a16:creationId xmlns:a16="http://schemas.microsoft.com/office/drawing/2014/main" id="{2FABBB68-3611-3848-8869-4861A7B07D11}"/>
              </a:ext>
            </a:extLst>
          </p:cNvPr>
          <p:cNvPicPr>
            <a:picLocks noChangeAspect="1"/>
          </p:cNvPicPr>
          <p:nvPr/>
        </p:nvPicPr>
        <p:blipFill>
          <a:blip r:embed="rId3"/>
          <a:stretch>
            <a:fillRect/>
          </a:stretch>
        </p:blipFill>
        <p:spPr>
          <a:xfrm>
            <a:off x="1682077" y="5008712"/>
            <a:ext cx="5511800" cy="609600"/>
          </a:xfrm>
          <a:prstGeom prst="rect">
            <a:avLst/>
          </a:prstGeom>
        </p:spPr>
      </p:pic>
    </p:spTree>
    <p:extLst>
      <p:ext uri="{BB962C8B-B14F-4D97-AF65-F5344CB8AC3E}">
        <p14:creationId xmlns:p14="http://schemas.microsoft.com/office/powerpoint/2010/main" val="1773390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#2</a:t>
            </a:r>
          </a:p>
        </p:txBody>
      </p:sp>
      <p:sp>
        <p:nvSpPr>
          <p:cNvPr id="22531" name="Rectangle 2"/>
          <p:cNvSpPr>
            <a:spLocks noGrp="1" noChangeArrowheads="1"/>
          </p:cNvSpPr>
          <p:nvPr>
            <p:ph type="title"/>
          </p:nvPr>
        </p:nvSpPr>
        <p:spPr>
          <a:xfrm>
            <a:off x="89694" y="791985"/>
            <a:ext cx="8964612" cy="581025"/>
          </a:xfrm>
        </p:spPr>
        <p:txBody>
          <a:bodyPr/>
          <a:lstStyle/>
          <a:p>
            <a:pPr eaLnBrk="1" hangingPunct="1">
              <a:defRPr/>
            </a:pPr>
            <a:r>
              <a:rPr lang="en-US" altLang="en-US" sz="2400" dirty="0">
                <a:latin typeface="Arial" charset="0"/>
                <a:cs typeface="Arial" charset="0"/>
              </a:rPr>
              <a:t>The Delta-Grounded Wye Step-Down Connection</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3" name="Rectangle 2">
            <a:extLst>
              <a:ext uri="{FF2B5EF4-FFF2-40B4-BE49-F238E27FC236}">
                <a16:creationId xmlns:a16="http://schemas.microsoft.com/office/drawing/2014/main" id="{F4151C34-D682-8D4E-BE85-247C2FEA1A60}"/>
              </a:ext>
            </a:extLst>
          </p:cNvPr>
          <p:cNvSpPr/>
          <p:nvPr/>
        </p:nvSpPr>
        <p:spPr>
          <a:xfrm>
            <a:off x="151055" y="1317407"/>
            <a:ext cx="8573845" cy="830997"/>
          </a:xfrm>
          <a:prstGeom prst="rect">
            <a:avLst/>
          </a:prstGeom>
        </p:spPr>
        <p:txBody>
          <a:bodyPr wrap="square">
            <a:spAutoFit/>
          </a:bodyPr>
          <a:lstStyle/>
          <a:p>
            <a:r>
              <a:rPr lang="en-US" dirty="0"/>
              <a:t>The current derivation will be left up to the student, but the resulting backward sweep equation is </a:t>
            </a:r>
          </a:p>
        </p:txBody>
      </p:sp>
      <p:grpSp>
        <p:nvGrpSpPr>
          <p:cNvPr id="7" name="Group 6">
            <a:extLst>
              <a:ext uri="{FF2B5EF4-FFF2-40B4-BE49-F238E27FC236}">
                <a16:creationId xmlns:a16="http://schemas.microsoft.com/office/drawing/2014/main" id="{AD21F560-6115-544F-915D-591352879521}"/>
              </a:ext>
            </a:extLst>
          </p:cNvPr>
          <p:cNvGrpSpPr/>
          <p:nvPr/>
        </p:nvGrpSpPr>
        <p:grpSpPr>
          <a:xfrm>
            <a:off x="1790027" y="2405490"/>
            <a:ext cx="5295900" cy="647700"/>
            <a:chOff x="1671171" y="2241550"/>
            <a:chExt cx="5295900" cy="647700"/>
          </a:xfrm>
        </p:grpSpPr>
        <p:pic>
          <p:nvPicPr>
            <p:cNvPr id="5" name="Picture 4">
              <a:extLst>
                <a:ext uri="{FF2B5EF4-FFF2-40B4-BE49-F238E27FC236}">
                  <a16:creationId xmlns:a16="http://schemas.microsoft.com/office/drawing/2014/main" id="{CD0A5E1E-08B7-7B4A-BCBF-AFF17288CDA1}"/>
                </a:ext>
              </a:extLst>
            </p:cNvPr>
            <p:cNvPicPr>
              <a:picLocks noChangeAspect="1"/>
            </p:cNvPicPr>
            <p:nvPr/>
          </p:nvPicPr>
          <p:blipFill>
            <a:blip r:embed="rId2"/>
            <a:stretch>
              <a:fillRect/>
            </a:stretch>
          </p:blipFill>
          <p:spPr>
            <a:xfrm>
              <a:off x="1671171" y="2247900"/>
              <a:ext cx="1498600" cy="635000"/>
            </a:xfrm>
            <a:prstGeom prst="rect">
              <a:avLst/>
            </a:prstGeom>
          </p:spPr>
        </p:pic>
        <p:pic>
          <p:nvPicPr>
            <p:cNvPr id="6" name="Picture 5">
              <a:extLst>
                <a:ext uri="{FF2B5EF4-FFF2-40B4-BE49-F238E27FC236}">
                  <a16:creationId xmlns:a16="http://schemas.microsoft.com/office/drawing/2014/main" id="{5D525723-8406-5645-A703-8A768C7FFB51}"/>
                </a:ext>
              </a:extLst>
            </p:cNvPr>
            <p:cNvPicPr>
              <a:picLocks noChangeAspect="1"/>
            </p:cNvPicPr>
            <p:nvPr/>
          </p:nvPicPr>
          <p:blipFill>
            <a:blip r:embed="rId3"/>
            <a:stretch>
              <a:fillRect/>
            </a:stretch>
          </p:blipFill>
          <p:spPr>
            <a:xfrm>
              <a:off x="3169771" y="2241550"/>
              <a:ext cx="3797300" cy="647700"/>
            </a:xfrm>
            <a:prstGeom prst="rect">
              <a:avLst/>
            </a:prstGeom>
          </p:spPr>
        </p:pic>
      </p:grpSp>
      <p:sp>
        <p:nvSpPr>
          <p:cNvPr id="13" name="Rectangle 12">
            <a:extLst>
              <a:ext uri="{FF2B5EF4-FFF2-40B4-BE49-F238E27FC236}">
                <a16:creationId xmlns:a16="http://schemas.microsoft.com/office/drawing/2014/main" id="{0AF9F104-DDF7-D24C-8A31-582F8456521B}"/>
              </a:ext>
            </a:extLst>
          </p:cNvPr>
          <p:cNvSpPr/>
          <p:nvPr/>
        </p:nvSpPr>
        <p:spPr>
          <a:xfrm>
            <a:off x="151055" y="3429000"/>
            <a:ext cx="8573845" cy="461665"/>
          </a:xfrm>
          <a:prstGeom prst="rect">
            <a:avLst/>
          </a:prstGeom>
        </p:spPr>
        <p:txBody>
          <a:bodyPr wrap="square">
            <a:spAutoFit/>
          </a:bodyPr>
          <a:lstStyle/>
          <a:p>
            <a:r>
              <a:rPr lang="en-US" dirty="0"/>
              <a:t>where</a:t>
            </a:r>
          </a:p>
        </p:txBody>
      </p:sp>
      <p:pic>
        <p:nvPicPr>
          <p:cNvPr id="8" name="Picture 7">
            <a:extLst>
              <a:ext uri="{FF2B5EF4-FFF2-40B4-BE49-F238E27FC236}">
                <a16:creationId xmlns:a16="http://schemas.microsoft.com/office/drawing/2014/main" id="{599EA9A1-83F5-D840-A7E3-9C7D4E832019}"/>
              </a:ext>
            </a:extLst>
          </p:cNvPr>
          <p:cNvPicPr>
            <a:picLocks noChangeAspect="1"/>
          </p:cNvPicPr>
          <p:nvPr/>
        </p:nvPicPr>
        <p:blipFill>
          <a:blip r:embed="rId4"/>
          <a:stretch>
            <a:fillRect/>
          </a:stretch>
        </p:blipFill>
        <p:spPr>
          <a:xfrm>
            <a:off x="151055" y="4853632"/>
            <a:ext cx="1079500" cy="584200"/>
          </a:xfrm>
          <a:prstGeom prst="rect">
            <a:avLst/>
          </a:prstGeom>
        </p:spPr>
      </p:pic>
      <p:pic>
        <p:nvPicPr>
          <p:cNvPr id="10" name="Picture 9">
            <a:extLst>
              <a:ext uri="{FF2B5EF4-FFF2-40B4-BE49-F238E27FC236}">
                <a16:creationId xmlns:a16="http://schemas.microsoft.com/office/drawing/2014/main" id="{C82500D2-40DC-F042-8970-241987A5DB7B}"/>
              </a:ext>
            </a:extLst>
          </p:cNvPr>
          <p:cNvPicPr>
            <a:picLocks noChangeAspect="1"/>
          </p:cNvPicPr>
          <p:nvPr/>
        </p:nvPicPr>
        <p:blipFill>
          <a:blip r:embed="rId5"/>
          <a:stretch>
            <a:fillRect/>
          </a:stretch>
        </p:blipFill>
        <p:spPr>
          <a:xfrm>
            <a:off x="1266189" y="4371161"/>
            <a:ext cx="3289300" cy="1600200"/>
          </a:xfrm>
          <a:prstGeom prst="rect">
            <a:avLst/>
          </a:prstGeom>
        </p:spPr>
      </p:pic>
      <p:pic>
        <p:nvPicPr>
          <p:cNvPr id="11" name="Picture 10">
            <a:extLst>
              <a:ext uri="{FF2B5EF4-FFF2-40B4-BE49-F238E27FC236}">
                <a16:creationId xmlns:a16="http://schemas.microsoft.com/office/drawing/2014/main" id="{A69B2767-B580-F643-8FFF-01EE292814D9}"/>
              </a:ext>
            </a:extLst>
          </p:cNvPr>
          <p:cNvPicPr>
            <a:picLocks noChangeAspect="1"/>
          </p:cNvPicPr>
          <p:nvPr/>
        </p:nvPicPr>
        <p:blipFill>
          <a:blip r:embed="rId6"/>
          <a:stretch>
            <a:fillRect/>
          </a:stretch>
        </p:blipFill>
        <p:spPr>
          <a:xfrm>
            <a:off x="5819065" y="4246264"/>
            <a:ext cx="2959100" cy="1676400"/>
          </a:xfrm>
          <a:prstGeom prst="rect">
            <a:avLst/>
          </a:prstGeom>
        </p:spPr>
      </p:pic>
      <p:sp>
        <p:nvSpPr>
          <p:cNvPr id="18" name="Rectangle 17">
            <a:extLst>
              <a:ext uri="{FF2B5EF4-FFF2-40B4-BE49-F238E27FC236}">
                <a16:creationId xmlns:a16="http://schemas.microsoft.com/office/drawing/2014/main" id="{8C11288B-A6DF-474A-AEE9-272343F85AEB}"/>
              </a:ext>
            </a:extLst>
          </p:cNvPr>
          <p:cNvSpPr/>
          <p:nvPr/>
        </p:nvSpPr>
        <p:spPr>
          <a:xfrm>
            <a:off x="4896559" y="4853631"/>
            <a:ext cx="1097802" cy="461665"/>
          </a:xfrm>
          <a:prstGeom prst="rect">
            <a:avLst/>
          </a:prstGeom>
        </p:spPr>
        <p:txBody>
          <a:bodyPr wrap="square">
            <a:spAutoFit/>
          </a:bodyPr>
          <a:lstStyle/>
          <a:p>
            <a:r>
              <a:rPr lang="en-US" dirty="0"/>
              <a:t>and</a:t>
            </a:r>
          </a:p>
        </p:txBody>
      </p:sp>
    </p:spTree>
    <p:extLst>
      <p:ext uri="{BB962C8B-B14F-4D97-AF65-F5344CB8AC3E}">
        <p14:creationId xmlns:p14="http://schemas.microsoft.com/office/powerpoint/2010/main" val="193942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TextBox 1"/>
          <p:cNvSpPr txBox="1">
            <a:spLocks noChangeArrowheads="1"/>
          </p:cNvSpPr>
          <p:nvPr/>
        </p:nvSpPr>
        <p:spPr bwMode="auto">
          <a:xfrm>
            <a:off x="211478" y="3128283"/>
            <a:ext cx="8721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eaLnBrk="1" hangingPunct="1">
              <a:spcBef>
                <a:spcPct val="0"/>
              </a:spcBef>
              <a:spcAft>
                <a:spcPct val="0"/>
              </a:spcAft>
              <a:buClrTx/>
              <a:buNone/>
            </a:pPr>
            <a:r>
              <a:rPr lang="en-US" altLang="en-US" sz="2200" b="1" dirty="0">
                <a:solidFill>
                  <a:srgbClr val="16457F"/>
                </a:solidFill>
                <a:latin typeface="Arial" panose="020B0604020202020204" pitchFamily="34" charset="0"/>
                <a:ea typeface="+mj-ea"/>
                <a:cs typeface="Arial" panose="020B0604020202020204" pitchFamily="34" charset="0"/>
              </a:rPr>
              <a:t>Use of Capacitors in Distribution Systems</a:t>
            </a:r>
          </a:p>
        </p:txBody>
      </p:sp>
    </p:spTree>
    <p:extLst>
      <p:ext uri="{BB962C8B-B14F-4D97-AF65-F5344CB8AC3E}">
        <p14:creationId xmlns:p14="http://schemas.microsoft.com/office/powerpoint/2010/main" val="2967017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4555093"/>
          </a:xfrm>
          <a:prstGeom prst="rect">
            <a:avLst/>
          </a:prstGeom>
        </p:spPr>
        <p:txBody>
          <a:bodyPr wrap="square">
            <a:spAutoFit/>
          </a:bodyPr>
          <a:lstStyle/>
          <a:p>
            <a:r>
              <a:rPr lang="en-US" sz="2000" dirty="0"/>
              <a:t>Capacitors provide tremendous benefits to distribution system performance. Most noticeably, capacitors reduce losses, free up capacity, and reduce voltage</a:t>
            </a:r>
          </a:p>
          <a:p>
            <a:r>
              <a:rPr lang="en-US" sz="2000" dirty="0"/>
              <a:t>drop:</a:t>
            </a:r>
          </a:p>
          <a:p>
            <a:pPr marL="342900" indent="-342900">
              <a:buFont typeface="Arial" panose="020B0604020202020204" pitchFamily="34" charset="0"/>
              <a:buChar char="•"/>
            </a:pPr>
            <a:endParaRPr lang="en-US" sz="2000" dirty="0"/>
          </a:p>
          <a:p>
            <a:pPr marL="342900" indent="-342900">
              <a:spcAft>
                <a:spcPts val="600"/>
              </a:spcAft>
              <a:buFont typeface="Arial" panose="020B0604020202020204" pitchFamily="34" charset="0"/>
              <a:buChar char="•"/>
            </a:pPr>
            <a:r>
              <a:rPr lang="en-US" sz="2000" dirty="0"/>
              <a:t>Losses; Capacity — </a:t>
            </a:r>
            <a:r>
              <a:rPr lang="en-US" sz="2000" b="1" dirty="0"/>
              <a:t>By canceling the reactive power</a:t>
            </a:r>
            <a:r>
              <a:rPr lang="en-US" sz="2000" dirty="0"/>
              <a:t> to motors and other loads with low power factor, capacitors decrease the line current. Reduced current frees up capacity; the same circuit can serve more load. Reduced current also significantly lowers the I</a:t>
            </a:r>
            <a:r>
              <a:rPr lang="en-US" sz="2000" baseline="30000" dirty="0"/>
              <a:t>2</a:t>
            </a:r>
            <a:r>
              <a:rPr lang="en-US" sz="2000" dirty="0"/>
              <a:t>R line losses.</a:t>
            </a:r>
          </a:p>
          <a:p>
            <a:pPr marL="342900" indent="-342900">
              <a:spcAft>
                <a:spcPts val="600"/>
              </a:spcAft>
              <a:buFont typeface="Arial" panose="020B0604020202020204" pitchFamily="34" charset="0"/>
              <a:buChar char="•"/>
            </a:pPr>
            <a:r>
              <a:rPr lang="en-US" sz="2000" dirty="0"/>
              <a:t>Voltage drop — Capacitors provide a voltage boost, which cancels part of the drop caused by system loads. Switched capacitors can regulate voltage on a circuit.</a:t>
            </a:r>
          </a:p>
          <a:p>
            <a:endParaRPr lang="en-US" sz="2000" dirty="0"/>
          </a:p>
        </p:txBody>
      </p:sp>
    </p:spTree>
    <p:extLst>
      <p:ext uri="{BB962C8B-B14F-4D97-AF65-F5344CB8AC3E}">
        <p14:creationId xmlns:p14="http://schemas.microsoft.com/office/powerpoint/2010/main" val="71565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5278368"/>
          </a:xfrm>
          <a:prstGeom prst="rect">
            <a:avLst/>
          </a:prstGeom>
        </p:spPr>
        <p:txBody>
          <a:bodyPr wrap="square">
            <a:spAutoFit/>
          </a:bodyPr>
          <a:lstStyle/>
          <a:p>
            <a:pPr>
              <a:spcAft>
                <a:spcPts val="600"/>
              </a:spcAft>
            </a:pPr>
            <a:r>
              <a:rPr lang="en-US" dirty="0"/>
              <a:t>Possible problems caused by capacitors:</a:t>
            </a:r>
          </a:p>
          <a:p>
            <a:pPr>
              <a:spcAft>
                <a:spcPts val="600"/>
              </a:spcAft>
            </a:pPr>
            <a:endParaRPr lang="en-US" dirty="0"/>
          </a:p>
          <a:p>
            <a:pPr marL="342900" indent="-342900">
              <a:spcAft>
                <a:spcPts val="600"/>
              </a:spcAft>
              <a:buFont typeface="Arial" panose="020B0604020202020204" pitchFamily="34" charset="0"/>
              <a:buChar char="•"/>
            </a:pPr>
            <a:r>
              <a:rPr lang="en-US" dirty="0"/>
              <a:t>If not properly applied or controlled, the reactive power from capacitor banks can create losses and high voltages. </a:t>
            </a:r>
          </a:p>
          <a:p>
            <a:pPr marL="342900" indent="-342900">
              <a:spcAft>
                <a:spcPts val="600"/>
              </a:spcAft>
              <a:buFont typeface="Arial" panose="020B0604020202020204" pitchFamily="34" charset="0"/>
              <a:buChar char="•"/>
            </a:pPr>
            <a:r>
              <a:rPr lang="en-US" dirty="0"/>
              <a:t>The greatest danger of overvoltages occurs under light load. Good planning helps ensure that capacitors are sited properly. </a:t>
            </a:r>
          </a:p>
          <a:p>
            <a:pPr marL="342900" indent="-342900">
              <a:spcAft>
                <a:spcPts val="600"/>
              </a:spcAft>
              <a:buFont typeface="Arial" panose="020B0604020202020204" pitchFamily="34" charset="0"/>
              <a:buChar char="•"/>
            </a:pPr>
            <a:r>
              <a:rPr lang="en-US" dirty="0"/>
              <a:t>More sophisticated controllers (like two-way radios with monitoring) reduce the risk of improperly controlling capacitors, compared to simple controllers (like a time clock).</a:t>
            </a:r>
          </a:p>
          <a:p>
            <a:endParaRPr lang="en-US" dirty="0"/>
          </a:p>
        </p:txBody>
      </p:sp>
    </p:spTree>
    <p:extLst>
      <p:ext uri="{BB962C8B-B14F-4D97-AF65-F5344CB8AC3E}">
        <p14:creationId xmlns:p14="http://schemas.microsoft.com/office/powerpoint/2010/main" val="366940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79388" y="1350963"/>
            <a:ext cx="8702675" cy="4079875"/>
          </a:xfrm>
        </p:spPr>
        <p:txBody>
          <a:bodyPr/>
          <a:lstStyle/>
          <a:p>
            <a:pPr eaLnBrk="1" hangingPunct="1">
              <a:spcBef>
                <a:spcPct val="0"/>
              </a:spcBef>
              <a:defRPr/>
            </a:pPr>
            <a:r>
              <a:rPr lang="en-US" altLang="en-US" sz="2800" b="1" dirty="0">
                <a:latin typeface="Arial" charset="0"/>
                <a:cs typeface="Arial" charset="0"/>
              </a:rPr>
              <a:t>Learning Objectives:</a:t>
            </a:r>
          </a:p>
          <a:p>
            <a:pPr lvl="1" eaLnBrk="1" hangingPunct="1">
              <a:spcBef>
                <a:spcPct val="0"/>
              </a:spcBef>
              <a:spcAft>
                <a:spcPts val="600"/>
              </a:spcAft>
              <a:defRPr/>
            </a:pPr>
            <a:r>
              <a:rPr lang="en-US" altLang="en-US" sz="2000" dirty="0">
                <a:latin typeface="Arial" charset="0"/>
                <a:cs typeface="Arial" charset="0"/>
              </a:rPr>
              <a:t>Model delta-wye transformers and use these models to perform forward-sweep, backward-sweep power flow analysis </a:t>
            </a:r>
          </a:p>
          <a:p>
            <a:pPr lvl="1" eaLnBrk="1" hangingPunct="1">
              <a:spcBef>
                <a:spcPct val="0"/>
              </a:spcBef>
              <a:spcAft>
                <a:spcPts val="600"/>
              </a:spcAft>
              <a:defRPr/>
            </a:pPr>
            <a:r>
              <a:rPr lang="en-US" altLang="en-US" sz="2000" dirty="0">
                <a:latin typeface="Arial" charset="0"/>
                <a:cs typeface="Arial" charset="0"/>
              </a:rPr>
              <a:t>Model capacitors as inputs to a power flow solution</a:t>
            </a:r>
          </a:p>
          <a:p>
            <a:pPr lvl="1" eaLnBrk="1" hangingPunct="1">
              <a:spcBef>
                <a:spcPct val="0"/>
              </a:spcBef>
              <a:spcAft>
                <a:spcPts val="600"/>
              </a:spcAft>
              <a:defRPr/>
            </a:pPr>
            <a:r>
              <a:rPr lang="en-US" altLang="en-US" sz="2000" dirty="0">
                <a:latin typeface="Arial" charset="0"/>
                <a:cs typeface="Arial" charset="0"/>
              </a:rPr>
              <a:t>Model constant power loads as inputs to a power flow solution </a:t>
            </a:r>
          </a:p>
          <a:p>
            <a:pPr lvl="1" eaLnBrk="1" hangingPunct="1">
              <a:spcBef>
                <a:spcPct val="0"/>
              </a:spcBef>
              <a:spcAft>
                <a:spcPts val="600"/>
              </a:spcAft>
              <a:defRPr/>
            </a:pPr>
            <a:endParaRPr lang="en-US" altLang="en-US" sz="2000" dirty="0">
              <a:latin typeface="Arial" charset="0"/>
              <a:cs typeface="Arial" charset="0"/>
            </a:endParaRPr>
          </a:p>
          <a:p>
            <a:pPr lvl="1" eaLnBrk="1" hangingPunct="1">
              <a:spcBef>
                <a:spcPct val="0"/>
              </a:spcBef>
              <a:spcAft>
                <a:spcPts val="600"/>
              </a:spcAft>
              <a:defRPr/>
            </a:pPr>
            <a:endParaRPr lang="en-US" altLang="en-US" sz="2000" dirty="0">
              <a:latin typeface="Arial" charset="0"/>
              <a:cs typeface="Arial" charset="0"/>
            </a:endParaRPr>
          </a:p>
          <a:p>
            <a:pPr marL="457200" lvl="1" indent="0" eaLnBrk="1" hangingPunct="1">
              <a:spcBef>
                <a:spcPct val="0"/>
              </a:spcBef>
              <a:spcAft>
                <a:spcPts val="600"/>
              </a:spcAft>
              <a:buFontTx/>
              <a:buNone/>
              <a:defRPr/>
            </a:pPr>
            <a:br>
              <a:rPr lang="en-US" altLang="en-US" sz="2000" b="1" dirty="0">
                <a:latin typeface="Arial" charset="0"/>
                <a:cs typeface="Arial" charset="0"/>
              </a:rPr>
            </a:br>
            <a:endParaRPr lang="en-US" altLang="en-US" sz="2000" dirty="0">
              <a:latin typeface="Arial" charset="0"/>
              <a:cs typeface="Arial" charset="0"/>
            </a:endParaRPr>
          </a:p>
        </p:txBody>
      </p:sp>
      <p:sp>
        <p:nvSpPr>
          <p:cNvPr id="19459"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Learning Objectives</a:t>
            </a:r>
          </a:p>
        </p:txBody>
      </p:sp>
      <p:sp>
        <p:nvSpPr>
          <p:cNvPr id="19460"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AE758527-5DC8-43E1-B93C-9498DDCD4DFA}" type="slidenum">
              <a:rPr lang="en-US" altLang="en-US" sz="2400" smtClean="0">
                <a:solidFill>
                  <a:schemeClr val="tx1"/>
                </a:solidFill>
                <a:latin typeface="Arial" panose="020B0604020202020204" pitchFamily="34" charset="0"/>
              </a:rPr>
              <a:pPr algn="r">
                <a:spcBef>
                  <a:spcPct val="0"/>
                </a:spcBef>
                <a:spcAft>
                  <a:spcPct val="0"/>
                </a:spcAft>
                <a:buClrTx/>
                <a:buFontTx/>
                <a:buNone/>
              </a:pPr>
              <a:t>3</a:t>
            </a:fld>
            <a:endParaRPr lang="en-US" altLang="en-US" sz="2400">
              <a:solidFill>
                <a:schemeClr val="tx1"/>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4539704"/>
          </a:xfrm>
          <a:prstGeom prst="rect">
            <a:avLst/>
          </a:prstGeom>
        </p:spPr>
        <p:txBody>
          <a:bodyPr wrap="square">
            <a:spAutoFit/>
          </a:bodyPr>
          <a:lstStyle/>
          <a:p>
            <a:pPr>
              <a:spcAft>
                <a:spcPts val="600"/>
              </a:spcAft>
            </a:pPr>
            <a:r>
              <a:rPr lang="en-US" dirty="0"/>
              <a:t>Capacitors work their magic by storing energy: </a:t>
            </a:r>
          </a:p>
          <a:p>
            <a:pPr>
              <a:spcAft>
                <a:spcPts val="600"/>
              </a:spcAft>
            </a:pPr>
            <a:endParaRPr lang="en-US" dirty="0"/>
          </a:p>
          <a:p>
            <a:pPr marL="342900" indent="-342900">
              <a:spcAft>
                <a:spcPts val="600"/>
              </a:spcAft>
              <a:buFont typeface="Arial" panose="020B0604020202020204" pitchFamily="34" charset="0"/>
              <a:buChar char="‒"/>
            </a:pPr>
            <a:r>
              <a:rPr lang="en-US" dirty="0"/>
              <a:t>Capacitors are simple devices: two metal plates sandwiched around an insulating dielectric. </a:t>
            </a:r>
          </a:p>
          <a:p>
            <a:pPr marL="342900" indent="-342900">
              <a:spcAft>
                <a:spcPts val="600"/>
              </a:spcAft>
              <a:buFont typeface="Arial" panose="020B0604020202020204" pitchFamily="34" charset="0"/>
              <a:buChar char="‒"/>
            </a:pPr>
            <a:r>
              <a:rPr lang="en-US" dirty="0"/>
              <a:t>When charged to a given voltage, opposing charges fill the plates on either side of the dielectric. </a:t>
            </a:r>
          </a:p>
          <a:p>
            <a:pPr marL="342900" indent="-342900">
              <a:spcAft>
                <a:spcPts val="600"/>
              </a:spcAft>
              <a:buFont typeface="Arial" panose="020B0604020202020204" pitchFamily="34" charset="0"/>
              <a:buChar char="‒"/>
            </a:pPr>
            <a:r>
              <a:rPr lang="en-US" dirty="0"/>
              <a:t>The strong attraction of the charges across the very short distance separating them makes a tank of energy.</a:t>
            </a:r>
          </a:p>
          <a:p>
            <a:pPr marL="342900" indent="-342900">
              <a:spcAft>
                <a:spcPts val="600"/>
              </a:spcAft>
              <a:buFont typeface="Arial" panose="020B0604020202020204" pitchFamily="34" charset="0"/>
              <a:buChar char="‒"/>
            </a:pPr>
            <a:r>
              <a:rPr lang="en-US" dirty="0"/>
              <a:t>Capacitors oppose changes in voltage; it takes time to fill up the plates with charge, and once charged, it takes time to discharge the voltage.</a:t>
            </a:r>
          </a:p>
        </p:txBody>
      </p:sp>
    </p:spTree>
    <p:extLst>
      <p:ext uri="{BB962C8B-B14F-4D97-AF65-F5344CB8AC3E}">
        <p14:creationId xmlns:p14="http://schemas.microsoft.com/office/powerpoint/2010/main" val="2265543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26269" y="1402238"/>
            <a:ext cx="8316912" cy="4955203"/>
          </a:xfrm>
          <a:prstGeom prst="rect">
            <a:avLst/>
          </a:prstGeom>
        </p:spPr>
        <p:txBody>
          <a:bodyPr wrap="square">
            <a:spAutoFit/>
          </a:bodyPr>
          <a:lstStyle/>
          <a:p>
            <a:pPr>
              <a:spcAft>
                <a:spcPts val="600"/>
              </a:spcAft>
            </a:pPr>
            <a:r>
              <a:rPr lang="en-US" sz="2200" dirty="0"/>
              <a:t>For ac power systems: </a:t>
            </a:r>
          </a:p>
          <a:p>
            <a:pPr marL="342900" indent="-342900">
              <a:spcBef>
                <a:spcPts val="600"/>
              </a:spcBef>
              <a:spcAft>
                <a:spcPts val="600"/>
              </a:spcAft>
              <a:buFont typeface="Arial" panose="020B0604020202020204" pitchFamily="34" charset="0"/>
              <a:buChar char="‒"/>
            </a:pPr>
            <a:r>
              <a:rPr lang="en-US" sz="2200" dirty="0"/>
              <a:t>Capacitors do not store their energy very long i.e. just one-half cycle. Each half cycle, a capacitor charges up and then discharges its stored energy back into the system. </a:t>
            </a:r>
          </a:p>
          <a:p>
            <a:pPr marL="342900" indent="-342900">
              <a:spcBef>
                <a:spcPts val="600"/>
              </a:spcBef>
              <a:spcAft>
                <a:spcPts val="600"/>
              </a:spcAft>
              <a:buFont typeface="Arial" panose="020B0604020202020204" pitchFamily="34" charset="0"/>
              <a:buChar char="‒"/>
            </a:pPr>
            <a:r>
              <a:rPr lang="en-US" sz="2200" dirty="0"/>
              <a:t>The net real power transfer is zero. Capacitors provide power just when reactive loads need it. </a:t>
            </a:r>
          </a:p>
          <a:p>
            <a:pPr marL="342900" indent="-342900">
              <a:spcBef>
                <a:spcPts val="600"/>
              </a:spcBef>
              <a:spcAft>
                <a:spcPts val="600"/>
              </a:spcAft>
              <a:buFont typeface="Arial" panose="020B0604020202020204" pitchFamily="34" charset="0"/>
              <a:buChar char="‒"/>
            </a:pPr>
            <a:r>
              <a:rPr lang="en-US" sz="2200" dirty="0"/>
              <a:t>Capacitors and reactive loads exchange this reactive power back and forth. This benefits the system because that reactive power (and extra current) does not have to be transmitted from the generators all the way through many transformers and many miles of lines; the capacitors can provide the reactive power locally. This frees up the lines to carry real power, power that actually does work.</a:t>
            </a:r>
          </a:p>
        </p:txBody>
      </p:sp>
    </p:spTree>
    <p:extLst>
      <p:ext uri="{BB962C8B-B14F-4D97-AF65-F5344CB8AC3E}">
        <p14:creationId xmlns:p14="http://schemas.microsoft.com/office/powerpoint/2010/main" val="1455102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71802" y="1720303"/>
            <a:ext cx="3995608" cy="769441"/>
          </a:xfrm>
          <a:prstGeom prst="rect">
            <a:avLst/>
          </a:prstGeom>
        </p:spPr>
        <p:txBody>
          <a:bodyPr wrap="square">
            <a:spAutoFit/>
          </a:bodyPr>
          <a:lstStyle/>
          <a:p>
            <a:pPr>
              <a:spcAft>
                <a:spcPts val="600"/>
              </a:spcAft>
            </a:pPr>
            <a:r>
              <a:rPr lang="en-US" sz="2200" dirty="0"/>
              <a:t>The components of a distribution capacitor</a:t>
            </a:r>
          </a:p>
        </p:txBody>
      </p:sp>
      <p:pic>
        <p:nvPicPr>
          <p:cNvPr id="2" name="Picture 1"/>
          <p:cNvPicPr>
            <a:picLocks noChangeAspect="1"/>
          </p:cNvPicPr>
          <p:nvPr/>
        </p:nvPicPr>
        <p:blipFill>
          <a:blip r:embed="rId2"/>
          <a:stretch>
            <a:fillRect/>
          </a:stretch>
        </p:blipFill>
        <p:spPr>
          <a:xfrm>
            <a:off x="4321877" y="1669303"/>
            <a:ext cx="3827670" cy="4536145"/>
          </a:xfrm>
          <a:prstGeom prst="rect">
            <a:avLst/>
          </a:prstGeom>
        </p:spPr>
      </p:pic>
    </p:spTree>
    <p:extLst>
      <p:ext uri="{BB962C8B-B14F-4D97-AF65-F5344CB8AC3E}">
        <p14:creationId xmlns:p14="http://schemas.microsoft.com/office/powerpoint/2010/main" val="3210679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33</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490049" y="5838015"/>
            <a:ext cx="5959108" cy="430887"/>
          </a:xfrm>
          <a:prstGeom prst="rect">
            <a:avLst/>
          </a:prstGeom>
        </p:spPr>
        <p:txBody>
          <a:bodyPr wrap="square">
            <a:spAutoFit/>
          </a:bodyPr>
          <a:lstStyle/>
          <a:p>
            <a:pPr>
              <a:spcAft>
                <a:spcPts val="600"/>
              </a:spcAft>
            </a:pPr>
            <a:r>
              <a:rPr lang="en-US" sz="2200" dirty="0"/>
              <a:t>Pole mounted capacitor on overhead line</a:t>
            </a:r>
          </a:p>
        </p:txBody>
      </p:sp>
      <p:pic>
        <p:nvPicPr>
          <p:cNvPr id="3" name="Picture 2"/>
          <p:cNvPicPr>
            <a:picLocks noChangeAspect="1"/>
          </p:cNvPicPr>
          <p:nvPr/>
        </p:nvPicPr>
        <p:blipFill>
          <a:blip r:embed="rId2"/>
          <a:stretch>
            <a:fillRect/>
          </a:stretch>
        </p:blipFill>
        <p:spPr>
          <a:xfrm>
            <a:off x="1426348" y="1694773"/>
            <a:ext cx="6552229" cy="3791493"/>
          </a:xfrm>
          <a:prstGeom prst="rect">
            <a:avLst/>
          </a:prstGeom>
        </p:spPr>
      </p:pic>
    </p:spTree>
    <p:extLst>
      <p:ext uri="{BB962C8B-B14F-4D97-AF65-F5344CB8AC3E}">
        <p14:creationId xmlns:p14="http://schemas.microsoft.com/office/powerpoint/2010/main" val="3354618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34</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2066644" y="6137226"/>
            <a:ext cx="5959108" cy="430887"/>
          </a:xfrm>
          <a:prstGeom prst="rect">
            <a:avLst/>
          </a:prstGeom>
        </p:spPr>
        <p:txBody>
          <a:bodyPr wrap="square">
            <a:spAutoFit/>
          </a:bodyPr>
          <a:lstStyle/>
          <a:p>
            <a:pPr>
              <a:spcAft>
                <a:spcPts val="600"/>
              </a:spcAft>
            </a:pPr>
            <a:r>
              <a:rPr lang="en-US" sz="2200" dirty="0"/>
              <a:t>More overhead line capacitors</a:t>
            </a:r>
          </a:p>
        </p:txBody>
      </p:sp>
      <p:pic>
        <p:nvPicPr>
          <p:cNvPr id="1026" name="Picture 2" descr="Image result for capacitors on overhead 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01" y="1478568"/>
            <a:ext cx="69342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18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2066644" y="6137226"/>
            <a:ext cx="5959108" cy="430887"/>
          </a:xfrm>
          <a:prstGeom prst="rect">
            <a:avLst/>
          </a:prstGeom>
        </p:spPr>
        <p:txBody>
          <a:bodyPr wrap="square">
            <a:spAutoFit/>
          </a:bodyPr>
          <a:lstStyle/>
          <a:p>
            <a:pPr>
              <a:spcAft>
                <a:spcPts val="600"/>
              </a:spcAft>
            </a:pPr>
            <a:r>
              <a:rPr lang="en-US" sz="2200" dirty="0"/>
              <a:t>More overhead line capacitors</a:t>
            </a:r>
          </a:p>
        </p:txBody>
      </p:sp>
      <p:pic>
        <p:nvPicPr>
          <p:cNvPr id="2050" name="Picture 2" descr="Image result for capacitors on overhead 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59" y="1768416"/>
            <a:ext cx="5948191" cy="420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870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2596647" y="5915905"/>
            <a:ext cx="5959108" cy="430887"/>
          </a:xfrm>
          <a:prstGeom prst="rect">
            <a:avLst/>
          </a:prstGeom>
        </p:spPr>
        <p:txBody>
          <a:bodyPr wrap="square">
            <a:spAutoFit/>
          </a:bodyPr>
          <a:lstStyle/>
          <a:p>
            <a:pPr>
              <a:spcAft>
                <a:spcPts val="600"/>
              </a:spcAft>
            </a:pPr>
            <a:r>
              <a:rPr lang="en-US" sz="2200" dirty="0"/>
              <a:t>Pad mounted capacitor</a:t>
            </a:r>
          </a:p>
        </p:txBody>
      </p:sp>
      <p:pic>
        <p:nvPicPr>
          <p:cNvPr id="4" name="Picture 3"/>
          <p:cNvPicPr>
            <a:picLocks noChangeAspect="1"/>
          </p:cNvPicPr>
          <p:nvPr/>
        </p:nvPicPr>
        <p:blipFill>
          <a:blip r:embed="rId2"/>
          <a:stretch>
            <a:fillRect/>
          </a:stretch>
        </p:blipFill>
        <p:spPr>
          <a:xfrm>
            <a:off x="1137039" y="1270777"/>
            <a:ext cx="6223784" cy="4567238"/>
          </a:xfrm>
          <a:prstGeom prst="rect">
            <a:avLst/>
          </a:prstGeom>
        </p:spPr>
      </p:pic>
    </p:spTree>
    <p:extLst>
      <p:ext uri="{BB962C8B-B14F-4D97-AF65-F5344CB8AC3E}">
        <p14:creationId xmlns:p14="http://schemas.microsoft.com/office/powerpoint/2010/main" val="941033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3080056" y="6020742"/>
            <a:ext cx="5959108" cy="430887"/>
          </a:xfrm>
          <a:prstGeom prst="rect">
            <a:avLst/>
          </a:prstGeom>
        </p:spPr>
        <p:txBody>
          <a:bodyPr wrap="square">
            <a:spAutoFit/>
          </a:bodyPr>
          <a:lstStyle/>
          <a:p>
            <a:pPr>
              <a:spcAft>
                <a:spcPts val="600"/>
              </a:spcAft>
            </a:pPr>
            <a:r>
              <a:rPr lang="en-US" sz="2200" dirty="0"/>
              <a:t>Capacitor banks</a:t>
            </a:r>
          </a:p>
        </p:txBody>
      </p:sp>
      <p:pic>
        <p:nvPicPr>
          <p:cNvPr id="3074" name="Picture 2" descr="Image result for capacitors on overhead 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481577"/>
            <a:ext cx="862965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2014226" y="6185356"/>
            <a:ext cx="5959108" cy="430887"/>
          </a:xfrm>
          <a:prstGeom prst="rect">
            <a:avLst/>
          </a:prstGeom>
        </p:spPr>
        <p:txBody>
          <a:bodyPr wrap="square">
            <a:spAutoFit/>
          </a:bodyPr>
          <a:lstStyle/>
          <a:p>
            <a:pPr>
              <a:spcAft>
                <a:spcPts val="600"/>
              </a:spcAft>
            </a:pPr>
            <a:r>
              <a:rPr lang="en-US" sz="2200" dirty="0"/>
              <a:t>Capacitor banks with control circuitry </a:t>
            </a:r>
          </a:p>
        </p:txBody>
      </p:sp>
      <p:pic>
        <p:nvPicPr>
          <p:cNvPr id="4098" name="Picture 2" descr="Image result for capacitors on overhead 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180" y="1358899"/>
            <a:ext cx="6126494" cy="460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926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39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217193" cy="1107996"/>
          </a:xfrm>
          <a:prstGeom prst="rect">
            <a:avLst/>
          </a:prstGeom>
        </p:spPr>
        <p:txBody>
          <a:bodyPr wrap="square">
            <a:spAutoFit/>
          </a:bodyPr>
          <a:lstStyle/>
          <a:p>
            <a:pPr>
              <a:spcAft>
                <a:spcPts val="600"/>
              </a:spcAft>
            </a:pPr>
            <a:r>
              <a:rPr lang="en-US" sz="2200" dirty="0"/>
              <a:t>Capacitor’s can be thought of as loads which absorb negative vars, or supply positive vars. The power absorbed by a capacitor is described by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FD6937E-3F7B-BD4C-9666-1E4D5AF94619}"/>
                  </a:ext>
                </a:extLst>
              </p:cNvPr>
              <p:cNvSpPr txBox="1"/>
              <p:nvPr/>
            </p:nvSpPr>
            <p:spPr>
              <a:xfrm>
                <a:off x="2742345" y="2727921"/>
                <a:ext cx="2680734" cy="3978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𝑐𝑎𝑝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𝑐𝑎𝑝</m:t>
                          </m:r>
                        </m:sub>
                      </m:sSub>
                      <m:r>
                        <a:rPr lang="en-US" b="0" i="1" smtClean="0">
                          <a:latin typeface="Cambria Math" panose="02040503050406030204" pitchFamily="18" charset="0"/>
                        </a:rPr>
                        <m:t>+</m:t>
                      </m:r>
                      <m:r>
                        <a:rPr lang="en-US" b="0" i="1" smtClean="0">
                          <a:latin typeface="Cambria Math" panose="02040503050406030204" pitchFamily="18" charset="0"/>
                        </a:rPr>
                        <m:t>𝑗</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𝑐𝑎𝑝</m:t>
                          </m:r>
                        </m:sub>
                      </m:sSub>
                    </m:oMath>
                  </m:oMathPara>
                </a14:m>
                <a:endParaRPr lang="en-US" dirty="0"/>
              </a:p>
            </p:txBody>
          </p:sp>
        </mc:Choice>
        <mc:Fallback>
          <p:sp>
            <p:nvSpPr>
              <p:cNvPr id="2" name="TextBox 1">
                <a:extLst>
                  <a:ext uri="{FF2B5EF4-FFF2-40B4-BE49-F238E27FC236}">
                    <a16:creationId xmlns:a16="http://schemas.microsoft.com/office/drawing/2014/main" id="{0FD6937E-3F7B-BD4C-9666-1E4D5AF94619}"/>
                  </a:ext>
                </a:extLst>
              </p:cNvPr>
              <p:cNvSpPr txBox="1">
                <a:spLocks noRot="1" noChangeAspect="1" noMove="1" noResize="1" noEditPoints="1" noAdjustHandles="1" noChangeArrowheads="1" noChangeShapeType="1" noTextEdit="1"/>
              </p:cNvSpPr>
              <p:nvPr/>
            </p:nvSpPr>
            <p:spPr>
              <a:xfrm>
                <a:off x="2742345" y="2727921"/>
                <a:ext cx="2680734" cy="397866"/>
              </a:xfrm>
              <a:prstGeom prst="rect">
                <a:avLst/>
              </a:prstGeom>
              <a:blipFill>
                <a:blip r:embed="rId2"/>
                <a:stretch>
                  <a:fillRect l="-1896" b="-2187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AAAA18B6-64A8-9C4F-BC79-5D7DD9067AEC}"/>
              </a:ext>
            </a:extLst>
          </p:cNvPr>
          <p:cNvSpPr/>
          <p:nvPr/>
        </p:nvSpPr>
        <p:spPr>
          <a:xfrm>
            <a:off x="228859" y="3531655"/>
            <a:ext cx="1024639" cy="461665"/>
          </a:xfrm>
          <a:prstGeom prst="rect">
            <a:avLst/>
          </a:prstGeom>
        </p:spPr>
        <p:txBody>
          <a:bodyPr wrap="none">
            <a:spAutoFit/>
          </a:bodyPr>
          <a:lstStyle/>
          <a:p>
            <a:r>
              <a:rPr lang="en-US" dirty="0"/>
              <a:t>where</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80CC73C-F8A0-4843-BF1E-6EDD64765D93}"/>
                  </a:ext>
                </a:extLst>
              </p:cNvPr>
              <p:cNvSpPr txBox="1"/>
              <p:nvPr/>
            </p:nvSpPr>
            <p:spPr>
              <a:xfrm>
                <a:off x="3464507" y="4192173"/>
                <a:ext cx="1197187" cy="3978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𝑐𝑎𝑝</m:t>
                          </m:r>
                        </m:sub>
                      </m:sSub>
                      <m:r>
                        <a:rPr lang="en-US" b="0" i="1" smtClean="0">
                          <a:latin typeface="Cambria Math" panose="02040503050406030204" pitchFamily="18" charset="0"/>
                        </a:rPr>
                        <m:t>=0</m:t>
                      </m:r>
                    </m:oMath>
                  </m:oMathPara>
                </a14:m>
                <a:endParaRPr lang="en-US" dirty="0"/>
              </a:p>
            </p:txBody>
          </p:sp>
        </mc:Choice>
        <mc:Fallback>
          <p:sp>
            <p:nvSpPr>
              <p:cNvPr id="10" name="TextBox 9">
                <a:extLst>
                  <a:ext uri="{FF2B5EF4-FFF2-40B4-BE49-F238E27FC236}">
                    <a16:creationId xmlns:a16="http://schemas.microsoft.com/office/drawing/2014/main" id="{080CC73C-F8A0-4843-BF1E-6EDD64765D93}"/>
                  </a:ext>
                </a:extLst>
              </p:cNvPr>
              <p:cNvSpPr txBox="1">
                <a:spLocks noRot="1" noChangeAspect="1" noMove="1" noResize="1" noEditPoints="1" noAdjustHandles="1" noChangeArrowheads="1" noChangeShapeType="1" noTextEdit="1"/>
              </p:cNvSpPr>
              <p:nvPr/>
            </p:nvSpPr>
            <p:spPr>
              <a:xfrm>
                <a:off x="3464507" y="4192173"/>
                <a:ext cx="1197187" cy="397866"/>
              </a:xfrm>
              <a:prstGeom prst="rect">
                <a:avLst/>
              </a:prstGeom>
              <a:blipFill>
                <a:blip r:embed="rId3"/>
                <a:stretch>
                  <a:fillRect l="-4211" r="-4211" b="-18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609AD6A-15E9-A24A-A21F-5E2A15A5B44B}"/>
                  </a:ext>
                </a:extLst>
              </p:cNvPr>
              <p:cNvSpPr txBox="1"/>
              <p:nvPr/>
            </p:nvSpPr>
            <p:spPr>
              <a:xfrm>
                <a:off x="3449333" y="4871697"/>
                <a:ext cx="1266757" cy="3978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𝑐𝑎𝑝</m:t>
                          </m:r>
                        </m:sub>
                      </m:sSub>
                      <m:r>
                        <a:rPr lang="en-US" b="0" i="1" smtClean="0">
                          <a:latin typeface="Cambria Math" panose="02040503050406030204" pitchFamily="18" charset="0"/>
                        </a:rPr>
                        <m:t>&lt;0</m:t>
                      </m:r>
                    </m:oMath>
                  </m:oMathPara>
                </a14:m>
                <a:endParaRPr lang="en-US" dirty="0"/>
              </a:p>
            </p:txBody>
          </p:sp>
        </mc:Choice>
        <mc:Fallback>
          <p:sp>
            <p:nvSpPr>
              <p:cNvPr id="11" name="TextBox 10">
                <a:extLst>
                  <a:ext uri="{FF2B5EF4-FFF2-40B4-BE49-F238E27FC236}">
                    <a16:creationId xmlns:a16="http://schemas.microsoft.com/office/drawing/2014/main" id="{2609AD6A-15E9-A24A-A21F-5E2A15A5B44B}"/>
                  </a:ext>
                </a:extLst>
              </p:cNvPr>
              <p:cNvSpPr txBox="1">
                <a:spLocks noRot="1" noChangeAspect="1" noMove="1" noResize="1" noEditPoints="1" noAdjustHandles="1" noChangeArrowheads="1" noChangeShapeType="1" noTextEdit="1"/>
              </p:cNvSpPr>
              <p:nvPr/>
            </p:nvSpPr>
            <p:spPr>
              <a:xfrm>
                <a:off x="3449333" y="4871697"/>
                <a:ext cx="1266757" cy="397866"/>
              </a:xfrm>
              <a:prstGeom prst="rect">
                <a:avLst/>
              </a:prstGeom>
              <a:blipFill>
                <a:blip r:embed="rId4"/>
                <a:stretch>
                  <a:fillRect l="-7000" r="-4000" b="-16129"/>
                </a:stretch>
              </a:blipFill>
            </p:spPr>
            <p:txBody>
              <a:bodyPr/>
              <a:lstStyle/>
              <a:p>
                <a:r>
                  <a:rPr lang="en-US">
                    <a:noFill/>
                  </a:rPr>
                  <a:t> </a:t>
                </a:r>
              </a:p>
            </p:txBody>
          </p:sp>
        </mc:Fallback>
      </mc:AlternateContent>
    </p:spTree>
    <p:extLst>
      <p:ext uri="{BB962C8B-B14F-4D97-AF65-F5344CB8AC3E}">
        <p14:creationId xmlns:p14="http://schemas.microsoft.com/office/powerpoint/2010/main" val="200577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cs typeface="Times New Roman" panose="02020603050405020304" pitchFamily="18" charset="0"/>
              </a:rPr>
              <a:t>Module #1</a:t>
            </a:r>
          </a:p>
        </p:txBody>
      </p:sp>
      <p:sp>
        <p:nvSpPr>
          <p:cNvPr id="21507" name="Rectangle 2"/>
          <p:cNvSpPr>
            <a:spLocks noGrp="1" noChangeArrowheads="1"/>
          </p:cNvSpPr>
          <p:nvPr>
            <p:ph type="title"/>
          </p:nvPr>
        </p:nvSpPr>
        <p:spPr>
          <a:xfrm>
            <a:off x="197531" y="3013075"/>
            <a:ext cx="8858250" cy="581025"/>
          </a:xfrm>
        </p:spPr>
        <p:txBody>
          <a:bodyPr/>
          <a:lstStyle/>
          <a:p>
            <a:pPr eaLnBrk="1" hangingPunct="1"/>
            <a:r>
              <a:rPr lang="en-US" altLang="en-US" sz="2200" dirty="0">
                <a:solidFill>
                  <a:srgbClr val="16457F"/>
                </a:solidFill>
                <a:latin typeface="Arial" panose="020B0604020202020204" pitchFamily="34" charset="0"/>
                <a:cs typeface="Arial" panose="020B0604020202020204" pitchFamily="34" charset="0"/>
              </a:rPr>
              <a:t>Introduction to Three-Phase Transformers</a:t>
            </a:r>
            <a:br>
              <a:rPr lang="en-US" altLang="en-US" sz="2200" dirty="0">
                <a:solidFill>
                  <a:srgbClr val="16457F"/>
                </a:solidFill>
                <a:latin typeface="Arial" panose="020B0604020202020204" pitchFamily="34" charset="0"/>
                <a:cs typeface="Arial" panose="020B0604020202020204" pitchFamily="34" charset="0"/>
              </a:rPr>
            </a:br>
            <a:endParaRPr lang="en-US" altLang="en-US" sz="2200" u="sng" dirty="0">
              <a:solidFill>
                <a:srgbClr val="C00000"/>
              </a:solidFill>
              <a:latin typeface="Arial" panose="020B0604020202020204" pitchFamily="34" charset="0"/>
              <a:cs typeface="Arial" panose="020B0604020202020204" pitchFamily="34" charset="0"/>
            </a:endParaRPr>
          </a:p>
        </p:txBody>
      </p:sp>
      <p:sp>
        <p:nvSpPr>
          <p:cNvPr id="21508"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42237CB4-DAC9-4123-BD87-CD047813BF7D}" type="slidenum">
              <a:rPr lang="en-US" altLang="en-US" sz="2400" smtClean="0">
                <a:solidFill>
                  <a:schemeClr val="tx1"/>
                </a:solidFill>
                <a:latin typeface="Arial" panose="020B0604020202020204" pitchFamily="34" charset="0"/>
              </a:rPr>
              <a:pPr algn="r">
                <a:spcBef>
                  <a:spcPct val="0"/>
                </a:spcBef>
                <a:spcAft>
                  <a:spcPct val="0"/>
                </a:spcAft>
                <a:buClrTx/>
                <a:buFontTx/>
                <a:buNone/>
              </a:pPr>
              <a:t>4</a:t>
            </a:fld>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3764049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#3</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Use of Capacitors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40</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217193" cy="430887"/>
          </a:xfrm>
          <a:prstGeom prst="rect">
            <a:avLst/>
          </a:prstGeom>
        </p:spPr>
        <p:txBody>
          <a:bodyPr wrap="square">
            <a:spAutoFit/>
          </a:bodyPr>
          <a:lstStyle/>
          <a:p>
            <a:pPr>
              <a:spcAft>
                <a:spcPts val="600"/>
              </a:spcAft>
            </a:pPr>
            <a:r>
              <a:rPr lang="en-US" sz="2200" dirty="0"/>
              <a:t>Therefore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FD6937E-3F7B-BD4C-9666-1E4D5AF94619}"/>
                  </a:ext>
                </a:extLst>
              </p:cNvPr>
              <p:cNvSpPr txBox="1"/>
              <p:nvPr/>
            </p:nvSpPr>
            <p:spPr>
              <a:xfrm>
                <a:off x="2984706" y="2034989"/>
                <a:ext cx="3174587" cy="8674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𝑐𝑎𝑝</m:t>
                          </m:r>
                        </m:sub>
                      </m:sSub>
                      <m:r>
                        <a:rPr lang="en-US" b="0" i="1" smtClean="0">
                          <a:latin typeface="Cambria Math" panose="02040503050406030204" pitchFamily="18" charset="0"/>
                        </a:rPr>
                        <m:t>=</m:t>
                      </m:r>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𝑐𝑎𝑝</m:t>
                          </m:r>
                        </m:sub>
                      </m:sSub>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𝐿𝑁</m:t>
                                  </m:r>
                                </m:sub>
                              </m:sSub>
                            </m:e>
                            <m:sup>
                              <m:r>
                                <a:rPr lang="en-US" b="0" i="1" smtClean="0">
                                  <a:latin typeface="Cambria Math" panose="02040503050406030204" pitchFamily="18" charset="0"/>
                                </a:rPr>
                                <m:t>2</m:t>
                              </m:r>
                            </m:sup>
                          </m:sSup>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𝑐𝑎𝑝</m:t>
                              </m:r>
                            </m:sub>
                          </m:sSub>
                        </m:den>
                      </m:f>
                    </m:oMath>
                  </m:oMathPara>
                </a14:m>
                <a:endParaRPr lang="en-US" dirty="0"/>
              </a:p>
            </p:txBody>
          </p:sp>
        </mc:Choice>
        <mc:Fallback>
          <p:sp>
            <p:nvSpPr>
              <p:cNvPr id="2" name="TextBox 1">
                <a:extLst>
                  <a:ext uri="{FF2B5EF4-FFF2-40B4-BE49-F238E27FC236}">
                    <a16:creationId xmlns:a16="http://schemas.microsoft.com/office/drawing/2014/main" id="{0FD6937E-3F7B-BD4C-9666-1E4D5AF94619}"/>
                  </a:ext>
                </a:extLst>
              </p:cNvPr>
              <p:cNvSpPr txBox="1">
                <a:spLocks noRot="1" noChangeAspect="1" noMove="1" noResize="1" noEditPoints="1" noAdjustHandles="1" noChangeArrowheads="1" noChangeShapeType="1" noTextEdit="1"/>
              </p:cNvSpPr>
              <p:nvPr/>
            </p:nvSpPr>
            <p:spPr>
              <a:xfrm>
                <a:off x="2984706" y="2034989"/>
                <a:ext cx="3174587" cy="867417"/>
              </a:xfrm>
              <a:prstGeom prst="rect">
                <a:avLst/>
              </a:prstGeom>
              <a:blipFill>
                <a:blip r:embed="rId2"/>
                <a:stretch>
                  <a:fillRect l="-1195" b="-5714"/>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AABC7AB6-DCE5-4341-A7F9-44BB90AAB11D}"/>
              </a:ext>
            </a:extLst>
          </p:cNvPr>
          <p:cNvSpPr/>
          <p:nvPr/>
        </p:nvSpPr>
        <p:spPr>
          <a:xfrm>
            <a:off x="267242" y="3225582"/>
            <a:ext cx="8217193" cy="430887"/>
          </a:xfrm>
          <a:prstGeom prst="rect">
            <a:avLst/>
          </a:prstGeom>
        </p:spPr>
        <p:txBody>
          <a:bodyPr wrap="square">
            <a:spAutoFit/>
          </a:bodyPr>
          <a:lstStyle/>
          <a:p>
            <a:pPr>
              <a:spcAft>
                <a:spcPts val="600"/>
              </a:spcAft>
            </a:pPr>
            <a:r>
              <a:rPr lang="en-US" sz="2200" dirty="0"/>
              <a:t>which we can find the reactance of the capacitor by</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CA2A874-FDEC-304C-AF1A-D059C7183EF7}"/>
                  </a:ext>
                </a:extLst>
              </p:cNvPr>
              <p:cNvSpPr txBox="1"/>
              <p:nvPr/>
            </p:nvSpPr>
            <p:spPr>
              <a:xfrm>
                <a:off x="3529869" y="3979645"/>
                <a:ext cx="1691938" cy="8500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𝑐𝑎𝑝</m:t>
                          </m:r>
                        </m:sub>
                      </m:sSub>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𝐿𝑁</m:t>
                              </m:r>
                            </m:sub>
                            <m:sup>
                              <m:r>
                                <a:rPr lang="en-US" b="0" i="1" dirty="0" smtClean="0">
                                  <a:latin typeface="Cambria Math" panose="02040503050406030204" pitchFamily="18" charset="0"/>
                                </a:rPr>
                                <m:t>2</m:t>
                              </m:r>
                            </m:sup>
                          </m:sSubSup>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𝑐𝑎𝑝</m:t>
                              </m:r>
                            </m:sub>
                          </m:sSub>
                        </m:den>
                      </m:f>
                    </m:oMath>
                  </m:oMathPara>
                </a14:m>
                <a:endParaRPr lang="en-US" dirty="0"/>
              </a:p>
            </p:txBody>
          </p:sp>
        </mc:Choice>
        <mc:Fallback>
          <p:sp>
            <p:nvSpPr>
              <p:cNvPr id="13" name="TextBox 12">
                <a:extLst>
                  <a:ext uri="{FF2B5EF4-FFF2-40B4-BE49-F238E27FC236}">
                    <a16:creationId xmlns:a16="http://schemas.microsoft.com/office/drawing/2014/main" id="{6CA2A874-FDEC-304C-AF1A-D059C7183EF7}"/>
                  </a:ext>
                </a:extLst>
              </p:cNvPr>
              <p:cNvSpPr txBox="1">
                <a:spLocks noRot="1" noChangeAspect="1" noMove="1" noResize="1" noEditPoints="1" noAdjustHandles="1" noChangeArrowheads="1" noChangeShapeType="1" noTextEdit="1"/>
              </p:cNvSpPr>
              <p:nvPr/>
            </p:nvSpPr>
            <p:spPr>
              <a:xfrm>
                <a:off x="3529869" y="3979645"/>
                <a:ext cx="1691938" cy="850041"/>
              </a:xfrm>
              <a:prstGeom prst="rect">
                <a:avLst/>
              </a:prstGeom>
              <a:blipFill>
                <a:blip r:embed="rId3"/>
                <a:stretch>
                  <a:fillRect l="-2985" r="-746" b="-7353"/>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A9D3AF90-E06D-054B-9560-72031DC0567C}"/>
              </a:ext>
            </a:extLst>
          </p:cNvPr>
          <p:cNvSpPr/>
          <p:nvPr/>
        </p:nvSpPr>
        <p:spPr>
          <a:xfrm>
            <a:off x="110981" y="5215850"/>
            <a:ext cx="8217193" cy="430887"/>
          </a:xfrm>
          <a:prstGeom prst="rect">
            <a:avLst/>
          </a:prstGeom>
        </p:spPr>
        <p:txBody>
          <a:bodyPr wrap="square">
            <a:spAutoFit/>
          </a:bodyPr>
          <a:lstStyle/>
          <a:p>
            <a:pPr>
              <a:spcAft>
                <a:spcPts val="600"/>
              </a:spcAft>
            </a:pPr>
            <a:r>
              <a:rPr lang="en-US" sz="2200" dirty="0"/>
              <a:t>and capacitance by</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7AD2B50-7D21-C44D-9718-3D806F278BBF}"/>
                  </a:ext>
                </a:extLst>
              </p:cNvPr>
              <p:cNvSpPr txBox="1"/>
              <p:nvPr/>
            </p:nvSpPr>
            <p:spPr>
              <a:xfrm>
                <a:off x="3061637" y="5832515"/>
                <a:ext cx="3460050" cy="79688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𝑐𝑎𝑝</m:t>
                          </m:r>
                        </m:sub>
                      </m:sSub>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𝜔</m:t>
                          </m:r>
                          <m:r>
                            <a:rPr lang="en-US" b="0" i="1" dirty="0" smtClean="0">
                              <a:latin typeface="Cambria Math" panose="02040503050406030204" pitchFamily="18" charset="0"/>
                              <a:ea typeface="Cambria Math" panose="02040503050406030204" pitchFamily="18" charset="0"/>
                            </a:rPr>
                            <m:t>𝐶</m:t>
                          </m:r>
                        </m:den>
                      </m:f>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𝐶</m:t>
                      </m:r>
                      <m:r>
                        <a:rPr lang="en-US" b="0" i="1" dirty="0" smtClean="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ea typeface="Cambria Math" panose="02040503050406030204" pitchFamily="18" charset="0"/>
                            </a:rPr>
                            <m:t>𝜔</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𝑋</m:t>
                              </m:r>
                            </m:e>
                            <m:sub>
                              <m:r>
                                <a:rPr lang="en-US" b="0" i="1" dirty="0" smtClean="0">
                                  <a:latin typeface="Cambria Math" panose="02040503050406030204" pitchFamily="18" charset="0"/>
                                  <a:ea typeface="Cambria Math" panose="02040503050406030204" pitchFamily="18" charset="0"/>
                                </a:rPr>
                                <m:t>𝑐𝑎𝑝</m:t>
                              </m:r>
                            </m:sub>
                          </m:sSub>
                        </m:den>
                      </m:f>
                    </m:oMath>
                  </m:oMathPara>
                </a14:m>
                <a:endParaRPr lang="en-US" dirty="0"/>
              </a:p>
            </p:txBody>
          </p:sp>
        </mc:Choice>
        <mc:Fallback>
          <p:sp>
            <p:nvSpPr>
              <p:cNvPr id="15" name="TextBox 14">
                <a:extLst>
                  <a:ext uri="{FF2B5EF4-FFF2-40B4-BE49-F238E27FC236}">
                    <a16:creationId xmlns:a16="http://schemas.microsoft.com/office/drawing/2014/main" id="{47AD2B50-7D21-C44D-9718-3D806F278BBF}"/>
                  </a:ext>
                </a:extLst>
              </p:cNvPr>
              <p:cNvSpPr txBox="1">
                <a:spLocks noRot="1" noChangeAspect="1" noMove="1" noResize="1" noEditPoints="1" noAdjustHandles="1" noChangeArrowheads="1" noChangeShapeType="1" noTextEdit="1"/>
              </p:cNvSpPr>
              <p:nvPr/>
            </p:nvSpPr>
            <p:spPr>
              <a:xfrm>
                <a:off x="3061637" y="5832515"/>
                <a:ext cx="3460050" cy="796885"/>
              </a:xfrm>
              <a:prstGeom prst="rect">
                <a:avLst/>
              </a:prstGeom>
              <a:blipFill>
                <a:blip r:embed="rId4"/>
                <a:stretch>
                  <a:fillRect l="-1095" b="-7813"/>
                </a:stretch>
              </a:blipFill>
            </p:spPr>
            <p:txBody>
              <a:bodyPr/>
              <a:lstStyle/>
              <a:p>
                <a:r>
                  <a:rPr lang="en-US">
                    <a:noFill/>
                  </a:rPr>
                  <a:t> </a:t>
                </a:r>
              </a:p>
            </p:txBody>
          </p:sp>
        </mc:Fallback>
      </mc:AlternateContent>
    </p:spTree>
    <p:extLst>
      <p:ext uri="{BB962C8B-B14F-4D97-AF65-F5344CB8AC3E}">
        <p14:creationId xmlns:p14="http://schemas.microsoft.com/office/powerpoint/2010/main" val="1801733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5"/>
          <p:cNvSpPr txBox="1">
            <a:spLocks noChangeArrowheads="1"/>
          </p:cNvSpPr>
          <p:nvPr/>
        </p:nvSpPr>
        <p:spPr bwMode="auto">
          <a:xfrm>
            <a:off x="3684588" y="145695"/>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cs typeface="Times New Roman" panose="02020603050405020304" pitchFamily="18" charset="0"/>
              </a:rPr>
              <a:t>Module #4</a:t>
            </a:r>
          </a:p>
        </p:txBody>
      </p:sp>
      <p:sp>
        <p:nvSpPr>
          <p:cNvPr id="21507" name="Rectangle 2"/>
          <p:cNvSpPr>
            <a:spLocks noGrp="1" noChangeArrowheads="1"/>
          </p:cNvSpPr>
          <p:nvPr>
            <p:ph type="title"/>
          </p:nvPr>
        </p:nvSpPr>
        <p:spPr>
          <a:xfrm>
            <a:off x="197531" y="3013075"/>
            <a:ext cx="8858250" cy="581025"/>
          </a:xfrm>
        </p:spPr>
        <p:txBody>
          <a:bodyPr/>
          <a:lstStyle/>
          <a:p>
            <a:pPr eaLnBrk="1" hangingPunct="1"/>
            <a:r>
              <a:rPr lang="en-US" altLang="en-US" sz="2200" dirty="0">
                <a:solidFill>
                  <a:srgbClr val="16457F"/>
                </a:solidFill>
                <a:latin typeface="Arial" panose="020B0604020202020204" pitchFamily="34" charset="0"/>
                <a:cs typeface="Arial" panose="020B0604020202020204" pitchFamily="34" charset="0"/>
              </a:rPr>
              <a:t>Loads in Distribution Systems</a:t>
            </a:r>
            <a:endParaRPr lang="en-US" altLang="en-US" sz="2200" u="sng" dirty="0">
              <a:solidFill>
                <a:srgbClr val="C00000"/>
              </a:solidFill>
              <a:latin typeface="Arial" panose="020B0604020202020204" pitchFamily="34" charset="0"/>
              <a:cs typeface="Arial" panose="020B0604020202020204" pitchFamily="34" charset="0"/>
            </a:endParaRPr>
          </a:p>
        </p:txBody>
      </p:sp>
      <p:sp>
        <p:nvSpPr>
          <p:cNvPr id="21508"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42237CB4-DAC9-4123-BD87-CD047813BF7D}" type="slidenum">
              <a:rPr lang="en-US" altLang="en-US" sz="2400" smtClean="0">
                <a:solidFill>
                  <a:schemeClr val="tx1"/>
                </a:solidFill>
                <a:latin typeface="Arial" panose="020B0604020202020204" pitchFamily="34" charset="0"/>
              </a:rPr>
              <a:pPr algn="r">
                <a:spcBef>
                  <a:spcPct val="0"/>
                </a:spcBef>
                <a:spcAft>
                  <a:spcPct val="0"/>
                </a:spcAft>
                <a:buClrTx/>
                <a:buFontTx/>
                <a:buNone/>
              </a:pPr>
              <a:t>41</a:t>
            </a:fld>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573579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Loads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42</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217193" cy="2616101"/>
          </a:xfrm>
          <a:prstGeom prst="rect">
            <a:avLst/>
          </a:prstGeom>
        </p:spPr>
        <p:txBody>
          <a:bodyPr wrap="square">
            <a:spAutoFit/>
          </a:bodyPr>
          <a:lstStyle/>
          <a:p>
            <a:pPr>
              <a:spcAft>
                <a:spcPts val="600"/>
              </a:spcAft>
            </a:pPr>
            <a:r>
              <a:rPr lang="en-US" dirty="0"/>
              <a:t>Loads in distribution systems can be quite complex to model. Load models include </a:t>
            </a:r>
          </a:p>
          <a:p>
            <a:pPr marL="457200" indent="-457200">
              <a:spcAft>
                <a:spcPts val="600"/>
              </a:spcAft>
              <a:buFont typeface="+mj-lt"/>
              <a:buAutoNum type="arabicPeriod"/>
            </a:pPr>
            <a:r>
              <a:rPr lang="en-US" dirty="0"/>
              <a:t>Constant power (PQ) – watts and vars are constant</a:t>
            </a:r>
          </a:p>
          <a:p>
            <a:pPr marL="457200" indent="-457200">
              <a:spcAft>
                <a:spcPts val="600"/>
              </a:spcAft>
              <a:buFont typeface="+mj-lt"/>
              <a:buAutoNum type="arabicPeriod"/>
            </a:pPr>
            <a:r>
              <a:rPr lang="en-US" dirty="0"/>
              <a:t>Constant impedance (Z) – ohms are constant  </a:t>
            </a:r>
          </a:p>
          <a:p>
            <a:pPr marL="457200" indent="-457200">
              <a:spcAft>
                <a:spcPts val="600"/>
              </a:spcAft>
              <a:buFont typeface="+mj-lt"/>
              <a:buAutoNum type="arabicPeriod"/>
            </a:pPr>
            <a:r>
              <a:rPr lang="en-US" dirty="0"/>
              <a:t>Constant current (I) - amps are constant</a:t>
            </a:r>
          </a:p>
          <a:p>
            <a:pPr marL="457200" indent="-457200">
              <a:spcAft>
                <a:spcPts val="600"/>
              </a:spcAft>
              <a:buFont typeface="+mj-lt"/>
              <a:buAutoNum type="arabicPeriod"/>
            </a:pPr>
            <a:r>
              <a:rPr lang="en-US" dirty="0"/>
              <a:t>Combination (ZIP) – combination of any of 1-3</a:t>
            </a:r>
          </a:p>
        </p:txBody>
      </p:sp>
      <p:sp>
        <p:nvSpPr>
          <p:cNvPr id="3" name="Rectangle 2">
            <a:extLst>
              <a:ext uri="{FF2B5EF4-FFF2-40B4-BE49-F238E27FC236}">
                <a16:creationId xmlns:a16="http://schemas.microsoft.com/office/drawing/2014/main" id="{8B654D78-2714-7E48-9BAF-AC6F1EB6AE9C}"/>
              </a:ext>
            </a:extLst>
          </p:cNvPr>
          <p:cNvSpPr/>
          <p:nvPr/>
        </p:nvSpPr>
        <p:spPr>
          <a:xfrm>
            <a:off x="2508875" y="4629415"/>
            <a:ext cx="3558218" cy="461665"/>
          </a:xfrm>
          <a:prstGeom prst="rect">
            <a:avLst/>
          </a:prstGeom>
        </p:spPr>
        <p:txBody>
          <a:bodyPr wrap="none">
            <a:spAutoFit/>
          </a:bodyPr>
          <a:lstStyle/>
          <a:p>
            <a:r>
              <a:rPr lang="en-US" b="1" dirty="0"/>
              <a:t>We will focus only on 1</a:t>
            </a:r>
          </a:p>
        </p:txBody>
      </p:sp>
    </p:spTree>
    <p:extLst>
      <p:ext uri="{BB962C8B-B14F-4D97-AF65-F5344CB8AC3E}">
        <p14:creationId xmlns:p14="http://schemas.microsoft.com/office/powerpoint/2010/main" val="2020539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Loads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43</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5" name="Rectangle 4"/>
          <p:cNvSpPr/>
          <p:nvPr/>
        </p:nvSpPr>
        <p:spPr>
          <a:xfrm>
            <a:off x="179388" y="1358899"/>
            <a:ext cx="8217193" cy="1800493"/>
          </a:xfrm>
          <a:prstGeom prst="rect">
            <a:avLst/>
          </a:prstGeom>
        </p:spPr>
        <p:txBody>
          <a:bodyPr wrap="square">
            <a:spAutoFit/>
          </a:bodyPr>
          <a:lstStyle/>
          <a:p>
            <a:pPr>
              <a:spcAft>
                <a:spcPts val="600"/>
              </a:spcAft>
            </a:pPr>
            <a:r>
              <a:rPr lang="en-US" dirty="0"/>
              <a:t>Constant impedance loads can be </a:t>
            </a:r>
          </a:p>
          <a:p>
            <a:pPr marL="457200" indent="-457200">
              <a:spcAft>
                <a:spcPts val="600"/>
              </a:spcAft>
              <a:buFont typeface="+mj-lt"/>
              <a:buAutoNum type="arabicPeriod"/>
            </a:pPr>
            <a:r>
              <a:rPr lang="en-US" dirty="0"/>
              <a:t>Single-phase</a:t>
            </a:r>
          </a:p>
          <a:p>
            <a:pPr marL="457200" indent="-457200">
              <a:spcAft>
                <a:spcPts val="600"/>
              </a:spcAft>
              <a:buFont typeface="+mj-lt"/>
              <a:buAutoNum type="arabicPeriod"/>
            </a:pPr>
            <a:r>
              <a:rPr lang="en-US" dirty="0"/>
              <a:t>Two-phase</a:t>
            </a:r>
          </a:p>
          <a:p>
            <a:pPr marL="457200" indent="-457200">
              <a:spcAft>
                <a:spcPts val="600"/>
              </a:spcAft>
              <a:buFont typeface="+mj-lt"/>
              <a:buAutoNum type="arabicPeriod"/>
            </a:pPr>
            <a:r>
              <a:rPr lang="en-US" dirty="0"/>
              <a:t>Three-phase</a:t>
            </a:r>
          </a:p>
        </p:txBody>
      </p:sp>
      <p:sp>
        <p:nvSpPr>
          <p:cNvPr id="2" name="Rectangle 1">
            <a:extLst>
              <a:ext uri="{FF2B5EF4-FFF2-40B4-BE49-F238E27FC236}">
                <a16:creationId xmlns:a16="http://schemas.microsoft.com/office/drawing/2014/main" id="{A65475A8-DB21-FB4D-8F9B-F3929B6D4F1B}"/>
              </a:ext>
            </a:extLst>
          </p:cNvPr>
          <p:cNvSpPr/>
          <p:nvPr/>
        </p:nvSpPr>
        <p:spPr>
          <a:xfrm>
            <a:off x="179388" y="3175266"/>
            <a:ext cx="8469760" cy="461665"/>
          </a:xfrm>
          <a:prstGeom prst="rect">
            <a:avLst/>
          </a:prstGeom>
        </p:spPr>
        <p:txBody>
          <a:bodyPr wrap="square">
            <a:spAutoFit/>
          </a:bodyPr>
          <a:lstStyle/>
          <a:p>
            <a:pPr>
              <a:spcAft>
                <a:spcPts val="600"/>
              </a:spcAft>
            </a:pPr>
            <a:r>
              <a:rPr lang="en-US" dirty="0"/>
              <a:t>All can be connected in delta or wye, we will focus on wye </a:t>
            </a:r>
          </a:p>
        </p:txBody>
      </p:sp>
      <p:pic>
        <p:nvPicPr>
          <p:cNvPr id="4" name="Picture 3">
            <a:extLst>
              <a:ext uri="{FF2B5EF4-FFF2-40B4-BE49-F238E27FC236}">
                <a16:creationId xmlns:a16="http://schemas.microsoft.com/office/drawing/2014/main" id="{066AC76A-AFC1-0247-9394-45147C1B23A4}"/>
              </a:ext>
            </a:extLst>
          </p:cNvPr>
          <p:cNvPicPr>
            <a:picLocks noChangeAspect="1"/>
          </p:cNvPicPr>
          <p:nvPr/>
        </p:nvPicPr>
        <p:blipFill>
          <a:blip r:embed="rId3"/>
          <a:stretch>
            <a:fillRect/>
          </a:stretch>
        </p:blipFill>
        <p:spPr>
          <a:xfrm>
            <a:off x="2145108" y="3730214"/>
            <a:ext cx="3911447" cy="2824438"/>
          </a:xfrm>
          <a:prstGeom prst="rect">
            <a:avLst/>
          </a:prstGeom>
        </p:spPr>
      </p:pic>
    </p:spTree>
    <p:extLst>
      <p:ext uri="{BB962C8B-B14F-4D97-AF65-F5344CB8AC3E}">
        <p14:creationId xmlns:p14="http://schemas.microsoft.com/office/powerpoint/2010/main" val="1549797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Loads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44</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0" name="Rectangle 9">
            <a:extLst>
              <a:ext uri="{FF2B5EF4-FFF2-40B4-BE49-F238E27FC236}">
                <a16:creationId xmlns:a16="http://schemas.microsoft.com/office/drawing/2014/main" id="{E2D38A81-D293-644B-A8FB-833D8D76F50E}"/>
              </a:ext>
            </a:extLst>
          </p:cNvPr>
          <p:cNvSpPr/>
          <p:nvPr/>
        </p:nvSpPr>
        <p:spPr>
          <a:xfrm>
            <a:off x="179388" y="1358899"/>
            <a:ext cx="8469760" cy="830997"/>
          </a:xfrm>
          <a:prstGeom prst="rect">
            <a:avLst/>
          </a:prstGeom>
        </p:spPr>
        <p:txBody>
          <a:bodyPr wrap="square">
            <a:spAutoFit/>
          </a:bodyPr>
          <a:lstStyle/>
          <a:p>
            <a:r>
              <a:rPr lang="en-US" dirty="0"/>
              <a:t>The notation for the specified complex powers and voltages are as follows:</a:t>
            </a:r>
          </a:p>
        </p:txBody>
      </p:sp>
      <p:pic>
        <p:nvPicPr>
          <p:cNvPr id="6" name="Picture 5">
            <a:extLst>
              <a:ext uri="{FF2B5EF4-FFF2-40B4-BE49-F238E27FC236}">
                <a16:creationId xmlns:a16="http://schemas.microsoft.com/office/drawing/2014/main" id="{51003525-7979-7441-AE60-87683035729E}"/>
              </a:ext>
            </a:extLst>
          </p:cNvPr>
          <p:cNvPicPr>
            <a:picLocks noChangeAspect="1"/>
          </p:cNvPicPr>
          <p:nvPr/>
        </p:nvPicPr>
        <p:blipFill>
          <a:blip r:embed="rId3"/>
          <a:stretch>
            <a:fillRect/>
          </a:stretch>
        </p:blipFill>
        <p:spPr>
          <a:xfrm>
            <a:off x="756668" y="2633662"/>
            <a:ext cx="7315200" cy="2476500"/>
          </a:xfrm>
          <a:prstGeom prst="rect">
            <a:avLst/>
          </a:prstGeom>
        </p:spPr>
      </p:pic>
    </p:spTree>
    <p:extLst>
      <p:ext uri="{BB962C8B-B14F-4D97-AF65-F5344CB8AC3E}">
        <p14:creationId xmlns:p14="http://schemas.microsoft.com/office/powerpoint/2010/main" val="3431934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Module #4</a:t>
            </a:r>
          </a:p>
        </p:txBody>
      </p:sp>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Loads in Distribution Systems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45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0" name="Rectangle 9">
            <a:extLst>
              <a:ext uri="{FF2B5EF4-FFF2-40B4-BE49-F238E27FC236}">
                <a16:creationId xmlns:a16="http://schemas.microsoft.com/office/drawing/2014/main" id="{E2D38A81-D293-644B-A8FB-833D8D76F50E}"/>
              </a:ext>
            </a:extLst>
          </p:cNvPr>
          <p:cNvSpPr/>
          <p:nvPr/>
        </p:nvSpPr>
        <p:spPr>
          <a:xfrm>
            <a:off x="179388" y="1358899"/>
            <a:ext cx="8469760" cy="830997"/>
          </a:xfrm>
          <a:prstGeom prst="rect">
            <a:avLst/>
          </a:prstGeom>
        </p:spPr>
        <p:txBody>
          <a:bodyPr wrap="square">
            <a:spAutoFit/>
          </a:bodyPr>
          <a:lstStyle/>
          <a:p>
            <a:r>
              <a:rPr lang="en-US" dirty="0"/>
              <a:t>The line currents for constant real and reactive power loads (</a:t>
            </a:r>
            <a:r>
              <a:rPr lang="en-US" i="1" dirty="0"/>
              <a:t>PQ</a:t>
            </a:r>
            <a:r>
              <a:rPr lang="en-US" dirty="0"/>
              <a:t> loads) are given by:</a:t>
            </a:r>
          </a:p>
        </p:txBody>
      </p:sp>
      <p:pic>
        <p:nvPicPr>
          <p:cNvPr id="2" name="Picture 1">
            <a:extLst>
              <a:ext uri="{FF2B5EF4-FFF2-40B4-BE49-F238E27FC236}">
                <a16:creationId xmlns:a16="http://schemas.microsoft.com/office/drawing/2014/main" id="{E5CF2C26-52FC-924C-9631-F70CA4DCD91D}"/>
              </a:ext>
            </a:extLst>
          </p:cNvPr>
          <p:cNvPicPr>
            <a:picLocks noChangeAspect="1"/>
          </p:cNvPicPr>
          <p:nvPr/>
        </p:nvPicPr>
        <p:blipFill>
          <a:blip r:embed="rId3"/>
          <a:stretch>
            <a:fillRect/>
          </a:stretch>
        </p:blipFill>
        <p:spPr>
          <a:xfrm>
            <a:off x="1181996" y="2333214"/>
            <a:ext cx="6629400" cy="2794000"/>
          </a:xfrm>
          <a:prstGeom prst="rect">
            <a:avLst/>
          </a:prstGeom>
        </p:spPr>
      </p:pic>
      <p:sp>
        <p:nvSpPr>
          <p:cNvPr id="3" name="Rectangle 2">
            <a:extLst>
              <a:ext uri="{FF2B5EF4-FFF2-40B4-BE49-F238E27FC236}">
                <a16:creationId xmlns:a16="http://schemas.microsoft.com/office/drawing/2014/main" id="{5BFDCBD7-A561-8246-85F1-628A0ABADF09}"/>
              </a:ext>
            </a:extLst>
          </p:cNvPr>
          <p:cNvSpPr/>
          <p:nvPr/>
        </p:nvSpPr>
        <p:spPr>
          <a:xfrm>
            <a:off x="277953" y="5631971"/>
            <a:ext cx="8767482" cy="830997"/>
          </a:xfrm>
          <a:prstGeom prst="rect">
            <a:avLst/>
          </a:prstGeom>
        </p:spPr>
        <p:txBody>
          <a:bodyPr wrap="square">
            <a:spAutoFit/>
          </a:bodyPr>
          <a:lstStyle/>
          <a:p>
            <a:pPr algn="just"/>
            <a:r>
              <a:rPr lang="en-US" dirty="0">
                <a:solidFill>
                  <a:srgbClr val="1B1B26"/>
                </a:solidFill>
                <a:cs typeface="Arial" panose="020B0604020202020204" pitchFamily="34" charset="0"/>
              </a:rPr>
              <a:t>In this model, the line-to-neutral voltages will change during each iteration until convergence is achieved.</a:t>
            </a:r>
          </a:p>
        </p:txBody>
      </p:sp>
    </p:spTree>
    <p:extLst>
      <p:ext uri="{BB962C8B-B14F-4D97-AF65-F5344CB8AC3E}">
        <p14:creationId xmlns:p14="http://schemas.microsoft.com/office/powerpoint/2010/main" val="129974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89694" y="907194"/>
            <a:ext cx="8964612" cy="581025"/>
          </a:xfrm>
        </p:spPr>
        <p:txBody>
          <a:bodyPr/>
          <a:lstStyle/>
          <a:p>
            <a:pPr eaLnBrk="1" hangingPunct="1">
              <a:defRPr/>
            </a:pPr>
            <a:r>
              <a:rPr lang="en-US" altLang="en-US" sz="2400" dirty="0">
                <a:latin typeface="Arial" charset="0"/>
                <a:cs typeface="Arial" charset="0"/>
              </a:rPr>
              <a:t>Introduction to Three-Phase Transformers</a:t>
            </a:r>
            <a:br>
              <a:rPr lang="en-US" altLang="en-US" sz="2400" dirty="0">
                <a:latin typeface="Arial" charset="0"/>
                <a:cs typeface="Arial" charset="0"/>
              </a:rPr>
            </a:br>
            <a:endParaRPr lang="en-US" altLang="en-US" sz="2400" dirty="0">
              <a:latin typeface="Arial" charset="0"/>
              <a:cs typeface="Arial"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215496" y="1412915"/>
            <a:ext cx="8567556" cy="1061829"/>
          </a:xfrm>
          <a:prstGeom prst="rect">
            <a:avLst/>
          </a:prstGeom>
        </p:spPr>
        <p:txBody>
          <a:bodyPr wrap="square">
            <a:spAutoFit/>
          </a:bodyPr>
          <a:lstStyle/>
          <a:p>
            <a:pPr>
              <a:spcBef>
                <a:spcPts val="600"/>
              </a:spcBef>
              <a:spcAft>
                <a:spcPts val="600"/>
              </a:spcAft>
            </a:pPr>
            <a:r>
              <a:rPr lang="en-US" sz="2100" dirty="0"/>
              <a:t>Three-phase transformer banks are found in the distribution substation, where the voltage is transformed from the transmission or </a:t>
            </a:r>
            <a:r>
              <a:rPr lang="en-US" sz="2100" dirty="0" err="1"/>
              <a:t>subtransmission</a:t>
            </a:r>
            <a:r>
              <a:rPr lang="en-US" sz="2100" dirty="0"/>
              <a:t> level to the distribution feeder level. </a:t>
            </a:r>
          </a:p>
        </p:txBody>
      </p:sp>
      <p:pic>
        <p:nvPicPr>
          <p:cNvPr id="3" name="Picture 2">
            <a:extLst>
              <a:ext uri="{FF2B5EF4-FFF2-40B4-BE49-F238E27FC236}">
                <a16:creationId xmlns:a16="http://schemas.microsoft.com/office/drawing/2014/main" id="{194EEAE6-FD56-3A41-9A42-1C2D5669E526}"/>
              </a:ext>
            </a:extLst>
          </p:cNvPr>
          <p:cNvPicPr>
            <a:picLocks noChangeAspect="1"/>
          </p:cNvPicPr>
          <p:nvPr/>
        </p:nvPicPr>
        <p:blipFill>
          <a:blip r:embed="rId2"/>
          <a:stretch>
            <a:fillRect/>
          </a:stretch>
        </p:blipFill>
        <p:spPr>
          <a:xfrm>
            <a:off x="2038383" y="2474744"/>
            <a:ext cx="4586864" cy="4225338"/>
          </a:xfrm>
          <a:prstGeom prst="rect">
            <a:avLst/>
          </a:prstGeom>
        </p:spPr>
      </p:pic>
      <p:sp>
        <p:nvSpPr>
          <p:cNvPr id="5" name="TextBox 4">
            <a:extLst>
              <a:ext uri="{FF2B5EF4-FFF2-40B4-BE49-F238E27FC236}">
                <a16:creationId xmlns:a16="http://schemas.microsoft.com/office/drawing/2014/main" id="{9E5FDA27-E2D3-7F46-B214-A2B778BF40E6}"/>
              </a:ext>
            </a:extLst>
          </p:cNvPr>
          <p:cNvSpPr txBox="1"/>
          <p:nvPr/>
        </p:nvSpPr>
        <p:spPr>
          <a:xfrm>
            <a:off x="192933" y="3545147"/>
            <a:ext cx="1868013" cy="707886"/>
          </a:xfrm>
          <a:prstGeom prst="rect">
            <a:avLst/>
          </a:prstGeom>
          <a:noFill/>
        </p:spPr>
        <p:txBody>
          <a:bodyPr wrap="square" rtlCol="0">
            <a:spAutoFit/>
          </a:bodyPr>
          <a:lstStyle/>
          <a:p>
            <a:r>
              <a:rPr lang="en-US" sz="2000" dirty="0"/>
              <a:t>Substation transformer </a:t>
            </a:r>
          </a:p>
        </p:txBody>
      </p:sp>
      <p:cxnSp>
        <p:nvCxnSpPr>
          <p:cNvPr id="6" name="Straight Arrow Connector 5">
            <a:extLst>
              <a:ext uri="{FF2B5EF4-FFF2-40B4-BE49-F238E27FC236}">
                <a16:creationId xmlns:a16="http://schemas.microsoft.com/office/drawing/2014/main" id="{1E39D8A7-3F80-514C-8F98-DA5335C366CE}"/>
              </a:ext>
            </a:extLst>
          </p:cNvPr>
          <p:cNvCxnSpPr>
            <a:cxnSpLocks/>
          </p:cNvCxnSpPr>
          <p:nvPr/>
        </p:nvCxnSpPr>
        <p:spPr bwMode="auto">
          <a:xfrm flipV="1">
            <a:off x="1923054" y="3143688"/>
            <a:ext cx="1874395" cy="652145"/>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77585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89694" y="907194"/>
            <a:ext cx="8964612" cy="581025"/>
          </a:xfrm>
        </p:spPr>
        <p:txBody>
          <a:bodyPr/>
          <a:lstStyle/>
          <a:p>
            <a:pPr eaLnBrk="1" hangingPunct="1">
              <a:defRPr/>
            </a:pPr>
            <a:r>
              <a:rPr lang="en-US" altLang="en-US" sz="2400" dirty="0">
                <a:latin typeface="Arial" charset="0"/>
                <a:cs typeface="Arial" charset="0"/>
              </a:rPr>
              <a:t>Introduction to Three-Phase Transformers</a:t>
            </a:r>
            <a:br>
              <a:rPr lang="en-US" altLang="en-US" sz="2400" dirty="0">
                <a:latin typeface="Arial" charset="0"/>
                <a:cs typeface="Arial" charset="0"/>
              </a:rPr>
            </a:br>
            <a:endParaRPr lang="en-US" altLang="en-US" sz="2400" dirty="0">
              <a:latin typeface="Arial" charset="0"/>
              <a:cs typeface="Arial"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4" name="Picture 3">
            <a:extLst>
              <a:ext uri="{FF2B5EF4-FFF2-40B4-BE49-F238E27FC236}">
                <a16:creationId xmlns:a16="http://schemas.microsoft.com/office/drawing/2014/main" id="{54C1C834-4028-7842-94CE-E6A00DA726B7}"/>
              </a:ext>
            </a:extLst>
          </p:cNvPr>
          <p:cNvPicPr>
            <a:picLocks noChangeAspect="1"/>
          </p:cNvPicPr>
          <p:nvPr/>
        </p:nvPicPr>
        <p:blipFill>
          <a:blip r:embed="rId2"/>
          <a:stretch>
            <a:fillRect/>
          </a:stretch>
        </p:blipFill>
        <p:spPr>
          <a:xfrm>
            <a:off x="779929" y="2326481"/>
            <a:ext cx="7584141" cy="4302919"/>
          </a:xfrm>
          <a:prstGeom prst="rect">
            <a:avLst/>
          </a:prstGeom>
        </p:spPr>
      </p:pic>
      <p:sp>
        <p:nvSpPr>
          <p:cNvPr id="5" name="Rectangle 4">
            <a:extLst>
              <a:ext uri="{FF2B5EF4-FFF2-40B4-BE49-F238E27FC236}">
                <a16:creationId xmlns:a16="http://schemas.microsoft.com/office/drawing/2014/main" id="{25148E56-84AE-1941-93C5-6260512244E1}"/>
              </a:ext>
            </a:extLst>
          </p:cNvPr>
          <p:cNvSpPr/>
          <p:nvPr/>
        </p:nvSpPr>
        <p:spPr>
          <a:xfrm>
            <a:off x="175814" y="1336848"/>
            <a:ext cx="8792369" cy="461665"/>
          </a:xfrm>
          <a:prstGeom prst="rect">
            <a:avLst/>
          </a:prstGeom>
        </p:spPr>
        <p:txBody>
          <a:bodyPr wrap="square">
            <a:spAutoFit/>
          </a:bodyPr>
          <a:lstStyle/>
          <a:p>
            <a:pPr>
              <a:spcBef>
                <a:spcPts val="600"/>
              </a:spcBef>
              <a:spcAft>
                <a:spcPts val="600"/>
              </a:spcAft>
            </a:pPr>
            <a:r>
              <a:rPr lang="en-US" dirty="0"/>
              <a:t>Voltage regulation can be done with or without step regulators</a:t>
            </a:r>
          </a:p>
        </p:txBody>
      </p:sp>
    </p:spTree>
    <p:extLst>
      <p:ext uri="{BB962C8B-B14F-4D97-AF65-F5344CB8AC3E}">
        <p14:creationId xmlns:p14="http://schemas.microsoft.com/office/powerpoint/2010/main" val="187489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89694" y="907194"/>
            <a:ext cx="8964612" cy="581025"/>
          </a:xfrm>
        </p:spPr>
        <p:txBody>
          <a:bodyPr/>
          <a:lstStyle/>
          <a:p>
            <a:pPr eaLnBrk="1" hangingPunct="1">
              <a:defRPr/>
            </a:pPr>
            <a:r>
              <a:rPr lang="en-US" altLang="en-US" sz="2400" dirty="0">
                <a:latin typeface="Arial" charset="0"/>
                <a:cs typeface="Arial" charset="0"/>
              </a:rPr>
              <a:t>Introduction to Three-Phase Transformers</a:t>
            </a:r>
            <a:br>
              <a:rPr lang="en-US" altLang="en-US" sz="2400" dirty="0">
                <a:latin typeface="Arial" charset="0"/>
                <a:cs typeface="Arial" charset="0"/>
              </a:rPr>
            </a:br>
            <a:endParaRPr lang="en-US" altLang="en-US" sz="2400" dirty="0">
              <a:latin typeface="Arial" charset="0"/>
              <a:cs typeface="Arial"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215496" y="1412915"/>
            <a:ext cx="8567556" cy="1200329"/>
          </a:xfrm>
          <a:prstGeom prst="rect">
            <a:avLst/>
          </a:prstGeom>
        </p:spPr>
        <p:txBody>
          <a:bodyPr wrap="square">
            <a:spAutoFit/>
          </a:bodyPr>
          <a:lstStyle/>
          <a:p>
            <a:pPr>
              <a:spcBef>
                <a:spcPts val="600"/>
              </a:spcBef>
              <a:spcAft>
                <a:spcPts val="600"/>
              </a:spcAft>
            </a:pPr>
            <a:r>
              <a:rPr lang="en-US" dirty="0"/>
              <a:t>Unique models of three-phase transformer banks applicable to radial distribution feeders exist. Models for the following three-phase connections are included:</a:t>
            </a:r>
            <a:endParaRPr lang="en-US" sz="2100" dirty="0"/>
          </a:p>
        </p:txBody>
      </p:sp>
      <p:pic>
        <p:nvPicPr>
          <p:cNvPr id="4" name="Picture 3">
            <a:extLst>
              <a:ext uri="{FF2B5EF4-FFF2-40B4-BE49-F238E27FC236}">
                <a16:creationId xmlns:a16="http://schemas.microsoft.com/office/drawing/2014/main" id="{45916445-598B-C241-8A0E-91EC41C61CC7}"/>
              </a:ext>
            </a:extLst>
          </p:cNvPr>
          <p:cNvPicPr>
            <a:picLocks noChangeAspect="1"/>
          </p:cNvPicPr>
          <p:nvPr/>
        </p:nvPicPr>
        <p:blipFill>
          <a:blip r:embed="rId2"/>
          <a:stretch>
            <a:fillRect/>
          </a:stretch>
        </p:blipFill>
        <p:spPr>
          <a:xfrm>
            <a:off x="889448" y="2939378"/>
            <a:ext cx="4546600" cy="3289300"/>
          </a:xfrm>
          <a:prstGeom prst="rect">
            <a:avLst/>
          </a:prstGeom>
        </p:spPr>
      </p:pic>
      <p:sp>
        <p:nvSpPr>
          <p:cNvPr id="7" name="Rectangle 6">
            <a:extLst>
              <a:ext uri="{FF2B5EF4-FFF2-40B4-BE49-F238E27FC236}">
                <a16:creationId xmlns:a16="http://schemas.microsoft.com/office/drawing/2014/main" id="{BF284AA6-0E15-5645-A2A6-45415CF7969B}"/>
              </a:ext>
            </a:extLst>
          </p:cNvPr>
          <p:cNvSpPr/>
          <p:nvPr/>
        </p:nvSpPr>
        <p:spPr bwMode="auto">
          <a:xfrm>
            <a:off x="889448" y="2939378"/>
            <a:ext cx="3574976" cy="48962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241041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89694" y="907194"/>
            <a:ext cx="8964612" cy="581025"/>
          </a:xfrm>
        </p:spPr>
        <p:txBody>
          <a:bodyPr/>
          <a:lstStyle/>
          <a:p>
            <a:pPr eaLnBrk="1" hangingPunct="1">
              <a:defRPr/>
            </a:pPr>
            <a:r>
              <a:rPr lang="en-US" altLang="en-US" sz="2400" dirty="0">
                <a:latin typeface="Arial" charset="0"/>
                <a:cs typeface="Arial" charset="0"/>
              </a:rPr>
              <a:t>Introduction to Three-Phase Transformers</a:t>
            </a:r>
            <a:br>
              <a:rPr lang="en-US" altLang="en-US" sz="2400" dirty="0">
                <a:latin typeface="Arial" charset="0"/>
                <a:cs typeface="Arial" charset="0"/>
              </a:rPr>
            </a:br>
            <a:endParaRPr lang="en-US" altLang="en-US" sz="2400" dirty="0">
              <a:latin typeface="Arial" charset="0"/>
              <a:cs typeface="Arial"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8</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215496" y="1412915"/>
            <a:ext cx="8567556" cy="1200329"/>
          </a:xfrm>
          <a:prstGeom prst="rect">
            <a:avLst/>
          </a:prstGeom>
        </p:spPr>
        <p:txBody>
          <a:bodyPr wrap="square">
            <a:spAutoFit/>
          </a:bodyPr>
          <a:lstStyle/>
          <a:p>
            <a:pPr>
              <a:spcBef>
                <a:spcPts val="600"/>
              </a:spcBef>
              <a:spcAft>
                <a:spcPts val="600"/>
              </a:spcAft>
            </a:pPr>
            <a:r>
              <a:rPr lang="en-US" dirty="0"/>
              <a:t>The following figure defines the various voltages and currents for all three-phase transformer banks connected between the source-side node </a:t>
            </a:r>
            <a:r>
              <a:rPr lang="en-US" i="1" dirty="0"/>
              <a:t>n</a:t>
            </a:r>
            <a:r>
              <a:rPr lang="en-US" dirty="0"/>
              <a:t> and the load-side node </a:t>
            </a:r>
            <a:r>
              <a:rPr lang="en-US" i="1" dirty="0"/>
              <a:t>m</a:t>
            </a:r>
            <a:r>
              <a:rPr lang="en-US" dirty="0"/>
              <a:t>.</a:t>
            </a:r>
            <a:endParaRPr lang="en-US" sz="2100" dirty="0"/>
          </a:p>
        </p:txBody>
      </p:sp>
      <p:pic>
        <p:nvPicPr>
          <p:cNvPr id="3" name="Picture 2">
            <a:extLst>
              <a:ext uri="{FF2B5EF4-FFF2-40B4-BE49-F238E27FC236}">
                <a16:creationId xmlns:a16="http://schemas.microsoft.com/office/drawing/2014/main" id="{62A1F6B0-F4E1-D242-8CC7-56CA32A8CB9C}"/>
              </a:ext>
            </a:extLst>
          </p:cNvPr>
          <p:cNvPicPr>
            <a:picLocks noChangeAspect="1"/>
          </p:cNvPicPr>
          <p:nvPr/>
        </p:nvPicPr>
        <p:blipFill>
          <a:blip r:embed="rId2"/>
          <a:stretch>
            <a:fillRect/>
          </a:stretch>
        </p:blipFill>
        <p:spPr>
          <a:xfrm>
            <a:off x="548244" y="3052953"/>
            <a:ext cx="7902059" cy="2663005"/>
          </a:xfrm>
          <a:prstGeom prst="rect">
            <a:avLst/>
          </a:prstGeom>
        </p:spPr>
      </p:pic>
    </p:spTree>
    <p:extLst>
      <p:ext uri="{BB962C8B-B14F-4D97-AF65-F5344CB8AC3E}">
        <p14:creationId xmlns:p14="http://schemas.microsoft.com/office/powerpoint/2010/main" val="26052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3684588" y="134938"/>
            <a:ext cx="5197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Module #1</a:t>
            </a:r>
          </a:p>
        </p:txBody>
      </p:sp>
      <p:sp>
        <p:nvSpPr>
          <p:cNvPr id="22531" name="Rectangle 2"/>
          <p:cNvSpPr>
            <a:spLocks noGrp="1" noChangeArrowheads="1"/>
          </p:cNvSpPr>
          <p:nvPr>
            <p:ph type="title"/>
          </p:nvPr>
        </p:nvSpPr>
        <p:spPr>
          <a:xfrm>
            <a:off x="89694" y="907194"/>
            <a:ext cx="8964612" cy="581025"/>
          </a:xfrm>
        </p:spPr>
        <p:txBody>
          <a:bodyPr/>
          <a:lstStyle/>
          <a:p>
            <a:pPr eaLnBrk="1" hangingPunct="1">
              <a:defRPr/>
            </a:pPr>
            <a:r>
              <a:rPr lang="en-US" altLang="en-US" sz="2400" dirty="0">
                <a:latin typeface="Arial" charset="0"/>
                <a:cs typeface="Arial" charset="0"/>
              </a:rPr>
              <a:t>Introduction to Three-Phase Transformers</a:t>
            </a:r>
            <a:br>
              <a:rPr lang="en-US" altLang="en-US" sz="2400" dirty="0">
                <a:latin typeface="Arial" charset="0"/>
                <a:cs typeface="Arial" charset="0"/>
              </a:rPr>
            </a:br>
            <a:endParaRPr lang="en-US" altLang="en-US" sz="2400" dirty="0">
              <a:latin typeface="Arial" charset="0"/>
              <a:cs typeface="Arial" charset="0"/>
            </a:endParaRP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9</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Rectangle 1"/>
          <p:cNvSpPr/>
          <p:nvPr/>
        </p:nvSpPr>
        <p:spPr>
          <a:xfrm>
            <a:off x="215496" y="1412915"/>
            <a:ext cx="8567556" cy="2769989"/>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000" dirty="0"/>
              <a:t>Delta-Wye connected transformer has a 30 degree phase shift associated</a:t>
            </a:r>
          </a:p>
          <a:p>
            <a:pPr marL="342900" indent="-342900">
              <a:spcBef>
                <a:spcPts val="600"/>
              </a:spcBef>
              <a:spcAft>
                <a:spcPts val="600"/>
              </a:spcAft>
              <a:buFont typeface="Arial" panose="020B0604020202020204" pitchFamily="34" charset="0"/>
              <a:buChar char="•"/>
            </a:pPr>
            <a:r>
              <a:rPr lang="en-US" sz="2000" dirty="0"/>
              <a:t>It is assumed that all variations of the wye–delta connections are connected in the “American Standard Thirty Degree” connection.</a:t>
            </a:r>
          </a:p>
          <a:p>
            <a:pPr marL="342900" indent="-342900">
              <a:spcBef>
                <a:spcPts val="600"/>
              </a:spcBef>
              <a:spcAft>
                <a:spcPts val="600"/>
              </a:spcAft>
              <a:buFont typeface="Arial" panose="020B0604020202020204" pitchFamily="34" charset="0"/>
              <a:buChar char="•"/>
            </a:pPr>
            <a:r>
              <a:rPr lang="en-US" sz="2000" dirty="0"/>
              <a:t>The described phase notation and the standard phase shifts for positive sequence voltages and currents are:</a:t>
            </a:r>
          </a:p>
          <a:p>
            <a:pPr marL="342900" indent="-342900">
              <a:spcBef>
                <a:spcPts val="600"/>
              </a:spcBef>
              <a:spcAft>
                <a:spcPts val="600"/>
              </a:spcAft>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4FB02F84-9A8F-2C45-B3E0-F86F38A2F277}"/>
              </a:ext>
            </a:extLst>
          </p:cNvPr>
          <p:cNvPicPr>
            <a:picLocks noChangeAspect="1"/>
          </p:cNvPicPr>
          <p:nvPr/>
        </p:nvPicPr>
        <p:blipFill>
          <a:blip r:embed="rId3"/>
          <a:stretch>
            <a:fillRect/>
          </a:stretch>
        </p:blipFill>
        <p:spPr>
          <a:xfrm>
            <a:off x="1821733" y="3934539"/>
            <a:ext cx="5500533" cy="2788523"/>
          </a:xfrm>
          <a:prstGeom prst="rect">
            <a:avLst/>
          </a:prstGeom>
        </p:spPr>
      </p:pic>
    </p:spTree>
    <p:extLst>
      <p:ext uri="{BB962C8B-B14F-4D97-AF65-F5344CB8AC3E}">
        <p14:creationId xmlns:p14="http://schemas.microsoft.com/office/powerpoint/2010/main" val="386751239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eorgia"/>
        <a:ea typeface="ＭＳ Ｐゴシック"/>
        <a:cs typeface="ＭＳ Ｐゴシック"/>
      </a:majorFont>
      <a:minorFont>
        <a:latin typeface="Georgi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17055</TotalTime>
  <Words>1679</Words>
  <Application>Microsoft Macintosh PowerPoint</Application>
  <PresentationFormat>On-screen Show (4:3)</PresentationFormat>
  <Paragraphs>270</Paragraphs>
  <Slides>45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 Math</vt:lpstr>
      <vt:lpstr>Georgia</vt:lpstr>
      <vt:lpstr>Times New Roman</vt:lpstr>
      <vt:lpstr>Wingdings</vt:lpstr>
      <vt:lpstr>Blank Presentation</vt:lpstr>
      <vt:lpstr>PowerPoint Presentation</vt:lpstr>
      <vt:lpstr>Outline</vt:lpstr>
      <vt:lpstr>PowerPoint Presentation</vt:lpstr>
      <vt:lpstr>Introduction to Three-Phase Transformers </vt:lpstr>
      <vt:lpstr>Introduction to Three-Phase Transformers </vt:lpstr>
      <vt:lpstr>Introduction to Three-Phase Transformers </vt:lpstr>
      <vt:lpstr>Introduction to Three-Phase Transformers </vt:lpstr>
      <vt:lpstr>Introduction to Three-Phase Transformers </vt:lpstr>
      <vt:lpstr>Introduction to Three-Phase Transformers </vt:lpstr>
      <vt:lpstr>Introduction to Three-Phase Transformers </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The Delta-Grounded Wye Step-Down Connection</vt:lpstr>
      <vt:lpstr>PowerPoint Presentation</vt:lpstr>
      <vt:lpstr>Use of Capacitors in Distribution Systems</vt:lpstr>
      <vt:lpstr>Use of Capacitors in Distribution Systems</vt:lpstr>
      <vt:lpstr>Use of Capacitors in Distribution Systems</vt:lpstr>
      <vt:lpstr>Use of Capacitors in Distribution Systems</vt:lpstr>
      <vt:lpstr>Use of Capacitors in Distribution Systems</vt:lpstr>
      <vt:lpstr>Use of Capacitors in Distribution Systems</vt:lpstr>
      <vt:lpstr>Use of Capacitors in Distribution Systems</vt:lpstr>
      <vt:lpstr>Use of Capacitors in Distribution Systems</vt:lpstr>
      <vt:lpstr>Use of Capacitors in Distribution Systems</vt:lpstr>
      <vt:lpstr>Use of Capacitors in Distribution Systems</vt:lpstr>
      <vt:lpstr>Use of Capacitors in Distribution Systems</vt:lpstr>
      <vt:lpstr>Use of Capacitors in Distribution Systems</vt:lpstr>
      <vt:lpstr>Use of Capacitors in Distribution Systems</vt:lpstr>
      <vt:lpstr>Loads in Distribution Systems</vt:lpstr>
      <vt:lpstr>Loads in Distribution Systems</vt:lpstr>
      <vt:lpstr>Loads in Distribution Systems</vt:lpstr>
      <vt:lpstr>Loads in Distribution Systems</vt:lpstr>
      <vt:lpstr>Loads in Distribution Systems</vt:lpstr>
    </vt:vector>
  </TitlesOfParts>
  <Company>University of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Randy Oest -- UMC</dc:creator>
  <cp:lastModifiedBy>Kerestes, Robert John</cp:lastModifiedBy>
  <cp:revision>479</cp:revision>
  <cp:lastPrinted>2015-09-22T18:21:53Z</cp:lastPrinted>
  <dcterms:created xsi:type="dcterms:W3CDTF">2008-08-13T18:21:14Z</dcterms:created>
  <dcterms:modified xsi:type="dcterms:W3CDTF">2020-07-26T09:29:35Z</dcterms:modified>
</cp:coreProperties>
</file>