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29"/>
  </p:notesMasterIdLst>
  <p:handoutMasterIdLst>
    <p:handoutMasterId r:id="rId30"/>
  </p:handoutMasterIdLst>
  <p:sldIdLst>
    <p:sldId id="256" r:id="rId2"/>
    <p:sldId id="257" r:id="rId3"/>
    <p:sldId id="436" r:id="rId4"/>
    <p:sldId id="533" r:id="rId5"/>
    <p:sldId id="574" r:id="rId6"/>
    <p:sldId id="575" r:id="rId7"/>
    <p:sldId id="576" r:id="rId8"/>
    <p:sldId id="577" r:id="rId9"/>
    <p:sldId id="585" r:id="rId10"/>
    <p:sldId id="584" r:id="rId11"/>
    <p:sldId id="579" r:id="rId12"/>
    <p:sldId id="580" r:id="rId13"/>
    <p:sldId id="587" r:id="rId14"/>
    <p:sldId id="581" r:id="rId15"/>
    <p:sldId id="582" r:id="rId16"/>
    <p:sldId id="583" r:id="rId17"/>
    <p:sldId id="531" r:id="rId18"/>
    <p:sldId id="545" r:id="rId19"/>
    <p:sldId id="591" r:id="rId20"/>
    <p:sldId id="592" r:id="rId21"/>
    <p:sldId id="593" r:id="rId22"/>
    <p:sldId id="594" r:id="rId23"/>
    <p:sldId id="595" r:id="rId24"/>
    <p:sldId id="590" r:id="rId25"/>
    <p:sldId id="596" r:id="rId26"/>
    <p:sldId id="597" r:id="rId27"/>
    <p:sldId id="598" r:id="rId28"/>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850">
          <p15:clr>
            <a:srgbClr val="A4A3A4"/>
          </p15:clr>
        </p15:guide>
        <p15:guide id="2" pos="11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457F"/>
    <a:srgbClr val="003E7E"/>
    <a:srgbClr val="948151"/>
    <a:srgbClr val="002B5E"/>
    <a:srgbClr val="A9852A"/>
    <a:srgbClr val="76643E"/>
    <a:srgbClr val="C3C7D1"/>
    <a:srgbClr val="CDB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3" autoAdjust="0"/>
    <p:restoredTop sz="93069"/>
  </p:normalViewPr>
  <p:slideViewPr>
    <p:cSldViewPr snapToGrid="0">
      <p:cViewPr varScale="1">
        <p:scale>
          <a:sx n="124" d="100"/>
          <a:sy n="124" d="100"/>
        </p:scale>
        <p:origin x="240" y="168"/>
      </p:cViewPr>
      <p:guideLst>
        <p:guide orient="horz" pos="850"/>
        <p:guide pos="117"/>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lt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fld id="{90D8E6BD-B977-4072-8A44-64254E85CEE1}" type="datetime1">
              <a:rPr lang="en-US" altLang="en-US"/>
              <a:pPr>
                <a:defRPr/>
              </a:pPr>
              <a:t>6/20/22</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90CEB250-C698-45BC-AF73-D2A51B011567}"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lt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fld id="{2F7038EB-C2C8-4210-A34E-8D32E4E1829A}" type="datetime1">
              <a:rPr lang="en-US" altLang="en-US"/>
              <a:pPr>
                <a:defRPr/>
              </a:pPr>
              <a:t>6/20/22</a:t>
            </a:fld>
            <a:endParaRPr lang="en-US"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7A8FD66A-47EB-4208-8B01-6747B4D658F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ＭＳ Ｐゴシック" pitchFamily="-108"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ea typeface="ＭＳ Ｐゴシック" panose="020B0600070205080204" pitchFamily="34" charset="-128"/>
              </a:rPr>
              <a:t>Instructions for editing school and department titles:</a:t>
            </a:r>
          </a:p>
          <a:p>
            <a:endParaRPr lang="en-US" altLang="en-US">
              <a:ea typeface="ＭＳ Ｐゴシック" panose="020B0600070205080204" pitchFamily="34" charset="-128"/>
            </a:endParaRPr>
          </a:p>
          <a:p>
            <a:pPr>
              <a:buFont typeface="Wingdings" panose="05000000000000000000" pitchFamily="2" charset="2"/>
              <a:buChar char="§"/>
            </a:pPr>
            <a:r>
              <a:rPr lang="en-US" altLang="en-US">
                <a:ea typeface="ＭＳ Ｐゴシック" panose="020B0600070205080204" pitchFamily="34" charset="-128"/>
              </a:rPr>
              <a:t> Select from menu: View &gt; Master &gt; Slide Master</a:t>
            </a:r>
          </a:p>
          <a:p>
            <a:pPr>
              <a:buFont typeface="Wingdings" panose="05000000000000000000" pitchFamily="2" charset="2"/>
              <a:buChar char="§"/>
            </a:pPr>
            <a:endParaRPr lang="en-US" altLang="en-US">
              <a:ea typeface="ＭＳ Ｐゴシック" panose="020B0600070205080204" pitchFamily="34" charset="-128"/>
            </a:endParaRPr>
          </a:p>
          <a:p>
            <a:pPr>
              <a:buFont typeface="Wingdings" panose="05000000000000000000" pitchFamily="2" charset="2"/>
              <a:buChar char="§"/>
            </a:pPr>
            <a:r>
              <a:rPr lang="en-US" altLang="en-US">
                <a:ea typeface="ＭＳ Ｐゴシック" panose="020B0600070205080204" pitchFamily="34" charset="-128"/>
              </a:rPr>
              <a:t> Click on each text area you wish to edit. Text will become editable.</a:t>
            </a:r>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C4789BAA-B85C-479B-ACB0-95827EC21496}" type="slidenum">
              <a:rPr lang="en-US" altLang="en-US" smtClean="0">
                <a:latin typeface="Arial" panose="020B0604020202020204" pitchFamily="34" charset="0"/>
              </a:rPr>
              <a:pPr>
                <a:spcBef>
                  <a:spcPct val="0"/>
                </a:spcBef>
              </a:pPr>
              <a:t>1</a:t>
            </a:fld>
            <a:endParaRPr lang="en-US"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184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AD604587-ABE2-415B-98D9-2B00C445B84A}" type="slidenum">
              <a:rPr lang="en-US" altLang="en-US" smtClean="0">
                <a:latin typeface="Arial" panose="020B0604020202020204" pitchFamily="34" charset="0"/>
              </a:rPr>
              <a:pPr>
                <a:spcBef>
                  <a:spcPct val="0"/>
                </a:spcBef>
              </a:pPr>
              <a:t>2</a:t>
            </a:fld>
            <a:endParaRPr lang="en-US"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204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FAB756EB-434E-4C03-A558-12B959E3FC1A}" type="slidenum">
              <a:rPr lang="en-US" altLang="en-US" smtClean="0">
                <a:latin typeface="Arial" panose="020B0604020202020204" pitchFamily="34" charset="0"/>
              </a:rPr>
              <a:pPr>
                <a:spcBef>
                  <a:spcPct val="0"/>
                </a:spcBef>
              </a:pPr>
              <a:t>3</a:t>
            </a:fld>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lvl1pPr>
              <a:defRPr/>
            </a:lvl1pPr>
          </a:lstStyle>
          <a:p>
            <a:pPr>
              <a:defRPr/>
            </a:pPr>
            <a:r>
              <a:rPr lang="en-US"/>
              <a:t>19 Oct 2009</a:t>
            </a:r>
          </a:p>
        </p:txBody>
      </p:sp>
      <p:sp>
        <p:nvSpPr>
          <p:cNvPr id="5" name="Rectangle 5"/>
          <p:cNvSpPr>
            <a:spLocks noGrp="1" noChangeArrowheads="1"/>
          </p:cNvSpPr>
          <p:nvPr>
            <p:ph type="ftr" sz="quarter" idx="11"/>
          </p:nvPr>
        </p:nvSpPr>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xfrm>
            <a:off x="7924800" y="6299200"/>
            <a:ext cx="8382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292BF104-752E-43DB-B5A8-5854B9EDD7B9}" type="slidenum">
              <a:rPr lang="en-US" altLang="en-US"/>
              <a:pPr>
                <a:defRPr/>
              </a:pPr>
              <a:t>‹#›</a:t>
            </a:fld>
            <a:endParaRPr lang="en-US" altLang="en-US"/>
          </a:p>
        </p:txBody>
      </p:sp>
    </p:spTree>
    <p:extLst>
      <p:ext uri="{BB962C8B-B14F-4D97-AF65-F5344CB8AC3E}">
        <p14:creationId xmlns:p14="http://schemas.microsoft.com/office/powerpoint/2010/main" val="4102294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pPr>
              <a:defRPr/>
            </a:pPr>
            <a:r>
              <a:rPr lang="en-US"/>
              <a:t>19 Oct 2009</a:t>
            </a:r>
          </a:p>
        </p:txBody>
      </p:sp>
      <p:sp>
        <p:nvSpPr>
          <p:cNvPr id="5" name="Rectangle 5"/>
          <p:cNvSpPr>
            <a:spLocks noGrp="1" noChangeArrowheads="1"/>
          </p:cNvSpPr>
          <p:nvPr>
            <p:ph type="ftr" sz="quarter" idx="11"/>
          </p:nvPr>
        </p:nvSpPr>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xfrm>
            <a:off x="7924800" y="6299200"/>
            <a:ext cx="8382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09904538-54CC-4686-B758-EA931BF056FD}" type="slidenum">
              <a:rPr lang="en-US" altLang="en-US"/>
              <a:pPr>
                <a:defRPr/>
              </a:pPr>
              <a:t>‹#›</a:t>
            </a:fld>
            <a:endParaRPr lang="en-US" altLang="en-US"/>
          </a:p>
        </p:txBody>
      </p:sp>
    </p:spTree>
    <p:extLst>
      <p:ext uri="{BB962C8B-B14F-4D97-AF65-F5344CB8AC3E}">
        <p14:creationId xmlns:p14="http://schemas.microsoft.com/office/powerpoint/2010/main" val="78457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914400"/>
            <a:ext cx="2095500" cy="4953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914400"/>
            <a:ext cx="6134100" cy="4953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pPr>
              <a:defRPr/>
            </a:pPr>
            <a:r>
              <a:rPr lang="en-US"/>
              <a:t>19 Oct 2009</a:t>
            </a:r>
          </a:p>
        </p:txBody>
      </p:sp>
      <p:sp>
        <p:nvSpPr>
          <p:cNvPr id="5" name="Rectangle 5"/>
          <p:cNvSpPr>
            <a:spLocks noGrp="1" noChangeArrowheads="1"/>
          </p:cNvSpPr>
          <p:nvPr>
            <p:ph type="ftr" sz="quarter" idx="11"/>
          </p:nvPr>
        </p:nvSpPr>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xfrm>
            <a:off x="7924800" y="6299200"/>
            <a:ext cx="8382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67573F3A-C808-4DA7-A391-EFD5CF62D32C}" type="slidenum">
              <a:rPr lang="en-US" altLang="en-US"/>
              <a:pPr>
                <a:defRPr/>
              </a:pPr>
              <a:t>‹#›</a:t>
            </a:fld>
            <a:endParaRPr lang="en-US" altLang="en-US"/>
          </a:p>
        </p:txBody>
      </p:sp>
    </p:spTree>
    <p:extLst>
      <p:ext uri="{BB962C8B-B14F-4D97-AF65-F5344CB8AC3E}">
        <p14:creationId xmlns:p14="http://schemas.microsoft.com/office/powerpoint/2010/main" val="21005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pPr>
              <a:defRPr/>
            </a:pPr>
            <a:r>
              <a:rPr lang="en-US"/>
              <a:t>19 Oct 2009</a:t>
            </a:r>
          </a:p>
        </p:txBody>
      </p:sp>
      <p:sp>
        <p:nvSpPr>
          <p:cNvPr id="5" name="Rectangle 5"/>
          <p:cNvSpPr>
            <a:spLocks noGrp="1" noChangeArrowheads="1"/>
          </p:cNvSpPr>
          <p:nvPr>
            <p:ph type="ftr" sz="quarter" idx="11"/>
          </p:nvPr>
        </p:nvSpPr>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xfrm>
            <a:off x="7924800" y="6299200"/>
            <a:ext cx="8382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AE2DA157-8C99-4EEB-BB7F-8B39EDA50B3A}" type="slidenum">
              <a:rPr lang="en-US" altLang="en-US"/>
              <a:pPr>
                <a:defRPr/>
              </a:pPr>
              <a:t>‹#›</a:t>
            </a:fld>
            <a:endParaRPr lang="en-US" altLang="en-US"/>
          </a:p>
        </p:txBody>
      </p:sp>
    </p:spTree>
    <p:extLst>
      <p:ext uri="{BB962C8B-B14F-4D97-AF65-F5344CB8AC3E}">
        <p14:creationId xmlns:p14="http://schemas.microsoft.com/office/powerpoint/2010/main" val="1902522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lvl1pPr>
              <a:defRPr/>
            </a:lvl1pPr>
          </a:lstStyle>
          <a:p>
            <a:pPr>
              <a:defRPr/>
            </a:pPr>
            <a:r>
              <a:rPr lang="en-US"/>
              <a:t>19 Oct 2009</a:t>
            </a:r>
          </a:p>
        </p:txBody>
      </p:sp>
      <p:sp>
        <p:nvSpPr>
          <p:cNvPr id="5" name="Rectangle 5"/>
          <p:cNvSpPr>
            <a:spLocks noGrp="1" noChangeArrowheads="1"/>
          </p:cNvSpPr>
          <p:nvPr>
            <p:ph type="ftr" sz="quarter" idx="11"/>
          </p:nvPr>
        </p:nvSpPr>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xfrm>
            <a:off x="7924800" y="6299200"/>
            <a:ext cx="8382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305D59C2-421F-44A4-B5F4-70E4536451CB}" type="slidenum">
              <a:rPr lang="en-US" altLang="en-US"/>
              <a:pPr>
                <a:defRPr/>
              </a:pPr>
              <a:t>‹#›</a:t>
            </a:fld>
            <a:endParaRPr lang="en-US" altLang="en-US"/>
          </a:p>
        </p:txBody>
      </p:sp>
    </p:spTree>
    <p:extLst>
      <p:ext uri="{BB962C8B-B14F-4D97-AF65-F5344CB8AC3E}">
        <p14:creationId xmlns:p14="http://schemas.microsoft.com/office/powerpoint/2010/main" val="1412842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981200"/>
            <a:ext cx="41148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41148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ChangeArrowheads="1"/>
          </p:cNvSpPr>
          <p:nvPr>
            <p:ph type="dt" sz="half" idx="10"/>
          </p:nvPr>
        </p:nvSpPr>
        <p:spPr/>
        <p:txBody>
          <a:bodyPr/>
          <a:lstStyle>
            <a:lvl1pPr>
              <a:defRPr/>
            </a:lvl1pPr>
          </a:lstStyle>
          <a:p>
            <a:pPr>
              <a:defRPr/>
            </a:pPr>
            <a:r>
              <a:rPr lang="en-US"/>
              <a:t>19 Oct 2009</a:t>
            </a:r>
          </a:p>
        </p:txBody>
      </p:sp>
      <p:sp>
        <p:nvSpPr>
          <p:cNvPr id="6" name="Footer Placeholder 5"/>
          <p:cNvSpPr>
            <a:spLocks noGrp="1" noChangeArrowheads="1"/>
          </p:cNvSpPr>
          <p:nvPr>
            <p:ph type="ftr" sz="quarter" idx="11"/>
          </p:nvPr>
        </p:nvSpPr>
        <p:spPr/>
        <p:txBody>
          <a:bodyPr/>
          <a:lstStyle>
            <a:lvl1pPr>
              <a:defRPr/>
            </a:lvl1pPr>
          </a:lstStyle>
          <a:p>
            <a:pPr>
              <a:defRPr/>
            </a:pPr>
            <a:endParaRPr lang="en-US" altLang="en-US"/>
          </a:p>
        </p:txBody>
      </p:sp>
      <p:sp>
        <p:nvSpPr>
          <p:cNvPr id="7" name="Slide Number Placeholder 6"/>
          <p:cNvSpPr>
            <a:spLocks noGrp="1" noChangeArrowheads="1"/>
          </p:cNvSpPr>
          <p:nvPr>
            <p:ph type="sldNum" sz="quarter" idx="12"/>
          </p:nvPr>
        </p:nvSpPr>
        <p:spPr>
          <a:xfrm>
            <a:off x="7924800" y="6299200"/>
            <a:ext cx="8382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56D03984-476C-446D-9196-3CBAB30F18F7}" type="slidenum">
              <a:rPr lang="en-US" altLang="en-US"/>
              <a:pPr>
                <a:defRPr/>
              </a:pPr>
              <a:t>‹#›</a:t>
            </a:fld>
            <a:endParaRPr lang="en-US" altLang="en-US"/>
          </a:p>
        </p:txBody>
      </p:sp>
    </p:spTree>
    <p:extLst>
      <p:ext uri="{BB962C8B-B14F-4D97-AF65-F5344CB8AC3E}">
        <p14:creationId xmlns:p14="http://schemas.microsoft.com/office/powerpoint/2010/main" val="2318630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0754" y="834475"/>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40754" y="209495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40754" y="2734712"/>
            <a:ext cx="4040188" cy="349033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728579" y="209495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28579" y="2734712"/>
            <a:ext cx="4041775" cy="349033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lvl1pPr>
              <a:defRPr/>
            </a:lvl1pPr>
          </a:lstStyle>
          <a:p>
            <a:pPr>
              <a:defRPr/>
            </a:pPr>
            <a:r>
              <a:rPr lang="en-US"/>
              <a:t>19 Oct 2009</a:t>
            </a:r>
          </a:p>
        </p:txBody>
      </p:sp>
      <p:sp>
        <p:nvSpPr>
          <p:cNvPr id="8" name="Rectangle 5"/>
          <p:cNvSpPr>
            <a:spLocks noGrp="1" noChangeArrowheads="1"/>
          </p:cNvSpPr>
          <p:nvPr>
            <p:ph type="ftr" sz="quarter" idx="11"/>
          </p:nvPr>
        </p:nvSpPr>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a:xfrm>
            <a:off x="7924800" y="6299200"/>
            <a:ext cx="8382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93E6DF6B-A136-4170-A11A-BDE84C70FC7F}" type="slidenum">
              <a:rPr lang="en-US" altLang="en-US"/>
              <a:pPr>
                <a:defRPr/>
              </a:pPr>
              <a:t>‹#›</a:t>
            </a:fld>
            <a:endParaRPr lang="en-US" altLang="en-US"/>
          </a:p>
        </p:txBody>
      </p:sp>
    </p:spTree>
    <p:extLst>
      <p:ext uri="{BB962C8B-B14F-4D97-AF65-F5344CB8AC3E}">
        <p14:creationId xmlns:p14="http://schemas.microsoft.com/office/powerpoint/2010/main" val="3193785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p:txBody>
          <a:bodyPr/>
          <a:lstStyle>
            <a:lvl1pPr>
              <a:defRPr/>
            </a:lvl1pPr>
          </a:lstStyle>
          <a:p>
            <a:pPr>
              <a:defRPr/>
            </a:pPr>
            <a:r>
              <a:rPr lang="en-US"/>
              <a:t>19 Oct 2009</a:t>
            </a:r>
          </a:p>
        </p:txBody>
      </p:sp>
      <p:sp>
        <p:nvSpPr>
          <p:cNvPr id="4" name="Rectangle 5"/>
          <p:cNvSpPr>
            <a:spLocks noGrp="1" noChangeArrowheads="1"/>
          </p:cNvSpPr>
          <p:nvPr>
            <p:ph type="ftr" sz="quarter" idx="11"/>
          </p:nvPr>
        </p:nvSpPr>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a:xfrm>
            <a:off x="7924800" y="6299200"/>
            <a:ext cx="8382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DCE238ED-879C-471C-B8CD-E12AA108A34A}" type="slidenum">
              <a:rPr lang="en-US" altLang="en-US"/>
              <a:pPr>
                <a:defRPr/>
              </a:pPr>
              <a:t>‹#›</a:t>
            </a:fld>
            <a:endParaRPr lang="en-US" altLang="en-US"/>
          </a:p>
        </p:txBody>
      </p:sp>
    </p:spTree>
    <p:extLst>
      <p:ext uri="{BB962C8B-B14F-4D97-AF65-F5344CB8AC3E}">
        <p14:creationId xmlns:p14="http://schemas.microsoft.com/office/powerpoint/2010/main" val="1984609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r>
              <a:rPr lang="en-US"/>
              <a:t>19 Oct 2009</a:t>
            </a:r>
          </a:p>
        </p:txBody>
      </p:sp>
      <p:sp>
        <p:nvSpPr>
          <p:cNvPr id="3" name="Rectangle 5"/>
          <p:cNvSpPr>
            <a:spLocks noGrp="1" noChangeArrowheads="1"/>
          </p:cNvSpPr>
          <p:nvPr>
            <p:ph type="ftr" sz="quarter" idx="11"/>
          </p:nvPr>
        </p:nvSpPr>
        <p:spPr/>
        <p:txBody>
          <a:bodyPr/>
          <a:lstStyle>
            <a:lvl1pPr>
              <a:defRPr/>
            </a:lvl1pPr>
          </a:lstStyle>
          <a:p>
            <a:pPr>
              <a:defRPr/>
            </a:pPr>
            <a:endParaRPr lang="en-US" altLang="en-US"/>
          </a:p>
        </p:txBody>
      </p:sp>
      <p:sp>
        <p:nvSpPr>
          <p:cNvPr id="4" name="Rectangle 6"/>
          <p:cNvSpPr>
            <a:spLocks noGrp="1" noChangeArrowheads="1"/>
          </p:cNvSpPr>
          <p:nvPr>
            <p:ph type="sldNum" sz="quarter" idx="12"/>
          </p:nvPr>
        </p:nvSpPr>
        <p:spPr>
          <a:xfrm>
            <a:off x="7924800" y="6299200"/>
            <a:ext cx="8382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040CBA24-4461-481D-8396-DFAFC9EC26C9}" type="slidenum">
              <a:rPr lang="en-US" altLang="en-US"/>
              <a:pPr>
                <a:defRPr/>
              </a:pPr>
              <a:t>‹#›</a:t>
            </a:fld>
            <a:endParaRPr lang="en-US" altLang="en-US"/>
          </a:p>
        </p:txBody>
      </p:sp>
    </p:spTree>
    <p:extLst>
      <p:ext uri="{BB962C8B-B14F-4D97-AF65-F5344CB8AC3E}">
        <p14:creationId xmlns:p14="http://schemas.microsoft.com/office/powerpoint/2010/main" val="2031144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8844" y="916445"/>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66694" y="916446"/>
            <a:ext cx="5111750" cy="504861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48844" y="2078495"/>
            <a:ext cx="3008313" cy="40462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p:txBody>
          <a:bodyPr/>
          <a:lstStyle>
            <a:lvl1pPr>
              <a:defRPr/>
            </a:lvl1pPr>
          </a:lstStyle>
          <a:p>
            <a:pPr>
              <a:defRPr/>
            </a:pPr>
            <a:r>
              <a:rPr lang="en-US"/>
              <a:t>19 Oct 2009</a:t>
            </a:r>
          </a:p>
        </p:txBody>
      </p:sp>
      <p:sp>
        <p:nvSpPr>
          <p:cNvPr id="6" name="Footer Placeholder 5"/>
          <p:cNvSpPr>
            <a:spLocks noGrp="1" noChangeArrowheads="1"/>
          </p:cNvSpPr>
          <p:nvPr>
            <p:ph type="ftr" sz="quarter" idx="11"/>
          </p:nvPr>
        </p:nvSpPr>
        <p:spPr/>
        <p:txBody>
          <a:bodyPr/>
          <a:lstStyle>
            <a:lvl1pPr>
              <a:defRPr/>
            </a:lvl1pPr>
          </a:lstStyle>
          <a:p>
            <a:pPr>
              <a:defRPr/>
            </a:pPr>
            <a:endParaRPr lang="en-US" altLang="en-US"/>
          </a:p>
        </p:txBody>
      </p:sp>
      <p:sp>
        <p:nvSpPr>
          <p:cNvPr id="7" name="Slide Number Placeholder 6"/>
          <p:cNvSpPr>
            <a:spLocks noGrp="1" noChangeArrowheads="1"/>
          </p:cNvSpPr>
          <p:nvPr>
            <p:ph type="sldNum" sz="quarter" idx="12"/>
          </p:nvPr>
        </p:nvSpPr>
        <p:spPr>
          <a:xfrm>
            <a:off x="7924800" y="6299200"/>
            <a:ext cx="8382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CF164E2B-51FB-4D00-98BA-2A9392597E0A}" type="slidenum">
              <a:rPr lang="en-US" altLang="en-US"/>
              <a:pPr>
                <a:defRPr/>
              </a:pPr>
              <a:t>‹#›</a:t>
            </a:fld>
            <a:endParaRPr lang="en-US" altLang="en-US"/>
          </a:p>
        </p:txBody>
      </p:sp>
    </p:spTree>
    <p:extLst>
      <p:ext uri="{BB962C8B-B14F-4D97-AF65-F5344CB8AC3E}">
        <p14:creationId xmlns:p14="http://schemas.microsoft.com/office/powerpoint/2010/main" val="3970485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935845"/>
            <a:ext cx="5486400" cy="379172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p:txBody>
          <a:bodyPr/>
          <a:lstStyle>
            <a:lvl1pPr>
              <a:defRPr/>
            </a:lvl1pPr>
          </a:lstStyle>
          <a:p>
            <a:pPr>
              <a:defRPr/>
            </a:pPr>
            <a:r>
              <a:rPr lang="en-US"/>
              <a:t>19 Oct 2009</a:t>
            </a:r>
          </a:p>
        </p:txBody>
      </p:sp>
      <p:sp>
        <p:nvSpPr>
          <p:cNvPr id="6" name="Footer Placeholder 5"/>
          <p:cNvSpPr>
            <a:spLocks noGrp="1" noChangeArrowheads="1"/>
          </p:cNvSpPr>
          <p:nvPr>
            <p:ph type="ftr" sz="quarter" idx="11"/>
          </p:nvPr>
        </p:nvSpPr>
        <p:spPr/>
        <p:txBody>
          <a:bodyPr/>
          <a:lstStyle>
            <a:lvl1pPr>
              <a:defRPr/>
            </a:lvl1pPr>
          </a:lstStyle>
          <a:p>
            <a:pPr>
              <a:defRPr/>
            </a:pPr>
            <a:endParaRPr lang="en-US" altLang="en-US"/>
          </a:p>
        </p:txBody>
      </p:sp>
      <p:sp>
        <p:nvSpPr>
          <p:cNvPr id="7" name="Slide Number Placeholder 6"/>
          <p:cNvSpPr>
            <a:spLocks noGrp="1" noChangeArrowheads="1"/>
          </p:cNvSpPr>
          <p:nvPr>
            <p:ph type="sldNum" sz="quarter" idx="12"/>
          </p:nvPr>
        </p:nvSpPr>
        <p:spPr>
          <a:xfrm>
            <a:off x="7924800" y="6299200"/>
            <a:ext cx="8382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F6A0F316-112E-449A-9824-305BB4F5FEAE}" type="slidenum">
              <a:rPr lang="en-US" altLang="en-US"/>
              <a:pPr>
                <a:defRPr/>
              </a:pPr>
              <a:t>‹#›</a:t>
            </a:fld>
            <a:endParaRPr lang="en-US" altLang="en-US"/>
          </a:p>
        </p:txBody>
      </p:sp>
    </p:spTree>
    <p:extLst>
      <p:ext uri="{BB962C8B-B14F-4D97-AF65-F5344CB8AC3E}">
        <p14:creationId xmlns:p14="http://schemas.microsoft.com/office/powerpoint/2010/main" val="899840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powerpoint-C sub.jp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3175" y="0"/>
            <a:ext cx="91376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749300" y="914400"/>
            <a:ext cx="7924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Rectangle 3"/>
          <p:cNvSpPr>
            <a:spLocks noGrp="1" noChangeArrowheads="1"/>
          </p:cNvSpPr>
          <p:nvPr>
            <p:ph type="body" idx="1"/>
          </p:nvPr>
        </p:nvSpPr>
        <p:spPr bwMode="auto">
          <a:xfrm>
            <a:off x="749300" y="1981200"/>
            <a:ext cx="79248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on text regions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 name="Rectangle 4"/>
          <p:cNvSpPr>
            <a:spLocks noGrp="1" noChangeArrowheads="1"/>
          </p:cNvSpPr>
          <p:nvPr>
            <p:ph type="dt" sz="half" idx="2"/>
          </p:nvPr>
        </p:nvSpPr>
        <p:spPr bwMode="auto">
          <a:xfrm>
            <a:off x="7315200" y="6299200"/>
            <a:ext cx="1447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900">
                <a:solidFill>
                  <a:srgbClr val="002B5E"/>
                </a:solidFill>
                <a:latin typeface="Georgia" pitchFamily="-112" charset="0"/>
                <a:ea typeface="ＭＳ Ｐゴシック" pitchFamily="-112" charset="-128"/>
              </a:defRPr>
            </a:lvl1pPr>
          </a:lstStyle>
          <a:p>
            <a:pPr>
              <a:defRPr/>
            </a:pPr>
            <a:r>
              <a:rPr lang="en-US"/>
              <a:t>19 Oct 2009</a:t>
            </a:r>
          </a:p>
        </p:txBody>
      </p:sp>
      <p:sp>
        <p:nvSpPr>
          <p:cNvPr id="1029" name="Rectangle 5"/>
          <p:cNvSpPr>
            <a:spLocks noGrp="1" noChangeArrowheads="1"/>
          </p:cNvSpPr>
          <p:nvPr>
            <p:ph type="ftr" sz="quarter" idx="3"/>
          </p:nvPr>
        </p:nvSpPr>
        <p:spPr bwMode="auto">
          <a:xfrm>
            <a:off x="749300" y="6299200"/>
            <a:ext cx="6223000" cy="558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900">
                <a:solidFill>
                  <a:srgbClr val="002B5E"/>
                </a:solidFill>
                <a:latin typeface="Georgia" pitchFamily="18" charset="0"/>
              </a:defRPr>
            </a:lvl1pPr>
          </a:lstStyle>
          <a:p>
            <a:pPr>
              <a:defRPr/>
            </a:pPr>
            <a:endParaRPr lang="en-US" altLang="en-US"/>
          </a:p>
        </p:txBody>
      </p:sp>
    </p:spTree>
  </p:cSld>
  <p:clrMap bg1="lt1" tx1="dk1" bg2="lt2" tx2="dk2" accent1="accent1" accent2="accent2" accent3="accent3" accent4="accent4" accent5="accent5" accent6="accent6" hlink="hlink" folHlink="folHlink"/>
  <p:sldLayoutIdLst>
    <p:sldLayoutId id="2147484705" r:id="rId1"/>
    <p:sldLayoutId id="2147484706" r:id="rId2"/>
    <p:sldLayoutId id="2147484707" r:id="rId3"/>
    <p:sldLayoutId id="2147484708" r:id="rId4"/>
    <p:sldLayoutId id="2147484709" r:id="rId5"/>
    <p:sldLayoutId id="2147484710" r:id="rId6"/>
    <p:sldLayoutId id="2147484711" r:id="rId7"/>
    <p:sldLayoutId id="2147484712" r:id="rId8"/>
    <p:sldLayoutId id="2147484713" r:id="rId9"/>
    <p:sldLayoutId id="2147484714" r:id="rId10"/>
    <p:sldLayoutId id="2147484715" r:id="rId11"/>
  </p:sldLayoutIdLst>
  <p:hf hdr="0" ftr="0" dt="0"/>
  <p:txStyles>
    <p:titleStyle>
      <a:lvl1pPr algn="l" rtl="0" eaLnBrk="0" fontAlgn="base" hangingPunct="0">
        <a:spcBef>
          <a:spcPct val="0"/>
        </a:spcBef>
        <a:spcAft>
          <a:spcPct val="0"/>
        </a:spcAft>
        <a:defRPr sz="3600" b="1">
          <a:solidFill>
            <a:srgbClr val="948151"/>
          </a:solidFill>
          <a:latin typeface="+mj-lt"/>
          <a:ea typeface="+mj-ea"/>
          <a:cs typeface="+mj-cs"/>
        </a:defRPr>
      </a:lvl1pPr>
      <a:lvl2pPr algn="l" rtl="0" eaLnBrk="0" fontAlgn="base" hangingPunct="0">
        <a:spcBef>
          <a:spcPct val="0"/>
        </a:spcBef>
        <a:spcAft>
          <a:spcPct val="0"/>
        </a:spcAft>
        <a:defRPr sz="3600" b="1">
          <a:solidFill>
            <a:srgbClr val="948151"/>
          </a:solidFill>
          <a:latin typeface="Georgia" pitchFamily="-108" charset="0"/>
          <a:ea typeface="ＭＳ Ｐゴシック" pitchFamily="-108" charset="-128"/>
          <a:cs typeface="ＭＳ Ｐゴシック" pitchFamily="-108" charset="-128"/>
        </a:defRPr>
      </a:lvl2pPr>
      <a:lvl3pPr algn="l" rtl="0" eaLnBrk="0" fontAlgn="base" hangingPunct="0">
        <a:spcBef>
          <a:spcPct val="0"/>
        </a:spcBef>
        <a:spcAft>
          <a:spcPct val="0"/>
        </a:spcAft>
        <a:defRPr sz="3600" b="1">
          <a:solidFill>
            <a:srgbClr val="948151"/>
          </a:solidFill>
          <a:latin typeface="Georgia" pitchFamily="-108" charset="0"/>
          <a:ea typeface="ＭＳ Ｐゴシック" pitchFamily="-108" charset="-128"/>
          <a:cs typeface="ＭＳ Ｐゴシック" pitchFamily="-108" charset="-128"/>
        </a:defRPr>
      </a:lvl3pPr>
      <a:lvl4pPr algn="l" rtl="0" eaLnBrk="0" fontAlgn="base" hangingPunct="0">
        <a:spcBef>
          <a:spcPct val="0"/>
        </a:spcBef>
        <a:spcAft>
          <a:spcPct val="0"/>
        </a:spcAft>
        <a:defRPr sz="3600" b="1">
          <a:solidFill>
            <a:srgbClr val="948151"/>
          </a:solidFill>
          <a:latin typeface="Georgia" pitchFamily="-108" charset="0"/>
          <a:ea typeface="ＭＳ Ｐゴシック" pitchFamily="-108" charset="-128"/>
          <a:cs typeface="ＭＳ Ｐゴシック" pitchFamily="-108" charset="-128"/>
        </a:defRPr>
      </a:lvl4pPr>
      <a:lvl5pPr algn="l" rtl="0" eaLnBrk="0" fontAlgn="base" hangingPunct="0">
        <a:spcBef>
          <a:spcPct val="0"/>
        </a:spcBef>
        <a:spcAft>
          <a:spcPct val="0"/>
        </a:spcAft>
        <a:defRPr sz="3600" b="1">
          <a:solidFill>
            <a:srgbClr val="948151"/>
          </a:solidFill>
          <a:latin typeface="Georgia" pitchFamily="-108" charset="0"/>
          <a:ea typeface="ＭＳ Ｐゴシック" pitchFamily="-108" charset="-128"/>
          <a:cs typeface="ＭＳ Ｐゴシック" pitchFamily="-108" charset="-128"/>
        </a:defRPr>
      </a:lvl5pPr>
      <a:lvl6pPr marL="457200" algn="l" rtl="0" fontAlgn="base">
        <a:spcBef>
          <a:spcPct val="0"/>
        </a:spcBef>
        <a:spcAft>
          <a:spcPct val="0"/>
        </a:spcAft>
        <a:defRPr sz="4400">
          <a:solidFill>
            <a:srgbClr val="003E7E"/>
          </a:solidFill>
          <a:latin typeface="Georgia" pitchFamily="-108" charset="0"/>
          <a:ea typeface="ＭＳ Ｐゴシック" pitchFamily="-108" charset="-128"/>
          <a:cs typeface="ＭＳ Ｐゴシック" pitchFamily="-108" charset="-128"/>
        </a:defRPr>
      </a:lvl6pPr>
      <a:lvl7pPr marL="914400" algn="l" rtl="0" fontAlgn="base">
        <a:spcBef>
          <a:spcPct val="0"/>
        </a:spcBef>
        <a:spcAft>
          <a:spcPct val="0"/>
        </a:spcAft>
        <a:defRPr sz="4400">
          <a:solidFill>
            <a:srgbClr val="003E7E"/>
          </a:solidFill>
          <a:latin typeface="Georgia" pitchFamily="-108" charset="0"/>
          <a:ea typeface="ＭＳ Ｐゴシック" pitchFamily="-108" charset="-128"/>
          <a:cs typeface="ＭＳ Ｐゴシック" pitchFamily="-108" charset="-128"/>
        </a:defRPr>
      </a:lvl7pPr>
      <a:lvl8pPr marL="1371600" algn="l" rtl="0" fontAlgn="base">
        <a:spcBef>
          <a:spcPct val="0"/>
        </a:spcBef>
        <a:spcAft>
          <a:spcPct val="0"/>
        </a:spcAft>
        <a:defRPr sz="4400">
          <a:solidFill>
            <a:srgbClr val="003E7E"/>
          </a:solidFill>
          <a:latin typeface="Georgia" pitchFamily="-108" charset="0"/>
          <a:ea typeface="ＭＳ Ｐゴシック" pitchFamily="-108" charset="-128"/>
          <a:cs typeface="ＭＳ Ｐゴシック" pitchFamily="-108" charset="-128"/>
        </a:defRPr>
      </a:lvl8pPr>
      <a:lvl9pPr marL="1828800" algn="l" rtl="0" fontAlgn="base">
        <a:spcBef>
          <a:spcPct val="0"/>
        </a:spcBef>
        <a:spcAft>
          <a:spcPct val="0"/>
        </a:spcAft>
        <a:defRPr sz="4400">
          <a:solidFill>
            <a:srgbClr val="003E7E"/>
          </a:solidFill>
          <a:latin typeface="Georgia" pitchFamily="-108" charset="0"/>
          <a:ea typeface="ＭＳ Ｐゴシック" pitchFamily="-108" charset="-128"/>
          <a:cs typeface="ＭＳ Ｐゴシック" pitchFamily="-108" charset="-128"/>
        </a:defRPr>
      </a:lvl9pPr>
    </p:titleStyle>
    <p:bodyStyle>
      <a:lvl1pPr marL="342900" indent="-342900" algn="l" rtl="0" eaLnBrk="0" fontAlgn="base" hangingPunct="0">
        <a:spcBef>
          <a:spcPct val="20000"/>
        </a:spcBef>
        <a:spcAft>
          <a:spcPts val="600"/>
        </a:spcAft>
        <a:buClr>
          <a:srgbClr val="000000"/>
        </a:buClr>
        <a:buChar char="•"/>
        <a:defRPr sz="3200">
          <a:solidFill>
            <a:srgbClr val="002B5E"/>
          </a:solidFill>
          <a:latin typeface="+mn-lt"/>
          <a:ea typeface="+mn-ea"/>
          <a:cs typeface="+mn-cs"/>
        </a:defRPr>
      </a:lvl1pPr>
      <a:lvl2pPr marL="742950" indent="-285750" algn="l" rtl="0" eaLnBrk="0" fontAlgn="base" hangingPunct="0">
        <a:spcBef>
          <a:spcPct val="20000"/>
        </a:spcBef>
        <a:spcAft>
          <a:spcPts val="1200"/>
        </a:spcAft>
        <a:buClr>
          <a:srgbClr val="000000"/>
        </a:buClr>
        <a:buChar char="–"/>
        <a:defRPr sz="2800">
          <a:solidFill>
            <a:srgbClr val="002B5E"/>
          </a:solidFill>
          <a:latin typeface="+mn-lt"/>
          <a:ea typeface="+mn-ea"/>
        </a:defRPr>
      </a:lvl2pPr>
      <a:lvl3pPr marL="1143000" indent="-228600" algn="l" rtl="0" eaLnBrk="0" fontAlgn="base" hangingPunct="0">
        <a:spcBef>
          <a:spcPct val="20000"/>
        </a:spcBef>
        <a:spcAft>
          <a:spcPts val="1200"/>
        </a:spcAft>
        <a:buClr>
          <a:srgbClr val="000000"/>
        </a:buClr>
        <a:buChar char="•"/>
        <a:defRPr sz="2400">
          <a:solidFill>
            <a:srgbClr val="002B5E"/>
          </a:solidFill>
          <a:latin typeface="+mn-lt"/>
          <a:ea typeface="+mn-ea"/>
        </a:defRPr>
      </a:lvl3pPr>
      <a:lvl4pPr marL="1600200" indent="-228600" algn="l" rtl="0" eaLnBrk="0" fontAlgn="base" hangingPunct="0">
        <a:spcBef>
          <a:spcPct val="20000"/>
        </a:spcBef>
        <a:spcAft>
          <a:spcPts val="1200"/>
        </a:spcAft>
        <a:buClr>
          <a:srgbClr val="000000"/>
        </a:buClr>
        <a:buChar char="–"/>
        <a:defRPr sz="2000">
          <a:solidFill>
            <a:srgbClr val="002B5E"/>
          </a:solidFill>
          <a:latin typeface="+mn-lt"/>
          <a:ea typeface="+mn-ea"/>
        </a:defRPr>
      </a:lvl4pPr>
      <a:lvl5pPr marL="2057400" indent="-228600" algn="l" rtl="0" eaLnBrk="0" fontAlgn="base" hangingPunct="0">
        <a:spcBef>
          <a:spcPct val="20000"/>
        </a:spcBef>
        <a:spcAft>
          <a:spcPts val="1200"/>
        </a:spcAft>
        <a:buClr>
          <a:srgbClr val="000000"/>
        </a:buClr>
        <a:buChar char="»"/>
        <a:defRPr sz="2000">
          <a:solidFill>
            <a:srgbClr val="002B5E"/>
          </a:solidFill>
          <a:latin typeface="+mn-lt"/>
          <a:ea typeface="+mn-ea"/>
        </a:defRPr>
      </a:lvl5pPr>
      <a:lvl6pPr marL="2514600" indent="-228600" algn="l" rtl="0" fontAlgn="base">
        <a:spcBef>
          <a:spcPct val="20000"/>
        </a:spcBef>
        <a:spcAft>
          <a:spcPct val="0"/>
        </a:spcAft>
        <a:buChar char="»"/>
        <a:defRPr sz="2000">
          <a:solidFill>
            <a:srgbClr val="003E7E"/>
          </a:solidFill>
          <a:latin typeface="+mn-lt"/>
          <a:ea typeface="+mn-ea"/>
        </a:defRPr>
      </a:lvl6pPr>
      <a:lvl7pPr marL="2971800" indent="-228600" algn="l" rtl="0" fontAlgn="base">
        <a:spcBef>
          <a:spcPct val="20000"/>
        </a:spcBef>
        <a:spcAft>
          <a:spcPct val="0"/>
        </a:spcAft>
        <a:buChar char="»"/>
        <a:defRPr sz="2000">
          <a:solidFill>
            <a:srgbClr val="003E7E"/>
          </a:solidFill>
          <a:latin typeface="+mn-lt"/>
          <a:ea typeface="+mn-ea"/>
        </a:defRPr>
      </a:lvl7pPr>
      <a:lvl8pPr marL="3429000" indent="-228600" algn="l" rtl="0" fontAlgn="base">
        <a:spcBef>
          <a:spcPct val="20000"/>
        </a:spcBef>
        <a:spcAft>
          <a:spcPct val="0"/>
        </a:spcAft>
        <a:buChar char="»"/>
        <a:defRPr sz="2000">
          <a:solidFill>
            <a:srgbClr val="003E7E"/>
          </a:solidFill>
          <a:latin typeface="+mn-lt"/>
          <a:ea typeface="+mn-ea"/>
        </a:defRPr>
      </a:lvl8pPr>
      <a:lvl9pPr marL="3886200" indent="-228600" algn="l" rtl="0" fontAlgn="base">
        <a:spcBef>
          <a:spcPct val="20000"/>
        </a:spcBef>
        <a:spcAft>
          <a:spcPct val="0"/>
        </a:spcAft>
        <a:buChar char="»"/>
        <a:defRPr sz="2000">
          <a:solidFill>
            <a:srgbClr val="003E7E"/>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7" descr="title-slid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Rectangle 2"/>
          <p:cNvSpPr txBox="1">
            <a:spLocks noChangeArrowheads="1"/>
          </p:cNvSpPr>
          <p:nvPr/>
        </p:nvSpPr>
        <p:spPr bwMode="auto">
          <a:xfrm>
            <a:off x="142876" y="1658938"/>
            <a:ext cx="5631996"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37931725" indent="-37474525">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eaLnBrk="1" hangingPunct="1">
              <a:spcBef>
                <a:spcPct val="0"/>
              </a:spcBef>
              <a:spcAft>
                <a:spcPct val="0"/>
              </a:spcAft>
              <a:buClrTx/>
              <a:buFontTx/>
              <a:buNone/>
            </a:pPr>
            <a:endParaRPr lang="en-US" altLang="en-US" sz="3000" b="1" dirty="0">
              <a:solidFill>
                <a:schemeClr val="bg1"/>
              </a:solidFill>
              <a:latin typeface="Times New Roman" panose="02020603050405020304" pitchFamily="18" charset="0"/>
            </a:endParaRPr>
          </a:p>
          <a:p>
            <a:pPr eaLnBrk="1" hangingPunct="1">
              <a:spcBef>
                <a:spcPct val="0"/>
              </a:spcBef>
              <a:spcAft>
                <a:spcPct val="0"/>
              </a:spcAft>
              <a:buClrTx/>
              <a:buFontTx/>
              <a:buNone/>
            </a:pPr>
            <a:r>
              <a:rPr lang="en-US" altLang="en-US" sz="3000" b="1" dirty="0">
                <a:solidFill>
                  <a:schemeClr val="bg1"/>
                </a:solidFill>
                <a:latin typeface="Times New Roman" panose="02020603050405020304" pitchFamily="18" charset="0"/>
              </a:rPr>
              <a:t>ECE 1710:</a:t>
            </a:r>
            <a:br>
              <a:rPr lang="en-US" altLang="en-US" sz="3000" b="1" dirty="0">
                <a:solidFill>
                  <a:schemeClr val="bg1"/>
                </a:solidFill>
                <a:latin typeface="Times New Roman" panose="02020603050405020304" pitchFamily="18" charset="0"/>
              </a:rPr>
            </a:br>
            <a:r>
              <a:rPr lang="en-US" altLang="en-US" sz="3000" b="1" dirty="0">
                <a:solidFill>
                  <a:schemeClr val="bg1"/>
                </a:solidFill>
                <a:latin typeface="Times New Roman" panose="02020603050405020304" pitchFamily="18" charset="0"/>
              </a:rPr>
              <a:t>Power Distribution Engineering and Smart Grids </a:t>
            </a:r>
          </a:p>
          <a:p>
            <a:pPr eaLnBrk="1" hangingPunct="1">
              <a:spcBef>
                <a:spcPct val="0"/>
              </a:spcBef>
              <a:spcAft>
                <a:spcPct val="0"/>
              </a:spcAft>
              <a:buClrTx/>
              <a:buFontTx/>
              <a:buNone/>
            </a:pPr>
            <a:endParaRPr lang="en-US" altLang="en-US" sz="3000" b="1" dirty="0">
              <a:solidFill>
                <a:schemeClr val="bg1"/>
              </a:solidFill>
            </a:endParaRPr>
          </a:p>
        </p:txBody>
      </p:sp>
      <p:sp>
        <p:nvSpPr>
          <p:cNvPr id="15364" name="Rectangle 3"/>
          <p:cNvSpPr>
            <a:spLocks noGrp="1" noChangeArrowheads="1"/>
          </p:cNvSpPr>
          <p:nvPr>
            <p:ph type="subTitle" idx="1"/>
          </p:nvPr>
        </p:nvSpPr>
        <p:spPr>
          <a:xfrm>
            <a:off x="142875" y="2333625"/>
            <a:ext cx="5846763" cy="838200"/>
          </a:xfrm>
        </p:spPr>
        <p:txBody>
          <a:bodyPr/>
          <a:lstStyle/>
          <a:p>
            <a:pPr algn="l" eaLnBrk="1" hangingPunct="1">
              <a:spcAft>
                <a:spcPct val="0"/>
              </a:spcAft>
            </a:pPr>
            <a:r>
              <a:rPr lang="en-US" altLang="en-US" sz="2800" dirty="0">
                <a:solidFill>
                  <a:srgbClr val="CCCC90"/>
                </a:solidFill>
                <a:latin typeface="Times New Roman" panose="02020603050405020304" pitchFamily="18" charset="0"/>
              </a:rPr>
              <a:t>Lecture 7</a:t>
            </a:r>
            <a:endParaRPr lang="en-US" altLang="en-US" sz="2400" dirty="0">
              <a:solidFill>
                <a:srgbClr val="CCCC90"/>
              </a:solidFill>
            </a:endParaRPr>
          </a:p>
        </p:txBody>
      </p:sp>
      <p:sp>
        <p:nvSpPr>
          <p:cNvPr id="15365" name="Rectangle 3"/>
          <p:cNvSpPr txBox="1">
            <a:spLocks noChangeArrowheads="1"/>
          </p:cNvSpPr>
          <p:nvPr/>
        </p:nvSpPr>
        <p:spPr bwMode="auto">
          <a:xfrm>
            <a:off x="182563" y="3509963"/>
            <a:ext cx="5486400" cy="207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37931725" indent="-37474525">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eaLnBrk="1" hangingPunct="1">
              <a:spcAft>
                <a:spcPct val="0"/>
              </a:spcAft>
              <a:buFontTx/>
              <a:buNone/>
            </a:pPr>
            <a:r>
              <a:rPr lang="en-US" altLang="en-US" sz="1900" dirty="0">
                <a:solidFill>
                  <a:srgbClr val="CCCC90"/>
                </a:solidFill>
                <a:latin typeface="Times New Roman" panose="02020603050405020304" pitchFamily="18" charset="0"/>
              </a:rPr>
              <a:t>Dr. Robert Kerestes </a:t>
            </a:r>
          </a:p>
          <a:p>
            <a:pPr eaLnBrk="1" hangingPunct="1">
              <a:spcAft>
                <a:spcPct val="0"/>
              </a:spcAft>
              <a:buFontTx/>
              <a:buNone/>
            </a:pPr>
            <a:r>
              <a:rPr lang="en-US" altLang="en-US" sz="1900" dirty="0">
                <a:solidFill>
                  <a:srgbClr val="CCCC90"/>
                </a:solidFill>
                <a:latin typeface="Times New Roman" panose="02020603050405020304" pitchFamily="18" charset="0"/>
              </a:rPr>
              <a:t>University of Pittsburgh</a:t>
            </a:r>
          </a:p>
          <a:p>
            <a:pPr eaLnBrk="1" hangingPunct="1">
              <a:spcAft>
                <a:spcPct val="0"/>
              </a:spcAft>
              <a:buFontTx/>
              <a:buNone/>
            </a:pPr>
            <a:r>
              <a:rPr lang="en-US" altLang="en-US" sz="1900" dirty="0">
                <a:solidFill>
                  <a:srgbClr val="CCCC90"/>
                </a:solidFill>
                <a:latin typeface="Times New Roman" panose="02020603050405020304" pitchFamily="18" charset="0"/>
              </a:rPr>
              <a:t>Swanson School of Engineering</a:t>
            </a:r>
          </a:p>
          <a:p>
            <a:pPr eaLnBrk="1" hangingPunct="1">
              <a:spcAft>
                <a:spcPct val="0"/>
              </a:spcAft>
              <a:buFontTx/>
              <a:buNone/>
            </a:pPr>
            <a:r>
              <a:rPr lang="en-US" altLang="en-US" sz="1900" dirty="0">
                <a:solidFill>
                  <a:srgbClr val="CCCC90"/>
                </a:solidFill>
                <a:latin typeface="Times New Roman" panose="02020603050405020304" pitchFamily="18" charset="0"/>
              </a:rPr>
              <a:t>Department of Electrical and Computer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179388" y="762000"/>
            <a:ext cx="8964612" cy="581025"/>
          </a:xfrm>
        </p:spPr>
        <p:txBody>
          <a:bodyPr/>
          <a:lstStyle/>
          <a:p>
            <a:pPr eaLnBrk="1" hangingPunct="1"/>
            <a:r>
              <a:rPr lang="en-US" altLang="en-US" sz="2600" dirty="0">
                <a:latin typeface="Arial" panose="020B0604020202020204" pitchFamily="34" charset="0"/>
              </a:rPr>
              <a:t>Shunt Impedance of Overhead Lines</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10</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335794" y="1438471"/>
            <a:ext cx="8307387"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r>
              <a:rPr lang="en-US" altLang="en-US" sz="2400" dirty="0">
                <a:solidFill>
                  <a:schemeClr val="tx1"/>
                </a:solidFill>
                <a:latin typeface="Arial" panose="020B0604020202020204" pitchFamily="34" charset="0"/>
              </a:rPr>
              <a:t>Simplifying we have </a:t>
            </a:r>
          </a:p>
          <a:p>
            <a:pPr>
              <a:spcBef>
                <a:spcPct val="0"/>
              </a:spcBef>
              <a:spcAft>
                <a:spcPts val="1200"/>
              </a:spcAft>
              <a:buClrTx/>
            </a:pPr>
            <a:endParaRPr lang="en-US" altLang="en-US" sz="2400" dirty="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pic>
        <p:nvPicPr>
          <p:cNvPr id="6" name="Picture 5">
            <a:extLst>
              <a:ext uri="{FF2B5EF4-FFF2-40B4-BE49-F238E27FC236}">
                <a16:creationId xmlns:a16="http://schemas.microsoft.com/office/drawing/2014/main" id="{C465DF5B-1CC8-144D-B098-DFA9D1E3EA69}"/>
              </a:ext>
            </a:extLst>
          </p:cNvPr>
          <p:cNvPicPr>
            <a:picLocks noChangeAspect="1"/>
          </p:cNvPicPr>
          <p:nvPr/>
        </p:nvPicPr>
        <p:blipFill>
          <a:blip r:embed="rId2"/>
          <a:stretch>
            <a:fillRect/>
          </a:stretch>
        </p:blipFill>
        <p:spPr>
          <a:xfrm>
            <a:off x="26877" y="2124627"/>
            <a:ext cx="9090246" cy="921990"/>
          </a:xfrm>
          <a:prstGeom prst="rect">
            <a:avLst/>
          </a:prstGeom>
        </p:spPr>
      </p:pic>
      <p:pic>
        <p:nvPicPr>
          <p:cNvPr id="8" name="Picture 7">
            <a:extLst>
              <a:ext uri="{FF2B5EF4-FFF2-40B4-BE49-F238E27FC236}">
                <a16:creationId xmlns:a16="http://schemas.microsoft.com/office/drawing/2014/main" id="{B64F388A-E232-D340-BDE3-0D8D37E12E06}"/>
              </a:ext>
            </a:extLst>
          </p:cNvPr>
          <p:cNvPicPr>
            <a:picLocks noChangeAspect="1"/>
          </p:cNvPicPr>
          <p:nvPr/>
        </p:nvPicPr>
        <p:blipFill>
          <a:blip r:embed="rId3"/>
          <a:stretch>
            <a:fillRect/>
          </a:stretch>
        </p:blipFill>
        <p:spPr>
          <a:xfrm>
            <a:off x="698499" y="3578086"/>
            <a:ext cx="5526700" cy="813575"/>
          </a:xfrm>
          <a:prstGeom prst="rect">
            <a:avLst/>
          </a:prstGeom>
        </p:spPr>
      </p:pic>
      <p:sp>
        <p:nvSpPr>
          <p:cNvPr id="9" name="Rectangle 8">
            <a:extLst>
              <a:ext uri="{FF2B5EF4-FFF2-40B4-BE49-F238E27FC236}">
                <a16:creationId xmlns:a16="http://schemas.microsoft.com/office/drawing/2014/main" id="{37E2A606-808E-3E4F-BE8B-C8747E7485FC}"/>
              </a:ext>
            </a:extLst>
          </p:cNvPr>
          <p:cNvSpPr/>
          <p:nvPr/>
        </p:nvSpPr>
        <p:spPr>
          <a:xfrm>
            <a:off x="157853" y="5419529"/>
            <a:ext cx="8567047" cy="830997"/>
          </a:xfrm>
          <a:prstGeom prst="rect">
            <a:avLst/>
          </a:prstGeom>
        </p:spPr>
        <p:txBody>
          <a:bodyPr wrap="square">
            <a:spAutoFit/>
          </a:bodyPr>
          <a:lstStyle/>
          <a:p>
            <a:r>
              <a:rPr lang="en-US" dirty="0"/>
              <a:t>This gives the total voltage drop between conductor </a:t>
            </a:r>
            <a:r>
              <a:rPr lang="en-US" i="1" dirty="0" err="1"/>
              <a:t>i</a:t>
            </a:r>
            <a:r>
              <a:rPr lang="en-US" dirty="0"/>
              <a:t> and its image. </a:t>
            </a:r>
          </a:p>
        </p:txBody>
      </p:sp>
    </p:spTree>
    <p:extLst>
      <p:ext uri="{BB962C8B-B14F-4D97-AF65-F5344CB8AC3E}">
        <p14:creationId xmlns:p14="http://schemas.microsoft.com/office/powerpoint/2010/main" val="21670132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179388" y="762000"/>
            <a:ext cx="8964612" cy="581025"/>
          </a:xfrm>
        </p:spPr>
        <p:txBody>
          <a:bodyPr/>
          <a:lstStyle/>
          <a:p>
            <a:pPr eaLnBrk="1" hangingPunct="1"/>
            <a:r>
              <a:rPr lang="en-US" altLang="en-US" sz="2600" dirty="0">
                <a:latin typeface="Arial" panose="020B0604020202020204" pitchFamily="34" charset="0"/>
              </a:rPr>
              <a:t>Shunt Impedance of Overhead Lines</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11</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179388" y="3628579"/>
            <a:ext cx="8307387" cy="3000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r>
              <a:rPr lang="en-US" altLang="en-US" sz="2400" dirty="0">
                <a:solidFill>
                  <a:schemeClr val="tx1"/>
                </a:solidFill>
                <a:latin typeface="Arial" panose="020B0604020202020204" pitchFamily="34" charset="0"/>
              </a:rPr>
              <a:t>Where:</a:t>
            </a:r>
          </a:p>
          <a:p>
            <a:pPr marL="0" lvl="0" indent="0">
              <a:spcBef>
                <a:spcPts val="600"/>
              </a:spcBef>
              <a:buClrTx/>
            </a:pPr>
            <a:r>
              <a:rPr lang="en-US" altLang="en-US" sz="2400" i="1" dirty="0" err="1">
                <a:solidFill>
                  <a:srgbClr val="000000"/>
                </a:solidFill>
                <a:latin typeface="Arial" panose="020B0604020202020204" pitchFamily="34" charset="0"/>
              </a:rPr>
              <a:t>S</a:t>
            </a:r>
            <a:r>
              <a:rPr lang="en-US" altLang="en-US" sz="2400" i="1" baseline="-30000" dirty="0" err="1">
                <a:solidFill>
                  <a:srgbClr val="000000"/>
                </a:solidFill>
                <a:latin typeface="Arial" panose="020B0604020202020204" pitchFamily="34" charset="0"/>
              </a:rPr>
              <a:t>ii</a:t>
            </a:r>
            <a:r>
              <a:rPr lang="en-US" altLang="en-US" sz="2400" dirty="0">
                <a:solidFill>
                  <a:srgbClr val="000000"/>
                </a:solidFill>
                <a:latin typeface="Arial" panose="020B0604020202020204" pitchFamily="34" charset="0"/>
              </a:rPr>
              <a:t> is the distance from conductor </a:t>
            </a:r>
            <a:r>
              <a:rPr lang="en-US" altLang="en-US" sz="2400" i="1" dirty="0" err="1">
                <a:solidFill>
                  <a:srgbClr val="000000"/>
                </a:solidFill>
                <a:latin typeface="Arial" panose="020B0604020202020204" pitchFamily="34" charset="0"/>
              </a:rPr>
              <a:t>i</a:t>
            </a:r>
            <a:r>
              <a:rPr lang="en-US" altLang="en-US" sz="2400" dirty="0">
                <a:solidFill>
                  <a:srgbClr val="000000"/>
                </a:solidFill>
                <a:latin typeface="Arial" panose="020B0604020202020204" pitchFamily="34" charset="0"/>
              </a:rPr>
              <a:t> to its image </a:t>
            </a:r>
            <a:r>
              <a:rPr lang="en-US" altLang="en-US" sz="2400" i="1" dirty="0" err="1">
                <a:solidFill>
                  <a:srgbClr val="000000"/>
                </a:solidFill>
                <a:latin typeface="Arial" panose="020B0604020202020204" pitchFamily="34" charset="0"/>
              </a:rPr>
              <a:t>i</a:t>
            </a:r>
            <a:r>
              <a:rPr lang="en-US" altLang="en-US" sz="2400" dirty="0">
                <a:solidFill>
                  <a:srgbClr val="000000"/>
                </a:solidFill>
                <a:latin typeface="Arial" panose="020B0604020202020204" pitchFamily="34" charset="0"/>
              </a:rPr>
              <a:t>′ (ft)</a:t>
            </a:r>
          </a:p>
          <a:p>
            <a:pPr marL="0" lvl="0" indent="0">
              <a:spcBef>
                <a:spcPts val="600"/>
              </a:spcBef>
              <a:buClrTx/>
            </a:pPr>
            <a:r>
              <a:rPr lang="en-US" altLang="en-US" sz="2400" i="1" dirty="0" err="1">
                <a:solidFill>
                  <a:srgbClr val="000000"/>
                </a:solidFill>
                <a:latin typeface="Arial" panose="020B0604020202020204" pitchFamily="34" charset="0"/>
              </a:rPr>
              <a:t>S</a:t>
            </a:r>
            <a:r>
              <a:rPr lang="en-US" altLang="en-US" sz="2400" i="1" baseline="-30000" dirty="0" err="1">
                <a:solidFill>
                  <a:srgbClr val="000000"/>
                </a:solidFill>
                <a:latin typeface="Arial" panose="020B0604020202020204" pitchFamily="34" charset="0"/>
              </a:rPr>
              <a:t>ij</a:t>
            </a:r>
            <a:r>
              <a:rPr lang="en-US" altLang="en-US" sz="2400" dirty="0">
                <a:solidFill>
                  <a:srgbClr val="000000"/>
                </a:solidFill>
                <a:latin typeface="Arial" panose="020B0604020202020204" pitchFamily="34" charset="0"/>
              </a:rPr>
              <a:t> is the distance from conductor </a:t>
            </a:r>
            <a:r>
              <a:rPr lang="en-US" altLang="en-US" sz="2400" i="1" dirty="0" err="1">
                <a:solidFill>
                  <a:srgbClr val="000000"/>
                </a:solidFill>
                <a:latin typeface="Arial" panose="020B0604020202020204" pitchFamily="34" charset="0"/>
              </a:rPr>
              <a:t>i</a:t>
            </a:r>
            <a:r>
              <a:rPr lang="en-US" altLang="en-US" sz="2400" dirty="0">
                <a:solidFill>
                  <a:srgbClr val="000000"/>
                </a:solidFill>
                <a:latin typeface="Arial" panose="020B0604020202020204" pitchFamily="34" charset="0"/>
              </a:rPr>
              <a:t> to the image of conductor </a:t>
            </a:r>
            <a:r>
              <a:rPr lang="en-US" altLang="en-US" sz="2400" i="1" dirty="0">
                <a:solidFill>
                  <a:srgbClr val="000000"/>
                </a:solidFill>
                <a:latin typeface="Arial" panose="020B0604020202020204" pitchFamily="34" charset="0"/>
              </a:rPr>
              <a:t>j</a:t>
            </a:r>
            <a:r>
              <a:rPr lang="en-US" altLang="en-US" sz="2400" dirty="0">
                <a:solidFill>
                  <a:srgbClr val="000000"/>
                </a:solidFill>
                <a:latin typeface="Arial" panose="020B0604020202020204" pitchFamily="34" charset="0"/>
              </a:rPr>
              <a:t> (</a:t>
            </a:r>
            <a:r>
              <a:rPr lang="en-US" altLang="en-US" sz="2400" dirty="0" err="1">
                <a:solidFill>
                  <a:srgbClr val="000000"/>
                </a:solidFill>
                <a:latin typeface="Arial" panose="020B0604020202020204" pitchFamily="34" charset="0"/>
              </a:rPr>
              <a:t>ft</a:t>
            </a:r>
            <a:r>
              <a:rPr lang="en-US" altLang="en-US" sz="2400" dirty="0">
                <a:solidFill>
                  <a:srgbClr val="000000"/>
                </a:solidFill>
                <a:latin typeface="Arial" panose="020B0604020202020204" pitchFamily="34" charset="0"/>
              </a:rPr>
              <a:t>)</a:t>
            </a:r>
          </a:p>
          <a:p>
            <a:pPr marL="0" lvl="0" indent="0">
              <a:spcBef>
                <a:spcPts val="600"/>
              </a:spcBef>
              <a:buClrTx/>
            </a:pPr>
            <a:r>
              <a:rPr lang="en-US" altLang="en-US" sz="2400" i="1" dirty="0" err="1">
                <a:solidFill>
                  <a:srgbClr val="000000"/>
                </a:solidFill>
                <a:latin typeface="Arial" panose="020B0604020202020204" pitchFamily="34" charset="0"/>
              </a:rPr>
              <a:t>D</a:t>
            </a:r>
            <a:r>
              <a:rPr lang="en-US" altLang="en-US" sz="2400" i="1" baseline="-30000" dirty="0" err="1">
                <a:solidFill>
                  <a:srgbClr val="000000"/>
                </a:solidFill>
                <a:latin typeface="Arial" panose="020B0604020202020204" pitchFamily="34" charset="0"/>
              </a:rPr>
              <a:t>ij</a:t>
            </a:r>
            <a:r>
              <a:rPr lang="en-US" altLang="en-US" sz="2400" dirty="0">
                <a:solidFill>
                  <a:srgbClr val="000000"/>
                </a:solidFill>
                <a:latin typeface="Arial" panose="020B0604020202020204" pitchFamily="34" charset="0"/>
              </a:rPr>
              <a:t> is the distance from conductor </a:t>
            </a:r>
            <a:r>
              <a:rPr lang="en-US" altLang="en-US" sz="2400" i="1" dirty="0" err="1">
                <a:solidFill>
                  <a:srgbClr val="000000"/>
                </a:solidFill>
                <a:latin typeface="Arial" panose="020B0604020202020204" pitchFamily="34" charset="0"/>
              </a:rPr>
              <a:t>i</a:t>
            </a:r>
            <a:r>
              <a:rPr lang="en-US" altLang="en-US" sz="2400" dirty="0">
                <a:solidFill>
                  <a:srgbClr val="000000"/>
                </a:solidFill>
                <a:latin typeface="Arial" panose="020B0604020202020204" pitchFamily="34" charset="0"/>
              </a:rPr>
              <a:t> to conductor </a:t>
            </a:r>
            <a:r>
              <a:rPr lang="en-US" altLang="en-US" sz="2400" i="1" dirty="0">
                <a:solidFill>
                  <a:srgbClr val="000000"/>
                </a:solidFill>
                <a:latin typeface="Arial" panose="020B0604020202020204" pitchFamily="34" charset="0"/>
              </a:rPr>
              <a:t>j</a:t>
            </a:r>
            <a:r>
              <a:rPr lang="en-US" altLang="en-US" sz="2400" dirty="0">
                <a:solidFill>
                  <a:srgbClr val="000000"/>
                </a:solidFill>
                <a:latin typeface="Arial" panose="020B0604020202020204" pitchFamily="34" charset="0"/>
              </a:rPr>
              <a:t> (</a:t>
            </a:r>
            <a:r>
              <a:rPr lang="en-US" altLang="en-US" sz="2400" dirty="0" err="1">
                <a:solidFill>
                  <a:srgbClr val="000000"/>
                </a:solidFill>
                <a:latin typeface="Arial" panose="020B0604020202020204" pitchFamily="34" charset="0"/>
              </a:rPr>
              <a:t>ft</a:t>
            </a:r>
            <a:r>
              <a:rPr lang="en-US" altLang="en-US" sz="2400" dirty="0">
                <a:solidFill>
                  <a:srgbClr val="000000"/>
                </a:solidFill>
                <a:latin typeface="Arial" panose="020B0604020202020204" pitchFamily="34" charset="0"/>
              </a:rPr>
              <a:t>)</a:t>
            </a:r>
          </a:p>
          <a:p>
            <a:pPr marL="0" lvl="0" indent="0">
              <a:spcBef>
                <a:spcPts val="600"/>
              </a:spcBef>
              <a:buClrTx/>
            </a:pPr>
            <a:r>
              <a:rPr lang="en-US" altLang="en-US" sz="2400" i="1" dirty="0" err="1">
                <a:solidFill>
                  <a:srgbClr val="000000"/>
                </a:solidFill>
                <a:latin typeface="Arial" panose="020B0604020202020204" pitchFamily="34" charset="0"/>
              </a:rPr>
              <a:t>RD</a:t>
            </a:r>
            <a:r>
              <a:rPr lang="en-US" altLang="en-US" sz="2400" i="1" baseline="-30000" dirty="0" err="1">
                <a:solidFill>
                  <a:srgbClr val="000000"/>
                </a:solidFill>
                <a:latin typeface="Arial" panose="020B0604020202020204" pitchFamily="34" charset="0"/>
              </a:rPr>
              <a:t>i</a:t>
            </a:r>
            <a:r>
              <a:rPr lang="en-US" altLang="en-US" sz="2400" dirty="0">
                <a:solidFill>
                  <a:srgbClr val="000000"/>
                </a:solidFill>
                <a:latin typeface="Arial" panose="020B0604020202020204" pitchFamily="34" charset="0"/>
              </a:rPr>
              <a:t> is the radius of conductor </a:t>
            </a:r>
            <a:r>
              <a:rPr lang="en-US" altLang="en-US" sz="2400" i="1" dirty="0" err="1">
                <a:solidFill>
                  <a:srgbClr val="000000"/>
                </a:solidFill>
                <a:latin typeface="Arial" panose="020B0604020202020204" pitchFamily="34" charset="0"/>
              </a:rPr>
              <a:t>i</a:t>
            </a:r>
            <a:r>
              <a:rPr lang="en-US" altLang="en-US" sz="2400" dirty="0">
                <a:solidFill>
                  <a:srgbClr val="000000"/>
                </a:solidFill>
                <a:latin typeface="Arial" panose="020B0604020202020204" pitchFamily="34" charset="0"/>
              </a:rPr>
              <a:t> in (ft)</a:t>
            </a: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2" name="TextBox 1">
            <a:extLst>
              <a:ext uri="{FF2B5EF4-FFF2-40B4-BE49-F238E27FC236}">
                <a16:creationId xmlns:a16="http://schemas.microsoft.com/office/drawing/2014/main" id="{935EEC9B-7643-3843-AD3C-38B43620EE2F}"/>
              </a:ext>
            </a:extLst>
          </p:cNvPr>
          <p:cNvSpPr txBox="1"/>
          <p:nvPr/>
        </p:nvSpPr>
        <p:spPr>
          <a:xfrm>
            <a:off x="179388" y="1343025"/>
            <a:ext cx="8307387" cy="830997"/>
          </a:xfrm>
          <a:prstGeom prst="rect">
            <a:avLst/>
          </a:prstGeom>
          <a:noFill/>
        </p:spPr>
        <p:txBody>
          <a:bodyPr wrap="square" rtlCol="0">
            <a:spAutoFit/>
          </a:bodyPr>
          <a:lstStyle/>
          <a:p>
            <a:r>
              <a:rPr lang="en-US" dirty="0"/>
              <a:t>The voltage drop between conductor </a:t>
            </a:r>
            <a:r>
              <a:rPr lang="en-US" i="1" dirty="0" err="1"/>
              <a:t>i</a:t>
            </a:r>
            <a:r>
              <a:rPr lang="en-US" dirty="0"/>
              <a:t> and the ground will be one-half of the drop between conductor and image i.e. </a:t>
            </a:r>
          </a:p>
        </p:txBody>
      </p:sp>
      <p:pic>
        <p:nvPicPr>
          <p:cNvPr id="4" name="Picture 3">
            <a:extLst>
              <a:ext uri="{FF2B5EF4-FFF2-40B4-BE49-F238E27FC236}">
                <a16:creationId xmlns:a16="http://schemas.microsoft.com/office/drawing/2014/main" id="{760775D9-D2A3-B34B-A52D-A2714F60093C}"/>
              </a:ext>
            </a:extLst>
          </p:cNvPr>
          <p:cNvPicPr>
            <a:picLocks noChangeAspect="1"/>
          </p:cNvPicPr>
          <p:nvPr/>
        </p:nvPicPr>
        <p:blipFill>
          <a:blip r:embed="rId2"/>
          <a:stretch>
            <a:fillRect/>
          </a:stretch>
        </p:blipFill>
        <p:spPr>
          <a:xfrm>
            <a:off x="1639956" y="2368730"/>
            <a:ext cx="5041071" cy="1095885"/>
          </a:xfrm>
          <a:prstGeom prst="rect">
            <a:avLst/>
          </a:prstGeom>
          <a:ln w="25400">
            <a:solidFill>
              <a:srgbClr val="FF0000"/>
            </a:solidFill>
          </a:ln>
        </p:spPr>
      </p:pic>
    </p:spTree>
    <p:extLst>
      <p:ext uri="{BB962C8B-B14F-4D97-AF65-F5344CB8AC3E}">
        <p14:creationId xmlns:p14="http://schemas.microsoft.com/office/powerpoint/2010/main" val="2794108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179388" y="762000"/>
            <a:ext cx="8964612" cy="581025"/>
          </a:xfrm>
        </p:spPr>
        <p:txBody>
          <a:bodyPr/>
          <a:lstStyle/>
          <a:p>
            <a:pPr eaLnBrk="1" hangingPunct="1"/>
            <a:r>
              <a:rPr lang="en-US" altLang="en-US" sz="2600" dirty="0">
                <a:latin typeface="Arial" panose="020B0604020202020204" pitchFamily="34" charset="0"/>
              </a:rPr>
              <a:t>Shunt Impedance of Overhead Lines</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12</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335794" y="1438471"/>
            <a:ext cx="8307387" cy="449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r>
              <a:rPr lang="en-US" altLang="en-US" sz="2400" dirty="0">
                <a:solidFill>
                  <a:schemeClr val="tx1"/>
                </a:solidFill>
                <a:latin typeface="Arial" panose="020B0604020202020204" pitchFamily="34" charset="0"/>
              </a:rPr>
              <a:t>Now writing the self- and mutual-potential coefficients we have</a:t>
            </a:r>
          </a:p>
          <a:p>
            <a:pPr marL="0" indent="0">
              <a:spcBef>
                <a:spcPct val="0"/>
              </a:spcBef>
              <a:spcAft>
                <a:spcPts val="1200"/>
              </a:spcAft>
              <a:buClrTx/>
              <a:buNone/>
            </a:pPr>
            <a:endParaRPr lang="en-US" altLang="en-US" sz="2400" dirty="0">
              <a:solidFill>
                <a:schemeClr val="tx1"/>
              </a:solidFill>
              <a:latin typeface="Arial" panose="020B0604020202020204" pitchFamily="34" charset="0"/>
            </a:endParaRPr>
          </a:p>
          <a:p>
            <a:pPr marL="0" indent="0">
              <a:spcBef>
                <a:spcPct val="0"/>
              </a:spcBef>
              <a:spcAft>
                <a:spcPts val="1200"/>
              </a:spcAft>
              <a:buClrTx/>
              <a:buNone/>
            </a:pPr>
            <a:endParaRPr lang="en-US" altLang="en-US" sz="2400" dirty="0">
              <a:solidFill>
                <a:schemeClr val="tx1"/>
              </a:solidFill>
              <a:latin typeface="Arial" panose="020B0604020202020204" pitchFamily="34" charset="0"/>
            </a:endParaRPr>
          </a:p>
          <a:p>
            <a:pPr marL="0" indent="0">
              <a:spcBef>
                <a:spcPct val="0"/>
              </a:spcBef>
              <a:spcAft>
                <a:spcPts val="1200"/>
              </a:spcAft>
              <a:buClrTx/>
              <a:buNone/>
            </a:pPr>
            <a:endParaRPr lang="en-US" altLang="en-US" sz="2400" dirty="0">
              <a:solidFill>
                <a:schemeClr val="tx1"/>
              </a:solidFill>
              <a:latin typeface="Arial" panose="020B0604020202020204" pitchFamily="34" charset="0"/>
            </a:endParaRPr>
          </a:p>
          <a:p>
            <a:pPr marL="0" indent="0">
              <a:spcBef>
                <a:spcPct val="0"/>
              </a:spcBef>
              <a:spcAft>
                <a:spcPts val="1200"/>
              </a:spcAft>
              <a:buClrTx/>
              <a:buNone/>
            </a:pPr>
            <a:r>
              <a:rPr lang="en-US" altLang="en-US" sz="2400" dirty="0">
                <a:solidFill>
                  <a:schemeClr val="tx1"/>
                </a:solidFill>
                <a:latin typeface="Arial" panose="020B0604020202020204" pitchFamily="34" charset="0"/>
              </a:rPr>
              <a:t>Using air as the medium</a:t>
            </a:r>
          </a:p>
          <a:p>
            <a:pPr marL="0" indent="0">
              <a:spcBef>
                <a:spcPct val="0"/>
              </a:spcBef>
              <a:spcAft>
                <a:spcPts val="1200"/>
              </a:spcAft>
              <a:buClrTx/>
              <a:buNone/>
            </a:pPr>
            <a:endParaRPr lang="en-US" altLang="en-US" sz="2400" dirty="0">
              <a:solidFill>
                <a:schemeClr val="tx1"/>
              </a:solidFill>
              <a:latin typeface="Arial" panose="020B0604020202020204" pitchFamily="34" charset="0"/>
            </a:endParaRPr>
          </a:p>
          <a:p>
            <a:pPr marL="0" indent="0">
              <a:spcBef>
                <a:spcPct val="0"/>
              </a:spcBef>
              <a:spcAft>
                <a:spcPts val="1200"/>
              </a:spcAft>
              <a:buClrTx/>
              <a:buNone/>
            </a:pPr>
            <a:endParaRPr lang="en-US" altLang="en-US" sz="2400" dirty="0">
              <a:solidFill>
                <a:schemeClr val="tx1"/>
              </a:solidFill>
              <a:latin typeface="Arial" panose="020B0604020202020204" pitchFamily="34" charset="0"/>
            </a:endParaRPr>
          </a:p>
          <a:p>
            <a:pPr>
              <a:spcBef>
                <a:spcPct val="0"/>
              </a:spcBef>
              <a:spcAft>
                <a:spcPts val="1200"/>
              </a:spcAft>
              <a:buClrTx/>
            </a:pPr>
            <a:endParaRPr lang="en-US" altLang="en-US" sz="2400" dirty="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pic>
        <p:nvPicPr>
          <p:cNvPr id="2" name="Picture 1">
            <a:extLst>
              <a:ext uri="{FF2B5EF4-FFF2-40B4-BE49-F238E27FC236}">
                <a16:creationId xmlns:a16="http://schemas.microsoft.com/office/drawing/2014/main" id="{BBBE4F38-8A2F-4B49-B544-75C6AA07C48F}"/>
              </a:ext>
            </a:extLst>
          </p:cNvPr>
          <p:cNvPicPr>
            <a:picLocks noChangeAspect="1"/>
          </p:cNvPicPr>
          <p:nvPr/>
        </p:nvPicPr>
        <p:blipFill>
          <a:blip r:embed="rId2"/>
          <a:stretch>
            <a:fillRect/>
          </a:stretch>
        </p:blipFill>
        <p:spPr>
          <a:xfrm>
            <a:off x="1720574" y="2361084"/>
            <a:ext cx="4470400" cy="1054100"/>
          </a:xfrm>
          <a:prstGeom prst="rect">
            <a:avLst/>
          </a:prstGeom>
        </p:spPr>
      </p:pic>
      <p:pic>
        <p:nvPicPr>
          <p:cNvPr id="3" name="Picture 2">
            <a:extLst>
              <a:ext uri="{FF2B5EF4-FFF2-40B4-BE49-F238E27FC236}">
                <a16:creationId xmlns:a16="http://schemas.microsoft.com/office/drawing/2014/main" id="{1562409C-47C5-1640-B20E-0E996268D17E}"/>
              </a:ext>
            </a:extLst>
          </p:cNvPr>
          <p:cNvPicPr>
            <a:picLocks noChangeAspect="1"/>
          </p:cNvPicPr>
          <p:nvPr/>
        </p:nvPicPr>
        <p:blipFill>
          <a:blip r:embed="rId3"/>
          <a:stretch>
            <a:fillRect/>
          </a:stretch>
        </p:blipFill>
        <p:spPr>
          <a:xfrm>
            <a:off x="500819" y="4603200"/>
            <a:ext cx="8087452" cy="564737"/>
          </a:xfrm>
          <a:prstGeom prst="rect">
            <a:avLst/>
          </a:prstGeom>
        </p:spPr>
      </p:pic>
    </p:spTree>
    <p:extLst>
      <p:ext uri="{BB962C8B-B14F-4D97-AF65-F5344CB8AC3E}">
        <p14:creationId xmlns:p14="http://schemas.microsoft.com/office/powerpoint/2010/main" val="818546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179388" y="762000"/>
            <a:ext cx="8964612" cy="581025"/>
          </a:xfrm>
        </p:spPr>
        <p:txBody>
          <a:bodyPr/>
          <a:lstStyle/>
          <a:p>
            <a:pPr eaLnBrk="1" hangingPunct="1"/>
            <a:r>
              <a:rPr lang="en-US" altLang="en-US" sz="2600" dirty="0">
                <a:latin typeface="Arial" panose="020B0604020202020204" pitchFamily="34" charset="0"/>
              </a:rPr>
              <a:t>Shunt Impedance of Overhead Lines</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13</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335794" y="1438471"/>
            <a:ext cx="8307387"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r>
              <a:rPr lang="en-US" altLang="en-US" sz="2400" dirty="0">
                <a:solidFill>
                  <a:schemeClr val="tx1"/>
                </a:solidFill>
                <a:latin typeface="Arial" panose="020B0604020202020204" pitchFamily="34" charset="0"/>
              </a:rPr>
              <a:t>The self- and mutual- potential coefficients are defined as:</a:t>
            </a:r>
          </a:p>
          <a:p>
            <a:pPr marL="0" indent="0">
              <a:spcBef>
                <a:spcPct val="0"/>
              </a:spcBef>
              <a:spcAft>
                <a:spcPts val="1200"/>
              </a:spcAft>
              <a:buClrTx/>
              <a:buNone/>
            </a:pPr>
            <a:endParaRPr lang="en-US" altLang="en-US" sz="2400" dirty="0">
              <a:solidFill>
                <a:schemeClr val="tx1"/>
              </a:solidFill>
              <a:latin typeface="Arial" panose="020B0604020202020204" pitchFamily="34" charset="0"/>
            </a:endParaRPr>
          </a:p>
          <a:p>
            <a:pPr marL="0" indent="0">
              <a:spcBef>
                <a:spcPct val="0"/>
              </a:spcBef>
              <a:spcAft>
                <a:spcPts val="1200"/>
              </a:spcAft>
              <a:buClrTx/>
              <a:buNone/>
            </a:pPr>
            <a:endParaRPr lang="en-US" altLang="en-US" sz="2400" dirty="0">
              <a:solidFill>
                <a:schemeClr val="tx1"/>
              </a:solidFill>
              <a:latin typeface="Arial" panose="020B0604020202020204" pitchFamily="34" charset="0"/>
            </a:endParaRPr>
          </a:p>
          <a:p>
            <a:pPr>
              <a:spcBef>
                <a:spcPct val="0"/>
              </a:spcBef>
              <a:spcAft>
                <a:spcPts val="1200"/>
              </a:spcAft>
              <a:buClrTx/>
            </a:pPr>
            <a:endParaRPr lang="en-US" altLang="en-US" sz="2400" dirty="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pic>
        <p:nvPicPr>
          <p:cNvPr id="4" name="Picture 3">
            <a:extLst>
              <a:ext uri="{FF2B5EF4-FFF2-40B4-BE49-F238E27FC236}">
                <a16:creationId xmlns:a16="http://schemas.microsoft.com/office/drawing/2014/main" id="{1A9586F0-D6A7-3345-B92F-A778E0394650}"/>
              </a:ext>
            </a:extLst>
          </p:cNvPr>
          <p:cNvPicPr>
            <a:picLocks noChangeAspect="1"/>
          </p:cNvPicPr>
          <p:nvPr/>
        </p:nvPicPr>
        <p:blipFill>
          <a:blip r:embed="rId2"/>
          <a:stretch>
            <a:fillRect/>
          </a:stretch>
        </p:blipFill>
        <p:spPr>
          <a:xfrm>
            <a:off x="1273038" y="2454133"/>
            <a:ext cx="5981700" cy="2438400"/>
          </a:xfrm>
          <a:prstGeom prst="rect">
            <a:avLst/>
          </a:prstGeom>
          <a:ln w="25400">
            <a:solidFill>
              <a:srgbClr val="FF0000"/>
            </a:solidFill>
          </a:ln>
        </p:spPr>
      </p:pic>
    </p:spTree>
    <p:extLst>
      <p:ext uri="{BB962C8B-B14F-4D97-AF65-F5344CB8AC3E}">
        <p14:creationId xmlns:p14="http://schemas.microsoft.com/office/powerpoint/2010/main" val="36451092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179388" y="762000"/>
            <a:ext cx="8964612" cy="581025"/>
          </a:xfrm>
        </p:spPr>
        <p:txBody>
          <a:bodyPr/>
          <a:lstStyle/>
          <a:p>
            <a:pPr eaLnBrk="1" hangingPunct="1"/>
            <a:r>
              <a:rPr lang="en-US" altLang="en-US" sz="2600" dirty="0">
                <a:latin typeface="Arial" panose="020B0604020202020204" pitchFamily="34" charset="0"/>
              </a:rPr>
              <a:t>Shunt Impedance of Overhead Lines</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14</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335794" y="1438471"/>
            <a:ext cx="8307387" cy="4124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r>
              <a:rPr lang="en-US" altLang="en-US" sz="2400" dirty="0">
                <a:solidFill>
                  <a:schemeClr val="tx1"/>
                </a:solidFill>
                <a:latin typeface="Arial" panose="020B0604020202020204" pitchFamily="34" charset="0"/>
              </a:rPr>
              <a:t>And finally the primitive potential coefficient matrix is</a:t>
            </a:r>
          </a:p>
          <a:p>
            <a:pPr marL="0" indent="0">
              <a:spcBef>
                <a:spcPct val="0"/>
              </a:spcBef>
              <a:spcAft>
                <a:spcPts val="1200"/>
              </a:spcAft>
              <a:buClrTx/>
              <a:buNone/>
            </a:pPr>
            <a:endParaRPr lang="en-US" altLang="en-US" sz="2400" dirty="0">
              <a:solidFill>
                <a:schemeClr val="tx1"/>
              </a:solidFill>
              <a:latin typeface="Arial" panose="020B0604020202020204" pitchFamily="34" charset="0"/>
            </a:endParaRPr>
          </a:p>
          <a:p>
            <a:pPr marL="0" indent="0">
              <a:spcBef>
                <a:spcPct val="0"/>
              </a:spcBef>
              <a:spcAft>
                <a:spcPts val="1200"/>
              </a:spcAft>
              <a:buClrTx/>
              <a:buNone/>
            </a:pPr>
            <a:endParaRPr lang="en-US" altLang="en-US" sz="2400" dirty="0">
              <a:solidFill>
                <a:schemeClr val="tx1"/>
              </a:solidFill>
              <a:latin typeface="Arial" panose="020B0604020202020204" pitchFamily="34" charset="0"/>
            </a:endParaRPr>
          </a:p>
          <a:p>
            <a:pPr marL="0" indent="0">
              <a:spcBef>
                <a:spcPct val="0"/>
              </a:spcBef>
              <a:spcAft>
                <a:spcPts val="1200"/>
              </a:spcAft>
              <a:buClrTx/>
              <a:buNone/>
            </a:pPr>
            <a:endParaRPr lang="en-US" altLang="en-US" sz="2400" dirty="0">
              <a:solidFill>
                <a:schemeClr val="tx1"/>
              </a:solidFill>
              <a:latin typeface="Arial" panose="020B0604020202020204" pitchFamily="34" charset="0"/>
            </a:endParaRPr>
          </a:p>
          <a:p>
            <a:pPr marL="0" indent="0">
              <a:spcBef>
                <a:spcPct val="0"/>
              </a:spcBef>
              <a:spcAft>
                <a:spcPts val="1200"/>
              </a:spcAft>
              <a:buClrTx/>
              <a:buNone/>
            </a:pPr>
            <a:endParaRPr lang="en-US" altLang="en-US" sz="2400" dirty="0">
              <a:solidFill>
                <a:schemeClr val="tx1"/>
              </a:solidFill>
              <a:latin typeface="Arial" panose="020B0604020202020204" pitchFamily="34" charset="0"/>
            </a:endParaRPr>
          </a:p>
          <a:p>
            <a:pPr marL="0" indent="0">
              <a:spcBef>
                <a:spcPct val="0"/>
              </a:spcBef>
              <a:spcAft>
                <a:spcPts val="1200"/>
              </a:spcAft>
              <a:buClrTx/>
              <a:buNone/>
            </a:pPr>
            <a:endParaRPr lang="en-US" altLang="en-US" sz="2400" dirty="0">
              <a:solidFill>
                <a:schemeClr val="tx1"/>
              </a:solidFill>
              <a:latin typeface="Arial" panose="020B0604020202020204" pitchFamily="34" charset="0"/>
            </a:endParaRPr>
          </a:p>
          <a:p>
            <a:pPr marL="0" indent="0">
              <a:spcBef>
                <a:spcPct val="0"/>
              </a:spcBef>
              <a:spcAft>
                <a:spcPts val="1200"/>
              </a:spcAft>
              <a:buClrTx/>
              <a:buNone/>
            </a:pPr>
            <a:r>
              <a:rPr lang="en-US" altLang="en-US" sz="2400" dirty="0">
                <a:solidFill>
                  <a:schemeClr val="tx1"/>
                </a:solidFill>
                <a:latin typeface="Arial" panose="020B0604020202020204" pitchFamily="34" charset="0"/>
              </a:rPr>
              <a:t>and in partitioned form</a:t>
            </a:r>
          </a:p>
          <a:p>
            <a:pPr>
              <a:spcBef>
                <a:spcPct val="0"/>
              </a:spcBef>
              <a:spcAft>
                <a:spcPts val="1200"/>
              </a:spcAft>
              <a:buClrTx/>
            </a:pPr>
            <a:endParaRPr lang="en-US" altLang="en-US" sz="2400" dirty="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pic>
        <p:nvPicPr>
          <p:cNvPr id="4" name="Picture 3">
            <a:extLst>
              <a:ext uri="{FF2B5EF4-FFF2-40B4-BE49-F238E27FC236}">
                <a16:creationId xmlns:a16="http://schemas.microsoft.com/office/drawing/2014/main" id="{87CB09CA-B1EF-5646-BDFE-89A3E1BBA839}"/>
              </a:ext>
            </a:extLst>
          </p:cNvPr>
          <p:cNvPicPr>
            <a:picLocks noChangeAspect="1"/>
          </p:cNvPicPr>
          <p:nvPr/>
        </p:nvPicPr>
        <p:blipFill>
          <a:blip r:embed="rId2"/>
          <a:stretch>
            <a:fillRect/>
          </a:stretch>
        </p:blipFill>
        <p:spPr>
          <a:xfrm>
            <a:off x="1660796" y="2176670"/>
            <a:ext cx="4689226" cy="2160104"/>
          </a:xfrm>
          <a:prstGeom prst="rect">
            <a:avLst/>
          </a:prstGeom>
        </p:spPr>
      </p:pic>
      <p:pic>
        <p:nvPicPr>
          <p:cNvPr id="2" name="Picture 1">
            <a:extLst>
              <a:ext uri="{FF2B5EF4-FFF2-40B4-BE49-F238E27FC236}">
                <a16:creationId xmlns:a16="http://schemas.microsoft.com/office/drawing/2014/main" id="{9A3CA1E4-D0FE-DD4D-AB6B-4CC8026644AE}"/>
              </a:ext>
            </a:extLst>
          </p:cNvPr>
          <p:cNvPicPr>
            <a:picLocks noChangeAspect="1"/>
          </p:cNvPicPr>
          <p:nvPr/>
        </p:nvPicPr>
        <p:blipFill>
          <a:blip r:embed="rId3"/>
          <a:stretch>
            <a:fillRect/>
          </a:stretch>
        </p:blipFill>
        <p:spPr>
          <a:xfrm>
            <a:off x="2454964" y="5358262"/>
            <a:ext cx="3403361" cy="1364800"/>
          </a:xfrm>
          <a:prstGeom prst="rect">
            <a:avLst/>
          </a:prstGeom>
        </p:spPr>
      </p:pic>
    </p:spTree>
    <p:extLst>
      <p:ext uri="{BB962C8B-B14F-4D97-AF65-F5344CB8AC3E}">
        <p14:creationId xmlns:p14="http://schemas.microsoft.com/office/powerpoint/2010/main" val="9685119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179388" y="762000"/>
            <a:ext cx="8964612" cy="581025"/>
          </a:xfrm>
        </p:spPr>
        <p:txBody>
          <a:bodyPr/>
          <a:lstStyle/>
          <a:p>
            <a:pPr eaLnBrk="1" hangingPunct="1"/>
            <a:r>
              <a:rPr lang="en-US" altLang="en-US" sz="2600" dirty="0">
                <a:latin typeface="Arial" panose="020B0604020202020204" pitchFamily="34" charset="0"/>
              </a:rPr>
              <a:t>Shunt Impedance of Overhead Lines</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15</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335794" y="1438471"/>
            <a:ext cx="8307387" cy="3447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r>
              <a:rPr lang="en-US" altLang="en-US" sz="2400" dirty="0">
                <a:solidFill>
                  <a:schemeClr val="tx1"/>
                </a:solidFill>
                <a:latin typeface="Arial" panose="020B0604020202020204" pitchFamily="34" charset="0"/>
              </a:rPr>
              <a:t>Using </a:t>
            </a:r>
            <a:r>
              <a:rPr lang="en-US" altLang="en-US" sz="2400" dirty="0" err="1">
                <a:solidFill>
                  <a:schemeClr val="tx1"/>
                </a:solidFill>
                <a:latin typeface="Arial" panose="020B0604020202020204" pitchFamily="34" charset="0"/>
              </a:rPr>
              <a:t>Kron</a:t>
            </a:r>
            <a:r>
              <a:rPr lang="en-US" altLang="en-US" sz="2400" dirty="0">
                <a:solidFill>
                  <a:schemeClr val="tx1"/>
                </a:solidFill>
                <a:latin typeface="Arial" panose="020B0604020202020204" pitchFamily="34" charset="0"/>
              </a:rPr>
              <a:t> reduction we then obtain the phase potential coefficient matrix </a:t>
            </a:r>
          </a:p>
          <a:p>
            <a:pPr marL="0" indent="0">
              <a:spcBef>
                <a:spcPct val="0"/>
              </a:spcBef>
              <a:spcAft>
                <a:spcPts val="1200"/>
              </a:spcAft>
              <a:buClrTx/>
              <a:buNone/>
            </a:pPr>
            <a:endParaRPr lang="en-US" altLang="en-US" sz="2400" dirty="0">
              <a:solidFill>
                <a:schemeClr val="tx1"/>
              </a:solidFill>
              <a:latin typeface="Arial" panose="020B0604020202020204" pitchFamily="34" charset="0"/>
            </a:endParaRPr>
          </a:p>
          <a:p>
            <a:pPr marL="0" indent="0">
              <a:spcBef>
                <a:spcPct val="0"/>
              </a:spcBef>
              <a:spcAft>
                <a:spcPts val="1200"/>
              </a:spcAft>
              <a:buClrTx/>
              <a:buNone/>
            </a:pPr>
            <a:endParaRPr lang="en-US" altLang="en-US" sz="2400" dirty="0">
              <a:solidFill>
                <a:schemeClr val="tx1"/>
              </a:solidFill>
              <a:latin typeface="Arial" panose="020B0604020202020204" pitchFamily="34" charset="0"/>
            </a:endParaRPr>
          </a:p>
          <a:p>
            <a:pPr marL="0" indent="0">
              <a:spcBef>
                <a:spcPct val="0"/>
              </a:spcBef>
              <a:spcAft>
                <a:spcPts val="1200"/>
              </a:spcAft>
              <a:buClrTx/>
              <a:buNone/>
            </a:pPr>
            <a:endParaRPr lang="en-US" altLang="en-US" sz="2400" dirty="0">
              <a:solidFill>
                <a:schemeClr val="tx1"/>
              </a:solidFill>
              <a:latin typeface="Arial" panose="020B0604020202020204" pitchFamily="34" charset="0"/>
            </a:endParaRPr>
          </a:p>
          <a:p>
            <a:pPr marL="0" indent="0">
              <a:spcBef>
                <a:spcPct val="0"/>
              </a:spcBef>
              <a:spcAft>
                <a:spcPts val="1200"/>
              </a:spcAft>
              <a:buClrTx/>
              <a:buNone/>
            </a:pPr>
            <a:r>
              <a:rPr lang="en-US" altLang="en-US" sz="2400" dirty="0">
                <a:solidFill>
                  <a:schemeClr val="tx1"/>
                </a:solidFill>
                <a:latin typeface="Arial" panose="020B0604020202020204" pitchFamily="34" charset="0"/>
              </a:rPr>
              <a:t>and then, inverting to obtain the phase capacitance matrix:</a:t>
            </a:r>
          </a:p>
          <a:p>
            <a:pPr>
              <a:spcBef>
                <a:spcPct val="0"/>
              </a:spcBef>
              <a:spcAft>
                <a:spcPts val="1200"/>
              </a:spcAft>
              <a:buClrTx/>
            </a:pPr>
            <a:endParaRPr lang="en-US" altLang="en-US" sz="2400" dirty="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pic>
        <p:nvPicPr>
          <p:cNvPr id="2" name="Picture 1">
            <a:extLst>
              <a:ext uri="{FF2B5EF4-FFF2-40B4-BE49-F238E27FC236}">
                <a16:creationId xmlns:a16="http://schemas.microsoft.com/office/drawing/2014/main" id="{1C643955-4926-2245-A4E7-FDB6DC9DBE85}"/>
              </a:ext>
            </a:extLst>
          </p:cNvPr>
          <p:cNvPicPr>
            <a:picLocks noChangeAspect="1"/>
          </p:cNvPicPr>
          <p:nvPr/>
        </p:nvPicPr>
        <p:blipFill>
          <a:blip r:embed="rId2"/>
          <a:stretch>
            <a:fillRect/>
          </a:stretch>
        </p:blipFill>
        <p:spPr>
          <a:xfrm>
            <a:off x="1490870" y="2503863"/>
            <a:ext cx="5309980" cy="1049996"/>
          </a:xfrm>
          <a:prstGeom prst="rect">
            <a:avLst/>
          </a:prstGeom>
        </p:spPr>
      </p:pic>
      <p:pic>
        <p:nvPicPr>
          <p:cNvPr id="3" name="Picture 2">
            <a:extLst>
              <a:ext uri="{FF2B5EF4-FFF2-40B4-BE49-F238E27FC236}">
                <a16:creationId xmlns:a16="http://schemas.microsoft.com/office/drawing/2014/main" id="{E65C587C-AE87-2D45-A405-50A0B405C198}"/>
              </a:ext>
            </a:extLst>
          </p:cNvPr>
          <p:cNvPicPr>
            <a:picLocks noChangeAspect="1"/>
          </p:cNvPicPr>
          <p:nvPr/>
        </p:nvPicPr>
        <p:blipFill>
          <a:blip r:embed="rId3"/>
          <a:stretch>
            <a:fillRect/>
          </a:stretch>
        </p:blipFill>
        <p:spPr>
          <a:xfrm>
            <a:off x="2871580" y="4775200"/>
            <a:ext cx="2705100" cy="965200"/>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E02BE5C-6265-714A-9E91-871B36282E44}"/>
                  </a:ext>
                </a:extLst>
              </p:cNvPr>
              <p:cNvSpPr txBox="1"/>
              <p:nvPr/>
            </p:nvSpPr>
            <p:spPr>
              <a:xfrm>
                <a:off x="5576680" y="5128318"/>
                <a:ext cx="96917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𝐹</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𝑚𝑖</m:t>
                      </m:r>
                    </m:oMath>
                  </m:oMathPara>
                </a14:m>
                <a:endParaRPr lang="en-US" dirty="0"/>
              </a:p>
            </p:txBody>
          </p:sp>
        </mc:Choice>
        <mc:Fallback xmlns="">
          <p:sp>
            <p:nvSpPr>
              <p:cNvPr id="6" name="TextBox 5">
                <a:extLst>
                  <a:ext uri="{FF2B5EF4-FFF2-40B4-BE49-F238E27FC236}">
                    <a16:creationId xmlns:a16="http://schemas.microsoft.com/office/drawing/2014/main" id="{4E02BE5C-6265-714A-9E91-871B36282E44}"/>
                  </a:ext>
                </a:extLst>
              </p:cNvPr>
              <p:cNvSpPr txBox="1">
                <a:spLocks noRot="1" noChangeAspect="1" noMove="1" noResize="1" noEditPoints="1" noAdjustHandles="1" noChangeArrowheads="1" noChangeShapeType="1" noTextEdit="1"/>
              </p:cNvSpPr>
              <p:nvPr/>
            </p:nvSpPr>
            <p:spPr>
              <a:xfrm>
                <a:off x="5576680" y="5128318"/>
                <a:ext cx="969176" cy="369332"/>
              </a:xfrm>
              <a:prstGeom prst="rect">
                <a:avLst/>
              </a:prstGeom>
              <a:blipFill>
                <a:blip r:embed="rId4"/>
                <a:stretch>
                  <a:fillRect l="-5195" r="-5195" b="-33333"/>
                </a:stretch>
              </a:blipFill>
            </p:spPr>
            <p:txBody>
              <a:bodyPr/>
              <a:lstStyle/>
              <a:p>
                <a:r>
                  <a:rPr lang="en-US">
                    <a:noFill/>
                  </a:rPr>
                  <a:t> </a:t>
                </a:r>
              </a:p>
            </p:txBody>
          </p:sp>
        </mc:Fallback>
      </mc:AlternateContent>
    </p:spTree>
    <p:extLst>
      <p:ext uri="{BB962C8B-B14F-4D97-AF65-F5344CB8AC3E}">
        <p14:creationId xmlns:p14="http://schemas.microsoft.com/office/powerpoint/2010/main" val="71674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179388" y="762000"/>
            <a:ext cx="8964612" cy="581025"/>
          </a:xfrm>
        </p:spPr>
        <p:txBody>
          <a:bodyPr/>
          <a:lstStyle/>
          <a:p>
            <a:pPr eaLnBrk="1" hangingPunct="1"/>
            <a:r>
              <a:rPr lang="en-US" altLang="en-US" sz="2600" dirty="0">
                <a:latin typeface="Arial" panose="020B0604020202020204" pitchFamily="34" charset="0"/>
              </a:rPr>
              <a:t>Shunt Impedance of Overhead Lines</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16</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335794" y="1438471"/>
            <a:ext cx="8307387" cy="3662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r>
              <a:rPr lang="en-US" altLang="en-US" sz="2400" dirty="0">
                <a:solidFill>
                  <a:schemeClr val="tx1"/>
                </a:solidFill>
                <a:latin typeface="Arial" panose="020B0604020202020204" pitchFamily="34" charset="0"/>
              </a:rPr>
              <a:t>Note that the same rules apply for V phase, single phase and delta connections as did with series impedances. </a:t>
            </a:r>
          </a:p>
          <a:p>
            <a:pPr marL="0" indent="0">
              <a:spcBef>
                <a:spcPct val="0"/>
              </a:spcBef>
              <a:spcAft>
                <a:spcPts val="1200"/>
              </a:spcAft>
              <a:buClrTx/>
              <a:buNone/>
            </a:pPr>
            <a:endParaRPr lang="en-US" altLang="en-US" sz="2400" dirty="0">
              <a:solidFill>
                <a:schemeClr val="tx1"/>
              </a:solidFill>
              <a:latin typeface="Arial" panose="020B0604020202020204" pitchFamily="34" charset="0"/>
            </a:endParaRPr>
          </a:p>
          <a:p>
            <a:pPr marL="0" indent="0">
              <a:spcBef>
                <a:spcPct val="0"/>
              </a:spcBef>
              <a:spcAft>
                <a:spcPts val="1200"/>
              </a:spcAft>
              <a:buClrTx/>
              <a:buNone/>
            </a:pPr>
            <a:endParaRPr lang="en-US" altLang="en-US" sz="2400" dirty="0">
              <a:solidFill>
                <a:schemeClr val="tx1"/>
              </a:solidFill>
              <a:latin typeface="Arial" panose="020B0604020202020204" pitchFamily="34" charset="0"/>
            </a:endParaRPr>
          </a:p>
          <a:p>
            <a:pPr marL="0" indent="0">
              <a:spcBef>
                <a:spcPct val="0"/>
              </a:spcBef>
              <a:spcAft>
                <a:spcPts val="1200"/>
              </a:spcAft>
              <a:buClrTx/>
              <a:buNone/>
            </a:pPr>
            <a:r>
              <a:rPr lang="en-US" altLang="en-US" sz="2400" dirty="0">
                <a:solidFill>
                  <a:schemeClr val="tx1"/>
                </a:solidFill>
                <a:latin typeface="Arial" panose="020B0604020202020204" pitchFamily="34" charset="0"/>
              </a:rPr>
              <a:t>Finally, we can assume that the conductance to ground is zero because the medium is air. Therefore given use the admittance matrix</a:t>
            </a:r>
          </a:p>
          <a:p>
            <a:pPr>
              <a:spcBef>
                <a:spcPct val="0"/>
              </a:spcBef>
              <a:spcAft>
                <a:spcPts val="1200"/>
              </a:spcAft>
              <a:buClrTx/>
            </a:pPr>
            <a:endParaRPr lang="en-US" altLang="en-US" sz="2400" dirty="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pic>
        <p:nvPicPr>
          <p:cNvPr id="3" name="Picture 2">
            <a:extLst>
              <a:ext uri="{FF2B5EF4-FFF2-40B4-BE49-F238E27FC236}">
                <a16:creationId xmlns:a16="http://schemas.microsoft.com/office/drawing/2014/main" id="{EA08AC7F-39E0-134E-9E66-B004A457DC8B}"/>
              </a:ext>
            </a:extLst>
          </p:cNvPr>
          <p:cNvPicPr>
            <a:picLocks noChangeAspect="1"/>
          </p:cNvPicPr>
          <p:nvPr/>
        </p:nvPicPr>
        <p:blipFill>
          <a:blip r:embed="rId2"/>
          <a:stretch>
            <a:fillRect/>
          </a:stretch>
        </p:blipFill>
        <p:spPr>
          <a:xfrm>
            <a:off x="1873287" y="4955979"/>
            <a:ext cx="5232400" cy="927100"/>
          </a:xfrm>
          <a:prstGeom prst="rect">
            <a:avLst/>
          </a:prstGeom>
        </p:spPr>
      </p:pic>
    </p:spTree>
    <p:extLst>
      <p:ext uri="{BB962C8B-B14F-4D97-AF65-F5344CB8AC3E}">
        <p14:creationId xmlns:p14="http://schemas.microsoft.com/office/powerpoint/2010/main" val="16729749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179388" y="762000"/>
            <a:ext cx="8964612" cy="581025"/>
          </a:xfrm>
        </p:spPr>
        <p:txBody>
          <a:bodyPr/>
          <a:lstStyle/>
          <a:p>
            <a:pPr eaLnBrk="1" hangingPunct="1"/>
            <a:r>
              <a:rPr lang="en-US" altLang="en-US" sz="2600" dirty="0">
                <a:latin typeface="Arial" panose="020B0604020202020204" pitchFamily="34" charset="0"/>
              </a:rPr>
              <a:t>Series Impedance of Overhead Lines</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17</a:t>
            </a:fld>
            <a:endParaRPr lang="en-US" altLang="en-US" sz="240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7" name="Rectangle 2">
            <a:extLst>
              <a:ext uri="{FF2B5EF4-FFF2-40B4-BE49-F238E27FC236}">
                <a16:creationId xmlns:a16="http://schemas.microsoft.com/office/drawing/2014/main" id="{A9F45E10-424A-0549-90C8-8D3A65785316}"/>
              </a:ext>
            </a:extLst>
          </p:cNvPr>
          <p:cNvSpPr txBox="1">
            <a:spLocks noChangeArrowheads="1"/>
          </p:cNvSpPr>
          <p:nvPr/>
        </p:nvSpPr>
        <p:spPr bwMode="auto">
          <a:xfrm>
            <a:off x="192088" y="3013075"/>
            <a:ext cx="88582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948151"/>
                </a:solidFill>
                <a:latin typeface="+mj-lt"/>
                <a:ea typeface="+mj-ea"/>
                <a:cs typeface="+mj-cs"/>
              </a:defRPr>
            </a:lvl1pPr>
            <a:lvl2pPr algn="l" rtl="0" eaLnBrk="0" fontAlgn="base" hangingPunct="0">
              <a:spcBef>
                <a:spcPct val="0"/>
              </a:spcBef>
              <a:spcAft>
                <a:spcPct val="0"/>
              </a:spcAft>
              <a:defRPr sz="3600" b="1">
                <a:solidFill>
                  <a:srgbClr val="948151"/>
                </a:solidFill>
                <a:latin typeface="Georgia" pitchFamily="-108" charset="0"/>
                <a:ea typeface="ＭＳ Ｐゴシック" pitchFamily="-108" charset="-128"/>
                <a:cs typeface="ＭＳ Ｐゴシック" pitchFamily="-108" charset="-128"/>
              </a:defRPr>
            </a:lvl2pPr>
            <a:lvl3pPr algn="l" rtl="0" eaLnBrk="0" fontAlgn="base" hangingPunct="0">
              <a:spcBef>
                <a:spcPct val="0"/>
              </a:spcBef>
              <a:spcAft>
                <a:spcPct val="0"/>
              </a:spcAft>
              <a:defRPr sz="3600" b="1">
                <a:solidFill>
                  <a:srgbClr val="948151"/>
                </a:solidFill>
                <a:latin typeface="Georgia" pitchFamily="-108" charset="0"/>
                <a:ea typeface="ＭＳ Ｐゴシック" pitchFamily="-108" charset="-128"/>
                <a:cs typeface="ＭＳ Ｐゴシック" pitchFamily="-108" charset="-128"/>
              </a:defRPr>
            </a:lvl3pPr>
            <a:lvl4pPr algn="l" rtl="0" eaLnBrk="0" fontAlgn="base" hangingPunct="0">
              <a:spcBef>
                <a:spcPct val="0"/>
              </a:spcBef>
              <a:spcAft>
                <a:spcPct val="0"/>
              </a:spcAft>
              <a:defRPr sz="3600" b="1">
                <a:solidFill>
                  <a:srgbClr val="948151"/>
                </a:solidFill>
                <a:latin typeface="Georgia" pitchFamily="-108" charset="0"/>
                <a:ea typeface="ＭＳ Ｐゴシック" pitchFamily="-108" charset="-128"/>
                <a:cs typeface="ＭＳ Ｐゴシック" pitchFamily="-108" charset="-128"/>
              </a:defRPr>
            </a:lvl4pPr>
            <a:lvl5pPr algn="l" rtl="0" eaLnBrk="0" fontAlgn="base" hangingPunct="0">
              <a:spcBef>
                <a:spcPct val="0"/>
              </a:spcBef>
              <a:spcAft>
                <a:spcPct val="0"/>
              </a:spcAft>
              <a:defRPr sz="3600" b="1">
                <a:solidFill>
                  <a:srgbClr val="948151"/>
                </a:solidFill>
                <a:latin typeface="Georgia" pitchFamily="-108" charset="0"/>
                <a:ea typeface="ＭＳ Ｐゴシック" pitchFamily="-108" charset="-128"/>
                <a:cs typeface="ＭＳ Ｐゴシック" pitchFamily="-108" charset="-128"/>
              </a:defRPr>
            </a:lvl5pPr>
            <a:lvl6pPr marL="457200" algn="l" rtl="0" fontAlgn="base">
              <a:spcBef>
                <a:spcPct val="0"/>
              </a:spcBef>
              <a:spcAft>
                <a:spcPct val="0"/>
              </a:spcAft>
              <a:defRPr sz="4400">
                <a:solidFill>
                  <a:srgbClr val="003E7E"/>
                </a:solidFill>
                <a:latin typeface="Georgia" pitchFamily="-108" charset="0"/>
                <a:ea typeface="ＭＳ Ｐゴシック" pitchFamily="-108" charset="-128"/>
                <a:cs typeface="ＭＳ Ｐゴシック" pitchFamily="-108" charset="-128"/>
              </a:defRPr>
            </a:lvl6pPr>
            <a:lvl7pPr marL="914400" algn="l" rtl="0" fontAlgn="base">
              <a:spcBef>
                <a:spcPct val="0"/>
              </a:spcBef>
              <a:spcAft>
                <a:spcPct val="0"/>
              </a:spcAft>
              <a:defRPr sz="4400">
                <a:solidFill>
                  <a:srgbClr val="003E7E"/>
                </a:solidFill>
                <a:latin typeface="Georgia" pitchFamily="-108" charset="0"/>
                <a:ea typeface="ＭＳ Ｐゴシック" pitchFamily="-108" charset="-128"/>
                <a:cs typeface="ＭＳ Ｐゴシック" pitchFamily="-108" charset="-128"/>
              </a:defRPr>
            </a:lvl7pPr>
            <a:lvl8pPr marL="1371600" algn="l" rtl="0" fontAlgn="base">
              <a:spcBef>
                <a:spcPct val="0"/>
              </a:spcBef>
              <a:spcAft>
                <a:spcPct val="0"/>
              </a:spcAft>
              <a:defRPr sz="4400">
                <a:solidFill>
                  <a:srgbClr val="003E7E"/>
                </a:solidFill>
                <a:latin typeface="Georgia" pitchFamily="-108" charset="0"/>
                <a:ea typeface="ＭＳ Ｐゴシック" pitchFamily="-108" charset="-128"/>
                <a:cs typeface="ＭＳ Ｐゴシック" pitchFamily="-108" charset="-128"/>
              </a:defRPr>
            </a:lvl8pPr>
            <a:lvl9pPr marL="1828800" algn="l" rtl="0" fontAlgn="base">
              <a:spcBef>
                <a:spcPct val="0"/>
              </a:spcBef>
              <a:spcAft>
                <a:spcPct val="0"/>
              </a:spcAft>
              <a:defRPr sz="4400">
                <a:solidFill>
                  <a:srgbClr val="003E7E"/>
                </a:solidFill>
                <a:latin typeface="Georgia" pitchFamily="-108" charset="0"/>
                <a:ea typeface="ＭＳ Ｐゴシック" pitchFamily="-108" charset="-128"/>
                <a:cs typeface="ＭＳ Ｐゴシック" pitchFamily="-108" charset="-128"/>
              </a:defRPr>
            </a:lvl9pPr>
          </a:lstStyle>
          <a:p>
            <a:pPr eaLnBrk="1" hangingPunct="1"/>
            <a:r>
              <a:rPr lang="en-US" altLang="en-US" sz="2200" kern="0" dirty="0">
                <a:solidFill>
                  <a:srgbClr val="16457F"/>
                </a:solidFill>
                <a:latin typeface="Arial" panose="020B0604020202020204" pitchFamily="34" charset="0"/>
                <a:cs typeface="Arial" panose="020B0604020202020204" pitchFamily="34" charset="0"/>
              </a:rPr>
              <a:t>Shunt Admittance of Concentric Neutral Underground Lines</a:t>
            </a:r>
            <a:endParaRPr lang="en-US" altLang="en-US" sz="2200" u="sng" kern="0" dirty="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841559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89694" y="759829"/>
            <a:ext cx="8964612" cy="581025"/>
          </a:xfrm>
        </p:spPr>
        <p:txBody>
          <a:bodyPr/>
          <a:lstStyle/>
          <a:p>
            <a:pPr eaLnBrk="1" hangingPunct="1"/>
            <a:r>
              <a:rPr lang="en-US" altLang="en-US" sz="2400" dirty="0">
                <a:latin typeface="Arial" panose="020B0604020202020204" pitchFamily="34" charset="0"/>
              </a:rPr>
              <a:t>Shunt Admittance of Concentric Neutral Underground Lines</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18</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335794" y="1438471"/>
            <a:ext cx="830738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r>
              <a:rPr lang="en-US" altLang="en-US" sz="2400" dirty="0">
                <a:solidFill>
                  <a:schemeClr val="tx1"/>
                </a:solidFill>
                <a:latin typeface="Arial" panose="020B0604020202020204" pitchFamily="34" charset="0"/>
              </a:rPr>
              <a:t>Most underground distribution lines consist of one or more concentric neutral cables. </a:t>
            </a: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pic>
        <p:nvPicPr>
          <p:cNvPr id="2" name="Picture 1">
            <a:extLst>
              <a:ext uri="{FF2B5EF4-FFF2-40B4-BE49-F238E27FC236}">
                <a16:creationId xmlns:a16="http://schemas.microsoft.com/office/drawing/2014/main" id="{DF42F04D-FC7E-234B-A040-B0AADF5D54D2}"/>
              </a:ext>
            </a:extLst>
          </p:cNvPr>
          <p:cNvPicPr>
            <a:picLocks noChangeAspect="1"/>
          </p:cNvPicPr>
          <p:nvPr/>
        </p:nvPicPr>
        <p:blipFill>
          <a:blip r:embed="rId2"/>
          <a:stretch>
            <a:fillRect/>
          </a:stretch>
        </p:blipFill>
        <p:spPr>
          <a:xfrm>
            <a:off x="4987169" y="2511320"/>
            <a:ext cx="3656012" cy="3647627"/>
          </a:xfrm>
          <a:prstGeom prst="rect">
            <a:avLst/>
          </a:prstGeom>
        </p:spPr>
      </p:pic>
      <p:sp>
        <p:nvSpPr>
          <p:cNvPr id="3" name="Rectangle 2">
            <a:extLst>
              <a:ext uri="{FF2B5EF4-FFF2-40B4-BE49-F238E27FC236}">
                <a16:creationId xmlns:a16="http://schemas.microsoft.com/office/drawing/2014/main" id="{D7BF1303-E3CC-1044-9214-4D8EC9CEED30}"/>
              </a:ext>
            </a:extLst>
          </p:cNvPr>
          <p:cNvSpPr/>
          <p:nvPr/>
        </p:nvSpPr>
        <p:spPr>
          <a:xfrm>
            <a:off x="335794" y="3116007"/>
            <a:ext cx="4584076" cy="2554545"/>
          </a:xfrm>
          <a:prstGeom prst="rect">
            <a:avLst/>
          </a:prstGeom>
          <a:ln w="15875">
            <a:solidFill>
              <a:schemeClr val="tx1"/>
            </a:solidFill>
          </a:ln>
        </p:spPr>
        <p:txBody>
          <a:bodyPr wrap="square">
            <a:spAutoFit/>
          </a:bodyPr>
          <a:lstStyle/>
          <a:p>
            <a:pPr>
              <a:spcAft>
                <a:spcPts val="1200"/>
              </a:spcAft>
            </a:pPr>
            <a:r>
              <a:rPr lang="en-US" altLang="en-US" sz="2000" dirty="0"/>
              <a:t>The following definitions apply:</a:t>
            </a:r>
          </a:p>
          <a:p>
            <a:pPr>
              <a:spcAft>
                <a:spcPts val="1200"/>
              </a:spcAft>
            </a:pPr>
            <a:r>
              <a:rPr lang="en-US" altLang="en-US" sz="2000" dirty="0" err="1"/>
              <a:t>R</a:t>
            </a:r>
            <a:r>
              <a:rPr lang="en-US" altLang="en-US" sz="2000" baseline="-25000" dirty="0" err="1"/>
              <a:t>b</a:t>
            </a:r>
            <a:r>
              <a:rPr lang="en-US" altLang="en-US" sz="2000" dirty="0"/>
              <a:t> = Radius of a circle passing through the centers of the neutral strands</a:t>
            </a:r>
          </a:p>
          <a:p>
            <a:pPr>
              <a:spcAft>
                <a:spcPts val="1200"/>
              </a:spcAft>
            </a:pPr>
            <a:r>
              <a:rPr lang="en-US" altLang="en-US" sz="2000" dirty="0"/>
              <a:t>d</a:t>
            </a:r>
            <a:r>
              <a:rPr lang="en-US" altLang="en-US" sz="2000" baseline="-25000" dirty="0"/>
              <a:t>c</a:t>
            </a:r>
            <a:r>
              <a:rPr lang="en-US" altLang="en-US" sz="2000" dirty="0"/>
              <a:t> = Diameter of the phase conductor</a:t>
            </a:r>
          </a:p>
          <a:p>
            <a:pPr>
              <a:spcAft>
                <a:spcPts val="1200"/>
              </a:spcAft>
            </a:pPr>
            <a:r>
              <a:rPr lang="en-US" altLang="en-US" sz="2000" dirty="0"/>
              <a:t>d</a:t>
            </a:r>
            <a:r>
              <a:rPr lang="en-US" altLang="en-US" sz="2000" baseline="-25000" dirty="0"/>
              <a:t>s </a:t>
            </a:r>
            <a:r>
              <a:rPr lang="en-US" altLang="en-US" sz="2000" dirty="0"/>
              <a:t>= Diameter of a neutral strand</a:t>
            </a:r>
          </a:p>
          <a:p>
            <a:pPr>
              <a:spcAft>
                <a:spcPts val="1200"/>
              </a:spcAft>
            </a:pPr>
            <a:r>
              <a:rPr lang="en-US" altLang="en-US" sz="2000" dirty="0"/>
              <a:t>k = Total number of neutral strands</a:t>
            </a:r>
          </a:p>
        </p:txBody>
      </p:sp>
    </p:spTree>
    <p:extLst>
      <p:ext uri="{BB962C8B-B14F-4D97-AF65-F5344CB8AC3E}">
        <p14:creationId xmlns:p14="http://schemas.microsoft.com/office/powerpoint/2010/main" val="3413649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19</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335794" y="1438471"/>
            <a:ext cx="830738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r>
              <a:rPr lang="en-US" altLang="en-US" sz="2400" dirty="0">
                <a:solidFill>
                  <a:schemeClr val="tx1"/>
                </a:solidFill>
                <a:latin typeface="Arial" panose="020B0604020202020204" pitchFamily="34" charset="0"/>
              </a:rPr>
              <a:t>The potential difference between a phase conductor and a neutral strand is given by:</a:t>
            </a: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pic>
        <p:nvPicPr>
          <p:cNvPr id="4" name="Picture 3">
            <a:extLst>
              <a:ext uri="{FF2B5EF4-FFF2-40B4-BE49-F238E27FC236}">
                <a16:creationId xmlns:a16="http://schemas.microsoft.com/office/drawing/2014/main" id="{703747E3-A319-BA4D-AE22-89A73D4CCD3E}"/>
              </a:ext>
            </a:extLst>
          </p:cNvPr>
          <p:cNvPicPr>
            <a:picLocks noChangeAspect="1"/>
          </p:cNvPicPr>
          <p:nvPr/>
        </p:nvPicPr>
        <p:blipFill>
          <a:blip r:embed="rId2"/>
          <a:stretch>
            <a:fillRect/>
          </a:stretch>
        </p:blipFill>
        <p:spPr>
          <a:xfrm>
            <a:off x="1118704" y="2983757"/>
            <a:ext cx="6350000" cy="1219200"/>
          </a:xfrm>
          <a:prstGeom prst="rect">
            <a:avLst/>
          </a:prstGeom>
        </p:spPr>
      </p:pic>
      <p:sp>
        <p:nvSpPr>
          <p:cNvPr id="5" name="Rectangle 4">
            <a:extLst>
              <a:ext uri="{FF2B5EF4-FFF2-40B4-BE49-F238E27FC236}">
                <a16:creationId xmlns:a16="http://schemas.microsoft.com/office/drawing/2014/main" id="{931545DC-3F27-7A4C-8BE4-1AC6D75AF6DC}"/>
              </a:ext>
            </a:extLst>
          </p:cNvPr>
          <p:cNvSpPr/>
          <p:nvPr/>
        </p:nvSpPr>
        <p:spPr>
          <a:xfrm>
            <a:off x="2737930" y="5523924"/>
            <a:ext cx="3847528" cy="461665"/>
          </a:xfrm>
          <a:prstGeom prst="rect">
            <a:avLst/>
          </a:prstGeom>
        </p:spPr>
        <p:txBody>
          <a:bodyPr wrap="none">
            <a:spAutoFit/>
          </a:bodyPr>
          <a:lstStyle/>
          <a:p>
            <a:r>
              <a:rPr lang="en-US" altLang="en-US" dirty="0"/>
              <a:t>See textbook for derivation</a:t>
            </a:r>
            <a:endParaRPr lang="en-US" dirty="0"/>
          </a:p>
        </p:txBody>
      </p:sp>
      <p:sp>
        <p:nvSpPr>
          <p:cNvPr id="12" name="Rectangle 2">
            <a:extLst>
              <a:ext uri="{FF2B5EF4-FFF2-40B4-BE49-F238E27FC236}">
                <a16:creationId xmlns:a16="http://schemas.microsoft.com/office/drawing/2014/main" id="{1F4C4FDD-D335-AE4D-8F85-E8EA2D40C0F6}"/>
              </a:ext>
            </a:extLst>
          </p:cNvPr>
          <p:cNvSpPr txBox="1">
            <a:spLocks noChangeArrowheads="1"/>
          </p:cNvSpPr>
          <p:nvPr/>
        </p:nvSpPr>
        <p:spPr bwMode="auto">
          <a:xfrm>
            <a:off x="89694" y="759829"/>
            <a:ext cx="8964612"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948151"/>
                </a:solidFill>
                <a:latin typeface="+mj-lt"/>
                <a:ea typeface="+mj-ea"/>
                <a:cs typeface="+mj-cs"/>
              </a:defRPr>
            </a:lvl1pPr>
            <a:lvl2pPr algn="l" rtl="0" eaLnBrk="0" fontAlgn="base" hangingPunct="0">
              <a:spcBef>
                <a:spcPct val="0"/>
              </a:spcBef>
              <a:spcAft>
                <a:spcPct val="0"/>
              </a:spcAft>
              <a:defRPr sz="3600" b="1">
                <a:solidFill>
                  <a:srgbClr val="948151"/>
                </a:solidFill>
                <a:latin typeface="Georgia" pitchFamily="-108" charset="0"/>
                <a:ea typeface="ＭＳ Ｐゴシック" pitchFamily="-108" charset="-128"/>
                <a:cs typeface="ＭＳ Ｐゴシック" pitchFamily="-108" charset="-128"/>
              </a:defRPr>
            </a:lvl2pPr>
            <a:lvl3pPr algn="l" rtl="0" eaLnBrk="0" fontAlgn="base" hangingPunct="0">
              <a:spcBef>
                <a:spcPct val="0"/>
              </a:spcBef>
              <a:spcAft>
                <a:spcPct val="0"/>
              </a:spcAft>
              <a:defRPr sz="3600" b="1">
                <a:solidFill>
                  <a:srgbClr val="948151"/>
                </a:solidFill>
                <a:latin typeface="Georgia" pitchFamily="-108" charset="0"/>
                <a:ea typeface="ＭＳ Ｐゴシック" pitchFamily="-108" charset="-128"/>
                <a:cs typeface="ＭＳ Ｐゴシック" pitchFamily="-108" charset="-128"/>
              </a:defRPr>
            </a:lvl3pPr>
            <a:lvl4pPr algn="l" rtl="0" eaLnBrk="0" fontAlgn="base" hangingPunct="0">
              <a:spcBef>
                <a:spcPct val="0"/>
              </a:spcBef>
              <a:spcAft>
                <a:spcPct val="0"/>
              </a:spcAft>
              <a:defRPr sz="3600" b="1">
                <a:solidFill>
                  <a:srgbClr val="948151"/>
                </a:solidFill>
                <a:latin typeface="Georgia" pitchFamily="-108" charset="0"/>
                <a:ea typeface="ＭＳ Ｐゴシック" pitchFamily="-108" charset="-128"/>
                <a:cs typeface="ＭＳ Ｐゴシック" pitchFamily="-108" charset="-128"/>
              </a:defRPr>
            </a:lvl4pPr>
            <a:lvl5pPr algn="l" rtl="0" eaLnBrk="0" fontAlgn="base" hangingPunct="0">
              <a:spcBef>
                <a:spcPct val="0"/>
              </a:spcBef>
              <a:spcAft>
                <a:spcPct val="0"/>
              </a:spcAft>
              <a:defRPr sz="3600" b="1">
                <a:solidFill>
                  <a:srgbClr val="948151"/>
                </a:solidFill>
                <a:latin typeface="Georgia" pitchFamily="-108" charset="0"/>
                <a:ea typeface="ＭＳ Ｐゴシック" pitchFamily="-108" charset="-128"/>
                <a:cs typeface="ＭＳ Ｐゴシック" pitchFamily="-108" charset="-128"/>
              </a:defRPr>
            </a:lvl5pPr>
            <a:lvl6pPr marL="457200" algn="l" rtl="0" fontAlgn="base">
              <a:spcBef>
                <a:spcPct val="0"/>
              </a:spcBef>
              <a:spcAft>
                <a:spcPct val="0"/>
              </a:spcAft>
              <a:defRPr sz="4400">
                <a:solidFill>
                  <a:srgbClr val="003E7E"/>
                </a:solidFill>
                <a:latin typeface="Georgia" pitchFamily="-108" charset="0"/>
                <a:ea typeface="ＭＳ Ｐゴシック" pitchFamily="-108" charset="-128"/>
                <a:cs typeface="ＭＳ Ｐゴシック" pitchFamily="-108" charset="-128"/>
              </a:defRPr>
            </a:lvl6pPr>
            <a:lvl7pPr marL="914400" algn="l" rtl="0" fontAlgn="base">
              <a:spcBef>
                <a:spcPct val="0"/>
              </a:spcBef>
              <a:spcAft>
                <a:spcPct val="0"/>
              </a:spcAft>
              <a:defRPr sz="4400">
                <a:solidFill>
                  <a:srgbClr val="003E7E"/>
                </a:solidFill>
                <a:latin typeface="Georgia" pitchFamily="-108" charset="0"/>
                <a:ea typeface="ＭＳ Ｐゴシック" pitchFamily="-108" charset="-128"/>
                <a:cs typeface="ＭＳ Ｐゴシック" pitchFamily="-108" charset="-128"/>
              </a:defRPr>
            </a:lvl7pPr>
            <a:lvl8pPr marL="1371600" algn="l" rtl="0" fontAlgn="base">
              <a:spcBef>
                <a:spcPct val="0"/>
              </a:spcBef>
              <a:spcAft>
                <a:spcPct val="0"/>
              </a:spcAft>
              <a:defRPr sz="4400">
                <a:solidFill>
                  <a:srgbClr val="003E7E"/>
                </a:solidFill>
                <a:latin typeface="Georgia" pitchFamily="-108" charset="0"/>
                <a:ea typeface="ＭＳ Ｐゴシック" pitchFamily="-108" charset="-128"/>
                <a:cs typeface="ＭＳ Ｐゴシック" pitchFamily="-108" charset="-128"/>
              </a:defRPr>
            </a:lvl8pPr>
            <a:lvl9pPr marL="1828800" algn="l" rtl="0" fontAlgn="base">
              <a:spcBef>
                <a:spcPct val="0"/>
              </a:spcBef>
              <a:spcAft>
                <a:spcPct val="0"/>
              </a:spcAft>
              <a:defRPr sz="4400">
                <a:solidFill>
                  <a:srgbClr val="003E7E"/>
                </a:solidFill>
                <a:latin typeface="Georgia" pitchFamily="-108" charset="0"/>
                <a:ea typeface="ＭＳ Ｐゴシック" pitchFamily="-108" charset="-128"/>
                <a:cs typeface="ＭＳ Ｐゴシック" pitchFamily="-108" charset="-128"/>
              </a:defRPr>
            </a:lvl9pPr>
          </a:lstStyle>
          <a:p>
            <a:pPr eaLnBrk="1" hangingPunct="1"/>
            <a:r>
              <a:rPr lang="en-US" altLang="en-US" sz="2400" kern="0">
                <a:latin typeface="Arial" panose="020B0604020202020204" pitchFamily="34" charset="0"/>
              </a:rPr>
              <a:t>Shunt Admittance of Concentric Neutral Underground Lines</a:t>
            </a:r>
            <a:endParaRPr lang="en-US" altLang="en-US" sz="2400" kern="0" dirty="0">
              <a:latin typeface="Arial" panose="020B0604020202020204" pitchFamily="34" charset="0"/>
            </a:endParaRPr>
          </a:p>
        </p:txBody>
      </p:sp>
    </p:spTree>
    <p:extLst>
      <p:ext uri="{BB962C8B-B14F-4D97-AF65-F5344CB8AC3E}">
        <p14:creationId xmlns:p14="http://schemas.microsoft.com/office/powerpoint/2010/main" val="571182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79388" y="738533"/>
            <a:ext cx="8461375" cy="581025"/>
          </a:xfrm>
        </p:spPr>
        <p:txBody>
          <a:bodyPr/>
          <a:lstStyle/>
          <a:p>
            <a:pPr eaLnBrk="1" hangingPunct="1"/>
            <a:r>
              <a:rPr lang="en-US" altLang="en-US" dirty="0">
                <a:latin typeface="Arial" panose="020B0604020202020204" pitchFamily="34" charset="0"/>
              </a:rPr>
              <a:t>Outline</a:t>
            </a:r>
          </a:p>
        </p:txBody>
      </p:sp>
      <p:sp>
        <p:nvSpPr>
          <p:cNvPr id="14339" name="Rectangle 3"/>
          <p:cNvSpPr>
            <a:spLocks noGrp="1" noChangeArrowheads="1"/>
          </p:cNvSpPr>
          <p:nvPr>
            <p:ph idx="1"/>
          </p:nvPr>
        </p:nvSpPr>
        <p:spPr>
          <a:xfrm>
            <a:off x="179388" y="1251571"/>
            <a:ext cx="8702675" cy="4079875"/>
          </a:xfrm>
        </p:spPr>
        <p:txBody>
          <a:bodyPr/>
          <a:lstStyle/>
          <a:p>
            <a:pPr eaLnBrk="1" hangingPunct="1">
              <a:spcBef>
                <a:spcPct val="0"/>
              </a:spcBef>
              <a:spcAft>
                <a:spcPct val="0"/>
              </a:spcAft>
              <a:defRPr/>
            </a:pPr>
            <a:r>
              <a:rPr lang="en-US" altLang="en-US" sz="2400" b="1" dirty="0">
                <a:latin typeface="Arial" charset="0"/>
                <a:cs typeface="Arial" charset="0"/>
              </a:rPr>
              <a:t>Module #1:    </a:t>
            </a:r>
            <a:br>
              <a:rPr lang="en-US" altLang="en-US" sz="2400" b="1" dirty="0">
                <a:latin typeface="Arial" charset="0"/>
                <a:cs typeface="Arial" charset="0"/>
              </a:rPr>
            </a:br>
            <a:r>
              <a:rPr lang="en-US" altLang="en-US" sz="2400" dirty="0">
                <a:latin typeface="Arial" charset="0"/>
                <a:cs typeface="Arial" charset="0"/>
              </a:rPr>
              <a:t>Shunt Admittance of Overhead Lines</a:t>
            </a:r>
          </a:p>
          <a:p>
            <a:pPr marL="0" indent="0" eaLnBrk="1" hangingPunct="1">
              <a:spcBef>
                <a:spcPct val="0"/>
              </a:spcBef>
              <a:spcAft>
                <a:spcPct val="0"/>
              </a:spcAft>
              <a:buNone/>
              <a:defRPr/>
            </a:pPr>
            <a:endParaRPr lang="en-US" altLang="en-US" sz="2400" dirty="0">
              <a:latin typeface="Arial" charset="0"/>
              <a:cs typeface="Arial" charset="0"/>
            </a:endParaRPr>
          </a:p>
          <a:p>
            <a:pPr eaLnBrk="1" hangingPunct="1">
              <a:spcBef>
                <a:spcPct val="0"/>
              </a:spcBef>
              <a:spcAft>
                <a:spcPct val="0"/>
              </a:spcAft>
              <a:defRPr/>
            </a:pPr>
            <a:r>
              <a:rPr lang="en-US" altLang="en-US" sz="2400" b="1" dirty="0">
                <a:latin typeface="Arial" charset="0"/>
                <a:cs typeface="Arial" charset="0"/>
              </a:rPr>
              <a:t>Module #2:    </a:t>
            </a:r>
            <a:br>
              <a:rPr lang="en-US" altLang="en-US" sz="2400" b="1" dirty="0">
                <a:latin typeface="Arial" charset="0"/>
                <a:cs typeface="Arial" charset="0"/>
              </a:rPr>
            </a:br>
            <a:r>
              <a:rPr lang="en-US" altLang="en-US" sz="2400" dirty="0">
                <a:latin typeface="Arial" charset="0"/>
                <a:cs typeface="Arial" charset="0"/>
              </a:rPr>
              <a:t>Shunt Admittance of Concentric Neutral </a:t>
            </a:r>
            <a:r>
              <a:rPr lang="en-US" altLang="en-US" sz="2400">
                <a:latin typeface="Arial" charset="0"/>
                <a:cs typeface="Arial" charset="0"/>
              </a:rPr>
              <a:t>Underground Lines</a:t>
            </a:r>
            <a:endParaRPr lang="en-US" altLang="en-US" sz="2200" dirty="0">
              <a:latin typeface="Arial" charset="0"/>
              <a:cs typeface="Arial" charset="0"/>
            </a:endParaRPr>
          </a:p>
          <a:p>
            <a:pPr marL="0" indent="0" eaLnBrk="1" hangingPunct="1">
              <a:spcBef>
                <a:spcPct val="0"/>
              </a:spcBef>
              <a:spcAft>
                <a:spcPct val="0"/>
              </a:spcAft>
              <a:buNone/>
              <a:defRPr/>
            </a:pPr>
            <a:endParaRPr lang="en-US" altLang="en-US" sz="2400" dirty="0">
              <a:latin typeface="Arial" charset="0"/>
              <a:cs typeface="Arial" charset="0"/>
            </a:endParaRPr>
          </a:p>
          <a:p>
            <a:pPr marL="0" indent="0" eaLnBrk="1" hangingPunct="1">
              <a:spcBef>
                <a:spcPct val="0"/>
              </a:spcBef>
              <a:spcAft>
                <a:spcPct val="0"/>
              </a:spcAft>
              <a:buNone/>
              <a:defRPr/>
            </a:pPr>
            <a:endParaRPr lang="en-US" altLang="en-US" sz="2800" b="1" dirty="0">
              <a:latin typeface="Arial" charset="0"/>
              <a:cs typeface="Arial" charset="0"/>
            </a:endParaRPr>
          </a:p>
          <a:p>
            <a:pPr marL="0" indent="0" eaLnBrk="1" hangingPunct="1">
              <a:spcBef>
                <a:spcPct val="0"/>
              </a:spcBef>
              <a:spcAft>
                <a:spcPct val="0"/>
              </a:spcAft>
              <a:buFontTx/>
              <a:buNone/>
              <a:defRPr/>
            </a:pPr>
            <a:br>
              <a:rPr lang="en-US" altLang="en-US" sz="2000" b="1" dirty="0">
                <a:latin typeface="Arial" charset="0"/>
                <a:cs typeface="Arial" charset="0"/>
              </a:rPr>
            </a:br>
            <a:endParaRPr lang="en-US" altLang="en-US" sz="2000" dirty="0">
              <a:latin typeface="Arial" charset="0"/>
              <a:cs typeface="Arial" charset="0"/>
            </a:endParaRPr>
          </a:p>
        </p:txBody>
      </p:sp>
      <p:sp>
        <p:nvSpPr>
          <p:cNvPr id="17412" name="TextBox 5"/>
          <p:cNvSpPr txBox="1">
            <a:spLocks noChangeArrowheads="1"/>
          </p:cNvSpPr>
          <p:nvPr/>
        </p:nvSpPr>
        <p:spPr bwMode="auto">
          <a:xfrm>
            <a:off x="3954463" y="134938"/>
            <a:ext cx="4927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dirty="0">
                <a:latin typeface="Times New Roman" panose="02020603050405020304" pitchFamily="18" charset="0"/>
              </a:rPr>
              <a:t>Lecture Outline</a:t>
            </a:r>
          </a:p>
        </p:txBody>
      </p:sp>
      <p:sp>
        <p:nvSpPr>
          <p:cNvPr id="17413"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61448736-E33D-4692-8747-7BE210BE8A10}" type="slidenum">
              <a:rPr lang="en-US" altLang="en-US" sz="2400" smtClean="0">
                <a:solidFill>
                  <a:schemeClr val="tx1"/>
                </a:solidFill>
                <a:latin typeface="Arial" panose="020B0604020202020204" pitchFamily="34" charset="0"/>
              </a:rPr>
              <a:pPr algn="r">
                <a:spcBef>
                  <a:spcPct val="0"/>
                </a:spcBef>
                <a:spcAft>
                  <a:spcPct val="0"/>
                </a:spcAft>
                <a:buClrTx/>
                <a:buFontTx/>
                <a:buNone/>
              </a:pPr>
              <a:t>2</a:t>
            </a:fld>
            <a:endParaRPr lang="en-US" altLang="en-US" sz="2400">
              <a:solidFill>
                <a:schemeClr val="tx1"/>
              </a:solidFill>
              <a:latin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20</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335794" y="1438471"/>
            <a:ext cx="8307387"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r>
              <a:rPr lang="en-US" altLang="en-US" sz="2400" dirty="0">
                <a:solidFill>
                  <a:schemeClr val="tx1"/>
                </a:solidFill>
                <a:latin typeface="Arial" panose="020B0604020202020204" pitchFamily="34" charset="0"/>
              </a:rPr>
              <a:t>Because the neutral strands are all grounded, the previous equation gives the voltage drop between the phase conductor and ground. Therefore, the capacitance from the phase to ground for a concentric neutral cable is given by:</a:t>
            </a: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pic>
        <p:nvPicPr>
          <p:cNvPr id="2" name="Picture 1">
            <a:extLst>
              <a:ext uri="{FF2B5EF4-FFF2-40B4-BE49-F238E27FC236}">
                <a16:creationId xmlns:a16="http://schemas.microsoft.com/office/drawing/2014/main" id="{3C0A2E9E-2F76-4246-92CB-B9A62516B2E3}"/>
              </a:ext>
            </a:extLst>
          </p:cNvPr>
          <p:cNvPicPr>
            <a:picLocks noChangeAspect="1"/>
          </p:cNvPicPr>
          <p:nvPr/>
        </p:nvPicPr>
        <p:blipFill>
          <a:blip r:embed="rId2"/>
          <a:stretch>
            <a:fillRect/>
          </a:stretch>
        </p:blipFill>
        <p:spPr>
          <a:xfrm>
            <a:off x="1104900" y="3352055"/>
            <a:ext cx="6934200" cy="1816100"/>
          </a:xfrm>
          <a:prstGeom prst="rect">
            <a:avLst/>
          </a:prstGeom>
        </p:spPr>
      </p:pic>
      <p:sp>
        <p:nvSpPr>
          <p:cNvPr id="11" name="Rectangle 2">
            <a:extLst>
              <a:ext uri="{FF2B5EF4-FFF2-40B4-BE49-F238E27FC236}">
                <a16:creationId xmlns:a16="http://schemas.microsoft.com/office/drawing/2014/main" id="{3D547CA0-FA25-9A4D-B5EA-805AF99FD663}"/>
              </a:ext>
            </a:extLst>
          </p:cNvPr>
          <p:cNvSpPr txBox="1">
            <a:spLocks noChangeArrowheads="1"/>
          </p:cNvSpPr>
          <p:nvPr/>
        </p:nvSpPr>
        <p:spPr bwMode="auto">
          <a:xfrm>
            <a:off x="89694" y="759829"/>
            <a:ext cx="8964612"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948151"/>
                </a:solidFill>
                <a:latin typeface="+mj-lt"/>
                <a:ea typeface="+mj-ea"/>
                <a:cs typeface="+mj-cs"/>
              </a:defRPr>
            </a:lvl1pPr>
            <a:lvl2pPr algn="l" rtl="0" eaLnBrk="0" fontAlgn="base" hangingPunct="0">
              <a:spcBef>
                <a:spcPct val="0"/>
              </a:spcBef>
              <a:spcAft>
                <a:spcPct val="0"/>
              </a:spcAft>
              <a:defRPr sz="3600" b="1">
                <a:solidFill>
                  <a:srgbClr val="948151"/>
                </a:solidFill>
                <a:latin typeface="Georgia" pitchFamily="-108" charset="0"/>
                <a:ea typeface="ＭＳ Ｐゴシック" pitchFamily="-108" charset="-128"/>
                <a:cs typeface="ＭＳ Ｐゴシック" pitchFamily="-108" charset="-128"/>
              </a:defRPr>
            </a:lvl2pPr>
            <a:lvl3pPr algn="l" rtl="0" eaLnBrk="0" fontAlgn="base" hangingPunct="0">
              <a:spcBef>
                <a:spcPct val="0"/>
              </a:spcBef>
              <a:spcAft>
                <a:spcPct val="0"/>
              </a:spcAft>
              <a:defRPr sz="3600" b="1">
                <a:solidFill>
                  <a:srgbClr val="948151"/>
                </a:solidFill>
                <a:latin typeface="Georgia" pitchFamily="-108" charset="0"/>
                <a:ea typeface="ＭＳ Ｐゴシック" pitchFamily="-108" charset="-128"/>
                <a:cs typeface="ＭＳ Ｐゴシック" pitchFamily="-108" charset="-128"/>
              </a:defRPr>
            </a:lvl3pPr>
            <a:lvl4pPr algn="l" rtl="0" eaLnBrk="0" fontAlgn="base" hangingPunct="0">
              <a:spcBef>
                <a:spcPct val="0"/>
              </a:spcBef>
              <a:spcAft>
                <a:spcPct val="0"/>
              </a:spcAft>
              <a:defRPr sz="3600" b="1">
                <a:solidFill>
                  <a:srgbClr val="948151"/>
                </a:solidFill>
                <a:latin typeface="Georgia" pitchFamily="-108" charset="0"/>
                <a:ea typeface="ＭＳ Ｐゴシック" pitchFamily="-108" charset="-128"/>
                <a:cs typeface="ＭＳ Ｐゴシック" pitchFamily="-108" charset="-128"/>
              </a:defRPr>
            </a:lvl4pPr>
            <a:lvl5pPr algn="l" rtl="0" eaLnBrk="0" fontAlgn="base" hangingPunct="0">
              <a:spcBef>
                <a:spcPct val="0"/>
              </a:spcBef>
              <a:spcAft>
                <a:spcPct val="0"/>
              </a:spcAft>
              <a:defRPr sz="3600" b="1">
                <a:solidFill>
                  <a:srgbClr val="948151"/>
                </a:solidFill>
                <a:latin typeface="Georgia" pitchFamily="-108" charset="0"/>
                <a:ea typeface="ＭＳ Ｐゴシック" pitchFamily="-108" charset="-128"/>
                <a:cs typeface="ＭＳ Ｐゴシック" pitchFamily="-108" charset="-128"/>
              </a:defRPr>
            </a:lvl5pPr>
            <a:lvl6pPr marL="457200" algn="l" rtl="0" fontAlgn="base">
              <a:spcBef>
                <a:spcPct val="0"/>
              </a:spcBef>
              <a:spcAft>
                <a:spcPct val="0"/>
              </a:spcAft>
              <a:defRPr sz="4400">
                <a:solidFill>
                  <a:srgbClr val="003E7E"/>
                </a:solidFill>
                <a:latin typeface="Georgia" pitchFamily="-108" charset="0"/>
                <a:ea typeface="ＭＳ Ｐゴシック" pitchFamily="-108" charset="-128"/>
                <a:cs typeface="ＭＳ Ｐゴシック" pitchFamily="-108" charset="-128"/>
              </a:defRPr>
            </a:lvl6pPr>
            <a:lvl7pPr marL="914400" algn="l" rtl="0" fontAlgn="base">
              <a:spcBef>
                <a:spcPct val="0"/>
              </a:spcBef>
              <a:spcAft>
                <a:spcPct val="0"/>
              </a:spcAft>
              <a:defRPr sz="4400">
                <a:solidFill>
                  <a:srgbClr val="003E7E"/>
                </a:solidFill>
                <a:latin typeface="Georgia" pitchFamily="-108" charset="0"/>
                <a:ea typeface="ＭＳ Ｐゴシック" pitchFamily="-108" charset="-128"/>
                <a:cs typeface="ＭＳ Ｐゴシック" pitchFamily="-108" charset="-128"/>
              </a:defRPr>
            </a:lvl7pPr>
            <a:lvl8pPr marL="1371600" algn="l" rtl="0" fontAlgn="base">
              <a:spcBef>
                <a:spcPct val="0"/>
              </a:spcBef>
              <a:spcAft>
                <a:spcPct val="0"/>
              </a:spcAft>
              <a:defRPr sz="4400">
                <a:solidFill>
                  <a:srgbClr val="003E7E"/>
                </a:solidFill>
                <a:latin typeface="Georgia" pitchFamily="-108" charset="0"/>
                <a:ea typeface="ＭＳ Ｐゴシック" pitchFamily="-108" charset="-128"/>
                <a:cs typeface="ＭＳ Ｐゴシック" pitchFamily="-108" charset="-128"/>
              </a:defRPr>
            </a:lvl8pPr>
            <a:lvl9pPr marL="1828800" algn="l" rtl="0" fontAlgn="base">
              <a:spcBef>
                <a:spcPct val="0"/>
              </a:spcBef>
              <a:spcAft>
                <a:spcPct val="0"/>
              </a:spcAft>
              <a:defRPr sz="4400">
                <a:solidFill>
                  <a:srgbClr val="003E7E"/>
                </a:solidFill>
                <a:latin typeface="Georgia" pitchFamily="-108" charset="0"/>
                <a:ea typeface="ＭＳ Ｐゴシック" pitchFamily="-108" charset="-128"/>
                <a:cs typeface="ＭＳ Ｐゴシック" pitchFamily="-108" charset="-128"/>
              </a:defRPr>
            </a:lvl9pPr>
          </a:lstStyle>
          <a:p>
            <a:pPr eaLnBrk="1" hangingPunct="1"/>
            <a:r>
              <a:rPr lang="en-US" altLang="en-US" sz="2400" kern="0">
                <a:latin typeface="Arial" panose="020B0604020202020204" pitchFamily="34" charset="0"/>
              </a:rPr>
              <a:t>Shunt Admittance of Concentric Neutral Underground Lines</a:t>
            </a:r>
            <a:endParaRPr lang="en-US" altLang="en-US" sz="2400" kern="0" dirty="0">
              <a:latin typeface="Arial" panose="020B0604020202020204" pitchFamily="34" charset="0"/>
            </a:endParaRPr>
          </a:p>
        </p:txBody>
      </p:sp>
    </p:spTree>
    <p:extLst>
      <p:ext uri="{BB962C8B-B14F-4D97-AF65-F5344CB8AC3E}">
        <p14:creationId xmlns:p14="http://schemas.microsoft.com/office/powerpoint/2010/main" val="32300969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21</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335794" y="1438471"/>
            <a:ext cx="8307387" cy="1508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r>
              <a:rPr lang="en-US" altLang="en-US" sz="2400" dirty="0">
                <a:solidFill>
                  <a:schemeClr val="tx1"/>
                </a:solidFill>
                <a:latin typeface="Arial" panose="020B0604020202020204" pitchFamily="34" charset="0"/>
              </a:rPr>
              <a:t>For this equation, </a:t>
            </a:r>
            <a:r>
              <a:rPr lang="el-GR" altLang="en-US" sz="2400" dirty="0">
                <a:solidFill>
                  <a:schemeClr val="tx1"/>
                </a:solidFill>
                <a:latin typeface="Arial" panose="020B0604020202020204" pitchFamily="34" charset="0"/>
              </a:rPr>
              <a:t>ε = ε</a:t>
            </a:r>
            <a:r>
              <a:rPr lang="el-GR" altLang="en-US" sz="2400" baseline="-25000" dirty="0">
                <a:solidFill>
                  <a:schemeClr val="tx1"/>
                </a:solidFill>
                <a:latin typeface="Arial" panose="020B0604020202020204" pitchFamily="34" charset="0"/>
              </a:rPr>
              <a:t>0</a:t>
            </a:r>
            <a:r>
              <a:rPr lang="el-GR" altLang="en-US" sz="2400" dirty="0">
                <a:solidFill>
                  <a:schemeClr val="tx1"/>
                </a:solidFill>
                <a:latin typeface="Arial" panose="020B0604020202020204" pitchFamily="34" charset="0"/>
              </a:rPr>
              <a:t>ε</a:t>
            </a:r>
            <a:r>
              <a:rPr lang="en-US" altLang="en-US" sz="2400" baseline="-25000" dirty="0">
                <a:solidFill>
                  <a:schemeClr val="tx1"/>
                </a:solidFill>
                <a:latin typeface="Arial" panose="020B0604020202020204" pitchFamily="34" charset="0"/>
              </a:rPr>
              <a:t>r</a:t>
            </a:r>
            <a:r>
              <a:rPr lang="en-US" altLang="en-US" sz="2400" dirty="0">
                <a:solidFill>
                  <a:schemeClr val="tx1"/>
                </a:solidFill>
                <a:latin typeface="Arial" panose="020B0604020202020204" pitchFamily="34" charset="0"/>
              </a:rPr>
              <a:t> = permittivity of the medium</a:t>
            </a:r>
          </a:p>
          <a:p>
            <a:pPr>
              <a:spcBef>
                <a:spcPct val="0"/>
              </a:spcBef>
              <a:spcAft>
                <a:spcPts val="1200"/>
              </a:spcAft>
              <a:buClrTx/>
            </a:pPr>
            <a:r>
              <a:rPr lang="el-GR" altLang="en-US" sz="2400" dirty="0">
                <a:solidFill>
                  <a:schemeClr val="tx1"/>
                </a:solidFill>
                <a:latin typeface="Arial" panose="020B0604020202020204" pitchFamily="34" charset="0"/>
              </a:rPr>
              <a:t>ε</a:t>
            </a:r>
            <a:r>
              <a:rPr lang="el-GR" altLang="en-US" sz="2400" baseline="-25000" dirty="0">
                <a:solidFill>
                  <a:schemeClr val="tx1"/>
                </a:solidFill>
                <a:latin typeface="Arial" panose="020B0604020202020204" pitchFamily="34" charset="0"/>
              </a:rPr>
              <a:t>0</a:t>
            </a:r>
            <a:r>
              <a:rPr lang="el-GR" altLang="en-US" sz="2400" dirty="0">
                <a:solidFill>
                  <a:schemeClr val="tx1"/>
                </a:solidFill>
                <a:latin typeface="Arial" panose="020B0604020202020204" pitchFamily="34" charset="0"/>
              </a:rPr>
              <a:t> = </a:t>
            </a:r>
            <a:r>
              <a:rPr lang="en-US" altLang="en-US" sz="2400" dirty="0">
                <a:solidFill>
                  <a:schemeClr val="tx1"/>
                </a:solidFill>
                <a:latin typeface="Arial" panose="020B0604020202020204" pitchFamily="34" charset="0"/>
              </a:rPr>
              <a:t>permittivity of free space = 0.01420 </a:t>
            </a:r>
            <a:r>
              <a:rPr lang="el-GR" altLang="en-US" sz="2400" dirty="0">
                <a:solidFill>
                  <a:schemeClr val="tx1"/>
                </a:solidFill>
                <a:latin typeface="Arial" panose="020B0604020202020204" pitchFamily="34" charset="0"/>
              </a:rPr>
              <a:t>μ</a:t>
            </a:r>
            <a:r>
              <a:rPr lang="en-US" altLang="en-US" sz="2400" dirty="0">
                <a:solidFill>
                  <a:schemeClr val="tx1"/>
                </a:solidFill>
                <a:latin typeface="Arial" panose="020B0604020202020204" pitchFamily="34" charset="0"/>
              </a:rPr>
              <a:t>F/mile</a:t>
            </a:r>
          </a:p>
          <a:p>
            <a:pPr>
              <a:spcBef>
                <a:spcPct val="0"/>
              </a:spcBef>
              <a:spcAft>
                <a:spcPts val="1200"/>
              </a:spcAft>
              <a:buClrTx/>
            </a:pPr>
            <a:r>
              <a:rPr lang="el-GR" altLang="en-US" sz="2400" dirty="0">
                <a:solidFill>
                  <a:schemeClr val="tx1"/>
                </a:solidFill>
                <a:latin typeface="Arial" panose="020B0604020202020204" pitchFamily="34" charset="0"/>
              </a:rPr>
              <a:t>ε</a:t>
            </a:r>
            <a:r>
              <a:rPr lang="en-US" altLang="en-US" sz="2400" baseline="-25000" dirty="0">
                <a:solidFill>
                  <a:schemeClr val="tx1"/>
                </a:solidFill>
                <a:latin typeface="Arial" panose="020B0604020202020204" pitchFamily="34" charset="0"/>
              </a:rPr>
              <a:t>r</a:t>
            </a:r>
            <a:r>
              <a:rPr lang="en-US" altLang="en-US" sz="2400" dirty="0">
                <a:solidFill>
                  <a:schemeClr val="tx1"/>
                </a:solidFill>
                <a:latin typeface="Arial" panose="020B0604020202020204" pitchFamily="34" charset="0"/>
              </a:rPr>
              <a:t> = relative permittivity of the medium</a:t>
            </a: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pic>
        <p:nvPicPr>
          <p:cNvPr id="3" name="Picture 2">
            <a:extLst>
              <a:ext uri="{FF2B5EF4-FFF2-40B4-BE49-F238E27FC236}">
                <a16:creationId xmlns:a16="http://schemas.microsoft.com/office/drawing/2014/main" id="{829CF26A-C3A4-294D-BC1A-F9491B6AE3FF}"/>
              </a:ext>
            </a:extLst>
          </p:cNvPr>
          <p:cNvPicPr>
            <a:picLocks noChangeAspect="1"/>
          </p:cNvPicPr>
          <p:nvPr/>
        </p:nvPicPr>
        <p:blipFill>
          <a:blip r:embed="rId2"/>
          <a:stretch>
            <a:fillRect/>
          </a:stretch>
        </p:blipFill>
        <p:spPr>
          <a:xfrm>
            <a:off x="609637" y="3582780"/>
            <a:ext cx="7759700" cy="2654300"/>
          </a:xfrm>
          <a:prstGeom prst="rect">
            <a:avLst/>
          </a:prstGeom>
        </p:spPr>
      </p:pic>
      <p:sp>
        <p:nvSpPr>
          <p:cNvPr id="10" name="Rectangle 2">
            <a:extLst>
              <a:ext uri="{FF2B5EF4-FFF2-40B4-BE49-F238E27FC236}">
                <a16:creationId xmlns:a16="http://schemas.microsoft.com/office/drawing/2014/main" id="{51F8083F-84DE-3E44-9E8C-D2704795978C}"/>
              </a:ext>
            </a:extLst>
          </p:cNvPr>
          <p:cNvSpPr>
            <a:spLocks noGrp="1" noChangeArrowheads="1"/>
          </p:cNvSpPr>
          <p:nvPr>
            <p:ph type="title"/>
          </p:nvPr>
        </p:nvSpPr>
        <p:spPr>
          <a:xfrm>
            <a:off x="179388" y="762000"/>
            <a:ext cx="8964612" cy="581025"/>
          </a:xfrm>
        </p:spPr>
        <p:txBody>
          <a:bodyPr/>
          <a:lstStyle/>
          <a:p>
            <a:pPr eaLnBrk="1" hangingPunct="1"/>
            <a:r>
              <a:rPr lang="en-US" altLang="en-US" sz="2400" dirty="0">
                <a:latin typeface="Arial" panose="020B0604020202020204" pitchFamily="34" charset="0"/>
              </a:rPr>
              <a:t>Shunt Admittance of Concentric Neutral Underground Lines</a:t>
            </a:r>
          </a:p>
        </p:txBody>
      </p:sp>
    </p:spTree>
    <p:extLst>
      <p:ext uri="{BB962C8B-B14F-4D97-AF65-F5344CB8AC3E}">
        <p14:creationId xmlns:p14="http://schemas.microsoft.com/office/powerpoint/2010/main" val="25404499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22</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335794" y="1438471"/>
            <a:ext cx="8307387"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r>
              <a:rPr lang="en-US" altLang="en-US" sz="2400" b="1" dirty="0">
                <a:solidFill>
                  <a:schemeClr val="tx1"/>
                </a:solidFill>
                <a:latin typeface="Arial" panose="020B0604020202020204" pitchFamily="34" charset="0"/>
              </a:rPr>
              <a:t>Cross-linked polyethylene (XLPE) </a:t>
            </a:r>
            <a:r>
              <a:rPr lang="en-US" altLang="en-US" sz="2400" dirty="0">
                <a:solidFill>
                  <a:schemeClr val="tx1"/>
                </a:solidFill>
                <a:latin typeface="Arial" panose="020B0604020202020204" pitchFamily="34" charset="0"/>
              </a:rPr>
              <a:t>is a very popular insulation material. If the minimum value of relative permittivity is assumed (2.3), the equation for the shunt admittance (at 60 Hz) of the concentric neutral cable is given by:</a:t>
            </a: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pic>
        <p:nvPicPr>
          <p:cNvPr id="2" name="Picture 1">
            <a:extLst>
              <a:ext uri="{FF2B5EF4-FFF2-40B4-BE49-F238E27FC236}">
                <a16:creationId xmlns:a16="http://schemas.microsoft.com/office/drawing/2014/main" id="{E13E33C5-A29B-8A47-AFD2-2CC9D1848876}"/>
              </a:ext>
            </a:extLst>
          </p:cNvPr>
          <p:cNvPicPr>
            <a:picLocks noChangeAspect="1"/>
          </p:cNvPicPr>
          <p:nvPr/>
        </p:nvPicPr>
        <p:blipFill>
          <a:blip r:embed="rId2"/>
          <a:stretch>
            <a:fillRect/>
          </a:stretch>
        </p:blipFill>
        <p:spPr>
          <a:xfrm>
            <a:off x="1257889" y="3641148"/>
            <a:ext cx="6184900" cy="1447800"/>
          </a:xfrm>
          <a:prstGeom prst="rect">
            <a:avLst/>
          </a:prstGeom>
        </p:spPr>
      </p:pic>
      <p:sp>
        <p:nvSpPr>
          <p:cNvPr id="9" name="Rectangle 2">
            <a:extLst>
              <a:ext uri="{FF2B5EF4-FFF2-40B4-BE49-F238E27FC236}">
                <a16:creationId xmlns:a16="http://schemas.microsoft.com/office/drawing/2014/main" id="{CB7D857F-F4E3-A946-A3B7-D799B839DD2A}"/>
              </a:ext>
            </a:extLst>
          </p:cNvPr>
          <p:cNvSpPr>
            <a:spLocks noGrp="1" noChangeArrowheads="1"/>
          </p:cNvSpPr>
          <p:nvPr>
            <p:ph type="title"/>
          </p:nvPr>
        </p:nvSpPr>
        <p:spPr>
          <a:xfrm>
            <a:off x="179388" y="762000"/>
            <a:ext cx="8964612" cy="581025"/>
          </a:xfrm>
        </p:spPr>
        <p:txBody>
          <a:bodyPr/>
          <a:lstStyle/>
          <a:p>
            <a:pPr eaLnBrk="1" hangingPunct="1"/>
            <a:r>
              <a:rPr lang="en-US" altLang="en-US" sz="2400" dirty="0">
                <a:latin typeface="Arial" panose="020B0604020202020204" pitchFamily="34" charset="0"/>
              </a:rPr>
              <a:t>Shunt Admittance of Concentric Neutral Underground Lines</a:t>
            </a:r>
          </a:p>
        </p:txBody>
      </p:sp>
    </p:spTree>
    <p:extLst>
      <p:ext uri="{BB962C8B-B14F-4D97-AF65-F5344CB8AC3E}">
        <p14:creationId xmlns:p14="http://schemas.microsoft.com/office/powerpoint/2010/main" val="30080261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23</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179388" y="1508125"/>
            <a:ext cx="8307387"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r>
              <a:rPr lang="en-US" altLang="en-US" sz="2400" dirty="0">
                <a:solidFill>
                  <a:schemeClr val="tx1"/>
                </a:solidFill>
                <a:latin typeface="Arial" panose="020B0604020202020204" pitchFamily="34" charset="0"/>
              </a:rPr>
              <a:t>The mutual capacitance between lines can be considered to be zero, and the capacitance from concentric neutral to phase conductors can be considered zero. Thus the primitive or phase capacitance matrices are both diagonal.</a:t>
            </a: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8" name="Rectangle 2">
            <a:extLst>
              <a:ext uri="{FF2B5EF4-FFF2-40B4-BE49-F238E27FC236}">
                <a16:creationId xmlns:a16="http://schemas.microsoft.com/office/drawing/2014/main" id="{B21E1DE9-C60A-6A4B-93EE-099E57696223}"/>
              </a:ext>
            </a:extLst>
          </p:cNvPr>
          <p:cNvSpPr>
            <a:spLocks noGrp="1" noChangeArrowheads="1"/>
          </p:cNvSpPr>
          <p:nvPr>
            <p:ph type="title"/>
          </p:nvPr>
        </p:nvSpPr>
        <p:spPr>
          <a:xfrm>
            <a:off x="179388" y="762000"/>
            <a:ext cx="8964612" cy="581025"/>
          </a:xfrm>
        </p:spPr>
        <p:txBody>
          <a:bodyPr/>
          <a:lstStyle/>
          <a:p>
            <a:pPr eaLnBrk="1" hangingPunct="1"/>
            <a:r>
              <a:rPr lang="en-US" altLang="en-US" sz="2400" dirty="0">
                <a:latin typeface="Arial" panose="020B0604020202020204" pitchFamily="34" charset="0"/>
              </a:rPr>
              <a:t>Shunt Admittance of Concentric Neutral Underground Lines</a:t>
            </a:r>
          </a:p>
        </p:txBody>
      </p:sp>
    </p:spTree>
    <p:extLst>
      <p:ext uri="{BB962C8B-B14F-4D97-AF65-F5344CB8AC3E}">
        <p14:creationId xmlns:p14="http://schemas.microsoft.com/office/powerpoint/2010/main" val="25846694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24</a:t>
            </a:fld>
            <a:endParaRPr lang="en-US" altLang="en-US" sz="240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11" name="TextBox 1">
            <a:extLst>
              <a:ext uri="{FF2B5EF4-FFF2-40B4-BE49-F238E27FC236}">
                <a16:creationId xmlns:a16="http://schemas.microsoft.com/office/drawing/2014/main" id="{50710247-4DE4-6441-840E-D724D9AE4997}"/>
              </a:ext>
            </a:extLst>
          </p:cNvPr>
          <p:cNvSpPr txBox="1">
            <a:spLocks noChangeArrowheads="1"/>
          </p:cNvSpPr>
          <p:nvPr/>
        </p:nvSpPr>
        <p:spPr bwMode="auto">
          <a:xfrm>
            <a:off x="335794" y="1438471"/>
            <a:ext cx="83073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r>
              <a:rPr lang="en-US" altLang="en-US" sz="2400" dirty="0">
                <a:solidFill>
                  <a:schemeClr val="tx1"/>
                </a:solidFill>
                <a:latin typeface="Arial" panose="020B0604020202020204" pitchFamily="34" charset="0"/>
              </a:rPr>
              <a:t>Recall the example from lecture 8:</a:t>
            </a:r>
          </a:p>
        </p:txBody>
      </p:sp>
      <p:pic>
        <p:nvPicPr>
          <p:cNvPr id="12" name="Picture 11">
            <a:extLst>
              <a:ext uri="{FF2B5EF4-FFF2-40B4-BE49-F238E27FC236}">
                <a16:creationId xmlns:a16="http://schemas.microsoft.com/office/drawing/2014/main" id="{914DC404-BD88-9F4A-A504-4E344D72CB9A}"/>
              </a:ext>
            </a:extLst>
          </p:cNvPr>
          <p:cNvPicPr>
            <a:picLocks noChangeAspect="1"/>
          </p:cNvPicPr>
          <p:nvPr/>
        </p:nvPicPr>
        <p:blipFill>
          <a:blip r:embed="rId2"/>
          <a:stretch>
            <a:fillRect/>
          </a:stretch>
        </p:blipFill>
        <p:spPr>
          <a:xfrm>
            <a:off x="1083365" y="2396072"/>
            <a:ext cx="6608724" cy="2847191"/>
          </a:xfrm>
          <a:prstGeom prst="rect">
            <a:avLst/>
          </a:prstGeom>
        </p:spPr>
      </p:pic>
      <p:sp>
        <p:nvSpPr>
          <p:cNvPr id="13" name="Rectangle 12">
            <a:extLst>
              <a:ext uri="{FF2B5EF4-FFF2-40B4-BE49-F238E27FC236}">
                <a16:creationId xmlns:a16="http://schemas.microsoft.com/office/drawing/2014/main" id="{E8F340E5-ACCA-0643-86DD-438828C69E4B}"/>
              </a:ext>
            </a:extLst>
          </p:cNvPr>
          <p:cNvSpPr/>
          <p:nvPr/>
        </p:nvSpPr>
        <p:spPr>
          <a:xfrm>
            <a:off x="179388" y="5338834"/>
            <a:ext cx="8964612" cy="1323439"/>
          </a:xfrm>
          <a:prstGeom prst="rect">
            <a:avLst/>
          </a:prstGeom>
        </p:spPr>
        <p:txBody>
          <a:bodyPr wrap="square">
            <a:spAutoFit/>
          </a:bodyPr>
          <a:lstStyle/>
          <a:p>
            <a:r>
              <a:rPr lang="en-US" sz="2000" dirty="0">
                <a:solidFill>
                  <a:srgbClr val="1B1B26"/>
                </a:solidFill>
                <a:latin typeface="-apple-system"/>
              </a:rPr>
              <a:t>The cables are 15 kV, 250,000 CM stranded all aluminum with </a:t>
            </a:r>
            <a:r>
              <a:rPr lang="en-US" sz="2000" i="1" dirty="0">
                <a:solidFill>
                  <a:srgbClr val="1B1B26"/>
                </a:solidFill>
                <a:latin typeface="-apple-system"/>
              </a:rPr>
              <a:t>k</a:t>
            </a:r>
            <a:r>
              <a:rPr lang="en-US" sz="2000" dirty="0">
                <a:solidFill>
                  <a:srgbClr val="1B1B26"/>
                </a:solidFill>
                <a:latin typeface="-apple-system"/>
              </a:rPr>
              <a:t> = 13 strands of #14 annealed coated copper wires (1/3 neutral). The outside diameter of the cable over the neutral strands is 1.29 in. Determine the phase impedance matrix and the sequence impedance matrix. </a:t>
            </a:r>
            <a:r>
              <a:rPr lang="en-US" sz="2000" b="1" dirty="0">
                <a:solidFill>
                  <a:srgbClr val="1B1B26"/>
                </a:solidFill>
                <a:latin typeface="-apple-system"/>
              </a:rPr>
              <a:t>The insulation material is considered to be XLPE</a:t>
            </a:r>
            <a:endParaRPr lang="en-US" sz="2000" b="1" dirty="0"/>
          </a:p>
        </p:txBody>
      </p:sp>
      <p:sp>
        <p:nvSpPr>
          <p:cNvPr id="14" name="Rectangle 2">
            <a:extLst>
              <a:ext uri="{FF2B5EF4-FFF2-40B4-BE49-F238E27FC236}">
                <a16:creationId xmlns:a16="http://schemas.microsoft.com/office/drawing/2014/main" id="{2FE7FE60-064F-BE48-AC0F-00930386800D}"/>
              </a:ext>
            </a:extLst>
          </p:cNvPr>
          <p:cNvSpPr>
            <a:spLocks noGrp="1" noChangeArrowheads="1"/>
          </p:cNvSpPr>
          <p:nvPr>
            <p:ph type="title"/>
          </p:nvPr>
        </p:nvSpPr>
        <p:spPr>
          <a:xfrm>
            <a:off x="179388" y="762000"/>
            <a:ext cx="8964612" cy="581025"/>
          </a:xfrm>
        </p:spPr>
        <p:txBody>
          <a:bodyPr/>
          <a:lstStyle/>
          <a:p>
            <a:pPr eaLnBrk="1" hangingPunct="1"/>
            <a:r>
              <a:rPr lang="en-US" altLang="en-US" sz="2400" dirty="0">
                <a:latin typeface="Arial" panose="020B0604020202020204" pitchFamily="34" charset="0"/>
              </a:rPr>
              <a:t>Shunt Admittance of Concentric Neutral Underground Lines</a:t>
            </a:r>
          </a:p>
        </p:txBody>
      </p:sp>
    </p:spTree>
    <p:extLst>
      <p:ext uri="{BB962C8B-B14F-4D97-AF65-F5344CB8AC3E}">
        <p14:creationId xmlns:p14="http://schemas.microsoft.com/office/powerpoint/2010/main" val="8917775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25</a:t>
            </a:fld>
            <a:endParaRPr lang="en-US" altLang="en-US" sz="240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11" name="TextBox 1">
            <a:extLst>
              <a:ext uri="{FF2B5EF4-FFF2-40B4-BE49-F238E27FC236}">
                <a16:creationId xmlns:a16="http://schemas.microsoft.com/office/drawing/2014/main" id="{50710247-4DE4-6441-840E-D724D9AE4997}"/>
              </a:ext>
            </a:extLst>
          </p:cNvPr>
          <p:cNvSpPr txBox="1">
            <a:spLocks noChangeArrowheads="1"/>
          </p:cNvSpPr>
          <p:nvPr/>
        </p:nvSpPr>
        <p:spPr bwMode="auto">
          <a:xfrm>
            <a:off x="335794" y="1438471"/>
            <a:ext cx="83073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r>
              <a:rPr lang="en-US" altLang="en-US" sz="2400" dirty="0">
                <a:solidFill>
                  <a:schemeClr val="tx1"/>
                </a:solidFill>
                <a:latin typeface="Arial" panose="020B0604020202020204" pitchFamily="34" charset="0"/>
              </a:rPr>
              <a:t>Recall</a:t>
            </a:r>
          </a:p>
        </p:txBody>
      </p:sp>
      <p:sp>
        <p:nvSpPr>
          <p:cNvPr id="14" name="Rectangle 2">
            <a:extLst>
              <a:ext uri="{FF2B5EF4-FFF2-40B4-BE49-F238E27FC236}">
                <a16:creationId xmlns:a16="http://schemas.microsoft.com/office/drawing/2014/main" id="{2FE7FE60-064F-BE48-AC0F-00930386800D}"/>
              </a:ext>
            </a:extLst>
          </p:cNvPr>
          <p:cNvSpPr>
            <a:spLocks noGrp="1" noChangeArrowheads="1"/>
          </p:cNvSpPr>
          <p:nvPr>
            <p:ph type="title"/>
          </p:nvPr>
        </p:nvSpPr>
        <p:spPr>
          <a:xfrm>
            <a:off x="179388" y="762000"/>
            <a:ext cx="8964612" cy="581025"/>
          </a:xfrm>
        </p:spPr>
        <p:txBody>
          <a:bodyPr/>
          <a:lstStyle/>
          <a:p>
            <a:pPr eaLnBrk="1" hangingPunct="1"/>
            <a:r>
              <a:rPr lang="en-US" altLang="en-US" sz="2400" dirty="0">
                <a:latin typeface="Arial" panose="020B0604020202020204" pitchFamily="34" charset="0"/>
              </a:rPr>
              <a:t>Shunt Admittance of Concentric Neutral Underground Lines</a:t>
            </a:r>
          </a:p>
        </p:txBody>
      </p:sp>
      <p:pic>
        <p:nvPicPr>
          <p:cNvPr id="2" name="Picture 1">
            <a:extLst>
              <a:ext uri="{FF2B5EF4-FFF2-40B4-BE49-F238E27FC236}">
                <a16:creationId xmlns:a16="http://schemas.microsoft.com/office/drawing/2014/main" id="{825CACA3-5718-3E4B-A23B-722A7055EFB4}"/>
              </a:ext>
            </a:extLst>
          </p:cNvPr>
          <p:cNvPicPr>
            <a:picLocks noChangeAspect="1"/>
          </p:cNvPicPr>
          <p:nvPr/>
        </p:nvPicPr>
        <p:blipFill>
          <a:blip r:embed="rId2"/>
          <a:stretch>
            <a:fillRect/>
          </a:stretch>
        </p:blipFill>
        <p:spPr>
          <a:xfrm>
            <a:off x="1993937" y="2300287"/>
            <a:ext cx="4991100" cy="825500"/>
          </a:xfrm>
          <a:prstGeom prst="rect">
            <a:avLst/>
          </a:prstGeom>
        </p:spPr>
      </p:pic>
      <p:sp>
        <p:nvSpPr>
          <p:cNvPr id="3" name="Rectangle 2">
            <a:extLst>
              <a:ext uri="{FF2B5EF4-FFF2-40B4-BE49-F238E27FC236}">
                <a16:creationId xmlns:a16="http://schemas.microsoft.com/office/drawing/2014/main" id="{8874350E-8A78-5142-8C56-B9CC3492516D}"/>
              </a:ext>
            </a:extLst>
          </p:cNvPr>
          <p:cNvSpPr/>
          <p:nvPr/>
        </p:nvSpPr>
        <p:spPr>
          <a:xfrm>
            <a:off x="179388" y="3732214"/>
            <a:ext cx="5654882" cy="830997"/>
          </a:xfrm>
          <a:prstGeom prst="rect">
            <a:avLst/>
          </a:prstGeom>
        </p:spPr>
        <p:txBody>
          <a:bodyPr wrap="square">
            <a:spAutoFit/>
          </a:bodyPr>
          <a:lstStyle/>
          <a:p>
            <a:pPr>
              <a:spcAft>
                <a:spcPts val="1200"/>
              </a:spcAft>
            </a:pPr>
            <a:r>
              <a:rPr lang="en-US" dirty="0"/>
              <a:t>Diameter of the 250,000 AA phase conductor = 0.567 in., so </a:t>
            </a:r>
          </a:p>
        </p:txBody>
      </p:sp>
      <p:pic>
        <p:nvPicPr>
          <p:cNvPr id="4" name="Picture 3">
            <a:extLst>
              <a:ext uri="{FF2B5EF4-FFF2-40B4-BE49-F238E27FC236}">
                <a16:creationId xmlns:a16="http://schemas.microsoft.com/office/drawing/2014/main" id="{01FC01D6-7F9C-934A-B854-C7EB207709D7}"/>
              </a:ext>
            </a:extLst>
          </p:cNvPr>
          <p:cNvPicPr>
            <a:picLocks noChangeAspect="1"/>
          </p:cNvPicPr>
          <p:nvPr/>
        </p:nvPicPr>
        <p:blipFill>
          <a:blip r:embed="rId3"/>
          <a:stretch>
            <a:fillRect/>
          </a:stretch>
        </p:blipFill>
        <p:spPr>
          <a:xfrm>
            <a:off x="2203174" y="5169638"/>
            <a:ext cx="4419600" cy="952500"/>
          </a:xfrm>
          <a:prstGeom prst="rect">
            <a:avLst/>
          </a:prstGeom>
        </p:spPr>
      </p:pic>
    </p:spTree>
    <p:extLst>
      <p:ext uri="{BB962C8B-B14F-4D97-AF65-F5344CB8AC3E}">
        <p14:creationId xmlns:p14="http://schemas.microsoft.com/office/powerpoint/2010/main" val="20485703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26</a:t>
            </a:fld>
            <a:endParaRPr lang="en-US" altLang="en-US" sz="240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11" name="TextBox 1">
            <a:extLst>
              <a:ext uri="{FF2B5EF4-FFF2-40B4-BE49-F238E27FC236}">
                <a16:creationId xmlns:a16="http://schemas.microsoft.com/office/drawing/2014/main" id="{50710247-4DE4-6441-840E-D724D9AE4997}"/>
              </a:ext>
            </a:extLst>
          </p:cNvPr>
          <p:cNvSpPr txBox="1">
            <a:spLocks noChangeArrowheads="1"/>
          </p:cNvSpPr>
          <p:nvPr/>
        </p:nvSpPr>
        <p:spPr bwMode="auto">
          <a:xfrm>
            <a:off x="335794" y="1438471"/>
            <a:ext cx="5399083"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r>
              <a:rPr lang="en-US" altLang="en-US" sz="2400" dirty="0">
                <a:solidFill>
                  <a:schemeClr val="tx1"/>
                </a:solidFill>
                <a:latin typeface="Arial" panose="020B0604020202020204" pitchFamily="34" charset="0"/>
              </a:rPr>
              <a:t>Diameter of the #14 CU concentric neutral strand =0.0641 in., so</a:t>
            </a:r>
          </a:p>
          <a:p>
            <a:pPr marL="0" indent="0">
              <a:spcBef>
                <a:spcPct val="0"/>
              </a:spcBef>
              <a:spcAft>
                <a:spcPts val="1200"/>
              </a:spcAft>
              <a:buClrTx/>
              <a:buNone/>
            </a:pPr>
            <a:br>
              <a:rPr lang="en-US" altLang="en-US" sz="2400" dirty="0">
                <a:solidFill>
                  <a:schemeClr val="tx1"/>
                </a:solidFill>
                <a:latin typeface="Arial" panose="020B0604020202020204" pitchFamily="34" charset="0"/>
              </a:rPr>
            </a:br>
            <a:endParaRPr lang="en-US" altLang="en-US" sz="2400" dirty="0">
              <a:solidFill>
                <a:schemeClr val="tx1"/>
              </a:solidFill>
              <a:latin typeface="Arial" panose="020B0604020202020204" pitchFamily="34" charset="0"/>
            </a:endParaRPr>
          </a:p>
          <a:p>
            <a:pPr marL="0" indent="0">
              <a:spcBef>
                <a:spcPct val="0"/>
              </a:spcBef>
              <a:spcAft>
                <a:spcPts val="1200"/>
              </a:spcAft>
              <a:buClrTx/>
              <a:buNone/>
            </a:pPr>
            <a:endParaRPr lang="en-US" altLang="en-US" sz="2400" dirty="0">
              <a:solidFill>
                <a:schemeClr val="tx1"/>
              </a:solidFill>
              <a:latin typeface="Arial" panose="020B0604020202020204" pitchFamily="34" charset="0"/>
            </a:endParaRPr>
          </a:p>
        </p:txBody>
      </p:sp>
      <p:sp>
        <p:nvSpPr>
          <p:cNvPr id="14" name="Rectangle 2">
            <a:extLst>
              <a:ext uri="{FF2B5EF4-FFF2-40B4-BE49-F238E27FC236}">
                <a16:creationId xmlns:a16="http://schemas.microsoft.com/office/drawing/2014/main" id="{2FE7FE60-064F-BE48-AC0F-00930386800D}"/>
              </a:ext>
            </a:extLst>
          </p:cNvPr>
          <p:cNvSpPr>
            <a:spLocks noGrp="1" noChangeArrowheads="1"/>
          </p:cNvSpPr>
          <p:nvPr>
            <p:ph type="title"/>
          </p:nvPr>
        </p:nvSpPr>
        <p:spPr>
          <a:xfrm>
            <a:off x="179388" y="762000"/>
            <a:ext cx="8964612" cy="581025"/>
          </a:xfrm>
        </p:spPr>
        <p:txBody>
          <a:bodyPr/>
          <a:lstStyle/>
          <a:p>
            <a:pPr eaLnBrk="1" hangingPunct="1"/>
            <a:r>
              <a:rPr lang="en-US" altLang="en-US" sz="2400" dirty="0">
                <a:latin typeface="Arial" panose="020B0604020202020204" pitchFamily="34" charset="0"/>
              </a:rPr>
              <a:t>Shunt Admittance of Concentric Neutral Underground Lines</a:t>
            </a:r>
          </a:p>
        </p:txBody>
      </p:sp>
      <p:pic>
        <p:nvPicPr>
          <p:cNvPr id="5" name="Picture 4">
            <a:extLst>
              <a:ext uri="{FF2B5EF4-FFF2-40B4-BE49-F238E27FC236}">
                <a16:creationId xmlns:a16="http://schemas.microsoft.com/office/drawing/2014/main" id="{EA0D2448-F695-B842-AF9E-515F14BD4824}"/>
              </a:ext>
            </a:extLst>
          </p:cNvPr>
          <p:cNvPicPr>
            <a:picLocks noChangeAspect="1"/>
          </p:cNvPicPr>
          <p:nvPr/>
        </p:nvPicPr>
        <p:blipFill>
          <a:blip r:embed="rId2"/>
          <a:stretch>
            <a:fillRect/>
          </a:stretch>
        </p:blipFill>
        <p:spPr>
          <a:xfrm>
            <a:off x="2203174" y="2611437"/>
            <a:ext cx="4533900" cy="1028700"/>
          </a:xfrm>
          <a:prstGeom prst="rect">
            <a:avLst/>
          </a:prstGeom>
        </p:spPr>
      </p:pic>
      <p:pic>
        <p:nvPicPr>
          <p:cNvPr id="6" name="Picture 5">
            <a:extLst>
              <a:ext uri="{FF2B5EF4-FFF2-40B4-BE49-F238E27FC236}">
                <a16:creationId xmlns:a16="http://schemas.microsoft.com/office/drawing/2014/main" id="{A5659FCD-D9EB-F54E-B3DA-3CD4DBA9E515}"/>
              </a:ext>
            </a:extLst>
          </p:cNvPr>
          <p:cNvPicPr>
            <a:picLocks noChangeAspect="1"/>
          </p:cNvPicPr>
          <p:nvPr/>
        </p:nvPicPr>
        <p:blipFill>
          <a:blip r:embed="rId3"/>
          <a:stretch>
            <a:fillRect/>
          </a:stretch>
        </p:blipFill>
        <p:spPr>
          <a:xfrm>
            <a:off x="1249293" y="4744568"/>
            <a:ext cx="5651500" cy="1485900"/>
          </a:xfrm>
          <a:prstGeom prst="rect">
            <a:avLst/>
          </a:prstGeom>
        </p:spPr>
      </p:pic>
      <p:sp>
        <p:nvSpPr>
          <p:cNvPr id="12" name="TextBox 1">
            <a:extLst>
              <a:ext uri="{FF2B5EF4-FFF2-40B4-BE49-F238E27FC236}">
                <a16:creationId xmlns:a16="http://schemas.microsoft.com/office/drawing/2014/main" id="{E4E6A49D-F207-C74E-A613-58FEDFF3E74B}"/>
              </a:ext>
            </a:extLst>
          </p:cNvPr>
          <p:cNvSpPr txBox="1">
            <a:spLocks noChangeArrowheads="1"/>
          </p:cNvSpPr>
          <p:nvPr/>
        </p:nvSpPr>
        <p:spPr bwMode="auto">
          <a:xfrm>
            <a:off x="179388" y="4014933"/>
            <a:ext cx="5399083" cy="187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r>
              <a:rPr lang="en-US" altLang="en-US" sz="2400" dirty="0">
                <a:solidFill>
                  <a:schemeClr val="tx1"/>
                </a:solidFill>
                <a:latin typeface="Arial" panose="020B0604020202020204" pitchFamily="34" charset="0"/>
              </a:rPr>
              <a:t>From phase a to ground we have:</a:t>
            </a:r>
          </a:p>
          <a:p>
            <a:pPr marL="0" indent="0">
              <a:spcBef>
                <a:spcPct val="0"/>
              </a:spcBef>
              <a:spcAft>
                <a:spcPts val="1200"/>
              </a:spcAft>
              <a:buClrTx/>
              <a:buNone/>
            </a:pPr>
            <a:br>
              <a:rPr lang="en-US" altLang="en-US" sz="2400" dirty="0">
                <a:solidFill>
                  <a:schemeClr val="tx1"/>
                </a:solidFill>
                <a:latin typeface="Arial" panose="020B0604020202020204" pitchFamily="34" charset="0"/>
              </a:rPr>
            </a:br>
            <a:endParaRPr lang="en-US" altLang="en-US" sz="2400" dirty="0">
              <a:solidFill>
                <a:schemeClr val="tx1"/>
              </a:solidFill>
              <a:latin typeface="Arial" panose="020B0604020202020204" pitchFamily="34" charset="0"/>
            </a:endParaRPr>
          </a:p>
          <a:p>
            <a:pPr marL="0" indent="0">
              <a:spcBef>
                <a:spcPct val="0"/>
              </a:spcBef>
              <a:spcAft>
                <a:spcPts val="1200"/>
              </a:spcAft>
              <a:buClrTx/>
              <a:buNone/>
            </a:pPr>
            <a:endParaRPr lang="en-US" altLang="en-US" sz="2400" dirty="0">
              <a:solidFill>
                <a:schemeClr val="tx1"/>
              </a:solidFill>
              <a:latin typeface="Arial" panose="020B0604020202020204" pitchFamily="34" charset="0"/>
            </a:endParaRPr>
          </a:p>
        </p:txBody>
      </p:sp>
    </p:spTree>
    <p:extLst>
      <p:ext uri="{BB962C8B-B14F-4D97-AF65-F5344CB8AC3E}">
        <p14:creationId xmlns:p14="http://schemas.microsoft.com/office/powerpoint/2010/main" val="14144199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27</a:t>
            </a:fld>
            <a:endParaRPr lang="en-US" altLang="en-US" sz="240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
        <p:nvSpPr>
          <p:cNvPr id="14" name="Rectangle 2">
            <a:extLst>
              <a:ext uri="{FF2B5EF4-FFF2-40B4-BE49-F238E27FC236}">
                <a16:creationId xmlns:a16="http://schemas.microsoft.com/office/drawing/2014/main" id="{2FE7FE60-064F-BE48-AC0F-00930386800D}"/>
              </a:ext>
            </a:extLst>
          </p:cNvPr>
          <p:cNvSpPr>
            <a:spLocks noGrp="1" noChangeArrowheads="1"/>
          </p:cNvSpPr>
          <p:nvPr>
            <p:ph type="title"/>
          </p:nvPr>
        </p:nvSpPr>
        <p:spPr>
          <a:xfrm>
            <a:off x="179388" y="762000"/>
            <a:ext cx="8964612" cy="581025"/>
          </a:xfrm>
        </p:spPr>
        <p:txBody>
          <a:bodyPr/>
          <a:lstStyle/>
          <a:p>
            <a:pPr eaLnBrk="1" hangingPunct="1"/>
            <a:r>
              <a:rPr lang="en-US" altLang="en-US" sz="2400" dirty="0">
                <a:latin typeface="Arial" panose="020B0604020202020204" pitchFamily="34" charset="0"/>
              </a:rPr>
              <a:t>Shunt Admittance of Concentric Neutral Underground Lines</a:t>
            </a:r>
          </a:p>
        </p:txBody>
      </p:sp>
      <p:pic>
        <p:nvPicPr>
          <p:cNvPr id="2" name="Picture 1">
            <a:extLst>
              <a:ext uri="{FF2B5EF4-FFF2-40B4-BE49-F238E27FC236}">
                <a16:creationId xmlns:a16="http://schemas.microsoft.com/office/drawing/2014/main" id="{C735EFD9-444B-3446-8ED2-695BD71AD91C}"/>
              </a:ext>
            </a:extLst>
          </p:cNvPr>
          <p:cNvPicPr>
            <a:picLocks noChangeAspect="1"/>
          </p:cNvPicPr>
          <p:nvPr/>
        </p:nvPicPr>
        <p:blipFill>
          <a:blip r:embed="rId2"/>
          <a:stretch>
            <a:fillRect/>
          </a:stretch>
        </p:blipFill>
        <p:spPr>
          <a:xfrm>
            <a:off x="332409" y="1741281"/>
            <a:ext cx="8280400" cy="1308100"/>
          </a:xfrm>
          <a:prstGeom prst="rect">
            <a:avLst/>
          </a:prstGeom>
        </p:spPr>
      </p:pic>
      <p:sp>
        <p:nvSpPr>
          <p:cNvPr id="3" name="Rectangle 2">
            <a:extLst>
              <a:ext uri="{FF2B5EF4-FFF2-40B4-BE49-F238E27FC236}">
                <a16:creationId xmlns:a16="http://schemas.microsoft.com/office/drawing/2014/main" id="{4EF637A7-EC08-DB4E-8B9A-CA09B43EE353}"/>
              </a:ext>
            </a:extLst>
          </p:cNvPr>
          <p:cNvSpPr/>
          <p:nvPr/>
        </p:nvSpPr>
        <p:spPr>
          <a:xfrm>
            <a:off x="179388" y="3577787"/>
            <a:ext cx="6386443" cy="461665"/>
          </a:xfrm>
          <a:prstGeom prst="rect">
            <a:avLst/>
          </a:prstGeom>
        </p:spPr>
        <p:txBody>
          <a:bodyPr wrap="square">
            <a:spAutoFit/>
          </a:bodyPr>
          <a:lstStyle/>
          <a:p>
            <a:pPr>
              <a:spcAft>
                <a:spcPts val="1200"/>
              </a:spcAft>
            </a:pPr>
            <a:r>
              <a:rPr lang="en-US" altLang="en-US" dirty="0"/>
              <a:t>Which gives us the shunt admittance matrix</a:t>
            </a:r>
          </a:p>
        </p:txBody>
      </p:sp>
      <p:pic>
        <p:nvPicPr>
          <p:cNvPr id="7" name="Picture 6">
            <a:extLst>
              <a:ext uri="{FF2B5EF4-FFF2-40B4-BE49-F238E27FC236}">
                <a16:creationId xmlns:a16="http://schemas.microsoft.com/office/drawing/2014/main" id="{461E3231-A0BF-804E-B5FE-503D3D1E58AB}"/>
              </a:ext>
            </a:extLst>
          </p:cNvPr>
          <p:cNvPicPr>
            <a:picLocks noChangeAspect="1"/>
          </p:cNvPicPr>
          <p:nvPr/>
        </p:nvPicPr>
        <p:blipFill>
          <a:blip r:embed="rId3"/>
          <a:stretch>
            <a:fillRect/>
          </a:stretch>
        </p:blipFill>
        <p:spPr>
          <a:xfrm>
            <a:off x="546100" y="4373340"/>
            <a:ext cx="7759700" cy="1841500"/>
          </a:xfrm>
          <a:prstGeom prst="rect">
            <a:avLst/>
          </a:prstGeom>
        </p:spPr>
      </p:pic>
    </p:spTree>
    <p:extLst>
      <p:ext uri="{BB962C8B-B14F-4D97-AF65-F5344CB8AC3E}">
        <p14:creationId xmlns:p14="http://schemas.microsoft.com/office/powerpoint/2010/main" val="1595559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idx="1"/>
          </p:nvPr>
        </p:nvSpPr>
        <p:spPr>
          <a:xfrm>
            <a:off x="179388" y="1350963"/>
            <a:ext cx="8702675" cy="4079875"/>
          </a:xfrm>
        </p:spPr>
        <p:txBody>
          <a:bodyPr/>
          <a:lstStyle/>
          <a:p>
            <a:pPr eaLnBrk="1" hangingPunct="1">
              <a:spcBef>
                <a:spcPct val="0"/>
              </a:spcBef>
              <a:defRPr/>
            </a:pPr>
            <a:r>
              <a:rPr lang="en-US" altLang="en-US" sz="2800" b="1" dirty="0">
                <a:latin typeface="Arial" charset="0"/>
                <a:cs typeface="Arial" charset="0"/>
              </a:rPr>
              <a:t>Learning Objectives:</a:t>
            </a:r>
          </a:p>
          <a:p>
            <a:pPr lvl="1" eaLnBrk="1" hangingPunct="1">
              <a:spcBef>
                <a:spcPct val="0"/>
              </a:spcBef>
              <a:spcAft>
                <a:spcPts val="600"/>
              </a:spcAft>
              <a:defRPr/>
            </a:pPr>
            <a:r>
              <a:rPr lang="en-US" altLang="en-US" sz="2000" dirty="0">
                <a:latin typeface="Arial" charset="0"/>
                <a:cs typeface="Arial" charset="0"/>
              </a:rPr>
              <a:t>Calculate phase impedance and shunt admittance matrices using </a:t>
            </a:r>
            <a:r>
              <a:rPr lang="en-US" altLang="en-US" sz="2000" dirty="0" err="1">
                <a:latin typeface="Arial" charset="0"/>
                <a:cs typeface="Arial" charset="0"/>
              </a:rPr>
              <a:t>Kron</a:t>
            </a:r>
            <a:r>
              <a:rPr lang="en-US" altLang="en-US" sz="2000" dirty="0">
                <a:latin typeface="Arial" charset="0"/>
                <a:cs typeface="Arial" charset="0"/>
              </a:rPr>
              <a:t> reduction</a:t>
            </a:r>
          </a:p>
          <a:p>
            <a:pPr lvl="1" eaLnBrk="1" hangingPunct="1">
              <a:spcBef>
                <a:spcPct val="0"/>
              </a:spcBef>
              <a:spcAft>
                <a:spcPts val="600"/>
              </a:spcAft>
              <a:defRPr/>
            </a:pPr>
            <a:r>
              <a:rPr lang="en-US" altLang="en-US" sz="2000" dirty="0">
                <a:latin typeface="Arial" charset="0"/>
                <a:cs typeface="Arial" charset="0"/>
              </a:rPr>
              <a:t>Write the matrix equation for voltage drop across a transmission line</a:t>
            </a:r>
          </a:p>
          <a:p>
            <a:pPr lvl="1" eaLnBrk="1" hangingPunct="1">
              <a:spcBef>
                <a:spcPct val="0"/>
              </a:spcBef>
              <a:spcAft>
                <a:spcPts val="600"/>
              </a:spcAft>
              <a:defRPr/>
            </a:pPr>
            <a:endParaRPr lang="en-US" altLang="en-US" sz="2000" dirty="0">
              <a:latin typeface="Arial" charset="0"/>
              <a:cs typeface="Arial" charset="0"/>
            </a:endParaRPr>
          </a:p>
          <a:p>
            <a:pPr marL="457200" lvl="1" indent="0" eaLnBrk="1" hangingPunct="1">
              <a:spcBef>
                <a:spcPct val="0"/>
              </a:spcBef>
              <a:spcAft>
                <a:spcPts val="600"/>
              </a:spcAft>
              <a:buFontTx/>
              <a:buNone/>
              <a:defRPr/>
            </a:pPr>
            <a:br>
              <a:rPr lang="en-US" altLang="en-US" sz="2000" b="1" dirty="0">
                <a:latin typeface="Arial" charset="0"/>
                <a:cs typeface="Arial" charset="0"/>
              </a:rPr>
            </a:br>
            <a:endParaRPr lang="en-US" altLang="en-US" sz="2000" dirty="0">
              <a:latin typeface="Arial" charset="0"/>
              <a:cs typeface="Arial" charset="0"/>
            </a:endParaRPr>
          </a:p>
        </p:txBody>
      </p:sp>
      <p:sp>
        <p:nvSpPr>
          <p:cNvPr id="19459" name="TextBox 5"/>
          <p:cNvSpPr txBox="1">
            <a:spLocks noChangeArrowheads="1"/>
          </p:cNvSpPr>
          <p:nvPr/>
        </p:nvSpPr>
        <p:spPr bwMode="auto">
          <a:xfrm>
            <a:off x="3954463" y="134938"/>
            <a:ext cx="4927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r>
              <a:rPr lang="en-US" altLang="en-US" sz="2400" b="1">
                <a:latin typeface="Times New Roman" panose="02020603050405020304" pitchFamily="18" charset="0"/>
              </a:rPr>
              <a:t>Learning Objectives</a:t>
            </a:r>
          </a:p>
        </p:txBody>
      </p:sp>
      <p:sp>
        <p:nvSpPr>
          <p:cNvPr id="19460"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AE758527-5DC8-43E1-B93C-9498DDCD4DFA}" type="slidenum">
              <a:rPr lang="en-US" altLang="en-US" sz="2400" smtClean="0">
                <a:solidFill>
                  <a:schemeClr val="tx1"/>
                </a:solidFill>
                <a:latin typeface="Arial" panose="020B0604020202020204" pitchFamily="34" charset="0"/>
              </a:rPr>
              <a:pPr algn="r">
                <a:spcBef>
                  <a:spcPct val="0"/>
                </a:spcBef>
                <a:spcAft>
                  <a:spcPct val="0"/>
                </a:spcAft>
                <a:buClrTx/>
                <a:buFontTx/>
                <a:buNone/>
              </a:pPr>
              <a:t>3</a:t>
            </a:fld>
            <a:endParaRPr lang="en-US" altLang="en-US" sz="2400">
              <a:solidFill>
                <a:schemeClr val="tx1"/>
              </a:solidFill>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192088" y="3013075"/>
            <a:ext cx="8858250" cy="581025"/>
          </a:xfrm>
        </p:spPr>
        <p:txBody>
          <a:bodyPr/>
          <a:lstStyle/>
          <a:p>
            <a:pPr eaLnBrk="1" hangingPunct="1"/>
            <a:r>
              <a:rPr lang="en-US" altLang="en-US" sz="2200" dirty="0">
                <a:solidFill>
                  <a:srgbClr val="16457F"/>
                </a:solidFill>
                <a:latin typeface="Arial" panose="020B0604020202020204" pitchFamily="34" charset="0"/>
                <a:cs typeface="Arial" panose="020B0604020202020204" pitchFamily="34" charset="0"/>
              </a:rPr>
              <a:t>Shunt admittance of overhead lines</a:t>
            </a:r>
            <a:endParaRPr lang="en-US" altLang="en-US" sz="2200" u="sng" dirty="0">
              <a:solidFill>
                <a:srgbClr val="C00000"/>
              </a:solidFill>
              <a:latin typeface="Arial" panose="020B0604020202020204" pitchFamily="34" charset="0"/>
              <a:cs typeface="Arial" panose="020B0604020202020204" pitchFamily="34" charset="0"/>
            </a:endParaRPr>
          </a:p>
        </p:txBody>
      </p:sp>
      <p:sp>
        <p:nvSpPr>
          <p:cNvPr id="21508"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42237CB4-DAC9-4123-BD87-CD047813BF7D}" type="slidenum">
              <a:rPr lang="en-US" altLang="en-US" sz="2400" smtClean="0">
                <a:solidFill>
                  <a:schemeClr val="tx1"/>
                </a:solidFill>
                <a:latin typeface="Arial" panose="020B0604020202020204" pitchFamily="34" charset="0"/>
              </a:rPr>
              <a:pPr algn="r">
                <a:spcBef>
                  <a:spcPct val="0"/>
                </a:spcBef>
                <a:spcAft>
                  <a:spcPct val="0"/>
                </a:spcAft>
                <a:buClrTx/>
                <a:buFontTx/>
                <a:buNone/>
              </a:pPr>
              <a:t>4</a:t>
            </a:fld>
            <a:endParaRPr lang="en-US" altLang="en-US" sz="2400">
              <a:solidFill>
                <a:schemeClr val="tx1"/>
              </a:solidFill>
              <a:latin typeface="Arial" panose="020B0604020202020204" pitchFamily="34" charset="0"/>
            </a:endParaRPr>
          </a:p>
        </p:txBody>
      </p:sp>
    </p:spTree>
    <p:extLst>
      <p:ext uri="{BB962C8B-B14F-4D97-AF65-F5344CB8AC3E}">
        <p14:creationId xmlns:p14="http://schemas.microsoft.com/office/powerpoint/2010/main" val="2976461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179388" y="762000"/>
            <a:ext cx="8964612" cy="581025"/>
          </a:xfrm>
        </p:spPr>
        <p:txBody>
          <a:bodyPr/>
          <a:lstStyle/>
          <a:p>
            <a:pPr eaLnBrk="1" hangingPunct="1"/>
            <a:r>
              <a:rPr lang="en-US" altLang="en-US" sz="2600" dirty="0">
                <a:latin typeface="Arial" panose="020B0604020202020204" pitchFamily="34" charset="0"/>
              </a:rPr>
              <a:t>Shunt Impedance of Overhead Lines</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5</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179388" y="1343025"/>
            <a:ext cx="8308628"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r>
              <a:rPr lang="en-US" altLang="en-US" sz="2000" dirty="0">
                <a:solidFill>
                  <a:schemeClr val="tx1"/>
                </a:solidFill>
                <a:latin typeface="Arial" panose="020B0604020202020204" pitchFamily="34" charset="0"/>
              </a:rPr>
              <a:t>A charged conductor creates an electric field that emanates outward from the center of the conductor. Lines of equipotential are created that are concentric to the charged conductor.</a:t>
            </a: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pic>
        <p:nvPicPr>
          <p:cNvPr id="2" name="Picture 1">
            <a:extLst>
              <a:ext uri="{FF2B5EF4-FFF2-40B4-BE49-F238E27FC236}">
                <a16:creationId xmlns:a16="http://schemas.microsoft.com/office/drawing/2014/main" id="{E242B894-CCC2-4547-8ABE-B06DFF58CB59}"/>
              </a:ext>
            </a:extLst>
          </p:cNvPr>
          <p:cNvPicPr>
            <a:picLocks noChangeAspect="1"/>
          </p:cNvPicPr>
          <p:nvPr/>
        </p:nvPicPr>
        <p:blipFill>
          <a:blip r:embed="rId2"/>
          <a:stretch>
            <a:fillRect/>
          </a:stretch>
        </p:blipFill>
        <p:spPr>
          <a:xfrm>
            <a:off x="2303672" y="2507697"/>
            <a:ext cx="4060059" cy="3893103"/>
          </a:xfrm>
          <a:prstGeom prst="rect">
            <a:avLst/>
          </a:prstGeom>
        </p:spPr>
      </p:pic>
    </p:spTree>
    <p:extLst>
      <p:ext uri="{BB962C8B-B14F-4D97-AF65-F5344CB8AC3E}">
        <p14:creationId xmlns:p14="http://schemas.microsoft.com/office/powerpoint/2010/main" val="1370295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179388" y="762000"/>
            <a:ext cx="8964612" cy="581025"/>
          </a:xfrm>
        </p:spPr>
        <p:txBody>
          <a:bodyPr/>
          <a:lstStyle/>
          <a:p>
            <a:pPr eaLnBrk="1" hangingPunct="1"/>
            <a:r>
              <a:rPr lang="en-US" altLang="en-US" sz="2600" dirty="0">
                <a:latin typeface="Arial" panose="020B0604020202020204" pitchFamily="34" charset="0"/>
              </a:rPr>
              <a:t>Shunt Impedance of Overhead Lines</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6</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179388" y="1274027"/>
            <a:ext cx="830738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r>
              <a:rPr lang="en-US" altLang="en-US" sz="2000" dirty="0">
                <a:solidFill>
                  <a:schemeClr val="tx1"/>
                </a:solidFill>
                <a:latin typeface="Arial" panose="020B0604020202020204" pitchFamily="34" charset="0"/>
              </a:rPr>
              <a:t>For an array of </a:t>
            </a:r>
            <a:r>
              <a:rPr lang="en-US" altLang="en-US" sz="2000" i="1" dirty="0">
                <a:solidFill>
                  <a:schemeClr val="tx1"/>
                </a:solidFill>
                <a:latin typeface="Arial" panose="020B0604020202020204" pitchFamily="34" charset="0"/>
              </a:rPr>
              <a:t>N </a:t>
            </a:r>
            <a:r>
              <a:rPr lang="en-US" altLang="en-US" sz="2000" dirty="0">
                <a:solidFill>
                  <a:schemeClr val="tx1"/>
                </a:solidFill>
                <a:latin typeface="Arial" panose="020B0604020202020204" pitchFamily="34" charset="0"/>
              </a:rPr>
              <a:t>positively charged conductors shown below, each having a unique charge density, </a:t>
            </a:r>
            <a:r>
              <a:rPr lang="en-US" altLang="en-US" sz="2000" i="1" dirty="0">
                <a:solidFill>
                  <a:schemeClr val="tx1"/>
                </a:solidFill>
                <a:latin typeface="Arial" panose="020B0604020202020204" pitchFamily="34" charset="0"/>
              </a:rPr>
              <a:t>q</a:t>
            </a:r>
            <a:r>
              <a:rPr lang="en-US" altLang="en-US" sz="2000" dirty="0">
                <a:solidFill>
                  <a:schemeClr val="tx1"/>
                </a:solidFill>
                <a:latin typeface="Arial" panose="020B0604020202020204" pitchFamily="34" charset="0"/>
              </a:rPr>
              <a:t> (C/m):</a:t>
            </a: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pic>
        <p:nvPicPr>
          <p:cNvPr id="2" name="Picture 1"/>
          <p:cNvPicPr>
            <a:picLocks noChangeAspect="1"/>
          </p:cNvPicPr>
          <p:nvPr/>
        </p:nvPicPr>
        <p:blipFill>
          <a:blip r:embed="rId2"/>
          <a:stretch>
            <a:fillRect/>
          </a:stretch>
        </p:blipFill>
        <p:spPr>
          <a:xfrm>
            <a:off x="2492148" y="3196838"/>
            <a:ext cx="4159703" cy="3661162"/>
          </a:xfrm>
          <a:prstGeom prst="rect">
            <a:avLst/>
          </a:prstGeom>
        </p:spPr>
      </p:pic>
      <p:pic>
        <p:nvPicPr>
          <p:cNvPr id="3" name="Picture 2">
            <a:extLst>
              <a:ext uri="{FF2B5EF4-FFF2-40B4-BE49-F238E27FC236}">
                <a16:creationId xmlns:a16="http://schemas.microsoft.com/office/drawing/2014/main" id="{9D154A36-DF0D-0E42-94D9-8E4647927548}"/>
              </a:ext>
            </a:extLst>
          </p:cNvPr>
          <p:cNvPicPr>
            <a:picLocks noChangeAspect="1"/>
          </p:cNvPicPr>
          <p:nvPr/>
        </p:nvPicPr>
        <p:blipFill>
          <a:blip r:embed="rId3"/>
          <a:stretch>
            <a:fillRect/>
          </a:stretch>
        </p:blipFill>
        <p:spPr>
          <a:xfrm>
            <a:off x="1154059" y="2156042"/>
            <a:ext cx="6636339" cy="715336"/>
          </a:xfrm>
          <a:prstGeom prst="rect">
            <a:avLst/>
          </a:prstGeom>
          <a:ln w="25400">
            <a:solidFill>
              <a:srgbClr val="FF0000"/>
            </a:solidFill>
          </a:ln>
        </p:spPr>
      </p:pic>
    </p:spTree>
    <p:extLst>
      <p:ext uri="{BB962C8B-B14F-4D97-AF65-F5344CB8AC3E}">
        <p14:creationId xmlns:p14="http://schemas.microsoft.com/office/powerpoint/2010/main" val="955608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179388" y="762000"/>
            <a:ext cx="8964612" cy="581025"/>
          </a:xfrm>
        </p:spPr>
        <p:txBody>
          <a:bodyPr/>
          <a:lstStyle/>
          <a:p>
            <a:pPr eaLnBrk="1" hangingPunct="1"/>
            <a:r>
              <a:rPr lang="en-US" altLang="en-US" sz="2600" dirty="0">
                <a:latin typeface="Arial" panose="020B0604020202020204" pitchFamily="34" charset="0"/>
              </a:rPr>
              <a:t>Shunt Impedance of Overhead Lines</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7</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335794" y="1438471"/>
            <a:ext cx="8307387" cy="4939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r>
              <a:rPr lang="en-US" altLang="en-US" sz="2400" dirty="0">
                <a:solidFill>
                  <a:schemeClr val="tx1"/>
                </a:solidFill>
                <a:latin typeface="Arial" panose="020B0604020202020204" pitchFamily="34" charset="0"/>
              </a:rPr>
              <a:t>Where:</a:t>
            </a:r>
          </a:p>
          <a:p>
            <a:pPr marL="288925" lvl="0" indent="-288925">
              <a:spcBef>
                <a:spcPts val="600"/>
              </a:spcBef>
              <a:buClrTx/>
            </a:pPr>
            <a:r>
              <a:rPr lang="en-US" altLang="en-US" sz="2400" dirty="0">
                <a:solidFill>
                  <a:srgbClr val="000000"/>
                </a:solidFill>
                <a:latin typeface="Arial" panose="020B0604020202020204" pitchFamily="34" charset="0"/>
              </a:rPr>
              <a:t>ε = ε</a:t>
            </a:r>
            <a:r>
              <a:rPr lang="en-US" altLang="en-US" sz="2400" baseline="-30000" dirty="0">
                <a:solidFill>
                  <a:srgbClr val="000000"/>
                </a:solidFill>
                <a:latin typeface="Arial" panose="020B0604020202020204" pitchFamily="34" charset="0"/>
              </a:rPr>
              <a:t>0</a:t>
            </a:r>
            <a:r>
              <a:rPr lang="en-US" altLang="en-US" sz="2400" dirty="0">
                <a:solidFill>
                  <a:srgbClr val="000000"/>
                </a:solidFill>
                <a:latin typeface="Arial" panose="020B0604020202020204" pitchFamily="34" charset="0"/>
              </a:rPr>
              <a:t>ε</a:t>
            </a:r>
            <a:r>
              <a:rPr lang="en-US" altLang="en-US" sz="2400" i="1" baseline="-30000" dirty="0">
                <a:solidFill>
                  <a:srgbClr val="000000"/>
                </a:solidFill>
                <a:latin typeface="Arial" panose="020B0604020202020204" pitchFamily="34" charset="0"/>
              </a:rPr>
              <a:t>r</a:t>
            </a:r>
            <a:r>
              <a:rPr lang="en-US" altLang="en-US" sz="2400" dirty="0">
                <a:solidFill>
                  <a:srgbClr val="000000"/>
                </a:solidFill>
                <a:latin typeface="Arial" panose="020B0604020202020204" pitchFamily="34" charset="0"/>
              </a:rPr>
              <a:t> is the permittivity of the medium </a:t>
            </a:r>
          </a:p>
          <a:p>
            <a:pPr marL="288925" lvl="0" indent="-288925">
              <a:spcBef>
                <a:spcPts val="600"/>
              </a:spcBef>
              <a:buClrTx/>
            </a:pPr>
            <a:r>
              <a:rPr lang="en-US" altLang="en-US" sz="2400" dirty="0">
                <a:solidFill>
                  <a:srgbClr val="000000"/>
                </a:solidFill>
                <a:latin typeface="Arial" panose="020B0604020202020204" pitchFamily="34" charset="0"/>
              </a:rPr>
              <a:t>ε</a:t>
            </a:r>
            <a:r>
              <a:rPr lang="en-US" altLang="en-US" sz="2400" baseline="-30000" dirty="0">
                <a:solidFill>
                  <a:srgbClr val="000000"/>
                </a:solidFill>
                <a:latin typeface="Arial" panose="020B0604020202020204" pitchFamily="34" charset="0"/>
              </a:rPr>
              <a:t>0</a:t>
            </a:r>
            <a:r>
              <a:rPr lang="en-US" altLang="en-US" sz="2400" dirty="0">
                <a:solidFill>
                  <a:srgbClr val="000000"/>
                </a:solidFill>
                <a:latin typeface="Arial" panose="020B0604020202020204" pitchFamily="34" charset="0"/>
              </a:rPr>
              <a:t> is the permittivity of free space = 8.85 × 10</a:t>
            </a:r>
            <a:r>
              <a:rPr lang="en-US" altLang="en-US" sz="2400" baseline="30000" dirty="0">
                <a:solidFill>
                  <a:srgbClr val="000000"/>
                </a:solidFill>
                <a:latin typeface="Arial" panose="020B0604020202020204" pitchFamily="34" charset="0"/>
              </a:rPr>
              <a:t>−12</a:t>
            </a:r>
            <a:r>
              <a:rPr lang="en-US" altLang="en-US" sz="2400" dirty="0">
                <a:solidFill>
                  <a:srgbClr val="000000"/>
                </a:solidFill>
                <a:latin typeface="Arial" panose="020B0604020202020204" pitchFamily="34" charset="0"/>
              </a:rPr>
              <a:t> F/m </a:t>
            </a:r>
          </a:p>
          <a:p>
            <a:pPr marL="288925" lvl="0" indent="-288925">
              <a:spcBef>
                <a:spcPts val="600"/>
              </a:spcBef>
              <a:buClrTx/>
            </a:pPr>
            <a:r>
              <a:rPr lang="en-US" altLang="en-US" sz="2400" dirty="0" err="1">
                <a:solidFill>
                  <a:srgbClr val="000000"/>
                </a:solidFill>
                <a:latin typeface="Arial" panose="020B0604020202020204" pitchFamily="34" charset="0"/>
              </a:rPr>
              <a:t>ε</a:t>
            </a:r>
            <a:r>
              <a:rPr lang="en-US" altLang="en-US" sz="2400" i="1" baseline="-30000" dirty="0" err="1">
                <a:solidFill>
                  <a:srgbClr val="000000"/>
                </a:solidFill>
                <a:latin typeface="Arial" panose="020B0604020202020204" pitchFamily="34" charset="0"/>
              </a:rPr>
              <a:t>r</a:t>
            </a:r>
            <a:r>
              <a:rPr lang="en-US" altLang="en-US" sz="2400" dirty="0">
                <a:solidFill>
                  <a:srgbClr val="000000"/>
                </a:solidFill>
                <a:latin typeface="Arial" panose="020B0604020202020204" pitchFamily="34" charset="0"/>
              </a:rPr>
              <a:t> is the relative permittivity of the medium</a:t>
            </a:r>
          </a:p>
          <a:p>
            <a:pPr marL="288925" lvl="0" indent="-288925">
              <a:spcBef>
                <a:spcPts val="600"/>
              </a:spcBef>
              <a:buClrTx/>
            </a:pPr>
            <a:r>
              <a:rPr lang="en-US" altLang="en-US" sz="2400" i="1" dirty="0" err="1">
                <a:solidFill>
                  <a:srgbClr val="000000"/>
                </a:solidFill>
                <a:latin typeface="Arial" panose="020B0604020202020204" pitchFamily="34" charset="0"/>
              </a:rPr>
              <a:t>q</a:t>
            </a:r>
            <a:r>
              <a:rPr lang="en-US" altLang="en-US" sz="2400" i="1" baseline="-30000" dirty="0" err="1">
                <a:solidFill>
                  <a:srgbClr val="000000"/>
                </a:solidFill>
                <a:latin typeface="Arial" panose="020B0604020202020204" pitchFamily="34" charset="0"/>
              </a:rPr>
              <a:t>n</a:t>
            </a:r>
            <a:r>
              <a:rPr lang="en-US" altLang="en-US" sz="2400" dirty="0">
                <a:solidFill>
                  <a:srgbClr val="000000"/>
                </a:solidFill>
                <a:latin typeface="Arial" panose="020B0604020202020204" pitchFamily="34" charset="0"/>
              </a:rPr>
              <a:t> is the charge density on conductor </a:t>
            </a:r>
            <a:r>
              <a:rPr lang="en-US" altLang="en-US" sz="2400" i="1" dirty="0">
                <a:solidFill>
                  <a:srgbClr val="000000"/>
                </a:solidFill>
                <a:latin typeface="Arial" panose="020B0604020202020204" pitchFamily="34" charset="0"/>
              </a:rPr>
              <a:t>n</a:t>
            </a:r>
            <a:r>
              <a:rPr lang="en-US" altLang="en-US" sz="2400" dirty="0">
                <a:solidFill>
                  <a:srgbClr val="000000"/>
                </a:solidFill>
                <a:latin typeface="Arial" panose="020B0604020202020204" pitchFamily="34" charset="0"/>
              </a:rPr>
              <a:t> (C/m)</a:t>
            </a:r>
          </a:p>
          <a:p>
            <a:pPr marL="288925" lvl="0" indent="-288925">
              <a:spcBef>
                <a:spcPts val="600"/>
              </a:spcBef>
              <a:buClrTx/>
            </a:pPr>
            <a:r>
              <a:rPr lang="en-US" altLang="en-US" sz="2400" i="1" dirty="0" err="1">
                <a:solidFill>
                  <a:srgbClr val="000000"/>
                </a:solidFill>
                <a:latin typeface="Arial" panose="020B0604020202020204" pitchFamily="34" charset="0"/>
              </a:rPr>
              <a:t>D</a:t>
            </a:r>
            <a:r>
              <a:rPr lang="en-US" altLang="en-US" sz="2400" i="1" baseline="-30000" dirty="0" err="1">
                <a:solidFill>
                  <a:srgbClr val="000000"/>
                </a:solidFill>
                <a:latin typeface="Arial" panose="020B0604020202020204" pitchFamily="34" charset="0"/>
              </a:rPr>
              <a:t>ni</a:t>
            </a:r>
            <a:r>
              <a:rPr lang="en-US" altLang="en-US" sz="2400" dirty="0">
                <a:solidFill>
                  <a:srgbClr val="000000"/>
                </a:solidFill>
                <a:latin typeface="Arial" panose="020B0604020202020204" pitchFamily="34" charset="0"/>
              </a:rPr>
              <a:t> is the distance between conductor </a:t>
            </a:r>
            <a:r>
              <a:rPr lang="en-US" altLang="en-US" sz="2400" i="1" dirty="0">
                <a:solidFill>
                  <a:srgbClr val="000000"/>
                </a:solidFill>
                <a:latin typeface="Arial" panose="020B0604020202020204" pitchFamily="34" charset="0"/>
              </a:rPr>
              <a:t>n</a:t>
            </a:r>
            <a:r>
              <a:rPr lang="en-US" altLang="en-US" sz="2400" dirty="0">
                <a:solidFill>
                  <a:srgbClr val="000000"/>
                </a:solidFill>
                <a:latin typeface="Arial" panose="020B0604020202020204" pitchFamily="34" charset="0"/>
              </a:rPr>
              <a:t> and conductor </a:t>
            </a:r>
            <a:r>
              <a:rPr lang="en-US" altLang="en-US" sz="2400" i="1" dirty="0" err="1">
                <a:solidFill>
                  <a:srgbClr val="000000"/>
                </a:solidFill>
                <a:latin typeface="Arial" panose="020B0604020202020204" pitchFamily="34" charset="0"/>
              </a:rPr>
              <a:t>i</a:t>
            </a:r>
            <a:r>
              <a:rPr lang="en-US" altLang="en-US" sz="2400" dirty="0">
                <a:solidFill>
                  <a:srgbClr val="000000"/>
                </a:solidFill>
                <a:latin typeface="Arial" panose="020B0604020202020204" pitchFamily="34" charset="0"/>
              </a:rPr>
              <a:t> (</a:t>
            </a:r>
            <a:r>
              <a:rPr lang="en-US" altLang="en-US" sz="2400" dirty="0" err="1">
                <a:solidFill>
                  <a:srgbClr val="000000"/>
                </a:solidFill>
                <a:latin typeface="Arial" panose="020B0604020202020204" pitchFamily="34" charset="0"/>
              </a:rPr>
              <a:t>ft</a:t>
            </a:r>
            <a:r>
              <a:rPr lang="en-US" altLang="en-US" sz="2400" dirty="0">
                <a:solidFill>
                  <a:srgbClr val="000000"/>
                </a:solidFill>
                <a:latin typeface="Arial" panose="020B0604020202020204" pitchFamily="34" charset="0"/>
              </a:rPr>
              <a:t>)</a:t>
            </a:r>
          </a:p>
          <a:p>
            <a:pPr marL="288925" lvl="0" indent="-288925">
              <a:spcBef>
                <a:spcPts val="600"/>
              </a:spcBef>
              <a:buClrTx/>
            </a:pPr>
            <a:r>
              <a:rPr lang="en-US" altLang="en-US" sz="2400" i="1" dirty="0" err="1">
                <a:solidFill>
                  <a:srgbClr val="000000"/>
                </a:solidFill>
                <a:latin typeface="Arial" panose="020B0604020202020204" pitchFamily="34" charset="0"/>
              </a:rPr>
              <a:t>D</a:t>
            </a:r>
            <a:r>
              <a:rPr lang="en-US" altLang="en-US" sz="2400" i="1" baseline="-30000" dirty="0" err="1">
                <a:solidFill>
                  <a:srgbClr val="000000"/>
                </a:solidFill>
                <a:latin typeface="Arial" panose="020B0604020202020204" pitchFamily="34" charset="0"/>
              </a:rPr>
              <a:t>nj</a:t>
            </a:r>
            <a:r>
              <a:rPr lang="en-US" altLang="en-US" sz="2400" dirty="0">
                <a:solidFill>
                  <a:srgbClr val="000000"/>
                </a:solidFill>
                <a:latin typeface="Arial" panose="020B0604020202020204" pitchFamily="34" charset="0"/>
              </a:rPr>
              <a:t> is the distance between conductor </a:t>
            </a:r>
            <a:r>
              <a:rPr lang="en-US" altLang="en-US" sz="2400" i="1" dirty="0">
                <a:solidFill>
                  <a:srgbClr val="000000"/>
                </a:solidFill>
                <a:latin typeface="Arial" panose="020B0604020202020204" pitchFamily="34" charset="0"/>
              </a:rPr>
              <a:t>n</a:t>
            </a:r>
            <a:r>
              <a:rPr lang="en-US" altLang="en-US" sz="2400" dirty="0">
                <a:solidFill>
                  <a:srgbClr val="000000"/>
                </a:solidFill>
                <a:latin typeface="Arial" panose="020B0604020202020204" pitchFamily="34" charset="0"/>
              </a:rPr>
              <a:t> and conductor </a:t>
            </a:r>
            <a:r>
              <a:rPr lang="en-US" altLang="en-US" sz="2400" i="1" dirty="0">
                <a:solidFill>
                  <a:srgbClr val="000000"/>
                </a:solidFill>
                <a:latin typeface="Arial" panose="020B0604020202020204" pitchFamily="34" charset="0"/>
              </a:rPr>
              <a:t>j</a:t>
            </a:r>
            <a:r>
              <a:rPr lang="en-US" altLang="en-US" sz="2400" dirty="0">
                <a:solidFill>
                  <a:srgbClr val="000000"/>
                </a:solidFill>
                <a:latin typeface="Arial" panose="020B0604020202020204" pitchFamily="34" charset="0"/>
              </a:rPr>
              <a:t> (</a:t>
            </a:r>
            <a:r>
              <a:rPr lang="en-US" altLang="en-US" sz="2400" dirty="0" err="1">
                <a:solidFill>
                  <a:srgbClr val="000000"/>
                </a:solidFill>
                <a:latin typeface="Arial" panose="020B0604020202020204" pitchFamily="34" charset="0"/>
              </a:rPr>
              <a:t>ft</a:t>
            </a:r>
            <a:r>
              <a:rPr lang="en-US" altLang="en-US" sz="2400" dirty="0">
                <a:solidFill>
                  <a:srgbClr val="000000"/>
                </a:solidFill>
                <a:latin typeface="Arial" panose="020B0604020202020204" pitchFamily="34" charset="0"/>
              </a:rPr>
              <a:t>)</a:t>
            </a:r>
          </a:p>
          <a:p>
            <a:pPr marL="288925" lvl="0" indent="-288925">
              <a:spcBef>
                <a:spcPts val="600"/>
              </a:spcBef>
              <a:buClrTx/>
            </a:pPr>
            <a:r>
              <a:rPr lang="en-US" altLang="en-US" sz="2400" i="1" dirty="0" err="1">
                <a:solidFill>
                  <a:srgbClr val="000000"/>
                </a:solidFill>
                <a:latin typeface="Arial" panose="020B0604020202020204" pitchFamily="34" charset="0"/>
              </a:rPr>
              <a:t>D</a:t>
            </a:r>
            <a:r>
              <a:rPr lang="en-US" altLang="en-US" sz="2400" i="1" baseline="-30000" dirty="0" err="1">
                <a:solidFill>
                  <a:srgbClr val="000000"/>
                </a:solidFill>
                <a:latin typeface="Arial" panose="020B0604020202020204" pitchFamily="34" charset="0"/>
              </a:rPr>
              <a:t>nn</a:t>
            </a:r>
            <a:r>
              <a:rPr lang="en-US" altLang="en-US" sz="2400" dirty="0">
                <a:solidFill>
                  <a:srgbClr val="000000"/>
                </a:solidFill>
                <a:latin typeface="Arial" panose="020B0604020202020204" pitchFamily="34" charset="0"/>
              </a:rPr>
              <a:t> is the radius (</a:t>
            </a:r>
            <a:r>
              <a:rPr lang="en-US" altLang="en-US" sz="2400" i="1" dirty="0" err="1">
                <a:solidFill>
                  <a:srgbClr val="000000"/>
                </a:solidFill>
                <a:latin typeface="Arial" panose="020B0604020202020204" pitchFamily="34" charset="0"/>
              </a:rPr>
              <a:t>RD</a:t>
            </a:r>
            <a:r>
              <a:rPr lang="en-US" altLang="en-US" sz="2400" i="1" baseline="-30000" dirty="0" err="1">
                <a:solidFill>
                  <a:srgbClr val="000000"/>
                </a:solidFill>
                <a:latin typeface="Arial" panose="020B0604020202020204" pitchFamily="34" charset="0"/>
              </a:rPr>
              <a:t>n</a:t>
            </a:r>
            <a:r>
              <a:rPr lang="en-US" altLang="en-US" sz="2400" dirty="0">
                <a:solidFill>
                  <a:srgbClr val="000000"/>
                </a:solidFill>
                <a:latin typeface="Arial" panose="020B0604020202020204" pitchFamily="34" charset="0"/>
              </a:rPr>
              <a:t>) of conductor </a:t>
            </a:r>
            <a:r>
              <a:rPr lang="en-US" altLang="en-US" sz="2400" i="1" dirty="0">
                <a:solidFill>
                  <a:srgbClr val="000000"/>
                </a:solidFill>
                <a:latin typeface="Arial" panose="020B0604020202020204" pitchFamily="34" charset="0"/>
              </a:rPr>
              <a:t>n</a:t>
            </a:r>
            <a:r>
              <a:rPr lang="en-US" altLang="en-US" sz="2400" dirty="0">
                <a:solidFill>
                  <a:srgbClr val="000000"/>
                </a:solidFill>
                <a:latin typeface="Arial" panose="020B0604020202020204" pitchFamily="34" charset="0"/>
              </a:rPr>
              <a:t> (</a:t>
            </a:r>
            <a:r>
              <a:rPr lang="en-US" altLang="en-US" sz="2400" dirty="0" err="1">
                <a:solidFill>
                  <a:srgbClr val="000000"/>
                </a:solidFill>
                <a:latin typeface="Arial" panose="020B0604020202020204" pitchFamily="34" charset="0"/>
              </a:rPr>
              <a:t>ft</a:t>
            </a:r>
            <a:r>
              <a:rPr lang="en-US" altLang="en-US" sz="2400" dirty="0">
                <a:solidFill>
                  <a:srgbClr val="000000"/>
                </a:solidFill>
                <a:latin typeface="Arial" panose="020B0604020202020204" pitchFamily="34" charset="0"/>
              </a:rPr>
              <a:t>)</a:t>
            </a: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spTree>
    <p:extLst>
      <p:ext uri="{BB962C8B-B14F-4D97-AF65-F5344CB8AC3E}">
        <p14:creationId xmlns:p14="http://schemas.microsoft.com/office/powerpoint/2010/main" val="1783718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179388" y="762000"/>
            <a:ext cx="8964612" cy="581025"/>
          </a:xfrm>
        </p:spPr>
        <p:txBody>
          <a:bodyPr/>
          <a:lstStyle/>
          <a:p>
            <a:pPr eaLnBrk="1" hangingPunct="1"/>
            <a:r>
              <a:rPr lang="en-US" altLang="en-US" sz="2600" dirty="0">
                <a:latin typeface="Arial" panose="020B0604020202020204" pitchFamily="34" charset="0"/>
              </a:rPr>
              <a:t>Shunt Impedance of Overhead Lines</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8</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179388" y="1343025"/>
            <a:ext cx="8307387" cy="1354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r>
              <a:rPr lang="en-US" altLang="en-US" sz="2400" dirty="0">
                <a:solidFill>
                  <a:schemeClr val="tx1"/>
                </a:solidFill>
                <a:latin typeface="Arial" panose="020B0604020202020204" pitchFamily="34" charset="0"/>
              </a:rPr>
              <a:t>The method of conductors and their images is employed in the calculation of the shunt capacitance of overhead lines.</a:t>
            </a:r>
          </a:p>
          <a:p>
            <a:pPr>
              <a:spcBef>
                <a:spcPct val="0"/>
              </a:spcBef>
              <a:spcAft>
                <a:spcPts val="1200"/>
              </a:spcAft>
              <a:buClrTx/>
            </a:pPr>
            <a:endParaRPr lang="en-US" altLang="en-US" sz="2400" dirty="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pic>
        <p:nvPicPr>
          <p:cNvPr id="2" name="Picture 1"/>
          <p:cNvPicPr>
            <a:picLocks noChangeAspect="1"/>
          </p:cNvPicPr>
          <p:nvPr/>
        </p:nvPicPr>
        <p:blipFill>
          <a:blip r:embed="rId2"/>
          <a:stretch>
            <a:fillRect/>
          </a:stretch>
        </p:blipFill>
        <p:spPr>
          <a:xfrm>
            <a:off x="1899557" y="2615113"/>
            <a:ext cx="4070576" cy="4102603"/>
          </a:xfrm>
          <a:prstGeom prst="rect">
            <a:avLst/>
          </a:prstGeom>
        </p:spPr>
      </p:pic>
    </p:spTree>
    <p:extLst>
      <p:ext uri="{BB962C8B-B14F-4D97-AF65-F5344CB8AC3E}">
        <p14:creationId xmlns:p14="http://schemas.microsoft.com/office/powerpoint/2010/main" val="1468539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179388" y="762000"/>
            <a:ext cx="8964612" cy="581025"/>
          </a:xfrm>
        </p:spPr>
        <p:txBody>
          <a:bodyPr/>
          <a:lstStyle/>
          <a:p>
            <a:pPr eaLnBrk="1" hangingPunct="1"/>
            <a:r>
              <a:rPr lang="en-US" altLang="en-US" sz="2600" dirty="0">
                <a:latin typeface="Arial" panose="020B0604020202020204" pitchFamily="34" charset="0"/>
              </a:rPr>
              <a:t>Shunt Impedance of Overhead Lines</a:t>
            </a:r>
          </a:p>
        </p:txBody>
      </p:sp>
      <p:sp>
        <p:nvSpPr>
          <p:cNvPr id="22532" name="Slide Number Placeholder 1"/>
          <p:cNvSpPr>
            <a:spLocks noGrp="1"/>
          </p:cNvSpPr>
          <p:nvPr>
            <p:ph type="sldNum" sz="quarter" idx="12"/>
          </p:nvPr>
        </p:nvSpPr>
        <p:spPr bwMode="auto">
          <a:xfrm>
            <a:off x="8305800" y="6400800"/>
            <a:ext cx="8382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lgn="r">
              <a:spcBef>
                <a:spcPct val="0"/>
              </a:spcBef>
              <a:spcAft>
                <a:spcPct val="0"/>
              </a:spcAft>
              <a:buClrTx/>
              <a:buFontTx/>
              <a:buNone/>
            </a:pPr>
            <a:fld id="{D7124D2E-B71F-46E0-A135-96E404F67632}" type="slidenum">
              <a:rPr lang="en-US" altLang="en-US" sz="2400" smtClean="0">
                <a:solidFill>
                  <a:schemeClr val="tx1"/>
                </a:solidFill>
                <a:latin typeface="Arial" panose="020B0604020202020204" pitchFamily="34" charset="0"/>
              </a:rPr>
              <a:pPr algn="r">
                <a:spcBef>
                  <a:spcPct val="0"/>
                </a:spcBef>
                <a:spcAft>
                  <a:spcPct val="0"/>
                </a:spcAft>
                <a:buClrTx/>
                <a:buFontTx/>
                <a:buNone/>
              </a:pPr>
              <a:t>9</a:t>
            </a:fld>
            <a:endParaRPr lang="en-US" altLang="en-US" sz="2400">
              <a:solidFill>
                <a:schemeClr val="tx1"/>
              </a:solidFill>
              <a:latin typeface="Arial" panose="020B0604020202020204" pitchFamily="34" charset="0"/>
            </a:endParaRPr>
          </a:p>
        </p:txBody>
      </p:sp>
      <p:sp>
        <p:nvSpPr>
          <p:cNvPr id="22533" name="TextBox 1"/>
          <p:cNvSpPr txBox="1">
            <a:spLocks noChangeArrowheads="1"/>
          </p:cNvSpPr>
          <p:nvPr/>
        </p:nvSpPr>
        <p:spPr bwMode="auto">
          <a:xfrm>
            <a:off x="335794" y="1438471"/>
            <a:ext cx="8307387" cy="1354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marL="0" indent="0">
              <a:spcBef>
                <a:spcPct val="0"/>
              </a:spcBef>
              <a:spcAft>
                <a:spcPts val="1200"/>
              </a:spcAft>
              <a:buClrTx/>
              <a:buNone/>
            </a:pPr>
            <a:r>
              <a:rPr lang="en-US" altLang="en-US" sz="2400" dirty="0">
                <a:solidFill>
                  <a:schemeClr val="tx1"/>
                </a:solidFill>
                <a:latin typeface="Arial" panose="020B0604020202020204" pitchFamily="34" charset="0"/>
              </a:rPr>
              <a:t>We can derive the simplified voltage equation Assuming that </a:t>
            </a:r>
          </a:p>
          <a:p>
            <a:pPr>
              <a:spcBef>
                <a:spcPct val="0"/>
              </a:spcBef>
              <a:spcAft>
                <a:spcPts val="1200"/>
              </a:spcAft>
              <a:buClrTx/>
            </a:pPr>
            <a:endParaRPr lang="en-US" altLang="en-US" sz="2400" dirty="0">
              <a:solidFill>
                <a:schemeClr val="tx1"/>
              </a:solidFill>
              <a:latin typeface="Arial" panose="020B0604020202020204" pitchFamily="34" charset="0"/>
            </a:endParaRPr>
          </a:p>
        </p:txBody>
      </p:sp>
      <p:sp>
        <p:nvSpPr>
          <p:cNvPr id="2253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spcAft>
                <a:spcPts val="600"/>
              </a:spcAft>
              <a:buClr>
                <a:srgbClr val="000000"/>
              </a:buClr>
              <a:buChar char="•"/>
              <a:defRPr sz="3200">
                <a:solidFill>
                  <a:srgbClr val="002B5E"/>
                </a:solidFill>
                <a:latin typeface="Georgia" panose="02040502050405020303" pitchFamily="18" charset="0"/>
                <a:ea typeface="ＭＳ Ｐゴシック" panose="020B0600070205080204" pitchFamily="34" charset="-128"/>
              </a:defRPr>
            </a:lvl1pPr>
            <a:lvl2pPr marL="742950" indent="-285750">
              <a:spcBef>
                <a:spcPct val="20000"/>
              </a:spcBef>
              <a:spcAft>
                <a:spcPts val="1200"/>
              </a:spcAft>
              <a:buClr>
                <a:srgbClr val="000000"/>
              </a:buClr>
              <a:buChar char="–"/>
              <a:defRPr sz="2800">
                <a:solidFill>
                  <a:srgbClr val="002B5E"/>
                </a:solidFill>
                <a:latin typeface="Georgia" panose="02040502050405020303" pitchFamily="18" charset="0"/>
                <a:ea typeface="ＭＳ Ｐゴシック" panose="020B0600070205080204" pitchFamily="34" charset="-128"/>
              </a:defRPr>
            </a:lvl2pPr>
            <a:lvl3pPr marL="1143000" indent="-228600">
              <a:spcBef>
                <a:spcPct val="20000"/>
              </a:spcBef>
              <a:spcAft>
                <a:spcPts val="1200"/>
              </a:spcAft>
              <a:buClr>
                <a:srgbClr val="000000"/>
              </a:buClr>
              <a:buChar char="•"/>
              <a:defRPr sz="2400">
                <a:solidFill>
                  <a:srgbClr val="002B5E"/>
                </a:solidFill>
                <a:latin typeface="Georgia" panose="02040502050405020303" pitchFamily="18" charset="0"/>
                <a:ea typeface="ＭＳ Ｐゴシック" panose="020B0600070205080204" pitchFamily="34" charset="-128"/>
              </a:defRPr>
            </a:lvl3pPr>
            <a:lvl4pPr marL="16002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4pPr>
            <a:lvl5pPr marL="2057400" indent="-22860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5pPr>
            <a:lvl6pPr marL="25146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6pPr>
            <a:lvl7pPr marL="29718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7pPr>
            <a:lvl8pPr marL="34290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8pPr>
            <a:lvl9pPr marL="3886200" indent="-228600" eaLnBrk="0" fontAlgn="base" hangingPunct="0">
              <a:spcBef>
                <a:spcPct val="20000"/>
              </a:spcBef>
              <a:spcAft>
                <a:spcPts val="1200"/>
              </a:spcAft>
              <a:buClr>
                <a:srgbClr val="000000"/>
              </a:buClr>
              <a:buChar char="»"/>
              <a:defRPr sz="2000">
                <a:solidFill>
                  <a:srgbClr val="002B5E"/>
                </a:solidFill>
                <a:latin typeface="Georgia" panose="02040502050405020303" pitchFamily="18" charset="0"/>
                <a:ea typeface="ＭＳ Ｐゴシック" panose="020B0600070205080204" pitchFamily="34" charset="-128"/>
              </a:defRPr>
            </a:lvl9pPr>
          </a:lstStyle>
          <a:p>
            <a:pPr>
              <a:spcBef>
                <a:spcPct val="0"/>
              </a:spcBef>
              <a:spcAft>
                <a:spcPct val="0"/>
              </a:spcAft>
              <a:buClrTx/>
              <a:buFontTx/>
              <a:buNone/>
            </a:pPr>
            <a:endParaRPr lang="en-US" altLang="en-US" sz="2400">
              <a:solidFill>
                <a:schemeClr val="tx1"/>
              </a:solidFill>
              <a:latin typeface="Arial" panose="020B0604020202020204" pitchFamily="34" charset="0"/>
            </a:endParaRPr>
          </a:p>
        </p:txBody>
      </p:sp>
      <p:pic>
        <p:nvPicPr>
          <p:cNvPr id="2" name="Picture 1">
            <a:extLst>
              <a:ext uri="{FF2B5EF4-FFF2-40B4-BE49-F238E27FC236}">
                <a16:creationId xmlns:a16="http://schemas.microsoft.com/office/drawing/2014/main" id="{B730C0B5-B2B3-7D45-98B6-9A8D7B123378}"/>
              </a:ext>
            </a:extLst>
          </p:cNvPr>
          <p:cNvPicPr>
            <a:picLocks noChangeAspect="1"/>
          </p:cNvPicPr>
          <p:nvPr/>
        </p:nvPicPr>
        <p:blipFill>
          <a:blip r:embed="rId2"/>
          <a:stretch>
            <a:fillRect/>
          </a:stretch>
        </p:blipFill>
        <p:spPr>
          <a:xfrm>
            <a:off x="3248991" y="2164234"/>
            <a:ext cx="1930400" cy="1447800"/>
          </a:xfrm>
          <a:prstGeom prst="rect">
            <a:avLst/>
          </a:prstGeom>
        </p:spPr>
      </p:pic>
      <p:sp>
        <p:nvSpPr>
          <p:cNvPr id="3" name="Rectangle 2">
            <a:extLst>
              <a:ext uri="{FF2B5EF4-FFF2-40B4-BE49-F238E27FC236}">
                <a16:creationId xmlns:a16="http://schemas.microsoft.com/office/drawing/2014/main" id="{A851E65C-8127-7B41-BFA2-5087153D7BD1}"/>
              </a:ext>
            </a:extLst>
          </p:cNvPr>
          <p:cNvSpPr/>
          <p:nvPr/>
        </p:nvSpPr>
        <p:spPr>
          <a:xfrm>
            <a:off x="335794" y="3993162"/>
            <a:ext cx="6402936" cy="461665"/>
          </a:xfrm>
          <a:prstGeom prst="rect">
            <a:avLst/>
          </a:prstGeom>
        </p:spPr>
        <p:txBody>
          <a:bodyPr wrap="square">
            <a:spAutoFit/>
          </a:bodyPr>
          <a:lstStyle/>
          <a:p>
            <a:pPr>
              <a:spcAft>
                <a:spcPts val="1200"/>
              </a:spcAft>
            </a:pPr>
            <a:r>
              <a:rPr lang="en-US" altLang="en-US" dirty="0"/>
              <a:t>We then have </a:t>
            </a:r>
          </a:p>
        </p:txBody>
      </p:sp>
      <p:pic>
        <p:nvPicPr>
          <p:cNvPr id="4" name="Picture 3">
            <a:extLst>
              <a:ext uri="{FF2B5EF4-FFF2-40B4-BE49-F238E27FC236}">
                <a16:creationId xmlns:a16="http://schemas.microsoft.com/office/drawing/2014/main" id="{1FAE77B0-49C4-5342-AF57-4BA7794EFB78}"/>
              </a:ext>
            </a:extLst>
          </p:cNvPr>
          <p:cNvPicPr>
            <a:picLocks noChangeAspect="1"/>
          </p:cNvPicPr>
          <p:nvPr/>
        </p:nvPicPr>
        <p:blipFill>
          <a:blip r:embed="rId3"/>
          <a:stretch>
            <a:fillRect/>
          </a:stretch>
        </p:blipFill>
        <p:spPr>
          <a:xfrm>
            <a:off x="1042048" y="4454827"/>
            <a:ext cx="6894877" cy="1057895"/>
          </a:xfrm>
          <a:prstGeom prst="rect">
            <a:avLst/>
          </a:prstGeom>
        </p:spPr>
      </p:pic>
      <p:pic>
        <p:nvPicPr>
          <p:cNvPr id="5" name="Picture 4">
            <a:extLst>
              <a:ext uri="{FF2B5EF4-FFF2-40B4-BE49-F238E27FC236}">
                <a16:creationId xmlns:a16="http://schemas.microsoft.com/office/drawing/2014/main" id="{6B47027F-28F0-A841-85A3-63160950FF04}"/>
              </a:ext>
            </a:extLst>
          </p:cNvPr>
          <p:cNvPicPr>
            <a:picLocks noChangeAspect="1"/>
          </p:cNvPicPr>
          <p:nvPr/>
        </p:nvPicPr>
        <p:blipFill>
          <a:blip r:embed="rId4"/>
          <a:stretch>
            <a:fillRect/>
          </a:stretch>
        </p:blipFill>
        <p:spPr>
          <a:xfrm>
            <a:off x="1619094" y="5803199"/>
            <a:ext cx="6894878" cy="802828"/>
          </a:xfrm>
          <a:prstGeom prst="rect">
            <a:avLst/>
          </a:prstGeom>
        </p:spPr>
      </p:pic>
    </p:spTree>
    <p:extLst>
      <p:ext uri="{BB962C8B-B14F-4D97-AF65-F5344CB8AC3E}">
        <p14:creationId xmlns:p14="http://schemas.microsoft.com/office/powerpoint/2010/main" val="2535972303"/>
      </p:ext>
    </p:extLst>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Georgia"/>
        <a:ea typeface="ＭＳ Ｐゴシック"/>
        <a:cs typeface="ＭＳ Ｐゴシック"/>
      </a:majorFont>
      <a:minorFont>
        <a:latin typeface="Georgia"/>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08" charset="0"/>
            <a:ea typeface="ＭＳ Ｐゴシック" pitchFamily="-108" charset="-128"/>
            <a:cs typeface="ＭＳ Ｐゴシック" pitchFamily="-108"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08" charset="0"/>
            <a:ea typeface="ＭＳ Ｐゴシック" pitchFamily="-108" charset="-128"/>
            <a:cs typeface="ＭＳ Ｐゴシック" pitchFamily="-108"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15758</TotalTime>
  <Words>1005</Words>
  <Application>Microsoft Macintosh PowerPoint</Application>
  <PresentationFormat>On-screen Show (4:3)</PresentationFormat>
  <Paragraphs>149</Paragraphs>
  <Slides>27</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-apple-system</vt:lpstr>
      <vt:lpstr>Arial</vt:lpstr>
      <vt:lpstr>Calibri</vt:lpstr>
      <vt:lpstr>Cambria Math</vt:lpstr>
      <vt:lpstr>Georgia</vt:lpstr>
      <vt:lpstr>Times New Roman</vt:lpstr>
      <vt:lpstr>Wingdings</vt:lpstr>
      <vt:lpstr>Blank Presentation</vt:lpstr>
      <vt:lpstr>PowerPoint Presentation</vt:lpstr>
      <vt:lpstr>Outline</vt:lpstr>
      <vt:lpstr>PowerPoint Presentation</vt:lpstr>
      <vt:lpstr>Shunt admittance of overhead lines</vt:lpstr>
      <vt:lpstr>Shunt Impedance of Overhead Lines</vt:lpstr>
      <vt:lpstr>Shunt Impedance of Overhead Lines</vt:lpstr>
      <vt:lpstr>Shunt Impedance of Overhead Lines</vt:lpstr>
      <vt:lpstr>Shunt Impedance of Overhead Lines</vt:lpstr>
      <vt:lpstr>Shunt Impedance of Overhead Lines</vt:lpstr>
      <vt:lpstr>Shunt Impedance of Overhead Lines</vt:lpstr>
      <vt:lpstr>Shunt Impedance of Overhead Lines</vt:lpstr>
      <vt:lpstr>Shunt Impedance of Overhead Lines</vt:lpstr>
      <vt:lpstr>Shunt Impedance of Overhead Lines</vt:lpstr>
      <vt:lpstr>Shunt Impedance of Overhead Lines</vt:lpstr>
      <vt:lpstr>Shunt Impedance of Overhead Lines</vt:lpstr>
      <vt:lpstr>Shunt Impedance of Overhead Lines</vt:lpstr>
      <vt:lpstr>Series Impedance of Overhead Lines</vt:lpstr>
      <vt:lpstr>Shunt Admittance of Concentric Neutral Underground Lines</vt:lpstr>
      <vt:lpstr>PowerPoint Presentation</vt:lpstr>
      <vt:lpstr>PowerPoint Presentation</vt:lpstr>
      <vt:lpstr>Shunt Admittance of Concentric Neutral Underground Lines</vt:lpstr>
      <vt:lpstr>Shunt Admittance of Concentric Neutral Underground Lines</vt:lpstr>
      <vt:lpstr>Shunt Admittance of Concentric Neutral Underground Lines</vt:lpstr>
      <vt:lpstr>Shunt Admittance of Concentric Neutral Underground Lines</vt:lpstr>
      <vt:lpstr>Shunt Admittance of Concentric Neutral Underground Lines</vt:lpstr>
      <vt:lpstr>Shunt Admittance of Concentric Neutral Underground Lines</vt:lpstr>
      <vt:lpstr>Shunt Admittance of Concentric Neutral Underground Lines</vt:lpstr>
    </vt:vector>
  </TitlesOfParts>
  <Company>University of Pittsburgh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Randy Oest -- UMC</dc:creator>
  <cp:lastModifiedBy>Kerestes, Robert John</cp:lastModifiedBy>
  <cp:revision>386</cp:revision>
  <cp:lastPrinted>2015-09-22T18:21:53Z</cp:lastPrinted>
  <dcterms:created xsi:type="dcterms:W3CDTF">2008-08-13T18:21:14Z</dcterms:created>
  <dcterms:modified xsi:type="dcterms:W3CDTF">2022-06-20T18:20:03Z</dcterms:modified>
</cp:coreProperties>
</file>