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436" r:id="rId4"/>
    <p:sldId id="533" r:id="rId5"/>
    <p:sldId id="574" r:id="rId6"/>
    <p:sldId id="575" r:id="rId7"/>
    <p:sldId id="576" r:id="rId8"/>
    <p:sldId id="577" r:id="rId9"/>
    <p:sldId id="585" r:id="rId10"/>
    <p:sldId id="584" r:id="rId11"/>
    <p:sldId id="579" r:id="rId12"/>
    <p:sldId id="580" r:id="rId13"/>
    <p:sldId id="587" r:id="rId14"/>
    <p:sldId id="581" r:id="rId15"/>
    <p:sldId id="582" r:id="rId16"/>
    <p:sldId id="583" r:id="rId17"/>
    <p:sldId id="588" r:id="rId18"/>
    <p:sldId id="589" r:id="rId19"/>
    <p:sldId id="531" r:id="rId20"/>
    <p:sldId id="545" r:id="rId21"/>
    <p:sldId id="591" r:id="rId22"/>
    <p:sldId id="592" r:id="rId23"/>
    <p:sldId id="593" r:id="rId24"/>
    <p:sldId id="594" r:id="rId25"/>
    <p:sldId id="595" r:id="rId26"/>
    <p:sldId id="590" r:id="rId27"/>
    <p:sldId id="596" r:id="rId28"/>
    <p:sldId id="597" r:id="rId29"/>
    <p:sldId id="598"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50">
          <p15:clr>
            <a:srgbClr val="A4A3A4"/>
          </p15:clr>
        </p15:guide>
        <p15:guide id="2" pos="1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57F"/>
    <a:srgbClr val="003E7E"/>
    <a:srgbClr val="948151"/>
    <a:srgbClr val="002B5E"/>
    <a:srgbClr val="A9852A"/>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3069"/>
  </p:normalViewPr>
  <p:slideViewPr>
    <p:cSldViewPr snapToGrid="0">
      <p:cViewPr varScale="1">
        <p:scale>
          <a:sx n="128" d="100"/>
          <a:sy n="128" d="100"/>
        </p:scale>
        <p:origin x="1424" y="176"/>
      </p:cViewPr>
      <p:guideLst>
        <p:guide orient="horz" pos="850"/>
        <p:guide pos="11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90D8E6BD-B977-4072-8A44-64254E85CEE1}" type="datetime1">
              <a:rPr lang="en-US" altLang="en-US"/>
              <a:pPr>
                <a:defRPr/>
              </a:pPr>
              <a:t>7/1/20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0CEB250-C698-45BC-AF73-D2A51B01156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F7038EB-C2C8-4210-A34E-8D32E4E1829A}" type="datetime1">
              <a:rPr lang="en-US" altLang="en-US"/>
              <a:pPr>
                <a:defRPr/>
              </a:pPr>
              <a:t>7/1/20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A8FD66A-47EB-4208-8B01-6747B4D658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Instructions for editing school and department titles:</a:t>
            </a:r>
          </a:p>
          <a:p>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Select from menu: View &gt; Master &gt; Slide Master</a:t>
            </a:r>
          </a:p>
          <a:p>
            <a:pPr>
              <a:buFont typeface="Wingdings" panose="05000000000000000000" pitchFamily="2" charset="2"/>
              <a:buChar char="§"/>
            </a:pPr>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Click on each text area you wish to edit. Text will become editable.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4789BAA-B85C-479B-ACB0-95827EC21496}"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D604587-ABE2-415B-98D9-2B00C445B84A}"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B756EB-434E-4C03-A558-12B959E3FC1A}"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2BF104-752E-43DB-B5A8-5854B9EDD7B9}" type="slidenum">
              <a:rPr lang="en-US" altLang="en-US"/>
              <a:pPr>
                <a:defRPr/>
              </a:pPr>
              <a:t>‹#›</a:t>
            </a:fld>
            <a:endParaRPr lang="en-US" altLang="en-US"/>
          </a:p>
        </p:txBody>
      </p:sp>
    </p:spTree>
    <p:extLst>
      <p:ext uri="{BB962C8B-B14F-4D97-AF65-F5344CB8AC3E}">
        <p14:creationId xmlns:p14="http://schemas.microsoft.com/office/powerpoint/2010/main" val="410229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9904538-54CC-4686-B758-EA931BF056FD}" type="slidenum">
              <a:rPr lang="en-US" altLang="en-US"/>
              <a:pPr>
                <a:defRPr/>
              </a:pPr>
              <a:t>‹#›</a:t>
            </a:fld>
            <a:endParaRPr lang="en-US" altLang="en-US"/>
          </a:p>
        </p:txBody>
      </p:sp>
    </p:spTree>
    <p:extLst>
      <p:ext uri="{BB962C8B-B14F-4D97-AF65-F5344CB8AC3E}">
        <p14:creationId xmlns:p14="http://schemas.microsoft.com/office/powerpoint/2010/main" val="78457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914400"/>
            <a:ext cx="20955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14400"/>
            <a:ext cx="6134100" cy="495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7573F3A-C808-4DA7-A391-EFD5CF62D32C}" type="slidenum">
              <a:rPr lang="en-US" altLang="en-US"/>
              <a:pPr>
                <a:defRPr/>
              </a:pPr>
              <a:t>‹#›</a:t>
            </a:fld>
            <a:endParaRPr lang="en-US" altLang="en-US"/>
          </a:p>
        </p:txBody>
      </p:sp>
    </p:spTree>
    <p:extLst>
      <p:ext uri="{BB962C8B-B14F-4D97-AF65-F5344CB8AC3E}">
        <p14:creationId xmlns:p14="http://schemas.microsoft.com/office/powerpoint/2010/main" val="210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E2DA157-8C99-4EEB-BB7F-8B39EDA50B3A}" type="slidenum">
              <a:rPr lang="en-US" altLang="en-US"/>
              <a:pPr>
                <a:defRPr/>
              </a:pPr>
              <a:t>‹#›</a:t>
            </a:fld>
            <a:endParaRPr lang="en-US" altLang="en-US"/>
          </a:p>
        </p:txBody>
      </p:sp>
    </p:spTree>
    <p:extLst>
      <p:ext uri="{BB962C8B-B14F-4D97-AF65-F5344CB8AC3E}">
        <p14:creationId xmlns:p14="http://schemas.microsoft.com/office/powerpoint/2010/main" val="190252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05D59C2-421F-44A4-B5F4-70E4536451CB}" type="slidenum">
              <a:rPr lang="en-US" altLang="en-US"/>
              <a:pPr>
                <a:defRPr/>
              </a:pPr>
              <a:t>‹#›</a:t>
            </a:fld>
            <a:endParaRPr lang="en-US" altLang="en-US"/>
          </a:p>
        </p:txBody>
      </p:sp>
    </p:spTree>
    <p:extLst>
      <p:ext uri="{BB962C8B-B14F-4D97-AF65-F5344CB8AC3E}">
        <p14:creationId xmlns:p14="http://schemas.microsoft.com/office/powerpoint/2010/main" val="141284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6D03984-476C-446D-9196-3CBAB30F18F7}" type="slidenum">
              <a:rPr lang="en-US" altLang="en-US"/>
              <a:pPr>
                <a:defRPr/>
              </a:pPr>
              <a:t>‹#›</a:t>
            </a:fld>
            <a:endParaRPr lang="en-US" altLang="en-US"/>
          </a:p>
        </p:txBody>
      </p:sp>
    </p:spTree>
    <p:extLst>
      <p:ext uri="{BB962C8B-B14F-4D97-AF65-F5344CB8AC3E}">
        <p14:creationId xmlns:p14="http://schemas.microsoft.com/office/powerpoint/2010/main" val="23186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754" y="834475"/>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754" y="20949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754" y="2734712"/>
            <a:ext cx="4040188"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8579" y="20949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8579" y="2734712"/>
            <a:ext cx="4041775"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t>19 Oct 2009</a:t>
            </a:r>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E6DF6B-A136-4170-A11A-BDE84C70FC7F}" type="slidenum">
              <a:rPr lang="en-US" altLang="en-US"/>
              <a:pPr>
                <a:defRPr/>
              </a:pPr>
              <a:t>‹#›</a:t>
            </a:fld>
            <a:endParaRPr lang="en-US" altLang="en-US"/>
          </a:p>
        </p:txBody>
      </p:sp>
    </p:spTree>
    <p:extLst>
      <p:ext uri="{BB962C8B-B14F-4D97-AF65-F5344CB8AC3E}">
        <p14:creationId xmlns:p14="http://schemas.microsoft.com/office/powerpoint/2010/main" val="319378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t>19 Oct 2009</a:t>
            </a:r>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CE238ED-879C-471C-B8CD-E12AA108A34A}" type="slidenum">
              <a:rPr lang="en-US" altLang="en-US"/>
              <a:pPr>
                <a:defRPr/>
              </a:pPr>
              <a:t>‹#›</a:t>
            </a:fld>
            <a:endParaRPr lang="en-US" altLang="en-US"/>
          </a:p>
        </p:txBody>
      </p:sp>
    </p:spTree>
    <p:extLst>
      <p:ext uri="{BB962C8B-B14F-4D97-AF65-F5344CB8AC3E}">
        <p14:creationId xmlns:p14="http://schemas.microsoft.com/office/powerpoint/2010/main" val="198460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en-US"/>
              <a:t>19 Oct 2009</a:t>
            </a:r>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40CBA24-4461-481D-8396-DFAFC9EC26C9}" type="slidenum">
              <a:rPr lang="en-US" altLang="en-US"/>
              <a:pPr>
                <a:defRPr/>
              </a:pPr>
              <a:t>‹#›</a:t>
            </a:fld>
            <a:endParaRPr lang="en-US" altLang="en-US"/>
          </a:p>
        </p:txBody>
      </p:sp>
    </p:spTree>
    <p:extLst>
      <p:ext uri="{BB962C8B-B14F-4D97-AF65-F5344CB8AC3E}">
        <p14:creationId xmlns:p14="http://schemas.microsoft.com/office/powerpoint/2010/main" val="20311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844" y="916445"/>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66694" y="916446"/>
            <a:ext cx="5111750" cy="5048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8844" y="2078495"/>
            <a:ext cx="3008313" cy="40462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164E2B-51FB-4D00-98BA-2A9392597E0A}" type="slidenum">
              <a:rPr lang="en-US" altLang="en-US"/>
              <a:pPr>
                <a:defRPr/>
              </a:pPr>
              <a:t>‹#›</a:t>
            </a:fld>
            <a:endParaRPr lang="en-US" altLang="en-US"/>
          </a:p>
        </p:txBody>
      </p:sp>
    </p:spTree>
    <p:extLst>
      <p:ext uri="{BB962C8B-B14F-4D97-AF65-F5344CB8AC3E}">
        <p14:creationId xmlns:p14="http://schemas.microsoft.com/office/powerpoint/2010/main" val="39704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35845"/>
            <a:ext cx="5486400" cy="37917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6A0F316-112E-449A-9824-305BB4F5FEAE}" type="slidenum">
              <a:rPr lang="en-US" altLang="en-US"/>
              <a:pPr>
                <a:defRPr/>
              </a:pPr>
              <a:t>‹#›</a:t>
            </a:fld>
            <a:endParaRPr lang="en-US" altLang="en-US"/>
          </a:p>
        </p:txBody>
      </p:sp>
    </p:spTree>
    <p:extLst>
      <p:ext uri="{BB962C8B-B14F-4D97-AF65-F5344CB8AC3E}">
        <p14:creationId xmlns:p14="http://schemas.microsoft.com/office/powerpoint/2010/main" val="89984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powerpoint-C sub.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749300" y="9144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749300" y="1981200"/>
            <a:ext cx="7924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on text regions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7315200" y="62992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900">
                <a:solidFill>
                  <a:srgbClr val="002B5E"/>
                </a:solidFill>
                <a:latin typeface="Georgia" pitchFamily="-112" charset="0"/>
                <a:ea typeface="ＭＳ Ｐゴシック" pitchFamily="-112" charset="-128"/>
              </a:defRPr>
            </a:lvl1pPr>
          </a:lstStyle>
          <a:p>
            <a:pPr>
              <a:defRPr/>
            </a:pPr>
            <a:r>
              <a:rPr lang="en-US"/>
              <a:t>19 Oct 2009</a:t>
            </a:r>
          </a:p>
        </p:txBody>
      </p:sp>
      <p:sp>
        <p:nvSpPr>
          <p:cNvPr id="1029" name="Rectangle 5"/>
          <p:cNvSpPr>
            <a:spLocks noGrp="1" noChangeArrowheads="1"/>
          </p:cNvSpPr>
          <p:nvPr>
            <p:ph type="ftr" sz="quarter" idx="3"/>
          </p:nvPr>
        </p:nvSpPr>
        <p:spPr bwMode="auto">
          <a:xfrm>
            <a:off x="749300" y="6299200"/>
            <a:ext cx="6223000" cy="55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2B5E"/>
                </a:solidFill>
                <a:latin typeface="Georgia" pitchFamily="18" charset="0"/>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Lst>
  <p:hf hdr="0" ftr="0" dt="0"/>
  <p:txStyles>
    <p:title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0" fontAlgn="base" hangingPunct="0">
        <a:spcBef>
          <a:spcPct val="20000"/>
        </a:spcBef>
        <a:spcAft>
          <a:spcPts val="600"/>
        </a:spcAft>
        <a:buClr>
          <a:srgbClr val="000000"/>
        </a:buClr>
        <a:buChar char="•"/>
        <a:defRPr sz="3200">
          <a:solidFill>
            <a:srgbClr val="002B5E"/>
          </a:solidFill>
          <a:latin typeface="+mn-lt"/>
          <a:ea typeface="+mn-ea"/>
          <a:cs typeface="+mn-cs"/>
        </a:defRPr>
      </a:lvl1pPr>
      <a:lvl2pPr marL="742950" indent="-285750" algn="l" rtl="0" eaLnBrk="0" fontAlgn="base" hangingPunct="0">
        <a:spcBef>
          <a:spcPct val="20000"/>
        </a:spcBef>
        <a:spcAft>
          <a:spcPts val="1200"/>
        </a:spcAft>
        <a:buClr>
          <a:srgbClr val="000000"/>
        </a:buClr>
        <a:buChar char="–"/>
        <a:defRPr sz="2800">
          <a:solidFill>
            <a:srgbClr val="002B5E"/>
          </a:solidFill>
          <a:latin typeface="+mn-lt"/>
          <a:ea typeface="+mn-ea"/>
        </a:defRPr>
      </a:lvl2pPr>
      <a:lvl3pPr marL="1143000" indent="-228600" algn="l" rtl="0" eaLnBrk="0" fontAlgn="base" hangingPunct="0">
        <a:spcBef>
          <a:spcPct val="20000"/>
        </a:spcBef>
        <a:spcAft>
          <a:spcPts val="1200"/>
        </a:spcAft>
        <a:buClr>
          <a:srgbClr val="000000"/>
        </a:buClr>
        <a:buChar char="•"/>
        <a:defRPr sz="2400">
          <a:solidFill>
            <a:srgbClr val="002B5E"/>
          </a:solidFill>
          <a:latin typeface="+mn-lt"/>
          <a:ea typeface="+mn-ea"/>
        </a:defRPr>
      </a:lvl3pPr>
      <a:lvl4pPr marL="1600200" indent="-228600" algn="l" rtl="0" eaLnBrk="0" fontAlgn="base" hangingPunct="0">
        <a:spcBef>
          <a:spcPct val="20000"/>
        </a:spcBef>
        <a:spcAft>
          <a:spcPts val="1200"/>
        </a:spcAft>
        <a:buClr>
          <a:srgbClr val="000000"/>
        </a:buClr>
        <a:buChar char="–"/>
        <a:defRPr sz="2000">
          <a:solidFill>
            <a:srgbClr val="002B5E"/>
          </a:solidFill>
          <a:latin typeface="+mn-lt"/>
          <a:ea typeface="+mn-ea"/>
        </a:defRPr>
      </a:lvl4pPr>
      <a:lvl5pPr marL="2057400" indent="-228600" algn="l" rtl="0" eaLnBrk="0" fontAlgn="base" hangingPunct="0">
        <a:spcBef>
          <a:spcPct val="20000"/>
        </a:spcBef>
        <a:spcAft>
          <a:spcPts val="1200"/>
        </a:spcAft>
        <a:buClr>
          <a:srgbClr val="000000"/>
        </a:buClr>
        <a:buChar char="»"/>
        <a:defRPr sz="2000">
          <a:solidFill>
            <a:srgbClr val="002B5E"/>
          </a:solidFill>
          <a:latin typeface="+mn-lt"/>
          <a:ea typeface="+mn-ea"/>
        </a:defRPr>
      </a:lvl5pPr>
      <a:lvl6pPr marL="2514600" indent="-228600" algn="l" rtl="0" fontAlgn="base">
        <a:spcBef>
          <a:spcPct val="20000"/>
        </a:spcBef>
        <a:spcAft>
          <a:spcPct val="0"/>
        </a:spcAft>
        <a:buChar char="»"/>
        <a:defRPr sz="2000">
          <a:solidFill>
            <a:srgbClr val="003E7E"/>
          </a:solidFill>
          <a:latin typeface="+mn-lt"/>
          <a:ea typeface="+mn-ea"/>
        </a:defRPr>
      </a:lvl6pPr>
      <a:lvl7pPr marL="2971800" indent="-228600" algn="l" rtl="0" fontAlgn="base">
        <a:spcBef>
          <a:spcPct val="20000"/>
        </a:spcBef>
        <a:spcAft>
          <a:spcPct val="0"/>
        </a:spcAft>
        <a:buChar char="»"/>
        <a:defRPr sz="2000">
          <a:solidFill>
            <a:srgbClr val="003E7E"/>
          </a:solidFill>
          <a:latin typeface="+mn-lt"/>
          <a:ea typeface="+mn-ea"/>
        </a:defRPr>
      </a:lvl7pPr>
      <a:lvl8pPr marL="3429000" indent="-228600" algn="l" rtl="0" fontAlgn="base">
        <a:spcBef>
          <a:spcPct val="20000"/>
        </a:spcBef>
        <a:spcAft>
          <a:spcPct val="0"/>
        </a:spcAft>
        <a:buChar char="»"/>
        <a:defRPr sz="2000">
          <a:solidFill>
            <a:srgbClr val="003E7E"/>
          </a:solidFill>
          <a:latin typeface="+mn-lt"/>
          <a:ea typeface="+mn-ea"/>
        </a:defRPr>
      </a:lvl8pPr>
      <a:lvl9pPr marL="3886200" indent="-228600" algn="l" rtl="0" fontAlgn="base">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title-sli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txBox="1">
            <a:spLocks noChangeArrowheads="1"/>
          </p:cNvSpPr>
          <p:nvPr/>
        </p:nvSpPr>
        <p:spPr bwMode="auto">
          <a:xfrm>
            <a:off x="142876" y="1658938"/>
            <a:ext cx="5631996"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Bef>
                <a:spcPct val="0"/>
              </a:spcBef>
              <a:spcAft>
                <a:spcPct val="0"/>
              </a:spcAft>
              <a:buClrTx/>
              <a:buFontTx/>
              <a:buNone/>
            </a:pPr>
            <a:endParaRPr lang="en-US" altLang="en-US" sz="3000" b="1" dirty="0">
              <a:solidFill>
                <a:schemeClr val="bg1"/>
              </a:solidFill>
              <a:latin typeface="Times New Roman" panose="02020603050405020304" pitchFamily="18" charset="0"/>
            </a:endParaRPr>
          </a:p>
          <a:p>
            <a:pPr eaLnBrk="1" hangingPunct="1">
              <a:spcBef>
                <a:spcPct val="0"/>
              </a:spcBef>
              <a:spcAft>
                <a:spcPct val="0"/>
              </a:spcAft>
              <a:buClrTx/>
              <a:buFontTx/>
              <a:buNone/>
            </a:pPr>
            <a:r>
              <a:rPr lang="en-US" altLang="en-US" sz="3000" b="1" dirty="0">
                <a:solidFill>
                  <a:schemeClr val="bg1"/>
                </a:solidFill>
                <a:latin typeface="Times New Roman" panose="02020603050405020304" pitchFamily="18" charset="0"/>
              </a:rPr>
              <a:t>ECE 1710:</a:t>
            </a:r>
            <a:br>
              <a:rPr lang="en-US" altLang="en-US" sz="3000" b="1" dirty="0">
                <a:solidFill>
                  <a:schemeClr val="bg1"/>
                </a:solidFill>
                <a:latin typeface="Times New Roman" panose="02020603050405020304" pitchFamily="18" charset="0"/>
              </a:rPr>
            </a:br>
            <a:r>
              <a:rPr lang="en-US" altLang="en-US" sz="3000" b="1" dirty="0">
                <a:solidFill>
                  <a:schemeClr val="bg1"/>
                </a:solidFill>
                <a:latin typeface="Times New Roman" panose="02020603050405020304" pitchFamily="18" charset="0"/>
              </a:rPr>
              <a:t>Power Distribution Engineering and Smart Grids </a:t>
            </a:r>
          </a:p>
          <a:p>
            <a:pPr eaLnBrk="1" hangingPunct="1">
              <a:spcBef>
                <a:spcPct val="0"/>
              </a:spcBef>
              <a:spcAft>
                <a:spcPct val="0"/>
              </a:spcAft>
              <a:buClrTx/>
              <a:buFontTx/>
              <a:buNone/>
            </a:pPr>
            <a:endParaRPr lang="en-US" altLang="en-US" sz="3000" b="1" dirty="0">
              <a:solidFill>
                <a:schemeClr val="bg1"/>
              </a:solidFill>
            </a:endParaRPr>
          </a:p>
        </p:txBody>
      </p:sp>
      <p:sp>
        <p:nvSpPr>
          <p:cNvPr id="15364" name="Rectangle 3"/>
          <p:cNvSpPr>
            <a:spLocks noGrp="1" noChangeArrowheads="1"/>
          </p:cNvSpPr>
          <p:nvPr>
            <p:ph type="subTitle" idx="1"/>
          </p:nvPr>
        </p:nvSpPr>
        <p:spPr>
          <a:xfrm>
            <a:off x="142875" y="2333625"/>
            <a:ext cx="5846763" cy="838200"/>
          </a:xfrm>
        </p:spPr>
        <p:txBody>
          <a:bodyPr/>
          <a:lstStyle/>
          <a:p>
            <a:pPr algn="l" eaLnBrk="1" hangingPunct="1">
              <a:spcAft>
                <a:spcPct val="0"/>
              </a:spcAft>
            </a:pPr>
            <a:r>
              <a:rPr lang="en-US" altLang="en-US" sz="2800" dirty="0">
                <a:solidFill>
                  <a:srgbClr val="CCCC90"/>
                </a:solidFill>
                <a:latin typeface="Times New Roman" panose="02020603050405020304" pitchFamily="18" charset="0"/>
              </a:rPr>
              <a:t>Lecture 9</a:t>
            </a:r>
            <a:endParaRPr lang="en-US" altLang="en-US" sz="2400" dirty="0">
              <a:solidFill>
                <a:srgbClr val="CCCC90"/>
              </a:solidFill>
            </a:endParaRPr>
          </a:p>
        </p:txBody>
      </p:sp>
      <p:sp>
        <p:nvSpPr>
          <p:cNvPr id="15365" name="Rectangle 3"/>
          <p:cNvSpPr txBox="1">
            <a:spLocks noChangeArrowheads="1"/>
          </p:cNvSpPr>
          <p:nvPr/>
        </p:nvSpPr>
        <p:spPr bwMode="auto">
          <a:xfrm>
            <a:off x="182563" y="3509963"/>
            <a:ext cx="5486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Aft>
                <a:spcPct val="0"/>
              </a:spcAft>
              <a:buFontTx/>
              <a:buNone/>
            </a:pPr>
            <a:r>
              <a:rPr lang="en-US" altLang="en-US" sz="1900" dirty="0">
                <a:solidFill>
                  <a:srgbClr val="CCCC90"/>
                </a:solidFill>
                <a:latin typeface="Times New Roman" panose="02020603050405020304" pitchFamily="18" charset="0"/>
              </a:rPr>
              <a:t>Dr. Robert Kerestes </a:t>
            </a:r>
          </a:p>
          <a:p>
            <a:pPr eaLnBrk="1" hangingPunct="1">
              <a:spcAft>
                <a:spcPct val="0"/>
              </a:spcAft>
              <a:buFontTx/>
              <a:buNone/>
            </a:pPr>
            <a:r>
              <a:rPr lang="en-US" altLang="en-US" sz="1900" dirty="0">
                <a:solidFill>
                  <a:srgbClr val="CCCC90"/>
                </a:solidFill>
                <a:latin typeface="Times New Roman" panose="02020603050405020304" pitchFamily="18" charset="0"/>
              </a:rPr>
              <a:t>University of Pittsburgh</a:t>
            </a:r>
          </a:p>
          <a:p>
            <a:pPr eaLnBrk="1" hangingPunct="1">
              <a:spcAft>
                <a:spcPct val="0"/>
              </a:spcAft>
              <a:buFontTx/>
              <a:buNone/>
            </a:pPr>
            <a:r>
              <a:rPr lang="en-US" altLang="en-US" sz="1900" dirty="0">
                <a:solidFill>
                  <a:srgbClr val="CCCC90"/>
                </a:solidFill>
                <a:latin typeface="Times New Roman" panose="02020603050405020304" pitchFamily="18" charset="0"/>
              </a:rPr>
              <a:t>Swanson School of Engineering</a:t>
            </a:r>
          </a:p>
          <a:p>
            <a:pPr eaLnBrk="1" hangingPunct="1">
              <a:spcAft>
                <a:spcPct val="0"/>
              </a:spcAft>
              <a:buFontTx/>
              <a:buNone/>
            </a:pPr>
            <a:r>
              <a:rPr lang="en-US" altLang="en-US" sz="1900" dirty="0">
                <a:solidFill>
                  <a:srgbClr val="CCCC90"/>
                </a:solidFill>
                <a:latin typeface="Times New Roman" panose="02020603050405020304" pitchFamily="18" charset="0"/>
              </a:rPr>
              <a:t>Department of Electrical and Computer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Simplifying we have </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TextBox 5">
            <a:extLst>
              <a:ext uri="{FF2B5EF4-FFF2-40B4-BE49-F238E27FC236}">
                <a16:creationId xmlns:a16="http://schemas.microsoft.com/office/drawing/2014/main" id="{D05BC8DC-E4C6-9348-97C1-FC54A515C6CD}"/>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pic>
        <p:nvPicPr>
          <p:cNvPr id="6" name="Picture 5">
            <a:extLst>
              <a:ext uri="{FF2B5EF4-FFF2-40B4-BE49-F238E27FC236}">
                <a16:creationId xmlns:a16="http://schemas.microsoft.com/office/drawing/2014/main" id="{C465DF5B-1CC8-144D-B098-DFA9D1E3EA69}"/>
              </a:ext>
            </a:extLst>
          </p:cNvPr>
          <p:cNvPicPr>
            <a:picLocks noChangeAspect="1"/>
          </p:cNvPicPr>
          <p:nvPr/>
        </p:nvPicPr>
        <p:blipFill>
          <a:blip r:embed="rId2"/>
          <a:stretch>
            <a:fillRect/>
          </a:stretch>
        </p:blipFill>
        <p:spPr>
          <a:xfrm>
            <a:off x="26877" y="2124627"/>
            <a:ext cx="9090246" cy="921990"/>
          </a:xfrm>
          <a:prstGeom prst="rect">
            <a:avLst/>
          </a:prstGeom>
        </p:spPr>
      </p:pic>
      <p:pic>
        <p:nvPicPr>
          <p:cNvPr id="8" name="Picture 7">
            <a:extLst>
              <a:ext uri="{FF2B5EF4-FFF2-40B4-BE49-F238E27FC236}">
                <a16:creationId xmlns:a16="http://schemas.microsoft.com/office/drawing/2014/main" id="{B64F388A-E232-D340-BDE3-0D8D37E12E06}"/>
              </a:ext>
            </a:extLst>
          </p:cNvPr>
          <p:cNvPicPr>
            <a:picLocks noChangeAspect="1"/>
          </p:cNvPicPr>
          <p:nvPr/>
        </p:nvPicPr>
        <p:blipFill>
          <a:blip r:embed="rId3"/>
          <a:stretch>
            <a:fillRect/>
          </a:stretch>
        </p:blipFill>
        <p:spPr>
          <a:xfrm>
            <a:off x="698499" y="3578086"/>
            <a:ext cx="5526700" cy="813575"/>
          </a:xfrm>
          <a:prstGeom prst="rect">
            <a:avLst/>
          </a:prstGeom>
        </p:spPr>
      </p:pic>
      <p:sp>
        <p:nvSpPr>
          <p:cNvPr id="9" name="Rectangle 8">
            <a:extLst>
              <a:ext uri="{FF2B5EF4-FFF2-40B4-BE49-F238E27FC236}">
                <a16:creationId xmlns:a16="http://schemas.microsoft.com/office/drawing/2014/main" id="{37E2A606-808E-3E4F-BE8B-C8747E7485FC}"/>
              </a:ext>
            </a:extLst>
          </p:cNvPr>
          <p:cNvSpPr/>
          <p:nvPr/>
        </p:nvSpPr>
        <p:spPr>
          <a:xfrm>
            <a:off x="157853" y="5419529"/>
            <a:ext cx="8567047" cy="830997"/>
          </a:xfrm>
          <a:prstGeom prst="rect">
            <a:avLst/>
          </a:prstGeom>
        </p:spPr>
        <p:txBody>
          <a:bodyPr wrap="square">
            <a:spAutoFit/>
          </a:bodyPr>
          <a:lstStyle/>
          <a:p>
            <a:r>
              <a:rPr lang="en-US" dirty="0"/>
              <a:t>This gives the total voltage drop between conductor </a:t>
            </a:r>
            <a:r>
              <a:rPr lang="en-US" i="1" dirty="0" err="1"/>
              <a:t>i</a:t>
            </a:r>
            <a:r>
              <a:rPr lang="en-US" dirty="0"/>
              <a:t> and its image. </a:t>
            </a:r>
          </a:p>
        </p:txBody>
      </p:sp>
    </p:spTree>
    <p:extLst>
      <p:ext uri="{BB962C8B-B14F-4D97-AF65-F5344CB8AC3E}">
        <p14:creationId xmlns:p14="http://schemas.microsoft.com/office/powerpoint/2010/main" val="216701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3628579"/>
            <a:ext cx="8307387"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Where:</a:t>
            </a:r>
          </a:p>
          <a:p>
            <a:pPr marL="0" lvl="0" indent="0">
              <a:spcBef>
                <a:spcPts val="600"/>
              </a:spcBef>
              <a:buClrTx/>
            </a:pPr>
            <a:r>
              <a:rPr lang="en-US" altLang="en-US" sz="2400" i="1" dirty="0" err="1">
                <a:solidFill>
                  <a:srgbClr val="000000"/>
                </a:solidFill>
                <a:latin typeface="Arial" panose="020B0604020202020204" pitchFamily="34" charset="0"/>
              </a:rPr>
              <a:t>S</a:t>
            </a:r>
            <a:r>
              <a:rPr lang="en-US" altLang="en-US" sz="2400" i="1" baseline="-30000" dirty="0" err="1">
                <a:solidFill>
                  <a:srgbClr val="000000"/>
                </a:solidFill>
                <a:latin typeface="Arial" panose="020B0604020202020204" pitchFamily="34" charset="0"/>
              </a:rPr>
              <a:t>ii</a:t>
            </a:r>
            <a:r>
              <a:rPr lang="en-US" altLang="en-US" sz="2400" dirty="0">
                <a:solidFill>
                  <a:srgbClr val="000000"/>
                </a:solidFill>
                <a:latin typeface="Arial" panose="020B0604020202020204" pitchFamily="34" charset="0"/>
              </a:rPr>
              <a:t> is the distance from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to its image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(ft)</a:t>
            </a:r>
          </a:p>
          <a:p>
            <a:pPr marL="0" lvl="0" indent="0">
              <a:spcBef>
                <a:spcPts val="600"/>
              </a:spcBef>
              <a:buClrTx/>
            </a:pPr>
            <a:r>
              <a:rPr lang="en-US" altLang="en-US" sz="2400" i="1" dirty="0" err="1">
                <a:solidFill>
                  <a:srgbClr val="000000"/>
                </a:solidFill>
                <a:latin typeface="Arial" panose="020B0604020202020204" pitchFamily="34" charset="0"/>
              </a:rPr>
              <a:t>S</a:t>
            </a:r>
            <a:r>
              <a:rPr lang="en-US" altLang="en-US" sz="2400" i="1" baseline="-30000" dirty="0" err="1">
                <a:solidFill>
                  <a:srgbClr val="000000"/>
                </a:solidFill>
                <a:latin typeface="Arial" panose="020B0604020202020204" pitchFamily="34" charset="0"/>
              </a:rPr>
              <a:t>ij</a:t>
            </a:r>
            <a:r>
              <a:rPr lang="en-US" altLang="en-US" sz="2400" dirty="0">
                <a:solidFill>
                  <a:srgbClr val="000000"/>
                </a:solidFill>
                <a:latin typeface="Arial" panose="020B0604020202020204" pitchFamily="34" charset="0"/>
              </a:rPr>
              <a:t> is the distance from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to the image of conductor </a:t>
            </a:r>
            <a:r>
              <a:rPr lang="en-US" altLang="en-US" sz="2400" i="1" dirty="0">
                <a:solidFill>
                  <a:srgbClr val="000000"/>
                </a:solidFill>
                <a:latin typeface="Arial" panose="020B0604020202020204" pitchFamily="34" charset="0"/>
              </a:rPr>
              <a:t>j</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a:p>
            <a:pPr marL="0" lvl="0" indent="0">
              <a:spcBef>
                <a:spcPts val="600"/>
              </a:spcBef>
              <a:buClrTx/>
            </a:pPr>
            <a:r>
              <a:rPr lang="en-US" altLang="en-US" sz="2400" i="1" dirty="0" err="1">
                <a:solidFill>
                  <a:srgbClr val="000000"/>
                </a:solidFill>
                <a:latin typeface="Arial" panose="020B0604020202020204" pitchFamily="34" charset="0"/>
              </a:rPr>
              <a:t>D</a:t>
            </a:r>
            <a:r>
              <a:rPr lang="en-US" altLang="en-US" sz="2400" i="1" baseline="-30000" dirty="0" err="1">
                <a:solidFill>
                  <a:srgbClr val="000000"/>
                </a:solidFill>
                <a:latin typeface="Arial" panose="020B0604020202020204" pitchFamily="34" charset="0"/>
              </a:rPr>
              <a:t>ij</a:t>
            </a:r>
            <a:r>
              <a:rPr lang="en-US" altLang="en-US" sz="2400" dirty="0">
                <a:solidFill>
                  <a:srgbClr val="000000"/>
                </a:solidFill>
                <a:latin typeface="Arial" panose="020B0604020202020204" pitchFamily="34" charset="0"/>
              </a:rPr>
              <a:t> is the distance from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to conductor </a:t>
            </a:r>
            <a:r>
              <a:rPr lang="en-US" altLang="en-US" sz="2400" i="1" dirty="0">
                <a:solidFill>
                  <a:srgbClr val="000000"/>
                </a:solidFill>
                <a:latin typeface="Arial" panose="020B0604020202020204" pitchFamily="34" charset="0"/>
              </a:rPr>
              <a:t>j</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a:p>
            <a:pPr marL="0" lvl="0" indent="0">
              <a:spcBef>
                <a:spcPts val="600"/>
              </a:spcBef>
              <a:buClrTx/>
            </a:pPr>
            <a:r>
              <a:rPr lang="en-US" altLang="en-US" sz="2400" i="1" dirty="0" err="1">
                <a:solidFill>
                  <a:srgbClr val="000000"/>
                </a:solidFill>
                <a:latin typeface="Arial" panose="020B0604020202020204" pitchFamily="34" charset="0"/>
              </a:rPr>
              <a:t>RD</a:t>
            </a:r>
            <a:r>
              <a:rPr lang="en-US" altLang="en-US" sz="2400" i="1" baseline="-30000"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is the radius of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in (ft)</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TextBox 5">
            <a:extLst>
              <a:ext uri="{FF2B5EF4-FFF2-40B4-BE49-F238E27FC236}">
                <a16:creationId xmlns:a16="http://schemas.microsoft.com/office/drawing/2014/main" id="{54C2DD7E-4BC2-384D-A7ED-7532F657AED3}"/>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sp>
        <p:nvSpPr>
          <p:cNvPr id="2" name="TextBox 1">
            <a:extLst>
              <a:ext uri="{FF2B5EF4-FFF2-40B4-BE49-F238E27FC236}">
                <a16:creationId xmlns:a16="http://schemas.microsoft.com/office/drawing/2014/main" id="{935EEC9B-7643-3843-AD3C-38B43620EE2F}"/>
              </a:ext>
            </a:extLst>
          </p:cNvPr>
          <p:cNvSpPr txBox="1"/>
          <p:nvPr/>
        </p:nvSpPr>
        <p:spPr>
          <a:xfrm>
            <a:off x="179388" y="1343025"/>
            <a:ext cx="8307387" cy="830997"/>
          </a:xfrm>
          <a:prstGeom prst="rect">
            <a:avLst/>
          </a:prstGeom>
          <a:noFill/>
        </p:spPr>
        <p:txBody>
          <a:bodyPr wrap="square" rtlCol="0">
            <a:spAutoFit/>
          </a:bodyPr>
          <a:lstStyle/>
          <a:p>
            <a:r>
              <a:rPr lang="en-US" dirty="0"/>
              <a:t>The voltage drop between conductor </a:t>
            </a:r>
            <a:r>
              <a:rPr lang="en-US" i="1" dirty="0" err="1"/>
              <a:t>i</a:t>
            </a:r>
            <a:r>
              <a:rPr lang="en-US" dirty="0"/>
              <a:t> and the ground will be one-half of the drop between conductor and image i.e. </a:t>
            </a:r>
          </a:p>
        </p:txBody>
      </p:sp>
      <p:pic>
        <p:nvPicPr>
          <p:cNvPr id="4" name="Picture 3">
            <a:extLst>
              <a:ext uri="{FF2B5EF4-FFF2-40B4-BE49-F238E27FC236}">
                <a16:creationId xmlns:a16="http://schemas.microsoft.com/office/drawing/2014/main" id="{760775D9-D2A3-B34B-A52D-A2714F60093C}"/>
              </a:ext>
            </a:extLst>
          </p:cNvPr>
          <p:cNvPicPr>
            <a:picLocks noChangeAspect="1"/>
          </p:cNvPicPr>
          <p:nvPr/>
        </p:nvPicPr>
        <p:blipFill>
          <a:blip r:embed="rId2"/>
          <a:stretch>
            <a:fillRect/>
          </a:stretch>
        </p:blipFill>
        <p:spPr>
          <a:xfrm>
            <a:off x="1639956" y="2368730"/>
            <a:ext cx="5041071" cy="1095885"/>
          </a:xfrm>
          <a:prstGeom prst="rect">
            <a:avLst/>
          </a:prstGeom>
          <a:ln w="25400">
            <a:solidFill>
              <a:srgbClr val="FF0000"/>
            </a:solidFill>
          </a:ln>
        </p:spPr>
      </p:pic>
    </p:spTree>
    <p:extLst>
      <p:ext uri="{BB962C8B-B14F-4D97-AF65-F5344CB8AC3E}">
        <p14:creationId xmlns:p14="http://schemas.microsoft.com/office/powerpoint/2010/main" val="279410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Now writing the self- and mutual-potential coefficients we have</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Using air as the medium</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TextBox 5">
            <a:extLst>
              <a:ext uri="{FF2B5EF4-FFF2-40B4-BE49-F238E27FC236}">
                <a16:creationId xmlns:a16="http://schemas.microsoft.com/office/drawing/2014/main" id="{46EB1C85-E890-104C-902B-CF8883E9E259}"/>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pic>
        <p:nvPicPr>
          <p:cNvPr id="2" name="Picture 1">
            <a:extLst>
              <a:ext uri="{FF2B5EF4-FFF2-40B4-BE49-F238E27FC236}">
                <a16:creationId xmlns:a16="http://schemas.microsoft.com/office/drawing/2014/main" id="{BBBE4F38-8A2F-4B49-B544-75C6AA07C48F}"/>
              </a:ext>
            </a:extLst>
          </p:cNvPr>
          <p:cNvPicPr>
            <a:picLocks noChangeAspect="1"/>
          </p:cNvPicPr>
          <p:nvPr/>
        </p:nvPicPr>
        <p:blipFill>
          <a:blip r:embed="rId2"/>
          <a:stretch>
            <a:fillRect/>
          </a:stretch>
        </p:blipFill>
        <p:spPr>
          <a:xfrm>
            <a:off x="1720574" y="2361084"/>
            <a:ext cx="4470400" cy="1054100"/>
          </a:xfrm>
          <a:prstGeom prst="rect">
            <a:avLst/>
          </a:prstGeom>
        </p:spPr>
      </p:pic>
      <p:pic>
        <p:nvPicPr>
          <p:cNvPr id="3" name="Picture 2">
            <a:extLst>
              <a:ext uri="{FF2B5EF4-FFF2-40B4-BE49-F238E27FC236}">
                <a16:creationId xmlns:a16="http://schemas.microsoft.com/office/drawing/2014/main" id="{1562409C-47C5-1640-B20E-0E996268D17E}"/>
              </a:ext>
            </a:extLst>
          </p:cNvPr>
          <p:cNvPicPr>
            <a:picLocks noChangeAspect="1"/>
          </p:cNvPicPr>
          <p:nvPr/>
        </p:nvPicPr>
        <p:blipFill>
          <a:blip r:embed="rId3"/>
          <a:stretch>
            <a:fillRect/>
          </a:stretch>
        </p:blipFill>
        <p:spPr>
          <a:xfrm>
            <a:off x="500819" y="4603200"/>
            <a:ext cx="8087452" cy="564737"/>
          </a:xfrm>
          <a:prstGeom prst="rect">
            <a:avLst/>
          </a:prstGeom>
        </p:spPr>
      </p:pic>
    </p:spTree>
    <p:extLst>
      <p:ext uri="{BB962C8B-B14F-4D97-AF65-F5344CB8AC3E}">
        <p14:creationId xmlns:p14="http://schemas.microsoft.com/office/powerpoint/2010/main" val="81854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self- and mutual- potential coefficients are defined as:</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TextBox 5">
            <a:extLst>
              <a:ext uri="{FF2B5EF4-FFF2-40B4-BE49-F238E27FC236}">
                <a16:creationId xmlns:a16="http://schemas.microsoft.com/office/drawing/2014/main" id="{46EB1C85-E890-104C-902B-CF8883E9E259}"/>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pic>
        <p:nvPicPr>
          <p:cNvPr id="4" name="Picture 3">
            <a:extLst>
              <a:ext uri="{FF2B5EF4-FFF2-40B4-BE49-F238E27FC236}">
                <a16:creationId xmlns:a16="http://schemas.microsoft.com/office/drawing/2014/main" id="{1A9586F0-D6A7-3345-B92F-A778E0394650}"/>
              </a:ext>
            </a:extLst>
          </p:cNvPr>
          <p:cNvPicPr>
            <a:picLocks noChangeAspect="1"/>
          </p:cNvPicPr>
          <p:nvPr/>
        </p:nvPicPr>
        <p:blipFill>
          <a:blip r:embed="rId2"/>
          <a:stretch>
            <a:fillRect/>
          </a:stretch>
        </p:blipFill>
        <p:spPr>
          <a:xfrm>
            <a:off x="1273038" y="2454133"/>
            <a:ext cx="5981700" cy="2438400"/>
          </a:xfrm>
          <a:prstGeom prst="rect">
            <a:avLst/>
          </a:prstGeom>
          <a:ln w="25400">
            <a:solidFill>
              <a:srgbClr val="FF0000"/>
            </a:solidFill>
          </a:ln>
        </p:spPr>
      </p:pic>
    </p:spTree>
    <p:extLst>
      <p:ext uri="{BB962C8B-B14F-4D97-AF65-F5344CB8AC3E}">
        <p14:creationId xmlns:p14="http://schemas.microsoft.com/office/powerpoint/2010/main" val="3645109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And finally the primitive potential coefficient matrix is</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and in partitioned form</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9" name="TextBox 5">
            <a:extLst>
              <a:ext uri="{FF2B5EF4-FFF2-40B4-BE49-F238E27FC236}">
                <a16:creationId xmlns:a16="http://schemas.microsoft.com/office/drawing/2014/main" id="{F52CDDDD-69BA-3C44-9229-BF24811E485B}"/>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pic>
        <p:nvPicPr>
          <p:cNvPr id="4" name="Picture 3">
            <a:extLst>
              <a:ext uri="{FF2B5EF4-FFF2-40B4-BE49-F238E27FC236}">
                <a16:creationId xmlns:a16="http://schemas.microsoft.com/office/drawing/2014/main" id="{87CB09CA-B1EF-5646-BDFE-89A3E1BBA839}"/>
              </a:ext>
            </a:extLst>
          </p:cNvPr>
          <p:cNvPicPr>
            <a:picLocks noChangeAspect="1"/>
          </p:cNvPicPr>
          <p:nvPr/>
        </p:nvPicPr>
        <p:blipFill>
          <a:blip r:embed="rId2"/>
          <a:stretch>
            <a:fillRect/>
          </a:stretch>
        </p:blipFill>
        <p:spPr>
          <a:xfrm>
            <a:off x="1660796" y="2176670"/>
            <a:ext cx="4689226" cy="2160104"/>
          </a:xfrm>
          <a:prstGeom prst="rect">
            <a:avLst/>
          </a:prstGeom>
        </p:spPr>
      </p:pic>
      <p:pic>
        <p:nvPicPr>
          <p:cNvPr id="2" name="Picture 1">
            <a:extLst>
              <a:ext uri="{FF2B5EF4-FFF2-40B4-BE49-F238E27FC236}">
                <a16:creationId xmlns:a16="http://schemas.microsoft.com/office/drawing/2014/main" id="{9A3CA1E4-D0FE-DD4D-AB6B-4CC8026644AE}"/>
              </a:ext>
            </a:extLst>
          </p:cNvPr>
          <p:cNvPicPr>
            <a:picLocks noChangeAspect="1"/>
          </p:cNvPicPr>
          <p:nvPr/>
        </p:nvPicPr>
        <p:blipFill>
          <a:blip r:embed="rId3"/>
          <a:stretch>
            <a:fillRect/>
          </a:stretch>
        </p:blipFill>
        <p:spPr>
          <a:xfrm>
            <a:off x="2454964" y="5358262"/>
            <a:ext cx="3403361" cy="1364800"/>
          </a:xfrm>
          <a:prstGeom prst="rect">
            <a:avLst/>
          </a:prstGeom>
        </p:spPr>
      </p:pic>
    </p:spTree>
    <p:extLst>
      <p:ext uri="{BB962C8B-B14F-4D97-AF65-F5344CB8AC3E}">
        <p14:creationId xmlns:p14="http://schemas.microsoft.com/office/powerpoint/2010/main" val="96851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Using </a:t>
            </a:r>
            <a:r>
              <a:rPr lang="en-US" altLang="en-US" sz="2400" dirty="0" err="1">
                <a:solidFill>
                  <a:schemeClr val="tx1"/>
                </a:solidFill>
                <a:latin typeface="Arial" panose="020B0604020202020204" pitchFamily="34" charset="0"/>
              </a:rPr>
              <a:t>Kron</a:t>
            </a:r>
            <a:r>
              <a:rPr lang="en-US" altLang="en-US" sz="2400" dirty="0">
                <a:solidFill>
                  <a:schemeClr val="tx1"/>
                </a:solidFill>
                <a:latin typeface="Arial" panose="020B0604020202020204" pitchFamily="34" charset="0"/>
              </a:rPr>
              <a:t> reduction we then obtain the phase potential coefficient matrix </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and then, inverting to obtain the phase capacitance matrix:</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9" name="TextBox 5">
            <a:extLst>
              <a:ext uri="{FF2B5EF4-FFF2-40B4-BE49-F238E27FC236}">
                <a16:creationId xmlns:a16="http://schemas.microsoft.com/office/drawing/2014/main" id="{9AE4C680-2E03-9F48-98BC-62626238747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pic>
        <p:nvPicPr>
          <p:cNvPr id="2" name="Picture 1">
            <a:extLst>
              <a:ext uri="{FF2B5EF4-FFF2-40B4-BE49-F238E27FC236}">
                <a16:creationId xmlns:a16="http://schemas.microsoft.com/office/drawing/2014/main" id="{1C643955-4926-2245-A4E7-FDB6DC9DBE85}"/>
              </a:ext>
            </a:extLst>
          </p:cNvPr>
          <p:cNvPicPr>
            <a:picLocks noChangeAspect="1"/>
          </p:cNvPicPr>
          <p:nvPr/>
        </p:nvPicPr>
        <p:blipFill>
          <a:blip r:embed="rId2"/>
          <a:stretch>
            <a:fillRect/>
          </a:stretch>
        </p:blipFill>
        <p:spPr>
          <a:xfrm>
            <a:off x="1490870" y="2503863"/>
            <a:ext cx="5309980" cy="1049996"/>
          </a:xfrm>
          <a:prstGeom prst="rect">
            <a:avLst/>
          </a:prstGeom>
        </p:spPr>
      </p:pic>
      <p:pic>
        <p:nvPicPr>
          <p:cNvPr id="3" name="Picture 2">
            <a:extLst>
              <a:ext uri="{FF2B5EF4-FFF2-40B4-BE49-F238E27FC236}">
                <a16:creationId xmlns:a16="http://schemas.microsoft.com/office/drawing/2014/main" id="{E65C587C-AE87-2D45-A405-50A0B405C198}"/>
              </a:ext>
            </a:extLst>
          </p:cNvPr>
          <p:cNvPicPr>
            <a:picLocks noChangeAspect="1"/>
          </p:cNvPicPr>
          <p:nvPr/>
        </p:nvPicPr>
        <p:blipFill>
          <a:blip r:embed="rId3"/>
          <a:stretch>
            <a:fillRect/>
          </a:stretch>
        </p:blipFill>
        <p:spPr>
          <a:xfrm>
            <a:off x="2871580" y="4775200"/>
            <a:ext cx="2705100" cy="9652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E02BE5C-6265-714A-9E91-871B36282E44}"/>
                  </a:ext>
                </a:extLst>
              </p:cNvPr>
              <p:cNvSpPr txBox="1"/>
              <p:nvPr/>
            </p:nvSpPr>
            <p:spPr>
              <a:xfrm>
                <a:off x="5576680" y="5128318"/>
                <a:ext cx="9691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𝑚𝑖</m:t>
                      </m:r>
                    </m:oMath>
                  </m:oMathPara>
                </a14:m>
                <a:endParaRPr lang="en-US" dirty="0"/>
              </a:p>
            </p:txBody>
          </p:sp>
        </mc:Choice>
        <mc:Fallback>
          <p:sp>
            <p:nvSpPr>
              <p:cNvPr id="6" name="TextBox 5">
                <a:extLst>
                  <a:ext uri="{FF2B5EF4-FFF2-40B4-BE49-F238E27FC236}">
                    <a16:creationId xmlns:a16="http://schemas.microsoft.com/office/drawing/2014/main" id="{4E02BE5C-6265-714A-9E91-871B36282E44}"/>
                  </a:ext>
                </a:extLst>
              </p:cNvPr>
              <p:cNvSpPr txBox="1">
                <a:spLocks noRot="1" noChangeAspect="1" noMove="1" noResize="1" noEditPoints="1" noAdjustHandles="1" noChangeArrowheads="1" noChangeShapeType="1" noTextEdit="1"/>
              </p:cNvSpPr>
              <p:nvPr/>
            </p:nvSpPr>
            <p:spPr>
              <a:xfrm>
                <a:off x="5576680" y="5128318"/>
                <a:ext cx="969176" cy="369332"/>
              </a:xfrm>
              <a:prstGeom prst="rect">
                <a:avLst/>
              </a:prstGeom>
              <a:blipFill>
                <a:blip r:embed="rId4"/>
                <a:stretch>
                  <a:fillRect l="-5195" r="-5195" b="-33333"/>
                </a:stretch>
              </a:blipFill>
            </p:spPr>
            <p:txBody>
              <a:bodyPr/>
              <a:lstStyle/>
              <a:p>
                <a:r>
                  <a:rPr lang="en-US">
                    <a:noFill/>
                  </a:rPr>
                  <a:t> </a:t>
                </a:r>
              </a:p>
            </p:txBody>
          </p:sp>
        </mc:Fallback>
      </mc:AlternateContent>
    </p:spTree>
    <p:extLst>
      <p:ext uri="{BB962C8B-B14F-4D97-AF65-F5344CB8AC3E}">
        <p14:creationId xmlns:p14="http://schemas.microsoft.com/office/powerpoint/2010/main" val="716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Note that the same rules apply for V phase, single phase and delta connections as did with series impedances. </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Finally, we can assume that the conductance to ground is zero because the medium is air. Therefore given use the admittance matrix</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5F23E9BC-A289-A44E-A8AA-0FA6C2F2A0EA}"/>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pic>
        <p:nvPicPr>
          <p:cNvPr id="3" name="Picture 2">
            <a:extLst>
              <a:ext uri="{FF2B5EF4-FFF2-40B4-BE49-F238E27FC236}">
                <a16:creationId xmlns:a16="http://schemas.microsoft.com/office/drawing/2014/main" id="{EA08AC7F-39E0-134E-9E66-B004A457DC8B}"/>
              </a:ext>
            </a:extLst>
          </p:cNvPr>
          <p:cNvPicPr>
            <a:picLocks noChangeAspect="1"/>
          </p:cNvPicPr>
          <p:nvPr/>
        </p:nvPicPr>
        <p:blipFill>
          <a:blip r:embed="rId2"/>
          <a:stretch>
            <a:fillRect/>
          </a:stretch>
        </p:blipFill>
        <p:spPr>
          <a:xfrm>
            <a:off x="1873287" y="4955979"/>
            <a:ext cx="5232400" cy="927100"/>
          </a:xfrm>
          <a:prstGeom prst="rect">
            <a:avLst/>
          </a:prstGeom>
        </p:spPr>
      </p:pic>
    </p:spTree>
    <p:extLst>
      <p:ext uri="{BB962C8B-B14F-4D97-AF65-F5344CB8AC3E}">
        <p14:creationId xmlns:p14="http://schemas.microsoft.com/office/powerpoint/2010/main" val="167297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17</a:t>
            </a:fld>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2533" name="TextBox 1"/>
              <p:cNvSpPr txBox="1">
                <a:spLocks noChangeArrowheads="1"/>
              </p:cNvSpPr>
              <p:nvPr/>
            </p:nvSpPr>
            <p:spPr bwMode="auto">
              <a:xfrm>
                <a:off x="335794" y="1438471"/>
                <a:ext cx="8307387" cy="17334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b="1" dirty="0">
                    <a:solidFill>
                      <a:schemeClr val="tx1"/>
                    </a:solidFill>
                    <a:latin typeface="Arial" panose="020B0604020202020204" pitchFamily="34" charset="0"/>
                  </a:rPr>
                  <a:t>Question: </a:t>
                </a:r>
                <a:r>
                  <a:rPr lang="en-US" altLang="en-US" sz="2400" dirty="0">
                    <a:solidFill>
                      <a:schemeClr val="tx1"/>
                    </a:solidFill>
                    <a:latin typeface="Arial" panose="020B0604020202020204" pitchFamily="34" charset="0"/>
                  </a:rPr>
                  <a:t>(True or false) </a:t>
                </a:r>
                <a14:m>
                  <m:oMath xmlns:m="http://schemas.openxmlformats.org/officeDocument/2006/math">
                    <m:sSub>
                      <m:sSubPr>
                        <m:ctrlPr>
                          <a:rPr lang="en-US" altLang="en-US" sz="2400" i="1" smtClean="0">
                            <a:solidFill>
                              <a:schemeClr val="tx1"/>
                            </a:solidFill>
                            <a:latin typeface="Cambria Math" panose="02040503050406030204" pitchFamily="18" charset="0"/>
                          </a:rPr>
                        </m:ctrlPr>
                      </m:sSubPr>
                      <m:e>
                        <m:acc>
                          <m:accPr>
                            <m:chr m:val="̂"/>
                            <m:ctrlPr>
                              <a:rPr lang="en-US" altLang="en-US" sz="2400" i="1" smtClean="0">
                                <a:solidFill>
                                  <a:schemeClr val="tx1"/>
                                </a:solidFill>
                                <a:latin typeface="Cambria Math" panose="02040503050406030204" pitchFamily="18" charset="0"/>
                              </a:rPr>
                            </m:ctrlPr>
                          </m:accPr>
                          <m:e>
                            <m:r>
                              <a:rPr lang="en-US" altLang="en-US" sz="2400" b="0" i="1" smtClean="0">
                                <a:solidFill>
                                  <a:schemeClr val="tx1"/>
                                </a:solidFill>
                                <a:latin typeface="Cambria Math" panose="02040503050406030204" pitchFamily="18" charset="0"/>
                              </a:rPr>
                              <m:t>𝑃</m:t>
                            </m:r>
                          </m:e>
                        </m:acc>
                      </m:e>
                      <m:sub>
                        <m:r>
                          <a:rPr lang="en-US" altLang="en-US" sz="2400" b="0" i="1" smtClean="0">
                            <a:solidFill>
                              <a:schemeClr val="tx1"/>
                            </a:solidFill>
                            <a:latin typeface="Cambria Math" panose="02040503050406030204" pitchFamily="18" charset="0"/>
                          </a:rPr>
                          <m:t>𝑖𝑖</m:t>
                        </m:r>
                      </m:sub>
                    </m:sSub>
                  </m:oMath>
                </a14:m>
                <a:r>
                  <a:rPr lang="en-US" altLang="en-US" sz="2400" dirty="0">
                    <a:solidFill>
                      <a:schemeClr val="tx1"/>
                    </a:solidFill>
                    <a:latin typeface="Arial" panose="020B0604020202020204" pitchFamily="34" charset="0"/>
                  </a:rPr>
                  <a:t> only depends on the radius of the conductor and the distance from the conductor to its own image.</a:t>
                </a:r>
              </a:p>
              <a:p>
                <a:pPr>
                  <a:spcBef>
                    <a:spcPct val="0"/>
                  </a:spcBef>
                  <a:spcAft>
                    <a:spcPts val="1200"/>
                  </a:spcAft>
                  <a:buClrTx/>
                </a:pPr>
                <a:endParaRPr lang="en-US" altLang="en-US" sz="2400" dirty="0">
                  <a:solidFill>
                    <a:schemeClr val="tx1"/>
                  </a:solidFill>
                  <a:latin typeface="Arial" panose="020B0604020202020204" pitchFamily="34" charset="0"/>
                </a:endParaRPr>
              </a:p>
            </p:txBody>
          </p:sp>
        </mc:Choice>
        <mc:Fallback xmlns="">
          <p:sp>
            <p:nvSpPr>
              <p:cNvPr id="22533" name="TextBox 1"/>
              <p:cNvSpPr txBox="1">
                <a:spLocks noRot="1" noChangeAspect="1" noMove="1" noResize="1" noEditPoints="1" noAdjustHandles="1" noChangeArrowheads="1" noChangeShapeType="1" noTextEdit="1"/>
              </p:cNvSpPr>
              <p:nvPr/>
            </p:nvSpPr>
            <p:spPr bwMode="auto">
              <a:xfrm>
                <a:off x="335794" y="1438471"/>
                <a:ext cx="8307387" cy="1733423"/>
              </a:xfrm>
              <a:prstGeom prst="rect">
                <a:avLst/>
              </a:prstGeom>
              <a:blipFill>
                <a:blip r:embed="rId2"/>
                <a:stretch>
                  <a:fillRect l="-1067" t="-21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5F23E9BC-A289-A44E-A8AA-0FA6C2F2A0EA}"/>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spTree>
    <p:extLst>
      <p:ext uri="{BB962C8B-B14F-4D97-AF65-F5344CB8AC3E}">
        <p14:creationId xmlns:p14="http://schemas.microsoft.com/office/powerpoint/2010/main" val="81526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18</a:t>
            </a:fld>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2533" name="TextBox 1"/>
              <p:cNvSpPr txBox="1">
                <a:spLocks noChangeArrowheads="1"/>
              </p:cNvSpPr>
              <p:nvPr/>
            </p:nvSpPr>
            <p:spPr bwMode="auto">
              <a:xfrm>
                <a:off x="335794" y="1438471"/>
                <a:ext cx="8307387" cy="17717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b="1" dirty="0">
                    <a:solidFill>
                      <a:schemeClr val="tx1"/>
                    </a:solidFill>
                    <a:latin typeface="Arial" panose="020B0604020202020204" pitchFamily="34" charset="0"/>
                  </a:rPr>
                  <a:t>Question: </a:t>
                </a:r>
                <a:r>
                  <a:rPr lang="en-US" altLang="en-US" sz="2400" dirty="0">
                    <a:solidFill>
                      <a:schemeClr val="tx1"/>
                    </a:solidFill>
                    <a:latin typeface="Arial" panose="020B0604020202020204" pitchFamily="34" charset="0"/>
                  </a:rPr>
                  <a:t>(True or false) </a:t>
                </a:r>
                <a14:m>
                  <m:oMath xmlns:m="http://schemas.openxmlformats.org/officeDocument/2006/math">
                    <m:sSub>
                      <m:sSubPr>
                        <m:ctrlPr>
                          <a:rPr lang="en-US" altLang="en-US" sz="2400" i="1" smtClean="0">
                            <a:solidFill>
                              <a:schemeClr val="tx1"/>
                            </a:solidFill>
                            <a:latin typeface="Cambria Math" panose="02040503050406030204" pitchFamily="18" charset="0"/>
                          </a:rPr>
                        </m:ctrlPr>
                      </m:sSubPr>
                      <m:e>
                        <m:acc>
                          <m:accPr>
                            <m:chr m:val="̂"/>
                            <m:ctrlPr>
                              <a:rPr lang="en-US" altLang="en-US" sz="2400" i="1" smtClean="0">
                                <a:solidFill>
                                  <a:schemeClr val="tx1"/>
                                </a:solidFill>
                                <a:latin typeface="Cambria Math" panose="02040503050406030204" pitchFamily="18" charset="0"/>
                              </a:rPr>
                            </m:ctrlPr>
                          </m:accPr>
                          <m:e>
                            <m:r>
                              <a:rPr lang="en-US" altLang="en-US" sz="2400" b="0" i="1" smtClean="0">
                                <a:solidFill>
                                  <a:schemeClr val="tx1"/>
                                </a:solidFill>
                                <a:latin typeface="Cambria Math" panose="02040503050406030204" pitchFamily="18" charset="0"/>
                              </a:rPr>
                              <m:t>𝑃</m:t>
                            </m:r>
                          </m:e>
                        </m:acc>
                      </m:e>
                      <m:sub>
                        <m:r>
                          <a:rPr lang="en-US" altLang="en-US" sz="2400" b="0" i="1" smtClean="0">
                            <a:solidFill>
                              <a:schemeClr val="tx1"/>
                            </a:solidFill>
                            <a:latin typeface="Cambria Math" panose="02040503050406030204" pitchFamily="18" charset="0"/>
                          </a:rPr>
                          <m:t>𝑖𝑗</m:t>
                        </m:r>
                      </m:sub>
                    </m:sSub>
                  </m:oMath>
                </a14:m>
                <a:r>
                  <a:rPr lang="en-US" altLang="en-US" sz="2400" dirty="0">
                    <a:solidFill>
                      <a:schemeClr val="tx1"/>
                    </a:solidFill>
                    <a:latin typeface="Arial" panose="020B0604020202020204" pitchFamily="34" charset="0"/>
                  </a:rPr>
                  <a:t> only depends on the distance between conductor </a:t>
                </a:r>
                <a14:m>
                  <m:oMath xmlns:m="http://schemas.openxmlformats.org/officeDocument/2006/math">
                    <m:r>
                      <a:rPr lang="en-US" altLang="en-US" sz="2400" b="0" i="1" smtClean="0">
                        <a:solidFill>
                          <a:schemeClr val="tx1"/>
                        </a:solidFill>
                        <a:latin typeface="Cambria Math" panose="02040503050406030204" pitchFamily="18" charset="0"/>
                      </a:rPr>
                      <m:t>𝑖</m:t>
                    </m:r>
                  </m:oMath>
                </a14:m>
                <a:r>
                  <a:rPr lang="en-US" altLang="en-US" sz="2400" dirty="0">
                    <a:solidFill>
                      <a:schemeClr val="tx1"/>
                    </a:solidFill>
                    <a:latin typeface="Arial" panose="020B0604020202020204" pitchFamily="34" charset="0"/>
                  </a:rPr>
                  <a:t> and </a:t>
                </a:r>
                <a14:m>
                  <m:oMath xmlns:m="http://schemas.openxmlformats.org/officeDocument/2006/math">
                    <m:r>
                      <a:rPr lang="en-US" altLang="en-US" sz="2400" b="0" i="1" smtClean="0">
                        <a:solidFill>
                          <a:schemeClr val="tx1"/>
                        </a:solidFill>
                        <a:latin typeface="Cambria Math" panose="02040503050406030204" pitchFamily="18" charset="0"/>
                      </a:rPr>
                      <m:t>𝑗</m:t>
                    </m:r>
                  </m:oMath>
                </a14:m>
                <a:r>
                  <a:rPr lang="en-US" altLang="en-US" sz="2400" dirty="0">
                    <a:solidFill>
                      <a:schemeClr val="tx1"/>
                    </a:solidFill>
                    <a:latin typeface="Arial" panose="020B0604020202020204" pitchFamily="34" charset="0"/>
                  </a:rPr>
                  <a:t> and the distance from the conductor to its own image.</a:t>
                </a:r>
              </a:p>
              <a:p>
                <a:pPr>
                  <a:spcBef>
                    <a:spcPct val="0"/>
                  </a:spcBef>
                  <a:spcAft>
                    <a:spcPts val="1200"/>
                  </a:spcAft>
                  <a:buClrTx/>
                </a:pPr>
                <a:endParaRPr lang="en-US" altLang="en-US" sz="2400" dirty="0">
                  <a:solidFill>
                    <a:schemeClr val="tx1"/>
                  </a:solidFill>
                  <a:latin typeface="Arial" panose="020B0604020202020204" pitchFamily="34" charset="0"/>
                </a:endParaRPr>
              </a:p>
            </p:txBody>
          </p:sp>
        </mc:Choice>
        <mc:Fallback xmlns="">
          <p:sp>
            <p:nvSpPr>
              <p:cNvPr id="22533" name="TextBox 1"/>
              <p:cNvSpPr txBox="1">
                <a:spLocks noRot="1" noChangeAspect="1" noMove="1" noResize="1" noEditPoints="1" noAdjustHandles="1" noChangeArrowheads="1" noChangeShapeType="1" noTextEdit="1"/>
              </p:cNvSpPr>
              <p:nvPr/>
            </p:nvSpPr>
            <p:spPr bwMode="auto">
              <a:xfrm>
                <a:off x="335794" y="1438471"/>
                <a:ext cx="8307387" cy="1771703"/>
              </a:xfrm>
              <a:prstGeom prst="rect">
                <a:avLst/>
              </a:prstGeom>
              <a:blipFill>
                <a:blip r:embed="rId2"/>
                <a:stretch>
                  <a:fillRect l="-1067" t="-21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5F23E9BC-A289-A44E-A8AA-0FA6C2F2A0EA}"/>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spTree>
    <p:extLst>
      <p:ext uri="{BB962C8B-B14F-4D97-AF65-F5344CB8AC3E}">
        <p14:creationId xmlns:p14="http://schemas.microsoft.com/office/powerpoint/2010/main" val="3778231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Series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Rectangle 2">
            <a:extLst>
              <a:ext uri="{FF2B5EF4-FFF2-40B4-BE49-F238E27FC236}">
                <a16:creationId xmlns:a16="http://schemas.microsoft.com/office/drawing/2014/main" id="{A9F45E10-424A-0549-90C8-8D3A65785316}"/>
              </a:ext>
            </a:extLst>
          </p:cNvPr>
          <p:cNvSpPr txBox="1">
            <a:spLocks noChangeArrowheads="1"/>
          </p:cNvSpPr>
          <p:nvPr/>
        </p:nvSpPr>
        <p:spPr bwMode="auto">
          <a:xfrm>
            <a:off x="192088" y="3013075"/>
            <a:ext cx="8858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a:lstStyle>
          <a:p>
            <a:pPr eaLnBrk="1" hangingPunct="1"/>
            <a:r>
              <a:rPr lang="en-US" altLang="en-US" sz="2200" kern="0" dirty="0">
                <a:solidFill>
                  <a:srgbClr val="16457F"/>
                </a:solidFill>
                <a:latin typeface="Arial" panose="020B0604020202020204" pitchFamily="34" charset="0"/>
                <a:cs typeface="Arial" panose="020B0604020202020204" pitchFamily="34" charset="0"/>
              </a:rPr>
              <a:t>Shunt Admittance of Concentric Neutral Underground Lines</a:t>
            </a:r>
            <a:endParaRPr lang="en-US" altLang="en-US" sz="2200" u="sng" kern="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415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738533"/>
            <a:ext cx="8461375" cy="581025"/>
          </a:xfrm>
        </p:spPr>
        <p:txBody>
          <a:bodyPr/>
          <a:lstStyle/>
          <a:p>
            <a:pPr eaLnBrk="1" hangingPunct="1"/>
            <a:r>
              <a:rPr lang="en-US" altLang="en-US" dirty="0">
                <a:latin typeface="Arial" panose="020B0604020202020204" pitchFamily="34" charset="0"/>
              </a:rPr>
              <a:t>Outline</a:t>
            </a:r>
          </a:p>
        </p:txBody>
      </p:sp>
      <p:sp>
        <p:nvSpPr>
          <p:cNvPr id="14339" name="Rectangle 3"/>
          <p:cNvSpPr>
            <a:spLocks noGrp="1" noChangeArrowheads="1"/>
          </p:cNvSpPr>
          <p:nvPr>
            <p:ph idx="1"/>
          </p:nvPr>
        </p:nvSpPr>
        <p:spPr>
          <a:xfrm>
            <a:off x="179388" y="1251571"/>
            <a:ext cx="8702675" cy="4079875"/>
          </a:xfrm>
        </p:spPr>
        <p:txBody>
          <a:bodyPr/>
          <a:lstStyle/>
          <a:p>
            <a:pPr eaLnBrk="1" hangingPunct="1">
              <a:spcBef>
                <a:spcPct val="0"/>
              </a:spcBef>
              <a:spcAft>
                <a:spcPct val="0"/>
              </a:spcAft>
              <a:defRPr/>
            </a:pPr>
            <a:r>
              <a:rPr lang="en-US" altLang="en-US" sz="2400" b="1" dirty="0">
                <a:latin typeface="Arial" charset="0"/>
                <a:cs typeface="Arial" charset="0"/>
              </a:rPr>
              <a:t>Module #1:    </a:t>
            </a:r>
            <a:br>
              <a:rPr lang="en-US" altLang="en-US" sz="2400" b="1" dirty="0">
                <a:latin typeface="Arial" charset="0"/>
                <a:cs typeface="Arial" charset="0"/>
              </a:rPr>
            </a:br>
            <a:r>
              <a:rPr lang="en-US" altLang="en-US" sz="2400" dirty="0">
                <a:latin typeface="Arial" charset="0"/>
                <a:cs typeface="Arial" charset="0"/>
              </a:rPr>
              <a:t>Shunt Admittance of Overhead Lines</a:t>
            </a:r>
          </a:p>
          <a:p>
            <a:pPr marL="0" indent="0" eaLnBrk="1" hangingPunct="1">
              <a:spcBef>
                <a:spcPct val="0"/>
              </a:spcBef>
              <a:spcAft>
                <a:spcPct val="0"/>
              </a:spcAft>
              <a:buNone/>
              <a:defRPr/>
            </a:pPr>
            <a:endParaRPr lang="en-US" altLang="en-US" sz="2400" dirty="0">
              <a:latin typeface="Arial" charset="0"/>
              <a:cs typeface="Arial" charset="0"/>
            </a:endParaRPr>
          </a:p>
          <a:p>
            <a:pPr eaLnBrk="1" hangingPunct="1">
              <a:spcBef>
                <a:spcPct val="0"/>
              </a:spcBef>
              <a:spcAft>
                <a:spcPct val="0"/>
              </a:spcAft>
              <a:defRPr/>
            </a:pPr>
            <a:r>
              <a:rPr lang="en-US" altLang="en-US" sz="2400" b="1" dirty="0">
                <a:latin typeface="Arial" charset="0"/>
                <a:cs typeface="Arial" charset="0"/>
              </a:rPr>
              <a:t>Module #2:    </a:t>
            </a:r>
            <a:br>
              <a:rPr lang="en-US" altLang="en-US" sz="2400" b="1" dirty="0">
                <a:latin typeface="Arial" charset="0"/>
                <a:cs typeface="Arial" charset="0"/>
              </a:rPr>
            </a:br>
            <a:r>
              <a:rPr lang="en-US" altLang="en-US" sz="2400" dirty="0">
                <a:latin typeface="Arial" charset="0"/>
                <a:cs typeface="Arial" charset="0"/>
              </a:rPr>
              <a:t>Shunt Admittance of Concentric Neutral Underground Lines</a:t>
            </a: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r>
              <a:rPr lang="en-US" altLang="en-US" sz="2400" b="1" dirty="0">
                <a:latin typeface="Arial" charset="0"/>
                <a:cs typeface="Arial" charset="0"/>
              </a:rPr>
              <a:t>Module #3:    </a:t>
            </a:r>
            <a:br>
              <a:rPr lang="en-US" altLang="en-US" sz="2400" b="1" dirty="0">
                <a:latin typeface="Arial" charset="0"/>
                <a:cs typeface="Arial" charset="0"/>
              </a:rPr>
            </a:br>
            <a:r>
              <a:rPr lang="en-US" altLang="en-US" sz="2400" dirty="0">
                <a:latin typeface="Arial" charset="0"/>
                <a:cs typeface="Arial" charset="0"/>
              </a:rPr>
              <a:t>Shunt Admittance of Tape-Shielded Cable Underground Lines</a:t>
            </a:r>
          </a:p>
          <a:p>
            <a:pPr marL="0" indent="0" eaLnBrk="1" hangingPunct="1">
              <a:spcBef>
                <a:spcPct val="0"/>
              </a:spcBef>
              <a:spcAft>
                <a:spcPct val="0"/>
              </a:spcAft>
              <a:buNone/>
              <a:defRPr/>
            </a:pPr>
            <a:endParaRPr lang="en-US" altLang="en-US" sz="2400" dirty="0">
              <a:latin typeface="Arial" charset="0"/>
              <a:cs typeface="Arial" charset="0"/>
            </a:endParaRPr>
          </a:p>
          <a:p>
            <a:pPr eaLnBrk="1" hangingPunct="1">
              <a:spcBef>
                <a:spcPct val="0"/>
              </a:spcBef>
              <a:spcAft>
                <a:spcPct val="0"/>
              </a:spcAft>
              <a:defRPr/>
            </a:pPr>
            <a:r>
              <a:rPr lang="en-US" altLang="en-US" sz="2400" b="1" dirty="0">
                <a:latin typeface="Arial" charset="0"/>
                <a:cs typeface="Arial" charset="0"/>
              </a:rPr>
              <a:t>Module #4:    </a:t>
            </a:r>
            <a:br>
              <a:rPr lang="en-US" altLang="en-US" sz="2400" b="1" dirty="0">
                <a:latin typeface="Arial" charset="0"/>
                <a:cs typeface="Arial" charset="0"/>
              </a:rPr>
            </a:br>
            <a:r>
              <a:rPr lang="en-US" altLang="en-US" sz="2400" dirty="0">
                <a:latin typeface="Arial" charset="0"/>
                <a:cs typeface="Arial" charset="0"/>
              </a:rPr>
              <a:t>Sequence Admittance </a:t>
            </a:r>
          </a:p>
          <a:p>
            <a:pPr marL="0" indent="0" eaLnBrk="1" hangingPunct="1">
              <a:spcBef>
                <a:spcPct val="0"/>
              </a:spcBef>
              <a:spcAft>
                <a:spcPct val="0"/>
              </a:spcAft>
              <a:buNone/>
              <a:defRPr/>
            </a:pPr>
            <a:endParaRPr lang="en-US" altLang="en-US" sz="2400" dirty="0">
              <a:latin typeface="Arial" charset="0"/>
              <a:cs typeface="Arial" charset="0"/>
            </a:endParaRPr>
          </a:p>
          <a:p>
            <a:pPr eaLnBrk="1" hangingPunct="1">
              <a:spcBef>
                <a:spcPct val="0"/>
              </a:spcBef>
              <a:spcAft>
                <a:spcPct val="0"/>
              </a:spcAft>
              <a:defRPr/>
            </a:pPr>
            <a:r>
              <a:rPr lang="en-US" altLang="en-US" sz="2400" b="1" dirty="0">
                <a:latin typeface="Arial" charset="0"/>
                <a:cs typeface="Arial" charset="0"/>
              </a:rPr>
              <a:t>Module #5:    </a:t>
            </a:r>
            <a:br>
              <a:rPr lang="en-US" altLang="en-US" sz="2400" b="1" dirty="0">
                <a:latin typeface="Arial" charset="0"/>
                <a:cs typeface="Arial" charset="0"/>
              </a:rPr>
            </a:br>
            <a:r>
              <a:rPr lang="en-US" altLang="en-US" sz="2400" dirty="0">
                <a:latin typeface="Arial" charset="0"/>
                <a:cs typeface="Arial" charset="0"/>
              </a:rPr>
              <a:t>Shunt Admittance of Parallel Underground Lines</a:t>
            </a:r>
          </a:p>
          <a:p>
            <a:pPr marL="0" indent="0" eaLnBrk="1" hangingPunct="1">
              <a:spcBef>
                <a:spcPct val="0"/>
              </a:spcBef>
              <a:spcAft>
                <a:spcPct val="0"/>
              </a:spcAft>
              <a:buNone/>
              <a:defRPr/>
            </a:pPr>
            <a:endParaRPr lang="en-US" altLang="en-US" sz="2200" dirty="0">
              <a:latin typeface="Arial" charset="0"/>
              <a:cs typeface="Arial" charset="0"/>
            </a:endParaRPr>
          </a:p>
          <a:p>
            <a:pPr marL="0" indent="0" eaLnBrk="1" hangingPunct="1">
              <a:spcBef>
                <a:spcPct val="0"/>
              </a:spcBef>
              <a:spcAft>
                <a:spcPct val="0"/>
              </a:spcAft>
              <a:buNone/>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800" b="1" dirty="0">
              <a:latin typeface="Arial" charset="0"/>
              <a:cs typeface="Arial" charset="0"/>
            </a:endParaRPr>
          </a:p>
          <a:p>
            <a:pPr marL="0" indent="0" eaLnBrk="1" hangingPunct="1">
              <a:spcBef>
                <a:spcPct val="0"/>
              </a:spcBef>
              <a:spcAft>
                <a:spcPct val="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7412"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Outline of Lecture No. 9</a:t>
            </a:r>
          </a:p>
        </p:txBody>
      </p:sp>
      <p:sp>
        <p:nvSpPr>
          <p:cNvPr id="17413"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61448736-E33D-4692-8747-7BE210BE8A10}" type="slidenum">
              <a:rPr lang="en-US" altLang="en-US" sz="2400" smtClean="0">
                <a:solidFill>
                  <a:schemeClr val="tx1"/>
                </a:solidFill>
                <a:latin typeface="Arial" panose="020B0604020202020204" pitchFamily="34" charset="0"/>
              </a:rPr>
              <a:pPr algn="r">
                <a:spcBef>
                  <a:spcPct val="0"/>
                </a:spcBef>
                <a:spcAft>
                  <a:spcPct val="0"/>
                </a:spcAft>
                <a:buClrTx/>
                <a:buFontTx/>
                <a:buNone/>
              </a:pPr>
              <a:t>2</a:t>
            </a:fld>
            <a:endParaRPr lang="en-US" altLang="en-US" sz="2400">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89694" y="759829"/>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Most underground distribution lines consist of one or more concentric neutral cables. </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DF42F04D-FC7E-234B-A040-B0AADF5D54D2}"/>
              </a:ext>
            </a:extLst>
          </p:cNvPr>
          <p:cNvPicPr>
            <a:picLocks noChangeAspect="1"/>
          </p:cNvPicPr>
          <p:nvPr/>
        </p:nvPicPr>
        <p:blipFill>
          <a:blip r:embed="rId2"/>
          <a:stretch>
            <a:fillRect/>
          </a:stretch>
        </p:blipFill>
        <p:spPr>
          <a:xfrm>
            <a:off x="4987169" y="2511320"/>
            <a:ext cx="3656012" cy="3647627"/>
          </a:xfrm>
          <a:prstGeom prst="rect">
            <a:avLst/>
          </a:prstGeom>
        </p:spPr>
      </p:pic>
      <p:sp>
        <p:nvSpPr>
          <p:cNvPr id="3" name="Rectangle 2">
            <a:extLst>
              <a:ext uri="{FF2B5EF4-FFF2-40B4-BE49-F238E27FC236}">
                <a16:creationId xmlns:a16="http://schemas.microsoft.com/office/drawing/2014/main" id="{D7BF1303-E3CC-1044-9214-4D8EC9CEED30}"/>
              </a:ext>
            </a:extLst>
          </p:cNvPr>
          <p:cNvSpPr/>
          <p:nvPr/>
        </p:nvSpPr>
        <p:spPr>
          <a:xfrm>
            <a:off x="335794" y="3116007"/>
            <a:ext cx="4584076" cy="2554545"/>
          </a:xfrm>
          <a:prstGeom prst="rect">
            <a:avLst/>
          </a:prstGeom>
          <a:ln w="15875">
            <a:solidFill>
              <a:schemeClr val="tx1"/>
            </a:solidFill>
          </a:ln>
        </p:spPr>
        <p:txBody>
          <a:bodyPr wrap="square">
            <a:spAutoFit/>
          </a:bodyPr>
          <a:lstStyle/>
          <a:p>
            <a:pPr>
              <a:spcAft>
                <a:spcPts val="1200"/>
              </a:spcAft>
            </a:pPr>
            <a:r>
              <a:rPr lang="en-US" altLang="en-US" sz="2000" dirty="0"/>
              <a:t>The following definitions apply:</a:t>
            </a:r>
          </a:p>
          <a:p>
            <a:pPr>
              <a:spcAft>
                <a:spcPts val="1200"/>
              </a:spcAft>
            </a:pPr>
            <a:r>
              <a:rPr lang="en-US" altLang="en-US" sz="2000" dirty="0" err="1"/>
              <a:t>R</a:t>
            </a:r>
            <a:r>
              <a:rPr lang="en-US" altLang="en-US" sz="2000" baseline="-25000" dirty="0" err="1"/>
              <a:t>b</a:t>
            </a:r>
            <a:r>
              <a:rPr lang="en-US" altLang="en-US" sz="2000" dirty="0"/>
              <a:t> = Radius of a circle passing through the centers of the neutral strands</a:t>
            </a:r>
          </a:p>
          <a:p>
            <a:pPr>
              <a:spcAft>
                <a:spcPts val="1200"/>
              </a:spcAft>
            </a:pPr>
            <a:r>
              <a:rPr lang="en-US" altLang="en-US" sz="2000" dirty="0"/>
              <a:t>d</a:t>
            </a:r>
            <a:r>
              <a:rPr lang="en-US" altLang="en-US" sz="2000" baseline="-25000" dirty="0"/>
              <a:t>c</a:t>
            </a:r>
            <a:r>
              <a:rPr lang="en-US" altLang="en-US" sz="2000" dirty="0"/>
              <a:t> = Diameter of the phase conductor</a:t>
            </a:r>
          </a:p>
          <a:p>
            <a:pPr>
              <a:spcAft>
                <a:spcPts val="1200"/>
              </a:spcAft>
            </a:pPr>
            <a:r>
              <a:rPr lang="en-US" altLang="en-US" sz="2000" dirty="0"/>
              <a:t>d</a:t>
            </a:r>
            <a:r>
              <a:rPr lang="en-US" altLang="en-US" sz="2000" baseline="-25000" dirty="0"/>
              <a:t>s </a:t>
            </a:r>
            <a:r>
              <a:rPr lang="en-US" altLang="en-US" sz="2000" dirty="0"/>
              <a:t>= Diameter of a neutral strand</a:t>
            </a:r>
          </a:p>
          <a:p>
            <a:pPr>
              <a:spcAft>
                <a:spcPts val="1200"/>
              </a:spcAft>
            </a:pPr>
            <a:r>
              <a:rPr lang="en-US" altLang="en-US" sz="2000" dirty="0"/>
              <a:t>k = Total number of neutral strands</a:t>
            </a:r>
          </a:p>
        </p:txBody>
      </p:sp>
    </p:spTree>
    <p:extLst>
      <p:ext uri="{BB962C8B-B14F-4D97-AF65-F5344CB8AC3E}">
        <p14:creationId xmlns:p14="http://schemas.microsoft.com/office/powerpoint/2010/main" val="34136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potential difference between a phase conductor and a neutral strand is given by:</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4" name="Picture 3">
            <a:extLst>
              <a:ext uri="{FF2B5EF4-FFF2-40B4-BE49-F238E27FC236}">
                <a16:creationId xmlns:a16="http://schemas.microsoft.com/office/drawing/2014/main" id="{703747E3-A319-BA4D-AE22-89A73D4CCD3E}"/>
              </a:ext>
            </a:extLst>
          </p:cNvPr>
          <p:cNvPicPr>
            <a:picLocks noChangeAspect="1"/>
          </p:cNvPicPr>
          <p:nvPr/>
        </p:nvPicPr>
        <p:blipFill>
          <a:blip r:embed="rId2"/>
          <a:stretch>
            <a:fillRect/>
          </a:stretch>
        </p:blipFill>
        <p:spPr>
          <a:xfrm>
            <a:off x="1118704" y="2983757"/>
            <a:ext cx="6350000" cy="1219200"/>
          </a:xfrm>
          <a:prstGeom prst="rect">
            <a:avLst/>
          </a:prstGeom>
        </p:spPr>
      </p:pic>
      <p:sp>
        <p:nvSpPr>
          <p:cNvPr id="5" name="Rectangle 4">
            <a:extLst>
              <a:ext uri="{FF2B5EF4-FFF2-40B4-BE49-F238E27FC236}">
                <a16:creationId xmlns:a16="http://schemas.microsoft.com/office/drawing/2014/main" id="{931545DC-3F27-7A4C-8BE4-1AC6D75AF6DC}"/>
              </a:ext>
            </a:extLst>
          </p:cNvPr>
          <p:cNvSpPr/>
          <p:nvPr/>
        </p:nvSpPr>
        <p:spPr>
          <a:xfrm>
            <a:off x="2737930" y="5523924"/>
            <a:ext cx="3847528" cy="461665"/>
          </a:xfrm>
          <a:prstGeom prst="rect">
            <a:avLst/>
          </a:prstGeom>
        </p:spPr>
        <p:txBody>
          <a:bodyPr wrap="none">
            <a:spAutoFit/>
          </a:bodyPr>
          <a:lstStyle/>
          <a:p>
            <a:r>
              <a:rPr lang="en-US" altLang="en-US" dirty="0"/>
              <a:t>See textbook for derivation</a:t>
            </a:r>
            <a:endParaRPr lang="en-US" dirty="0"/>
          </a:p>
        </p:txBody>
      </p:sp>
      <p:sp>
        <p:nvSpPr>
          <p:cNvPr id="12" name="Rectangle 2">
            <a:extLst>
              <a:ext uri="{FF2B5EF4-FFF2-40B4-BE49-F238E27FC236}">
                <a16:creationId xmlns:a16="http://schemas.microsoft.com/office/drawing/2014/main" id="{1F4C4FDD-D335-AE4D-8F85-E8EA2D40C0F6}"/>
              </a:ext>
            </a:extLst>
          </p:cNvPr>
          <p:cNvSpPr txBox="1">
            <a:spLocks noChangeArrowheads="1"/>
          </p:cNvSpPr>
          <p:nvPr/>
        </p:nvSpPr>
        <p:spPr bwMode="auto">
          <a:xfrm>
            <a:off x="89694" y="759829"/>
            <a:ext cx="89646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a:lstStyle>
          <a:p>
            <a:pPr eaLnBrk="1" hangingPunct="1"/>
            <a:r>
              <a:rPr lang="en-US" altLang="en-US" sz="2400" kern="0">
                <a:latin typeface="Arial" panose="020B0604020202020204" pitchFamily="34" charset="0"/>
              </a:rPr>
              <a:t>Shunt Admittance of Concentric Neutral Underground Lines</a:t>
            </a:r>
            <a:endParaRPr lang="en-US" altLang="en-US" sz="2400" kern="0" dirty="0">
              <a:latin typeface="Arial" panose="020B0604020202020204" pitchFamily="34" charset="0"/>
            </a:endParaRPr>
          </a:p>
        </p:txBody>
      </p:sp>
    </p:spTree>
    <p:extLst>
      <p:ext uri="{BB962C8B-B14F-4D97-AF65-F5344CB8AC3E}">
        <p14:creationId xmlns:p14="http://schemas.microsoft.com/office/powerpoint/2010/main" val="57118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Because the neutral strands are all grounded, the previous equation gives the voltage drop between the phase conductor and ground. Therefore, the capacitance from the phase to ground for a concentric neutral cable is given by:</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3C0A2E9E-2F76-4246-92CB-B9A62516B2E3}"/>
              </a:ext>
            </a:extLst>
          </p:cNvPr>
          <p:cNvPicPr>
            <a:picLocks noChangeAspect="1"/>
          </p:cNvPicPr>
          <p:nvPr/>
        </p:nvPicPr>
        <p:blipFill>
          <a:blip r:embed="rId2"/>
          <a:stretch>
            <a:fillRect/>
          </a:stretch>
        </p:blipFill>
        <p:spPr>
          <a:xfrm>
            <a:off x="1104900" y="3352055"/>
            <a:ext cx="6934200" cy="1816100"/>
          </a:xfrm>
          <a:prstGeom prst="rect">
            <a:avLst/>
          </a:prstGeom>
        </p:spPr>
      </p:pic>
      <p:sp>
        <p:nvSpPr>
          <p:cNvPr id="11" name="Rectangle 2">
            <a:extLst>
              <a:ext uri="{FF2B5EF4-FFF2-40B4-BE49-F238E27FC236}">
                <a16:creationId xmlns:a16="http://schemas.microsoft.com/office/drawing/2014/main" id="{3D547CA0-FA25-9A4D-B5EA-805AF99FD663}"/>
              </a:ext>
            </a:extLst>
          </p:cNvPr>
          <p:cNvSpPr txBox="1">
            <a:spLocks noChangeArrowheads="1"/>
          </p:cNvSpPr>
          <p:nvPr/>
        </p:nvSpPr>
        <p:spPr bwMode="auto">
          <a:xfrm>
            <a:off x="89694" y="759829"/>
            <a:ext cx="89646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a:lstStyle>
          <a:p>
            <a:pPr eaLnBrk="1" hangingPunct="1"/>
            <a:r>
              <a:rPr lang="en-US" altLang="en-US" sz="2400" kern="0">
                <a:latin typeface="Arial" panose="020B0604020202020204" pitchFamily="34" charset="0"/>
              </a:rPr>
              <a:t>Shunt Admittance of Concentric Neutral Underground Lines</a:t>
            </a:r>
            <a:endParaRPr lang="en-US" altLang="en-US" sz="2400" kern="0" dirty="0">
              <a:latin typeface="Arial" panose="020B0604020202020204" pitchFamily="34" charset="0"/>
            </a:endParaRPr>
          </a:p>
        </p:txBody>
      </p:sp>
    </p:spTree>
    <p:extLst>
      <p:ext uri="{BB962C8B-B14F-4D97-AF65-F5344CB8AC3E}">
        <p14:creationId xmlns:p14="http://schemas.microsoft.com/office/powerpoint/2010/main" val="3230096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For this equation, </a:t>
            </a:r>
            <a:r>
              <a:rPr lang="el-GR" altLang="en-US" sz="2400" dirty="0">
                <a:solidFill>
                  <a:schemeClr val="tx1"/>
                </a:solidFill>
                <a:latin typeface="Arial" panose="020B0604020202020204" pitchFamily="34" charset="0"/>
              </a:rPr>
              <a:t>ε = ε</a:t>
            </a:r>
            <a:r>
              <a:rPr lang="el-GR" altLang="en-US" sz="2400" baseline="-25000" dirty="0">
                <a:solidFill>
                  <a:schemeClr val="tx1"/>
                </a:solidFill>
                <a:latin typeface="Arial" panose="020B0604020202020204" pitchFamily="34" charset="0"/>
              </a:rPr>
              <a:t>0</a:t>
            </a:r>
            <a:r>
              <a:rPr lang="el-GR" altLang="en-US" sz="2400" dirty="0">
                <a:solidFill>
                  <a:schemeClr val="tx1"/>
                </a:solidFill>
                <a:latin typeface="Arial" panose="020B0604020202020204" pitchFamily="34" charset="0"/>
              </a:rPr>
              <a:t>ε</a:t>
            </a:r>
            <a:r>
              <a:rPr lang="en-US" altLang="en-US" sz="2400" baseline="-25000" dirty="0">
                <a:solidFill>
                  <a:schemeClr val="tx1"/>
                </a:solidFill>
                <a:latin typeface="Arial" panose="020B0604020202020204" pitchFamily="34" charset="0"/>
              </a:rPr>
              <a:t>r</a:t>
            </a:r>
            <a:r>
              <a:rPr lang="en-US" altLang="en-US" sz="2400" dirty="0">
                <a:solidFill>
                  <a:schemeClr val="tx1"/>
                </a:solidFill>
                <a:latin typeface="Arial" panose="020B0604020202020204" pitchFamily="34" charset="0"/>
              </a:rPr>
              <a:t> = permittivity of the medium</a:t>
            </a:r>
          </a:p>
          <a:p>
            <a:pPr>
              <a:spcBef>
                <a:spcPct val="0"/>
              </a:spcBef>
              <a:spcAft>
                <a:spcPts val="1200"/>
              </a:spcAft>
              <a:buClrTx/>
            </a:pPr>
            <a:r>
              <a:rPr lang="el-GR" altLang="en-US" sz="2400" dirty="0">
                <a:solidFill>
                  <a:schemeClr val="tx1"/>
                </a:solidFill>
                <a:latin typeface="Arial" panose="020B0604020202020204" pitchFamily="34" charset="0"/>
              </a:rPr>
              <a:t>ε</a:t>
            </a:r>
            <a:r>
              <a:rPr lang="el-GR" altLang="en-US" sz="2400" baseline="-25000" dirty="0">
                <a:solidFill>
                  <a:schemeClr val="tx1"/>
                </a:solidFill>
                <a:latin typeface="Arial" panose="020B0604020202020204" pitchFamily="34" charset="0"/>
              </a:rPr>
              <a:t>0</a:t>
            </a:r>
            <a:r>
              <a:rPr lang="el-GR" altLang="en-US" sz="2400" dirty="0">
                <a:solidFill>
                  <a:schemeClr val="tx1"/>
                </a:solidFill>
                <a:latin typeface="Arial" panose="020B0604020202020204" pitchFamily="34" charset="0"/>
              </a:rPr>
              <a:t> = </a:t>
            </a:r>
            <a:r>
              <a:rPr lang="en-US" altLang="en-US" sz="2400" dirty="0">
                <a:solidFill>
                  <a:schemeClr val="tx1"/>
                </a:solidFill>
                <a:latin typeface="Arial" panose="020B0604020202020204" pitchFamily="34" charset="0"/>
              </a:rPr>
              <a:t>permittivity of free space = 0.01420 </a:t>
            </a:r>
            <a:r>
              <a:rPr lang="el-GR" altLang="en-US" sz="2400" dirty="0">
                <a:solidFill>
                  <a:schemeClr val="tx1"/>
                </a:solidFill>
                <a:latin typeface="Arial" panose="020B0604020202020204" pitchFamily="34" charset="0"/>
              </a:rPr>
              <a:t>μ</a:t>
            </a:r>
            <a:r>
              <a:rPr lang="en-US" altLang="en-US" sz="2400" dirty="0">
                <a:solidFill>
                  <a:schemeClr val="tx1"/>
                </a:solidFill>
                <a:latin typeface="Arial" panose="020B0604020202020204" pitchFamily="34" charset="0"/>
              </a:rPr>
              <a:t>F/mile</a:t>
            </a:r>
          </a:p>
          <a:p>
            <a:pPr>
              <a:spcBef>
                <a:spcPct val="0"/>
              </a:spcBef>
              <a:spcAft>
                <a:spcPts val="1200"/>
              </a:spcAft>
              <a:buClrTx/>
            </a:pPr>
            <a:r>
              <a:rPr lang="el-GR" altLang="en-US" sz="2400" dirty="0">
                <a:solidFill>
                  <a:schemeClr val="tx1"/>
                </a:solidFill>
                <a:latin typeface="Arial" panose="020B0604020202020204" pitchFamily="34" charset="0"/>
              </a:rPr>
              <a:t>ε</a:t>
            </a:r>
            <a:r>
              <a:rPr lang="en-US" altLang="en-US" sz="2400" baseline="-25000" dirty="0">
                <a:solidFill>
                  <a:schemeClr val="tx1"/>
                </a:solidFill>
                <a:latin typeface="Arial" panose="020B0604020202020204" pitchFamily="34" charset="0"/>
              </a:rPr>
              <a:t>r</a:t>
            </a:r>
            <a:r>
              <a:rPr lang="en-US" altLang="en-US" sz="2400" dirty="0">
                <a:solidFill>
                  <a:schemeClr val="tx1"/>
                </a:solidFill>
                <a:latin typeface="Arial" panose="020B0604020202020204" pitchFamily="34" charset="0"/>
              </a:rPr>
              <a:t> = relative permittivity of the medium</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3" name="Picture 2">
            <a:extLst>
              <a:ext uri="{FF2B5EF4-FFF2-40B4-BE49-F238E27FC236}">
                <a16:creationId xmlns:a16="http://schemas.microsoft.com/office/drawing/2014/main" id="{829CF26A-C3A4-294D-BC1A-F9491B6AE3FF}"/>
              </a:ext>
            </a:extLst>
          </p:cNvPr>
          <p:cNvPicPr>
            <a:picLocks noChangeAspect="1"/>
          </p:cNvPicPr>
          <p:nvPr/>
        </p:nvPicPr>
        <p:blipFill>
          <a:blip r:embed="rId2"/>
          <a:stretch>
            <a:fillRect/>
          </a:stretch>
        </p:blipFill>
        <p:spPr>
          <a:xfrm>
            <a:off x="609637" y="3582780"/>
            <a:ext cx="7759700" cy="2654300"/>
          </a:xfrm>
          <a:prstGeom prst="rect">
            <a:avLst/>
          </a:prstGeom>
        </p:spPr>
      </p:pic>
      <p:sp>
        <p:nvSpPr>
          <p:cNvPr id="10" name="Rectangle 2">
            <a:extLst>
              <a:ext uri="{FF2B5EF4-FFF2-40B4-BE49-F238E27FC236}">
                <a16:creationId xmlns:a16="http://schemas.microsoft.com/office/drawing/2014/main" id="{51F8083F-84DE-3E44-9E8C-D2704795978C}"/>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Tree>
    <p:extLst>
      <p:ext uri="{BB962C8B-B14F-4D97-AF65-F5344CB8AC3E}">
        <p14:creationId xmlns:p14="http://schemas.microsoft.com/office/powerpoint/2010/main" val="254044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b="1" dirty="0">
                <a:solidFill>
                  <a:schemeClr val="tx1"/>
                </a:solidFill>
                <a:latin typeface="Arial" panose="020B0604020202020204" pitchFamily="34" charset="0"/>
              </a:rPr>
              <a:t>Cross-linked polyethylene (XLPE) </a:t>
            </a:r>
            <a:r>
              <a:rPr lang="en-US" altLang="en-US" sz="2400" dirty="0">
                <a:solidFill>
                  <a:schemeClr val="tx1"/>
                </a:solidFill>
                <a:latin typeface="Arial" panose="020B0604020202020204" pitchFamily="34" charset="0"/>
              </a:rPr>
              <a:t>is a very popular insulation material. If the minimum value of relative permittivity is assumed (2.3), the equation for the shunt admittance (at 60 Hz) of the concentric neutral cable is given by:</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E13E33C5-A29B-8A47-AFD2-2CC9D1848876}"/>
              </a:ext>
            </a:extLst>
          </p:cNvPr>
          <p:cNvPicPr>
            <a:picLocks noChangeAspect="1"/>
          </p:cNvPicPr>
          <p:nvPr/>
        </p:nvPicPr>
        <p:blipFill>
          <a:blip r:embed="rId2"/>
          <a:stretch>
            <a:fillRect/>
          </a:stretch>
        </p:blipFill>
        <p:spPr>
          <a:xfrm>
            <a:off x="1257889" y="3641148"/>
            <a:ext cx="6184900" cy="1447800"/>
          </a:xfrm>
          <a:prstGeom prst="rect">
            <a:avLst/>
          </a:prstGeom>
        </p:spPr>
      </p:pic>
      <p:sp>
        <p:nvSpPr>
          <p:cNvPr id="9" name="Rectangle 2">
            <a:extLst>
              <a:ext uri="{FF2B5EF4-FFF2-40B4-BE49-F238E27FC236}">
                <a16:creationId xmlns:a16="http://schemas.microsoft.com/office/drawing/2014/main" id="{CB7D857F-F4E3-A946-A3B7-D799B839DD2A}"/>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Tree>
    <p:extLst>
      <p:ext uri="{BB962C8B-B14F-4D97-AF65-F5344CB8AC3E}">
        <p14:creationId xmlns:p14="http://schemas.microsoft.com/office/powerpoint/2010/main" val="3008026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508125"/>
            <a:ext cx="83073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mutual capacitance between lines can be considered to be zero, and the capacitance from concentric neutral to phase conductors can be considered zero. Thus the primitive or phase capacitance matrices are both diagonal.</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Rectangle 2">
            <a:extLst>
              <a:ext uri="{FF2B5EF4-FFF2-40B4-BE49-F238E27FC236}">
                <a16:creationId xmlns:a16="http://schemas.microsoft.com/office/drawing/2014/main" id="{B21E1DE9-C60A-6A4B-93EE-099E57696223}"/>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Tree>
    <p:extLst>
      <p:ext uri="{BB962C8B-B14F-4D97-AF65-F5344CB8AC3E}">
        <p14:creationId xmlns:p14="http://schemas.microsoft.com/office/powerpoint/2010/main" val="2584669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1" name="TextBox 1">
            <a:extLst>
              <a:ext uri="{FF2B5EF4-FFF2-40B4-BE49-F238E27FC236}">
                <a16:creationId xmlns:a16="http://schemas.microsoft.com/office/drawing/2014/main" id="{50710247-4DE4-6441-840E-D724D9AE4997}"/>
              </a:ext>
            </a:extLst>
          </p:cNvPr>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Recall the example from lecture 8:</a:t>
            </a:r>
          </a:p>
        </p:txBody>
      </p:sp>
      <p:pic>
        <p:nvPicPr>
          <p:cNvPr id="12" name="Picture 11">
            <a:extLst>
              <a:ext uri="{FF2B5EF4-FFF2-40B4-BE49-F238E27FC236}">
                <a16:creationId xmlns:a16="http://schemas.microsoft.com/office/drawing/2014/main" id="{914DC404-BD88-9F4A-A504-4E344D72CB9A}"/>
              </a:ext>
            </a:extLst>
          </p:cNvPr>
          <p:cNvPicPr>
            <a:picLocks noChangeAspect="1"/>
          </p:cNvPicPr>
          <p:nvPr/>
        </p:nvPicPr>
        <p:blipFill>
          <a:blip r:embed="rId2"/>
          <a:stretch>
            <a:fillRect/>
          </a:stretch>
        </p:blipFill>
        <p:spPr>
          <a:xfrm>
            <a:off x="1083365" y="2396072"/>
            <a:ext cx="6608724" cy="2847191"/>
          </a:xfrm>
          <a:prstGeom prst="rect">
            <a:avLst/>
          </a:prstGeom>
        </p:spPr>
      </p:pic>
      <p:sp>
        <p:nvSpPr>
          <p:cNvPr id="13" name="Rectangle 12">
            <a:extLst>
              <a:ext uri="{FF2B5EF4-FFF2-40B4-BE49-F238E27FC236}">
                <a16:creationId xmlns:a16="http://schemas.microsoft.com/office/drawing/2014/main" id="{E8F340E5-ACCA-0643-86DD-438828C69E4B}"/>
              </a:ext>
            </a:extLst>
          </p:cNvPr>
          <p:cNvSpPr/>
          <p:nvPr/>
        </p:nvSpPr>
        <p:spPr>
          <a:xfrm>
            <a:off x="179388" y="5338834"/>
            <a:ext cx="8964612" cy="1323439"/>
          </a:xfrm>
          <a:prstGeom prst="rect">
            <a:avLst/>
          </a:prstGeom>
        </p:spPr>
        <p:txBody>
          <a:bodyPr wrap="square">
            <a:spAutoFit/>
          </a:bodyPr>
          <a:lstStyle/>
          <a:p>
            <a:r>
              <a:rPr lang="en-US" sz="2000" dirty="0">
                <a:solidFill>
                  <a:srgbClr val="1B1B26"/>
                </a:solidFill>
                <a:latin typeface="-apple-system"/>
              </a:rPr>
              <a:t>The cables are 15 kV, 250,000 CM stranded all aluminum with </a:t>
            </a:r>
            <a:r>
              <a:rPr lang="en-US" sz="2000" i="1" dirty="0">
                <a:solidFill>
                  <a:srgbClr val="1B1B26"/>
                </a:solidFill>
                <a:latin typeface="-apple-system"/>
              </a:rPr>
              <a:t>k</a:t>
            </a:r>
            <a:r>
              <a:rPr lang="en-US" sz="2000" dirty="0">
                <a:solidFill>
                  <a:srgbClr val="1B1B26"/>
                </a:solidFill>
                <a:latin typeface="-apple-system"/>
              </a:rPr>
              <a:t> = 13 strands of #14 annealed coated copper wires (1/3 neutral). The outside diameter of the cable over the neutral strands is 1.29 in. Determine the phase impedance matrix and the sequence impedance matrix. </a:t>
            </a:r>
            <a:r>
              <a:rPr lang="en-US" sz="2000" b="1" dirty="0">
                <a:solidFill>
                  <a:srgbClr val="1B1B26"/>
                </a:solidFill>
                <a:latin typeface="-apple-system"/>
              </a:rPr>
              <a:t>The insulation material is considered to be XLPE</a:t>
            </a:r>
            <a:endParaRPr lang="en-US" sz="2000" b="1" dirty="0"/>
          </a:p>
        </p:txBody>
      </p:sp>
      <p:sp>
        <p:nvSpPr>
          <p:cNvPr id="14" name="Rectangle 2">
            <a:extLst>
              <a:ext uri="{FF2B5EF4-FFF2-40B4-BE49-F238E27FC236}">
                <a16:creationId xmlns:a16="http://schemas.microsoft.com/office/drawing/2014/main" id="{2FE7FE60-064F-BE48-AC0F-00930386800D}"/>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Tree>
    <p:extLst>
      <p:ext uri="{BB962C8B-B14F-4D97-AF65-F5344CB8AC3E}">
        <p14:creationId xmlns:p14="http://schemas.microsoft.com/office/powerpoint/2010/main" val="891777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1" name="TextBox 1">
            <a:extLst>
              <a:ext uri="{FF2B5EF4-FFF2-40B4-BE49-F238E27FC236}">
                <a16:creationId xmlns:a16="http://schemas.microsoft.com/office/drawing/2014/main" id="{50710247-4DE4-6441-840E-D724D9AE4997}"/>
              </a:ext>
            </a:extLst>
          </p:cNvPr>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Recall</a:t>
            </a:r>
          </a:p>
        </p:txBody>
      </p:sp>
      <p:sp>
        <p:nvSpPr>
          <p:cNvPr id="14" name="Rectangle 2">
            <a:extLst>
              <a:ext uri="{FF2B5EF4-FFF2-40B4-BE49-F238E27FC236}">
                <a16:creationId xmlns:a16="http://schemas.microsoft.com/office/drawing/2014/main" id="{2FE7FE60-064F-BE48-AC0F-00930386800D}"/>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pic>
        <p:nvPicPr>
          <p:cNvPr id="2" name="Picture 1">
            <a:extLst>
              <a:ext uri="{FF2B5EF4-FFF2-40B4-BE49-F238E27FC236}">
                <a16:creationId xmlns:a16="http://schemas.microsoft.com/office/drawing/2014/main" id="{825CACA3-5718-3E4B-A23B-722A7055EFB4}"/>
              </a:ext>
            </a:extLst>
          </p:cNvPr>
          <p:cNvPicPr>
            <a:picLocks noChangeAspect="1"/>
          </p:cNvPicPr>
          <p:nvPr/>
        </p:nvPicPr>
        <p:blipFill>
          <a:blip r:embed="rId2"/>
          <a:stretch>
            <a:fillRect/>
          </a:stretch>
        </p:blipFill>
        <p:spPr>
          <a:xfrm>
            <a:off x="1993937" y="2300287"/>
            <a:ext cx="4991100" cy="825500"/>
          </a:xfrm>
          <a:prstGeom prst="rect">
            <a:avLst/>
          </a:prstGeom>
        </p:spPr>
      </p:pic>
      <p:sp>
        <p:nvSpPr>
          <p:cNvPr id="3" name="Rectangle 2">
            <a:extLst>
              <a:ext uri="{FF2B5EF4-FFF2-40B4-BE49-F238E27FC236}">
                <a16:creationId xmlns:a16="http://schemas.microsoft.com/office/drawing/2014/main" id="{8874350E-8A78-5142-8C56-B9CC3492516D}"/>
              </a:ext>
            </a:extLst>
          </p:cNvPr>
          <p:cNvSpPr/>
          <p:nvPr/>
        </p:nvSpPr>
        <p:spPr>
          <a:xfrm>
            <a:off x="179388" y="3732214"/>
            <a:ext cx="5654882" cy="830997"/>
          </a:xfrm>
          <a:prstGeom prst="rect">
            <a:avLst/>
          </a:prstGeom>
        </p:spPr>
        <p:txBody>
          <a:bodyPr wrap="square">
            <a:spAutoFit/>
          </a:bodyPr>
          <a:lstStyle/>
          <a:p>
            <a:pPr>
              <a:spcAft>
                <a:spcPts val="1200"/>
              </a:spcAft>
            </a:pPr>
            <a:r>
              <a:rPr lang="en-US" dirty="0"/>
              <a:t>Diameter of the 250,000 AA phase conductor = 0.567 in., so </a:t>
            </a:r>
          </a:p>
        </p:txBody>
      </p:sp>
      <p:pic>
        <p:nvPicPr>
          <p:cNvPr id="4" name="Picture 3">
            <a:extLst>
              <a:ext uri="{FF2B5EF4-FFF2-40B4-BE49-F238E27FC236}">
                <a16:creationId xmlns:a16="http://schemas.microsoft.com/office/drawing/2014/main" id="{01FC01D6-7F9C-934A-B854-C7EB207709D7}"/>
              </a:ext>
            </a:extLst>
          </p:cNvPr>
          <p:cNvPicPr>
            <a:picLocks noChangeAspect="1"/>
          </p:cNvPicPr>
          <p:nvPr/>
        </p:nvPicPr>
        <p:blipFill>
          <a:blip r:embed="rId3"/>
          <a:stretch>
            <a:fillRect/>
          </a:stretch>
        </p:blipFill>
        <p:spPr>
          <a:xfrm>
            <a:off x="2203174" y="5169638"/>
            <a:ext cx="4419600" cy="952500"/>
          </a:xfrm>
          <a:prstGeom prst="rect">
            <a:avLst/>
          </a:prstGeom>
        </p:spPr>
      </p:pic>
    </p:spTree>
    <p:extLst>
      <p:ext uri="{BB962C8B-B14F-4D97-AF65-F5344CB8AC3E}">
        <p14:creationId xmlns:p14="http://schemas.microsoft.com/office/powerpoint/2010/main" val="2048570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1" name="TextBox 1">
            <a:extLst>
              <a:ext uri="{FF2B5EF4-FFF2-40B4-BE49-F238E27FC236}">
                <a16:creationId xmlns:a16="http://schemas.microsoft.com/office/drawing/2014/main" id="{50710247-4DE4-6441-840E-D724D9AE4997}"/>
              </a:ext>
            </a:extLst>
          </p:cNvPr>
          <p:cNvSpPr txBox="1">
            <a:spLocks noChangeArrowheads="1"/>
          </p:cNvSpPr>
          <p:nvPr/>
        </p:nvSpPr>
        <p:spPr bwMode="auto">
          <a:xfrm>
            <a:off x="335794" y="1438471"/>
            <a:ext cx="539908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Diameter of the #14 CU concentric neutral strand =0.0641 in., so</a:t>
            </a:r>
          </a:p>
          <a:p>
            <a:pPr marL="0" indent="0">
              <a:spcBef>
                <a:spcPct val="0"/>
              </a:spcBef>
              <a:spcAft>
                <a:spcPts val="1200"/>
              </a:spcAft>
              <a:buClrTx/>
              <a:buNone/>
            </a:pPr>
            <a:br>
              <a:rPr lang="en-US" altLang="en-US" sz="2400" dirty="0">
                <a:solidFill>
                  <a:schemeClr val="tx1"/>
                </a:solidFill>
                <a:latin typeface="Arial" panose="020B0604020202020204" pitchFamily="34" charset="0"/>
              </a:rPr>
            </a:b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14" name="Rectangle 2">
            <a:extLst>
              <a:ext uri="{FF2B5EF4-FFF2-40B4-BE49-F238E27FC236}">
                <a16:creationId xmlns:a16="http://schemas.microsoft.com/office/drawing/2014/main" id="{2FE7FE60-064F-BE48-AC0F-00930386800D}"/>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pic>
        <p:nvPicPr>
          <p:cNvPr id="5" name="Picture 4">
            <a:extLst>
              <a:ext uri="{FF2B5EF4-FFF2-40B4-BE49-F238E27FC236}">
                <a16:creationId xmlns:a16="http://schemas.microsoft.com/office/drawing/2014/main" id="{EA0D2448-F695-B842-AF9E-515F14BD4824}"/>
              </a:ext>
            </a:extLst>
          </p:cNvPr>
          <p:cNvPicPr>
            <a:picLocks noChangeAspect="1"/>
          </p:cNvPicPr>
          <p:nvPr/>
        </p:nvPicPr>
        <p:blipFill>
          <a:blip r:embed="rId2"/>
          <a:stretch>
            <a:fillRect/>
          </a:stretch>
        </p:blipFill>
        <p:spPr>
          <a:xfrm>
            <a:off x="2203174" y="2611437"/>
            <a:ext cx="4533900" cy="1028700"/>
          </a:xfrm>
          <a:prstGeom prst="rect">
            <a:avLst/>
          </a:prstGeom>
        </p:spPr>
      </p:pic>
      <p:pic>
        <p:nvPicPr>
          <p:cNvPr id="6" name="Picture 5">
            <a:extLst>
              <a:ext uri="{FF2B5EF4-FFF2-40B4-BE49-F238E27FC236}">
                <a16:creationId xmlns:a16="http://schemas.microsoft.com/office/drawing/2014/main" id="{A5659FCD-D9EB-F54E-B3DA-3CD4DBA9E515}"/>
              </a:ext>
            </a:extLst>
          </p:cNvPr>
          <p:cNvPicPr>
            <a:picLocks noChangeAspect="1"/>
          </p:cNvPicPr>
          <p:nvPr/>
        </p:nvPicPr>
        <p:blipFill>
          <a:blip r:embed="rId3"/>
          <a:stretch>
            <a:fillRect/>
          </a:stretch>
        </p:blipFill>
        <p:spPr>
          <a:xfrm>
            <a:off x="1249293" y="4744568"/>
            <a:ext cx="5651500" cy="1485900"/>
          </a:xfrm>
          <a:prstGeom prst="rect">
            <a:avLst/>
          </a:prstGeom>
        </p:spPr>
      </p:pic>
      <p:sp>
        <p:nvSpPr>
          <p:cNvPr id="12" name="TextBox 1">
            <a:extLst>
              <a:ext uri="{FF2B5EF4-FFF2-40B4-BE49-F238E27FC236}">
                <a16:creationId xmlns:a16="http://schemas.microsoft.com/office/drawing/2014/main" id="{E4E6A49D-F207-C74E-A613-58FEDFF3E74B}"/>
              </a:ext>
            </a:extLst>
          </p:cNvPr>
          <p:cNvSpPr txBox="1">
            <a:spLocks noChangeArrowheads="1"/>
          </p:cNvSpPr>
          <p:nvPr/>
        </p:nvSpPr>
        <p:spPr bwMode="auto">
          <a:xfrm>
            <a:off x="179388" y="4014933"/>
            <a:ext cx="5399083"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From phase a to ground we have:</a:t>
            </a:r>
          </a:p>
          <a:p>
            <a:pPr marL="0" indent="0">
              <a:spcBef>
                <a:spcPct val="0"/>
              </a:spcBef>
              <a:spcAft>
                <a:spcPts val="1200"/>
              </a:spcAft>
              <a:buClrTx/>
              <a:buNone/>
            </a:pPr>
            <a:br>
              <a:rPr lang="en-US" altLang="en-US" sz="2400" dirty="0">
                <a:solidFill>
                  <a:schemeClr val="tx1"/>
                </a:solidFill>
                <a:latin typeface="Arial" panose="020B0604020202020204" pitchFamily="34" charset="0"/>
              </a:rPr>
            </a:b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14419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4" name="Rectangle 2">
            <a:extLst>
              <a:ext uri="{FF2B5EF4-FFF2-40B4-BE49-F238E27FC236}">
                <a16:creationId xmlns:a16="http://schemas.microsoft.com/office/drawing/2014/main" id="{2FE7FE60-064F-BE48-AC0F-00930386800D}"/>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pic>
        <p:nvPicPr>
          <p:cNvPr id="2" name="Picture 1">
            <a:extLst>
              <a:ext uri="{FF2B5EF4-FFF2-40B4-BE49-F238E27FC236}">
                <a16:creationId xmlns:a16="http://schemas.microsoft.com/office/drawing/2014/main" id="{C735EFD9-444B-3446-8ED2-695BD71AD91C}"/>
              </a:ext>
            </a:extLst>
          </p:cNvPr>
          <p:cNvPicPr>
            <a:picLocks noChangeAspect="1"/>
          </p:cNvPicPr>
          <p:nvPr/>
        </p:nvPicPr>
        <p:blipFill>
          <a:blip r:embed="rId2"/>
          <a:stretch>
            <a:fillRect/>
          </a:stretch>
        </p:blipFill>
        <p:spPr>
          <a:xfrm>
            <a:off x="332409" y="1741281"/>
            <a:ext cx="8280400" cy="1308100"/>
          </a:xfrm>
          <a:prstGeom prst="rect">
            <a:avLst/>
          </a:prstGeom>
        </p:spPr>
      </p:pic>
      <p:sp>
        <p:nvSpPr>
          <p:cNvPr id="3" name="Rectangle 2">
            <a:extLst>
              <a:ext uri="{FF2B5EF4-FFF2-40B4-BE49-F238E27FC236}">
                <a16:creationId xmlns:a16="http://schemas.microsoft.com/office/drawing/2014/main" id="{4EF637A7-EC08-DB4E-8B9A-CA09B43EE353}"/>
              </a:ext>
            </a:extLst>
          </p:cNvPr>
          <p:cNvSpPr/>
          <p:nvPr/>
        </p:nvSpPr>
        <p:spPr>
          <a:xfrm>
            <a:off x="179388" y="3577787"/>
            <a:ext cx="6386443" cy="461665"/>
          </a:xfrm>
          <a:prstGeom prst="rect">
            <a:avLst/>
          </a:prstGeom>
        </p:spPr>
        <p:txBody>
          <a:bodyPr wrap="square">
            <a:spAutoFit/>
          </a:bodyPr>
          <a:lstStyle/>
          <a:p>
            <a:pPr>
              <a:spcAft>
                <a:spcPts val="1200"/>
              </a:spcAft>
            </a:pPr>
            <a:r>
              <a:rPr lang="en-US" altLang="en-US" dirty="0"/>
              <a:t>Which gives us the shunt admittance matrix</a:t>
            </a:r>
          </a:p>
        </p:txBody>
      </p:sp>
      <p:pic>
        <p:nvPicPr>
          <p:cNvPr id="7" name="Picture 6">
            <a:extLst>
              <a:ext uri="{FF2B5EF4-FFF2-40B4-BE49-F238E27FC236}">
                <a16:creationId xmlns:a16="http://schemas.microsoft.com/office/drawing/2014/main" id="{461E3231-A0BF-804E-B5FE-503D3D1E58AB}"/>
              </a:ext>
            </a:extLst>
          </p:cNvPr>
          <p:cNvPicPr>
            <a:picLocks noChangeAspect="1"/>
          </p:cNvPicPr>
          <p:nvPr/>
        </p:nvPicPr>
        <p:blipFill>
          <a:blip r:embed="rId3"/>
          <a:stretch>
            <a:fillRect/>
          </a:stretch>
        </p:blipFill>
        <p:spPr>
          <a:xfrm>
            <a:off x="546100" y="4373340"/>
            <a:ext cx="7759700" cy="1841500"/>
          </a:xfrm>
          <a:prstGeom prst="rect">
            <a:avLst/>
          </a:prstGeom>
        </p:spPr>
      </p:pic>
    </p:spTree>
    <p:extLst>
      <p:ext uri="{BB962C8B-B14F-4D97-AF65-F5344CB8AC3E}">
        <p14:creationId xmlns:p14="http://schemas.microsoft.com/office/powerpoint/2010/main" val="159555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79388" y="1350963"/>
            <a:ext cx="8702675" cy="4079875"/>
          </a:xfrm>
        </p:spPr>
        <p:txBody>
          <a:bodyPr/>
          <a:lstStyle/>
          <a:p>
            <a:pPr eaLnBrk="1" hangingPunct="1">
              <a:spcBef>
                <a:spcPct val="0"/>
              </a:spcBef>
              <a:defRPr/>
            </a:pPr>
            <a:r>
              <a:rPr lang="en-US" altLang="en-US" sz="2800" b="1" dirty="0">
                <a:latin typeface="Arial" charset="0"/>
                <a:cs typeface="Arial" charset="0"/>
              </a:rPr>
              <a:t>Learning Objectives:</a:t>
            </a:r>
          </a:p>
          <a:p>
            <a:pPr lvl="1" eaLnBrk="1" hangingPunct="1">
              <a:spcBef>
                <a:spcPct val="0"/>
              </a:spcBef>
              <a:spcAft>
                <a:spcPts val="600"/>
              </a:spcAft>
              <a:defRPr/>
            </a:pPr>
            <a:r>
              <a:rPr lang="en-US" altLang="en-US" sz="2000" dirty="0">
                <a:latin typeface="Arial" charset="0"/>
                <a:cs typeface="Arial" charset="0"/>
              </a:rPr>
              <a:t>Calculate phase impedance and shunt admittance matrices using </a:t>
            </a:r>
            <a:r>
              <a:rPr lang="en-US" altLang="en-US" sz="2000" dirty="0" err="1">
                <a:latin typeface="Arial" charset="0"/>
                <a:cs typeface="Arial" charset="0"/>
              </a:rPr>
              <a:t>Kron</a:t>
            </a:r>
            <a:r>
              <a:rPr lang="en-US" altLang="en-US" sz="2000" dirty="0">
                <a:latin typeface="Arial" charset="0"/>
                <a:cs typeface="Arial" charset="0"/>
              </a:rPr>
              <a:t> reduction</a:t>
            </a:r>
          </a:p>
          <a:p>
            <a:pPr lvl="1" eaLnBrk="1" hangingPunct="1">
              <a:spcBef>
                <a:spcPct val="0"/>
              </a:spcBef>
              <a:spcAft>
                <a:spcPts val="600"/>
              </a:spcAft>
              <a:defRPr/>
            </a:pPr>
            <a:r>
              <a:rPr lang="en-US" altLang="en-US" sz="2000" dirty="0">
                <a:latin typeface="Arial" charset="0"/>
                <a:cs typeface="Arial" charset="0"/>
              </a:rPr>
              <a:t>Write the matrix equation for voltage drop across a transmission line</a:t>
            </a:r>
          </a:p>
          <a:p>
            <a:pPr lvl="1" eaLnBrk="1" hangingPunct="1">
              <a:spcBef>
                <a:spcPct val="0"/>
              </a:spcBef>
              <a:spcAft>
                <a:spcPts val="600"/>
              </a:spcAft>
              <a:defRPr/>
            </a:pPr>
            <a:endParaRPr lang="en-US" altLang="en-US" sz="2000" dirty="0">
              <a:latin typeface="Arial" charset="0"/>
              <a:cs typeface="Arial" charset="0"/>
            </a:endParaRPr>
          </a:p>
          <a:p>
            <a:pPr marL="457200" lvl="1" indent="0" eaLnBrk="1" hangingPunct="1">
              <a:spcBef>
                <a:spcPct val="0"/>
              </a:spcBef>
              <a:spcAft>
                <a:spcPts val="60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9459"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Learning Objectives</a:t>
            </a:r>
          </a:p>
        </p:txBody>
      </p:sp>
      <p:sp>
        <p:nvSpPr>
          <p:cNvPr id="19460"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AE758527-5DC8-43E1-B93C-9498DDCD4DFA}" type="slidenum">
              <a:rPr lang="en-US" altLang="en-US" sz="2400" smtClean="0">
                <a:solidFill>
                  <a:schemeClr val="tx1"/>
                </a:solidFill>
                <a:latin typeface="Arial" panose="020B0604020202020204" pitchFamily="34" charset="0"/>
              </a:rPr>
              <a:pPr algn="r">
                <a:spcBef>
                  <a:spcPct val="0"/>
                </a:spcBef>
                <a:spcAft>
                  <a:spcPct val="0"/>
                </a:spcAft>
                <a:buClrTx/>
                <a:buFontTx/>
                <a:buNone/>
              </a:pPr>
              <a:t>3</a:t>
            </a:fld>
            <a:endParaRPr lang="en-US" altLang="en-US" sz="2400">
              <a:solidFill>
                <a:schemeClr val="tx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cs typeface="Times New Roman" panose="02020603050405020304" pitchFamily="18" charset="0"/>
              </a:rPr>
              <a:t>Module #1</a:t>
            </a:r>
          </a:p>
        </p:txBody>
      </p:sp>
      <p:sp>
        <p:nvSpPr>
          <p:cNvPr id="21507" name="Rectangle 2"/>
          <p:cNvSpPr>
            <a:spLocks noGrp="1" noChangeArrowheads="1"/>
          </p:cNvSpPr>
          <p:nvPr>
            <p:ph type="title"/>
          </p:nvPr>
        </p:nvSpPr>
        <p:spPr>
          <a:xfrm>
            <a:off x="192088"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Series impedance of overhead lines</a:t>
            </a: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4</a:t>
            </a:fld>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297646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343025"/>
            <a:ext cx="830862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000" dirty="0">
                <a:solidFill>
                  <a:schemeClr val="tx1"/>
                </a:solidFill>
                <a:latin typeface="Arial" panose="020B0604020202020204" pitchFamily="34" charset="0"/>
              </a:rPr>
              <a:t>A charged conductor creates an electric field that emanates outward from the center of the conductor. Lines of equipotential are created that are concentric to the charged conductor.</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E242B894-CCC2-4547-8ABE-B06DFF58CB59}"/>
              </a:ext>
            </a:extLst>
          </p:cNvPr>
          <p:cNvPicPr>
            <a:picLocks noChangeAspect="1"/>
          </p:cNvPicPr>
          <p:nvPr/>
        </p:nvPicPr>
        <p:blipFill>
          <a:blip r:embed="rId2"/>
          <a:stretch>
            <a:fillRect/>
          </a:stretch>
        </p:blipFill>
        <p:spPr>
          <a:xfrm>
            <a:off x="2303672" y="2507697"/>
            <a:ext cx="4060059" cy="3893103"/>
          </a:xfrm>
          <a:prstGeom prst="rect">
            <a:avLst/>
          </a:prstGeom>
        </p:spPr>
      </p:pic>
    </p:spTree>
    <p:extLst>
      <p:ext uri="{BB962C8B-B14F-4D97-AF65-F5344CB8AC3E}">
        <p14:creationId xmlns:p14="http://schemas.microsoft.com/office/powerpoint/2010/main" val="137029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274027"/>
            <a:ext cx="83073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000" dirty="0">
                <a:solidFill>
                  <a:schemeClr val="tx1"/>
                </a:solidFill>
                <a:latin typeface="Arial" panose="020B0604020202020204" pitchFamily="34" charset="0"/>
              </a:rPr>
              <a:t>For an array of </a:t>
            </a:r>
            <a:r>
              <a:rPr lang="en-US" altLang="en-US" sz="2000" i="1" dirty="0">
                <a:solidFill>
                  <a:schemeClr val="tx1"/>
                </a:solidFill>
                <a:latin typeface="Arial" panose="020B0604020202020204" pitchFamily="34" charset="0"/>
              </a:rPr>
              <a:t>N </a:t>
            </a:r>
            <a:r>
              <a:rPr lang="en-US" altLang="en-US" sz="2000" dirty="0">
                <a:solidFill>
                  <a:schemeClr val="tx1"/>
                </a:solidFill>
                <a:latin typeface="Arial" panose="020B0604020202020204" pitchFamily="34" charset="0"/>
              </a:rPr>
              <a:t>positively charged conductors shown below, each having a unique charge density, </a:t>
            </a:r>
            <a:r>
              <a:rPr lang="en-US" altLang="en-US" sz="2000" i="1" dirty="0">
                <a:solidFill>
                  <a:schemeClr val="tx1"/>
                </a:solidFill>
                <a:latin typeface="Arial" panose="020B0604020202020204" pitchFamily="34" charset="0"/>
              </a:rPr>
              <a:t>q</a:t>
            </a:r>
            <a:r>
              <a:rPr lang="en-US" altLang="en-US" sz="2000" dirty="0">
                <a:solidFill>
                  <a:schemeClr val="tx1"/>
                </a:solidFill>
                <a:latin typeface="Arial" panose="020B0604020202020204" pitchFamily="34" charset="0"/>
              </a:rPr>
              <a:t> (C/m):</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2492148" y="3196838"/>
            <a:ext cx="4159703" cy="3661162"/>
          </a:xfrm>
          <a:prstGeom prst="rect">
            <a:avLst/>
          </a:prstGeom>
        </p:spPr>
      </p:pic>
      <p:pic>
        <p:nvPicPr>
          <p:cNvPr id="3" name="Picture 2">
            <a:extLst>
              <a:ext uri="{FF2B5EF4-FFF2-40B4-BE49-F238E27FC236}">
                <a16:creationId xmlns:a16="http://schemas.microsoft.com/office/drawing/2014/main" id="{9D154A36-DF0D-0E42-94D9-8E4647927548}"/>
              </a:ext>
            </a:extLst>
          </p:cNvPr>
          <p:cNvPicPr>
            <a:picLocks noChangeAspect="1"/>
          </p:cNvPicPr>
          <p:nvPr/>
        </p:nvPicPr>
        <p:blipFill>
          <a:blip r:embed="rId3"/>
          <a:stretch>
            <a:fillRect/>
          </a:stretch>
        </p:blipFill>
        <p:spPr>
          <a:xfrm>
            <a:off x="1154059" y="2156042"/>
            <a:ext cx="6636339" cy="715336"/>
          </a:xfrm>
          <a:prstGeom prst="rect">
            <a:avLst/>
          </a:prstGeom>
          <a:ln w="25400">
            <a:solidFill>
              <a:srgbClr val="FF0000"/>
            </a:solidFill>
          </a:ln>
        </p:spPr>
      </p:pic>
    </p:spTree>
    <p:extLst>
      <p:ext uri="{BB962C8B-B14F-4D97-AF65-F5344CB8AC3E}">
        <p14:creationId xmlns:p14="http://schemas.microsoft.com/office/powerpoint/2010/main" val="95560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Where:</a:t>
            </a:r>
          </a:p>
          <a:p>
            <a:pPr marL="288925" lvl="0" indent="-288925">
              <a:spcBef>
                <a:spcPts val="600"/>
              </a:spcBef>
              <a:buClrTx/>
            </a:pPr>
            <a:r>
              <a:rPr lang="en-US" altLang="en-US" sz="2400" dirty="0">
                <a:solidFill>
                  <a:srgbClr val="000000"/>
                </a:solidFill>
                <a:latin typeface="Arial" panose="020B0604020202020204" pitchFamily="34" charset="0"/>
              </a:rPr>
              <a:t>ε = ε</a:t>
            </a:r>
            <a:r>
              <a:rPr lang="en-US" altLang="en-US" sz="2400" baseline="-30000" dirty="0">
                <a:solidFill>
                  <a:srgbClr val="000000"/>
                </a:solidFill>
                <a:latin typeface="Arial" panose="020B0604020202020204" pitchFamily="34" charset="0"/>
              </a:rPr>
              <a:t>0</a:t>
            </a:r>
            <a:r>
              <a:rPr lang="en-US" altLang="en-US" sz="2400" dirty="0">
                <a:solidFill>
                  <a:srgbClr val="000000"/>
                </a:solidFill>
                <a:latin typeface="Arial" panose="020B0604020202020204" pitchFamily="34" charset="0"/>
              </a:rPr>
              <a:t>ε</a:t>
            </a:r>
            <a:r>
              <a:rPr lang="en-US" altLang="en-US" sz="2400" i="1" baseline="-30000" dirty="0">
                <a:solidFill>
                  <a:srgbClr val="000000"/>
                </a:solidFill>
                <a:latin typeface="Arial" panose="020B0604020202020204" pitchFamily="34" charset="0"/>
              </a:rPr>
              <a:t>r</a:t>
            </a:r>
            <a:r>
              <a:rPr lang="en-US" altLang="en-US" sz="2400" dirty="0">
                <a:solidFill>
                  <a:srgbClr val="000000"/>
                </a:solidFill>
                <a:latin typeface="Arial" panose="020B0604020202020204" pitchFamily="34" charset="0"/>
              </a:rPr>
              <a:t> is the permittivity of the medium </a:t>
            </a:r>
          </a:p>
          <a:p>
            <a:pPr marL="288925" lvl="0" indent="-288925">
              <a:spcBef>
                <a:spcPts val="600"/>
              </a:spcBef>
              <a:buClrTx/>
            </a:pPr>
            <a:r>
              <a:rPr lang="en-US" altLang="en-US" sz="2400" dirty="0">
                <a:solidFill>
                  <a:srgbClr val="000000"/>
                </a:solidFill>
                <a:latin typeface="Arial" panose="020B0604020202020204" pitchFamily="34" charset="0"/>
              </a:rPr>
              <a:t>ε</a:t>
            </a:r>
            <a:r>
              <a:rPr lang="en-US" altLang="en-US" sz="2400" baseline="-30000" dirty="0">
                <a:solidFill>
                  <a:srgbClr val="000000"/>
                </a:solidFill>
                <a:latin typeface="Arial" panose="020B0604020202020204" pitchFamily="34" charset="0"/>
              </a:rPr>
              <a:t>0</a:t>
            </a:r>
            <a:r>
              <a:rPr lang="en-US" altLang="en-US" sz="2400" dirty="0">
                <a:solidFill>
                  <a:srgbClr val="000000"/>
                </a:solidFill>
                <a:latin typeface="Arial" panose="020B0604020202020204" pitchFamily="34" charset="0"/>
              </a:rPr>
              <a:t> is the permittivity of free space = 8.85 × 10</a:t>
            </a:r>
            <a:r>
              <a:rPr lang="en-US" altLang="en-US" sz="2400" baseline="30000" dirty="0">
                <a:solidFill>
                  <a:srgbClr val="000000"/>
                </a:solidFill>
                <a:latin typeface="Arial" panose="020B0604020202020204" pitchFamily="34" charset="0"/>
              </a:rPr>
              <a:t>−12</a:t>
            </a:r>
            <a:r>
              <a:rPr lang="en-US" altLang="en-US" sz="2400" dirty="0">
                <a:solidFill>
                  <a:srgbClr val="000000"/>
                </a:solidFill>
                <a:latin typeface="Arial" panose="020B0604020202020204" pitchFamily="34" charset="0"/>
              </a:rPr>
              <a:t> F/m </a:t>
            </a:r>
          </a:p>
          <a:p>
            <a:pPr marL="288925" lvl="0" indent="-288925">
              <a:spcBef>
                <a:spcPts val="600"/>
              </a:spcBef>
              <a:buClrTx/>
            </a:pPr>
            <a:r>
              <a:rPr lang="en-US" altLang="en-US" sz="2400" dirty="0" err="1">
                <a:solidFill>
                  <a:srgbClr val="000000"/>
                </a:solidFill>
                <a:latin typeface="Arial" panose="020B0604020202020204" pitchFamily="34" charset="0"/>
              </a:rPr>
              <a:t>ε</a:t>
            </a:r>
            <a:r>
              <a:rPr lang="en-US" altLang="en-US" sz="2400" i="1" baseline="-30000" dirty="0" err="1">
                <a:solidFill>
                  <a:srgbClr val="000000"/>
                </a:solidFill>
                <a:latin typeface="Arial" panose="020B0604020202020204" pitchFamily="34" charset="0"/>
              </a:rPr>
              <a:t>r</a:t>
            </a:r>
            <a:r>
              <a:rPr lang="en-US" altLang="en-US" sz="2400" dirty="0">
                <a:solidFill>
                  <a:srgbClr val="000000"/>
                </a:solidFill>
                <a:latin typeface="Arial" panose="020B0604020202020204" pitchFamily="34" charset="0"/>
              </a:rPr>
              <a:t> is the relative permittivity of the medium</a:t>
            </a:r>
          </a:p>
          <a:p>
            <a:pPr marL="288925" lvl="0" indent="-288925">
              <a:spcBef>
                <a:spcPts val="600"/>
              </a:spcBef>
              <a:buClrTx/>
            </a:pPr>
            <a:r>
              <a:rPr lang="en-US" altLang="en-US" sz="2400" i="1" dirty="0" err="1">
                <a:solidFill>
                  <a:srgbClr val="000000"/>
                </a:solidFill>
                <a:latin typeface="Arial" panose="020B0604020202020204" pitchFamily="34" charset="0"/>
              </a:rPr>
              <a:t>q</a:t>
            </a:r>
            <a:r>
              <a:rPr lang="en-US" altLang="en-US" sz="2400" i="1" baseline="-30000" dirty="0" err="1">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is the charge density on conductor </a:t>
            </a:r>
            <a:r>
              <a:rPr lang="en-US" altLang="en-US" sz="2400" i="1" dirty="0">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(C/m)</a:t>
            </a:r>
          </a:p>
          <a:p>
            <a:pPr marL="288925" lvl="0" indent="-288925">
              <a:spcBef>
                <a:spcPts val="600"/>
              </a:spcBef>
              <a:buClrTx/>
            </a:pPr>
            <a:r>
              <a:rPr lang="en-US" altLang="en-US" sz="2400" i="1" dirty="0" err="1">
                <a:solidFill>
                  <a:srgbClr val="000000"/>
                </a:solidFill>
                <a:latin typeface="Arial" panose="020B0604020202020204" pitchFamily="34" charset="0"/>
              </a:rPr>
              <a:t>D</a:t>
            </a:r>
            <a:r>
              <a:rPr lang="en-US" altLang="en-US" sz="2400" i="1" baseline="-30000" dirty="0" err="1">
                <a:solidFill>
                  <a:srgbClr val="000000"/>
                </a:solidFill>
                <a:latin typeface="Arial" panose="020B0604020202020204" pitchFamily="34" charset="0"/>
              </a:rPr>
              <a:t>ni</a:t>
            </a:r>
            <a:r>
              <a:rPr lang="en-US" altLang="en-US" sz="2400" dirty="0">
                <a:solidFill>
                  <a:srgbClr val="000000"/>
                </a:solidFill>
                <a:latin typeface="Arial" panose="020B0604020202020204" pitchFamily="34" charset="0"/>
              </a:rPr>
              <a:t> is the distance between conductor </a:t>
            </a:r>
            <a:r>
              <a:rPr lang="en-US" altLang="en-US" sz="2400" i="1" dirty="0">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and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a:p>
            <a:pPr marL="288925" lvl="0" indent="-288925">
              <a:spcBef>
                <a:spcPts val="600"/>
              </a:spcBef>
              <a:buClrTx/>
            </a:pPr>
            <a:r>
              <a:rPr lang="en-US" altLang="en-US" sz="2400" i="1" dirty="0" err="1">
                <a:solidFill>
                  <a:srgbClr val="000000"/>
                </a:solidFill>
                <a:latin typeface="Arial" panose="020B0604020202020204" pitchFamily="34" charset="0"/>
              </a:rPr>
              <a:t>D</a:t>
            </a:r>
            <a:r>
              <a:rPr lang="en-US" altLang="en-US" sz="2400" i="1" baseline="-30000" dirty="0" err="1">
                <a:solidFill>
                  <a:srgbClr val="000000"/>
                </a:solidFill>
                <a:latin typeface="Arial" panose="020B0604020202020204" pitchFamily="34" charset="0"/>
              </a:rPr>
              <a:t>nj</a:t>
            </a:r>
            <a:r>
              <a:rPr lang="en-US" altLang="en-US" sz="2400" dirty="0">
                <a:solidFill>
                  <a:srgbClr val="000000"/>
                </a:solidFill>
                <a:latin typeface="Arial" panose="020B0604020202020204" pitchFamily="34" charset="0"/>
              </a:rPr>
              <a:t> is the distance between conductor </a:t>
            </a:r>
            <a:r>
              <a:rPr lang="en-US" altLang="en-US" sz="2400" i="1" dirty="0">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and conductor </a:t>
            </a:r>
            <a:r>
              <a:rPr lang="en-US" altLang="en-US" sz="2400" i="1" dirty="0">
                <a:solidFill>
                  <a:srgbClr val="000000"/>
                </a:solidFill>
                <a:latin typeface="Arial" panose="020B0604020202020204" pitchFamily="34" charset="0"/>
              </a:rPr>
              <a:t>j</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a:p>
            <a:pPr marL="288925" lvl="0" indent="-288925">
              <a:spcBef>
                <a:spcPts val="600"/>
              </a:spcBef>
              <a:buClrTx/>
            </a:pPr>
            <a:r>
              <a:rPr lang="en-US" altLang="en-US" sz="2400" i="1" dirty="0" err="1">
                <a:solidFill>
                  <a:srgbClr val="000000"/>
                </a:solidFill>
                <a:latin typeface="Arial" panose="020B0604020202020204" pitchFamily="34" charset="0"/>
              </a:rPr>
              <a:t>D</a:t>
            </a:r>
            <a:r>
              <a:rPr lang="en-US" altLang="en-US" sz="2400" i="1" baseline="-30000" dirty="0" err="1">
                <a:solidFill>
                  <a:srgbClr val="000000"/>
                </a:solidFill>
                <a:latin typeface="Arial" panose="020B0604020202020204" pitchFamily="34" charset="0"/>
              </a:rPr>
              <a:t>nn</a:t>
            </a:r>
            <a:r>
              <a:rPr lang="en-US" altLang="en-US" sz="2400" dirty="0">
                <a:solidFill>
                  <a:srgbClr val="000000"/>
                </a:solidFill>
                <a:latin typeface="Arial" panose="020B0604020202020204" pitchFamily="34" charset="0"/>
              </a:rPr>
              <a:t> is the radius (</a:t>
            </a:r>
            <a:r>
              <a:rPr lang="en-US" altLang="en-US" sz="2400" i="1" dirty="0" err="1">
                <a:solidFill>
                  <a:srgbClr val="000000"/>
                </a:solidFill>
                <a:latin typeface="Arial" panose="020B0604020202020204" pitchFamily="34" charset="0"/>
              </a:rPr>
              <a:t>RD</a:t>
            </a:r>
            <a:r>
              <a:rPr lang="en-US" altLang="en-US" sz="2400" i="1" baseline="-30000" dirty="0" err="1">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of conductor </a:t>
            </a:r>
            <a:r>
              <a:rPr lang="en-US" altLang="en-US" sz="2400" i="1" dirty="0">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TextBox 5">
            <a:extLst>
              <a:ext uri="{FF2B5EF4-FFF2-40B4-BE49-F238E27FC236}">
                <a16:creationId xmlns:a16="http://schemas.microsoft.com/office/drawing/2014/main" id="{BCBEE03C-1474-D044-BDBA-6C2302679713}"/>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spTree>
    <p:extLst>
      <p:ext uri="{BB962C8B-B14F-4D97-AF65-F5344CB8AC3E}">
        <p14:creationId xmlns:p14="http://schemas.microsoft.com/office/powerpoint/2010/main" val="178371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343025"/>
            <a:ext cx="830738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method of conductors and their images is employed in the calculation of the shunt capacitance of overhead lines.</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899557" y="2615113"/>
            <a:ext cx="4070576" cy="4102603"/>
          </a:xfrm>
          <a:prstGeom prst="rect">
            <a:avLst/>
          </a:prstGeom>
        </p:spPr>
      </p:pic>
      <p:sp>
        <p:nvSpPr>
          <p:cNvPr id="8" name="TextBox 5">
            <a:extLst>
              <a:ext uri="{FF2B5EF4-FFF2-40B4-BE49-F238E27FC236}">
                <a16:creationId xmlns:a16="http://schemas.microsoft.com/office/drawing/2014/main" id="{AA08EC62-F512-584D-9FC1-1372CF38D9E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spTree>
    <p:extLst>
      <p:ext uri="{BB962C8B-B14F-4D97-AF65-F5344CB8AC3E}">
        <p14:creationId xmlns:p14="http://schemas.microsoft.com/office/powerpoint/2010/main" val="146853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We can derive the simplified voltage equation Assuming that </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TextBox 5">
            <a:extLst>
              <a:ext uri="{FF2B5EF4-FFF2-40B4-BE49-F238E27FC236}">
                <a16:creationId xmlns:a16="http://schemas.microsoft.com/office/drawing/2014/main" id="{D05BC8DC-E4C6-9348-97C1-FC54A515C6CD}"/>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#1</a:t>
            </a:r>
          </a:p>
        </p:txBody>
      </p:sp>
      <p:pic>
        <p:nvPicPr>
          <p:cNvPr id="2" name="Picture 1">
            <a:extLst>
              <a:ext uri="{FF2B5EF4-FFF2-40B4-BE49-F238E27FC236}">
                <a16:creationId xmlns:a16="http://schemas.microsoft.com/office/drawing/2014/main" id="{B730C0B5-B2B3-7D45-98B6-9A8D7B123378}"/>
              </a:ext>
            </a:extLst>
          </p:cNvPr>
          <p:cNvPicPr>
            <a:picLocks noChangeAspect="1"/>
          </p:cNvPicPr>
          <p:nvPr/>
        </p:nvPicPr>
        <p:blipFill>
          <a:blip r:embed="rId2"/>
          <a:stretch>
            <a:fillRect/>
          </a:stretch>
        </p:blipFill>
        <p:spPr>
          <a:xfrm>
            <a:off x="3248991" y="2164234"/>
            <a:ext cx="1930400" cy="1447800"/>
          </a:xfrm>
          <a:prstGeom prst="rect">
            <a:avLst/>
          </a:prstGeom>
        </p:spPr>
      </p:pic>
      <p:sp>
        <p:nvSpPr>
          <p:cNvPr id="3" name="Rectangle 2">
            <a:extLst>
              <a:ext uri="{FF2B5EF4-FFF2-40B4-BE49-F238E27FC236}">
                <a16:creationId xmlns:a16="http://schemas.microsoft.com/office/drawing/2014/main" id="{A851E65C-8127-7B41-BFA2-5087153D7BD1}"/>
              </a:ext>
            </a:extLst>
          </p:cNvPr>
          <p:cNvSpPr/>
          <p:nvPr/>
        </p:nvSpPr>
        <p:spPr>
          <a:xfrm>
            <a:off x="335794" y="3993162"/>
            <a:ext cx="6402936" cy="461665"/>
          </a:xfrm>
          <a:prstGeom prst="rect">
            <a:avLst/>
          </a:prstGeom>
        </p:spPr>
        <p:txBody>
          <a:bodyPr wrap="square">
            <a:spAutoFit/>
          </a:bodyPr>
          <a:lstStyle/>
          <a:p>
            <a:pPr>
              <a:spcAft>
                <a:spcPts val="1200"/>
              </a:spcAft>
            </a:pPr>
            <a:r>
              <a:rPr lang="en-US" altLang="en-US" dirty="0"/>
              <a:t>We then have </a:t>
            </a:r>
          </a:p>
        </p:txBody>
      </p:sp>
      <p:pic>
        <p:nvPicPr>
          <p:cNvPr id="4" name="Picture 3">
            <a:extLst>
              <a:ext uri="{FF2B5EF4-FFF2-40B4-BE49-F238E27FC236}">
                <a16:creationId xmlns:a16="http://schemas.microsoft.com/office/drawing/2014/main" id="{1FAE77B0-49C4-5342-AF57-4BA7794EFB78}"/>
              </a:ext>
            </a:extLst>
          </p:cNvPr>
          <p:cNvPicPr>
            <a:picLocks noChangeAspect="1"/>
          </p:cNvPicPr>
          <p:nvPr/>
        </p:nvPicPr>
        <p:blipFill>
          <a:blip r:embed="rId3"/>
          <a:stretch>
            <a:fillRect/>
          </a:stretch>
        </p:blipFill>
        <p:spPr>
          <a:xfrm>
            <a:off x="1042048" y="4454827"/>
            <a:ext cx="6894877" cy="1057895"/>
          </a:xfrm>
          <a:prstGeom prst="rect">
            <a:avLst/>
          </a:prstGeom>
        </p:spPr>
      </p:pic>
      <p:pic>
        <p:nvPicPr>
          <p:cNvPr id="5" name="Picture 4">
            <a:extLst>
              <a:ext uri="{FF2B5EF4-FFF2-40B4-BE49-F238E27FC236}">
                <a16:creationId xmlns:a16="http://schemas.microsoft.com/office/drawing/2014/main" id="{6B47027F-28F0-A841-85A3-63160950FF04}"/>
              </a:ext>
            </a:extLst>
          </p:cNvPr>
          <p:cNvPicPr>
            <a:picLocks noChangeAspect="1"/>
          </p:cNvPicPr>
          <p:nvPr/>
        </p:nvPicPr>
        <p:blipFill>
          <a:blip r:embed="rId4"/>
          <a:stretch>
            <a:fillRect/>
          </a:stretch>
        </p:blipFill>
        <p:spPr>
          <a:xfrm>
            <a:off x="1619094" y="5803199"/>
            <a:ext cx="6894878" cy="802828"/>
          </a:xfrm>
          <a:prstGeom prst="rect">
            <a:avLst/>
          </a:prstGeom>
        </p:spPr>
      </p:pic>
    </p:spTree>
    <p:extLst>
      <p:ext uri="{BB962C8B-B14F-4D97-AF65-F5344CB8AC3E}">
        <p14:creationId xmlns:p14="http://schemas.microsoft.com/office/powerpoint/2010/main" val="253597230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eorgia"/>
        <a:ea typeface="ＭＳ Ｐゴシック"/>
        <a:cs typeface="ＭＳ Ｐゴシック"/>
      </a:majorFont>
      <a:minorFont>
        <a:latin typeface="Georgi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15750</TotalTime>
  <Words>1185</Words>
  <Application>Microsoft Macintosh PowerPoint</Application>
  <PresentationFormat>On-screen Show (4:3)</PresentationFormat>
  <Paragraphs>188</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-apple-system</vt:lpstr>
      <vt:lpstr>Arial</vt:lpstr>
      <vt:lpstr>Calibri</vt:lpstr>
      <vt:lpstr>Cambria Math</vt:lpstr>
      <vt:lpstr>Georgia</vt:lpstr>
      <vt:lpstr>Times New Roman</vt:lpstr>
      <vt:lpstr>Wingdings</vt:lpstr>
      <vt:lpstr>Blank Presentation</vt:lpstr>
      <vt:lpstr>PowerPoint Presentation</vt:lpstr>
      <vt:lpstr>Outline</vt:lpstr>
      <vt:lpstr>PowerPoint Presentation</vt:lpstr>
      <vt:lpstr>Series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Series Impedance of Overhead Lines</vt:lpstr>
      <vt:lpstr>Shunt Admittance of Concentric Neutral Underground Lines</vt:lpstr>
      <vt:lpstr>PowerPoint Presentation</vt:lpstr>
      <vt:lpstr>PowerPoint Presentation</vt:lpstr>
      <vt:lpstr>Shunt Admittance of Concentric Neutral Underground Lines</vt:lpstr>
      <vt:lpstr>Shunt Admittance of Concentric Neutral Underground Lines</vt:lpstr>
      <vt:lpstr>Shunt Admittance of Concentric Neutral Underground Lines</vt:lpstr>
      <vt:lpstr>Shunt Admittance of Concentric Neutral Underground Lines</vt:lpstr>
      <vt:lpstr>Shunt Admittance of Concentric Neutral Underground Lines</vt:lpstr>
      <vt:lpstr>Shunt Admittance of Concentric Neutral Underground Lines</vt:lpstr>
      <vt:lpstr>Shunt Admittance of Concentric Neutral Underground Lines</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 Oest -- UMC</dc:creator>
  <cp:lastModifiedBy>Kerestes, Robert John</cp:lastModifiedBy>
  <cp:revision>385</cp:revision>
  <cp:lastPrinted>2015-09-22T18:21:53Z</cp:lastPrinted>
  <dcterms:created xsi:type="dcterms:W3CDTF">2008-08-13T18:21:14Z</dcterms:created>
  <dcterms:modified xsi:type="dcterms:W3CDTF">2020-07-01T12:58:09Z</dcterms:modified>
</cp:coreProperties>
</file>