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17"/>
  </p:notesMasterIdLst>
  <p:handoutMasterIdLst>
    <p:handoutMasterId r:id="rId18"/>
  </p:handoutMasterIdLst>
  <p:sldIdLst>
    <p:sldId id="551" r:id="rId4"/>
    <p:sldId id="1536" r:id="rId5"/>
    <p:sldId id="1749" r:id="rId6"/>
    <p:sldId id="1503" r:id="rId7"/>
    <p:sldId id="1465" r:id="rId8"/>
    <p:sldId id="1860" r:id="rId9"/>
    <p:sldId id="1858" r:id="rId10"/>
    <p:sldId id="1859" r:id="rId11"/>
    <p:sldId id="1862" r:id="rId12"/>
    <p:sldId id="1865" r:id="rId13"/>
    <p:sldId id="1861" r:id="rId14"/>
    <p:sldId id="1863" r:id="rId15"/>
    <p:sldId id="1864" r:id="rId16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E706E"/>
    <a:srgbClr val="FF9999"/>
    <a:srgbClr val="FF66FF"/>
    <a:srgbClr val="0099FF"/>
    <a:srgbClr val="CCFFFF"/>
    <a:srgbClr val="FF7C80"/>
    <a:srgbClr val="3366CC"/>
    <a:srgbClr val="86B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6" autoAdjust="0"/>
    <p:restoredTop sz="87772" autoAdjust="0"/>
  </p:normalViewPr>
  <p:slideViewPr>
    <p:cSldViewPr>
      <p:cViewPr varScale="1">
        <p:scale>
          <a:sx n="69" d="100"/>
          <a:sy n="69" d="100"/>
        </p:scale>
        <p:origin x="1096" y="44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5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A1C3C5-D351-4227-A7E8-27E8E926C52A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7438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598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2019/12/8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7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ssl.cun.io/pa/ics2018.git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830847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X86</a:t>
            </a: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模拟器开发</a:t>
            </a:r>
            <a:r>
              <a:rPr lang="en-US" altLang="zh-CN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---</a:t>
            </a: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深入理解计算机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2019-12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处理器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60E6A6-BD39-4DE4-872C-4232818E88B4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10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04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315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8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 smtClean="0"/>
              <a:t>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构建计算机的终极目标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运行程序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程序需要有地方放置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存储器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程序需要处理数据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加法器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需要高效地暂存处理的中间结果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寄存器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239851" y="3512281"/>
            <a:ext cx="3060341" cy="2067798"/>
            <a:chOff x="4932040" y="3068960"/>
            <a:chExt cx="2664296" cy="1800200"/>
          </a:xfrm>
        </p:grpSpPr>
        <p:sp>
          <p:nvSpPr>
            <p:cNvPr id="24" name="圆角矩形 23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Adder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>
            <a:xfrm flipV="1">
              <a:off x="5652120" y="3717032"/>
              <a:ext cx="0" cy="50405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411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 smtClean="0"/>
              <a:t>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图灵机的状态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寄存器和存储器是时序逻辑部件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它们可以存储值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计算</a:t>
            </a:r>
            <a:r>
              <a:rPr lang="zh-CN" altLang="en-US" dirty="0" smtClean="0"/>
              <a:t>机工作的过程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时序逻辑</a:t>
            </a:r>
            <a:r>
              <a:rPr lang="zh-CN" altLang="en-US" dirty="0" smtClean="0">
                <a:solidFill>
                  <a:srgbClr val="FF0000"/>
                </a:solidFill>
              </a:rPr>
              <a:t>从一个状态转移到另一个状态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pPr lvl="1"/>
            <a:r>
              <a:rPr lang="zh-CN" altLang="en-US" dirty="0"/>
              <a:t>原来计算机就是一个大型的状态机呀</a:t>
            </a:r>
            <a:r>
              <a:rPr lang="en-US" altLang="zh-CN" dirty="0" smtClean="0"/>
              <a:t>!</a:t>
            </a:r>
          </a:p>
          <a:p>
            <a:pPr lvl="1"/>
            <a:r>
              <a:rPr lang="zh-CN" altLang="en-US" dirty="0" smtClean="0"/>
              <a:t>如何软件模拟这个状态机？</a:t>
            </a:r>
            <a:endParaRPr lang="en-US" altLang="zh-CN" dirty="0" smtClean="0"/>
          </a:p>
          <a:p>
            <a:r>
              <a:rPr lang="zh-CN" altLang="en-US" dirty="0" smtClean="0"/>
              <a:t>状态转移依赖于指令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18" name="TextBox 7"/>
          <p:cNvSpPr txBox="1"/>
          <p:nvPr/>
        </p:nvSpPr>
        <p:spPr>
          <a:xfrm>
            <a:off x="3288289" y="4211796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i="0" dirty="0" smtClean="0">
                <a:solidFill>
                  <a:srgbClr val="003366"/>
                </a:solidFill>
                <a:latin typeface="Comic Sans MS" pitchFamily="66" charset="0"/>
              </a:rPr>
              <a:t>Mem[123] = </a:t>
            </a:r>
            <a:r>
              <a:rPr lang="en-US" altLang="zh-CN" i="0" dirty="0" err="1" smtClean="0">
                <a:solidFill>
                  <a:srgbClr val="FFC000"/>
                </a:solidFill>
                <a:latin typeface="Comic Sans MS" pitchFamily="66" charset="0"/>
              </a:rPr>
              <a:t>Reg</a:t>
            </a:r>
            <a:r>
              <a:rPr lang="en-US" altLang="zh-CN" i="0" dirty="0" smtClean="0">
                <a:solidFill>
                  <a:srgbClr val="FFC000"/>
                </a:solidFill>
                <a:latin typeface="Comic Sans MS" pitchFamily="66" charset="0"/>
              </a:rPr>
              <a:t>[10]</a:t>
            </a:r>
            <a:endParaRPr lang="zh-CN" altLang="en-US" i="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19" name="右箭头 18"/>
          <p:cNvSpPr/>
          <p:nvPr/>
        </p:nvSpPr>
        <p:spPr>
          <a:xfrm rot="20887835">
            <a:off x="7345660" y="3607540"/>
            <a:ext cx="631328" cy="336191"/>
          </a:xfrm>
          <a:prstGeom prst="rightArrow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5844573" y="3368025"/>
            <a:ext cx="202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200" i="0" dirty="0" err="1" smtClean="0">
                <a:solidFill>
                  <a:srgbClr val="003366"/>
                </a:solidFill>
                <a:latin typeface="Comic Sans MS" pitchFamily="66" charset="0"/>
              </a:rPr>
              <a:t>Reg</a:t>
            </a:r>
            <a:r>
              <a:rPr lang="en-US" altLang="zh-CN" sz="1200" i="0" dirty="0" smtClean="0">
                <a:solidFill>
                  <a:srgbClr val="003366"/>
                </a:solidFill>
                <a:latin typeface="Comic Sans MS" pitchFamily="66" charset="0"/>
              </a:rPr>
              <a:t>[3] = </a:t>
            </a:r>
            <a:r>
              <a:rPr lang="en-US" altLang="zh-CN" sz="1200" i="0" dirty="0" err="1" smtClean="0">
                <a:solidFill>
                  <a:srgbClr val="003366"/>
                </a:solidFill>
                <a:latin typeface="Comic Sans MS" pitchFamily="66" charset="0"/>
              </a:rPr>
              <a:t>Reg</a:t>
            </a:r>
            <a:r>
              <a:rPr lang="en-US" altLang="zh-CN" sz="1200" i="0" dirty="0" smtClean="0">
                <a:solidFill>
                  <a:srgbClr val="003366"/>
                </a:solidFill>
                <a:latin typeface="Comic Sans MS" pitchFamily="66" charset="0"/>
              </a:rPr>
              <a:t>[5] + </a:t>
            </a:r>
            <a:r>
              <a:rPr lang="en-US" altLang="zh-CN" sz="1200" i="0" dirty="0" err="1" smtClean="0">
                <a:solidFill>
                  <a:srgbClr val="003366"/>
                </a:solidFill>
                <a:latin typeface="Comic Sans MS" pitchFamily="66" charset="0"/>
              </a:rPr>
              <a:t>Reg</a:t>
            </a:r>
            <a:r>
              <a:rPr lang="en-US" altLang="zh-CN" sz="1200" i="0" dirty="0" smtClean="0">
                <a:solidFill>
                  <a:srgbClr val="003366"/>
                </a:solidFill>
                <a:latin typeface="Comic Sans MS" pitchFamily="66" charset="0"/>
              </a:rPr>
              <a:t>[9]</a:t>
            </a:r>
            <a:endParaRPr lang="zh-CN" altLang="en-US" sz="1200" i="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076821" y="3501008"/>
            <a:ext cx="455619" cy="440432"/>
          </a:xfrm>
          <a:prstGeom prst="ellips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92045" y="3861048"/>
            <a:ext cx="2160240" cy="2088232"/>
            <a:chOff x="899592" y="4437112"/>
            <a:chExt cx="2160240" cy="2088232"/>
          </a:xfrm>
        </p:grpSpPr>
        <p:sp>
          <p:nvSpPr>
            <p:cNvPr id="23" name="圆角矩形 22"/>
            <p:cNvSpPr/>
            <p:nvPr/>
          </p:nvSpPr>
          <p:spPr>
            <a:xfrm>
              <a:off x="1475656" y="4653136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75656" y="558924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899592" y="4437112"/>
              <a:ext cx="2160240" cy="2088232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267744" y="4653136"/>
              <a:ext cx="144016" cy="648072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>
                      <a:lumMod val="75000"/>
                    </a:srgbClr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3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267744" y="5589240"/>
              <a:ext cx="144016" cy="648072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>
                      <a:lumMod val="75000"/>
                    </a:srgbClr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00557" y="3861048"/>
            <a:ext cx="2160240" cy="2088232"/>
            <a:chOff x="899592" y="4437112"/>
            <a:chExt cx="2160240" cy="2088232"/>
          </a:xfrm>
        </p:grpSpPr>
        <p:sp>
          <p:nvSpPr>
            <p:cNvPr id="29" name="圆角矩形 28"/>
            <p:cNvSpPr/>
            <p:nvPr/>
          </p:nvSpPr>
          <p:spPr>
            <a:xfrm>
              <a:off x="1475656" y="4653136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475656" y="558924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99592" y="4437112"/>
              <a:ext cx="2160240" cy="2088232"/>
            </a:xfrm>
            <a:prstGeom prst="ellipse">
              <a:avLst/>
            </a:prstGeom>
            <a:noFill/>
            <a:ln w="25400" cap="flat" cmpd="sng" algn="ctr">
              <a:solidFill>
                <a:srgbClr val="003366">
                  <a:lumMod val="40000"/>
                  <a:lumOff val="6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267744" y="4653136"/>
              <a:ext cx="144016" cy="648072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>
                      <a:lumMod val="75000"/>
                    </a:srgbClr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3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67744" y="5589240"/>
              <a:ext cx="144016" cy="648072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>
                      <a:lumMod val="75000"/>
                    </a:srgbClr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3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</p:grpSp>
      <p:sp>
        <p:nvSpPr>
          <p:cNvPr id="34" name="右箭头 33"/>
          <p:cNvSpPr/>
          <p:nvPr/>
        </p:nvSpPr>
        <p:spPr>
          <a:xfrm>
            <a:off x="3828349" y="4653136"/>
            <a:ext cx="1440160" cy="504056"/>
          </a:xfrm>
          <a:prstGeom prst="rightArrow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 smtClean="0"/>
              <a:t>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图灵机的自动化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自动化的约定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执行完一条指令，就执行下一条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为了记录执行到哪里，需要加入程序计数器</a:t>
            </a:r>
            <a:r>
              <a:rPr lang="en-US" altLang="zh-CN" dirty="0" smtClean="0"/>
              <a:t>PC</a:t>
            </a:r>
          </a:p>
          <a:p>
            <a:pPr lvl="1"/>
            <a:r>
              <a:rPr lang="zh-CN" altLang="en-US" dirty="0" smtClean="0"/>
              <a:t>存储程序计算机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84514" y="4958573"/>
            <a:ext cx="7036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smtClean="0">
                <a:latin typeface="+mj-ea"/>
                <a:ea typeface="+mj-ea"/>
              </a:rPr>
              <a:t>while (1) {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取出</a:t>
            </a:r>
            <a:r>
              <a:rPr lang="en-US" altLang="zh-CN" sz="2000" i="0" smtClean="0">
                <a:latin typeface="+mj-ea"/>
                <a:ea typeface="+mj-ea"/>
              </a:rPr>
              <a:t>PC</a:t>
            </a:r>
            <a:r>
              <a:rPr lang="zh-CN" altLang="en-US" sz="2000" i="0" smtClean="0">
                <a:latin typeface="+mj-ea"/>
                <a:ea typeface="+mj-ea"/>
              </a:rPr>
              <a:t>指向的指令</a:t>
            </a:r>
            <a:r>
              <a:rPr lang="en-US" altLang="zh-CN" sz="2000" i="0" smtClean="0">
                <a:latin typeface="+mj-ea"/>
                <a:ea typeface="+mj-ea"/>
              </a:rPr>
              <a:t>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执行这条指令</a:t>
            </a:r>
            <a:r>
              <a:rPr lang="en-US" altLang="zh-CN" sz="2000" i="0" smtClean="0">
                <a:latin typeface="+mj-ea"/>
                <a:ea typeface="+mj-ea"/>
              </a:rPr>
              <a:t>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更新</a:t>
            </a:r>
            <a:r>
              <a:rPr lang="en-US" altLang="zh-CN" sz="2000" i="0" smtClean="0">
                <a:latin typeface="+mj-ea"/>
                <a:ea typeface="+mj-ea"/>
              </a:rPr>
              <a:t>PC;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}</a:t>
            </a:r>
            <a:endParaRPr lang="en-US" altLang="zh-CN" sz="2000" i="0" dirty="0" smtClean="0">
              <a:latin typeface="+mj-ea"/>
              <a:ea typeface="+mj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11329" y="2935768"/>
            <a:ext cx="2664296" cy="1800200"/>
            <a:chOff x="4932040" y="3068960"/>
            <a:chExt cx="2664296" cy="1800200"/>
          </a:xfrm>
        </p:grpSpPr>
        <p:sp>
          <p:nvSpPr>
            <p:cNvPr id="40" name="圆角矩形 39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Adder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5652120" y="3717032"/>
              <a:ext cx="0" cy="48500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sp>
          <p:nvSpPr>
            <p:cNvPr id="47" name="圆角矩形 46"/>
            <p:cNvSpPr/>
            <p:nvPr/>
          </p:nvSpPr>
          <p:spPr>
            <a:xfrm>
              <a:off x="6867947" y="4202038"/>
              <a:ext cx="573732" cy="432048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PC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7235180" y="3717032"/>
              <a:ext cx="0" cy="465188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>
            <a:xfrm>
              <a:off x="7019156" y="3723693"/>
              <a:ext cx="0" cy="468052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</p:grp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214345" y="3332867"/>
            <a:ext cx="934185" cy="93418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取指令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rial" pitchFamily="34" charset="0"/>
              </a:rPr>
              <a:t>PC+1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388668" y="3332867"/>
            <a:ext cx="934185" cy="934185"/>
          </a:xfrm>
          <a:prstGeom prst="ellipse">
            <a:avLst/>
          </a:prstGeom>
          <a:solidFill>
            <a:srgbClr val="FFCC00"/>
          </a:solidFill>
          <a:ln w="28575" algn="ctr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执行指令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rot="16200000" flipH="1">
            <a:off x="821941" y="3562858"/>
            <a:ext cx="292094" cy="349998"/>
          </a:xfrm>
          <a:prstGeom prst="downArrow">
            <a:avLst>
              <a:gd name="adj1" fmla="val 50000"/>
              <a:gd name="adj2" fmla="val 29956"/>
            </a:avLst>
          </a:prstGeom>
          <a:solidFill>
            <a:srgbClr val="FFFFFF"/>
          </a:solidFill>
          <a:ln w="2857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788821" y="4326780"/>
            <a:ext cx="2160464" cy="409188"/>
          </a:xfrm>
          <a:prstGeom prst="curvedUpArrow">
            <a:avLst>
              <a:gd name="adj1" fmla="val 105598"/>
              <a:gd name="adj2" fmla="val 211195"/>
              <a:gd name="adj3" fmla="val 33333"/>
            </a:avLst>
          </a:prstGeom>
          <a:solidFill>
            <a:srgbClr val="66FF33"/>
          </a:soli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 flipH="1">
            <a:off x="1681437" y="2938569"/>
            <a:ext cx="1984178" cy="349998"/>
          </a:xfrm>
          <a:prstGeom prst="curvedDownArrow">
            <a:avLst>
              <a:gd name="adj1" fmla="val 113382"/>
              <a:gd name="adj2" fmla="val 226765"/>
              <a:gd name="adj3" fmla="val 33333"/>
            </a:avLst>
          </a:prstGeom>
          <a:solidFill>
            <a:srgbClr val="CCFF66"/>
          </a:soli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658817" y="3929207"/>
            <a:ext cx="519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开始</a:t>
            </a:r>
          </a:p>
        </p:txBody>
      </p:sp>
      <p:sp>
        <p:nvSpPr>
          <p:cNvPr id="6" name="矩形 5"/>
          <p:cNvSpPr/>
          <p:nvPr/>
        </p:nvSpPr>
        <p:spPr>
          <a:xfrm>
            <a:off x="5291072" y="5290270"/>
            <a:ext cx="187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err="1"/>
              <a:t>IR</a:t>
            </a:r>
            <a:r>
              <a:rPr lang="en-US" altLang="zh-CN" dirty="0" err="1">
                <a:sym typeface="Wingdings" panose="05000000000000000000" pitchFamily="2" charset="2"/>
              </a:rPr>
              <a:t></a:t>
            </a:r>
            <a:r>
              <a:rPr lang="en-US" altLang="zh-CN" dirty="0" err="1"/>
              <a:t>Mem</a:t>
            </a:r>
            <a:r>
              <a:rPr lang="en-US" altLang="zh-CN" dirty="0"/>
              <a:t>[PC++]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328245"/>
          </a:xfrm>
        </p:spPr>
        <p:txBody>
          <a:bodyPr/>
          <a:lstStyle/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群 </a:t>
            </a:r>
            <a:r>
              <a:rPr lang="en-US" altLang="zh-CN" dirty="0" smtClean="0"/>
              <a:t>983207305</a:t>
            </a:r>
            <a:r>
              <a:rPr lang="zh-CN" altLang="en-US" dirty="0" smtClean="0"/>
              <a:t>（新群）、</a:t>
            </a:r>
            <a:r>
              <a:rPr lang="en-US" altLang="zh-CN" dirty="0" smtClean="0"/>
              <a:t>192313547</a:t>
            </a:r>
            <a:r>
              <a:rPr lang="zh-CN" altLang="en-US" dirty="0" smtClean="0"/>
              <a:t>（老群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点击链接加入群聊</a:t>
            </a:r>
            <a:r>
              <a:rPr lang="en-US" altLang="zh-CN" dirty="0"/>
              <a:t>【</a:t>
            </a:r>
            <a:r>
              <a:rPr lang="zh-CN" altLang="en-US" dirty="0"/>
              <a:t>系统能力</a:t>
            </a:r>
            <a:r>
              <a:rPr lang="en-US" altLang="zh-CN" dirty="0"/>
              <a:t>2019】</a:t>
            </a:r>
            <a:r>
              <a:rPr lang="zh-CN" altLang="en-US" dirty="0"/>
              <a:t>：</a:t>
            </a:r>
            <a:r>
              <a:rPr lang="en-US" altLang="zh-CN" dirty="0"/>
              <a:t>https://jq.qq.com/?_wv=1027&amp;k=5OSZIST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 </a:t>
            </a:r>
            <a:r>
              <a:rPr lang="en-US" altLang="zh-CN" dirty="0"/>
              <a:t>https://dssl.cun.io/teach/#!/pa/show</a:t>
            </a:r>
            <a:endParaRPr lang="en-US" altLang="zh-CN" dirty="0" smtClean="0"/>
          </a:p>
          <a:p>
            <a:r>
              <a:rPr lang="zh-CN" altLang="en-US" dirty="0" smtClean="0"/>
              <a:t>注册钉钉</a:t>
            </a:r>
            <a:endParaRPr lang="en-US" altLang="zh-CN" dirty="0" smtClean="0"/>
          </a:p>
          <a:p>
            <a:pPr lvl="1"/>
            <a:r>
              <a:rPr lang="zh-CN" altLang="en-US" u="sng" dirty="0" smtClean="0">
                <a:solidFill>
                  <a:srgbClr val="0070C0"/>
                </a:solidFill>
              </a:rPr>
              <a:t>考勤，上班打卡，下班打卡</a:t>
            </a:r>
            <a:endParaRPr lang="en-US" altLang="zh-CN" u="sng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实验检查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钉钉邀请二维</a:t>
            </a:r>
            <a:r>
              <a:rPr lang="zh-CN" altLang="en-US" dirty="0" smtClean="0"/>
              <a:t>码</a:t>
            </a: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63811"/>
            <a:ext cx="2501136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指导检查教师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70" y="2060847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547664" y="3982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32531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涂刚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56" y="2060848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6712866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姚杰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2783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万胜刚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who.hust.edu.cn/photo/getphoto.action?sfid=E200400196&amp;key1=264428&amp;key2=fb56ec17c5046ef4171f740eb99afc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78963"/>
            <a:ext cx="1381048" cy="184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ho.hust.edu.cn/photo/getphoto.action?sfid=E201300044&amp;key1=568286&amp;key2=0df96d9b77ec675d192a4702f4335eb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80" y="2054518"/>
            <a:ext cx="1418496" cy="189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</a:t>
            </a:r>
            <a:r>
              <a:rPr lang="zh-CN" altLang="en-US" dirty="0" smtClean="0"/>
              <a:t>每周一、二、三、四</a:t>
            </a:r>
            <a:r>
              <a:rPr lang="en-US" dirty="0" smtClean="0"/>
              <a:t>  </a:t>
            </a:r>
            <a:r>
              <a:rPr lang="en-US" altLang="zh-CN" dirty="0" smtClean="0"/>
              <a:t>8:05~11:50   </a:t>
            </a:r>
          </a:p>
          <a:p>
            <a:pPr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16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13</a:t>
            </a:r>
            <a:r>
              <a:rPr lang="zh-CN" altLang="en-US" dirty="0" smtClean="0"/>
              <a:t>次为</a:t>
            </a:r>
            <a:r>
              <a:rPr lang="zh-CN" altLang="en-US" dirty="0" smtClean="0"/>
              <a:t>满分</a:t>
            </a: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检查通过</a:t>
            </a:r>
            <a:r>
              <a:rPr dirty="0" smtClean="0">
                <a:sym typeface="+mn-ea"/>
              </a:rPr>
              <a:t>后，可不考勤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代签到（作弊处理，考勤分零分）</a:t>
            </a:r>
            <a:endParaRPr dirty="0" smtClean="0"/>
          </a:p>
          <a:p>
            <a:pPr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课</a:t>
            </a:r>
            <a:r>
              <a:rPr lang="zh-CN" altLang="en-US" dirty="0" smtClean="0"/>
              <a:t>设报告主要记录个阶段通关情况，个人调试心得，个人总结，不做形式上要求。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</a:t>
            </a:r>
            <a:r>
              <a:rPr lang="en-US" altLang="zh-CN" dirty="0" smtClean="0"/>
              <a:t>    70%</a:t>
            </a:r>
          </a:p>
          <a:p>
            <a:pPr lvl="1"/>
            <a:r>
              <a:rPr lang="zh-CN" altLang="en-US" dirty="0" smtClean="0"/>
              <a:t>考勤部分              </a:t>
            </a:r>
            <a:r>
              <a:rPr lang="en-US" altLang="zh-CN" dirty="0" smtClean="0"/>
              <a:t>10%</a:t>
            </a:r>
          </a:p>
          <a:p>
            <a:pPr lvl="1"/>
            <a:r>
              <a:rPr altLang="zh-CN" dirty="0" smtClean="0"/>
              <a:t>报告部分</a:t>
            </a:r>
            <a:r>
              <a:rPr lang="en-US" altLang="zh-CN" dirty="0" smtClean="0"/>
              <a:t>              20%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r>
              <a:rPr dirty="0" smtClean="0">
                <a:solidFill>
                  <a:schemeClr val="bg1"/>
                </a:solidFill>
              </a:rPr>
              <a:t>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实验平台与工具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</a:t>
            </a:r>
            <a:r>
              <a:rPr lang="en-US" altLang="zh-CN" dirty="0" smtClean="0"/>
              <a:t>64 </a:t>
            </a:r>
            <a:r>
              <a:rPr lang="en-US" altLang="zh-CN" dirty="0"/>
              <a:t>+ </a:t>
            </a:r>
            <a:r>
              <a:rPr lang="en-US" altLang="zh-CN" dirty="0" smtClean="0"/>
              <a:t>GNU/Linux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r>
              <a:rPr lang="en-US" altLang="zh-CN" dirty="0"/>
              <a:t> + C</a:t>
            </a:r>
          </a:p>
          <a:p>
            <a:pPr lvl="1" eaLnBrk="1" hangingPunct="1"/>
            <a:r>
              <a:rPr lang="zh-CN" altLang="en-US" dirty="0"/>
              <a:t>其它工具</a:t>
            </a:r>
            <a:r>
              <a:rPr lang="en-US" altLang="zh-CN" dirty="0"/>
              <a:t>: </a:t>
            </a:r>
            <a:r>
              <a:rPr lang="en-US" altLang="zh-CN" dirty="0" err="1"/>
              <a:t>gdb</a:t>
            </a:r>
            <a:r>
              <a:rPr lang="en-US" altLang="zh-CN" dirty="0"/>
              <a:t>, make,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镜像已经给你们做好了，到讲台来拷贝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实验讲义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QQ</a:t>
            </a:r>
            <a:r>
              <a:rPr lang="zh-CN" altLang="en-US" dirty="0" smtClean="0"/>
              <a:t>群里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框架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 eaLnBrk="1" hangingPunct="1"/>
            <a:r>
              <a:rPr lang="en-US" altLang="zh-CN" u="sng" dirty="0">
                <a:hlinkClick r:id="rId2"/>
              </a:rPr>
              <a:t>https://</a:t>
            </a:r>
            <a:r>
              <a:rPr lang="en-US" altLang="zh-CN" u="sng" dirty="0" smtClean="0">
                <a:hlinkClick r:id="rId2"/>
              </a:rPr>
              <a:t>dssl.cun.io/pa/ics2018.git</a:t>
            </a:r>
            <a:endParaRPr lang="en-US" altLang="zh-CN" u="sng" dirty="0" smtClean="0"/>
          </a:p>
          <a:p>
            <a:pPr lvl="1" eaLnBrk="1" hangingPunct="1"/>
            <a:r>
              <a:rPr lang="zh-CN" altLang="en-US" dirty="0" smtClean="0"/>
              <a:t>可打包下载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装好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后运行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git</a:t>
            </a:r>
            <a:r>
              <a:rPr lang="en-US" altLang="zh-CN" dirty="0" smtClean="0"/>
              <a:t> clone https</a:t>
            </a:r>
            <a:r>
              <a:rPr lang="en-US" altLang="zh-CN" dirty="0"/>
              <a:t>://dssl.cun.io/pa/ics2018.git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3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设要求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352928" cy="5040312"/>
          </a:xfrm>
        </p:spPr>
        <p:txBody>
          <a:bodyPr/>
          <a:lstStyle/>
          <a:p>
            <a:r>
              <a:rPr lang="zh-CN" altLang="en-US" dirty="0" smtClean="0"/>
              <a:t>在代码框架中</a:t>
            </a:r>
            <a:r>
              <a:rPr lang="zh-CN" altLang="zh-CN" dirty="0" smtClean="0"/>
              <a:t>实现</a:t>
            </a:r>
            <a:r>
              <a:rPr lang="zh-CN" altLang="zh-CN" dirty="0"/>
              <a:t>一</a:t>
            </a:r>
            <a:r>
              <a:rPr lang="zh-CN" altLang="zh-CN" dirty="0" smtClean="0"/>
              <a:t>个简化的</a:t>
            </a:r>
            <a:r>
              <a:rPr lang="en-US" altLang="zh-CN" dirty="0"/>
              <a:t>x86</a:t>
            </a:r>
            <a:r>
              <a:rPr lang="zh-CN" altLang="zh-CN" dirty="0" smtClean="0"/>
              <a:t>模拟器</a:t>
            </a:r>
            <a:r>
              <a:rPr lang="en-US" altLang="zh-CN" dirty="0" smtClean="0"/>
              <a:t> </a:t>
            </a:r>
            <a:r>
              <a:rPr lang="en-US" altLang="zh-CN" dirty="0"/>
              <a:t>(NJU </a:t>
            </a:r>
            <a:r>
              <a:rPr lang="en-US" altLang="zh-CN" dirty="0" err="1"/>
              <a:t>EMUlator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解释执行</a:t>
            </a:r>
            <a:r>
              <a:rPr lang="en-US" altLang="zh-CN" dirty="0"/>
              <a:t>X86</a:t>
            </a:r>
            <a:r>
              <a:rPr lang="zh-CN" altLang="zh-CN" dirty="0"/>
              <a:t>执行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支持输入输出设备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支持异常流处理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支持精简操作系统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支持文件系统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支持虚存管理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进程</a:t>
            </a:r>
            <a:r>
              <a:rPr lang="zh-CN" altLang="en-US" dirty="0" smtClean="0"/>
              <a:t>分时调度</a:t>
            </a:r>
            <a:endParaRPr lang="en-US" altLang="zh-CN" dirty="0" smtClean="0"/>
          </a:p>
          <a:p>
            <a:r>
              <a:rPr lang="zh-CN" altLang="zh-CN" dirty="0" smtClean="0"/>
              <a:t>最终在模拟器</a:t>
            </a:r>
            <a:r>
              <a:rPr lang="zh-CN" altLang="zh-CN" dirty="0"/>
              <a:t>上</a:t>
            </a:r>
            <a:r>
              <a:rPr lang="zh-CN" altLang="zh-CN" dirty="0" smtClean="0"/>
              <a:t>运行“</a:t>
            </a:r>
            <a:r>
              <a:rPr lang="zh-CN" altLang="zh-CN" dirty="0"/>
              <a:t>仙剑奇侠传</a:t>
            </a:r>
            <a:r>
              <a:rPr lang="en-US" altLang="zh-CN" dirty="0"/>
              <a:t>”,</a:t>
            </a:r>
            <a:r>
              <a:rPr lang="zh-CN" altLang="zh-CN" dirty="0"/>
              <a:t>让学生探究“程序在计算机上运行”的</a:t>
            </a:r>
            <a:r>
              <a:rPr lang="zh-CN" altLang="zh-CN" dirty="0" smtClean="0"/>
              <a:t>机理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掌握</a:t>
            </a:r>
            <a:r>
              <a:rPr lang="zh-CN" altLang="en-US" dirty="0" smtClean="0"/>
              <a:t>计算机</a:t>
            </a:r>
            <a:r>
              <a:rPr lang="zh-CN" altLang="zh-CN" dirty="0" smtClean="0"/>
              <a:t>软</a:t>
            </a:r>
            <a:r>
              <a:rPr lang="zh-CN" altLang="zh-CN" dirty="0"/>
              <a:t>硬协同的</a:t>
            </a:r>
            <a:r>
              <a:rPr lang="zh-CN" altLang="zh-CN" dirty="0" smtClean="0"/>
              <a:t>机制</a:t>
            </a:r>
            <a:r>
              <a:rPr lang="zh-CN" altLang="en-US" dirty="0" smtClean="0"/>
              <a:t>，</a:t>
            </a:r>
            <a:r>
              <a:rPr lang="zh-CN" altLang="zh-CN" dirty="0"/>
              <a:t>进一步加深对计算机分层系统栈的理解，梳理大学</a:t>
            </a:r>
            <a:r>
              <a:rPr lang="en-US" altLang="zh-CN" dirty="0"/>
              <a:t>3</a:t>
            </a:r>
            <a:r>
              <a:rPr lang="zh-CN" altLang="zh-CN" dirty="0"/>
              <a:t>年所学的全部理论知识</a:t>
            </a:r>
            <a:r>
              <a:rPr lang="zh-CN" altLang="zh-CN" dirty="0" smtClean="0"/>
              <a:t>，提升</a:t>
            </a:r>
            <a:r>
              <a:rPr lang="zh-CN" altLang="zh-CN" dirty="0"/>
              <a:t>学生计算机系统能力。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0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  <p:grpSp>
        <p:nvGrpSpPr>
          <p:cNvPr id="115" name="组合 114"/>
          <p:cNvGrpSpPr/>
          <p:nvPr/>
        </p:nvGrpSpPr>
        <p:grpSpPr>
          <a:xfrm>
            <a:off x="5032034" y="1515956"/>
            <a:ext cx="2961737" cy="1029285"/>
            <a:chOff x="4902000" y="3577323"/>
            <a:chExt cx="2961737" cy="1029285"/>
          </a:xfrm>
          <a:solidFill>
            <a:schemeClr val="bg1"/>
          </a:solidFill>
        </p:grpSpPr>
        <p:sp>
          <p:nvSpPr>
            <p:cNvPr id="50" name="文本框 49"/>
            <p:cNvSpPr txBox="1"/>
            <p:nvPr/>
          </p:nvSpPr>
          <p:spPr>
            <a:xfrm>
              <a:off x="5362008" y="3577323"/>
              <a:ext cx="250172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虚实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交错的魔法：分时多任务 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62009" y="3854094"/>
              <a:ext cx="2448272" cy="752514"/>
            </a:xfrm>
            <a:prstGeom prst="rect">
              <a:avLst/>
            </a:prstGeom>
            <a:solidFill>
              <a:srgbClr val="FF9999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实现分页机制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实现进程上下文切换  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时钟中断驱动的上下文切换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4902000" y="3965420"/>
              <a:ext cx="406553" cy="406551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114977" y="2535178"/>
            <a:ext cx="3049311" cy="996223"/>
            <a:chOff x="4924627" y="1824047"/>
            <a:chExt cx="3049311" cy="996223"/>
          </a:xfrm>
        </p:grpSpPr>
        <p:sp>
          <p:nvSpPr>
            <p:cNvPr id="44" name="文本框 43"/>
            <p:cNvSpPr txBox="1"/>
            <p:nvPr/>
          </p:nvSpPr>
          <p:spPr>
            <a:xfrm>
              <a:off x="5470458" y="1824047"/>
              <a:ext cx="250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穿越时空之旅：异常控制流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85891" y="2067756"/>
              <a:ext cx="2448272" cy="7525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实现系统调用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实现文件系统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运行仙剑奇侠传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 rot="2908013">
              <a:off x="4938567" y="2206470"/>
              <a:ext cx="435910" cy="463789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22464" y="3573999"/>
            <a:ext cx="3410315" cy="1026208"/>
            <a:chOff x="3707090" y="3073314"/>
            <a:chExt cx="3410315" cy="1026208"/>
          </a:xfrm>
        </p:grpSpPr>
        <p:sp>
          <p:nvSpPr>
            <p:cNvPr id="43" name="文本框 42"/>
            <p:cNvSpPr txBox="1"/>
            <p:nvPr/>
          </p:nvSpPr>
          <p:spPr>
            <a:xfrm>
              <a:off x="4136501" y="3073314"/>
              <a:ext cx="2980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简单复杂计算机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冯诺依曼计算机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44099" y="3347008"/>
              <a:ext cx="2796490" cy="752514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运行第一个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              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丰富指令集，测试所有程序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指令，测试打字游戏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707090" y="3411900"/>
              <a:ext cx="411817" cy="379351"/>
              <a:chOff x="4076704" y="3759197"/>
              <a:chExt cx="1530351" cy="1409703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99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5"/>
              <p:cNvSpPr/>
              <p:nvPr/>
            </p:nvSpPr>
            <p:spPr bwMode="auto">
              <a:xfrm>
                <a:off x="4194356" y="4441821"/>
                <a:ext cx="633416" cy="628647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6"/>
              <p:cNvSpPr/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47"/>
              <p:cNvSpPr>
                <a:spLocks noEditPoints="1"/>
              </p:cNvSpPr>
              <p:nvPr/>
            </p:nvSpPr>
            <p:spPr bwMode="auto">
              <a:xfrm>
                <a:off x="4905375" y="4565648"/>
                <a:ext cx="604835" cy="603252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00290" y="5735184"/>
            <a:ext cx="2848106" cy="1006184"/>
            <a:chOff x="278852" y="5185446"/>
            <a:chExt cx="2848106" cy="1006184"/>
          </a:xfrm>
        </p:grpSpPr>
        <p:sp>
          <p:nvSpPr>
            <p:cNvPr id="88" name="Freeform 245"/>
            <p:cNvSpPr/>
            <p:nvPr/>
          </p:nvSpPr>
          <p:spPr bwMode="auto">
            <a:xfrm>
              <a:off x="278852" y="5545355"/>
              <a:ext cx="414992" cy="41499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F7C8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23013" y="5185446"/>
              <a:ext cx="2303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世界诞生前夜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332" y="5439116"/>
              <a:ext cx="2342884" cy="75251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安装虚拟机或者</a:t>
              </a: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，熟悉相关工具和平台，安装</a:t>
              </a: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sourceinsight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阅读代码框架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6902" y="4623193"/>
            <a:ext cx="2973906" cy="1045820"/>
            <a:chOff x="3622135" y="5314755"/>
            <a:chExt cx="2973906" cy="1045820"/>
          </a:xfrm>
        </p:grpSpPr>
        <p:sp>
          <p:nvSpPr>
            <p:cNvPr id="41" name="文本框 40"/>
            <p:cNvSpPr txBox="1"/>
            <p:nvPr/>
          </p:nvSpPr>
          <p:spPr>
            <a:xfrm>
              <a:off x="4255410" y="5314755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开天辟地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图灵机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08866" y="5608061"/>
              <a:ext cx="2287175" cy="75251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简易调试器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表达式求值   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监视点与断点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8" name="Picture 131" descr="j0242087[1]"/>
            <p:cNvPicPr>
              <a:picLocks noChangeAspect="1"/>
            </p:cNvPicPr>
            <p:nvPr/>
          </p:nvPicPr>
          <p:blipFill>
            <a:blip r:embed="rId2">
              <a:biLevel thresh="50000"/>
              <a:grayscl/>
            </a:blip>
            <a:stretch>
              <a:fillRect/>
            </a:stretch>
          </p:blipFill>
          <p:spPr>
            <a:xfrm>
              <a:off x="3622135" y="5645691"/>
              <a:ext cx="686731" cy="5054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评分规则待定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与完成时间有关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各关及时检查进度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Turing Machine, 1936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124744"/>
            <a:ext cx="8280920" cy="2664296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dirty="0" smtClean="0"/>
              <a:t>An abstract model of a computing machine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 smtClean="0"/>
              <a:t>- a finite state machine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 smtClean="0"/>
              <a:t>- a read/write head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 smtClean="0"/>
              <a:t>- an infinite </a:t>
            </a:r>
            <a:r>
              <a:rPr lang="en-US" altLang="zh-CN" sz="1800" dirty="0" err="1" smtClean="0"/>
              <a:t>scannable</a:t>
            </a:r>
            <a:r>
              <a:rPr lang="en-US" altLang="zh-CN" sz="1800" dirty="0" smtClean="0"/>
              <a:t> tape of symbols (e.g., 0s and 1s)</a:t>
            </a:r>
          </a:p>
          <a:p>
            <a:pPr eaLnBrk="1" hangingPunct="1"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p"/>
            </a:pPr>
            <a:r>
              <a:rPr lang="en-US" altLang="zh-CN" sz="2000" dirty="0"/>
              <a:t>Any conceivable algorithm can be reduced to a Turing machine</a:t>
            </a:r>
          </a:p>
          <a:p>
            <a:pPr eaLnBrk="1" hangingPunct="1"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p"/>
            </a:pPr>
            <a:r>
              <a:rPr lang="en-US" altLang="zh-CN" sz="2000" dirty="0"/>
              <a:t>A universal machine: can emulate any conceivable computing mechanism</a:t>
            </a:r>
          </a:p>
          <a:p>
            <a:pPr eaLnBrk="1" hangingPunct="1">
              <a:lnSpc>
                <a:spcPct val="100000"/>
              </a:lnSpc>
            </a:pPr>
            <a:endParaRPr lang="en-US" altLang="zh-CN" sz="1700" dirty="0" smtClean="0"/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17032"/>
            <a:ext cx="7608888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0D7157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-</a:t>
            </a:r>
            <a:fld id="{01D71506-0713-46DD-9483-17E15EDE737E}" type="slidenum">
              <a:rPr kumimoji="0" lang="en-US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0D7157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0D7157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- 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D7157"/>
              </a:solidFill>
              <a:effectLst/>
              <a:uLnTx/>
              <a:uFillTx/>
              <a:latin typeface="Arial" pitchFamily="34" charset="0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821</TotalTime>
  <Words>768</Words>
  <Application>Microsoft Office PowerPoint</Application>
  <PresentationFormat>全屏显示(4:3)</PresentationFormat>
  <Paragraphs>141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华文细黑</vt:lpstr>
      <vt:lpstr>宋体</vt:lpstr>
      <vt:lpstr>微软雅黑</vt:lpstr>
      <vt:lpstr>Arial</vt:lpstr>
      <vt:lpstr>Comic Sans MS</vt:lpstr>
      <vt:lpstr>Verdana</vt:lpstr>
      <vt:lpstr>Wingdings</vt:lpstr>
      <vt:lpstr>2_nordridesign</vt:lpstr>
      <vt:lpstr>1_nordridesign</vt:lpstr>
      <vt:lpstr>1_Profile</vt:lpstr>
      <vt:lpstr>PowerPoint 演示文稿</vt:lpstr>
      <vt:lpstr>准备工作</vt:lpstr>
      <vt:lpstr>指导检查教师</vt:lpstr>
      <vt:lpstr>纪律要求 </vt:lpstr>
      <vt:lpstr>成绩评定</vt:lpstr>
      <vt:lpstr>实验资源</vt:lpstr>
      <vt:lpstr>课设要求</vt:lpstr>
      <vt:lpstr>课程设计路径</vt:lpstr>
      <vt:lpstr>Turing Machine, 1936</vt:lpstr>
      <vt:lpstr>单周期MIPS处理器</vt:lpstr>
      <vt:lpstr>最简单的计算机 - 图灵机</vt:lpstr>
      <vt:lpstr>最简单的计算机 - 图灵机的状态</vt:lpstr>
      <vt:lpstr>最简单的计算机 - 图灵机的自动化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wsg</cp:lastModifiedBy>
  <cp:revision>1141</cp:revision>
  <dcterms:created xsi:type="dcterms:W3CDTF">2009-09-14T03:13:00Z</dcterms:created>
  <dcterms:modified xsi:type="dcterms:W3CDTF">2019-12-08T16:28:49Z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