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7" r:id="rId3"/>
    <p:sldId id="263" r:id="rId4"/>
    <p:sldId id="287" r:id="rId5"/>
    <p:sldId id="298" r:id="rId6"/>
    <p:sldId id="285" r:id="rId7"/>
    <p:sldId id="296" r:id="rId8"/>
    <p:sldId id="278" r:id="rId9"/>
    <p:sldId id="295" r:id="rId10"/>
    <p:sldId id="293" r:id="rId11"/>
    <p:sldId id="279" r:id="rId12"/>
    <p:sldId id="291" r:id="rId13"/>
    <p:sldId id="280" r:id="rId14"/>
    <p:sldId id="281" r:id="rId15"/>
    <p:sldId id="284" r:id="rId16"/>
    <p:sldId id="265" r:id="rId17"/>
    <p:sldId id="272" r:id="rId18"/>
    <p:sldId id="288" r:id="rId19"/>
    <p:sldId id="289" r:id="rId20"/>
    <p:sldId id="266" r:id="rId21"/>
    <p:sldId id="273" r:id="rId22"/>
    <p:sldId id="294" r:id="rId23"/>
    <p:sldId id="282" r:id="rId24"/>
    <p:sldId id="274" r:id="rId25"/>
    <p:sldId id="275" r:id="rId26"/>
    <p:sldId id="276" r:id="rId27"/>
    <p:sldId id="283" r:id="rId28"/>
    <p:sldId id="299" r:id="rId29"/>
    <p:sldId id="268" r:id="rId30"/>
    <p:sldId id="267" r:id="rId31"/>
    <p:sldId id="286" r:id="rId32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2424" autoAdjust="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1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5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6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4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2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8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8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ackbone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tud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tan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jcisof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urcetreeapp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jcisoft.com/todoy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cisoft.com/manti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5845" cy="3329581"/>
          </a:xfrm>
        </p:spPr>
        <p:txBody>
          <a:bodyPr/>
          <a:lstStyle/>
          <a:p>
            <a:r>
              <a:rPr lang="en-US" dirty="0" smtClean="0"/>
              <a:t>SEED 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Guangyu Zhang</a:t>
            </a:r>
          </a:p>
          <a:p>
            <a:r>
              <a:rPr lang="en-US" dirty="0" smtClean="0"/>
              <a:t>Centre of engineering china</a:t>
            </a:r>
          </a:p>
          <a:p>
            <a:r>
              <a:rPr lang="en-US" dirty="0" smtClean="0"/>
              <a:t>Johnson controls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54954" y="5778500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Last Update: May 24, 2013</a:t>
            </a:r>
            <a:endParaRPr lang="en-US" sz="12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library</a:t>
            </a:r>
          </a:p>
          <a:p>
            <a:pPr lvl="1"/>
            <a:r>
              <a:rPr lang="en-US" dirty="0"/>
              <a:t>DOM Traversal and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/>
              <a:t>Event </a:t>
            </a:r>
            <a:r>
              <a:rPr lang="en-US" dirty="0" smtClean="0"/>
              <a:t>Handling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smtClean="0"/>
              <a:t>Plugins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>
                <a:hlinkClick r:id="rId2"/>
              </a:rPr>
              <a:t>http://jquery.com/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Backbone.js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Backbone.js gives structure to web applications by providing </a:t>
            </a:r>
          </a:p>
          <a:p>
            <a:pPr lvl="1"/>
            <a:r>
              <a:rPr lang="en-US" dirty="0" smtClean="0"/>
              <a:t>Models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key-value binding and custom events, </a:t>
            </a:r>
            <a:endParaRPr lang="en-US" dirty="0" smtClean="0"/>
          </a:p>
          <a:p>
            <a:pPr lvl="1"/>
            <a:r>
              <a:rPr lang="en-US" dirty="0" smtClean="0"/>
              <a:t>Collections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a rich API of enumerable functions, </a:t>
            </a:r>
            <a:endParaRPr lang="en-US" dirty="0" smtClean="0"/>
          </a:p>
          <a:p>
            <a:pPr lvl="1"/>
            <a:r>
              <a:rPr lang="en-US" dirty="0" smtClean="0"/>
              <a:t>Views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declarative event handling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connects it all to </a:t>
            </a:r>
            <a:r>
              <a:rPr lang="en-US" dirty="0" smtClean="0"/>
              <a:t>RESTful API. 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>
                <a:hlinkClick r:id="rId2"/>
              </a:rPr>
              <a:t>http://backbonejs.org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RequireJS</a:t>
            </a:r>
            <a:r>
              <a:rPr lang="en-US" dirty="0"/>
              <a:t> is a JavaScript file and module loader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Source: </a:t>
            </a:r>
            <a:r>
              <a:rPr lang="en-US" dirty="0"/>
              <a:t>new BSD or MIT licensed</a:t>
            </a:r>
            <a:endParaRPr lang="en-US" dirty="0" smtClean="0"/>
          </a:p>
          <a:p>
            <a:r>
              <a:rPr lang="en-US" dirty="0">
                <a:hlinkClick r:id="rId2"/>
              </a:rPr>
              <a:t>http://requirejs.org/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Providing </a:t>
            </a:r>
            <a:r>
              <a:rPr lang="en-US" dirty="0"/>
              <a:t>an optimal viewing experience—easy reading and navigation with a minimum of resizing, panning, and scrolling—across a wide range of devices (from desktop computer monitors to mobile phones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Desktop browsers</a:t>
            </a:r>
          </a:p>
          <a:p>
            <a:pPr lvl="1"/>
            <a:r>
              <a:rPr lang="en-US" dirty="0" smtClean="0"/>
              <a:t>Chrome, Firefox, Internet Explorer, Opera, Safari</a:t>
            </a:r>
          </a:p>
          <a:p>
            <a:r>
              <a:rPr lang="en-US" dirty="0" smtClean="0"/>
              <a:t>Tablets &amp; Mobiles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 Safari, Opera Mini, Android Browser, Blackberry Browser, Opera Mobile, Chrome for Android, Firefox for android</a:t>
            </a:r>
          </a:p>
          <a:p>
            <a:r>
              <a:rPr lang="en-US" dirty="0" smtClean="0"/>
              <a:t>Bootstrap</a:t>
            </a:r>
            <a:r>
              <a:rPr lang="en-US" dirty="0"/>
              <a:t>: http://twitter.github.io/bootstrap/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Based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Services</a:t>
            </a:r>
          </a:p>
          <a:p>
            <a:pPr lvl="1"/>
            <a:r>
              <a:rPr lang="en-US" dirty="0" smtClean="0"/>
              <a:t>SEED Slave Service</a:t>
            </a:r>
          </a:p>
          <a:p>
            <a:pPr lvl="1"/>
            <a:r>
              <a:rPr lang="en-US" dirty="0" smtClean="0"/>
              <a:t>SEED Spider Service</a:t>
            </a:r>
          </a:p>
          <a:p>
            <a:pPr lvl="1"/>
            <a:r>
              <a:rPr lang="en-US" dirty="0" smtClean="0"/>
              <a:t>SEED Hoe Service</a:t>
            </a:r>
          </a:p>
          <a:p>
            <a:pPr lvl="1"/>
            <a:r>
              <a:rPr lang="en-US" dirty="0" smtClean="0"/>
              <a:t>SEED Beacon Service</a:t>
            </a:r>
          </a:p>
          <a:p>
            <a:pPr lvl="1"/>
            <a:r>
              <a:rPr lang="en-US" dirty="0" smtClean="0"/>
              <a:t>SEED Watch Dog Service</a:t>
            </a:r>
          </a:p>
          <a:p>
            <a:r>
              <a:rPr lang="en-US" dirty="0" smtClean="0"/>
              <a:t>Windows Desktop Applications</a:t>
            </a:r>
          </a:p>
          <a:p>
            <a:pPr lvl="1"/>
            <a:r>
              <a:rPr lang="en-US" dirty="0" smtClean="0"/>
              <a:t>SEED Manager</a:t>
            </a:r>
          </a:p>
          <a:p>
            <a:pPr lvl="1"/>
            <a:r>
              <a:rPr lang="en-US" dirty="0" smtClean="0"/>
              <a:t>SEED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Slave Service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Transfers historian data from Metasys System to SEED.</a:t>
            </a:r>
            <a:endParaRPr lang="en-US" dirty="0"/>
          </a:p>
          <a:p>
            <a:pPr lvl="1"/>
            <a:r>
              <a:rPr lang="en-US" dirty="0" smtClean="0"/>
              <a:t>To be written in C#.NET</a:t>
            </a:r>
          </a:p>
          <a:p>
            <a:pPr lvl="1"/>
            <a:r>
              <a:rPr lang="en-US" dirty="0" smtClean="0"/>
              <a:t>To run as Windows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Spider Service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Aggregates energy data from bottom to top in asset tree.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be written </a:t>
            </a:r>
            <a:r>
              <a:rPr lang="en-US" dirty="0" smtClean="0"/>
              <a:t>in C</a:t>
            </a:r>
            <a:r>
              <a:rPr lang="en-US" dirty="0"/>
              <a:t>#.NET</a:t>
            </a:r>
          </a:p>
          <a:p>
            <a:pPr lvl="1"/>
            <a:r>
              <a:rPr lang="en-US" dirty="0"/>
              <a:t>To run as Windows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Hoe Service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Removes or repairs exceptional data.</a:t>
            </a:r>
            <a:endParaRPr lang="en-US" dirty="0"/>
          </a:p>
          <a:p>
            <a:pPr lvl="1"/>
            <a:r>
              <a:rPr lang="en-US" dirty="0"/>
              <a:t>To be written </a:t>
            </a:r>
            <a:r>
              <a:rPr lang="en-US" dirty="0" smtClean="0"/>
              <a:t>in C</a:t>
            </a:r>
            <a:r>
              <a:rPr lang="en-US" dirty="0"/>
              <a:t>#.NET</a:t>
            </a:r>
          </a:p>
          <a:p>
            <a:pPr lvl="1"/>
            <a:r>
              <a:rPr lang="en-US" dirty="0"/>
              <a:t>To run as Windows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Beacon Service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Sends alarm and warning messages via SMS and/or Email.</a:t>
            </a:r>
            <a:endParaRPr lang="en-US" dirty="0"/>
          </a:p>
          <a:p>
            <a:pPr lvl="1"/>
            <a:r>
              <a:rPr lang="en-US" dirty="0"/>
              <a:t>To be </a:t>
            </a:r>
            <a:r>
              <a:rPr lang="en-US" dirty="0" smtClean="0"/>
              <a:t>written in </a:t>
            </a:r>
            <a:r>
              <a:rPr lang="en-US" dirty="0"/>
              <a:t>C#.NET</a:t>
            </a:r>
          </a:p>
          <a:p>
            <a:pPr lvl="1"/>
            <a:r>
              <a:rPr lang="en-US" dirty="0"/>
              <a:t>To run as Windows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Watch Dog Service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all SEED Windows services.</a:t>
            </a:r>
            <a:endParaRPr lang="en-US" dirty="0"/>
          </a:p>
          <a:p>
            <a:pPr lvl="1"/>
            <a:r>
              <a:rPr lang="en-US" dirty="0" smtClean="0"/>
              <a:t>Slave</a:t>
            </a:r>
          </a:p>
          <a:p>
            <a:pPr lvl="1"/>
            <a:r>
              <a:rPr lang="en-US" dirty="0" smtClean="0"/>
              <a:t>Spider</a:t>
            </a:r>
          </a:p>
          <a:p>
            <a:pPr lvl="1"/>
            <a:r>
              <a:rPr lang="en-US" dirty="0" smtClean="0"/>
              <a:t>Hoe</a:t>
            </a:r>
          </a:p>
          <a:p>
            <a:pPr lvl="1"/>
            <a:r>
              <a:rPr lang="en-US" dirty="0" smtClean="0"/>
              <a:t>Beacon</a:t>
            </a:r>
          </a:p>
          <a:p>
            <a:pPr lvl="1"/>
            <a:r>
              <a:rPr lang="en-US" dirty="0" smtClean="0"/>
              <a:t>and Watch Dog Itself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/>
              <a:t>S</a:t>
            </a:r>
            <a:r>
              <a:rPr lang="en-US" sz="3600" dirty="0" smtClean="0"/>
              <a:t>tructure </a:t>
            </a:r>
            <a:r>
              <a:rPr lang="en-US" sz="3600" u="sng" dirty="0" smtClean="0"/>
              <a:t>E</a:t>
            </a:r>
            <a:r>
              <a:rPr lang="en-US" sz="3600" dirty="0" smtClean="0"/>
              <a:t>nergy </a:t>
            </a:r>
            <a:r>
              <a:rPr lang="en-US" sz="3600" u="sng" dirty="0" smtClean="0"/>
              <a:t>E</a:t>
            </a:r>
            <a:r>
              <a:rPr lang="en-US" sz="3600" dirty="0" smtClean="0"/>
              <a:t>fficiency </a:t>
            </a:r>
            <a:r>
              <a:rPr lang="en-US" sz="3600" u="sng" dirty="0" smtClean="0"/>
              <a:t>D</a:t>
            </a:r>
            <a:r>
              <a:rPr lang="en-US" sz="3600" dirty="0" smtClean="0"/>
              <a:t>ashboard</a:t>
            </a:r>
            <a:endParaRPr lang="en-US" sz="36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SEED Architecture</a:t>
            </a:r>
          </a:p>
          <a:p>
            <a:pPr lvl="1"/>
            <a:r>
              <a:rPr lang="en-US" dirty="0" smtClean="0"/>
              <a:t>Web Based Components</a:t>
            </a:r>
          </a:p>
          <a:p>
            <a:pPr lvl="2"/>
            <a:r>
              <a:rPr lang="en-US" dirty="0" smtClean="0"/>
              <a:t>Back End</a:t>
            </a:r>
          </a:p>
          <a:p>
            <a:pPr lvl="2"/>
            <a:r>
              <a:rPr lang="en-US" dirty="0" smtClean="0"/>
              <a:t>Front End</a:t>
            </a:r>
          </a:p>
          <a:p>
            <a:pPr lvl="1"/>
            <a:r>
              <a:rPr lang="en-US" dirty="0" smtClean="0"/>
              <a:t>Windows Based Components</a:t>
            </a:r>
          </a:p>
          <a:p>
            <a:pPr lvl="2"/>
            <a:r>
              <a:rPr lang="en-US" dirty="0" smtClean="0"/>
              <a:t>Windows Services</a:t>
            </a:r>
          </a:p>
          <a:p>
            <a:pPr lvl="2"/>
            <a:r>
              <a:rPr lang="en-US" dirty="0" smtClean="0"/>
              <a:t>Windows Desktop Applications</a:t>
            </a:r>
          </a:p>
          <a:p>
            <a:r>
              <a:rPr lang="en-US" dirty="0" smtClean="0"/>
              <a:t>IDEs</a:t>
            </a:r>
          </a:p>
          <a:p>
            <a:r>
              <a:rPr lang="en-US" dirty="0" smtClean="0"/>
              <a:t>Application Lifecycle Management Tools</a:t>
            </a:r>
          </a:p>
          <a:p>
            <a:r>
              <a:rPr lang="en-US" dirty="0" smtClean="0"/>
              <a:t>Graphic Design Tools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SEED Manager 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Windows desktop application :</a:t>
            </a:r>
            <a:endParaRPr lang="en-US" dirty="0"/>
          </a:p>
          <a:p>
            <a:pPr lvl="1"/>
            <a:r>
              <a:rPr lang="en-US" dirty="0" smtClean="0"/>
              <a:t>To be </a:t>
            </a:r>
            <a:r>
              <a:rPr lang="en-US" dirty="0"/>
              <a:t>w</a:t>
            </a:r>
            <a:r>
              <a:rPr lang="en-US" dirty="0" smtClean="0"/>
              <a:t>ritten in WPF</a:t>
            </a:r>
            <a:r>
              <a:rPr lang="en-US" dirty="0"/>
              <a:t> &amp;</a:t>
            </a:r>
            <a:r>
              <a:rPr lang="en-US" dirty="0" smtClean="0"/>
              <a:t> C#.NET</a:t>
            </a:r>
          </a:p>
          <a:p>
            <a:pPr lvl="1"/>
            <a:r>
              <a:rPr lang="en-US" dirty="0" smtClean="0"/>
              <a:t>To control all SEED windows services</a:t>
            </a:r>
          </a:p>
          <a:p>
            <a:pPr lvl="1"/>
            <a:r>
              <a:rPr lang="en-US" dirty="0" smtClean="0"/>
              <a:t>To copy historian data from Metasys System manually</a:t>
            </a:r>
          </a:p>
          <a:p>
            <a:pPr lvl="1"/>
            <a:r>
              <a:rPr lang="en-US" dirty="0" smtClean="0"/>
              <a:t>To configure SEED options</a:t>
            </a:r>
          </a:p>
        </p:txBody>
      </p:sp>
    </p:spTree>
    <p:extLst>
      <p:ext uri="{BB962C8B-B14F-4D97-AF65-F5344CB8AC3E}">
        <p14:creationId xmlns:p14="http://schemas.microsoft.com/office/powerpoint/2010/main" val="38579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SEED Register 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Windows desktop application :</a:t>
            </a:r>
            <a:endParaRPr lang="en-US" dirty="0"/>
          </a:p>
          <a:p>
            <a:pPr lvl="1"/>
            <a:r>
              <a:rPr lang="en-US" dirty="0" smtClean="0"/>
              <a:t>To be </a:t>
            </a:r>
            <a:r>
              <a:rPr lang="en-US" dirty="0"/>
              <a:t>w</a:t>
            </a:r>
            <a:r>
              <a:rPr lang="en-US" dirty="0" smtClean="0"/>
              <a:t>ritten in WPF</a:t>
            </a:r>
            <a:r>
              <a:rPr lang="en-US" dirty="0"/>
              <a:t> &amp;</a:t>
            </a:r>
            <a:r>
              <a:rPr lang="en-US" dirty="0" smtClean="0"/>
              <a:t> C#.NET</a:t>
            </a:r>
          </a:p>
          <a:p>
            <a:pPr lvl="1"/>
            <a:r>
              <a:rPr lang="en-US" dirty="0" smtClean="0"/>
              <a:t>To generate SEED licensing files</a:t>
            </a:r>
          </a:p>
          <a:p>
            <a:pPr lvl="1"/>
            <a:r>
              <a:rPr lang="en-US" dirty="0" smtClean="0"/>
              <a:t>To verify </a:t>
            </a:r>
            <a:r>
              <a:rPr lang="en-US" dirty="0"/>
              <a:t>SEED licensing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9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Integrated Development Environment (IDE)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Zend Studio 10</a:t>
            </a:r>
          </a:p>
          <a:p>
            <a:r>
              <a:rPr lang="en-US" dirty="0" smtClean="0"/>
              <a:t>Aptana Studio 3</a:t>
            </a:r>
          </a:p>
          <a:p>
            <a:r>
              <a:rPr lang="en-US" dirty="0" smtClean="0"/>
              <a:t>Visual Studio 2012</a:t>
            </a:r>
          </a:p>
        </p:txBody>
      </p:sp>
    </p:spTree>
    <p:extLst>
      <p:ext uri="{BB962C8B-B14F-4D97-AF65-F5344CB8AC3E}">
        <p14:creationId xmlns:p14="http://schemas.microsoft.com/office/powerpoint/2010/main" val="35907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Zend Studio 10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Editor and File Management</a:t>
            </a:r>
          </a:p>
          <a:p>
            <a:r>
              <a:rPr lang="en-US" dirty="0" smtClean="0"/>
              <a:t>PHP Debugging</a:t>
            </a:r>
          </a:p>
          <a:p>
            <a:r>
              <a:rPr lang="en-US" dirty="0" smtClean="0"/>
              <a:t>PHP Unit Testing</a:t>
            </a:r>
          </a:p>
          <a:p>
            <a:r>
              <a:rPr lang="en-US" dirty="0">
                <a:solidFill>
                  <a:srgbClr val="FFFF00"/>
                </a:solidFill>
              </a:rPr>
              <a:t>$</a:t>
            </a:r>
            <a:r>
              <a:rPr lang="en-US" dirty="0" smtClean="0">
                <a:solidFill>
                  <a:srgbClr val="FFFF00"/>
                </a:solidFill>
              </a:rPr>
              <a:t>149.00</a:t>
            </a:r>
          </a:p>
          <a:p>
            <a:r>
              <a:rPr lang="en-US" dirty="0">
                <a:hlinkClick r:id="rId3"/>
              </a:rPr>
              <a:t>http://www.zend.com/en/products/studio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9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Aptana Studio 3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4293" y="202174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HTML, CSS, and JavaScript </a:t>
            </a:r>
            <a:r>
              <a:rPr lang="en-US" dirty="0" smtClean="0"/>
              <a:t>Code Editor</a:t>
            </a:r>
            <a:endParaRPr lang="en-US" dirty="0"/>
          </a:p>
          <a:p>
            <a:r>
              <a:rPr lang="en-US" dirty="0"/>
              <a:t>JavaScript </a:t>
            </a:r>
            <a:r>
              <a:rPr lang="en-US" dirty="0" smtClean="0"/>
              <a:t>Debugger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://www.aptana.com/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82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982"/>
          </a:xfrm>
        </p:spPr>
        <p:txBody>
          <a:bodyPr/>
          <a:lstStyle/>
          <a:p>
            <a:r>
              <a:rPr lang="en-US" dirty="0" smtClean="0"/>
              <a:t>Visual Studio 2012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IDE from </a:t>
            </a:r>
            <a:r>
              <a:rPr lang="en-US" dirty="0"/>
              <a:t>Microsoft. </a:t>
            </a:r>
            <a:endParaRPr lang="en-US" dirty="0" smtClean="0"/>
          </a:p>
          <a:p>
            <a:r>
              <a:rPr lang="en-US" dirty="0" smtClean="0"/>
              <a:t>To develop Windows services and Windows desktop applications.</a:t>
            </a:r>
          </a:p>
          <a:p>
            <a:r>
              <a:rPr lang="en-US" dirty="0"/>
              <a:t>Available </a:t>
            </a:r>
            <a:r>
              <a:rPr lang="en-US" dirty="0" smtClean="0"/>
              <a:t>with MSDN Subscription.</a:t>
            </a:r>
          </a:p>
          <a:p>
            <a:r>
              <a:rPr lang="en-US" dirty="0">
                <a:hlinkClick r:id="rId3"/>
              </a:rPr>
              <a:t>http://www.microsoft.com/visualstudio/eng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6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Mantis, bugs tracking</a:t>
            </a:r>
          </a:p>
          <a:p>
            <a:r>
              <a:rPr lang="en-US" dirty="0" smtClean="0"/>
              <a:t>Todoyu, tasks and time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6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982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distributed revision control and source code management (SCM) system</a:t>
            </a:r>
            <a:endParaRPr lang="en-US" dirty="0" smtClean="0"/>
          </a:p>
          <a:p>
            <a:r>
              <a:rPr lang="en-US" dirty="0" smtClean="0"/>
              <a:t>Free Git Hosting:</a:t>
            </a:r>
          </a:p>
          <a:p>
            <a:pPr lvl="1"/>
            <a:r>
              <a:rPr lang="en-US" dirty="0" err="1" smtClean="0"/>
              <a:t>Bitbucket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https://bitbucket.org/jcisoft</a:t>
            </a:r>
            <a:endParaRPr lang="en-US" dirty="0"/>
          </a:p>
          <a:p>
            <a:pPr lvl="1"/>
            <a:r>
              <a:rPr lang="en-US" dirty="0" smtClean="0"/>
              <a:t> Free host plan for </a:t>
            </a:r>
            <a:r>
              <a:rPr lang="en-US" dirty="0"/>
              <a:t>5 </a:t>
            </a:r>
            <a:r>
              <a:rPr lang="en-US" dirty="0" smtClean="0"/>
              <a:t>users.</a:t>
            </a:r>
          </a:p>
          <a:p>
            <a:r>
              <a:rPr lang="en-US" dirty="0" smtClean="0"/>
              <a:t>Free Desktop Client:</a:t>
            </a:r>
          </a:p>
          <a:p>
            <a:pPr lvl="1"/>
            <a:r>
              <a:rPr lang="en-US" dirty="0" err="1" smtClean="0"/>
              <a:t>SourceTree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://sourcetreeapp.com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96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Todoyu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web-based </a:t>
            </a:r>
            <a:r>
              <a:rPr lang="en-US" dirty="0"/>
              <a:t>system for </a:t>
            </a:r>
            <a:r>
              <a:rPr lang="en-US" dirty="0" smtClean="0"/>
              <a:t>task management</a:t>
            </a:r>
            <a:r>
              <a:rPr lang="en-US" dirty="0"/>
              <a:t>, time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>
                <a:hlinkClick r:id="rId3"/>
              </a:rPr>
              <a:t>http://jcisoft.com/todoyu/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All </a:t>
            </a:r>
            <a:r>
              <a:rPr lang="en-US" dirty="0"/>
              <a:t>tasks should be </a:t>
            </a:r>
            <a:r>
              <a:rPr lang="en-US" dirty="0" smtClean="0"/>
              <a:t>assigned on </a:t>
            </a:r>
            <a:r>
              <a:rPr lang="en-US" dirty="0"/>
              <a:t>Todoyu, otherwise </a:t>
            </a:r>
            <a:r>
              <a:rPr lang="en-US" dirty="0" smtClean="0"/>
              <a:t>may </a:t>
            </a:r>
            <a:r>
              <a:rPr lang="en-US" dirty="0"/>
              <a:t>be </a:t>
            </a:r>
            <a:r>
              <a:rPr lang="en-US" dirty="0" smtClean="0"/>
              <a:t>delayed!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Mantis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bug tracking system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>
                <a:hlinkClick r:id="rId3"/>
              </a:rPr>
              <a:t>http://jcisoft.com/mantis/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All bugs MUST be reported </a:t>
            </a:r>
            <a:r>
              <a:rPr lang="en-US" dirty="0" smtClean="0"/>
              <a:t>on </a:t>
            </a:r>
            <a:r>
              <a:rPr lang="en-US" dirty="0"/>
              <a:t>Mantis, otherwise will be completely ignored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Architecture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Based Components</a:t>
            </a:r>
          </a:p>
          <a:p>
            <a:pPr lvl="1"/>
            <a:r>
              <a:rPr lang="en-US" dirty="0" smtClean="0"/>
              <a:t>Back End</a:t>
            </a:r>
          </a:p>
          <a:p>
            <a:pPr lvl="1"/>
            <a:r>
              <a:rPr lang="en-US" dirty="0" smtClean="0"/>
              <a:t>Front End</a:t>
            </a:r>
            <a:endParaRPr lang="en-US" dirty="0"/>
          </a:p>
          <a:p>
            <a:pPr marL="400050"/>
            <a:r>
              <a:rPr lang="en-US" dirty="0" smtClean="0"/>
              <a:t>Windows Based Components</a:t>
            </a:r>
          </a:p>
          <a:p>
            <a:pPr marL="747713" lvl="1" indent="-284163"/>
            <a:r>
              <a:rPr lang="en-US" dirty="0" smtClean="0"/>
              <a:t>Windows Services</a:t>
            </a:r>
          </a:p>
          <a:p>
            <a:pPr marL="682625" lvl="1" indent="-219075"/>
            <a:r>
              <a:rPr lang="en-US" dirty="0" smtClean="0"/>
              <a:t>Windows Desktop Applications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Design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Adobe Photoshop CS6</a:t>
            </a:r>
          </a:p>
          <a:p>
            <a:r>
              <a:rPr lang="en-US" dirty="0" smtClean="0"/>
              <a:t>Adobe Dreamweaver </a:t>
            </a:r>
            <a:r>
              <a:rPr lang="en-US" dirty="0"/>
              <a:t>CS6</a:t>
            </a:r>
          </a:p>
          <a:p>
            <a:r>
              <a:rPr lang="en-US" dirty="0"/>
              <a:t>Adobe InDesign CS6</a:t>
            </a:r>
            <a:endParaRPr lang="en-US" dirty="0" smtClean="0"/>
          </a:p>
          <a:p>
            <a:r>
              <a:rPr lang="en-US" dirty="0" smtClean="0"/>
              <a:t>Adobe Flash Builder 4.6 Premium Edition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$599.88/Year</a:t>
            </a:r>
          </a:p>
          <a:p>
            <a:r>
              <a:rPr lang="en-US" dirty="0"/>
              <a:t>Available at https://creative.adobe.com/plans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 Architecture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103312" y="1346200"/>
            <a:ext cx="8946541" cy="4902199"/>
          </a:xfrm>
        </p:spPr>
        <p:txBody>
          <a:bodyPr/>
          <a:lstStyle/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68400" y="5645150"/>
            <a:ext cx="80899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</a:t>
            </a:r>
          </a:p>
          <a:p>
            <a:pPr algn="ctr"/>
            <a:r>
              <a:rPr lang="en-US" sz="1200" dirty="0" smtClean="0"/>
              <a:t>PostgreSQL, MySQL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68400" y="4043841"/>
            <a:ext cx="3517900" cy="141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 (JSON)</a:t>
            </a:r>
          </a:p>
          <a:p>
            <a:pPr algn="ctr"/>
            <a:r>
              <a:rPr lang="en-US" dirty="0" smtClean="0"/>
              <a:t>CodeIgniter </a:t>
            </a:r>
          </a:p>
          <a:p>
            <a:pPr algn="ctr"/>
            <a:r>
              <a:rPr lang="en-US" dirty="0" smtClean="0"/>
              <a:t>PHP</a:t>
            </a:r>
          </a:p>
          <a:p>
            <a:pPr algn="ctr"/>
            <a:r>
              <a:rPr lang="en-US" dirty="0" smtClean="0"/>
              <a:t>Apache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81100" y="2504582"/>
            <a:ext cx="2200276" cy="1250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</a:t>
            </a:r>
          </a:p>
          <a:p>
            <a:pPr algn="ctr"/>
            <a:r>
              <a:rPr lang="en-US" sz="1200" dirty="0" smtClean="0"/>
              <a:t>Bootstrap,</a:t>
            </a:r>
          </a:p>
          <a:p>
            <a:pPr algn="ctr"/>
            <a:r>
              <a:rPr lang="en-US" sz="1200" dirty="0" smtClean="0"/>
              <a:t> Backbone.js, Require.js,</a:t>
            </a:r>
          </a:p>
          <a:p>
            <a:pPr algn="ctr"/>
            <a:r>
              <a:rPr lang="en-US" sz="1200" dirty="0" smtClean="0"/>
              <a:t>jQuery, HTML5,CSS3</a:t>
            </a:r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30862" y="1771403"/>
            <a:ext cx="3455438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0924" y="2504582"/>
            <a:ext cx="1095375" cy="12800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Desktop Apps</a:t>
            </a:r>
          </a:p>
          <a:p>
            <a:pPr algn="ctr"/>
            <a:r>
              <a:rPr lang="en-US" sz="1000" dirty="0" smtClean="0"/>
              <a:t>Mobile Apps</a:t>
            </a:r>
          </a:p>
          <a:p>
            <a:pPr algn="ctr"/>
            <a:r>
              <a:rPr lang="en-US" sz="1000" dirty="0" smtClean="0"/>
              <a:t>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 APPs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857750" y="3281877"/>
            <a:ext cx="2152650" cy="155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Services</a:t>
            </a:r>
          </a:p>
          <a:p>
            <a:pPr algn="ctr"/>
            <a:r>
              <a:rPr lang="en-US" sz="1200" dirty="0" smtClean="0"/>
              <a:t>Slave,</a:t>
            </a:r>
          </a:p>
          <a:p>
            <a:pPr algn="ctr"/>
            <a:r>
              <a:rPr lang="en-US" sz="1200" dirty="0" smtClean="0"/>
              <a:t>Spider,</a:t>
            </a:r>
          </a:p>
          <a:p>
            <a:pPr algn="ctr"/>
            <a:r>
              <a:rPr lang="en-US" sz="1200" dirty="0" smtClean="0"/>
              <a:t>Hoe,</a:t>
            </a:r>
          </a:p>
          <a:p>
            <a:pPr algn="ctr"/>
            <a:r>
              <a:rPr lang="en-US" sz="1200" dirty="0" smtClean="0"/>
              <a:t>Beacon,</a:t>
            </a:r>
          </a:p>
          <a:p>
            <a:pPr algn="ctr"/>
            <a:r>
              <a:rPr lang="en-US" sz="1200" dirty="0" smtClean="0"/>
              <a:t>Watch Dog</a:t>
            </a:r>
          </a:p>
          <a:p>
            <a:pPr algn="ctr"/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857750" y="2490585"/>
            <a:ext cx="4400550" cy="555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Metasys</a:t>
            </a:r>
            <a:endParaRPr lang="en-US" dirty="0"/>
          </a:p>
        </p:txBody>
      </p:sp>
      <p:sp>
        <p:nvSpPr>
          <p:cNvPr id="14" name="Up-Down Arrow 13"/>
          <p:cNvSpPr/>
          <p:nvPr/>
        </p:nvSpPr>
        <p:spPr>
          <a:xfrm>
            <a:off x="2866231" y="5470310"/>
            <a:ext cx="114300" cy="18212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15" name="Up-Down Arrow 14"/>
          <p:cNvSpPr/>
          <p:nvPr/>
        </p:nvSpPr>
        <p:spPr>
          <a:xfrm>
            <a:off x="2233124" y="3755162"/>
            <a:ext cx="114300" cy="275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4076697" y="3791262"/>
            <a:ext cx="114300" cy="239880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2220424" y="2226774"/>
            <a:ext cx="127000" cy="2778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150042" y="2228025"/>
            <a:ext cx="45719" cy="276557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05650" y="3281877"/>
            <a:ext cx="2152650" cy="155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Windows </a:t>
            </a:r>
            <a:r>
              <a:rPr lang="en-US" sz="1600" dirty="0" smtClean="0"/>
              <a:t>GUI </a:t>
            </a:r>
            <a:r>
              <a:rPr lang="en-US" sz="1600" dirty="0" smtClean="0"/>
              <a:t>APPs</a:t>
            </a:r>
            <a:endParaRPr lang="en-US" sz="1600" dirty="0" smtClean="0"/>
          </a:p>
          <a:p>
            <a:pPr algn="ctr"/>
            <a:r>
              <a:rPr lang="en-US" sz="1200" dirty="0" smtClean="0"/>
              <a:t>SEED Manager,</a:t>
            </a:r>
          </a:p>
          <a:p>
            <a:pPr algn="ctr"/>
            <a:r>
              <a:rPr lang="en-US" sz="1200" dirty="0" smtClean="0"/>
              <a:t>SEED Register</a:t>
            </a:r>
          </a:p>
          <a:p>
            <a:pPr algn="ctr"/>
            <a:r>
              <a:rPr lang="en-US" sz="1200" dirty="0" smtClean="0"/>
              <a:t>SEED </a:t>
            </a:r>
            <a:r>
              <a:rPr lang="en-US" sz="1200" dirty="0" smtClean="0"/>
              <a:t>Installer</a:t>
            </a:r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20" name="Up-Down Arrow 19"/>
          <p:cNvSpPr/>
          <p:nvPr/>
        </p:nvSpPr>
        <p:spPr>
          <a:xfrm>
            <a:off x="5824935" y="4818620"/>
            <a:ext cx="114300" cy="1762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8181975" y="4825787"/>
            <a:ext cx="114300" cy="17145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852320" y="3063531"/>
            <a:ext cx="114300" cy="19367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719532" y="29874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717929" y="45904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893470" y="5025232"/>
            <a:ext cx="4364830" cy="45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</a:t>
            </a:r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>
            <a:off x="7010400" y="5470525"/>
            <a:ext cx="114300" cy="1762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-Down Arrow 28"/>
          <p:cNvSpPr/>
          <p:nvPr/>
        </p:nvSpPr>
        <p:spPr>
          <a:xfrm>
            <a:off x="7984821" y="3074784"/>
            <a:ext cx="114300" cy="193676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Based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</a:p>
          <a:p>
            <a:r>
              <a:rPr lang="en-US" dirty="0" smtClean="0"/>
              <a:t>Front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1274" y="1558636"/>
            <a:ext cx="9218580" cy="468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1143001" y="5288973"/>
            <a:ext cx="6380017" cy="71350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Server(PostgreSQL/MySQL)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Windows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1143001" y="2403967"/>
            <a:ext cx="6380018" cy="24675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1" name="Up-Down Arrow 10"/>
          <p:cNvSpPr/>
          <p:nvPr/>
        </p:nvSpPr>
        <p:spPr>
          <a:xfrm>
            <a:off x="4240644" y="4871497"/>
            <a:ext cx="218210" cy="41747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9520" y="3278095"/>
            <a:ext cx="204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Apache Server</a:t>
            </a:r>
          </a:p>
          <a:p>
            <a:r>
              <a:rPr lang="en-US" dirty="0" smtClean="0"/>
              <a:t>on Windows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337953" y="4155036"/>
            <a:ext cx="4353791" cy="470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CodeIgniter PHP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337953" y="2474259"/>
            <a:ext cx="435379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 Server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255653" y="2936800"/>
            <a:ext cx="197021" cy="3805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4218705" y="1558636"/>
            <a:ext cx="233969" cy="8597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4247028" y="183239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337953" y="3317318"/>
            <a:ext cx="4353791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Business Layer</a:t>
            </a:r>
            <a:endParaRPr lang="en-US" dirty="0"/>
          </a:p>
        </p:txBody>
      </p:sp>
      <p:sp>
        <p:nvSpPr>
          <p:cNvPr id="23" name="Up-Down Arrow 22"/>
          <p:cNvSpPr/>
          <p:nvPr/>
        </p:nvSpPr>
        <p:spPr>
          <a:xfrm>
            <a:off x="4234498" y="3756039"/>
            <a:ext cx="197021" cy="3805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PHP framework</a:t>
            </a:r>
          </a:p>
          <a:p>
            <a:r>
              <a:rPr lang="en-US" dirty="0" smtClean="0"/>
              <a:t>Based </a:t>
            </a:r>
            <a:r>
              <a:rPr lang="en-US" dirty="0"/>
              <a:t>on the Model-View-Controller development pattern</a:t>
            </a:r>
            <a:endParaRPr lang="en-US" dirty="0" smtClean="0"/>
          </a:p>
          <a:p>
            <a:r>
              <a:rPr lang="en-US" dirty="0" smtClean="0"/>
              <a:t>Free</a:t>
            </a:r>
          </a:p>
          <a:p>
            <a:r>
              <a:rPr lang="en-US" dirty="0"/>
              <a:t>http://ellislab.com/codeigniter/</a:t>
            </a:r>
          </a:p>
        </p:txBody>
      </p:sp>
    </p:spTree>
    <p:extLst>
      <p:ext uri="{BB962C8B-B14F-4D97-AF65-F5344CB8AC3E}">
        <p14:creationId xmlns:p14="http://schemas.microsoft.com/office/powerpoint/2010/main" val="1389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Representational State Transfer (REST) </a:t>
            </a:r>
            <a:endParaRPr lang="en-US" dirty="0" smtClean="0"/>
          </a:p>
          <a:p>
            <a:r>
              <a:rPr lang="en-US" dirty="0"/>
              <a:t>A RESTful web API </a:t>
            </a:r>
            <a:r>
              <a:rPr lang="en-US" dirty="0" smtClean="0"/>
              <a:t>is </a:t>
            </a:r>
            <a:r>
              <a:rPr lang="en-US" dirty="0"/>
              <a:t>a web API implemented using HTTP and the principles of </a:t>
            </a:r>
            <a:r>
              <a:rPr lang="en-US" dirty="0" smtClean="0"/>
              <a:t>REST</a:t>
            </a:r>
          </a:p>
          <a:p>
            <a:r>
              <a:rPr lang="en-US" dirty="0" smtClean="0"/>
              <a:t>CodeIgniter REST Server</a:t>
            </a:r>
          </a:p>
          <a:p>
            <a:r>
              <a:rPr lang="en-US" dirty="0" smtClean="0"/>
              <a:t>JavaScript Object Notation (JSON)</a:t>
            </a:r>
          </a:p>
        </p:txBody>
      </p:sp>
    </p:spTree>
    <p:extLst>
      <p:ext uri="{BB962C8B-B14F-4D97-AF65-F5344CB8AC3E}">
        <p14:creationId xmlns:p14="http://schemas.microsoft.com/office/powerpoint/2010/main" val="30589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871" y="1853248"/>
            <a:ext cx="6821500" cy="37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952</TotalTime>
  <Words>800</Words>
  <Application>Microsoft Office PowerPoint</Application>
  <PresentationFormat>Widescreen</PresentationFormat>
  <Paragraphs>220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SEED  Architecture Design</vt:lpstr>
      <vt:lpstr>Structure Energy Efficiency Dashboard</vt:lpstr>
      <vt:lpstr>SEED Architecture</vt:lpstr>
      <vt:lpstr>SEED Architecture</vt:lpstr>
      <vt:lpstr>Web Based Components</vt:lpstr>
      <vt:lpstr>Back End</vt:lpstr>
      <vt:lpstr>CodeIgniter</vt:lpstr>
      <vt:lpstr>RESTful API</vt:lpstr>
      <vt:lpstr>Front End</vt:lpstr>
      <vt:lpstr>JQuery</vt:lpstr>
      <vt:lpstr>Backbone.js</vt:lpstr>
      <vt:lpstr>RequireJS</vt:lpstr>
      <vt:lpstr>Responsive Web Design</vt:lpstr>
      <vt:lpstr>Windows Based Components</vt:lpstr>
      <vt:lpstr>SEED Slave Service</vt:lpstr>
      <vt:lpstr>SEED Spider Service</vt:lpstr>
      <vt:lpstr>SEED Hoe Service</vt:lpstr>
      <vt:lpstr>SEED Beacon Service</vt:lpstr>
      <vt:lpstr>SEED Watch Dog Service</vt:lpstr>
      <vt:lpstr>SEED Manager </vt:lpstr>
      <vt:lpstr>SEED Register </vt:lpstr>
      <vt:lpstr>Integrated Development Environment (IDE)</vt:lpstr>
      <vt:lpstr>Zend Studio 10</vt:lpstr>
      <vt:lpstr>Aptana Studio 3</vt:lpstr>
      <vt:lpstr>Visual Studio 2012</vt:lpstr>
      <vt:lpstr>Application Lifecycle Management</vt:lpstr>
      <vt:lpstr>Git</vt:lpstr>
      <vt:lpstr>Todoyu</vt:lpstr>
      <vt:lpstr>Mantis</vt:lpstr>
      <vt:lpstr>Graphic Design 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guangyu</dc:creator>
  <cp:keywords/>
  <cp:lastModifiedBy>Guangyu Zhang</cp:lastModifiedBy>
  <cp:revision>610</cp:revision>
  <cp:lastPrinted>2012-08-15T21:38:02Z</cp:lastPrinted>
  <dcterms:created xsi:type="dcterms:W3CDTF">2013-04-15T01:49:32Z</dcterms:created>
  <dcterms:modified xsi:type="dcterms:W3CDTF">2013-06-20T07:20:58Z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