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教研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Sheet1!$A$1:$A$20</c:f>
              <c:numCache>
                <c:formatCode>General</c:formatCode>
                <c:ptCount val="20"/>
                <c:pt idx="1">
                  <c:v>72</c:v>
                </c:pt>
                <c:pt idx="2">
                  <c:v>28</c:v>
                </c:pt>
                <c:pt idx="3">
                  <c:v>268</c:v>
                </c:pt>
                <c:pt idx="4">
                  <c:v>36</c:v>
                </c:pt>
                <c:pt idx="5">
                  <c:v>188</c:v>
                </c:pt>
                <c:pt idx="6">
                  <c:v>280</c:v>
                </c:pt>
                <c:pt idx="7">
                  <c:v>248</c:v>
                </c:pt>
                <c:pt idx="8">
                  <c:v>284</c:v>
                </c:pt>
                <c:pt idx="9">
                  <c:v>2</c:v>
                </c:pt>
                <c:pt idx="10">
                  <c:v>52</c:v>
                </c:pt>
                <c:pt idx="11">
                  <c:v>388</c:v>
                </c:pt>
                <c:pt idx="12">
                  <c:v>258</c:v>
                </c:pt>
                <c:pt idx="13">
                  <c:v>264</c:v>
                </c:pt>
                <c:pt idx="14">
                  <c:v>308</c:v>
                </c:pt>
                <c:pt idx="15">
                  <c:v>286</c:v>
                </c:pt>
                <c:pt idx="16">
                  <c:v>144</c:v>
                </c:pt>
                <c:pt idx="17">
                  <c:v>576</c:v>
                </c:pt>
                <c:pt idx="18">
                  <c:v>252</c:v>
                </c:pt>
                <c:pt idx="19">
                  <c:v>242</c:v>
                </c:pt>
              </c:numCache>
            </c:numRef>
          </c:cat>
          <c:val>
            <c:numRef>
              <c:f>Sheet1!$D$1:$D$20</c:f>
              <c:numCache>
                <c:formatCode>General</c:formatCode>
                <c:ptCount val="20"/>
                <c:pt idx="0">
                  <c:v>0</c:v>
                </c:pt>
                <c:pt idx="1">
                  <c:v>0.29729729729729731</c:v>
                </c:pt>
                <c:pt idx="2">
                  <c:v>0</c:v>
                </c:pt>
                <c:pt idx="3">
                  <c:v>8.1081081081081086E-2</c:v>
                </c:pt>
                <c:pt idx="4">
                  <c:v>0.13513513513513514</c:v>
                </c:pt>
                <c:pt idx="5">
                  <c:v>0</c:v>
                </c:pt>
                <c:pt idx="6">
                  <c:v>0</c:v>
                </c:pt>
                <c:pt idx="7">
                  <c:v>5.4054054054054057E-2</c:v>
                </c:pt>
                <c:pt idx="8">
                  <c:v>2.7027027027027029E-2</c:v>
                </c:pt>
                <c:pt idx="9">
                  <c:v>2.7027027027027029E-2</c:v>
                </c:pt>
                <c:pt idx="10">
                  <c:v>2.7027027027027029E-2</c:v>
                </c:pt>
                <c:pt idx="11">
                  <c:v>2.7027027027027029E-2</c:v>
                </c:pt>
                <c:pt idx="12">
                  <c:v>2.7027027027027029E-2</c:v>
                </c:pt>
                <c:pt idx="13">
                  <c:v>2.7027027027027029E-2</c:v>
                </c:pt>
                <c:pt idx="14">
                  <c:v>2.7027027027027029E-2</c:v>
                </c:pt>
                <c:pt idx="15">
                  <c:v>5.4054054054054057E-2</c:v>
                </c:pt>
                <c:pt idx="16">
                  <c:v>0.10810810810810811</c:v>
                </c:pt>
                <c:pt idx="17">
                  <c:v>2.7027027027027029E-2</c:v>
                </c:pt>
                <c:pt idx="18">
                  <c:v>2.7027027027027029E-2</c:v>
                </c:pt>
                <c:pt idx="19">
                  <c:v>2.7027027027027029E-2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3-4440-B102-58E77294B4CC}"/>
            </c:ext>
          </c:extLst>
        </c:ser>
        <c:ser>
          <c:idx val="2"/>
          <c:order val="1"/>
          <c:tx>
            <c:v>数据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Sheet1!$A$1:$A$20</c:f>
              <c:numCache>
                <c:formatCode>General</c:formatCode>
                <c:ptCount val="20"/>
                <c:pt idx="1">
                  <c:v>72</c:v>
                </c:pt>
                <c:pt idx="2">
                  <c:v>28</c:v>
                </c:pt>
                <c:pt idx="3">
                  <c:v>268</c:v>
                </c:pt>
                <c:pt idx="4">
                  <c:v>36</c:v>
                </c:pt>
                <c:pt idx="5">
                  <c:v>188</c:v>
                </c:pt>
                <c:pt idx="6">
                  <c:v>280</c:v>
                </c:pt>
                <c:pt idx="7">
                  <c:v>248</c:v>
                </c:pt>
                <c:pt idx="8">
                  <c:v>284</c:v>
                </c:pt>
                <c:pt idx="9">
                  <c:v>2</c:v>
                </c:pt>
                <c:pt idx="10">
                  <c:v>52</c:v>
                </c:pt>
                <c:pt idx="11">
                  <c:v>388</c:v>
                </c:pt>
                <c:pt idx="12">
                  <c:v>258</c:v>
                </c:pt>
                <c:pt idx="13">
                  <c:v>264</c:v>
                </c:pt>
                <c:pt idx="14">
                  <c:v>308</c:v>
                </c:pt>
                <c:pt idx="15">
                  <c:v>286</c:v>
                </c:pt>
                <c:pt idx="16">
                  <c:v>144</c:v>
                </c:pt>
                <c:pt idx="17">
                  <c:v>576</c:v>
                </c:pt>
                <c:pt idx="18">
                  <c:v>252</c:v>
                </c:pt>
                <c:pt idx="19">
                  <c:v>242</c:v>
                </c:pt>
              </c:numCache>
            </c:numRef>
          </c:cat>
          <c:val>
            <c:numRef>
              <c:f>Sheet1!$E$1:$E$20</c:f>
              <c:numCache>
                <c:formatCode>General</c:formatCode>
                <c:ptCount val="20"/>
                <c:pt idx="0">
                  <c:v>0</c:v>
                </c:pt>
                <c:pt idx="1">
                  <c:v>0.25070264193367059</c:v>
                </c:pt>
                <c:pt idx="2">
                  <c:v>0.18878984983538102</c:v>
                </c:pt>
                <c:pt idx="3">
                  <c:v>0.1285633983779009</c:v>
                </c:pt>
                <c:pt idx="4">
                  <c:v>9.7165341684734605E-2</c:v>
                </c:pt>
                <c:pt idx="5">
                  <c:v>6.5606681121015017E-2</c:v>
                </c:pt>
                <c:pt idx="6">
                  <c:v>5.7817393399180919E-2</c:v>
                </c:pt>
                <c:pt idx="7">
                  <c:v>4.5450895366578335E-2</c:v>
                </c:pt>
                <c:pt idx="8">
                  <c:v>3.1237452822613025E-2</c:v>
                </c:pt>
                <c:pt idx="9">
                  <c:v>2.2404239942182606E-2</c:v>
                </c:pt>
                <c:pt idx="10">
                  <c:v>1.9673974142776839E-2</c:v>
                </c:pt>
                <c:pt idx="11">
                  <c:v>1.9352766401670281E-2</c:v>
                </c:pt>
                <c:pt idx="12">
                  <c:v>1.7746727696137478E-2</c:v>
                </c:pt>
                <c:pt idx="13">
                  <c:v>1.6301292861157952E-2</c:v>
                </c:pt>
                <c:pt idx="14">
                  <c:v>1.0118043844856661E-2</c:v>
                </c:pt>
                <c:pt idx="15">
                  <c:v>9.6362322331968193E-3</c:v>
                </c:pt>
                <c:pt idx="16">
                  <c:v>8.9938167509836988E-3</c:v>
                </c:pt>
                <c:pt idx="17">
                  <c:v>6.9059664337910547E-3</c:v>
                </c:pt>
                <c:pt idx="18">
                  <c:v>2.0878503171926441E-3</c:v>
                </c:pt>
                <c:pt idx="19">
                  <c:v>1.445434834979523E-3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63-4440-B102-58E77294B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2775152"/>
        <c:axId val="512775480"/>
      </c:barChart>
      <c:catAx>
        <c:axId val="51277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775480"/>
        <c:crosses val="autoZero"/>
        <c:auto val="1"/>
        <c:lblAlgn val="ctr"/>
        <c:lblOffset val="100"/>
        <c:noMultiLvlLbl val="0"/>
      </c:catAx>
      <c:valAx>
        <c:axId val="512775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77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2369-359F-45C8-BBB2-15141141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5F2A2-EF11-4D28-88B2-E87EC3158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48CF2-FCEC-4201-9AE7-953A06B6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0FF35-E71B-44BA-AAB7-C22B4C8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38284-48A6-4B78-93A6-A85FABE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8737-AF09-4128-9F9C-DD3D3A5A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B117D1-7E2B-4AF7-8B8F-2B8E45647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129D8-F7C2-4D3F-8EE8-023CC5DA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8722D-53E8-4AA7-8BD0-AC380DD9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CF377-8E11-48EC-8546-7C5E6B9F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5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F33220-0F86-4B53-81C6-C031FC96E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C5C72-CFE6-4940-816B-AEAD8674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48322-356E-4C52-A416-E27F7A0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8AF49-C312-4E0E-8B0E-41B4A190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D21E0-ACFA-463F-9338-73332E26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0B6C2-0831-4238-9153-471D3119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68D0A-EB56-4FA2-9BBD-8BFE5415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31E6E-03A6-4069-BBF3-1E46F804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C8C87-A3EF-4438-9C4C-4025C053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CBF87-2D8D-46EC-8D2D-F78CCA74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4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7C5AA-5FC7-468E-AC91-C3441DD1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29D55-362E-41D6-9587-2C4103CE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C67E1-79F3-4CE3-8337-64F350BE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1A6F9-049C-4687-AAA9-164ABB9F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EB90A-E2AF-428D-B823-DF0430AD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7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12992-2370-4EF3-A15A-35260407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5FE39-4CE4-4F1D-B779-66686312C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63487-3839-4405-B2A4-226AF3D6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2FB86-E7C0-4ADA-B725-73AB2A1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82C8C-CF80-45C7-B353-5517548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8A65D-7A8C-42F0-86E4-A579B189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324EE-93C2-4EEA-A32C-4DCC882C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B6F1C-0466-48F7-B34F-9E8A1C0E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75E95-E414-45FB-AC41-98CF899D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90603F-606F-4E37-B934-0706CB20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BA403D-E05F-4740-B1FF-00EE90F98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45A9B-BC5E-4997-BE7D-FC48E6BB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08D82F-A0C2-4755-8843-B29FE025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8D7C7-1579-493A-BE79-2624A149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0CEB5-639B-4D1D-AE0E-400D7B1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6295FF-6374-47DF-BCAA-520B6BFB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C3C49E-1583-4046-9F64-F1ADB1CD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0FB3CA-71A9-40E6-A8DF-033CAA41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3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43EB10-B264-48EC-9D74-9327AC32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85E30C-A822-4937-A033-1F3F7706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7D23D-C27F-4F8D-B40E-245D7F96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2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2D21-88C6-434E-A488-3EBD73CB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EB032-B3DB-4275-AE89-1C010B47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FA3A9-79AA-4884-9858-6E94C417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05337-6DB8-473F-8E9C-B67264C4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D8A4C-6C2C-414B-8E1F-0710D02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C3E2D-662E-40C2-8719-B640B73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75238-9E57-4265-86F2-72E7133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E9D818-C30E-45DD-82E5-19781036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CEA96-5CFF-4C93-84E9-71C7F70A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9CB6B-1CDD-4F8A-8E97-91976DB5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D464C-5778-4476-9959-DCA2FD25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0CCC5-D6AC-49B3-8B39-20C13C19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EA8BD-CC43-4E70-B6B6-6DE52666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BC01C-1DC6-4F14-88E1-D15252AA0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5D7C-623C-44AD-83EC-4BE298F3D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6CDE-2E51-46A6-9FFC-7AB1907B78E5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53393-A727-4EA8-8249-28F7999D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CD7C-4A1D-4B1F-8DBD-BF5E70C0B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A138-B457-4F62-80F4-CD9D79E7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9855-D02E-4988-81E5-B791F7FB1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基于行为的诊断测评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3735C-29EE-4071-BF4C-0452DC13D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冯俊晨，</a:t>
            </a:r>
            <a:r>
              <a:rPr lang="en-US" altLang="zh-CN"/>
              <a:t>2018.02.05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D19216-5E44-4EA8-852A-3EF5223D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静态贝叶斯模型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0827C2B-98AE-460A-B726-CEEBDC1703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P(</a:t>
                </a:r>
                <a:r>
                  <a:rPr lang="zh-CN" altLang="en-US" sz="2000" dirty="0"/>
                  <a:t>乘法竖式当加法竖式算</a:t>
                </a:r>
                <a:r>
                  <a:rPr lang="en-US" altLang="zh-CN" sz="2000" dirty="0"/>
                  <a:t>=1) =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P(</a:t>
                </a:r>
                <a:r>
                  <a:rPr lang="zh-CN" altLang="en-US" sz="2000" dirty="0"/>
                  <a:t>答</a:t>
                </a:r>
                <a:r>
                  <a:rPr lang="en-US" altLang="zh-CN" sz="2000" dirty="0"/>
                  <a:t>28|</a:t>
                </a:r>
                <a:r>
                  <a:rPr lang="zh-CN" altLang="en-US" sz="2000" dirty="0"/>
                  <a:t>乘法竖式当加法竖式算</a:t>
                </a:r>
                <a:r>
                  <a:rPr lang="en-US" altLang="zh-CN" sz="2000" dirty="0"/>
                  <a:t>=1)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P(</a:t>
                </a:r>
                <a:r>
                  <a:rPr lang="zh-CN" altLang="en-US" sz="2000" dirty="0"/>
                  <a:t>答</a:t>
                </a:r>
                <a:r>
                  <a:rPr lang="en-US" altLang="zh-CN" sz="2000" dirty="0"/>
                  <a:t>28|</a:t>
                </a:r>
                <a:r>
                  <a:rPr lang="zh-CN" altLang="en-US" sz="2000" dirty="0"/>
                  <a:t>乘法竖式当加法竖式算</a:t>
                </a:r>
                <a:r>
                  <a:rPr lang="en-US" altLang="zh-CN" sz="2000" dirty="0"/>
                  <a:t>=0)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求</a:t>
                </a:r>
                <a:r>
                  <a:rPr lang="en-US" altLang="zh-CN" sz="2000" dirty="0"/>
                  <a:t>P(</a:t>
                </a:r>
                <a:r>
                  <a:rPr lang="zh-CN" altLang="en-US" sz="2000" dirty="0"/>
                  <a:t>乘法竖式当加法竖式算</a:t>
                </a:r>
                <a:r>
                  <a:rPr lang="en-US" altLang="zh-CN" sz="2000" dirty="0"/>
                  <a:t>=1|</a:t>
                </a:r>
                <a:r>
                  <a:rPr lang="zh-CN" altLang="en-US" sz="2000" dirty="0"/>
                  <a:t>答</a:t>
                </a:r>
                <a:r>
                  <a:rPr lang="en-US" altLang="zh-CN" sz="2000" dirty="0"/>
                  <a:t>28)  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0827C2B-98AE-460A-B726-CEEBDC17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CB42705-55D0-4AF1-BB39-CA996A723CD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=1</a:t>
                </a:r>
                <a:r>
                  <a:rPr lang="zh-CN" altLang="en-US" sz="2400" dirty="0"/>
                  <a:t> </a:t>
                </a:r>
                <a:r>
                  <a:rPr lang="en-US" altLang="zh-CN" sz="2400"/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~=5%,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~= 20%</a:t>
                </a:r>
              </a:p>
              <a:p>
                <a:r>
                  <a:rPr lang="zh-CN" altLang="en-US" sz="2400" dirty="0"/>
                  <a:t>后验概率大约为</a:t>
                </a:r>
                <a:r>
                  <a:rPr lang="en-US" altLang="zh-CN" sz="2400" dirty="0"/>
                  <a:t>21%</a:t>
                </a:r>
              </a:p>
              <a:p>
                <a:pPr lvl="1"/>
                <a:r>
                  <a:rPr lang="zh-CN" altLang="en-US" dirty="0"/>
                  <a:t>再错一次的后验概率大约为</a:t>
                </a:r>
                <a:r>
                  <a:rPr lang="en-US" altLang="zh-CN" dirty="0"/>
                  <a:t>56%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CB42705-55D0-4AF1-BB39-CA996A723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6324EEA9-D92C-4C7B-9653-77198D49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1A083-5C84-417D-A2BA-148703C45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诊断标签应该绑定行为而不是问题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3119210F-827C-4292-AC66-8857148B2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单一挂载</a:t>
            </a:r>
            <a:endParaRPr lang="en-US" altLang="zh-CN" dirty="0"/>
          </a:p>
          <a:p>
            <a:pPr lvl="1"/>
            <a:r>
              <a:rPr lang="zh-CN" altLang="en-US" dirty="0"/>
              <a:t>一组行为绑定一个诊断标签</a:t>
            </a:r>
            <a:endParaRPr lang="en-US" altLang="zh-CN" dirty="0"/>
          </a:p>
          <a:p>
            <a:pPr lvl="1"/>
            <a:r>
              <a:rPr lang="zh-CN" altLang="en-US" dirty="0"/>
              <a:t>一个问题可以有多组行为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BF52C7E8-FE46-41F2-B735-BDA3C9800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数据比（专家）经验更重要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B8B772D0-7EA6-4D61-8299-C8BEA1172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40835" cy="3684588"/>
          </a:xfrm>
        </p:spPr>
        <p:txBody>
          <a:bodyPr/>
          <a:lstStyle/>
          <a:p>
            <a:r>
              <a:rPr lang="zh-CN" altLang="en-US" dirty="0"/>
              <a:t>不是说经验不重要而是数据更重要</a:t>
            </a:r>
            <a:endParaRPr lang="en-US" altLang="zh-CN" dirty="0"/>
          </a:p>
          <a:p>
            <a:pPr lvl="1"/>
            <a:r>
              <a:rPr lang="zh-CN" altLang="en-US" dirty="0"/>
              <a:t>数据更容易穷尽学生行为</a:t>
            </a:r>
            <a:endParaRPr lang="en-US" altLang="zh-CN" dirty="0"/>
          </a:p>
          <a:p>
            <a:pPr lvl="1"/>
            <a:r>
              <a:rPr lang="zh-CN" altLang="en-US" dirty="0"/>
              <a:t>抽样偏误</a:t>
            </a:r>
            <a:endParaRPr lang="en-US" altLang="zh-CN" dirty="0"/>
          </a:p>
          <a:p>
            <a:pPr lvl="2"/>
            <a:r>
              <a:rPr lang="zh-CN" altLang="en-US" dirty="0"/>
              <a:t>不同学生群体对于同一个问题生成不同比例的行为组合</a:t>
            </a:r>
            <a:endParaRPr lang="en-US" altLang="zh-CN" dirty="0"/>
          </a:p>
          <a:p>
            <a:pPr lvl="2"/>
            <a:r>
              <a:rPr lang="zh-CN" altLang="en-US" dirty="0"/>
              <a:t>专家经验往往来自一个与实际客户群不同的样本</a:t>
            </a:r>
            <a:endParaRPr lang="en-US" altLang="zh-CN" dirty="0"/>
          </a:p>
          <a:p>
            <a:pPr lvl="1"/>
            <a:r>
              <a:rPr lang="zh-CN" altLang="en-US" dirty="0"/>
              <a:t>数据容易区分 </a:t>
            </a:r>
            <a:r>
              <a:rPr lang="en-US" altLang="zh-CN" dirty="0"/>
              <a:t>“</a:t>
            </a:r>
            <a:r>
              <a:rPr lang="zh-CN" altLang="en-US" dirty="0"/>
              <a:t>不会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”</a:t>
            </a:r>
            <a:r>
              <a:rPr lang="zh-CN" altLang="en-US" dirty="0"/>
              <a:t>粗心</a:t>
            </a:r>
            <a:r>
              <a:rPr lang="en-US" altLang="zh-CN" dirty="0"/>
              <a:t>”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91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D673C3F-83AD-4BFC-A132-C34FFFF5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长方形长</a:t>
            </a:r>
            <a:r>
              <a:rPr lang="en-US" altLang="zh-CN" dirty="0"/>
              <a:t>24</a:t>
            </a:r>
            <a:r>
              <a:rPr lang="zh-CN" altLang="en-US" dirty="0"/>
              <a:t>，宽</a:t>
            </a:r>
            <a:r>
              <a:rPr lang="en-US" altLang="zh-CN" dirty="0"/>
              <a:t>12</a:t>
            </a:r>
            <a:r>
              <a:rPr lang="zh-CN" altLang="en-US" dirty="0"/>
              <a:t>，面积是</a:t>
            </a:r>
            <a:r>
              <a:rPr lang="en-US" altLang="zh-CN" dirty="0"/>
              <a:t>___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806AA7-C2E8-4F63-A290-EE4BACE8B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请为本题打标签</a:t>
            </a:r>
          </a:p>
        </p:txBody>
      </p:sp>
    </p:spTree>
    <p:extLst>
      <p:ext uri="{BB962C8B-B14F-4D97-AF65-F5344CB8AC3E}">
        <p14:creationId xmlns:p14="http://schemas.microsoft.com/office/powerpoint/2010/main" val="350244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5B327F-BC86-49DA-A9C8-7DB68502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多挂载的恶果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316FCC-1B3A-4F22-849A-3FAFFB183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最实用的诊断方案 </a:t>
            </a:r>
            <a:r>
              <a:rPr lang="zh-CN" altLang="en-US" dirty="0">
                <a:solidFill>
                  <a:srgbClr val="FF0000"/>
                </a:solidFill>
              </a:rPr>
              <a:t>理论上</a:t>
            </a:r>
            <a:r>
              <a:rPr lang="zh-CN" altLang="en-US" dirty="0"/>
              <a:t> 不成立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30A7C43-2CC6-44C4-A160-E40DEB6264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如果对，全算对；</a:t>
            </a:r>
            <a:br>
              <a:rPr lang="en-US" altLang="zh-CN" dirty="0"/>
            </a:br>
            <a:r>
              <a:rPr lang="zh-CN" altLang="en-US" dirty="0"/>
              <a:t>如果错，全算错</a:t>
            </a:r>
            <a:endParaRPr lang="en-US" altLang="zh-CN" dirty="0"/>
          </a:p>
          <a:p>
            <a:r>
              <a:rPr lang="zh-CN" altLang="en-US" dirty="0"/>
              <a:t>理论上有根本性的逻辑错误</a:t>
            </a:r>
            <a:endParaRPr lang="en-US" altLang="zh-CN" dirty="0"/>
          </a:p>
          <a:p>
            <a:pPr lvl="1"/>
            <a:r>
              <a:rPr lang="zh-CN" altLang="en-US" dirty="0"/>
              <a:t>如果学生答对，认为多知识点是串联（一解多步）</a:t>
            </a:r>
            <a:endParaRPr lang="en-US" altLang="zh-CN" dirty="0"/>
          </a:p>
          <a:p>
            <a:pPr lvl="1"/>
            <a:r>
              <a:rPr lang="zh-CN" altLang="en-US" dirty="0"/>
              <a:t>如果学生打错，认为多知识点是并联（一题多解）</a:t>
            </a:r>
            <a:endParaRPr lang="en-US" altLang="zh-CN" dirty="0"/>
          </a:p>
          <a:p>
            <a:r>
              <a:rPr lang="zh-CN" altLang="en-US" dirty="0"/>
              <a:t>实际上给定任意质量和数量的数据，依然得不出正确的结论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6E912D5-C50C-401D-B35F-A068E01E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最理想的诊断方案 </a:t>
            </a:r>
            <a:r>
              <a:rPr lang="zh-CN" altLang="en-US" dirty="0">
                <a:solidFill>
                  <a:srgbClr val="FF0000"/>
                </a:solidFill>
              </a:rPr>
              <a:t>实际上</a:t>
            </a:r>
            <a:r>
              <a:rPr lang="zh-CN" altLang="en-US" dirty="0"/>
              <a:t> 不可操作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6172E4F-4B0B-4B6E-BE49-FD6676E288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通过学生历史答题记录来推断知识点掌握程度的后验概率</a:t>
            </a:r>
            <a:endParaRPr lang="en-US" altLang="zh-CN" dirty="0"/>
          </a:p>
          <a:p>
            <a:r>
              <a:rPr lang="zh-CN" altLang="en-US" dirty="0"/>
              <a:t>理论上识别参数需要非常复杂的题组结构</a:t>
            </a:r>
            <a:endParaRPr lang="en-US" altLang="zh-CN" dirty="0"/>
          </a:p>
          <a:p>
            <a:pPr lvl="1"/>
            <a:r>
              <a:rPr lang="zh-CN" altLang="en-US" dirty="0"/>
              <a:t>题组内部，答案的组合数目要多于知识点状态的组合数目</a:t>
            </a:r>
            <a:endParaRPr lang="en-US" altLang="zh-CN" dirty="0"/>
          </a:p>
          <a:p>
            <a:r>
              <a:rPr lang="zh-CN" altLang="en-US" dirty="0"/>
              <a:t>实际上识别参数需要大量数据</a:t>
            </a:r>
            <a:endParaRPr lang="en-US" altLang="zh-CN" dirty="0"/>
          </a:p>
          <a:p>
            <a:pPr lvl="1"/>
            <a:r>
              <a:rPr lang="zh-CN" altLang="en-US" dirty="0"/>
              <a:t>需要足够多的不同知识点状态组合的学生来做这个题组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6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7D8B-693E-4B46-A7D0-2AE590AA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长方形长</a:t>
            </a:r>
            <a:r>
              <a:rPr lang="en-US" altLang="zh-CN" dirty="0"/>
              <a:t>24</a:t>
            </a:r>
            <a:r>
              <a:rPr lang="zh-CN" altLang="en-US" dirty="0"/>
              <a:t>，宽</a:t>
            </a:r>
            <a:r>
              <a:rPr lang="en-US" altLang="zh-CN" dirty="0"/>
              <a:t>12</a:t>
            </a:r>
            <a:r>
              <a:rPr lang="zh-CN" altLang="en-US" dirty="0"/>
              <a:t>，面积是</a:t>
            </a:r>
            <a:r>
              <a:rPr lang="en-US" altLang="zh-CN" dirty="0"/>
              <a:t>72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D9FA9-2AF5-40CE-8608-E0B9C0895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请问这个行为做诊断</a:t>
            </a:r>
          </a:p>
        </p:txBody>
      </p:sp>
    </p:spTree>
    <p:extLst>
      <p:ext uri="{BB962C8B-B14F-4D97-AF65-F5344CB8AC3E}">
        <p14:creationId xmlns:p14="http://schemas.microsoft.com/office/powerpoint/2010/main" val="106819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5F2C06-7A41-4675-A73A-97797B6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基于行为的诊断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0A07DB7-7293-4B93-82CC-C1522C99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如果标签唯一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D39B68-DA24-42AC-9CFF-4613327A9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直接对应教学干预</a:t>
            </a:r>
            <a:endParaRPr lang="en-US" altLang="zh-CN" dirty="0"/>
          </a:p>
          <a:p>
            <a:pPr lvl="1"/>
            <a:r>
              <a:rPr lang="zh-CN" altLang="en-US" dirty="0"/>
              <a:t>如果有另一道题有标签唯一的相同错因，就可以计算教学有效性</a:t>
            </a:r>
            <a:endParaRPr lang="en-US" altLang="zh-CN" dirty="0"/>
          </a:p>
          <a:p>
            <a:pPr lvl="1"/>
            <a:r>
              <a:rPr lang="en-US" altLang="zh-CN" dirty="0"/>
              <a:t>BKT</a:t>
            </a:r>
            <a:r>
              <a:rPr lang="zh-CN" altLang="en-US" dirty="0"/>
              <a:t>模型可以解决粗心噪音的问题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9079814-2F34-49A6-962F-170190A5C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如果标签不唯一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9C9D56-3DA3-45B6-8F33-4E2309375C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再接一道题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13</a:t>
            </a:r>
            <a:r>
              <a:rPr lang="zh-CN" altLang="en-US" dirty="0"/>
              <a:t>*</a:t>
            </a:r>
            <a:r>
              <a:rPr lang="en-US" altLang="zh-CN" dirty="0"/>
              <a:t>21=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有多少学生回答了</a:t>
            </a:r>
            <a:r>
              <a:rPr lang="en-US" altLang="zh-CN" dirty="0"/>
              <a:t>84</a:t>
            </a:r>
          </a:p>
          <a:p>
            <a:r>
              <a:rPr lang="zh-CN" altLang="en-US" dirty="0"/>
              <a:t>从其他题目中计算后验概率</a:t>
            </a:r>
            <a:endParaRPr lang="en-US" altLang="zh-CN" dirty="0"/>
          </a:p>
          <a:p>
            <a:pPr lvl="1"/>
            <a:r>
              <a:rPr lang="zh-CN" altLang="en-US" dirty="0"/>
              <a:t>长</a:t>
            </a:r>
            <a:r>
              <a:rPr lang="en-US" altLang="zh-CN" dirty="0"/>
              <a:t>15</a:t>
            </a:r>
            <a:r>
              <a:rPr lang="zh-CN" altLang="en-US" dirty="0"/>
              <a:t>，宽</a:t>
            </a:r>
            <a:r>
              <a:rPr lang="en-US" altLang="zh-CN" dirty="0"/>
              <a:t>12</a:t>
            </a:r>
          </a:p>
          <a:p>
            <a:pPr lvl="2"/>
            <a:r>
              <a:rPr lang="zh-CN" altLang="en-US" dirty="0"/>
              <a:t>答</a:t>
            </a:r>
            <a:r>
              <a:rPr lang="en-US" altLang="zh-CN" dirty="0"/>
              <a:t>54</a:t>
            </a:r>
            <a:r>
              <a:rPr lang="zh-CN" altLang="en-US" dirty="0"/>
              <a:t>的</a:t>
            </a:r>
            <a:r>
              <a:rPr lang="en-US" altLang="zh-CN" dirty="0"/>
              <a:t>4416</a:t>
            </a:r>
            <a:r>
              <a:rPr lang="zh-CN" altLang="en-US" dirty="0"/>
              <a:t>人</a:t>
            </a:r>
            <a:endParaRPr lang="en-US" altLang="zh-CN" dirty="0"/>
          </a:p>
          <a:p>
            <a:pPr lvl="2"/>
            <a:r>
              <a:rPr lang="zh-CN" altLang="en-US" dirty="0"/>
              <a:t>答</a:t>
            </a:r>
            <a:r>
              <a:rPr lang="en-US" altLang="zh-CN" dirty="0"/>
              <a:t>72</a:t>
            </a:r>
            <a:r>
              <a:rPr lang="zh-CN" altLang="en-US" dirty="0"/>
              <a:t>的</a:t>
            </a:r>
            <a:r>
              <a:rPr lang="en-US" altLang="zh-CN" dirty="0"/>
              <a:t>382</a:t>
            </a:r>
            <a:r>
              <a:rPr lang="zh-CN" altLang="en-US" dirty="0"/>
              <a:t>人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2BEAA76-16B5-459C-A155-9765933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长方形长</a:t>
            </a:r>
            <a:r>
              <a:rPr lang="en-US" altLang="zh-CN" dirty="0"/>
              <a:t>24</a:t>
            </a:r>
            <a:r>
              <a:rPr lang="zh-CN" altLang="en-US" dirty="0"/>
              <a:t>，宽</a:t>
            </a:r>
            <a:r>
              <a:rPr lang="en-US" altLang="zh-CN" dirty="0"/>
              <a:t>12</a:t>
            </a:r>
            <a:r>
              <a:rPr lang="zh-CN" altLang="en-US" dirty="0"/>
              <a:t>，面积是</a:t>
            </a:r>
            <a:r>
              <a:rPr lang="en-US" altLang="zh-CN" dirty="0"/>
              <a:t>___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EFA68D6-DF73-4FA9-8A6E-759393192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请列举学生前</a:t>
            </a:r>
            <a:r>
              <a:rPr lang="en-US" altLang="zh-CN" dirty="0"/>
              <a:t>3</a:t>
            </a:r>
            <a:r>
              <a:rPr lang="zh-CN" altLang="en-US" dirty="0"/>
              <a:t>个最常见的错误（至多写</a:t>
            </a:r>
            <a:r>
              <a:rPr lang="en-US" altLang="zh-CN" dirty="0"/>
              <a:t>5</a:t>
            </a:r>
            <a:r>
              <a:rPr lang="zh-CN" altLang="en-US" dirty="0"/>
              <a:t>个）</a:t>
            </a:r>
          </a:p>
        </p:txBody>
      </p:sp>
    </p:spTree>
    <p:extLst>
      <p:ext uri="{BB962C8B-B14F-4D97-AF65-F5344CB8AC3E}">
        <p14:creationId xmlns:p14="http://schemas.microsoft.com/office/powerpoint/2010/main" val="24553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29CE5-C891-4550-A125-DCC8A7BD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2" y="987425"/>
            <a:ext cx="4262437" cy="774031"/>
          </a:xfrm>
        </p:spPr>
        <p:txBody>
          <a:bodyPr/>
          <a:lstStyle/>
          <a:p>
            <a:r>
              <a:rPr lang="en-US" altLang="zh-CN" dirty="0"/>
              <a:t>28, The Magic Number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D3CC8-C460-4135-8EC7-22E9ECD9DD0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9025F54-E51B-49D0-B07C-874C75431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17769"/>
              </p:ext>
            </p:extLst>
          </p:nvPr>
        </p:nvGraphicFramePr>
        <p:xfrm>
          <a:off x="5183188" y="996950"/>
          <a:ext cx="6253163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D0A2DFD5-378F-4C70-AE8B-A913CEC81C50}"/>
              </a:ext>
            </a:extLst>
          </p:cNvPr>
          <p:cNvSpPr txBox="1">
            <a:spLocks/>
          </p:cNvSpPr>
          <p:nvPr/>
        </p:nvSpPr>
        <p:spPr>
          <a:xfrm>
            <a:off x="604000" y="2352591"/>
            <a:ext cx="42624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对于一起作业的学生</a:t>
            </a:r>
            <a:br>
              <a:rPr lang="en-US" altLang="zh-CN" dirty="0"/>
            </a:br>
            <a:r>
              <a:rPr lang="zh-CN" altLang="en-US" dirty="0"/>
              <a:t>如果错了，</a:t>
            </a:r>
            <a:br>
              <a:rPr lang="en-US" altLang="zh-CN" dirty="0"/>
            </a:br>
            <a:r>
              <a:rPr lang="zh-CN" altLang="en-US" dirty="0"/>
              <a:t>标签不应该是几何，而应该是算术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C07C63A-AEA1-42E4-A2BB-2A876F71D361}"/>
              </a:ext>
            </a:extLst>
          </p:cNvPr>
          <p:cNvSpPr txBox="1">
            <a:spLocks/>
          </p:cNvSpPr>
          <p:nvPr/>
        </p:nvSpPr>
        <p:spPr>
          <a:xfrm>
            <a:off x="604001" y="4543926"/>
            <a:ext cx="42624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对于好未来的学生，</a:t>
            </a:r>
            <a:br>
              <a:rPr lang="en-US" altLang="zh-CN" dirty="0"/>
            </a:br>
            <a:r>
              <a:rPr lang="zh-CN" altLang="en-US" dirty="0"/>
              <a:t>如果错了，</a:t>
            </a:r>
            <a:br>
              <a:rPr lang="en-US" altLang="zh-CN" dirty="0"/>
            </a:br>
            <a:r>
              <a:rPr lang="zh-CN" altLang="en-US" dirty="0"/>
              <a:t>标签更应该打算术</a:t>
            </a:r>
          </a:p>
        </p:txBody>
      </p:sp>
    </p:spTree>
    <p:extLst>
      <p:ext uri="{BB962C8B-B14F-4D97-AF65-F5344CB8AC3E}">
        <p14:creationId xmlns:p14="http://schemas.microsoft.com/office/powerpoint/2010/main" val="32365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7D8B-693E-4B46-A7D0-2AE590AA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630234" cy="2852737"/>
          </a:xfrm>
        </p:spPr>
        <p:txBody>
          <a:bodyPr/>
          <a:lstStyle/>
          <a:p>
            <a:r>
              <a:rPr lang="zh-CN" altLang="en-US" dirty="0"/>
              <a:t>长方形长</a:t>
            </a:r>
            <a:r>
              <a:rPr lang="en-US" altLang="zh-CN" dirty="0"/>
              <a:t>24</a:t>
            </a:r>
            <a:r>
              <a:rPr lang="zh-CN" altLang="en-US" dirty="0"/>
              <a:t>，宽</a:t>
            </a:r>
            <a:r>
              <a:rPr lang="en-US" altLang="zh-CN" dirty="0"/>
              <a:t>12</a:t>
            </a:r>
            <a:r>
              <a:rPr lang="zh-CN" altLang="en-US" dirty="0"/>
              <a:t>，面积是</a:t>
            </a:r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D9FA9-2AF5-40CE-8608-E0B9C0895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学生到底是不会，还是粗心？</a:t>
            </a:r>
          </a:p>
        </p:txBody>
      </p:sp>
    </p:spTree>
    <p:extLst>
      <p:ext uri="{BB962C8B-B14F-4D97-AF65-F5344CB8AC3E}">
        <p14:creationId xmlns:p14="http://schemas.microsoft.com/office/powerpoint/2010/main" val="234541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455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基于行为的诊断测评</vt:lpstr>
      <vt:lpstr>Summary</vt:lpstr>
      <vt:lpstr>长方形长24，宽12，面积是___</vt:lpstr>
      <vt:lpstr>多挂载的恶果</vt:lpstr>
      <vt:lpstr>长方形长24，宽12，面积是72</vt:lpstr>
      <vt:lpstr>基于行为的诊断</vt:lpstr>
      <vt:lpstr>长方形长24，宽12，面积是___</vt:lpstr>
      <vt:lpstr>28, The Magic Number</vt:lpstr>
      <vt:lpstr>长方形长24，宽12，面积是28</vt:lpstr>
      <vt:lpstr>静态贝叶斯模型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基于行为的诊断测评</dc:title>
  <dc:creator>dell</dc:creator>
  <cp:lastModifiedBy>dell</cp:lastModifiedBy>
  <cp:revision>64</cp:revision>
  <dcterms:created xsi:type="dcterms:W3CDTF">2018-02-05T05:28:05Z</dcterms:created>
  <dcterms:modified xsi:type="dcterms:W3CDTF">2018-02-05T06:51:40Z</dcterms:modified>
</cp:coreProperties>
</file>