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8" r:id="rId3"/>
    <p:sldId id="267" r:id="rId4"/>
    <p:sldId id="271" r:id="rId5"/>
    <p:sldId id="257" r:id="rId6"/>
    <p:sldId id="260" r:id="rId7"/>
    <p:sldId id="265" r:id="rId8"/>
    <p:sldId id="270" r:id="rId9"/>
    <p:sldId id="259" r:id="rId10"/>
    <p:sldId id="261" r:id="rId11"/>
    <p:sldId id="262" r:id="rId12"/>
    <p:sldId id="263" r:id="rId13"/>
    <p:sldId id="264" r:id="rId14"/>
    <p:sldId id="266" r:id="rId15"/>
    <p:sldId id="268" r:id="rId16"/>
    <p:sldId id="269" r:id="rId17"/>
    <p:sldId id="272" r:id="rId18"/>
    <p:sldId id="278" r:id="rId19"/>
    <p:sldId id="273" r:id="rId20"/>
    <p:sldId id="279" r:id="rId21"/>
    <p:sldId id="277" r:id="rId22"/>
    <p:sldId id="274"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D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3"/>
    <p:restoredTop sz="86792"/>
  </p:normalViewPr>
  <p:slideViewPr>
    <p:cSldViewPr snapToGrid="0" snapToObjects="1">
      <p:cViewPr>
        <p:scale>
          <a:sx n="95" d="100"/>
          <a:sy n="95" d="100"/>
        </p:scale>
        <p:origin x="1824" y="1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586FFF-D342-9841-B187-BD51440BD02B}" type="datetimeFigureOut">
              <a:rPr lang="en-US" smtClean="0"/>
              <a:t>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D54769-9086-7440-B677-DDED695829A8}" type="slidenum">
              <a:rPr lang="en-US" smtClean="0"/>
              <a:t>‹#›</a:t>
            </a:fld>
            <a:endParaRPr lang="en-US"/>
          </a:p>
        </p:txBody>
      </p:sp>
    </p:spTree>
    <p:extLst>
      <p:ext uri="{BB962C8B-B14F-4D97-AF65-F5344CB8AC3E}">
        <p14:creationId xmlns:p14="http://schemas.microsoft.com/office/powerpoint/2010/main" val="840346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a:t>
            </a:r>
            <a:r>
              <a:rPr lang="en-US" baseline="0" dirty="0" smtClean="0"/>
              <a:t> a high-level, the goal of data-driven </a:t>
            </a:r>
            <a:r>
              <a:rPr lang="en-US" baseline="0" dirty="0" err="1" smtClean="0"/>
              <a:t>QoE</a:t>
            </a:r>
            <a:r>
              <a:rPr lang="en-US" baseline="0" dirty="0" smtClean="0"/>
              <a:t> optimization is to map each session in the session-level feature space (on the left) onto the optimal decision in the decision space (on the right).</a:t>
            </a:r>
          </a:p>
          <a:p>
            <a:r>
              <a:rPr lang="en-US" baseline="0" dirty="0" smtClean="0"/>
              <a:t>For example, you can imagine each circle on the left is a video session characterized by features like client-side AS, location, connection type, and the video content genre.</a:t>
            </a:r>
          </a:p>
          <a:p>
            <a:r>
              <a:rPr lang="en-US" baseline="0" dirty="0" smtClean="0"/>
              <a:t>And each box on the right is a potential decision of CDN and bitrate. </a:t>
            </a:r>
          </a:p>
          <a:p>
            <a:r>
              <a:rPr lang="en-US" baseline="0" dirty="0" smtClean="0"/>
              <a:t>We’ll see more examples later.</a:t>
            </a:r>
          </a:p>
          <a:p>
            <a:endParaRPr lang="en-US" baseline="0" dirty="0" smtClean="0"/>
          </a:p>
          <a:p>
            <a:r>
              <a:rPr lang="en-US" baseline="0" dirty="0" smtClean="0"/>
              <a:t>Now, let’s assume we have some history sessions whose </a:t>
            </a:r>
            <a:r>
              <a:rPr lang="en-US" baseline="0" dirty="0" err="1" smtClean="0"/>
              <a:t>QoE</a:t>
            </a:r>
            <a:r>
              <a:rPr lang="en-US" baseline="0" dirty="0" smtClean="0"/>
              <a:t> has been observed.</a:t>
            </a:r>
          </a:p>
          <a:p>
            <a:r>
              <a:rPr lang="en-US" baseline="0" dirty="0" smtClean="0"/>
              <a:t>Let’s say we have a new session coming in, and we need to find the best decision for it based on the </a:t>
            </a:r>
            <a:r>
              <a:rPr lang="en-US" baseline="0" dirty="0" err="1" smtClean="0"/>
              <a:t>QoE</a:t>
            </a:r>
            <a:r>
              <a:rPr lang="en-US" baseline="0" dirty="0" smtClean="0"/>
              <a:t> observed from other sessions.</a:t>
            </a:r>
          </a:p>
          <a:p>
            <a:endParaRPr lang="en-US" baseline="0" dirty="0" smtClean="0"/>
          </a:p>
          <a:p>
            <a:r>
              <a:rPr lang="en-US" baseline="0" dirty="0" smtClean="0"/>
              <a:t>The first question is which sessions’ measurement data are relevant to the decision of the new session?</a:t>
            </a:r>
          </a:p>
          <a:p>
            <a:r>
              <a:rPr lang="en-US" baseline="0" dirty="0" smtClean="0"/>
              <a:t>It’s not scalable to use all history sessions to make the decision in real time, neither is it ideal to just look at the most similar ones (coz the data will be too sparse).</a:t>
            </a:r>
          </a:p>
          <a:p>
            <a:endParaRPr lang="en-US" baseline="0" dirty="0" smtClean="0"/>
          </a:p>
          <a:p>
            <a:r>
              <a:rPr lang="en-US" baseline="0" dirty="0" smtClean="0"/>
              <a:t>TO solve this problem, our first idea is that each session's </a:t>
            </a:r>
            <a:r>
              <a:rPr lang="en-US" baseline="0" dirty="0" err="1" smtClean="0"/>
              <a:t>QoE</a:t>
            </a:r>
            <a:r>
              <a:rPr lang="en-US" baseline="0" dirty="0" smtClean="0"/>
              <a:t> only depends on by a few critical features, so we can find  many similar sessions by matching along the most relevant features.</a:t>
            </a:r>
          </a:p>
        </p:txBody>
      </p:sp>
      <p:sp>
        <p:nvSpPr>
          <p:cNvPr id="4" name="Slide Number Placeholder 3"/>
          <p:cNvSpPr>
            <a:spLocks noGrp="1"/>
          </p:cNvSpPr>
          <p:nvPr>
            <p:ph type="sldNum" sz="quarter" idx="10"/>
          </p:nvPr>
        </p:nvSpPr>
        <p:spPr/>
        <p:txBody>
          <a:bodyPr/>
          <a:lstStyle/>
          <a:p>
            <a:fld id="{D02B3667-C49F-B148-80B4-E3DBAE13E7C5}" type="slidenum">
              <a:rPr lang="en-US" smtClean="0"/>
              <a:t>19</a:t>
            </a:fld>
            <a:endParaRPr lang="en-US"/>
          </a:p>
        </p:txBody>
      </p:sp>
    </p:spTree>
    <p:extLst>
      <p:ext uri="{BB962C8B-B14F-4D97-AF65-F5344CB8AC3E}">
        <p14:creationId xmlns:p14="http://schemas.microsoft.com/office/powerpoint/2010/main" val="421123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a:t>
            </a:r>
            <a:r>
              <a:rPr lang="en-US" baseline="0" dirty="0" smtClean="0"/>
              <a:t> a high-level, the goal of data-driven </a:t>
            </a:r>
            <a:r>
              <a:rPr lang="en-US" baseline="0" dirty="0" err="1" smtClean="0"/>
              <a:t>QoE</a:t>
            </a:r>
            <a:r>
              <a:rPr lang="en-US" baseline="0" dirty="0" smtClean="0"/>
              <a:t> optimization is to map each session in the session-level feature space (on the left) onto the optimal decision in the decision space (on the right).</a:t>
            </a:r>
          </a:p>
          <a:p>
            <a:r>
              <a:rPr lang="en-US" baseline="0" dirty="0" smtClean="0"/>
              <a:t>For example, you can imagine each circle on the left is a video session characterized by features like client-side AS, location, connection type, and the video content genre.</a:t>
            </a:r>
          </a:p>
          <a:p>
            <a:r>
              <a:rPr lang="en-US" baseline="0" dirty="0" smtClean="0"/>
              <a:t>And each box on the right is a potential decision of CDN and bitrate. </a:t>
            </a:r>
          </a:p>
          <a:p>
            <a:r>
              <a:rPr lang="en-US" baseline="0" dirty="0" smtClean="0"/>
              <a:t>We’ll see more examples later.</a:t>
            </a:r>
          </a:p>
          <a:p>
            <a:endParaRPr lang="en-US" baseline="0" dirty="0" smtClean="0"/>
          </a:p>
          <a:p>
            <a:r>
              <a:rPr lang="en-US" baseline="0" dirty="0" smtClean="0"/>
              <a:t>Now, let’s assume we have some history sessions whose </a:t>
            </a:r>
            <a:r>
              <a:rPr lang="en-US" baseline="0" dirty="0" err="1" smtClean="0"/>
              <a:t>QoE</a:t>
            </a:r>
            <a:r>
              <a:rPr lang="en-US" baseline="0" dirty="0" smtClean="0"/>
              <a:t> has been observed.</a:t>
            </a:r>
          </a:p>
          <a:p>
            <a:r>
              <a:rPr lang="en-US" baseline="0" dirty="0" smtClean="0"/>
              <a:t>Let’s say we have a new session coming in, and we need to find the best decision for it based on the </a:t>
            </a:r>
            <a:r>
              <a:rPr lang="en-US" baseline="0" dirty="0" err="1" smtClean="0"/>
              <a:t>QoE</a:t>
            </a:r>
            <a:r>
              <a:rPr lang="en-US" baseline="0" dirty="0" smtClean="0"/>
              <a:t> observed from other sessions.</a:t>
            </a:r>
          </a:p>
          <a:p>
            <a:endParaRPr lang="en-US" baseline="0" dirty="0" smtClean="0"/>
          </a:p>
          <a:p>
            <a:r>
              <a:rPr lang="en-US" baseline="0" dirty="0" smtClean="0"/>
              <a:t>The first question is which sessions’ measurement data are relevant to the decision of the new session?</a:t>
            </a:r>
          </a:p>
          <a:p>
            <a:r>
              <a:rPr lang="en-US" baseline="0" dirty="0" smtClean="0"/>
              <a:t>It’s not scalable to use all history sessions to make the decision in real time, neither is it ideal to just look at the most similar ones (coz the data will be too sparse).</a:t>
            </a:r>
          </a:p>
          <a:p>
            <a:endParaRPr lang="en-US" baseline="0" dirty="0" smtClean="0"/>
          </a:p>
          <a:p>
            <a:r>
              <a:rPr lang="en-US" baseline="0" dirty="0" smtClean="0"/>
              <a:t>TO solve this problem, our first idea is that each session's </a:t>
            </a:r>
            <a:r>
              <a:rPr lang="en-US" baseline="0" dirty="0" err="1" smtClean="0"/>
              <a:t>QoE</a:t>
            </a:r>
            <a:r>
              <a:rPr lang="en-US" baseline="0" dirty="0" smtClean="0"/>
              <a:t> only depends on by a few critical features, so we can find  many similar sessions by matching along the most relevant features.</a:t>
            </a:r>
          </a:p>
        </p:txBody>
      </p:sp>
      <p:sp>
        <p:nvSpPr>
          <p:cNvPr id="4" name="Slide Number Placeholder 3"/>
          <p:cNvSpPr>
            <a:spLocks noGrp="1"/>
          </p:cNvSpPr>
          <p:nvPr>
            <p:ph type="sldNum" sz="quarter" idx="10"/>
          </p:nvPr>
        </p:nvSpPr>
        <p:spPr/>
        <p:txBody>
          <a:bodyPr/>
          <a:lstStyle/>
          <a:p>
            <a:fld id="{D02B3667-C49F-B148-80B4-E3DBAE13E7C5}" type="slidenum">
              <a:rPr lang="en-US" smtClean="0"/>
              <a:t>20</a:t>
            </a:fld>
            <a:endParaRPr lang="en-US"/>
          </a:p>
        </p:txBody>
      </p:sp>
    </p:spTree>
    <p:extLst>
      <p:ext uri="{BB962C8B-B14F-4D97-AF65-F5344CB8AC3E}">
        <p14:creationId xmlns:p14="http://schemas.microsoft.com/office/powerpoint/2010/main" val="425208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let’s say we’ve found some similar sessions, but what if there are too many decision for these sessions to explore and identify the best decision?</a:t>
            </a:r>
          </a:p>
          <a:p>
            <a:endParaRPr lang="en-US" baseline="0" dirty="0" smtClean="0"/>
          </a:p>
          <a:p>
            <a:r>
              <a:rPr lang="en-US" baseline="0" dirty="0" smtClean="0"/>
              <a:t>To solve this problem, our second idea is to focus on a small fraction of most promising decisions which are very likely to include a close-to-optimal decision.</a:t>
            </a:r>
          </a:p>
          <a:p>
            <a:endParaRPr lang="en-US" baseline="0" dirty="0" smtClean="0"/>
          </a:p>
          <a:p>
            <a:r>
              <a:rPr lang="en-US" baseline="0" dirty="0" smtClean="0"/>
              <a:t>Now, it seems these two ideas have solved the problem, right?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they only solve the problem mathematically! Remember there will be millions of sessions (circles) and they are geo-distributed, so the question is how to build a system to run such decision-making process at scale?</a:t>
            </a:r>
          </a:p>
          <a:p>
            <a:endParaRPr lang="en-US" baseline="0" dirty="0" smtClean="0"/>
          </a:p>
        </p:txBody>
      </p:sp>
      <p:sp>
        <p:nvSpPr>
          <p:cNvPr id="4" name="Slide Number Placeholder 3"/>
          <p:cNvSpPr>
            <a:spLocks noGrp="1"/>
          </p:cNvSpPr>
          <p:nvPr>
            <p:ph type="sldNum" sz="quarter" idx="10"/>
          </p:nvPr>
        </p:nvSpPr>
        <p:spPr/>
        <p:txBody>
          <a:bodyPr/>
          <a:lstStyle/>
          <a:p>
            <a:fld id="{D02B3667-C49F-B148-80B4-E3DBAE13E7C5}" type="slidenum">
              <a:rPr lang="en-US" smtClean="0"/>
              <a:t>22</a:t>
            </a:fld>
            <a:endParaRPr lang="en-US"/>
          </a:p>
        </p:txBody>
      </p:sp>
    </p:spTree>
    <p:extLst>
      <p:ext uri="{BB962C8B-B14F-4D97-AF65-F5344CB8AC3E}">
        <p14:creationId xmlns:p14="http://schemas.microsoft.com/office/powerpoint/2010/main" val="1138854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Well, it turned out these similar sessions who share critical features, also share network locality.</a:t>
            </a:r>
            <a:r>
              <a:rPr lang="en-US" dirty="0" smtClean="0"/>
              <a:t> </a:t>
            </a:r>
          </a:p>
          <a:p>
            <a:r>
              <a:rPr lang="en-US" baseline="0" dirty="0" smtClean="0"/>
              <a:t>This allows us to divide sessions into groups, and each group can be independently controlled by a frontend cloud server.</a:t>
            </a:r>
          </a:p>
          <a:p>
            <a:r>
              <a:rPr lang="en-US" baseline="0" dirty="0" smtClean="0"/>
              <a:t>Such group-based control mechanism can easily scale up to many geo-distributed sessions.</a:t>
            </a:r>
          </a:p>
          <a:p>
            <a:endParaRPr lang="en-US" baseline="0" dirty="0" smtClean="0"/>
          </a:p>
          <a:p>
            <a:r>
              <a:rPr lang="en-US" baseline="0" dirty="0" smtClean="0"/>
              <a:t>So far, we have always assumed that we know these </a:t>
            </a:r>
            <a:r>
              <a:rPr lang="en-US" b="1" i="1" baseline="0" dirty="0" smtClean="0"/>
              <a:t>structures</a:t>
            </a:r>
            <a:r>
              <a:rPr lang="en-US" baseline="0" dirty="0" smtClean="0"/>
              <a:t> such as critical features and subspace of promising decisions.</a:t>
            </a:r>
          </a:p>
          <a:p>
            <a:r>
              <a:rPr lang="en-US" baseline="0" dirty="0" smtClean="0"/>
              <a:t>But how do we get structures in the first place?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02B3667-C49F-B148-80B4-E3DBAE13E7C5}" type="slidenum">
              <a:rPr lang="en-US" smtClean="0"/>
              <a:t>23</a:t>
            </a:fld>
            <a:endParaRPr lang="en-US"/>
          </a:p>
        </p:txBody>
      </p:sp>
    </p:spTree>
    <p:extLst>
      <p:ext uri="{BB962C8B-B14F-4D97-AF65-F5344CB8AC3E}">
        <p14:creationId xmlns:p14="http://schemas.microsoft.com/office/powerpoint/2010/main" val="1512147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key insight here is that these</a:t>
            </a:r>
            <a:r>
              <a:rPr lang="en-US" baseline="0" dirty="0" smtClean="0"/>
              <a:t> structures tend to persist on relatively long timescales of tens of minutes.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they can be learned from long-term history data by an offline process.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the remaining of the talk, I will discuss these ideas in more details.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D02B3667-C49F-B148-80B4-E3DBAE13E7C5}" type="slidenum">
              <a:rPr lang="en-US" smtClean="0"/>
              <a:t>24</a:t>
            </a:fld>
            <a:endParaRPr lang="en-US"/>
          </a:p>
        </p:txBody>
      </p:sp>
    </p:spTree>
    <p:extLst>
      <p:ext uri="{BB962C8B-B14F-4D97-AF65-F5344CB8AC3E}">
        <p14:creationId xmlns:p14="http://schemas.microsoft.com/office/powerpoint/2010/main" val="378275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1C503E-B3AF-6441-B799-F7D88DC9E6C8}" type="datetimeFigureOut">
              <a:rPr lang="en-US" smtClean="0"/>
              <a:t>8/18/17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9566C-9A98-2347-98E3-EA18A1A80294}" type="slidenum">
              <a:rPr lang="en-US" smtClean="0"/>
              <a:t>‹#›</a:t>
            </a:fld>
            <a:endParaRPr lang="en-US"/>
          </a:p>
        </p:txBody>
      </p:sp>
    </p:spTree>
    <p:extLst>
      <p:ext uri="{BB962C8B-B14F-4D97-AF65-F5344CB8AC3E}">
        <p14:creationId xmlns:p14="http://schemas.microsoft.com/office/powerpoint/2010/main" val="953761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1C503E-B3AF-6441-B799-F7D88DC9E6C8}" type="datetimeFigureOut">
              <a:rPr lang="en-US" smtClean="0"/>
              <a:t>8/18/17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9566C-9A98-2347-98E3-EA18A1A80294}" type="slidenum">
              <a:rPr lang="en-US" smtClean="0"/>
              <a:t>‹#›</a:t>
            </a:fld>
            <a:endParaRPr lang="en-US"/>
          </a:p>
        </p:txBody>
      </p:sp>
    </p:spTree>
    <p:extLst>
      <p:ext uri="{BB962C8B-B14F-4D97-AF65-F5344CB8AC3E}">
        <p14:creationId xmlns:p14="http://schemas.microsoft.com/office/powerpoint/2010/main" val="993747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1C503E-B3AF-6441-B799-F7D88DC9E6C8}" type="datetimeFigureOut">
              <a:rPr lang="en-US" smtClean="0"/>
              <a:t>8/18/17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9566C-9A98-2347-98E3-EA18A1A80294}" type="slidenum">
              <a:rPr lang="en-US" smtClean="0"/>
              <a:t>‹#›</a:t>
            </a:fld>
            <a:endParaRPr lang="en-US"/>
          </a:p>
        </p:txBody>
      </p:sp>
    </p:spTree>
    <p:extLst>
      <p:ext uri="{BB962C8B-B14F-4D97-AF65-F5344CB8AC3E}">
        <p14:creationId xmlns:p14="http://schemas.microsoft.com/office/powerpoint/2010/main" val="932615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1C503E-B3AF-6441-B799-F7D88DC9E6C8}" type="datetimeFigureOut">
              <a:rPr lang="en-US" smtClean="0"/>
              <a:t>8/18/17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9566C-9A98-2347-98E3-EA18A1A80294}" type="slidenum">
              <a:rPr lang="en-US" smtClean="0"/>
              <a:t>‹#›</a:t>
            </a:fld>
            <a:endParaRPr lang="en-US"/>
          </a:p>
        </p:txBody>
      </p:sp>
    </p:spTree>
    <p:extLst>
      <p:ext uri="{BB962C8B-B14F-4D97-AF65-F5344CB8AC3E}">
        <p14:creationId xmlns:p14="http://schemas.microsoft.com/office/powerpoint/2010/main" val="1820542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1C503E-B3AF-6441-B799-F7D88DC9E6C8}" type="datetimeFigureOut">
              <a:rPr lang="en-US" smtClean="0"/>
              <a:t>8/18/17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9566C-9A98-2347-98E3-EA18A1A80294}" type="slidenum">
              <a:rPr lang="en-US" smtClean="0"/>
              <a:t>‹#›</a:t>
            </a:fld>
            <a:endParaRPr lang="en-US"/>
          </a:p>
        </p:txBody>
      </p:sp>
    </p:spTree>
    <p:extLst>
      <p:ext uri="{BB962C8B-B14F-4D97-AF65-F5344CB8AC3E}">
        <p14:creationId xmlns:p14="http://schemas.microsoft.com/office/powerpoint/2010/main" val="505265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1C503E-B3AF-6441-B799-F7D88DC9E6C8}" type="datetimeFigureOut">
              <a:rPr lang="en-US" smtClean="0"/>
              <a:t>8/18/17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F9566C-9A98-2347-98E3-EA18A1A80294}" type="slidenum">
              <a:rPr lang="en-US" smtClean="0"/>
              <a:t>‹#›</a:t>
            </a:fld>
            <a:endParaRPr lang="en-US"/>
          </a:p>
        </p:txBody>
      </p:sp>
    </p:spTree>
    <p:extLst>
      <p:ext uri="{BB962C8B-B14F-4D97-AF65-F5344CB8AC3E}">
        <p14:creationId xmlns:p14="http://schemas.microsoft.com/office/powerpoint/2010/main" val="847607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1C503E-B3AF-6441-B799-F7D88DC9E6C8}" type="datetimeFigureOut">
              <a:rPr lang="en-US" smtClean="0"/>
              <a:t>8/18/17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F9566C-9A98-2347-98E3-EA18A1A80294}" type="slidenum">
              <a:rPr lang="en-US" smtClean="0"/>
              <a:t>‹#›</a:t>
            </a:fld>
            <a:endParaRPr lang="en-US"/>
          </a:p>
        </p:txBody>
      </p:sp>
    </p:spTree>
    <p:extLst>
      <p:ext uri="{BB962C8B-B14F-4D97-AF65-F5344CB8AC3E}">
        <p14:creationId xmlns:p14="http://schemas.microsoft.com/office/powerpoint/2010/main" val="1477684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1C503E-B3AF-6441-B799-F7D88DC9E6C8}" type="datetimeFigureOut">
              <a:rPr lang="en-US" smtClean="0"/>
              <a:t>8/18/17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F9566C-9A98-2347-98E3-EA18A1A80294}" type="slidenum">
              <a:rPr lang="en-US" smtClean="0"/>
              <a:t>‹#›</a:t>
            </a:fld>
            <a:endParaRPr lang="en-US"/>
          </a:p>
        </p:txBody>
      </p:sp>
    </p:spTree>
    <p:extLst>
      <p:ext uri="{BB962C8B-B14F-4D97-AF65-F5344CB8AC3E}">
        <p14:creationId xmlns:p14="http://schemas.microsoft.com/office/powerpoint/2010/main" val="1935640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1C503E-B3AF-6441-B799-F7D88DC9E6C8}" type="datetimeFigureOut">
              <a:rPr lang="en-US" smtClean="0"/>
              <a:t>8/18/17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F9566C-9A98-2347-98E3-EA18A1A80294}" type="slidenum">
              <a:rPr lang="en-US" smtClean="0"/>
              <a:t>‹#›</a:t>
            </a:fld>
            <a:endParaRPr lang="en-US"/>
          </a:p>
        </p:txBody>
      </p:sp>
    </p:spTree>
    <p:extLst>
      <p:ext uri="{BB962C8B-B14F-4D97-AF65-F5344CB8AC3E}">
        <p14:creationId xmlns:p14="http://schemas.microsoft.com/office/powerpoint/2010/main" val="77358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1C503E-B3AF-6441-B799-F7D88DC9E6C8}" type="datetimeFigureOut">
              <a:rPr lang="en-US" smtClean="0"/>
              <a:t>8/18/17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F9566C-9A98-2347-98E3-EA18A1A80294}" type="slidenum">
              <a:rPr lang="en-US" smtClean="0"/>
              <a:t>‹#›</a:t>
            </a:fld>
            <a:endParaRPr lang="en-US"/>
          </a:p>
        </p:txBody>
      </p:sp>
    </p:spTree>
    <p:extLst>
      <p:ext uri="{BB962C8B-B14F-4D97-AF65-F5344CB8AC3E}">
        <p14:creationId xmlns:p14="http://schemas.microsoft.com/office/powerpoint/2010/main" val="940888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1C503E-B3AF-6441-B799-F7D88DC9E6C8}" type="datetimeFigureOut">
              <a:rPr lang="en-US" smtClean="0"/>
              <a:t>8/18/17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F9566C-9A98-2347-98E3-EA18A1A80294}" type="slidenum">
              <a:rPr lang="en-US" smtClean="0"/>
              <a:t>‹#›</a:t>
            </a:fld>
            <a:endParaRPr lang="en-US"/>
          </a:p>
        </p:txBody>
      </p:sp>
    </p:spTree>
    <p:extLst>
      <p:ext uri="{BB962C8B-B14F-4D97-AF65-F5344CB8AC3E}">
        <p14:creationId xmlns:p14="http://schemas.microsoft.com/office/powerpoint/2010/main" val="15826575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1C503E-B3AF-6441-B799-F7D88DC9E6C8}" type="datetimeFigureOut">
              <a:rPr lang="en-US" smtClean="0"/>
              <a:t>8/18/17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F9566C-9A98-2347-98E3-EA18A1A80294}" type="slidenum">
              <a:rPr lang="en-US" smtClean="0"/>
              <a:t>‹#›</a:t>
            </a:fld>
            <a:endParaRPr lang="en-US"/>
          </a:p>
        </p:txBody>
      </p:sp>
    </p:spTree>
    <p:extLst>
      <p:ext uri="{BB962C8B-B14F-4D97-AF65-F5344CB8AC3E}">
        <p14:creationId xmlns:p14="http://schemas.microsoft.com/office/powerpoint/2010/main" val="1445682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3.tiff"/><Relationship Id="rId5" Type="http://schemas.openxmlformats.org/officeDocument/2006/relationships/image" Target="../media/image4.emf"/><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tiff"/><Relationship Id="rId5" Type="http://schemas.openxmlformats.org/officeDocument/2006/relationships/image" Target="../media/image1.tiff"/><Relationship Id="rId6" Type="http://schemas.openxmlformats.org/officeDocument/2006/relationships/image" Target="../media/image12.tiff"/><Relationship Id="rId1" Type="http://schemas.openxmlformats.org/officeDocument/2006/relationships/slideLayout" Target="../slideLayouts/slideLayout2.xml"/><Relationship Id="rId2" Type="http://schemas.openxmlformats.org/officeDocument/2006/relationships/image" Target="../media/image9.tiff"/></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tiff"/><Relationship Id="rId5" Type="http://schemas.openxmlformats.org/officeDocument/2006/relationships/image" Target="../media/image1.tiff"/><Relationship Id="rId6" Type="http://schemas.openxmlformats.org/officeDocument/2006/relationships/image" Target="../media/image12.tiff"/><Relationship Id="rId1" Type="http://schemas.openxmlformats.org/officeDocument/2006/relationships/slideLayout" Target="../slideLayouts/slideLayout2.xml"/><Relationship Id="rId2" Type="http://schemas.openxmlformats.org/officeDocument/2006/relationships/image" Target="../media/image9.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3.tiff"/><Relationship Id="rId5" Type="http://schemas.openxmlformats.org/officeDocument/2006/relationships/image" Target="../media/image4.emf"/><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3.tiff"/><Relationship Id="rId5" Type="http://schemas.openxmlformats.org/officeDocument/2006/relationships/image" Target="../media/image4.emf"/><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 Id="rId3" Type="http://schemas.openxmlformats.org/officeDocument/2006/relationships/image" Target="../media/image4.emf"/></Relationships>
</file>

<file path=ppt/slides/_rels/slide2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15.emf"/><Relationship Id="rId5" Type="http://schemas.openxmlformats.org/officeDocument/2006/relationships/image" Target="../media/image3.tiff"/><Relationship Id="rId6" Type="http://schemas.openxmlformats.org/officeDocument/2006/relationships/image" Target="../media/image4.emf"/><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tiff"/><Relationship Id="rId4" Type="http://schemas.openxmlformats.org/officeDocument/2006/relationships/image" Target="../media/image4.emf"/><Relationship Id="rId5" Type="http://schemas.openxmlformats.org/officeDocument/2006/relationships/image" Target="../media/image16.em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4" Type="http://schemas.openxmlformats.org/officeDocument/2006/relationships/image" Target="../media/image4.emf"/><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4" Type="http://schemas.openxmlformats.org/officeDocument/2006/relationships/image" Target="../media/image4.emf"/><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6814962" y="953320"/>
            <a:ext cx="4918842" cy="404694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Rectangle 39"/>
          <p:cNvSpPr/>
          <p:nvPr/>
        </p:nvSpPr>
        <p:spPr>
          <a:xfrm>
            <a:off x="997673" y="963517"/>
            <a:ext cx="4918842" cy="404694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 name="Picture 3"/>
          <p:cNvPicPr>
            <a:picLocks noChangeAspect="1"/>
          </p:cNvPicPr>
          <p:nvPr/>
        </p:nvPicPr>
        <p:blipFill>
          <a:blip r:embed="rId2" cstate="email">
            <a:grayscl/>
            <a:extLst>
              <a:ext uri="{28A0092B-C50C-407E-A947-70E740481C1C}">
                <a14:useLocalDpi xmlns:a14="http://schemas.microsoft.com/office/drawing/2010/main"/>
              </a:ext>
            </a:extLst>
          </a:blip>
          <a:stretch>
            <a:fillRect/>
          </a:stretch>
        </p:blipFill>
        <p:spPr>
          <a:xfrm>
            <a:off x="1463220" y="3109645"/>
            <a:ext cx="642916" cy="642916"/>
          </a:xfrm>
          <a:prstGeom prst="rect">
            <a:avLst/>
          </a:prstGeom>
        </p:spPr>
      </p:pic>
      <p:sp>
        <p:nvSpPr>
          <p:cNvPr id="5" name="Cloud 4"/>
          <p:cNvSpPr/>
          <p:nvPr/>
        </p:nvSpPr>
        <p:spPr>
          <a:xfrm>
            <a:off x="2746181" y="2611805"/>
            <a:ext cx="2797161" cy="1638596"/>
          </a:xfrm>
          <a:prstGeom prst="cloud">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smtClean="0">
              <a:solidFill>
                <a:schemeClr val="bg1">
                  <a:lumMod val="65000"/>
                </a:schemeClr>
              </a:solidFill>
            </a:endParaRPr>
          </a:p>
        </p:txBody>
      </p:sp>
      <p:cxnSp>
        <p:nvCxnSpPr>
          <p:cNvPr id="6" name="Straight Arrow Connector 5"/>
          <p:cNvCxnSpPr/>
          <p:nvPr/>
        </p:nvCxnSpPr>
        <p:spPr>
          <a:xfrm flipH="1">
            <a:off x="2106136" y="3431103"/>
            <a:ext cx="648721" cy="0"/>
          </a:xfrm>
          <a:prstGeom prst="straightConnector1">
            <a:avLst/>
          </a:prstGeom>
          <a:ln w="57150">
            <a:solidFill>
              <a:schemeClr val="bg1">
                <a:lumMod val="65000"/>
              </a:schemeClr>
            </a:solidFill>
            <a:prstDash val="solid"/>
            <a:tailEnd type="none" w="lg" len="lg"/>
          </a:ln>
        </p:spPr>
        <p:style>
          <a:lnRef idx="1">
            <a:schemeClr val="dk1"/>
          </a:lnRef>
          <a:fillRef idx="0">
            <a:schemeClr val="dk1"/>
          </a:fillRef>
          <a:effectRef idx="0">
            <a:schemeClr val="dk1"/>
          </a:effectRef>
          <a:fontRef idx="minor">
            <a:schemeClr val="tx1"/>
          </a:fontRef>
        </p:style>
      </p:cxnSp>
      <p:pic>
        <p:nvPicPr>
          <p:cNvPr id="8" name="Picture 7"/>
          <p:cNvPicPr>
            <a:picLocks noChangeAspect="1"/>
          </p:cNvPicPr>
          <p:nvPr/>
        </p:nvPicPr>
        <p:blipFill>
          <a:blip r:embed="rId3" cstate="email">
            <a:grayscl/>
            <a:extLst>
              <a:ext uri="{28A0092B-C50C-407E-A947-70E740481C1C}">
                <a14:useLocalDpi xmlns:a14="http://schemas.microsoft.com/office/drawing/2010/main"/>
              </a:ext>
            </a:extLst>
          </a:blip>
          <a:stretch>
            <a:fillRect/>
          </a:stretch>
        </p:blipFill>
        <p:spPr>
          <a:xfrm>
            <a:off x="3644628" y="2964723"/>
            <a:ext cx="688383" cy="466380"/>
          </a:xfrm>
          <a:prstGeom prst="rect">
            <a:avLst/>
          </a:prstGeom>
        </p:spPr>
      </p:pic>
      <p:pic>
        <p:nvPicPr>
          <p:cNvPr id="22" name="Picture 21"/>
          <p:cNvPicPr>
            <a:picLocks noChangeAspect="1"/>
          </p:cNvPicPr>
          <p:nvPr/>
        </p:nvPicPr>
        <p:blipFill>
          <a:blip r:embed="rId2" cstate="email">
            <a:grayscl/>
            <a:extLst>
              <a:ext uri="{28A0092B-C50C-407E-A947-70E740481C1C}">
                <a14:useLocalDpi xmlns:a14="http://schemas.microsoft.com/office/drawing/2010/main"/>
              </a:ext>
            </a:extLst>
          </a:blip>
          <a:stretch>
            <a:fillRect/>
          </a:stretch>
        </p:blipFill>
        <p:spPr>
          <a:xfrm>
            <a:off x="6966730" y="3181897"/>
            <a:ext cx="640080" cy="640080"/>
          </a:xfrm>
          <a:prstGeom prst="rect">
            <a:avLst/>
          </a:prstGeom>
        </p:spPr>
      </p:pic>
      <p:cxnSp>
        <p:nvCxnSpPr>
          <p:cNvPr id="23" name="Straight Arrow Connector 22"/>
          <p:cNvCxnSpPr/>
          <p:nvPr/>
        </p:nvCxnSpPr>
        <p:spPr>
          <a:xfrm flipH="1">
            <a:off x="7615954" y="3516669"/>
            <a:ext cx="819595" cy="0"/>
          </a:xfrm>
          <a:prstGeom prst="straightConnector1">
            <a:avLst/>
          </a:prstGeom>
          <a:ln w="57150">
            <a:solidFill>
              <a:schemeClr val="bg1">
                <a:lumMod val="65000"/>
              </a:schemeClr>
            </a:solidFill>
            <a:prstDash val="solid"/>
            <a:tailEnd type="none" w="lg" len="lg"/>
          </a:ln>
        </p:spPr>
        <p:style>
          <a:lnRef idx="1">
            <a:schemeClr val="dk1"/>
          </a:lnRef>
          <a:fillRef idx="0">
            <a:schemeClr val="dk1"/>
          </a:fillRef>
          <a:effectRef idx="0">
            <a:schemeClr val="dk1"/>
          </a:effectRef>
          <a:fontRef idx="minor">
            <a:schemeClr val="tx1"/>
          </a:fontRef>
        </p:style>
      </p:cxnSp>
      <p:pic>
        <p:nvPicPr>
          <p:cNvPr id="24" name="Picture 23"/>
          <p:cNvPicPr>
            <a:picLocks noChangeAspect="1"/>
          </p:cNvPicPr>
          <p:nvPr/>
        </p:nvPicPr>
        <p:blipFill>
          <a:blip r:embed="rId2" cstate="email">
            <a:grayscl/>
            <a:extLst>
              <a:ext uri="{28A0092B-C50C-407E-A947-70E740481C1C}">
                <a14:useLocalDpi xmlns:a14="http://schemas.microsoft.com/office/drawing/2010/main"/>
              </a:ext>
            </a:extLst>
          </a:blip>
          <a:stretch>
            <a:fillRect/>
          </a:stretch>
        </p:blipFill>
        <p:spPr>
          <a:xfrm>
            <a:off x="7372190" y="4014001"/>
            <a:ext cx="640080" cy="640080"/>
          </a:xfrm>
          <a:prstGeom prst="rect">
            <a:avLst/>
          </a:prstGeom>
        </p:spPr>
      </p:pic>
      <p:pic>
        <p:nvPicPr>
          <p:cNvPr id="25" name="Picture 24"/>
          <p:cNvPicPr>
            <a:picLocks noChangeAspect="1"/>
          </p:cNvPicPr>
          <p:nvPr/>
        </p:nvPicPr>
        <p:blipFill>
          <a:blip r:embed="rId2" cstate="email">
            <a:grayscl/>
            <a:extLst>
              <a:ext uri="{28A0092B-C50C-407E-A947-70E740481C1C}">
                <a14:useLocalDpi xmlns:a14="http://schemas.microsoft.com/office/drawing/2010/main"/>
              </a:ext>
            </a:extLst>
          </a:blip>
          <a:stretch>
            <a:fillRect/>
          </a:stretch>
        </p:blipFill>
        <p:spPr>
          <a:xfrm>
            <a:off x="7372190" y="2303173"/>
            <a:ext cx="640080" cy="640080"/>
          </a:xfrm>
          <a:prstGeom prst="rect">
            <a:avLst/>
          </a:prstGeom>
        </p:spPr>
      </p:pic>
      <p:cxnSp>
        <p:nvCxnSpPr>
          <p:cNvPr id="26" name="Straight Arrow Connector 25"/>
          <p:cNvCxnSpPr/>
          <p:nvPr/>
        </p:nvCxnSpPr>
        <p:spPr>
          <a:xfrm flipH="1" flipV="1">
            <a:off x="8012270" y="2862767"/>
            <a:ext cx="832104" cy="363722"/>
          </a:xfrm>
          <a:prstGeom prst="straightConnector1">
            <a:avLst/>
          </a:prstGeom>
          <a:ln w="57150">
            <a:solidFill>
              <a:schemeClr val="bg1">
                <a:lumMod val="65000"/>
              </a:schemeClr>
            </a:solidFill>
            <a:prstDash val="solid"/>
            <a:tailEnd type="none" w="lg" len="lg"/>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H="1">
            <a:off x="8021414" y="3786083"/>
            <a:ext cx="822960" cy="396559"/>
          </a:xfrm>
          <a:prstGeom prst="straightConnector1">
            <a:avLst/>
          </a:prstGeom>
          <a:ln w="57150">
            <a:solidFill>
              <a:schemeClr val="bg1">
                <a:lumMod val="65000"/>
              </a:schemeClr>
            </a:solidFill>
            <a:prstDash val="solid"/>
            <a:tailEnd type="none" w="lg" len="lg"/>
          </a:ln>
        </p:spPr>
        <p:style>
          <a:lnRef idx="1">
            <a:schemeClr val="dk1"/>
          </a:lnRef>
          <a:fillRef idx="0">
            <a:schemeClr val="dk1"/>
          </a:fillRef>
          <a:effectRef idx="0">
            <a:schemeClr val="dk1"/>
          </a:effectRef>
          <a:fontRef idx="minor">
            <a:schemeClr val="tx1"/>
          </a:fontRef>
        </p:style>
      </p:cxnSp>
      <p:sp>
        <p:nvSpPr>
          <p:cNvPr id="28" name="Cloud 27"/>
          <p:cNvSpPr/>
          <p:nvPr/>
        </p:nvSpPr>
        <p:spPr>
          <a:xfrm>
            <a:off x="8426873" y="2611805"/>
            <a:ext cx="3179954" cy="1724162"/>
          </a:xfrm>
          <a:prstGeom prst="cloud">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lumMod val="65000"/>
                </a:schemeClr>
              </a:solidFill>
            </a:endParaRPr>
          </a:p>
        </p:txBody>
      </p:sp>
      <p:cxnSp>
        <p:nvCxnSpPr>
          <p:cNvPr id="29" name="Straight Arrow Connector 28"/>
          <p:cNvCxnSpPr/>
          <p:nvPr/>
        </p:nvCxnSpPr>
        <p:spPr>
          <a:xfrm flipV="1">
            <a:off x="7906794" y="1752834"/>
            <a:ext cx="824420" cy="536518"/>
          </a:xfrm>
          <a:prstGeom prst="straightConnector1">
            <a:avLst/>
          </a:prstGeom>
          <a:ln w="5715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7615954" y="1881243"/>
            <a:ext cx="1228420" cy="1427305"/>
          </a:xfrm>
          <a:prstGeom prst="straightConnector1">
            <a:avLst/>
          </a:prstGeom>
          <a:ln w="5715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7866575" y="1936463"/>
            <a:ext cx="1099574" cy="2101052"/>
          </a:xfrm>
          <a:prstGeom prst="straightConnector1">
            <a:avLst/>
          </a:prstGeom>
          <a:ln w="5715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4" cstate="email">
            <a:duotone>
              <a:prstClr val="black"/>
              <a:srgbClr val="D9C3A5">
                <a:tint val="50000"/>
                <a:satMod val="180000"/>
              </a:srgbClr>
            </a:duotone>
            <a:extLst>
              <a:ext uri="{28A0092B-C50C-407E-A947-70E740481C1C}">
                <a14:useLocalDpi xmlns:a14="http://schemas.microsoft.com/office/drawing/2010/main"/>
              </a:ext>
            </a:extLst>
          </a:blip>
          <a:stretch>
            <a:fillRect/>
          </a:stretch>
        </p:blipFill>
        <p:spPr>
          <a:xfrm>
            <a:off x="8820978" y="1076850"/>
            <a:ext cx="548034" cy="846929"/>
          </a:xfrm>
          <a:prstGeom prst="rect">
            <a:avLst/>
          </a:prstGeom>
        </p:spPr>
      </p:pic>
      <p:pic>
        <p:nvPicPr>
          <p:cNvPr id="36" name="Picture 35"/>
          <p:cNvPicPr>
            <a:picLocks noChangeAspect="1"/>
          </p:cNvPicPr>
          <p:nvPr/>
        </p:nvPicPr>
        <p:blipFill>
          <a:blip r:embed="rId5">
            <a:duotone>
              <a:schemeClr val="accent6">
                <a:shade val="45000"/>
                <a:satMod val="135000"/>
              </a:schemeClr>
              <a:prstClr val="white"/>
            </a:duotone>
            <a:lum bright="-20000" contrast="40000"/>
          </a:blip>
          <a:stretch>
            <a:fillRect/>
          </a:stretch>
        </p:blipFill>
        <p:spPr>
          <a:xfrm>
            <a:off x="9068023" y="1017858"/>
            <a:ext cx="986439" cy="986439"/>
          </a:xfrm>
          <a:prstGeom prst="rect">
            <a:avLst/>
          </a:prstGeom>
        </p:spPr>
      </p:pic>
      <p:pic>
        <p:nvPicPr>
          <p:cNvPr id="37" name="Picture 36"/>
          <p:cNvPicPr>
            <a:picLocks noChangeAspect="1"/>
          </p:cNvPicPr>
          <p:nvPr/>
        </p:nvPicPr>
        <p:blipFill>
          <a:blip r:embed="rId5">
            <a:duotone>
              <a:schemeClr val="accent6">
                <a:shade val="45000"/>
                <a:satMod val="135000"/>
              </a:schemeClr>
              <a:prstClr val="white"/>
            </a:duotone>
            <a:lum bright="-20000" contrast="40000"/>
          </a:blip>
          <a:stretch>
            <a:fillRect/>
          </a:stretch>
        </p:blipFill>
        <p:spPr>
          <a:xfrm>
            <a:off x="3644628" y="2058189"/>
            <a:ext cx="986439" cy="986439"/>
          </a:xfrm>
          <a:prstGeom prst="rect">
            <a:avLst/>
          </a:prstGeom>
        </p:spPr>
      </p:pic>
      <p:pic>
        <p:nvPicPr>
          <p:cNvPr id="38" name="Picture 37"/>
          <p:cNvPicPr>
            <a:picLocks noChangeAspect="1"/>
          </p:cNvPicPr>
          <p:nvPr/>
        </p:nvPicPr>
        <p:blipFill>
          <a:blip r:embed="rId5">
            <a:duotone>
              <a:schemeClr val="accent6">
                <a:shade val="45000"/>
                <a:satMod val="135000"/>
              </a:schemeClr>
              <a:prstClr val="white"/>
            </a:duotone>
            <a:lum bright="-20000" contrast="40000"/>
          </a:blip>
          <a:stretch>
            <a:fillRect/>
          </a:stretch>
        </p:blipFill>
        <p:spPr>
          <a:xfrm>
            <a:off x="1144641" y="2322783"/>
            <a:ext cx="986439" cy="986439"/>
          </a:xfrm>
          <a:prstGeom prst="rect">
            <a:avLst/>
          </a:prstGeom>
        </p:spPr>
      </p:pic>
      <p:sp>
        <p:nvSpPr>
          <p:cNvPr id="42" name="TextBox 41"/>
          <p:cNvSpPr txBox="1"/>
          <p:nvPr/>
        </p:nvSpPr>
        <p:spPr>
          <a:xfrm>
            <a:off x="1275229" y="3644410"/>
            <a:ext cx="1315232" cy="461665"/>
          </a:xfrm>
          <a:prstGeom prst="rect">
            <a:avLst/>
          </a:prstGeom>
          <a:noFill/>
        </p:spPr>
        <p:txBody>
          <a:bodyPr wrap="none" rtlCol="0">
            <a:spAutoFit/>
          </a:bodyPr>
          <a:lstStyle/>
          <a:p>
            <a:r>
              <a:rPr lang="en-US" sz="2400" smtClean="0"/>
              <a:t>Endpoint</a:t>
            </a:r>
            <a:endParaRPr lang="en-US" sz="2400"/>
          </a:p>
        </p:txBody>
      </p:sp>
      <p:sp>
        <p:nvSpPr>
          <p:cNvPr id="43" name="TextBox 42"/>
          <p:cNvSpPr txBox="1"/>
          <p:nvPr/>
        </p:nvSpPr>
        <p:spPr>
          <a:xfrm>
            <a:off x="3039684" y="3413578"/>
            <a:ext cx="1915653" cy="461665"/>
          </a:xfrm>
          <a:prstGeom prst="rect">
            <a:avLst/>
          </a:prstGeom>
          <a:noFill/>
        </p:spPr>
        <p:txBody>
          <a:bodyPr wrap="none" rtlCol="0">
            <a:spAutoFit/>
          </a:bodyPr>
          <a:lstStyle/>
          <a:p>
            <a:r>
              <a:rPr lang="en-US" sz="2400" dirty="0" smtClean="0"/>
              <a:t>Network Core</a:t>
            </a:r>
            <a:endParaRPr lang="en-US" sz="2400" dirty="0"/>
          </a:p>
        </p:txBody>
      </p:sp>
      <p:sp>
        <p:nvSpPr>
          <p:cNvPr id="44" name="TextBox 43"/>
          <p:cNvSpPr txBox="1"/>
          <p:nvPr/>
        </p:nvSpPr>
        <p:spPr>
          <a:xfrm>
            <a:off x="7401853" y="1245715"/>
            <a:ext cx="1438535" cy="461665"/>
          </a:xfrm>
          <a:prstGeom prst="rect">
            <a:avLst/>
          </a:prstGeom>
          <a:noFill/>
        </p:spPr>
        <p:txBody>
          <a:bodyPr wrap="none" rtlCol="0">
            <a:spAutoFit/>
          </a:bodyPr>
          <a:lstStyle/>
          <a:p>
            <a:r>
              <a:rPr lang="en-US" sz="2400" smtClean="0"/>
              <a:t>Controller</a:t>
            </a:r>
            <a:endParaRPr lang="en-US" sz="2400"/>
          </a:p>
        </p:txBody>
      </p:sp>
    </p:spTree>
    <p:extLst>
      <p:ext uri="{BB962C8B-B14F-4D97-AF65-F5344CB8AC3E}">
        <p14:creationId xmlns:p14="http://schemas.microsoft.com/office/powerpoint/2010/main" val="10548666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6758457" y="1423685"/>
            <a:ext cx="6227111" cy="424790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Rectangle 78"/>
          <p:cNvSpPr/>
          <p:nvPr/>
        </p:nvSpPr>
        <p:spPr>
          <a:xfrm>
            <a:off x="277794" y="1423685"/>
            <a:ext cx="6227111" cy="424790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Cloud 76"/>
          <p:cNvSpPr/>
          <p:nvPr/>
        </p:nvSpPr>
        <p:spPr>
          <a:xfrm>
            <a:off x="8319870" y="1631679"/>
            <a:ext cx="2965446" cy="1710861"/>
          </a:xfrm>
          <a:prstGeom prst="cloud">
            <a:avLst/>
          </a:prstGeom>
          <a:solidFill>
            <a:schemeClr val="bg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Ins="0" rtlCol="0" anchor="t" anchorCtr="0"/>
          <a:lstStyle/>
          <a:p>
            <a:pPr algn="r"/>
            <a:r>
              <a:rPr lang="en-US" sz="2000" dirty="0" smtClean="0">
                <a:solidFill>
                  <a:schemeClr val="tx1"/>
                </a:solidFill>
              </a:rPr>
              <a:t>Managed Overlay</a:t>
            </a:r>
            <a:endParaRPr lang="en-US" sz="2000" dirty="0">
              <a:solidFill>
                <a:schemeClr val="tx1"/>
              </a:solidFill>
            </a:endParaRPr>
          </a:p>
        </p:txBody>
      </p:sp>
      <p:sp>
        <p:nvSpPr>
          <p:cNvPr id="14" name="Cloud 13"/>
          <p:cNvSpPr/>
          <p:nvPr/>
        </p:nvSpPr>
        <p:spPr>
          <a:xfrm>
            <a:off x="3075678" y="4227445"/>
            <a:ext cx="2145426" cy="1308817"/>
          </a:xfrm>
          <a:prstGeom prst="cloud">
            <a:avLst/>
          </a:prstGeom>
          <a:solidFill>
            <a:schemeClr val="bg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r"/>
            <a:endParaRPr lang="en-US" sz="2800" dirty="0">
              <a:solidFill>
                <a:schemeClr val="tx1"/>
              </a:solidFill>
            </a:endParaRPr>
          </a:p>
        </p:txBody>
      </p:sp>
      <p:sp>
        <p:nvSpPr>
          <p:cNvPr id="16" name="Cloud 15"/>
          <p:cNvSpPr/>
          <p:nvPr/>
        </p:nvSpPr>
        <p:spPr>
          <a:xfrm>
            <a:off x="4324754" y="2828323"/>
            <a:ext cx="2145426" cy="1412569"/>
          </a:xfrm>
          <a:prstGeom prst="cloud">
            <a:avLst/>
          </a:prstGeom>
          <a:solidFill>
            <a:schemeClr val="bg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r"/>
            <a:endParaRPr lang="en-US" sz="2800" dirty="0">
              <a:solidFill>
                <a:schemeClr val="tx1"/>
              </a:solidFill>
            </a:endParaRPr>
          </a:p>
        </p:txBody>
      </p:sp>
      <p:sp>
        <p:nvSpPr>
          <p:cNvPr id="13" name="Cloud 12"/>
          <p:cNvSpPr/>
          <p:nvPr/>
        </p:nvSpPr>
        <p:spPr>
          <a:xfrm>
            <a:off x="3464028" y="1522141"/>
            <a:ext cx="2145426" cy="1412569"/>
          </a:xfrm>
          <a:prstGeom prst="cloud">
            <a:avLst/>
          </a:prstGeom>
          <a:solidFill>
            <a:schemeClr val="bg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r"/>
            <a:endParaRPr lang="en-US" sz="2800" dirty="0">
              <a:solidFill>
                <a:schemeClr val="tx1"/>
              </a:solidFill>
            </a:endParaRPr>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4695" y="3214985"/>
            <a:ext cx="612352" cy="612352"/>
          </a:xfrm>
          <a:prstGeom prst="rect">
            <a:avLst/>
          </a:prstGeom>
        </p:spPr>
      </p:pic>
      <p:sp>
        <p:nvSpPr>
          <p:cNvPr id="7" name="Cloud 6"/>
          <p:cNvSpPr/>
          <p:nvPr/>
        </p:nvSpPr>
        <p:spPr>
          <a:xfrm>
            <a:off x="1440334" y="2782995"/>
            <a:ext cx="2384842" cy="1645591"/>
          </a:xfrm>
          <a:prstGeom prst="cloud">
            <a:avLst/>
          </a:prstGeom>
          <a:solidFill>
            <a:schemeClr val="bg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smtClean="0">
              <a:solidFill>
                <a:schemeClr val="bg1">
                  <a:lumMod val="65000"/>
                </a:schemeClr>
              </a:solidFill>
            </a:endParaRPr>
          </a:p>
          <a:p>
            <a:pPr algn="ctr"/>
            <a:r>
              <a:rPr lang="en-US" sz="2000" dirty="0" smtClean="0">
                <a:solidFill>
                  <a:schemeClr val="bg1">
                    <a:lumMod val="65000"/>
                  </a:schemeClr>
                </a:solidFill>
              </a:rPr>
              <a:t>Internet</a:t>
            </a:r>
            <a:endParaRPr lang="en-US" sz="2000" dirty="0">
              <a:solidFill>
                <a:schemeClr val="bg1">
                  <a:lumMod val="65000"/>
                </a:schemeClr>
              </a:solidFill>
            </a:endParaRPr>
          </a:p>
        </p:txBody>
      </p:sp>
      <p:pic>
        <p:nvPicPr>
          <p:cNvPr id="12" name="Picture 1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589827" y="1993424"/>
            <a:ext cx="612352" cy="612352"/>
          </a:xfrm>
          <a:prstGeom prst="rect">
            <a:avLst/>
          </a:prstGeom>
        </p:spPr>
      </p:pic>
      <p:pic>
        <p:nvPicPr>
          <p:cNvPr id="15" name="Picture 1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309816" y="4397468"/>
            <a:ext cx="612352" cy="612352"/>
          </a:xfrm>
          <a:prstGeom prst="rect">
            <a:avLst/>
          </a:prstGeom>
        </p:spPr>
      </p:pic>
      <p:sp>
        <p:nvSpPr>
          <p:cNvPr id="20" name="Freeform 19"/>
          <p:cNvSpPr/>
          <p:nvPr/>
        </p:nvSpPr>
        <p:spPr>
          <a:xfrm>
            <a:off x="1239918" y="2502767"/>
            <a:ext cx="2538168" cy="903226"/>
          </a:xfrm>
          <a:custGeom>
            <a:avLst/>
            <a:gdLst>
              <a:gd name="connsiteX0" fmla="*/ 0 w 2837330"/>
              <a:gd name="connsiteY0" fmla="*/ 1021976 h 1021976"/>
              <a:gd name="connsiteX1" fmla="*/ 1492624 w 2837330"/>
              <a:gd name="connsiteY1" fmla="*/ 779929 h 1021976"/>
              <a:gd name="connsiteX2" fmla="*/ 2837330 w 2837330"/>
              <a:gd name="connsiteY2" fmla="*/ 0 h 1021976"/>
            </a:gdLst>
            <a:ahLst/>
            <a:cxnLst>
              <a:cxn ang="0">
                <a:pos x="connsiteX0" y="connsiteY0"/>
              </a:cxn>
              <a:cxn ang="0">
                <a:pos x="connsiteX1" y="connsiteY1"/>
              </a:cxn>
              <a:cxn ang="0">
                <a:pos x="connsiteX2" y="connsiteY2"/>
              </a:cxn>
            </a:cxnLst>
            <a:rect l="l" t="t" r="r" b="b"/>
            <a:pathLst>
              <a:path w="2837330" h="1021976">
                <a:moveTo>
                  <a:pt x="0" y="1021976"/>
                </a:moveTo>
                <a:cubicBezTo>
                  <a:pt x="509868" y="986117"/>
                  <a:pt x="1019736" y="950258"/>
                  <a:pt x="1492624" y="779929"/>
                </a:cubicBezTo>
                <a:cubicBezTo>
                  <a:pt x="1965512" y="609600"/>
                  <a:pt x="2837330" y="0"/>
                  <a:pt x="2837330" y="0"/>
                </a:cubicBezTo>
              </a:path>
            </a:pathLst>
          </a:custGeom>
          <a:ln w="38100">
            <a:solidFill>
              <a:schemeClr val="bg1">
                <a:lumMod val="50000"/>
              </a:schemeClr>
            </a:solidFill>
            <a:prstDash val="solid"/>
            <a:headEnd type="triangle" w="lg" len="lg"/>
            <a:tailEnd type="triangl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Freeform 20"/>
          <p:cNvSpPr/>
          <p:nvPr/>
        </p:nvSpPr>
        <p:spPr>
          <a:xfrm flipV="1">
            <a:off x="1239918" y="3568517"/>
            <a:ext cx="3425673" cy="59829"/>
          </a:xfrm>
          <a:custGeom>
            <a:avLst/>
            <a:gdLst>
              <a:gd name="connsiteX0" fmla="*/ 0 w 2837330"/>
              <a:gd name="connsiteY0" fmla="*/ 1021976 h 1021976"/>
              <a:gd name="connsiteX1" fmla="*/ 1492624 w 2837330"/>
              <a:gd name="connsiteY1" fmla="*/ 779929 h 1021976"/>
              <a:gd name="connsiteX2" fmla="*/ 2837330 w 2837330"/>
              <a:gd name="connsiteY2" fmla="*/ 0 h 1021976"/>
            </a:gdLst>
            <a:ahLst/>
            <a:cxnLst>
              <a:cxn ang="0">
                <a:pos x="connsiteX0" y="connsiteY0"/>
              </a:cxn>
              <a:cxn ang="0">
                <a:pos x="connsiteX1" y="connsiteY1"/>
              </a:cxn>
              <a:cxn ang="0">
                <a:pos x="connsiteX2" y="connsiteY2"/>
              </a:cxn>
            </a:cxnLst>
            <a:rect l="l" t="t" r="r" b="b"/>
            <a:pathLst>
              <a:path w="2837330" h="1021976">
                <a:moveTo>
                  <a:pt x="0" y="1021976"/>
                </a:moveTo>
                <a:cubicBezTo>
                  <a:pt x="509868" y="986117"/>
                  <a:pt x="1019736" y="950258"/>
                  <a:pt x="1492624" y="779929"/>
                </a:cubicBezTo>
                <a:cubicBezTo>
                  <a:pt x="1965512" y="609600"/>
                  <a:pt x="2837330" y="0"/>
                  <a:pt x="2837330" y="0"/>
                </a:cubicBezTo>
              </a:path>
            </a:pathLst>
          </a:custGeom>
          <a:ln w="38100">
            <a:solidFill>
              <a:schemeClr val="bg1">
                <a:lumMod val="50000"/>
              </a:schemeClr>
            </a:solidFill>
            <a:prstDash val="solid"/>
            <a:headEnd type="triangle" w="lg" len="lg"/>
            <a:tailEnd type="triangl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Freeform 21"/>
          <p:cNvSpPr/>
          <p:nvPr/>
        </p:nvSpPr>
        <p:spPr>
          <a:xfrm flipV="1">
            <a:off x="1190544" y="3720918"/>
            <a:ext cx="2119271" cy="929215"/>
          </a:xfrm>
          <a:custGeom>
            <a:avLst/>
            <a:gdLst>
              <a:gd name="connsiteX0" fmla="*/ 0 w 2837330"/>
              <a:gd name="connsiteY0" fmla="*/ 1021976 h 1021976"/>
              <a:gd name="connsiteX1" fmla="*/ 1492624 w 2837330"/>
              <a:gd name="connsiteY1" fmla="*/ 779929 h 1021976"/>
              <a:gd name="connsiteX2" fmla="*/ 2837330 w 2837330"/>
              <a:gd name="connsiteY2" fmla="*/ 0 h 1021976"/>
            </a:gdLst>
            <a:ahLst/>
            <a:cxnLst>
              <a:cxn ang="0">
                <a:pos x="connsiteX0" y="connsiteY0"/>
              </a:cxn>
              <a:cxn ang="0">
                <a:pos x="connsiteX1" y="connsiteY1"/>
              </a:cxn>
              <a:cxn ang="0">
                <a:pos x="connsiteX2" y="connsiteY2"/>
              </a:cxn>
            </a:cxnLst>
            <a:rect l="l" t="t" r="r" b="b"/>
            <a:pathLst>
              <a:path w="2837330" h="1021976">
                <a:moveTo>
                  <a:pt x="0" y="1021976"/>
                </a:moveTo>
                <a:cubicBezTo>
                  <a:pt x="509868" y="986117"/>
                  <a:pt x="1019736" y="950258"/>
                  <a:pt x="1492624" y="779929"/>
                </a:cubicBezTo>
                <a:cubicBezTo>
                  <a:pt x="1965512" y="609600"/>
                  <a:pt x="2837330" y="0"/>
                  <a:pt x="2837330" y="0"/>
                </a:cubicBezTo>
              </a:path>
            </a:pathLst>
          </a:custGeom>
          <a:ln w="38100">
            <a:solidFill>
              <a:schemeClr val="bg1">
                <a:lumMod val="50000"/>
              </a:schemeClr>
            </a:solidFill>
            <a:prstDash val="solid"/>
            <a:headEnd type="triangle" w="lg" len="lg"/>
            <a:tailEnd type="triangl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pic>
        <p:nvPicPr>
          <p:cNvPr id="23" name="Picture 22"/>
          <p:cNvPicPr>
            <a:picLocks noChangeAspect="1"/>
          </p:cNvPicPr>
          <p:nvPr/>
        </p:nvPicPr>
        <p:blipFill>
          <a:blip r:embed="rId3"/>
          <a:stretch>
            <a:fillRect/>
          </a:stretch>
        </p:blipFill>
        <p:spPr>
          <a:xfrm>
            <a:off x="324753" y="3273325"/>
            <a:ext cx="915165" cy="710042"/>
          </a:xfrm>
          <a:prstGeom prst="rect">
            <a:avLst/>
          </a:prstGeom>
        </p:spPr>
      </p:pic>
      <p:sp>
        <p:nvSpPr>
          <p:cNvPr id="28" name="Rectangle 27"/>
          <p:cNvSpPr/>
          <p:nvPr/>
        </p:nvSpPr>
        <p:spPr>
          <a:xfrm>
            <a:off x="4274228" y="1742494"/>
            <a:ext cx="91440" cy="1828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9" name="Rectangle 28"/>
          <p:cNvSpPr/>
          <p:nvPr/>
        </p:nvSpPr>
        <p:spPr>
          <a:xfrm>
            <a:off x="4274228" y="2012772"/>
            <a:ext cx="228600" cy="2743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Rectangle 29"/>
          <p:cNvSpPr/>
          <p:nvPr/>
        </p:nvSpPr>
        <p:spPr>
          <a:xfrm>
            <a:off x="4274228" y="2368040"/>
            <a:ext cx="365760" cy="3657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 name="Rectangle 37"/>
          <p:cNvSpPr/>
          <p:nvPr/>
        </p:nvSpPr>
        <p:spPr>
          <a:xfrm>
            <a:off x="2934326" y="1539081"/>
            <a:ext cx="772969" cy="400110"/>
          </a:xfrm>
          <a:prstGeom prst="rect">
            <a:avLst/>
          </a:prstGeom>
        </p:spPr>
        <p:txBody>
          <a:bodyPr wrap="none">
            <a:spAutoFit/>
          </a:bodyPr>
          <a:lstStyle/>
          <a:p>
            <a:pPr algn="r"/>
            <a:r>
              <a:rPr lang="en-US" sz="2000" dirty="0" smtClean="0">
                <a:solidFill>
                  <a:schemeClr val="tx1"/>
                </a:solidFill>
              </a:rPr>
              <a:t>CDN1</a:t>
            </a:r>
            <a:endParaRPr lang="en-US" sz="2000" dirty="0">
              <a:solidFill>
                <a:schemeClr val="tx1"/>
              </a:solidFill>
            </a:endParaRPr>
          </a:p>
        </p:txBody>
      </p:sp>
      <p:sp>
        <p:nvSpPr>
          <p:cNvPr id="39" name="Rectangle 38"/>
          <p:cNvSpPr/>
          <p:nvPr/>
        </p:nvSpPr>
        <p:spPr>
          <a:xfrm>
            <a:off x="5300865" y="3044025"/>
            <a:ext cx="91440" cy="1828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0" name="Rectangle 39"/>
          <p:cNvSpPr/>
          <p:nvPr/>
        </p:nvSpPr>
        <p:spPr>
          <a:xfrm>
            <a:off x="5300865" y="3314303"/>
            <a:ext cx="228600" cy="2743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1" name="Rectangle 40"/>
          <p:cNvSpPr/>
          <p:nvPr/>
        </p:nvSpPr>
        <p:spPr>
          <a:xfrm>
            <a:off x="5300865" y="3669571"/>
            <a:ext cx="365760" cy="3657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2" name="TextBox 41"/>
          <p:cNvSpPr txBox="1"/>
          <p:nvPr/>
        </p:nvSpPr>
        <p:spPr>
          <a:xfrm>
            <a:off x="5658678" y="3189853"/>
            <a:ext cx="433132" cy="523220"/>
          </a:xfrm>
          <a:prstGeom prst="rect">
            <a:avLst/>
          </a:prstGeom>
          <a:noFill/>
        </p:spPr>
        <p:txBody>
          <a:bodyPr wrap="none" rtlCol="0">
            <a:spAutoFit/>
          </a:bodyPr>
          <a:lstStyle/>
          <a:p>
            <a:r>
              <a:rPr lang="en-US" sz="2800" smtClean="0"/>
              <a:t>…</a:t>
            </a:r>
            <a:endParaRPr lang="en-US" sz="2800"/>
          </a:p>
        </p:txBody>
      </p:sp>
      <p:sp>
        <p:nvSpPr>
          <p:cNvPr id="43" name="Rectangle 42"/>
          <p:cNvSpPr/>
          <p:nvPr/>
        </p:nvSpPr>
        <p:spPr>
          <a:xfrm>
            <a:off x="4025592" y="4311646"/>
            <a:ext cx="91440" cy="1828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4" name="Rectangle 43"/>
          <p:cNvSpPr/>
          <p:nvPr/>
        </p:nvSpPr>
        <p:spPr>
          <a:xfrm>
            <a:off x="4025592" y="4581924"/>
            <a:ext cx="228600" cy="2743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5" name="Rectangle 44"/>
          <p:cNvSpPr/>
          <p:nvPr/>
        </p:nvSpPr>
        <p:spPr>
          <a:xfrm>
            <a:off x="4025592" y="4937192"/>
            <a:ext cx="365760" cy="3657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6" name="TextBox 45"/>
          <p:cNvSpPr txBox="1"/>
          <p:nvPr/>
        </p:nvSpPr>
        <p:spPr>
          <a:xfrm>
            <a:off x="4383405" y="4457474"/>
            <a:ext cx="433132" cy="523220"/>
          </a:xfrm>
          <a:prstGeom prst="rect">
            <a:avLst/>
          </a:prstGeom>
          <a:noFill/>
        </p:spPr>
        <p:txBody>
          <a:bodyPr wrap="none" rtlCol="0">
            <a:spAutoFit/>
          </a:bodyPr>
          <a:lstStyle/>
          <a:p>
            <a:r>
              <a:rPr lang="en-US" sz="2800" smtClean="0"/>
              <a:t>…</a:t>
            </a:r>
            <a:endParaRPr lang="en-US" sz="2800"/>
          </a:p>
        </p:txBody>
      </p:sp>
      <p:sp>
        <p:nvSpPr>
          <p:cNvPr id="47" name="Rectangle 46"/>
          <p:cNvSpPr/>
          <p:nvPr/>
        </p:nvSpPr>
        <p:spPr>
          <a:xfrm>
            <a:off x="3746247" y="2972166"/>
            <a:ext cx="772969" cy="400110"/>
          </a:xfrm>
          <a:prstGeom prst="rect">
            <a:avLst/>
          </a:prstGeom>
        </p:spPr>
        <p:txBody>
          <a:bodyPr wrap="none">
            <a:spAutoFit/>
          </a:bodyPr>
          <a:lstStyle/>
          <a:p>
            <a:pPr algn="r"/>
            <a:r>
              <a:rPr lang="en-US" sz="2000" smtClean="0">
                <a:solidFill>
                  <a:schemeClr val="tx1"/>
                </a:solidFill>
              </a:rPr>
              <a:t>CDN2</a:t>
            </a:r>
            <a:endParaRPr lang="en-US" sz="2000" dirty="0">
              <a:solidFill>
                <a:schemeClr val="tx1"/>
              </a:solidFill>
            </a:endParaRPr>
          </a:p>
        </p:txBody>
      </p:sp>
      <p:sp>
        <p:nvSpPr>
          <p:cNvPr id="48" name="Rectangle 47"/>
          <p:cNvSpPr/>
          <p:nvPr/>
        </p:nvSpPr>
        <p:spPr>
          <a:xfrm>
            <a:off x="2368437" y="4880621"/>
            <a:ext cx="772969" cy="400110"/>
          </a:xfrm>
          <a:prstGeom prst="rect">
            <a:avLst/>
          </a:prstGeom>
        </p:spPr>
        <p:txBody>
          <a:bodyPr wrap="none">
            <a:spAutoFit/>
          </a:bodyPr>
          <a:lstStyle/>
          <a:p>
            <a:pPr algn="r"/>
            <a:r>
              <a:rPr lang="en-US" sz="2000" dirty="0" smtClean="0">
                <a:solidFill>
                  <a:schemeClr val="tx1"/>
                </a:solidFill>
              </a:rPr>
              <a:t>CDN3</a:t>
            </a:r>
            <a:endParaRPr lang="en-US" sz="2000" dirty="0">
              <a:solidFill>
                <a:schemeClr val="tx1"/>
              </a:solidFill>
            </a:endParaRPr>
          </a:p>
        </p:txBody>
      </p:sp>
      <p:sp>
        <p:nvSpPr>
          <p:cNvPr id="59" name="TextBox 58"/>
          <p:cNvSpPr txBox="1"/>
          <p:nvPr/>
        </p:nvSpPr>
        <p:spPr>
          <a:xfrm>
            <a:off x="4622891" y="1584275"/>
            <a:ext cx="343364" cy="369332"/>
          </a:xfrm>
          <a:prstGeom prst="rect">
            <a:avLst/>
          </a:prstGeom>
          <a:noFill/>
        </p:spPr>
        <p:txBody>
          <a:bodyPr wrap="none" rtlCol="0">
            <a:spAutoFit/>
          </a:bodyPr>
          <a:lstStyle/>
          <a:p>
            <a:r>
              <a:rPr lang="en-US" smtClean="0"/>
              <a:t>…</a:t>
            </a:r>
            <a:endParaRPr lang="en-US"/>
          </a:p>
        </p:txBody>
      </p:sp>
      <p:sp>
        <p:nvSpPr>
          <p:cNvPr id="62" name="Rectangle 61"/>
          <p:cNvSpPr/>
          <p:nvPr/>
        </p:nvSpPr>
        <p:spPr>
          <a:xfrm>
            <a:off x="2402552" y="3426253"/>
            <a:ext cx="91440" cy="1828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3" name="Rectangle 62"/>
          <p:cNvSpPr/>
          <p:nvPr/>
        </p:nvSpPr>
        <p:spPr>
          <a:xfrm>
            <a:off x="2694245" y="2880130"/>
            <a:ext cx="228600" cy="2743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4" name="Rectangle 63"/>
          <p:cNvSpPr/>
          <p:nvPr/>
        </p:nvSpPr>
        <p:spPr>
          <a:xfrm>
            <a:off x="3126935" y="3313884"/>
            <a:ext cx="365760" cy="3657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65" name="Picture 64"/>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10527557" y="2255641"/>
            <a:ext cx="475896" cy="572682"/>
          </a:xfrm>
          <a:prstGeom prst="rect">
            <a:avLst/>
          </a:prstGeom>
        </p:spPr>
      </p:pic>
      <p:sp>
        <p:nvSpPr>
          <p:cNvPr id="69" name="Cloud 68"/>
          <p:cNvSpPr/>
          <p:nvPr/>
        </p:nvSpPr>
        <p:spPr>
          <a:xfrm>
            <a:off x="7912964" y="3544847"/>
            <a:ext cx="3954945" cy="1644519"/>
          </a:xfrm>
          <a:prstGeom prst="cloud">
            <a:avLst/>
          </a:prstGeom>
          <a:solidFill>
            <a:schemeClr val="bg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r>
              <a:rPr lang="en-US" sz="2000" dirty="0" smtClean="0">
                <a:solidFill>
                  <a:schemeClr val="bg1">
                    <a:lumMod val="65000"/>
                  </a:schemeClr>
                </a:solidFill>
              </a:rPr>
              <a:t>Internet</a:t>
            </a:r>
            <a:endParaRPr lang="en-US" sz="2000" dirty="0">
              <a:solidFill>
                <a:schemeClr val="bg1">
                  <a:lumMod val="65000"/>
                </a:schemeClr>
              </a:solidFill>
            </a:endParaRPr>
          </a:p>
        </p:txBody>
      </p:sp>
      <p:sp>
        <p:nvSpPr>
          <p:cNvPr id="70" name="Freeform 69"/>
          <p:cNvSpPr/>
          <p:nvPr/>
        </p:nvSpPr>
        <p:spPr>
          <a:xfrm>
            <a:off x="7813598" y="3337031"/>
            <a:ext cx="1886801" cy="1077694"/>
          </a:xfrm>
          <a:custGeom>
            <a:avLst/>
            <a:gdLst>
              <a:gd name="connsiteX0" fmla="*/ 0 w 2837330"/>
              <a:gd name="connsiteY0" fmla="*/ 1021976 h 1021976"/>
              <a:gd name="connsiteX1" fmla="*/ 1492624 w 2837330"/>
              <a:gd name="connsiteY1" fmla="*/ 779929 h 1021976"/>
              <a:gd name="connsiteX2" fmla="*/ 2837330 w 2837330"/>
              <a:gd name="connsiteY2" fmla="*/ 0 h 1021976"/>
            </a:gdLst>
            <a:ahLst/>
            <a:cxnLst>
              <a:cxn ang="0">
                <a:pos x="connsiteX0" y="connsiteY0"/>
              </a:cxn>
              <a:cxn ang="0">
                <a:pos x="connsiteX1" y="connsiteY1"/>
              </a:cxn>
              <a:cxn ang="0">
                <a:pos x="connsiteX2" y="connsiteY2"/>
              </a:cxn>
            </a:cxnLst>
            <a:rect l="l" t="t" r="r" b="b"/>
            <a:pathLst>
              <a:path w="2837330" h="1021976">
                <a:moveTo>
                  <a:pt x="0" y="1021976"/>
                </a:moveTo>
                <a:cubicBezTo>
                  <a:pt x="509868" y="986117"/>
                  <a:pt x="1019736" y="950258"/>
                  <a:pt x="1492624" y="779929"/>
                </a:cubicBezTo>
                <a:cubicBezTo>
                  <a:pt x="1965512" y="609600"/>
                  <a:pt x="2837330" y="0"/>
                  <a:pt x="2837330" y="0"/>
                </a:cubicBezTo>
              </a:path>
            </a:pathLst>
          </a:custGeom>
          <a:ln w="38100">
            <a:solidFill>
              <a:schemeClr val="bg1">
                <a:lumMod val="50000"/>
              </a:schemeClr>
            </a:solidFill>
            <a:prstDash val="solid"/>
            <a:headEnd type="triangle" w="lg" len="lg"/>
            <a:tailEnd type="triangl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pic>
        <p:nvPicPr>
          <p:cNvPr id="72" name="Picture 71"/>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8775288" y="2426839"/>
            <a:ext cx="475896" cy="572682"/>
          </a:xfrm>
          <a:prstGeom prst="rect">
            <a:avLst/>
          </a:prstGeom>
        </p:spPr>
      </p:pic>
      <p:sp>
        <p:nvSpPr>
          <p:cNvPr id="73" name="Freeform 72"/>
          <p:cNvSpPr/>
          <p:nvPr/>
        </p:nvSpPr>
        <p:spPr>
          <a:xfrm>
            <a:off x="7813599" y="2999520"/>
            <a:ext cx="1241688" cy="1288651"/>
          </a:xfrm>
          <a:custGeom>
            <a:avLst/>
            <a:gdLst>
              <a:gd name="connsiteX0" fmla="*/ 0 w 2837330"/>
              <a:gd name="connsiteY0" fmla="*/ 1021976 h 1021976"/>
              <a:gd name="connsiteX1" fmla="*/ 1492624 w 2837330"/>
              <a:gd name="connsiteY1" fmla="*/ 779929 h 1021976"/>
              <a:gd name="connsiteX2" fmla="*/ 2837330 w 2837330"/>
              <a:gd name="connsiteY2" fmla="*/ 0 h 1021976"/>
            </a:gdLst>
            <a:ahLst/>
            <a:cxnLst>
              <a:cxn ang="0">
                <a:pos x="connsiteX0" y="connsiteY0"/>
              </a:cxn>
              <a:cxn ang="0">
                <a:pos x="connsiteX1" y="connsiteY1"/>
              </a:cxn>
              <a:cxn ang="0">
                <a:pos x="connsiteX2" y="connsiteY2"/>
              </a:cxn>
            </a:cxnLst>
            <a:rect l="l" t="t" r="r" b="b"/>
            <a:pathLst>
              <a:path w="2837330" h="1021976">
                <a:moveTo>
                  <a:pt x="0" y="1021976"/>
                </a:moveTo>
                <a:cubicBezTo>
                  <a:pt x="509868" y="986117"/>
                  <a:pt x="1019736" y="950258"/>
                  <a:pt x="1492624" y="779929"/>
                </a:cubicBezTo>
                <a:cubicBezTo>
                  <a:pt x="1965512" y="609600"/>
                  <a:pt x="2837330" y="0"/>
                  <a:pt x="2837330" y="0"/>
                </a:cubicBezTo>
              </a:path>
            </a:pathLst>
          </a:custGeom>
          <a:ln w="38100">
            <a:solidFill>
              <a:schemeClr val="bg1">
                <a:lumMod val="50000"/>
              </a:schemeClr>
            </a:solidFill>
            <a:prstDash val="solid"/>
            <a:headEnd type="triangle" w="lg" len="lg"/>
            <a:tailEnd type="triangl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4" name="Freeform 73"/>
          <p:cNvSpPr/>
          <p:nvPr/>
        </p:nvSpPr>
        <p:spPr>
          <a:xfrm flipH="1">
            <a:off x="10755539" y="2828323"/>
            <a:ext cx="1223848" cy="1398113"/>
          </a:xfrm>
          <a:custGeom>
            <a:avLst/>
            <a:gdLst>
              <a:gd name="connsiteX0" fmla="*/ 0 w 2837330"/>
              <a:gd name="connsiteY0" fmla="*/ 1021976 h 1021976"/>
              <a:gd name="connsiteX1" fmla="*/ 1492624 w 2837330"/>
              <a:gd name="connsiteY1" fmla="*/ 779929 h 1021976"/>
              <a:gd name="connsiteX2" fmla="*/ 2837330 w 2837330"/>
              <a:gd name="connsiteY2" fmla="*/ 0 h 1021976"/>
            </a:gdLst>
            <a:ahLst/>
            <a:cxnLst>
              <a:cxn ang="0">
                <a:pos x="connsiteX0" y="connsiteY0"/>
              </a:cxn>
              <a:cxn ang="0">
                <a:pos x="connsiteX1" y="connsiteY1"/>
              </a:cxn>
              <a:cxn ang="0">
                <a:pos x="connsiteX2" y="connsiteY2"/>
              </a:cxn>
            </a:cxnLst>
            <a:rect l="l" t="t" r="r" b="b"/>
            <a:pathLst>
              <a:path w="2837330" h="1021976">
                <a:moveTo>
                  <a:pt x="0" y="1021976"/>
                </a:moveTo>
                <a:cubicBezTo>
                  <a:pt x="509868" y="986117"/>
                  <a:pt x="1019736" y="950258"/>
                  <a:pt x="1492624" y="779929"/>
                </a:cubicBezTo>
                <a:cubicBezTo>
                  <a:pt x="1965512" y="609600"/>
                  <a:pt x="2837330" y="0"/>
                  <a:pt x="2837330" y="0"/>
                </a:cubicBezTo>
              </a:path>
            </a:pathLst>
          </a:custGeom>
          <a:ln w="38100">
            <a:solidFill>
              <a:schemeClr val="bg1">
                <a:lumMod val="50000"/>
              </a:schemeClr>
            </a:solidFill>
            <a:prstDash val="solid"/>
            <a:headEnd type="triangle" w="lg" len="lg"/>
            <a:tailEnd type="triangl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5" name="Freeform 74"/>
          <p:cNvSpPr/>
          <p:nvPr/>
        </p:nvSpPr>
        <p:spPr>
          <a:xfrm flipH="1" flipV="1">
            <a:off x="9257640" y="2537675"/>
            <a:ext cx="1269916" cy="177246"/>
          </a:xfrm>
          <a:custGeom>
            <a:avLst/>
            <a:gdLst>
              <a:gd name="connsiteX0" fmla="*/ 0 w 2837330"/>
              <a:gd name="connsiteY0" fmla="*/ 1021976 h 1021976"/>
              <a:gd name="connsiteX1" fmla="*/ 1492624 w 2837330"/>
              <a:gd name="connsiteY1" fmla="*/ 779929 h 1021976"/>
              <a:gd name="connsiteX2" fmla="*/ 2837330 w 2837330"/>
              <a:gd name="connsiteY2" fmla="*/ 0 h 1021976"/>
            </a:gdLst>
            <a:ahLst/>
            <a:cxnLst>
              <a:cxn ang="0">
                <a:pos x="connsiteX0" y="connsiteY0"/>
              </a:cxn>
              <a:cxn ang="0">
                <a:pos x="connsiteX1" y="connsiteY1"/>
              </a:cxn>
              <a:cxn ang="0">
                <a:pos x="connsiteX2" y="connsiteY2"/>
              </a:cxn>
            </a:cxnLst>
            <a:rect l="l" t="t" r="r" b="b"/>
            <a:pathLst>
              <a:path w="2837330" h="1021976">
                <a:moveTo>
                  <a:pt x="0" y="1021976"/>
                </a:moveTo>
                <a:cubicBezTo>
                  <a:pt x="509868" y="986117"/>
                  <a:pt x="1019736" y="950258"/>
                  <a:pt x="1492624" y="779929"/>
                </a:cubicBezTo>
                <a:cubicBezTo>
                  <a:pt x="1965512" y="609600"/>
                  <a:pt x="2837330" y="0"/>
                  <a:pt x="2837330" y="0"/>
                </a:cubicBezTo>
              </a:path>
            </a:pathLst>
          </a:custGeom>
          <a:ln w="38100">
            <a:solidFill>
              <a:schemeClr val="bg1">
                <a:lumMod val="50000"/>
              </a:schemeClr>
            </a:solidFill>
            <a:prstDash val="solid"/>
            <a:headEnd type="triangle" w="lg" len="lg"/>
            <a:tailEnd type="triangl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pic>
        <p:nvPicPr>
          <p:cNvPr id="78" name="Picture 77"/>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9619483" y="2739635"/>
            <a:ext cx="475896" cy="572682"/>
          </a:xfrm>
          <a:prstGeom prst="rect">
            <a:avLst/>
          </a:prstGeom>
        </p:spPr>
      </p:pic>
      <p:pic>
        <p:nvPicPr>
          <p:cNvPr id="81" name="Picture 80"/>
          <p:cNvPicPr>
            <a:picLocks noChangeAspect="1"/>
          </p:cNvPicPr>
          <p:nvPr/>
        </p:nvPicPr>
        <p:blipFill>
          <a:blip r:embed="rId5" cstate="email">
            <a:grayscl/>
            <a:extLst>
              <a:ext uri="{28A0092B-C50C-407E-A947-70E740481C1C}">
                <a14:useLocalDpi xmlns:a14="http://schemas.microsoft.com/office/drawing/2010/main"/>
              </a:ext>
            </a:extLst>
          </a:blip>
          <a:stretch>
            <a:fillRect/>
          </a:stretch>
        </p:blipFill>
        <p:spPr>
          <a:xfrm>
            <a:off x="6942919" y="4263896"/>
            <a:ext cx="640080" cy="640080"/>
          </a:xfrm>
          <a:prstGeom prst="rect">
            <a:avLst/>
          </a:prstGeom>
        </p:spPr>
      </p:pic>
      <p:pic>
        <p:nvPicPr>
          <p:cNvPr id="82" name="Picture 8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196471" y="4083416"/>
            <a:ext cx="617127" cy="617127"/>
          </a:xfrm>
          <a:prstGeom prst="rect">
            <a:avLst/>
          </a:prstGeom>
        </p:spPr>
      </p:pic>
      <p:pic>
        <p:nvPicPr>
          <p:cNvPr id="83" name="Picture 82"/>
          <p:cNvPicPr>
            <a:picLocks noChangeAspect="1"/>
          </p:cNvPicPr>
          <p:nvPr/>
        </p:nvPicPr>
        <p:blipFill>
          <a:blip r:embed="rId5" cstate="email">
            <a:grayscl/>
            <a:extLst>
              <a:ext uri="{28A0092B-C50C-407E-A947-70E740481C1C}">
                <a14:useLocalDpi xmlns:a14="http://schemas.microsoft.com/office/drawing/2010/main"/>
              </a:ext>
            </a:extLst>
          </a:blip>
          <a:stretch>
            <a:fillRect/>
          </a:stretch>
        </p:blipFill>
        <p:spPr>
          <a:xfrm>
            <a:off x="12323091" y="4253122"/>
            <a:ext cx="640080" cy="640080"/>
          </a:xfrm>
          <a:prstGeom prst="rect">
            <a:avLst/>
          </a:prstGeom>
        </p:spPr>
      </p:pic>
      <p:pic>
        <p:nvPicPr>
          <p:cNvPr id="84" name="Picture 83"/>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1979389" y="4101384"/>
            <a:ext cx="617127" cy="617127"/>
          </a:xfrm>
          <a:prstGeom prst="rect">
            <a:avLst/>
          </a:prstGeom>
        </p:spPr>
      </p:pic>
      <p:sp>
        <p:nvSpPr>
          <p:cNvPr id="85" name="Freeform 84"/>
          <p:cNvSpPr/>
          <p:nvPr/>
        </p:nvSpPr>
        <p:spPr>
          <a:xfrm flipH="1">
            <a:off x="9953951" y="3312317"/>
            <a:ext cx="2039175" cy="1158197"/>
          </a:xfrm>
          <a:custGeom>
            <a:avLst/>
            <a:gdLst>
              <a:gd name="connsiteX0" fmla="*/ 0 w 2837330"/>
              <a:gd name="connsiteY0" fmla="*/ 1021976 h 1021976"/>
              <a:gd name="connsiteX1" fmla="*/ 1492624 w 2837330"/>
              <a:gd name="connsiteY1" fmla="*/ 779929 h 1021976"/>
              <a:gd name="connsiteX2" fmla="*/ 2837330 w 2837330"/>
              <a:gd name="connsiteY2" fmla="*/ 0 h 1021976"/>
            </a:gdLst>
            <a:ahLst/>
            <a:cxnLst>
              <a:cxn ang="0">
                <a:pos x="connsiteX0" y="connsiteY0"/>
              </a:cxn>
              <a:cxn ang="0">
                <a:pos x="connsiteX1" y="connsiteY1"/>
              </a:cxn>
              <a:cxn ang="0">
                <a:pos x="connsiteX2" y="connsiteY2"/>
              </a:cxn>
            </a:cxnLst>
            <a:rect l="l" t="t" r="r" b="b"/>
            <a:pathLst>
              <a:path w="2837330" h="1021976">
                <a:moveTo>
                  <a:pt x="0" y="1021976"/>
                </a:moveTo>
                <a:cubicBezTo>
                  <a:pt x="509868" y="986117"/>
                  <a:pt x="1019736" y="950258"/>
                  <a:pt x="1492624" y="779929"/>
                </a:cubicBezTo>
                <a:cubicBezTo>
                  <a:pt x="1965512" y="609600"/>
                  <a:pt x="2837330" y="0"/>
                  <a:pt x="2837330" y="0"/>
                </a:cubicBezTo>
              </a:path>
            </a:pathLst>
          </a:custGeom>
          <a:ln w="38100">
            <a:solidFill>
              <a:schemeClr val="bg1">
                <a:lumMod val="50000"/>
              </a:schemeClr>
            </a:solidFill>
            <a:prstDash val="solid"/>
            <a:headEnd type="triangle" w="lg" len="lg"/>
            <a:tailEnd type="triangl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6" name="TextBox 85"/>
          <p:cNvSpPr txBox="1"/>
          <p:nvPr/>
        </p:nvSpPr>
        <p:spPr>
          <a:xfrm>
            <a:off x="5011962" y="1632992"/>
            <a:ext cx="1006109" cy="369332"/>
          </a:xfrm>
          <a:prstGeom prst="rect">
            <a:avLst/>
          </a:prstGeom>
          <a:noFill/>
        </p:spPr>
        <p:txBody>
          <a:bodyPr wrap="none" rtlCol="0">
            <a:spAutoFit/>
          </a:bodyPr>
          <a:lstStyle/>
          <a:p>
            <a:r>
              <a:rPr lang="en-US" dirty="0" smtClean="0"/>
              <a:t>0.8Mbps</a:t>
            </a:r>
            <a:endParaRPr lang="en-US" dirty="0"/>
          </a:p>
        </p:txBody>
      </p:sp>
      <p:sp>
        <p:nvSpPr>
          <p:cNvPr id="87" name="TextBox 86"/>
          <p:cNvSpPr txBox="1"/>
          <p:nvPr/>
        </p:nvSpPr>
        <p:spPr>
          <a:xfrm>
            <a:off x="4994770" y="2013780"/>
            <a:ext cx="1006109" cy="369332"/>
          </a:xfrm>
          <a:prstGeom prst="rect">
            <a:avLst/>
          </a:prstGeom>
          <a:noFill/>
        </p:spPr>
        <p:txBody>
          <a:bodyPr wrap="none" rtlCol="0">
            <a:spAutoFit/>
          </a:bodyPr>
          <a:lstStyle/>
          <a:p>
            <a:r>
              <a:rPr lang="en-US" dirty="0" smtClean="0"/>
              <a:t>2.4Mbps</a:t>
            </a:r>
            <a:endParaRPr lang="en-US" dirty="0"/>
          </a:p>
        </p:txBody>
      </p:sp>
      <p:sp>
        <p:nvSpPr>
          <p:cNvPr id="88" name="TextBox 87"/>
          <p:cNvSpPr txBox="1"/>
          <p:nvPr/>
        </p:nvSpPr>
        <p:spPr>
          <a:xfrm>
            <a:off x="4996087" y="2394239"/>
            <a:ext cx="1006109" cy="369332"/>
          </a:xfrm>
          <a:prstGeom prst="rect">
            <a:avLst/>
          </a:prstGeom>
          <a:noFill/>
        </p:spPr>
        <p:txBody>
          <a:bodyPr wrap="none" rtlCol="0">
            <a:spAutoFit/>
          </a:bodyPr>
          <a:lstStyle/>
          <a:p>
            <a:r>
              <a:rPr lang="en-US" dirty="0" smtClean="0"/>
              <a:t>5.2Mbps</a:t>
            </a:r>
            <a:endParaRPr lang="en-US" dirty="0"/>
          </a:p>
        </p:txBody>
      </p:sp>
      <p:sp>
        <p:nvSpPr>
          <p:cNvPr id="90" name="Rectangle 89"/>
          <p:cNvSpPr/>
          <p:nvPr/>
        </p:nvSpPr>
        <p:spPr>
          <a:xfrm>
            <a:off x="4401004" y="1744060"/>
            <a:ext cx="91440" cy="1828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1" name="Rectangle 90"/>
          <p:cNvSpPr/>
          <p:nvPr/>
        </p:nvSpPr>
        <p:spPr>
          <a:xfrm>
            <a:off x="4527780" y="1742494"/>
            <a:ext cx="91440" cy="1828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2" name="Rectangle 91"/>
          <p:cNvSpPr/>
          <p:nvPr/>
        </p:nvSpPr>
        <p:spPr>
          <a:xfrm>
            <a:off x="4543420" y="2012772"/>
            <a:ext cx="228600" cy="2743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3" name="TextBox 92"/>
          <p:cNvSpPr txBox="1"/>
          <p:nvPr/>
        </p:nvSpPr>
        <p:spPr>
          <a:xfrm>
            <a:off x="4768487" y="1901178"/>
            <a:ext cx="343364" cy="369332"/>
          </a:xfrm>
          <a:prstGeom prst="rect">
            <a:avLst/>
          </a:prstGeom>
          <a:noFill/>
        </p:spPr>
        <p:txBody>
          <a:bodyPr wrap="none" rtlCol="0">
            <a:spAutoFit/>
          </a:bodyPr>
          <a:lstStyle/>
          <a:p>
            <a:r>
              <a:rPr lang="en-US" smtClean="0"/>
              <a:t>…</a:t>
            </a:r>
            <a:endParaRPr lang="en-US"/>
          </a:p>
        </p:txBody>
      </p:sp>
      <p:sp>
        <p:nvSpPr>
          <p:cNvPr id="94" name="TextBox 93"/>
          <p:cNvSpPr txBox="1"/>
          <p:nvPr/>
        </p:nvSpPr>
        <p:spPr>
          <a:xfrm>
            <a:off x="4639342" y="2298667"/>
            <a:ext cx="343364" cy="369332"/>
          </a:xfrm>
          <a:prstGeom prst="rect">
            <a:avLst/>
          </a:prstGeom>
          <a:noFill/>
        </p:spPr>
        <p:txBody>
          <a:bodyPr wrap="none" rtlCol="0">
            <a:spAutoFit/>
          </a:bodyPr>
          <a:lstStyle/>
          <a:p>
            <a:r>
              <a:rPr lang="en-US" smtClean="0"/>
              <a:t>…</a:t>
            </a:r>
            <a:endParaRPr lang="en-US"/>
          </a:p>
        </p:txBody>
      </p:sp>
      <p:cxnSp>
        <p:nvCxnSpPr>
          <p:cNvPr id="96" name="Curved Connector 95"/>
          <p:cNvCxnSpPr/>
          <p:nvPr/>
        </p:nvCxnSpPr>
        <p:spPr>
          <a:xfrm>
            <a:off x="7813598" y="4524060"/>
            <a:ext cx="4179528" cy="78534"/>
          </a:xfrm>
          <a:prstGeom prst="curvedConnector3">
            <a:avLst/>
          </a:prstGeom>
          <a:ln w="38100">
            <a:solidFill>
              <a:schemeClr val="bg1">
                <a:lumMod val="50000"/>
              </a:schemeClr>
            </a:solidFill>
            <a:prstDash val="solid"/>
            <a:headEnd type="triangle" w="lg" len="lg"/>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3434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6758457" y="1423685"/>
            <a:ext cx="6227111" cy="424790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dk1"/>
              </a:solidFill>
            </a:endParaRPr>
          </a:p>
        </p:txBody>
      </p:sp>
      <p:sp>
        <p:nvSpPr>
          <p:cNvPr id="79" name="Rectangle 78"/>
          <p:cNvSpPr/>
          <p:nvPr/>
        </p:nvSpPr>
        <p:spPr>
          <a:xfrm>
            <a:off x="277794" y="1423685"/>
            <a:ext cx="6227111" cy="424790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Cloud 76"/>
          <p:cNvSpPr/>
          <p:nvPr/>
        </p:nvSpPr>
        <p:spPr>
          <a:xfrm>
            <a:off x="8319870" y="1631679"/>
            <a:ext cx="2965446" cy="1710861"/>
          </a:xfrm>
          <a:prstGeom prst="cloud">
            <a:avLst/>
          </a:prstGeom>
          <a:solidFill>
            <a:schemeClr val="bg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Ins="0" rtlCol="0" anchor="t" anchorCtr="0"/>
          <a:lstStyle/>
          <a:p>
            <a:pPr algn="r"/>
            <a:r>
              <a:rPr lang="en-US" sz="2000" dirty="0" smtClean="0">
                <a:solidFill>
                  <a:schemeClr val="tx1"/>
                </a:solidFill>
              </a:rPr>
              <a:t>Managed Overlay</a:t>
            </a:r>
            <a:endParaRPr lang="en-US" sz="2000" dirty="0">
              <a:solidFill>
                <a:schemeClr val="tx1"/>
              </a:solidFill>
            </a:endParaRPr>
          </a:p>
        </p:txBody>
      </p:sp>
      <p:sp>
        <p:nvSpPr>
          <p:cNvPr id="14" name="Cloud 13"/>
          <p:cNvSpPr/>
          <p:nvPr/>
        </p:nvSpPr>
        <p:spPr>
          <a:xfrm>
            <a:off x="3075678" y="4227445"/>
            <a:ext cx="2145426" cy="1308817"/>
          </a:xfrm>
          <a:prstGeom prst="cloud">
            <a:avLst/>
          </a:prstGeom>
          <a:solidFill>
            <a:schemeClr val="bg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r"/>
            <a:endParaRPr lang="en-US" sz="2800" dirty="0">
              <a:solidFill>
                <a:schemeClr val="tx1"/>
              </a:solidFill>
            </a:endParaRPr>
          </a:p>
        </p:txBody>
      </p:sp>
      <p:sp>
        <p:nvSpPr>
          <p:cNvPr id="16" name="Cloud 15"/>
          <p:cNvSpPr/>
          <p:nvPr/>
        </p:nvSpPr>
        <p:spPr>
          <a:xfrm>
            <a:off x="4324754" y="2828323"/>
            <a:ext cx="2145426" cy="1412569"/>
          </a:xfrm>
          <a:prstGeom prst="cloud">
            <a:avLst/>
          </a:prstGeom>
          <a:solidFill>
            <a:schemeClr val="bg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r"/>
            <a:endParaRPr lang="en-US" sz="2800" dirty="0">
              <a:solidFill>
                <a:schemeClr val="tx1"/>
              </a:solidFill>
            </a:endParaRPr>
          </a:p>
        </p:txBody>
      </p:sp>
      <p:sp>
        <p:nvSpPr>
          <p:cNvPr id="13" name="Cloud 12"/>
          <p:cNvSpPr/>
          <p:nvPr/>
        </p:nvSpPr>
        <p:spPr>
          <a:xfrm>
            <a:off x="3464028" y="1522141"/>
            <a:ext cx="2145426" cy="1412569"/>
          </a:xfrm>
          <a:prstGeom prst="cloud">
            <a:avLst/>
          </a:prstGeom>
          <a:solidFill>
            <a:schemeClr val="bg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r"/>
            <a:endParaRPr lang="en-US" sz="2800" dirty="0">
              <a:solidFill>
                <a:schemeClr val="tx1"/>
              </a:solidFill>
            </a:endParaRPr>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4695" y="3214985"/>
            <a:ext cx="612352" cy="612352"/>
          </a:xfrm>
          <a:prstGeom prst="rect">
            <a:avLst/>
          </a:prstGeom>
        </p:spPr>
      </p:pic>
      <p:sp>
        <p:nvSpPr>
          <p:cNvPr id="7" name="Cloud 6"/>
          <p:cNvSpPr/>
          <p:nvPr/>
        </p:nvSpPr>
        <p:spPr>
          <a:xfrm>
            <a:off x="1440334" y="2782995"/>
            <a:ext cx="2384842" cy="1645591"/>
          </a:xfrm>
          <a:prstGeom prst="cloud">
            <a:avLst/>
          </a:prstGeom>
          <a:solidFill>
            <a:schemeClr val="bg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smtClean="0">
              <a:solidFill>
                <a:schemeClr val="bg1">
                  <a:lumMod val="65000"/>
                </a:schemeClr>
              </a:solidFill>
            </a:endParaRPr>
          </a:p>
          <a:p>
            <a:pPr algn="ctr"/>
            <a:r>
              <a:rPr lang="en-US" sz="2000" dirty="0" smtClean="0">
                <a:solidFill>
                  <a:schemeClr val="bg1">
                    <a:lumMod val="65000"/>
                  </a:schemeClr>
                </a:solidFill>
              </a:rPr>
              <a:t>Internet</a:t>
            </a:r>
            <a:endParaRPr lang="en-US" sz="2000" dirty="0">
              <a:solidFill>
                <a:schemeClr val="bg1">
                  <a:lumMod val="65000"/>
                </a:schemeClr>
              </a:solidFill>
            </a:endParaRPr>
          </a:p>
        </p:txBody>
      </p:sp>
      <p:pic>
        <p:nvPicPr>
          <p:cNvPr id="12" name="Picture 1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589827" y="1993424"/>
            <a:ext cx="612352" cy="612352"/>
          </a:xfrm>
          <a:prstGeom prst="rect">
            <a:avLst/>
          </a:prstGeom>
        </p:spPr>
      </p:pic>
      <p:pic>
        <p:nvPicPr>
          <p:cNvPr id="15" name="Picture 1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309816" y="4397468"/>
            <a:ext cx="612352" cy="612352"/>
          </a:xfrm>
          <a:prstGeom prst="rect">
            <a:avLst/>
          </a:prstGeom>
        </p:spPr>
      </p:pic>
      <p:sp>
        <p:nvSpPr>
          <p:cNvPr id="20" name="Freeform 19"/>
          <p:cNvSpPr/>
          <p:nvPr/>
        </p:nvSpPr>
        <p:spPr>
          <a:xfrm>
            <a:off x="1239918" y="2502767"/>
            <a:ext cx="2538168" cy="903226"/>
          </a:xfrm>
          <a:custGeom>
            <a:avLst/>
            <a:gdLst>
              <a:gd name="connsiteX0" fmla="*/ 0 w 2837330"/>
              <a:gd name="connsiteY0" fmla="*/ 1021976 h 1021976"/>
              <a:gd name="connsiteX1" fmla="*/ 1492624 w 2837330"/>
              <a:gd name="connsiteY1" fmla="*/ 779929 h 1021976"/>
              <a:gd name="connsiteX2" fmla="*/ 2837330 w 2837330"/>
              <a:gd name="connsiteY2" fmla="*/ 0 h 1021976"/>
            </a:gdLst>
            <a:ahLst/>
            <a:cxnLst>
              <a:cxn ang="0">
                <a:pos x="connsiteX0" y="connsiteY0"/>
              </a:cxn>
              <a:cxn ang="0">
                <a:pos x="connsiteX1" y="connsiteY1"/>
              </a:cxn>
              <a:cxn ang="0">
                <a:pos x="connsiteX2" y="connsiteY2"/>
              </a:cxn>
            </a:cxnLst>
            <a:rect l="l" t="t" r="r" b="b"/>
            <a:pathLst>
              <a:path w="2837330" h="1021976">
                <a:moveTo>
                  <a:pt x="0" y="1021976"/>
                </a:moveTo>
                <a:cubicBezTo>
                  <a:pt x="509868" y="986117"/>
                  <a:pt x="1019736" y="950258"/>
                  <a:pt x="1492624" y="779929"/>
                </a:cubicBezTo>
                <a:cubicBezTo>
                  <a:pt x="1965512" y="609600"/>
                  <a:pt x="2837330" y="0"/>
                  <a:pt x="2837330" y="0"/>
                </a:cubicBezTo>
              </a:path>
            </a:pathLst>
          </a:custGeom>
          <a:ln w="38100">
            <a:solidFill>
              <a:schemeClr val="bg1">
                <a:lumMod val="50000"/>
              </a:schemeClr>
            </a:solidFill>
            <a:prstDash val="solid"/>
            <a:headEnd type="triangle" w="lg" len="lg"/>
            <a:tailEnd type="triangl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Freeform 20"/>
          <p:cNvSpPr/>
          <p:nvPr/>
        </p:nvSpPr>
        <p:spPr>
          <a:xfrm flipV="1">
            <a:off x="1239918" y="3568517"/>
            <a:ext cx="3425673" cy="59829"/>
          </a:xfrm>
          <a:custGeom>
            <a:avLst/>
            <a:gdLst>
              <a:gd name="connsiteX0" fmla="*/ 0 w 2837330"/>
              <a:gd name="connsiteY0" fmla="*/ 1021976 h 1021976"/>
              <a:gd name="connsiteX1" fmla="*/ 1492624 w 2837330"/>
              <a:gd name="connsiteY1" fmla="*/ 779929 h 1021976"/>
              <a:gd name="connsiteX2" fmla="*/ 2837330 w 2837330"/>
              <a:gd name="connsiteY2" fmla="*/ 0 h 1021976"/>
            </a:gdLst>
            <a:ahLst/>
            <a:cxnLst>
              <a:cxn ang="0">
                <a:pos x="connsiteX0" y="connsiteY0"/>
              </a:cxn>
              <a:cxn ang="0">
                <a:pos x="connsiteX1" y="connsiteY1"/>
              </a:cxn>
              <a:cxn ang="0">
                <a:pos x="connsiteX2" y="connsiteY2"/>
              </a:cxn>
            </a:cxnLst>
            <a:rect l="l" t="t" r="r" b="b"/>
            <a:pathLst>
              <a:path w="2837330" h="1021976">
                <a:moveTo>
                  <a:pt x="0" y="1021976"/>
                </a:moveTo>
                <a:cubicBezTo>
                  <a:pt x="509868" y="986117"/>
                  <a:pt x="1019736" y="950258"/>
                  <a:pt x="1492624" y="779929"/>
                </a:cubicBezTo>
                <a:cubicBezTo>
                  <a:pt x="1965512" y="609600"/>
                  <a:pt x="2837330" y="0"/>
                  <a:pt x="2837330" y="0"/>
                </a:cubicBezTo>
              </a:path>
            </a:pathLst>
          </a:custGeom>
          <a:ln w="38100">
            <a:solidFill>
              <a:schemeClr val="bg1">
                <a:lumMod val="50000"/>
              </a:schemeClr>
            </a:solidFill>
            <a:prstDash val="solid"/>
            <a:headEnd type="triangle" w="lg" len="lg"/>
            <a:tailEnd type="triangl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Freeform 21"/>
          <p:cNvSpPr/>
          <p:nvPr/>
        </p:nvSpPr>
        <p:spPr>
          <a:xfrm flipV="1">
            <a:off x="1190544" y="3720918"/>
            <a:ext cx="2119271" cy="929215"/>
          </a:xfrm>
          <a:custGeom>
            <a:avLst/>
            <a:gdLst>
              <a:gd name="connsiteX0" fmla="*/ 0 w 2837330"/>
              <a:gd name="connsiteY0" fmla="*/ 1021976 h 1021976"/>
              <a:gd name="connsiteX1" fmla="*/ 1492624 w 2837330"/>
              <a:gd name="connsiteY1" fmla="*/ 779929 h 1021976"/>
              <a:gd name="connsiteX2" fmla="*/ 2837330 w 2837330"/>
              <a:gd name="connsiteY2" fmla="*/ 0 h 1021976"/>
            </a:gdLst>
            <a:ahLst/>
            <a:cxnLst>
              <a:cxn ang="0">
                <a:pos x="connsiteX0" y="connsiteY0"/>
              </a:cxn>
              <a:cxn ang="0">
                <a:pos x="connsiteX1" y="connsiteY1"/>
              </a:cxn>
              <a:cxn ang="0">
                <a:pos x="connsiteX2" y="connsiteY2"/>
              </a:cxn>
            </a:cxnLst>
            <a:rect l="l" t="t" r="r" b="b"/>
            <a:pathLst>
              <a:path w="2837330" h="1021976">
                <a:moveTo>
                  <a:pt x="0" y="1021976"/>
                </a:moveTo>
                <a:cubicBezTo>
                  <a:pt x="509868" y="986117"/>
                  <a:pt x="1019736" y="950258"/>
                  <a:pt x="1492624" y="779929"/>
                </a:cubicBezTo>
                <a:cubicBezTo>
                  <a:pt x="1965512" y="609600"/>
                  <a:pt x="2837330" y="0"/>
                  <a:pt x="2837330" y="0"/>
                </a:cubicBezTo>
              </a:path>
            </a:pathLst>
          </a:custGeom>
          <a:ln w="38100">
            <a:solidFill>
              <a:schemeClr val="bg1">
                <a:lumMod val="50000"/>
              </a:schemeClr>
            </a:solidFill>
            <a:prstDash val="solid"/>
            <a:headEnd type="triangle" w="lg" len="lg"/>
            <a:tailEnd type="triangl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pic>
        <p:nvPicPr>
          <p:cNvPr id="23" name="Picture 22"/>
          <p:cNvPicPr>
            <a:picLocks noChangeAspect="1"/>
          </p:cNvPicPr>
          <p:nvPr/>
        </p:nvPicPr>
        <p:blipFill>
          <a:blip r:embed="rId3"/>
          <a:stretch>
            <a:fillRect/>
          </a:stretch>
        </p:blipFill>
        <p:spPr>
          <a:xfrm>
            <a:off x="324753" y="3273325"/>
            <a:ext cx="915165" cy="710042"/>
          </a:xfrm>
          <a:prstGeom prst="rect">
            <a:avLst/>
          </a:prstGeom>
        </p:spPr>
      </p:pic>
      <p:sp>
        <p:nvSpPr>
          <p:cNvPr id="28" name="Rectangle 27"/>
          <p:cNvSpPr/>
          <p:nvPr/>
        </p:nvSpPr>
        <p:spPr>
          <a:xfrm>
            <a:off x="4274228" y="1742494"/>
            <a:ext cx="91440" cy="1828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9" name="Rectangle 28"/>
          <p:cNvSpPr/>
          <p:nvPr/>
        </p:nvSpPr>
        <p:spPr>
          <a:xfrm>
            <a:off x="4274228" y="2012772"/>
            <a:ext cx="228600" cy="2743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Rectangle 29"/>
          <p:cNvSpPr/>
          <p:nvPr/>
        </p:nvSpPr>
        <p:spPr>
          <a:xfrm>
            <a:off x="4274228" y="2368040"/>
            <a:ext cx="365760" cy="3657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 name="Rectangle 37"/>
          <p:cNvSpPr/>
          <p:nvPr/>
        </p:nvSpPr>
        <p:spPr>
          <a:xfrm>
            <a:off x="2934326" y="1539081"/>
            <a:ext cx="772969" cy="400110"/>
          </a:xfrm>
          <a:prstGeom prst="rect">
            <a:avLst/>
          </a:prstGeom>
        </p:spPr>
        <p:txBody>
          <a:bodyPr wrap="none">
            <a:spAutoFit/>
          </a:bodyPr>
          <a:lstStyle/>
          <a:p>
            <a:pPr algn="r"/>
            <a:r>
              <a:rPr lang="en-US" sz="2000" dirty="0" smtClean="0">
                <a:solidFill>
                  <a:schemeClr val="tx1"/>
                </a:solidFill>
              </a:rPr>
              <a:t>CDN1</a:t>
            </a:r>
            <a:endParaRPr lang="en-US" sz="2000" dirty="0">
              <a:solidFill>
                <a:schemeClr val="tx1"/>
              </a:solidFill>
            </a:endParaRPr>
          </a:p>
        </p:txBody>
      </p:sp>
      <p:sp>
        <p:nvSpPr>
          <p:cNvPr id="39" name="Rectangle 38"/>
          <p:cNvSpPr/>
          <p:nvPr/>
        </p:nvSpPr>
        <p:spPr>
          <a:xfrm>
            <a:off x="5300865" y="3044025"/>
            <a:ext cx="91440" cy="1828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0" name="Rectangle 39"/>
          <p:cNvSpPr/>
          <p:nvPr/>
        </p:nvSpPr>
        <p:spPr>
          <a:xfrm>
            <a:off x="5300865" y="3314303"/>
            <a:ext cx="228600" cy="2743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1" name="Rectangle 40"/>
          <p:cNvSpPr/>
          <p:nvPr/>
        </p:nvSpPr>
        <p:spPr>
          <a:xfrm>
            <a:off x="5300865" y="3669571"/>
            <a:ext cx="365760" cy="3657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2" name="TextBox 41"/>
          <p:cNvSpPr txBox="1"/>
          <p:nvPr/>
        </p:nvSpPr>
        <p:spPr>
          <a:xfrm>
            <a:off x="5658678" y="3189853"/>
            <a:ext cx="433132" cy="523220"/>
          </a:xfrm>
          <a:prstGeom prst="rect">
            <a:avLst/>
          </a:prstGeom>
          <a:noFill/>
        </p:spPr>
        <p:txBody>
          <a:bodyPr wrap="none" rtlCol="0">
            <a:spAutoFit/>
          </a:bodyPr>
          <a:lstStyle/>
          <a:p>
            <a:r>
              <a:rPr lang="en-US" sz="2800" smtClean="0"/>
              <a:t>…</a:t>
            </a:r>
            <a:endParaRPr lang="en-US" sz="2800"/>
          </a:p>
        </p:txBody>
      </p:sp>
      <p:sp>
        <p:nvSpPr>
          <p:cNvPr id="43" name="Rectangle 42"/>
          <p:cNvSpPr/>
          <p:nvPr/>
        </p:nvSpPr>
        <p:spPr>
          <a:xfrm>
            <a:off x="4025592" y="4311646"/>
            <a:ext cx="91440" cy="1828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4" name="Rectangle 43"/>
          <p:cNvSpPr/>
          <p:nvPr/>
        </p:nvSpPr>
        <p:spPr>
          <a:xfrm>
            <a:off x="4025592" y="4581924"/>
            <a:ext cx="228600" cy="2743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5" name="Rectangle 44"/>
          <p:cNvSpPr/>
          <p:nvPr/>
        </p:nvSpPr>
        <p:spPr>
          <a:xfrm>
            <a:off x="4025592" y="4937192"/>
            <a:ext cx="365760" cy="3657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6" name="TextBox 45"/>
          <p:cNvSpPr txBox="1"/>
          <p:nvPr/>
        </p:nvSpPr>
        <p:spPr>
          <a:xfrm>
            <a:off x="4383405" y="4457474"/>
            <a:ext cx="433132" cy="523220"/>
          </a:xfrm>
          <a:prstGeom prst="rect">
            <a:avLst/>
          </a:prstGeom>
          <a:noFill/>
        </p:spPr>
        <p:txBody>
          <a:bodyPr wrap="none" rtlCol="0">
            <a:spAutoFit/>
          </a:bodyPr>
          <a:lstStyle/>
          <a:p>
            <a:r>
              <a:rPr lang="en-US" sz="2800" smtClean="0"/>
              <a:t>…</a:t>
            </a:r>
            <a:endParaRPr lang="en-US" sz="2800"/>
          </a:p>
        </p:txBody>
      </p:sp>
      <p:sp>
        <p:nvSpPr>
          <p:cNvPr id="47" name="Rectangle 46"/>
          <p:cNvSpPr/>
          <p:nvPr/>
        </p:nvSpPr>
        <p:spPr>
          <a:xfrm>
            <a:off x="3746247" y="2972166"/>
            <a:ext cx="772969" cy="400110"/>
          </a:xfrm>
          <a:prstGeom prst="rect">
            <a:avLst/>
          </a:prstGeom>
        </p:spPr>
        <p:txBody>
          <a:bodyPr wrap="none">
            <a:spAutoFit/>
          </a:bodyPr>
          <a:lstStyle/>
          <a:p>
            <a:pPr algn="r"/>
            <a:r>
              <a:rPr lang="en-US" sz="2000" smtClean="0">
                <a:solidFill>
                  <a:schemeClr val="tx1"/>
                </a:solidFill>
              </a:rPr>
              <a:t>CDN2</a:t>
            </a:r>
            <a:endParaRPr lang="en-US" sz="2000" dirty="0">
              <a:solidFill>
                <a:schemeClr val="tx1"/>
              </a:solidFill>
            </a:endParaRPr>
          </a:p>
        </p:txBody>
      </p:sp>
      <p:sp>
        <p:nvSpPr>
          <p:cNvPr id="48" name="Rectangle 47"/>
          <p:cNvSpPr/>
          <p:nvPr/>
        </p:nvSpPr>
        <p:spPr>
          <a:xfrm>
            <a:off x="2368437" y="4880621"/>
            <a:ext cx="772969" cy="400110"/>
          </a:xfrm>
          <a:prstGeom prst="rect">
            <a:avLst/>
          </a:prstGeom>
        </p:spPr>
        <p:txBody>
          <a:bodyPr wrap="none">
            <a:spAutoFit/>
          </a:bodyPr>
          <a:lstStyle/>
          <a:p>
            <a:pPr algn="r"/>
            <a:r>
              <a:rPr lang="en-US" sz="2000" dirty="0" smtClean="0">
                <a:solidFill>
                  <a:schemeClr val="tx1"/>
                </a:solidFill>
              </a:rPr>
              <a:t>CDN3</a:t>
            </a:r>
            <a:endParaRPr lang="en-US" sz="2000" dirty="0">
              <a:solidFill>
                <a:schemeClr val="tx1"/>
              </a:solidFill>
            </a:endParaRPr>
          </a:p>
        </p:txBody>
      </p:sp>
      <p:sp>
        <p:nvSpPr>
          <p:cNvPr id="59" name="TextBox 58"/>
          <p:cNvSpPr txBox="1"/>
          <p:nvPr/>
        </p:nvSpPr>
        <p:spPr>
          <a:xfrm>
            <a:off x="4622891" y="1584275"/>
            <a:ext cx="343364" cy="369332"/>
          </a:xfrm>
          <a:prstGeom prst="rect">
            <a:avLst/>
          </a:prstGeom>
          <a:noFill/>
        </p:spPr>
        <p:txBody>
          <a:bodyPr wrap="none" rtlCol="0">
            <a:spAutoFit/>
          </a:bodyPr>
          <a:lstStyle/>
          <a:p>
            <a:r>
              <a:rPr lang="en-US" smtClean="0"/>
              <a:t>…</a:t>
            </a:r>
            <a:endParaRPr lang="en-US"/>
          </a:p>
        </p:txBody>
      </p:sp>
      <p:sp>
        <p:nvSpPr>
          <p:cNvPr id="62" name="Rectangle 61"/>
          <p:cNvSpPr/>
          <p:nvPr/>
        </p:nvSpPr>
        <p:spPr>
          <a:xfrm>
            <a:off x="2402552" y="3426253"/>
            <a:ext cx="91440" cy="1828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3" name="Rectangle 62"/>
          <p:cNvSpPr/>
          <p:nvPr/>
        </p:nvSpPr>
        <p:spPr>
          <a:xfrm>
            <a:off x="2694245" y="2880130"/>
            <a:ext cx="228600" cy="2743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4" name="Rectangle 63"/>
          <p:cNvSpPr/>
          <p:nvPr/>
        </p:nvSpPr>
        <p:spPr>
          <a:xfrm>
            <a:off x="3126935" y="3313884"/>
            <a:ext cx="365760" cy="3657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65" name="Picture 64"/>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10527557" y="2255641"/>
            <a:ext cx="475896" cy="572682"/>
          </a:xfrm>
          <a:prstGeom prst="rect">
            <a:avLst/>
          </a:prstGeom>
        </p:spPr>
      </p:pic>
      <p:sp>
        <p:nvSpPr>
          <p:cNvPr id="69" name="Cloud 68"/>
          <p:cNvSpPr/>
          <p:nvPr/>
        </p:nvSpPr>
        <p:spPr>
          <a:xfrm>
            <a:off x="7912964" y="3544847"/>
            <a:ext cx="3954945" cy="1644519"/>
          </a:xfrm>
          <a:prstGeom prst="cloud">
            <a:avLst/>
          </a:prstGeom>
          <a:solidFill>
            <a:schemeClr val="bg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r>
              <a:rPr lang="en-US" sz="2000" dirty="0" smtClean="0">
                <a:solidFill>
                  <a:schemeClr val="bg1">
                    <a:lumMod val="65000"/>
                  </a:schemeClr>
                </a:solidFill>
              </a:rPr>
              <a:t>Internet</a:t>
            </a:r>
          </a:p>
          <a:p>
            <a:pPr algn="ctr"/>
            <a:endParaRPr lang="en-US" sz="2000" dirty="0">
              <a:solidFill>
                <a:schemeClr val="bg1">
                  <a:lumMod val="65000"/>
                </a:schemeClr>
              </a:solidFill>
            </a:endParaRPr>
          </a:p>
        </p:txBody>
      </p:sp>
      <p:pic>
        <p:nvPicPr>
          <p:cNvPr id="72" name="Picture 71"/>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8775288" y="2426839"/>
            <a:ext cx="475896" cy="572682"/>
          </a:xfrm>
          <a:prstGeom prst="rect">
            <a:avLst/>
          </a:prstGeom>
        </p:spPr>
      </p:pic>
      <p:pic>
        <p:nvPicPr>
          <p:cNvPr id="78" name="Picture 77"/>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9619483" y="2739635"/>
            <a:ext cx="475896" cy="572682"/>
          </a:xfrm>
          <a:prstGeom prst="rect">
            <a:avLst/>
          </a:prstGeom>
        </p:spPr>
      </p:pic>
      <p:pic>
        <p:nvPicPr>
          <p:cNvPr id="81" name="Picture 80"/>
          <p:cNvPicPr>
            <a:picLocks noChangeAspect="1"/>
          </p:cNvPicPr>
          <p:nvPr/>
        </p:nvPicPr>
        <p:blipFill>
          <a:blip r:embed="rId5" cstate="email">
            <a:grayscl/>
            <a:extLst>
              <a:ext uri="{28A0092B-C50C-407E-A947-70E740481C1C}">
                <a14:useLocalDpi xmlns:a14="http://schemas.microsoft.com/office/drawing/2010/main"/>
              </a:ext>
            </a:extLst>
          </a:blip>
          <a:stretch>
            <a:fillRect/>
          </a:stretch>
        </p:blipFill>
        <p:spPr>
          <a:xfrm>
            <a:off x="6942919" y="4263896"/>
            <a:ext cx="640080" cy="640080"/>
          </a:xfrm>
          <a:prstGeom prst="rect">
            <a:avLst/>
          </a:prstGeom>
        </p:spPr>
      </p:pic>
      <p:pic>
        <p:nvPicPr>
          <p:cNvPr id="82" name="Picture 8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196471" y="4083416"/>
            <a:ext cx="617127" cy="617127"/>
          </a:xfrm>
          <a:prstGeom prst="rect">
            <a:avLst/>
          </a:prstGeom>
        </p:spPr>
      </p:pic>
      <p:pic>
        <p:nvPicPr>
          <p:cNvPr id="83" name="Picture 82"/>
          <p:cNvPicPr>
            <a:picLocks noChangeAspect="1"/>
          </p:cNvPicPr>
          <p:nvPr/>
        </p:nvPicPr>
        <p:blipFill>
          <a:blip r:embed="rId5" cstate="email">
            <a:grayscl/>
            <a:extLst>
              <a:ext uri="{28A0092B-C50C-407E-A947-70E740481C1C}">
                <a14:useLocalDpi xmlns:a14="http://schemas.microsoft.com/office/drawing/2010/main"/>
              </a:ext>
            </a:extLst>
          </a:blip>
          <a:stretch>
            <a:fillRect/>
          </a:stretch>
        </p:blipFill>
        <p:spPr>
          <a:xfrm>
            <a:off x="12323091" y="4253122"/>
            <a:ext cx="640080" cy="640080"/>
          </a:xfrm>
          <a:prstGeom prst="rect">
            <a:avLst/>
          </a:prstGeom>
        </p:spPr>
      </p:pic>
      <p:pic>
        <p:nvPicPr>
          <p:cNvPr id="84" name="Picture 83"/>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1979389" y="4101384"/>
            <a:ext cx="617127" cy="617127"/>
          </a:xfrm>
          <a:prstGeom prst="rect">
            <a:avLst/>
          </a:prstGeom>
        </p:spPr>
      </p:pic>
      <p:sp>
        <p:nvSpPr>
          <p:cNvPr id="86" name="TextBox 85"/>
          <p:cNvSpPr txBox="1"/>
          <p:nvPr/>
        </p:nvSpPr>
        <p:spPr>
          <a:xfrm>
            <a:off x="5011962" y="1632992"/>
            <a:ext cx="1006109" cy="369332"/>
          </a:xfrm>
          <a:prstGeom prst="rect">
            <a:avLst/>
          </a:prstGeom>
          <a:noFill/>
        </p:spPr>
        <p:txBody>
          <a:bodyPr wrap="none" rtlCol="0">
            <a:spAutoFit/>
          </a:bodyPr>
          <a:lstStyle/>
          <a:p>
            <a:r>
              <a:rPr lang="en-US" dirty="0" smtClean="0"/>
              <a:t>0.8Mbps</a:t>
            </a:r>
            <a:endParaRPr lang="en-US" dirty="0"/>
          </a:p>
        </p:txBody>
      </p:sp>
      <p:sp>
        <p:nvSpPr>
          <p:cNvPr id="87" name="TextBox 86"/>
          <p:cNvSpPr txBox="1"/>
          <p:nvPr/>
        </p:nvSpPr>
        <p:spPr>
          <a:xfrm>
            <a:off x="4994770" y="2013780"/>
            <a:ext cx="1006109" cy="369332"/>
          </a:xfrm>
          <a:prstGeom prst="rect">
            <a:avLst/>
          </a:prstGeom>
          <a:noFill/>
        </p:spPr>
        <p:txBody>
          <a:bodyPr wrap="none" rtlCol="0">
            <a:spAutoFit/>
          </a:bodyPr>
          <a:lstStyle/>
          <a:p>
            <a:r>
              <a:rPr lang="en-US" dirty="0" smtClean="0"/>
              <a:t>2.4Mbps</a:t>
            </a:r>
            <a:endParaRPr lang="en-US" dirty="0"/>
          </a:p>
        </p:txBody>
      </p:sp>
      <p:sp>
        <p:nvSpPr>
          <p:cNvPr id="88" name="TextBox 87"/>
          <p:cNvSpPr txBox="1"/>
          <p:nvPr/>
        </p:nvSpPr>
        <p:spPr>
          <a:xfrm>
            <a:off x="4996087" y="2394239"/>
            <a:ext cx="1006109" cy="369332"/>
          </a:xfrm>
          <a:prstGeom prst="rect">
            <a:avLst/>
          </a:prstGeom>
          <a:noFill/>
        </p:spPr>
        <p:txBody>
          <a:bodyPr wrap="none" rtlCol="0">
            <a:spAutoFit/>
          </a:bodyPr>
          <a:lstStyle/>
          <a:p>
            <a:r>
              <a:rPr lang="en-US" dirty="0" smtClean="0"/>
              <a:t>5.2Mbps</a:t>
            </a:r>
            <a:endParaRPr lang="en-US" dirty="0"/>
          </a:p>
        </p:txBody>
      </p:sp>
      <p:sp>
        <p:nvSpPr>
          <p:cNvPr id="90" name="Rectangle 89"/>
          <p:cNvSpPr/>
          <p:nvPr/>
        </p:nvSpPr>
        <p:spPr>
          <a:xfrm>
            <a:off x="4401004" y="1744060"/>
            <a:ext cx="91440" cy="1828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1" name="Rectangle 90"/>
          <p:cNvSpPr/>
          <p:nvPr/>
        </p:nvSpPr>
        <p:spPr>
          <a:xfrm>
            <a:off x="4527780" y="1742494"/>
            <a:ext cx="91440" cy="1828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2" name="Rectangle 91"/>
          <p:cNvSpPr/>
          <p:nvPr/>
        </p:nvSpPr>
        <p:spPr>
          <a:xfrm>
            <a:off x="4543420" y="2012772"/>
            <a:ext cx="228600" cy="2743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3" name="TextBox 92"/>
          <p:cNvSpPr txBox="1"/>
          <p:nvPr/>
        </p:nvSpPr>
        <p:spPr>
          <a:xfrm>
            <a:off x="4768487" y="1901178"/>
            <a:ext cx="343364" cy="369332"/>
          </a:xfrm>
          <a:prstGeom prst="rect">
            <a:avLst/>
          </a:prstGeom>
          <a:noFill/>
        </p:spPr>
        <p:txBody>
          <a:bodyPr wrap="none" rtlCol="0">
            <a:spAutoFit/>
          </a:bodyPr>
          <a:lstStyle/>
          <a:p>
            <a:r>
              <a:rPr lang="en-US" smtClean="0"/>
              <a:t>…</a:t>
            </a:r>
            <a:endParaRPr lang="en-US"/>
          </a:p>
        </p:txBody>
      </p:sp>
      <p:sp>
        <p:nvSpPr>
          <p:cNvPr id="94" name="TextBox 93"/>
          <p:cNvSpPr txBox="1"/>
          <p:nvPr/>
        </p:nvSpPr>
        <p:spPr>
          <a:xfrm>
            <a:off x="4639342" y="2298667"/>
            <a:ext cx="343364" cy="369332"/>
          </a:xfrm>
          <a:prstGeom prst="rect">
            <a:avLst/>
          </a:prstGeom>
          <a:noFill/>
        </p:spPr>
        <p:txBody>
          <a:bodyPr wrap="none" rtlCol="0">
            <a:spAutoFit/>
          </a:bodyPr>
          <a:lstStyle/>
          <a:p>
            <a:r>
              <a:rPr lang="en-US" smtClean="0"/>
              <a:t>…</a:t>
            </a:r>
            <a:endParaRPr lang="en-US"/>
          </a:p>
        </p:txBody>
      </p:sp>
      <p:sp>
        <p:nvSpPr>
          <p:cNvPr id="4" name="Freeform 3"/>
          <p:cNvSpPr/>
          <p:nvPr/>
        </p:nvSpPr>
        <p:spPr>
          <a:xfrm>
            <a:off x="7792720" y="3129096"/>
            <a:ext cx="4236720" cy="1260024"/>
          </a:xfrm>
          <a:custGeom>
            <a:avLst/>
            <a:gdLst>
              <a:gd name="connsiteX0" fmla="*/ 0 w 4236720"/>
              <a:gd name="connsiteY0" fmla="*/ 1260024 h 1260024"/>
              <a:gd name="connsiteX1" fmla="*/ 1158240 w 4236720"/>
              <a:gd name="connsiteY1" fmla="*/ 833304 h 1260024"/>
              <a:gd name="connsiteX2" fmla="*/ 1960880 w 4236720"/>
              <a:gd name="connsiteY2" fmla="*/ 184 h 1260024"/>
              <a:gd name="connsiteX3" fmla="*/ 2905760 w 4236720"/>
              <a:gd name="connsiteY3" fmla="*/ 762184 h 1260024"/>
              <a:gd name="connsiteX4" fmla="*/ 4236720 w 4236720"/>
              <a:gd name="connsiteY4" fmla="*/ 1260024 h 1260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6720" h="1260024">
                <a:moveTo>
                  <a:pt x="0" y="1260024"/>
                </a:moveTo>
                <a:cubicBezTo>
                  <a:pt x="415713" y="1151650"/>
                  <a:pt x="831427" y="1043277"/>
                  <a:pt x="1158240" y="833304"/>
                </a:cubicBezTo>
                <a:cubicBezTo>
                  <a:pt x="1485053" y="623331"/>
                  <a:pt x="1669627" y="12037"/>
                  <a:pt x="1960880" y="184"/>
                </a:cubicBezTo>
                <a:cubicBezTo>
                  <a:pt x="2252133" y="-11669"/>
                  <a:pt x="2526453" y="552211"/>
                  <a:pt x="2905760" y="762184"/>
                </a:cubicBezTo>
                <a:cubicBezTo>
                  <a:pt x="3285067" y="972157"/>
                  <a:pt x="4236720" y="1260024"/>
                  <a:pt x="4236720" y="1260024"/>
                </a:cubicBezTo>
              </a:path>
            </a:pathLst>
          </a:custGeom>
          <a:ln w="38100">
            <a:solidFill>
              <a:schemeClr val="bg1">
                <a:lumMod val="50000"/>
              </a:schemeClr>
            </a:solidFill>
            <a:prstDash val="solid"/>
            <a:headEnd type="triangle" w="lg" len="lg"/>
            <a:tailEnd type="triangl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tx1"/>
              </a:solidFill>
            </a:endParaRPr>
          </a:p>
        </p:txBody>
      </p:sp>
      <p:sp>
        <p:nvSpPr>
          <p:cNvPr id="6" name="Freeform 5"/>
          <p:cNvSpPr/>
          <p:nvPr/>
        </p:nvSpPr>
        <p:spPr>
          <a:xfrm>
            <a:off x="7728252" y="2580424"/>
            <a:ext cx="4287520" cy="1647021"/>
          </a:xfrm>
          <a:custGeom>
            <a:avLst/>
            <a:gdLst>
              <a:gd name="connsiteX0" fmla="*/ 0 w 4287520"/>
              <a:gd name="connsiteY0" fmla="*/ 1647021 h 1647021"/>
              <a:gd name="connsiteX1" fmla="*/ 833120 w 4287520"/>
              <a:gd name="connsiteY1" fmla="*/ 1332061 h 1647021"/>
              <a:gd name="connsiteX2" fmla="*/ 1280160 w 4287520"/>
              <a:gd name="connsiteY2" fmla="*/ 295741 h 1647021"/>
              <a:gd name="connsiteX3" fmla="*/ 3027680 w 4287520"/>
              <a:gd name="connsiteY3" fmla="*/ 62061 h 1647021"/>
              <a:gd name="connsiteX4" fmla="*/ 3525520 w 4287520"/>
              <a:gd name="connsiteY4" fmla="*/ 1271101 h 1647021"/>
              <a:gd name="connsiteX5" fmla="*/ 4287520 w 4287520"/>
              <a:gd name="connsiteY5" fmla="*/ 1626701 h 1647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7520" h="1647021">
                <a:moveTo>
                  <a:pt x="0" y="1647021"/>
                </a:moveTo>
                <a:cubicBezTo>
                  <a:pt x="309880" y="1602147"/>
                  <a:pt x="619760" y="1557274"/>
                  <a:pt x="833120" y="1332061"/>
                </a:cubicBezTo>
                <a:cubicBezTo>
                  <a:pt x="1046480" y="1106848"/>
                  <a:pt x="914400" y="507408"/>
                  <a:pt x="1280160" y="295741"/>
                </a:cubicBezTo>
                <a:cubicBezTo>
                  <a:pt x="1645920" y="84074"/>
                  <a:pt x="2653453" y="-100499"/>
                  <a:pt x="3027680" y="62061"/>
                </a:cubicBezTo>
                <a:cubicBezTo>
                  <a:pt x="3401907" y="224621"/>
                  <a:pt x="3315547" y="1010328"/>
                  <a:pt x="3525520" y="1271101"/>
                </a:cubicBezTo>
                <a:cubicBezTo>
                  <a:pt x="3735493" y="1531874"/>
                  <a:pt x="4287520" y="1626701"/>
                  <a:pt x="4287520" y="1626701"/>
                </a:cubicBezTo>
              </a:path>
            </a:pathLst>
          </a:custGeom>
          <a:ln w="38100">
            <a:solidFill>
              <a:schemeClr val="bg1">
                <a:lumMod val="50000"/>
              </a:schemeClr>
            </a:solidFill>
            <a:prstDash val="solid"/>
            <a:headEnd type="triangle" w="lg" len="lg"/>
            <a:tailEnd type="triangl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tx1"/>
              </a:solidFill>
            </a:endParaRPr>
          </a:p>
        </p:txBody>
      </p:sp>
      <p:sp>
        <p:nvSpPr>
          <p:cNvPr id="8" name="Freeform 7"/>
          <p:cNvSpPr/>
          <p:nvPr/>
        </p:nvSpPr>
        <p:spPr>
          <a:xfrm>
            <a:off x="7876650" y="4304905"/>
            <a:ext cx="4175760" cy="446625"/>
          </a:xfrm>
          <a:custGeom>
            <a:avLst/>
            <a:gdLst>
              <a:gd name="connsiteX0" fmla="*/ 0 w 4175760"/>
              <a:gd name="connsiteY0" fmla="*/ 217136 h 446625"/>
              <a:gd name="connsiteX1" fmla="*/ 1168400 w 4175760"/>
              <a:gd name="connsiteY1" fmla="*/ 440656 h 446625"/>
              <a:gd name="connsiteX2" fmla="*/ 2885440 w 4175760"/>
              <a:gd name="connsiteY2" fmla="*/ 3776 h 446625"/>
              <a:gd name="connsiteX3" fmla="*/ 4175760 w 4175760"/>
              <a:gd name="connsiteY3" fmla="*/ 217136 h 446625"/>
            </a:gdLst>
            <a:ahLst/>
            <a:cxnLst>
              <a:cxn ang="0">
                <a:pos x="connsiteX0" y="connsiteY0"/>
              </a:cxn>
              <a:cxn ang="0">
                <a:pos x="connsiteX1" y="connsiteY1"/>
              </a:cxn>
              <a:cxn ang="0">
                <a:pos x="connsiteX2" y="connsiteY2"/>
              </a:cxn>
              <a:cxn ang="0">
                <a:pos x="connsiteX3" y="connsiteY3"/>
              </a:cxn>
            </a:cxnLst>
            <a:rect l="l" t="t" r="r" b="b"/>
            <a:pathLst>
              <a:path w="4175760" h="446625">
                <a:moveTo>
                  <a:pt x="0" y="217136"/>
                </a:moveTo>
                <a:cubicBezTo>
                  <a:pt x="343746" y="346676"/>
                  <a:pt x="687493" y="476216"/>
                  <a:pt x="1168400" y="440656"/>
                </a:cubicBezTo>
                <a:cubicBezTo>
                  <a:pt x="1649307" y="405096"/>
                  <a:pt x="2384213" y="41029"/>
                  <a:pt x="2885440" y="3776"/>
                </a:cubicBezTo>
                <a:cubicBezTo>
                  <a:pt x="3386667" y="-33477"/>
                  <a:pt x="4175760" y="217136"/>
                  <a:pt x="4175760" y="217136"/>
                </a:cubicBezTo>
              </a:path>
            </a:pathLst>
          </a:custGeom>
          <a:ln w="38100">
            <a:solidFill>
              <a:schemeClr val="bg1">
                <a:lumMod val="50000"/>
              </a:schemeClr>
            </a:solidFill>
            <a:prstDash val="solid"/>
            <a:headEnd type="triangle" w="lg" len="lg"/>
            <a:tailEnd type="triangl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68690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351637530"/>
              </p:ext>
            </p:extLst>
          </p:nvPr>
        </p:nvGraphicFramePr>
        <p:xfrm>
          <a:off x="2032000" y="719667"/>
          <a:ext cx="8128000" cy="1097280"/>
        </p:xfrm>
        <a:graphic>
          <a:graphicData uri="http://schemas.openxmlformats.org/drawingml/2006/table">
            <a:tbl>
              <a:tblPr firstRow="1" bandRow="1">
                <a:tableStyleId>{073A0DAA-6AF3-43AB-8588-CEC1D06C72B9}</a:tableStyleId>
              </a:tblPr>
              <a:tblGrid>
                <a:gridCol w="2032000"/>
                <a:gridCol w="2032000"/>
                <a:gridCol w="2032000"/>
                <a:gridCol w="2032000"/>
              </a:tblGrid>
              <a:tr h="349391">
                <a:tc>
                  <a:txBody>
                    <a:bodyPr/>
                    <a:lstStyle/>
                    <a:p>
                      <a:endParaRPr lang="en-US" dirty="0"/>
                    </a:p>
                  </a:txBody>
                  <a:tcPr/>
                </a:tc>
                <a:tc>
                  <a:txBody>
                    <a:bodyPr/>
                    <a:lstStyle/>
                    <a:p>
                      <a:r>
                        <a:rPr lang="en-US" dirty="0" smtClean="0"/>
                        <a:t>IP</a:t>
                      </a:r>
                      <a:endParaRPr lang="en-US" dirty="0"/>
                    </a:p>
                  </a:txBody>
                  <a:tcPr/>
                </a:tc>
                <a:tc>
                  <a:txBody>
                    <a:bodyPr/>
                    <a:lstStyle/>
                    <a:p>
                      <a:r>
                        <a:rPr lang="en-US" dirty="0" smtClean="0"/>
                        <a:t>Transport</a:t>
                      </a:r>
                      <a:endParaRPr lang="en-US" dirty="0"/>
                    </a:p>
                  </a:txBody>
                  <a:tcPr/>
                </a:tc>
                <a:tc>
                  <a:txBody>
                    <a:bodyPr/>
                    <a:lstStyle/>
                    <a:p>
                      <a:r>
                        <a:rPr lang="en-US" dirty="0" smtClean="0"/>
                        <a:t>Application</a:t>
                      </a:r>
                      <a:endParaRPr lang="en-US" dirty="0"/>
                    </a:p>
                  </a:txBody>
                  <a:tcPr/>
                </a:tc>
              </a:tr>
              <a:tr h="349391">
                <a:tc>
                  <a:txBody>
                    <a:bodyPr/>
                    <a:lstStyle/>
                    <a:p>
                      <a:r>
                        <a:rPr lang="en-US" dirty="0" smtClean="0"/>
                        <a:t>In-network</a:t>
                      </a:r>
                      <a:endParaRPr lang="en-US" dirty="0"/>
                    </a:p>
                  </a:txBody>
                  <a:tcPr/>
                </a:tc>
                <a:tc>
                  <a:txBody>
                    <a:bodyPr/>
                    <a:lstStyle/>
                    <a:p>
                      <a:r>
                        <a:rPr lang="en-US" dirty="0" err="1" smtClean="0"/>
                        <a:t>QoS</a:t>
                      </a:r>
                      <a:endParaRPr lang="en-US" dirty="0"/>
                    </a:p>
                  </a:txBody>
                  <a:tcPr/>
                </a:tc>
                <a:tc>
                  <a:txBody>
                    <a:bodyPr/>
                    <a:lstStyle/>
                    <a:p>
                      <a:r>
                        <a:rPr lang="en-US" dirty="0" smtClean="0"/>
                        <a:t>Router-assist CC</a:t>
                      </a:r>
                      <a:endParaRPr lang="en-US" dirty="0"/>
                    </a:p>
                  </a:txBody>
                  <a:tcPr/>
                </a:tc>
                <a:tc>
                  <a:txBody>
                    <a:bodyPr/>
                    <a:lstStyle/>
                    <a:p>
                      <a:r>
                        <a:rPr lang="en-US" dirty="0" smtClean="0"/>
                        <a:t>ADN</a:t>
                      </a:r>
                      <a:endParaRPr lang="en-US" dirty="0"/>
                    </a:p>
                  </a:txBody>
                  <a:tcPr/>
                </a:tc>
              </a:tr>
              <a:tr h="349391">
                <a:tc>
                  <a:txBody>
                    <a:bodyPr/>
                    <a:lstStyle/>
                    <a:p>
                      <a:r>
                        <a:rPr lang="en-US" dirty="0" smtClean="0"/>
                        <a:t>Endpoint</a:t>
                      </a:r>
                      <a:endParaRPr lang="en-US" dirty="0"/>
                    </a:p>
                  </a:txBody>
                  <a:tcPr/>
                </a:tc>
                <a:tc>
                  <a:txBody>
                    <a:bodyPr/>
                    <a:lstStyle/>
                    <a:p>
                      <a:r>
                        <a:rPr lang="en-US" dirty="0" smtClean="0"/>
                        <a:t>RON</a:t>
                      </a:r>
                      <a:endParaRPr lang="en-US" dirty="0"/>
                    </a:p>
                  </a:txBody>
                  <a:tcPr/>
                </a:tc>
                <a:tc>
                  <a:txBody>
                    <a:bodyPr/>
                    <a:lstStyle/>
                    <a:p>
                      <a:r>
                        <a:rPr lang="en-US" dirty="0" smtClean="0"/>
                        <a:t>TCP</a:t>
                      </a:r>
                      <a:endParaRPr lang="en-US" dirty="0"/>
                    </a:p>
                  </a:txBody>
                  <a:tcPr/>
                </a:tc>
                <a:tc>
                  <a:txBody>
                    <a:bodyPr/>
                    <a:lstStyle/>
                    <a:p>
                      <a:r>
                        <a:rPr lang="en-US" dirty="0" smtClean="0"/>
                        <a:t>DASH</a:t>
                      </a:r>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161749981"/>
              </p:ext>
            </p:extLst>
          </p:nvPr>
        </p:nvGraphicFramePr>
        <p:xfrm>
          <a:off x="4165600" y="3645746"/>
          <a:ext cx="6949440" cy="2358813"/>
        </p:xfrm>
        <a:graphic>
          <a:graphicData uri="http://schemas.openxmlformats.org/drawingml/2006/table">
            <a:tbl>
              <a:tblPr firstRow="1" bandRow="1">
                <a:tableStyleId>{2D5ABB26-0587-4C30-8999-92F81FD0307C}</a:tableStyleId>
              </a:tblPr>
              <a:tblGrid>
                <a:gridCol w="2316480"/>
                <a:gridCol w="2316480"/>
                <a:gridCol w="2316480"/>
              </a:tblGrid>
              <a:tr h="786271">
                <a:tc>
                  <a:txBody>
                    <a:bodyPr/>
                    <a:lstStyle/>
                    <a:p>
                      <a:pPr algn="ctr"/>
                      <a:endParaRPr lang="en-US"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i="1" dirty="0" smtClean="0"/>
                        <a:t>Lower</a:t>
                      </a:r>
                      <a:r>
                        <a:rPr lang="en-US" i="1" baseline="0" dirty="0" smtClean="0"/>
                        <a:t> Level</a:t>
                      </a:r>
                      <a:endParaRPr lang="en-US" i="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i="1" dirty="0" smtClean="0"/>
                        <a:t>Application</a:t>
                      </a:r>
                      <a:endParaRPr lang="en-US" i="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786271">
                <a:tc>
                  <a:txBody>
                    <a:bodyPr/>
                    <a:lstStyle/>
                    <a:p>
                      <a:pPr algn="ctr"/>
                      <a:r>
                        <a:rPr lang="en-US" i="1" dirty="0" smtClean="0"/>
                        <a:t>In-network</a:t>
                      </a:r>
                      <a:endParaRPr lang="en-US" i="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XCP, </a:t>
                      </a:r>
                      <a:r>
                        <a:rPr lang="en-US" dirty="0" err="1" smtClean="0"/>
                        <a:t>QoS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ADN</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86271">
                <a:tc>
                  <a:txBody>
                    <a:bodyPr/>
                    <a:lstStyle/>
                    <a:p>
                      <a:pPr algn="ctr"/>
                      <a:r>
                        <a:rPr lang="en-US" i="1" dirty="0" smtClean="0"/>
                        <a:t>Endpoint</a:t>
                      </a:r>
                      <a:endParaRPr lang="en-US" i="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smtClean="0"/>
                        <a:t>TCP, RON</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smtClean="0"/>
                        <a:t>DASH</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
        <p:nvSpPr>
          <p:cNvPr id="11" name="TextBox 10"/>
          <p:cNvSpPr txBox="1"/>
          <p:nvPr/>
        </p:nvSpPr>
        <p:spPr>
          <a:xfrm>
            <a:off x="4244756" y="2346960"/>
            <a:ext cx="3506986" cy="646331"/>
          </a:xfrm>
          <a:prstGeom prst="rect">
            <a:avLst/>
          </a:prstGeom>
          <a:noFill/>
        </p:spPr>
        <p:txBody>
          <a:bodyPr wrap="none" rtlCol="0">
            <a:spAutoFit/>
          </a:bodyPr>
          <a:lstStyle/>
          <a:p>
            <a:r>
              <a:rPr lang="en-US" dirty="0" smtClean="0"/>
              <a:t>More direct </a:t>
            </a:r>
            <a:r>
              <a:rPr lang="en-US" dirty="0" err="1" smtClean="0"/>
              <a:t>QoE</a:t>
            </a:r>
            <a:r>
              <a:rPr lang="en-US" dirty="0" smtClean="0"/>
              <a:t> feedback</a:t>
            </a:r>
          </a:p>
          <a:p>
            <a:r>
              <a:rPr lang="en-US" dirty="0" smtClean="0"/>
              <a:t>Less visibility to network conditions</a:t>
            </a:r>
          </a:p>
        </p:txBody>
      </p:sp>
      <p:sp>
        <p:nvSpPr>
          <p:cNvPr id="12" name="TextBox 11"/>
          <p:cNvSpPr txBox="1"/>
          <p:nvPr/>
        </p:nvSpPr>
        <p:spPr>
          <a:xfrm>
            <a:off x="0" y="5608319"/>
            <a:ext cx="3506986" cy="646331"/>
          </a:xfrm>
          <a:prstGeom prst="rect">
            <a:avLst/>
          </a:prstGeom>
          <a:noFill/>
        </p:spPr>
        <p:txBody>
          <a:bodyPr wrap="none" rtlCol="0">
            <a:spAutoFit/>
          </a:bodyPr>
          <a:lstStyle/>
          <a:p>
            <a:r>
              <a:rPr lang="en-US" dirty="0" smtClean="0"/>
              <a:t>More deployable</a:t>
            </a:r>
          </a:p>
          <a:p>
            <a:r>
              <a:rPr lang="en-US" dirty="0" smtClean="0"/>
              <a:t>Less visibility to network conditions</a:t>
            </a:r>
          </a:p>
        </p:txBody>
      </p:sp>
      <p:cxnSp>
        <p:nvCxnSpPr>
          <p:cNvPr id="14" name="Straight Arrow Connector 13"/>
          <p:cNvCxnSpPr/>
          <p:nvPr/>
        </p:nvCxnSpPr>
        <p:spPr>
          <a:xfrm>
            <a:off x="6604000" y="3373120"/>
            <a:ext cx="3657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23304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flipV="1">
            <a:off x="3688080" y="1124501"/>
            <a:ext cx="0" cy="251277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 name="Straight Arrow Connector 5"/>
          <p:cNvCxnSpPr/>
          <p:nvPr/>
        </p:nvCxnSpPr>
        <p:spPr>
          <a:xfrm>
            <a:off x="3688080" y="3637280"/>
            <a:ext cx="342392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830320" y="3728720"/>
            <a:ext cx="1353319" cy="400110"/>
          </a:xfrm>
          <a:prstGeom prst="rect">
            <a:avLst/>
          </a:prstGeom>
          <a:noFill/>
        </p:spPr>
        <p:txBody>
          <a:bodyPr wrap="none" rtlCol="0">
            <a:spAutoFit/>
          </a:bodyPr>
          <a:lstStyle/>
          <a:p>
            <a:r>
              <a:rPr lang="en-US" sz="2000" b="1" i="1" smtClean="0"/>
              <a:t>In-network</a:t>
            </a:r>
            <a:endParaRPr lang="en-US" sz="2000" b="1" i="1"/>
          </a:p>
        </p:txBody>
      </p:sp>
      <p:sp>
        <p:nvSpPr>
          <p:cNvPr id="10" name="TextBox 9"/>
          <p:cNvSpPr txBox="1"/>
          <p:nvPr/>
        </p:nvSpPr>
        <p:spPr>
          <a:xfrm>
            <a:off x="5853590" y="3734943"/>
            <a:ext cx="1126527" cy="400110"/>
          </a:xfrm>
          <a:prstGeom prst="rect">
            <a:avLst/>
          </a:prstGeom>
          <a:noFill/>
        </p:spPr>
        <p:txBody>
          <a:bodyPr wrap="none" rtlCol="0">
            <a:spAutoFit/>
          </a:bodyPr>
          <a:lstStyle/>
          <a:p>
            <a:r>
              <a:rPr lang="en-US" sz="2000" b="1" i="1" smtClean="0"/>
              <a:t>Endpoint</a:t>
            </a:r>
            <a:endParaRPr lang="en-US" sz="2000" b="1" i="1" dirty="0"/>
          </a:p>
        </p:txBody>
      </p:sp>
      <p:sp>
        <p:nvSpPr>
          <p:cNvPr id="12" name="TextBox 11"/>
          <p:cNvSpPr txBox="1"/>
          <p:nvPr/>
        </p:nvSpPr>
        <p:spPr>
          <a:xfrm rot="16200000">
            <a:off x="2576279" y="3014210"/>
            <a:ext cx="1489640" cy="400110"/>
          </a:xfrm>
          <a:prstGeom prst="rect">
            <a:avLst/>
          </a:prstGeom>
          <a:noFill/>
        </p:spPr>
        <p:txBody>
          <a:bodyPr wrap="none" rtlCol="0">
            <a:spAutoFit/>
          </a:bodyPr>
          <a:lstStyle/>
          <a:p>
            <a:pPr algn="r"/>
            <a:r>
              <a:rPr lang="en-US" sz="2000" b="1" i="1" dirty="0" smtClean="0"/>
              <a:t>Lower levels</a:t>
            </a:r>
            <a:endParaRPr lang="en-US" sz="2000" b="1" i="1" dirty="0"/>
          </a:p>
        </p:txBody>
      </p:sp>
      <p:sp>
        <p:nvSpPr>
          <p:cNvPr id="13" name="TextBox 12"/>
          <p:cNvSpPr txBox="1"/>
          <p:nvPr/>
        </p:nvSpPr>
        <p:spPr>
          <a:xfrm rot="16200000">
            <a:off x="2623104" y="1470654"/>
            <a:ext cx="1393138" cy="400110"/>
          </a:xfrm>
          <a:prstGeom prst="rect">
            <a:avLst/>
          </a:prstGeom>
          <a:noFill/>
        </p:spPr>
        <p:txBody>
          <a:bodyPr wrap="none" rtlCol="0">
            <a:spAutoFit/>
          </a:bodyPr>
          <a:lstStyle/>
          <a:p>
            <a:pPr algn="r"/>
            <a:r>
              <a:rPr lang="en-US" sz="2000" b="1" i="1" smtClean="0"/>
              <a:t>Application</a:t>
            </a:r>
            <a:endParaRPr lang="en-US" sz="2000" b="1" i="1" dirty="0"/>
          </a:p>
        </p:txBody>
      </p:sp>
      <p:sp>
        <p:nvSpPr>
          <p:cNvPr id="18" name="TextBox 17"/>
          <p:cNvSpPr txBox="1"/>
          <p:nvPr/>
        </p:nvSpPr>
        <p:spPr>
          <a:xfrm>
            <a:off x="4316132" y="1168295"/>
            <a:ext cx="2638543" cy="646331"/>
          </a:xfrm>
          <a:prstGeom prst="rect">
            <a:avLst/>
          </a:prstGeom>
          <a:noFill/>
        </p:spPr>
        <p:txBody>
          <a:bodyPr wrap="none" rtlCol="0">
            <a:spAutoFit/>
          </a:bodyPr>
          <a:lstStyle/>
          <a:p>
            <a:pPr algn="r"/>
            <a:r>
              <a:rPr lang="en-US" dirty="0" smtClean="0"/>
              <a:t>More direct </a:t>
            </a:r>
            <a:r>
              <a:rPr lang="en-US" dirty="0" err="1" smtClean="0"/>
              <a:t>QoE</a:t>
            </a:r>
            <a:r>
              <a:rPr lang="en-US" dirty="0" smtClean="0"/>
              <a:t> feedback</a:t>
            </a:r>
          </a:p>
          <a:p>
            <a:pPr algn="r"/>
            <a:r>
              <a:rPr lang="en-US" dirty="0" smtClean="0"/>
              <a:t>Easier to deploy</a:t>
            </a:r>
          </a:p>
        </p:txBody>
      </p:sp>
      <p:sp>
        <p:nvSpPr>
          <p:cNvPr id="25" name="TextBox 24"/>
          <p:cNvSpPr txBox="1"/>
          <p:nvPr/>
        </p:nvSpPr>
        <p:spPr>
          <a:xfrm>
            <a:off x="3714689" y="2977633"/>
            <a:ext cx="2066351" cy="646331"/>
          </a:xfrm>
          <a:prstGeom prst="rect">
            <a:avLst/>
          </a:prstGeom>
          <a:noFill/>
        </p:spPr>
        <p:txBody>
          <a:bodyPr wrap="square" rtlCol="0">
            <a:spAutoFit/>
          </a:bodyPr>
          <a:lstStyle/>
          <a:p>
            <a:r>
              <a:rPr lang="en-US" smtClean="0"/>
              <a:t>More insight to </a:t>
            </a:r>
            <a:r>
              <a:rPr lang="en-US" dirty="0" smtClean="0"/>
              <a:t>network conditions</a:t>
            </a:r>
          </a:p>
        </p:txBody>
      </p:sp>
      <p:sp>
        <p:nvSpPr>
          <p:cNvPr id="28" name="Up-Down Arrow 27"/>
          <p:cNvSpPr/>
          <p:nvPr/>
        </p:nvSpPr>
        <p:spPr>
          <a:xfrm rot="2939221">
            <a:off x="5079829" y="1628453"/>
            <a:ext cx="449962" cy="1454069"/>
          </a:xfrm>
          <a:prstGeom prst="upDownArrow">
            <a:avLst/>
          </a:prstGeom>
          <a:solidFill>
            <a:schemeClr val="accent3">
              <a:lumMod val="40000"/>
              <a:lumOff val="60000"/>
            </a:schemeClr>
          </a:solidFill>
          <a:ln>
            <a:solidFill>
              <a:schemeClr val="bg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 name="TextBox 30"/>
          <p:cNvSpPr txBox="1"/>
          <p:nvPr/>
        </p:nvSpPr>
        <p:spPr>
          <a:xfrm>
            <a:off x="4316132" y="4128830"/>
            <a:ext cx="2323521" cy="369332"/>
          </a:xfrm>
          <a:prstGeom prst="rect">
            <a:avLst/>
          </a:prstGeom>
          <a:noFill/>
        </p:spPr>
        <p:txBody>
          <a:bodyPr wrap="none" rtlCol="0">
            <a:spAutoFit/>
          </a:bodyPr>
          <a:lstStyle/>
          <a:p>
            <a:r>
              <a:rPr lang="en-US" i="1" dirty="0" smtClean="0">
                <a:solidFill>
                  <a:schemeClr val="bg1">
                    <a:lumMod val="50000"/>
                  </a:schemeClr>
                </a:solidFill>
              </a:rPr>
              <a:t>Where in </a:t>
            </a:r>
            <a:r>
              <a:rPr lang="en-US" i="1" smtClean="0">
                <a:solidFill>
                  <a:schemeClr val="bg1">
                    <a:lumMod val="50000"/>
                  </a:schemeClr>
                </a:solidFill>
              </a:rPr>
              <a:t>the network?</a:t>
            </a:r>
            <a:endParaRPr lang="en-US" i="1" dirty="0">
              <a:solidFill>
                <a:schemeClr val="bg1">
                  <a:lumMod val="50000"/>
                </a:schemeClr>
              </a:solidFill>
            </a:endParaRPr>
          </a:p>
        </p:txBody>
      </p:sp>
      <p:sp>
        <p:nvSpPr>
          <p:cNvPr id="32" name="TextBox 31"/>
          <p:cNvSpPr txBox="1"/>
          <p:nvPr/>
        </p:nvSpPr>
        <p:spPr>
          <a:xfrm rot="16200000">
            <a:off x="1134449" y="2343597"/>
            <a:ext cx="3308534" cy="369332"/>
          </a:xfrm>
          <a:prstGeom prst="rect">
            <a:avLst/>
          </a:prstGeom>
          <a:noFill/>
        </p:spPr>
        <p:txBody>
          <a:bodyPr wrap="none" rtlCol="0">
            <a:spAutoFit/>
          </a:bodyPr>
          <a:lstStyle/>
          <a:p>
            <a:r>
              <a:rPr lang="en-US" i="1" dirty="0" smtClean="0">
                <a:solidFill>
                  <a:schemeClr val="bg1">
                    <a:lumMod val="50000"/>
                  </a:schemeClr>
                </a:solidFill>
              </a:rPr>
              <a:t>Which level in the protocol stack?</a:t>
            </a:r>
            <a:endParaRPr lang="en-US" i="1" dirty="0">
              <a:solidFill>
                <a:schemeClr val="bg1">
                  <a:lumMod val="50000"/>
                </a:schemeClr>
              </a:solidFill>
            </a:endParaRPr>
          </a:p>
        </p:txBody>
      </p:sp>
    </p:spTree>
    <p:extLst>
      <p:ext uri="{BB962C8B-B14F-4D97-AF65-F5344CB8AC3E}">
        <p14:creationId xmlns:p14="http://schemas.microsoft.com/office/powerpoint/2010/main" val="2267323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1122678" y="1348154"/>
            <a:ext cx="4391663" cy="1605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733038" y="1439594"/>
            <a:ext cx="135128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t>Handcrafted</a:t>
            </a:r>
            <a:r>
              <a:rPr lang="en-US" dirty="0" smtClean="0"/>
              <a:t> logic</a:t>
            </a:r>
            <a:endParaRPr lang="en-US" dirty="0"/>
          </a:p>
        </p:txBody>
      </p:sp>
      <p:sp>
        <p:nvSpPr>
          <p:cNvPr id="18" name="Rectangle 17"/>
          <p:cNvSpPr/>
          <p:nvPr/>
        </p:nvSpPr>
        <p:spPr>
          <a:xfrm>
            <a:off x="2733038" y="2343834"/>
            <a:ext cx="135128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mtClean="0"/>
              <a:t>Underlying system</a:t>
            </a:r>
            <a:endParaRPr lang="en-US"/>
          </a:p>
        </p:txBody>
      </p:sp>
      <p:cxnSp>
        <p:nvCxnSpPr>
          <p:cNvPr id="21" name="Elbow Connector 20"/>
          <p:cNvCxnSpPr>
            <a:stCxn id="18" idx="1"/>
            <a:endCxn id="4" idx="1"/>
          </p:cNvCxnSpPr>
          <p:nvPr/>
        </p:nvCxnSpPr>
        <p:spPr>
          <a:xfrm rot="10800000">
            <a:off x="2733038" y="1744394"/>
            <a:ext cx="12700" cy="904240"/>
          </a:xfrm>
          <a:prstGeom prst="bentConnector3">
            <a:avLst>
              <a:gd name="adj1" fmla="val 1800000"/>
            </a:avLst>
          </a:prstGeom>
          <a:ln>
            <a:tailEnd type="arrow" w="lg" len="lg"/>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942337" y="1873348"/>
            <a:ext cx="1595119" cy="646331"/>
          </a:xfrm>
          <a:prstGeom prst="rect">
            <a:avLst/>
          </a:prstGeom>
          <a:noFill/>
        </p:spPr>
        <p:txBody>
          <a:bodyPr wrap="square" rtlCol="0">
            <a:spAutoFit/>
          </a:bodyPr>
          <a:lstStyle/>
          <a:p>
            <a:pPr algn="ctr"/>
            <a:r>
              <a:rPr lang="en-US" dirty="0" smtClean="0"/>
              <a:t>Measurement</a:t>
            </a:r>
          </a:p>
          <a:p>
            <a:pPr algn="ctr"/>
            <a:r>
              <a:rPr lang="en-US" dirty="0" smtClean="0"/>
              <a:t>data</a:t>
            </a:r>
            <a:endParaRPr lang="en-US" dirty="0"/>
          </a:p>
        </p:txBody>
      </p:sp>
      <p:cxnSp>
        <p:nvCxnSpPr>
          <p:cNvPr id="23" name="Elbow Connector 22"/>
          <p:cNvCxnSpPr>
            <a:stCxn id="4" idx="3"/>
            <a:endCxn id="18" idx="3"/>
          </p:cNvCxnSpPr>
          <p:nvPr/>
        </p:nvCxnSpPr>
        <p:spPr>
          <a:xfrm>
            <a:off x="4084318" y="1744394"/>
            <a:ext cx="12700" cy="904240"/>
          </a:xfrm>
          <a:prstGeom prst="bentConnector3">
            <a:avLst>
              <a:gd name="adj1" fmla="val 1800000"/>
            </a:avLst>
          </a:prstGeom>
          <a:ln>
            <a:tailEnd type="arrow" w="lg" len="lg"/>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4277359" y="1873348"/>
            <a:ext cx="1249679" cy="646331"/>
          </a:xfrm>
          <a:prstGeom prst="rect">
            <a:avLst/>
          </a:prstGeom>
          <a:noFill/>
        </p:spPr>
        <p:txBody>
          <a:bodyPr wrap="square" rtlCol="0">
            <a:spAutoFit/>
          </a:bodyPr>
          <a:lstStyle/>
          <a:p>
            <a:pPr algn="ctr"/>
            <a:r>
              <a:rPr lang="en-US" smtClean="0"/>
              <a:t>Adaptation actions</a:t>
            </a:r>
            <a:endParaRPr lang="en-US"/>
          </a:p>
        </p:txBody>
      </p:sp>
      <p:sp>
        <p:nvSpPr>
          <p:cNvPr id="36" name="Rectangle 35"/>
          <p:cNvSpPr/>
          <p:nvPr/>
        </p:nvSpPr>
        <p:spPr>
          <a:xfrm>
            <a:off x="5138421" y="3606800"/>
            <a:ext cx="1737362"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i="1" smtClean="0"/>
              <a:t>Machine-generated </a:t>
            </a:r>
            <a:r>
              <a:rPr lang="en-US" smtClean="0"/>
              <a:t>logic</a:t>
            </a:r>
            <a:endParaRPr lang="en-US" dirty="0"/>
          </a:p>
        </p:txBody>
      </p:sp>
      <p:sp>
        <p:nvSpPr>
          <p:cNvPr id="37" name="Rectangle 36"/>
          <p:cNvSpPr/>
          <p:nvPr/>
        </p:nvSpPr>
        <p:spPr>
          <a:xfrm>
            <a:off x="5138421" y="4511040"/>
            <a:ext cx="1737362"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mtClean="0"/>
              <a:t>Underlying system</a:t>
            </a:r>
            <a:endParaRPr lang="en-US"/>
          </a:p>
        </p:txBody>
      </p:sp>
      <p:cxnSp>
        <p:nvCxnSpPr>
          <p:cNvPr id="38" name="Elbow Connector 37"/>
          <p:cNvCxnSpPr>
            <a:stCxn id="37" idx="1"/>
            <a:endCxn id="36" idx="1"/>
          </p:cNvCxnSpPr>
          <p:nvPr/>
        </p:nvCxnSpPr>
        <p:spPr>
          <a:xfrm rot="10800000">
            <a:off x="5138421" y="3911600"/>
            <a:ext cx="12700" cy="904240"/>
          </a:xfrm>
          <a:prstGeom prst="bentConnector3">
            <a:avLst>
              <a:gd name="adj1" fmla="val 1800000"/>
            </a:avLst>
          </a:prstGeom>
          <a:ln>
            <a:tailEnd type="arrow" w="lg" len="lg"/>
          </a:ln>
        </p:spPr>
        <p:style>
          <a:lnRef idx="1">
            <a:schemeClr val="dk1"/>
          </a:lnRef>
          <a:fillRef idx="0">
            <a:schemeClr val="dk1"/>
          </a:fillRef>
          <a:effectRef idx="0">
            <a:schemeClr val="dk1"/>
          </a:effectRef>
          <a:fontRef idx="minor">
            <a:schemeClr val="tx1"/>
          </a:fontRef>
        </p:style>
      </p:cxnSp>
      <p:cxnSp>
        <p:nvCxnSpPr>
          <p:cNvPr id="40" name="Elbow Connector 39"/>
          <p:cNvCxnSpPr>
            <a:stCxn id="36" idx="3"/>
            <a:endCxn id="37" idx="3"/>
          </p:cNvCxnSpPr>
          <p:nvPr/>
        </p:nvCxnSpPr>
        <p:spPr>
          <a:xfrm>
            <a:off x="6875783" y="3911600"/>
            <a:ext cx="12700" cy="904240"/>
          </a:xfrm>
          <a:prstGeom prst="bentConnector3">
            <a:avLst>
              <a:gd name="adj1" fmla="val 1800000"/>
            </a:avLst>
          </a:prstGeom>
          <a:ln>
            <a:tailEnd type="arrow" w="lg" len="lg"/>
          </a:ln>
        </p:spPr>
        <p:style>
          <a:lnRef idx="1">
            <a:schemeClr val="dk1"/>
          </a:lnRef>
          <a:fillRef idx="0">
            <a:schemeClr val="dk1"/>
          </a:fillRef>
          <a:effectRef idx="0">
            <a:schemeClr val="dk1"/>
          </a:effectRef>
          <a:fontRef idx="minor">
            <a:schemeClr val="tx1"/>
          </a:fontRef>
        </p:style>
      </p:cxnSp>
      <p:sp>
        <p:nvSpPr>
          <p:cNvPr id="41" name="TextBox 40"/>
          <p:cNvSpPr txBox="1"/>
          <p:nvPr/>
        </p:nvSpPr>
        <p:spPr>
          <a:xfrm>
            <a:off x="7053584" y="4040554"/>
            <a:ext cx="1249679" cy="646331"/>
          </a:xfrm>
          <a:prstGeom prst="rect">
            <a:avLst/>
          </a:prstGeom>
          <a:noFill/>
        </p:spPr>
        <p:txBody>
          <a:bodyPr wrap="square" rtlCol="0">
            <a:spAutoFit/>
          </a:bodyPr>
          <a:lstStyle/>
          <a:p>
            <a:pPr algn="ctr"/>
            <a:r>
              <a:rPr lang="en-US" smtClean="0"/>
              <a:t>Adaptation actions</a:t>
            </a:r>
            <a:endParaRPr lang="en-US"/>
          </a:p>
        </p:txBody>
      </p:sp>
      <p:sp>
        <p:nvSpPr>
          <p:cNvPr id="46" name="Rectangle 45"/>
          <p:cNvSpPr/>
          <p:nvPr/>
        </p:nvSpPr>
        <p:spPr>
          <a:xfrm>
            <a:off x="9885684" y="1717040"/>
            <a:ext cx="135128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t>Data-driven </a:t>
            </a:r>
            <a:r>
              <a:rPr lang="en-US" dirty="0" smtClean="0"/>
              <a:t>logic</a:t>
            </a:r>
            <a:endParaRPr lang="en-US" dirty="0"/>
          </a:p>
        </p:txBody>
      </p:sp>
      <p:sp>
        <p:nvSpPr>
          <p:cNvPr id="47" name="Rectangle 46"/>
          <p:cNvSpPr/>
          <p:nvPr/>
        </p:nvSpPr>
        <p:spPr>
          <a:xfrm>
            <a:off x="9885684" y="2621280"/>
            <a:ext cx="135128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mtClean="0"/>
              <a:t>Underlying system</a:t>
            </a:r>
            <a:endParaRPr lang="en-US"/>
          </a:p>
        </p:txBody>
      </p:sp>
      <p:cxnSp>
        <p:nvCxnSpPr>
          <p:cNvPr id="48" name="Elbow Connector 47"/>
          <p:cNvCxnSpPr>
            <a:stCxn id="47" idx="1"/>
            <a:endCxn id="46" idx="1"/>
          </p:cNvCxnSpPr>
          <p:nvPr/>
        </p:nvCxnSpPr>
        <p:spPr>
          <a:xfrm rot="10800000">
            <a:off x="9885684" y="2021840"/>
            <a:ext cx="12700" cy="904240"/>
          </a:xfrm>
          <a:prstGeom prst="bentConnector3">
            <a:avLst>
              <a:gd name="adj1" fmla="val 1800000"/>
            </a:avLst>
          </a:prstGeom>
          <a:ln>
            <a:tailEnd type="arrow" w="lg" len="lg"/>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8174996" y="2150794"/>
            <a:ext cx="1595119" cy="646331"/>
          </a:xfrm>
          <a:prstGeom prst="rect">
            <a:avLst/>
          </a:prstGeom>
          <a:noFill/>
        </p:spPr>
        <p:txBody>
          <a:bodyPr wrap="square" rtlCol="0">
            <a:spAutoFit/>
          </a:bodyPr>
          <a:lstStyle/>
          <a:p>
            <a:pPr algn="ctr"/>
            <a:r>
              <a:rPr lang="en-US" smtClean="0"/>
              <a:t>Measurement</a:t>
            </a:r>
          </a:p>
          <a:p>
            <a:pPr algn="ctr"/>
            <a:r>
              <a:rPr lang="en-US" dirty="0" smtClean="0"/>
              <a:t>data</a:t>
            </a:r>
            <a:endParaRPr lang="en-US" dirty="0"/>
          </a:p>
        </p:txBody>
      </p:sp>
      <p:cxnSp>
        <p:nvCxnSpPr>
          <p:cNvPr id="50" name="Elbow Connector 49"/>
          <p:cNvCxnSpPr>
            <a:stCxn id="46" idx="3"/>
            <a:endCxn id="47" idx="3"/>
          </p:cNvCxnSpPr>
          <p:nvPr/>
        </p:nvCxnSpPr>
        <p:spPr>
          <a:xfrm>
            <a:off x="11236964" y="2021840"/>
            <a:ext cx="12700" cy="904240"/>
          </a:xfrm>
          <a:prstGeom prst="bentConnector3">
            <a:avLst>
              <a:gd name="adj1" fmla="val 1800000"/>
            </a:avLst>
          </a:prstGeom>
          <a:ln>
            <a:tailEnd type="arrow" w="lg" len="lg"/>
          </a:ln>
        </p:spPr>
        <p:style>
          <a:lnRef idx="1">
            <a:schemeClr val="dk1"/>
          </a:lnRef>
          <a:fillRef idx="0">
            <a:schemeClr val="dk1"/>
          </a:fillRef>
          <a:effectRef idx="0">
            <a:schemeClr val="dk1"/>
          </a:effectRef>
          <a:fontRef idx="minor">
            <a:schemeClr val="tx1"/>
          </a:fontRef>
        </p:style>
      </p:cxnSp>
      <p:sp>
        <p:nvSpPr>
          <p:cNvPr id="51" name="TextBox 50"/>
          <p:cNvSpPr txBox="1"/>
          <p:nvPr/>
        </p:nvSpPr>
        <p:spPr>
          <a:xfrm>
            <a:off x="11430005" y="2150794"/>
            <a:ext cx="1249679" cy="646331"/>
          </a:xfrm>
          <a:prstGeom prst="rect">
            <a:avLst/>
          </a:prstGeom>
          <a:noFill/>
        </p:spPr>
        <p:txBody>
          <a:bodyPr wrap="square" rtlCol="0">
            <a:spAutoFit/>
          </a:bodyPr>
          <a:lstStyle/>
          <a:p>
            <a:pPr algn="ctr"/>
            <a:r>
              <a:rPr lang="en-US" smtClean="0"/>
              <a:t>Adaptation actions</a:t>
            </a:r>
            <a:endParaRPr lang="en-US"/>
          </a:p>
        </p:txBody>
      </p:sp>
      <p:sp>
        <p:nvSpPr>
          <p:cNvPr id="58" name="TextBox 57"/>
          <p:cNvSpPr txBox="1"/>
          <p:nvPr/>
        </p:nvSpPr>
        <p:spPr>
          <a:xfrm>
            <a:off x="3413758" y="4040554"/>
            <a:ext cx="1595119" cy="646331"/>
          </a:xfrm>
          <a:prstGeom prst="rect">
            <a:avLst/>
          </a:prstGeom>
          <a:noFill/>
        </p:spPr>
        <p:txBody>
          <a:bodyPr wrap="square" rtlCol="0">
            <a:spAutoFit/>
          </a:bodyPr>
          <a:lstStyle/>
          <a:p>
            <a:pPr algn="ctr"/>
            <a:r>
              <a:rPr lang="en-US" dirty="0" smtClean="0"/>
              <a:t>Measurement</a:t>
            </a:r>
          </a:p>
          <a:p>
            <a:pPr algn="ctr"/>
            <a:r>
              <a:rPr lang="en-US" dirty="0" smtClean="0"/>
              <a:t>data</a:t>
            </a:r>
            <a:endParaRPr lang="en-US" dirty="0"/>
          </a:p>
        </p:txBody>
      </p:sp>
    </p:spTree>
    <p:extLst>
      <p:ext uri="{BB962C8B-B14F-4D97-AF65-F5344CB8AC3E}">
        <p14:creationId xmlns:p14="http://schemas.microsoft.com/office/powerpoint/2010/main" val="9565914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295585" y="1558113"/>
            <a:ext cx="5935757" cy="39811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497" y="1558114"/>
            <a:ext cx="5935757" cy="39811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734060" y="1662430"/>
            <a:ext cx="5156200" cy="3086100"/>
          </a:xfrm>
          <a:prstGeom prst="rect">
            <a:avLst/>
          </a:prstGeom>
        </p:spPr>
      </p:pic>
      <p:pic>
        <p:nvPicPr>
          <p:cNvPr id="5" name="Picture 4"/>
          <p:cNvPicPr>
            <a:picLocks noChangeAspect="1"/>
          </p:cNvPicPr>
          <p:nvPr/>
        </p:nvPicPr>
        <p:blipFill>
          <a:blip r:embed="rId3"/>
          <a:stretch>
            <a:fillRect/>
          </a:stretch>
        </p:blipFill>
        <p:spPr>
          <a:xfrm>
            <a:off x="7185780" y="1662430"/>
            <a:ext cx="5006220" cy="309245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939454029"/>
              </p:ext>
            </p:extLst>
          </p:nvPr>
        </p:nvGraphicFramePr>
        <p:xfrm>
          <a:off x="6672749" y="1558115"/>
          <a:ext cx="492711" cy="3379645"/>
        </p:xfrm>
        <a:graphic>
          <a:graphicData uri="http://schemas.openxmlformats.org/drawingml/2006/table">
            <a:tbl>
              <a:tblPr firstRow="1" bandRow="1">
                <a:tableStyleId>{2D5ABB26-0587-4C30-8999-92F81FD0307C}</a:tableStyleId>
              </a:tblPr>
              <a:tblGrid>
                <a:gridCol w="492711"/>
              </a:tblGrid>
              <a:tr h="375516">
                <a:tc>
                  <a:txBody>
                    <a:bodyPr/>
                    <a:lstStyle/>
                    <a:p>
                      <a:pPr algn="r"/>
                      <a:r>
                        <a:rPr lang="en-US" sz="2200" dirty="0" smtClean="0"/>
                        <a:t>16</a:t>
                      </a:r>
                      <a:endParaRPr lang="en-US" sz="2200" dirty="0"/>
                    </a:p>
                  </a:txBody>
                  <a:tcPr marT="0" marB="0" anchor="ctr"/>
                </a:tc>
              </a:tr>
              <a:tr h="375516">
                <a:tc>
                  <a:txBody>
                    <a:bodyPr/>
                    <a:lstStyle/>
                    <a:p>
                      <a:pPr algn="r"/>
                      <a:r>
                        <a:rPr lang="en-US" sz="2200" dirty="0" smtClean="0"/>
                        <a:t>14</a:t>
                      </a:r>
                      <a:endParaRPr lang="en-US" sz="2200" dirty="0"/>
                    </a:p>
                  </a:txBody>
                  <a:tcPr marT="0" marB="0" anchor="ctr"/>
                </a:tc>
              </a:tr>
              <a:tr h="375516">
                <a:tc>
                  <a:txBody>
                    <a:bodyPr/>
                    <a:lstStyle/>
                    <a:p>
                      <a:pPr algn="r"/>
                      <a:r>
                        <a:rPr lang="en-US" sz="2200" dirty="0" smtClean="0"/>
                        <a:t>12</a:t>
                      </a:r>
                      <a:endParaRPr lang="en-US" sz="2200" dirty="0"/>
                    </a:p>
                  </a:txBody>
                  <a:tcPr marT="0" marB="0" anchor="ctr"/>
                </a:tc>
              </a:tr>
              <a:tr h="375516">
                <a:tc>
                  <a:txBody>
                    <a:bodyPr/>
                    <a:lstStyle/>
                    <a:p>
                      <a:pPr algn="r"/>
                      <a:r>
                        <a:rPr lang="en-US" sz="2200" dirty="0" smtClean="0"/>
                        <a:t>10</a:t>
                      </a:r>
                      <a:endParaRPr lang="en-US" sz="2200" dirty="0"/>
                    </a:p>
                  </a:txBody>
                  <a:tcPr marT="0" marB="0" anchor="ctr"/>
                </a:tc>
              </a:tr>
              <a:tr h="375516">
                <a:tc>
                  <a:txBody>
                    <a:bodyPr/>
                    <a:lstStyle/>
                    <a:p>
                      <a:pPr algn="r"/>
                      <a:r>
                        <a:rPr lang="en-US" sz="2200" dirty="0" smtClean="0"/>
                        <a:t>8</a:t>
                      </a:r>
                      <a:endParaRPr lang="en-US" sz="2200" dirty="0"/>
                    </a:p>
                  </a:txBody>
                  <a:tcPr marT="0" marB="0" anchor="ctr"/>
                </a:tc>
              </a:tr>
              <a:tr h="375516">
                <a:tc>
                  <a:txBody>
                    <a:bodyPr/>
                    <a:lstStyle/>
                    <a:p>
                      <a:pPr algn="r"/>
                      <a:r>
                        <a:rPr lang="en-US" sz="2200" dirty="0" smtClean="0"/>
                        <a:t>6</a:t>
                      </a:r>
                      <a:endParaRPr lang="en-US" sz="2200" dirty="0"/>
                    </a:p>
                  </a:txBody>
                  <a:tcPr marT="0" marB="0" anchor="ctr"/>
                </a:tc>
              </a:tr>
              <a:tr h="375516">
                <a:tc>
                  <a:txBody>
                    <a:bodyPr/>
                    <a:lstStyle/>
                    <a:p>
                      <a:pPr algn="r"/>
                      <a:r>
                        <a:rPr lang="en-US" sz="2200" dirty="0" smtClean="0"/>
                        <a:t>4</a:t>
                      </a:r>
                      <a:endParaRPr lang="en-US" sz="2200" dirty="0"/>
                    </a:p>
                  </a:txBody>
                  <a:tcPr marT="0" marB="0" anchor="ctr"/>
                </a:tc>
              </a:tr>
              <a:tr h="375516">
                <a:tc>
                  <a:txBody>
                    <a:bodyPr/>
                    <a:lstStyle/>
                    <a:p>
                      <a:pPr algn="r"/>
                      <a:r>
                        <a:rPr lang="en-US" sz="2200" dirty="0" smtClean="0"/>
                        <a:t>2</a:t>
                      </a:r>
                      <a:endParaRPr lang="en-US" sz="2200" dirty="0"/>
                    </a:p>
                  </a:txBody>
                  <a:tcPr marT="0" marB="0" anchor="ctr"/>
                </a:tc>
              </a:tr>
              <a:tr h="375517">
                <a:tc>
                  <a:txBody>
                    <a:bodyPr/>
                    <a:lstStyle/>
                    <a:p>
                      <a:pPr algn="r"/>
                      <a:r>
                        <a:rPr lang="en-US" sz="2200" dirty="0" smtClean="0"/>
                        <a:t>0</a:t>
                      </a:r>
                      <a:endParaRPr lang="en-US" sz="2200" dirty="0"/>
                    </a:p>
                  </a:txBody>
                  <a:tcPr marT="0"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8079584"/>
              </p:ext>
            </p:extLst>
          </p:nvPr>
        </p:nvGraphicFramePr>
        <p:xfrm>
          <a:off x="457202" y="4754880"/>
          <a:ext cx="5151120" cy="426720"/>
        </p:xfrm>
        <a:graphic>
          <a:graphicData uri="http://schemas.openxmlformats.org/drawingml/2006/table">
            <a:tbl>
              <a:tblPr firstRow="1" bandRow="1">
                <a:tableStyleId>{2D5ABB26-0587-4C30-8999-92F81FD0307C}</a:tableStyleId>
              </a:tblPr>
              <a:tblGrid>
                <a:gridCol w="858520"/>
                <a:gridCol w="858520"/>
                <a:gridCol w="858520"/>
                <a:gridCol w="858520"/>
                <a:gridCol w="858520"/>
                <a:gridCol w="858520"/>
              </a:tblGrid>
              <a:tr h="370840">
                <a:tc>
                  <a:txBody>
                    <a:bodyPr/>
                    <a:lstStyle/>
                    <a:p>
                      <a:pPr algn="r"/>
                      <a:r>
                        <a:rPr lang="en-US" sz="2200" dirty="0" smtClean="0"/>
                        <a:t>1</a:t>
                      </a:r>
                      <a:endParaRPr lang="en-US" sz="2200" dirty="0"/>
                    </a:p>
                  </a:txBody>
                  <a:tcPr marR="0"/>
                </a:tc>
                <a:tc>
                  <a:txBody>
                    <a:bodyPr/>
                    <a:lstStyle/>
                    <a:p>
                      <a:pPr algn="r"/>
                      <a:r>
                        <a:rPr lang="en-US" sz="2200" dirty="0" smtClean="0"/>
                        <a:t>2</a:t>
                      </a:r>
                      <a:endParaRPr lang="en-US" sz="2200" dirty="0"/>
                    </a:p>
                  </a:txBody>
                  <a:tcPr marR="0"/>
                </a:tc>
                <a:tc>
                  <a:txBody>
                    <a:bodyPr/>
                    <a:lstStyle/>
                    <a:p>
                      <a:pPr algn="r"/>
                      <a:r>
                        <a:rPr lang="en-US" sz="2200" dirty="0" smtClean="0"/>
                        <a:t>3</a:t>
                      </a:r>
                      <a:endParaRPr lang="en-US" sz="2200" dirty="0"/>
                    </a:p>
                  </a:txBody>
                  <a:tcPr marR="0"/>
                </a:tc>
                <a:tc>
                  <a:txBody>
                    <a:bodyPr/>
                    <a:lstStyle/>
                    <a:p>
                      <a:pPr algn="r"/>
                      <a:r>
                        <a:rPr lang="en-US" sz="2200" dirty="0" smtClean="0"/>
                        <a:t>4</a:t>
                      </a:r>
                      <a:endParaRPr lang="en-US" sz="2200" dirty="0"/>
                    </a:p>
                  </a:txBody>
                  <a:tcPr marR="0"/>
                </a:tc>
                <a:tc>
                  <a:txBody>
                    <a:bodyPr/>
                    <a:lstStyle/>
                    <a:p>
                      <a:pPr algn="r"/>
                      <a:r>
                        <a:rPr lang="en-US" sz="2200" dirty="0" smtClean="0"/>
                        <a:t>5</a:t>
                      </a:r>
                      <a:endParaRPr lang="en-US" sz="2200" dirty="0"/>
                    </a:p>
                  </a:txBody>
                  <a:tcPr marR="0"/>
                </a:tc>
                <a:tc>
                  <a:txBody>
                    <a:bodyPr/>
                    <a:lstStyle/>
                    <a:p>
                      <a:pPr algn="r"/>
                      <a:r>
                        <a:rPr lang="en-US" sz="2200" dirty="0" smtClean="0"/>
                        <a:t>6</a:t>
                      </a:r>
                      <a:endParaRPr lang="en-US" sz="2200" dirty="0"/>
                    </a:p>
                  </a:txBody>
                  <a:tcPr marR="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73048003"/>
              </p:ext>
            </p:extLst>
          </p:nvPr>
        </p:nvGraphicFramePr>
        <p:xfrm>
          <a:off x="406404" y="1662430"/>
          <a:ext cx="342389" cy="3275328"/>
        </p:xfrm>
        <a:graphic>
          <a:graphicData uri="http://schemas.openxmlformats.org/drawingml/2006/table">
            <a:tbl>
              <a:tblPr firstRow="1" bandRow="1">
                <a:tableStyleId>{2D5ABB26-0587-4C30-8999-92F81FD0307C}</a:tableStyleId>
              </a:tblPr>
              <a:tblGrid>
                <a:gridCol w="342389"/>
              </a:tblGrid>
              <a:tr h="467904">
                <a:tc>
                  <a:txBody>
                    <a:bodyPr/>
                    <a:lstStyle/>
                    <a:p>
                      <a:pPr algn="r"/>
                      <a:r>
                        <a:rPr lang="en-US" sz="2200" dirty="0" smtClean="0"/>
                        <a:t>6</a:t>
                      </a:r>
                      <a:endParaRPr lang="en-US" sz="2200" dirty="0"/>
                    </a:p>
                  </a:txBody>
                  <a:tcPr anchor="ctr"/>
                </a:tc>
              </a:tr>
              <a:tr h="467904">
                <a:tc>
                  <a:txBody>
                    <a:bodyPr/>
                    <a:lstStyle/>
                    <a:p>
                      <a:pPr algn="r"/>
                      <a:r>
                        <a:rPr lang="en-US" sz="2200" dirty="0" smtClean="0"/>
                        <a:t>5</a:t>
                      </a:r>
                      <a:endParaRPr lang="en-US" sz="2200" dirty="0"/>
                    </a:p>
                  </a:txBody>
                  <a:tcPr anchor="ctr"/>
                </a:tc>
              </a:tr>
              <a:tr h="467904">
                <a:tc>
                  <a:txBody>
                    <a:bodyPr/>
                    <a:lstStyle/>
                    <a:p>
                      <a:pPr algn="r"/>
                      <a:r>
                        <a:rPr lang="en-US" sz="2200" dirty="0" smtClean="0"/>
                        <a:t>4</a:t>
                      </a:r>
                      <a:endParaRPr lang="en-US" sz="2200" dirty="0"/>
                    </a:p>
                  </a:txBody>
                  <a:tcPr anchor="ctr"/>
                </a:tc>
              </a:tr>
              <a:tr h="467904">
                <a:tc>
                  <a:txBody>
                    <a:bodyPr/>
                    <a:lstStyle/>
                    <a:p>
                      <a:pPr algn="r"/>
                      <a:r>
                        <a:rPr lang="en-US" sz="2200" dirty="0" smtClean="0"/>
                        <a:t>3</a:t>
                      </a:r>
                      <a:endParaRPr lang="en-US" sz="2200" dirty="0"/>
                    </a:p>
                  </a:txBody>
                  <a:tcPr anchor="ctr"/>
                </a:tc>
              </a:tr>
              <a:tr h="467904">
                <a:tc>
                  <a:txBody>
                    <a:bodyPr/>
                    <a:lstStyle/>
                    <a:p>
                      <a:pPr algn="r"/>
                      <a:r>
                        <a:rPr lang="en-US" sz="2200" dirty="0" smtClean="0"/>
                        <a:t>2</a:t>
                      </a:r>
                      <a:endParaRPr lang="en-US" sz="2200" dirty="0"/>
                    </a:p>
                  </a:txBody>
                  <a:tcPr anchor="ctr"/>
                </a:tc>
              </a:tr>
              <a:tr h="467904">
                <a:tc>
                  <a:txBody>
                    <a:bodyPr/>
                    <a:lstStyle/>
                    <a:p>
                      <a:pPr algn="r"/>
                      <a:r>
                        <a:rPr lang="en-US" sz="2200" dirty="0" smtClean="0"/>
                        <a:t>1</a:t>
                      </a:r>
                      <a:endParaRPr lang="en-US" sz="2200" dirty="0"/>
                    </a:p>
                  </a:txBody>
                  <a:tcPr anchor="ctr"/>
                </a:tc>
              </a:tr>
              <a:tr h="467904">
                <a:tc>
                  <a:txBody>
                    <a:bodyPr/>
                    <a:lstStyle/>
                    <a:p>
                      <a:pPr algn="r"/>
                      <a:r>
                        <a:rPr lang="en-US" sz="2200" dirty="0" smtClean="0"/>
                        <a:t>0</a:t>
                      </a:r>
                      <a:endParaRPr lang="en-US" sz="2200" dirty="0"/>
                    </a:p>
                  </a:txBody>
                  <a:tcPr anchor="ctr"/>
                </a:tc>
              </a:tr>
            </a:tbl>
          </a:graphicData>
        </a:graphic>
      </p:graphicFrame>
      <p:sp>
        <p:nvSpPr>
          <p:cNvPr id="10" name="TextBox 9"/>
          <p:cNvSpPr txBox="1"/>
          <p:nvPr/>
        </p:nvSpPr>
        <p:spPr>
          <a:xfrm rot="16200000">
            <a:off x="5106958" y="3084651"/>
            <a:ext cx="2808141" cy="430887"/>
          </a:xfrm>
          <a:prstGeom prst="rect">
            <a:avLst/>
          </a:prstGeom>
          <a:noFill/>
        </p:spPr>
        <p:txBody>
          <a:bodyPr wrap="none" rtlCol="0">
            <a:spAutoFit/>
          </a:bodyPr>
          <a:lstStyle/>
          <a:p>
            <a:r>
              <a:rPr lang="en-US" sz="2200" dirty="0" smtClean="0"/>
              <a:t>Avg. buffering ratio (%)</a:t>
            </a:r>
            <a:endParaRPr lang="en-US" sz="2200" dirty="0"/>
          </a:p>
        </p:txBody>
      </p:sp>
      <p:sp>
        <p:nvSpPr>
          <p:cNvPr id="11" name="TextBox 10"/>
          <p:cNvSpPr txBox="1"/>
          <p:nvPr/>
        </p:nvSpPr>
        <p:spPr>
          <a:xfrm rot="16200000">
            <a:off x="-1141805" y="3084651"/>
            <a:ext cx="2808141" cy="430887"/>
          </a:xfrm>
          <a:prstGeom prst="rect">
            <a:avLst/>
          </a:prstGeom>
          <a:noFill/>
        </p:spPr>
        <p:txBody>
          <a:bodyPr wrap="none" rtlCol="0">
            <a:spAutoFit/>
          </a:bodyPr>
          <a:lstStyle/>
          <a:p>
            <a:r>
              <a:rPr lang="en-US" sz="2200" dirty="0" smtClean="0"/>
              <a:t>Avg. buffering ratio (%)</a:t>
            </a:r>
            <a:endParaRPr lang="en-US" sz="2200" dirty="0"/>
          </a:p>
        </p:txBody>
      </p:sp>
      <p:sp>
        <p:nvSpPr>
          <p:cNvPr id="12" name="TextBox 11"/>
          <p:cNvSpPr txBox="1"/>
          <p:nvPr/>
        </p:nvSpPr>
        <p:spPr>
          <a:xfrm>
            <a:off x="2782752" y="5108372"/>
            <a:ext cx="1251496" cy="430887"/>
          </a:xfrm>
          <a:prstGeom prst="rect">
            <a:avLst/>
          </a:prstGeom>
          <a:noFill/>
        </p:spPr>
        <p:txBody>
          <a:bodyPr wrap="none" rtlCol="0">
            <a:spAutoFit/>
          </a:bodyPr>
          <a:lstStyle/>
          <a:p>
            <a:r>
              <a:rPr lang="en-US" sz="2200" smtClean="0"/>
              <a:t>Top cities</a:t>
            </a:r>
            <a:endParaRPr lang="en-US" sz="2200"/>
          </a:p>
        </p:txBody>
      </p:sp>
      <p:sp>
        <p:nvSpPr>
          <p:cNvPr id="13" name="TextBox 12"/>
          <p:cNvSpPr txBox="1"/>
          <p:nvPr/>
        </p:nvSpPr>
        <p:spPr>
          <a:xfrm>
            <a:off x="9362518" y="5108372"/>
            <a:ext cx="755335" cy="430887"/>
          </a:xfrm>
          <a:prstGeom prst="rect">
            <a:avLst/>
          </a:prstGeom>
          <a:noFill/>
        </p:spPr>
        <p:txBody>
          <a:bodyPr wrap="none" rtlCol="0">
            <a:spAutoFit/>
          </a:bodyPr>
          <a:lstStyle/>
          <a:p>
            <a:r>
              <a:rPr lang="en-US" sz="2200" smtClean="0"/>
              <a:t>Hour</a:t>
            </a:r>
            <a:endParaRPr lang="en-US" sz="2200" dirty="0"/>
          </a:p>
        </p:txBody>
      </p:sp>
      <p:graphicFrame>
        <p:nvGraphicFramePr>
          <p:cNvPr id="6" name="Table 5"/>
          <p:cNvGraphicFramePr>
            <a:graphicFrameLocks noGrp="1"/>
          </p:cNvGraphicFramePr>
          <p:nvPr>
            <p:extLst>
              <p:ext uri="{D42A27DB-BD31-4B8C-83A1-F6EECF244321}">
                <p14:modId xmlns:p14="http://schemas.microsoft.com/office/powerpoint/2010/main" val="1499786216"/>
              </p:ext>
            </p:extLst>
          </p:nvPr>
        </p:nvGraphicFramePr>
        <p:xfrm>
          <a:off x="6672748" y="4743666"/>
          <a:ext cx="5509088" cy="426720"/>
        </p:xfrm>
        <a:graphic>
          <a:graphicData uri="http://schemas.openxmlformats.org/drawingml/2006/table">
            <a:tbl>
              <a:tblPr firstRow="1" bandRow="1">
                <a:tableStyleId>{2D5ABB26-0587-4C30-8999-92F81FD0307C}</a:tableStyleId>
              </a:tblPr>
              <a:tblGrid>
                <a:gridCol w="688636"/>
                <a:gridCol w="688636"/>
                <a:gridCol w="688636"/>
                <a:gridCol w="688636"/>
                <a:gridCol w="688636"/>
                <a:gridCol w="688636"/>
                <a:gridCol w="688636"/>
                <a:gridCol w="688636"/>
              </a:tblGrid>
              <a:tr h="370840">
                <a:tc>
                  <a:txBody>
                    <a:bodyPr/>
                    <a:lstStyle/>
                    <a:p>
                      <a:pPr algn="r"/>
                      <a:r>
                        <a:rPr lang="en-US" sz="2200" dirty="0" smtClean="0"/>
                        <a:t>0</a:t>
                      </a:r>
                      <a:endParaRPr lang="en-US" sz="2200" dirty="0"/>
                    </a:p>
                  </a:txBody>
                  <a:tcPr marR="0"/>
                </a:tc>
                <a:tc>
                  <a:txBody>
                    <a:bodyPr/>
                    <a:lstStyle/>
                    <a:p>
                      <a:pPr algn="r"/>
                      <a:r>
                        <a:rPr lang="en-US" sz="2200" dirty="0" smtClean="0"/>
                        <a:t>10</a:t>
                      </a:r>
                      <a:endParaRPr lang="en-US" sz="2200" dirty="0"/>
                    </a:p>
                  </a:txBody>
                  <a:tcPr marR="0"/>
                </a:tc>
                <a:tc>
                  <a:txBody>
                    <a:bodyPr/>
                    <a:lstStyle/>
                    <a:p>
                      <a:pPr algn="r"/>
                      <a:r>
                        <a:rPr lang="en-US" sz="2200" dirty="0" smtClean="0"/>
                        <a:t>20</a:t>
                      </a:r>
                      <a:endParaRPr lang="en-US" sz="2200" dirty="0"/>
                    </a:p>
                  </a:txBody>
                  <a:tcPr marR="0"/>
                </a:tc>
                <a:tc>
                  <a:txBody>
                    <a:bodyPr/>
                    <a:lstStyle/>
                    <a:p>
                      <a:pPr algn="r"/>
                      <a:r>
                        <a:rPr lang="en-US" sz="2200" dirty="0" smtClean="0"/>
                        <a:t>30</a:t>
                      </a:r>
                      <a:endParaRPr lang="en-US" sz="2200" dirty="0"/>
                    </a:p>
                  </a:txBody>
                  <a:tcPr marR="0"/>
                </a:tc>
                <a:tc>
                  <a:txBody>
                    <a:bodyPr/>
                    <a:lstStyle/>
                    <a:p>
                      <a:pPr algn="r"/>
                      <a:r>
                        <a:rPr lang="en-US" sz="2200" dirty="0" smtClean="0"/>
                        <a:t>40</a:t>
                      </a:r>
                      <a:endParaRPr lang="en-US" sz="2200" dirty="0"/>
                    </a:p>
                  </a:txBody>
                  <a:tcPr marR="0"/>
                </a:tc>
                <a:tc>
                  <a:txBody>
                    <a:bodyPr/>
                    <a:lstStyle/>
                    <a:p>
                      <a:pPr algn="r"/>
                      <a:r>
                        <a:rPr lang="en-US" sz="2200" dirty="0" smtClean="0"/>
                        <a:t>50</a:t>
                      </a:r>
                      <a:endParaRPr lang="en-US" sz="2200" dirty="0"/>
                    </a:p>
                  </a:txBody>
                  <a:tcPr marR="0"/>
                </a:tc>
                <a:tc>
                  <a:txBody>
                    <a:bodyPr/>
                    <a:lstStyle/>
                    <a:p>
                      <a:pPr algn="r"/>
                      <a:r>
                        <a:rPr lang="en-US" sz="2200" dirty="0" smtClean="0"/>
                        <a:t>60</a:t>
                      </a:r>
                      <a:endParaRPr lang="en-US" sz="2200" dirty="0"/>
                    </a:p>
                  </a:txBody>
                  <a:tcPr marR="0"/>
                </a:tc>
                <a:tc>
                  <a:txBody>
                    <a:bodyPr/>
                    <a:lstStyle/>
                    <a:p>
                      <a:pPr algn="r"/>
                      <a:r>
                        <a:rPr lang="en-US" sz="2200" dirty="0" smtClean="0"/>
                        <a:t>70</a:t>
                      </a:r>
                      <a:endParaRPr lang="en-US" sz="2200" dirty="0"/>
                    </a:p>
                  </a:txBody>
                  <a:tcPr marR="0"/>
                </a:tc>
              </a:tr>
            </a:tbl>
          </a:graphicData>
        </a:graphic>
      </p:graphicFrame>
    </p:spTree>
    <p:extLst>
      <p:ext uri="{BB962C8B-B14F-4D97-AF65-F5344CB8AC3E}">
        <p14:creationId xmlns:p14="http://schemas.microsoft.com/office/powerpoint/2010/main" val="1008181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p:cNvCxnSpPr>
            <a:stCxn id="5" idx="3"/>
            <a:endCxn id="10" idx="1"/>
          </p:cNvCxnSpPr>
          <p:nvPr/>
        </p:nvCxnSpPr>
        <p:spPr>
          <a:xfrm flipV="1">
            <a:off x="2956560" y="1444269"/>
            <a:ext cx="330460" cy="452723"/>
          </a:xfrm>
          <a:prstGeom prst="straightConnector1">
            <a:avLst/>
          </a:prstGeom>
          <a:ln w="38100">
            <a:solidFill>
              <a:schemeClr val="bg1">
                <a:lumMod val="6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5" idx="3"/>
            <a:endCxn id="9" idx="1"/>
          </p:cNvCxnSpPr>
          <p:nvPr/>
        </p:nvCxnSpPr>
        <p:spPr>
          <a:xfrm>
            <a:off x="2956560" y="1896992"/>
            <a:ext cx="330460" cy="462022"/>
          </a:xfrm>
          <a:prstGeom prst="straightConnector1">
            <a:avLst/>
          </a:prstGeom>
          <a:ln w="38100">
            <a:solidFill>
              <a:schemeClr val="bg1">
                <a:lumMod val="6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6" idx="3"/>
            <a:endCxn id="8" idx="1"/>
          </p:cNvCxnSpPr>
          <p:nvPr/>
        </p:nvCxnSpPr>
        <p:spPr>
          <a:xfrm flipV="1">
            <a:off x="2956560" y="3303894"/>
            <a:ext cx="330460" cy="433211"/>
          </a:xfrm>
          <a:prstGeom prst="straightConnector1">
            <a:avLst/>
          </a:prstGeom>
          <a:ln w="38100">
            <a:solidFill>
              <a:schemeClr val="bg1">
                <a:lumMod val="6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6" idx="3"/>
            <a:endCxn id="7" idx="1"/>
          </p:cNvCxnSpPr>
          <p:nvPr/>
        </p:nvCxnSpPr>
        <p:spPr>
          <a:xfrm>
            <a:off x="2956560" y="3737105"/>
            <a:ext cx="330460" cy="476711"/>
          </a:xfrm>
          <a:prstGeom prst="straightConnector1">
            <a:avLst/>
          </a:prstGeom>
          <a:ln w="38100">
            <a:solidFill>
              <a:schemeClr val="bg1">
                <a:lumMod val="6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 name="Rectangle 4"/>
          <p:cNvSpPr/>
          <p:nvPr/>
        </p:nvSpPr>
        <p:spPr>
          <a:xfrm>
            <a:off x="-187700" y="1522966"/>
            <a:ext cx="3144260" cy="748052"/>
          </a:xfrm>
          <a:prstGeom prst="rect">
            <a:avLst/>
          </a:prstGeom>
          <a:solidFill>
            <a:schemeClr val="bg1">
              <a:lumMod val="95000"/>
            </a:schemeClr>
          </a:solidFill>
          <a:ln w="285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spcBef>
                <a:spcPts val="600"/>
              </a:spcBef>
            </a:pPr>
            <a:r>
              <a:rPr lang="en-US" altLang="zh-CN" sz="2000" b="1" dirty="0" smtClean="0">
                <a:solidFill>
                  <a:schemeClr val="tx1"/>
                </a:solidFill>
              </a:rPr>
              <a:t>Challenge #1</a:t>
            </a:r>
          </a:p>
          <a:p>
            <a:pPr algn="ctr">
              <a:spcBef>
                <a:spcPts val="600"/>
              </a:spcBef>
            </a:pPr>
            <a:r>
              <a:rPr lang="en-US" altLang="zh-CN" sz="2000" i="1" dirty="0" smtClean="0">
                <a:solidFill>
                  <a:schemeClr val="tx1"/>
                </a:solidFill>
              </a:rPr>
              <a:t>Expressive prediction models</a:t>
            </a:r>
          </a:p>
        </p:txBody>
      </p:sp>
      <p:sp>
        <p:nvSpPr>
          <p:cNvPr id="6" name="Rectangle 5"/>
          <p:cNvSpPr/>
          <p:nvPr/>
        </p:nvSpPr>
        <p:spPr>
          <a:xfrm>
            <a:off x="-187700" y="3363079"/>
            <a:ext cx="3144260" cy="748052"/>
          </a:xfrm>
          <a:prstGeom prst="rect">
            <a:avLst/>
          </a:prstGeom>
          <a:solidFill>
            <a:schemeClr val="bg1">
              <a:lumMod val="95000"/>
            </a:schemeClr>
          </a:solidFill>
          <a:ln w="285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spcBef>
                <a:spcPts val="600"/>
              </a:spcBef>
            </a:pPr>
            <a:r>
              <a:rPr lang="en-US" altLang="zh-CN" sz="2000" b="1" dirty="0" smtClean="0">
                <a:solidFill>
                  <a:schemeClr val="tx1"/>
                </a:solidFill>
              </a:rPr>
              <a:t>Challenge #2</a:t>
            </a:r>
          </a:p>
          <a:p>
            <a:pPr algn="ctr">
              <a:spcBef>
                <a:spcPts val="600"/>
              </a:spcBef>
            </a:pPr>
            <a:r>
              <a:rPr lang="en-US" altLang="zh-CN" sz="2000" i="1" dirty="0" smtClean="0">
                <a:solidFill>
                  <a:schemeClr val="tx1"/>
                </a:solidFill>
              </a:rPr>
              <a:t>Scalable control platforms</a:t>
            </a:r>
          </a:p>
        </p:txBody>
      </p:sp>
      <p:sp>
        <p:nvSpPr>
          <p:cNvPr id="7" name="Rectangle 6"/>
          <p:cNvSpPr/>
          <p:nvPr/>
        </p:nvSpPr>
        <p:spPr>
          <a:xfrm>
            <a:off x="3287020" y="3839790"/>
            <a:ext cx="2768340" cy="748052"/>
          </a:xfrm>
          <a:prstGeom prst="rect">
            <a:avLst/>
          </a:prstGeom>
          <a:solidFill>
            <a:schemeClr val="bg1">
              <a:lumMod val="95000"/>
            </a:schemeClr>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spcBef>
                <a:spcPts val="600"/>
              </a:spcBef>
            </a:pPr>
            <a:r>
              <a:rPr lang="en-US" altLang="zh-CN" sz="2000" i="1" dirty="0" smtClean="0">
                <a:solidFill>
                  <a:schemeClr val="tx1"/>
                </a:solidFill>
              </a:rPr>
              <a:t>Near real-time predictive control</a:t>
            </a:r>
          </a:p>
        </p:txBody>
      </p:sp>
      <p:sp>
        <p:nvSpPr>
          <p:cNvPr id="8" name="Rectangle 7"/>
          <p:cNvSpPr/>
          <p:nvPr/>
        </p:nvSpPr>
        <p:spPr>
          <a:xfrm>
            <a:off x="3287020" y="2929868"/>
            <a:ext cx="2768340" cy="748052"/>
          </a:xfrm>
          <a:prstGeom prst="rect">
            <a:avLst/>
          </a:prstGeom>
          <a:solidFill>
            <a:schemeClr val="bg1">
              <a:lumMod val="95000"/>
            </a:schemeClr>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spcBef>
                <a:spcPts val="600"/>
              </a:spcBef>
            </a:pPr>
            <a:r>
              <a:rPr lang="en-US" altLang="zh-CN" sz="2000" i="1" dirty="0" smtClean="0">
                <a:solidFill>
                  <a:schemeClr val="tx1"/>
                </a:solidFill>
              </a:rPr>
              <a:t>Geo-distributed analytics with a fresh global view</a:t>
            </a:r>
          </a:p>
        </p:txBody>
      </p:sp>
      <p:sp>
        <p:nvSpPr>
          <p:cNvPr id="9" name="Rectangle 8"/>
          <p:cNvSpPr/>
          <p:nvPr/>
        </p:nvSpPr>
        <p:spPr>
          <a:xfrm>
            <a:off x="3287020" y="1984988"/>
            <a:ext cx="2768340" cy="748052"/>
          </a:xfrm>
          <a:prstGeom prst="rect">
            <a:avLst/>
          </a:prstGeom>
          <a:solidFill>
            <a:schemeClr val="bg1">
              <a:lumMod val="95000"/>
            </a:schemeClr>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spcBef>
                <a:spcPts val="600"/>
              </a:spcBef>
            </a:pPr>
            <a:r>
              <a:rPr lang="en-US" altLang="zh-CN" sz="2000" i="1" dirty="0" smtClean="0">
                <a:solidFill>
                  <a:schemeClr val="tx1"/>
                </a:solidFill>
              </a:rPr>
              <a:t>Large decision spaces</a:t>
            </a:r>
          </a:p>
        </p:txBody>
      </p:sp>
      <p:sp>
        <p:nvSpPr>
          <p:cNvPr id="10" name="Rectangle 9"/>
          <p:cNvSpPr/>
          <p:nvPr/>
        </p:nvSpPr>
        <p:spPr>
          <a:xfrm>
            <a:off x="3287020" y="1070243"/>
            <a:ext cx="2768340" cy="748052"/>
          </a:xfrm>
          <a:prstGeom prst="rect">
            <a:avLst/>
          </a:prstGeom>
          <a:solidFill>
            <a:schemeClr val="bg1">
              <a:lumMod val="95000"/>
            </a:schemeClr>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spcBef>
                <a:spcPts val="600"/>
              </a:spcBef>
            </a:pPr>
            <a:r>
              <a:rPr lang="en-US" altLang="zh-CN" sz="2000" i="1" dirty="0" smtClean="0">
                <a:solidFill>
                  <a:schemeClr val="tx1"/>
                </a:solidFill>
              </a:rPr>
              <a:t>Complex </a:t>
            </a:r>
            <a:r>
              <a:rPr lang="en-US" altLang="zh-CN" sz="2000" i="1" dirty="0" err="1" smtClean="0">
                <a:solidFill>
                  <a:schemeClr val="tx1"/>
                </a:solidFill>
              </a:rPr>
              <a:t>QoE</a:t>
            </a:r>
            <a:r>
              <a:rPr lang="en-US" altLang="zh-CN" sz="2000" i="1" dirty="0" smtClean="0">
                <a:solidFill>
                  <a:schemeClr val="tx1"/>
                </a:solidFill>
              </a:rPr>
              <a:t>-determining factors</a:t>
            </a:r>
          </a:p>
        </p:txBody>
      </p:sp>
      <p:sp>
        <p:nvSpPr>
          <p:cNvPr id="24" name="Rectangle 23"/>
          <p:cNvSpPr/>
          <p:nvPr/>
        </p:nvSpPr>
        <p:spPr>
          <a:xfrm>
            <a:off x="6886986" y="1226283"/>
            <a:ext cx="2612614" cy="866422"/>
          </a:xfrm>
          <a:prstGeom prst="rect">
            <a:avLst/>
          </a:prstGeom>
          <a:solidFill>
            <a:schemeClr val="accent6">
              <a:lumMod val="40000"/>
              <a:lumOff val="6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nchorCtr="0"/>
          <a:lstStyle/>
          <a:p>
            <a:pPr algn="ctr"/>
            <a:r>
              <a:rPr lang="en-US" sz="2000" b="1" i="1" dirty="0" smtClean="0">
                <a:solidFill>
                  <a:schemeClr val="tx1"/>
                </a:solidFill>
              </a:rPr>
              <a:t>Idea #1 (Ch. 5, 6)</a:t>
            </a:r>
          </a:p>
          <a:p>
            <a:pPr algn="ctr"/>
            <a:r>
              <a:rPr lang="en-US" sz="2000" i="1" dirty="0" smtClean="0">
                <a:solidFill>
                  <a:schemeClr val="tx1"/>
                </a:solidFill>
              </a:rPr>
              <a:t>Critical feature analysis</a:t>
            </a:r>
            <a:endParaRPr lang="en-US" sz="2000" i="1" dirty="0">
              <a:solidFill>
                <a:schemeClr val="tx1"/>
              </a:solidFill>
            </a:endParaRPr>
          </a:p>
        </p:txBody>
      </p:sp>
      <p:sp>
        <p:nvSpPr>
          <p:cNvPr id="25" name="Rectangle 24"/>
          <p:cNvSpPr/>
          <p:nvPr/>
        </p:nvSpPr>
        <p:spPr>
          <a:xfrm>
            <a:off x="6886986" y="2303243"/>
            <a:ext cx="2612614" cy="866422"/>
          </a:xfrm>
          <a:prstGeom prst="rect">
            <a:avLst/>
          </a:prstGeom>
          <a:solidFill>
            <a:schemeClr val="accent6">
              <a:lumMod val="40000"/>
              <a:lumOff val="6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nchorCtr="0"/>
          <a:lstStyle/>
          <a:p>
            <a:pPr algn="ctr"/>
            <a:r>
              <a:rPr lang="en-US" sz="2000" b="1" i="1" dirty="0">
                <a:solidFill>
                  <a:schemeClr val="tx1"/>
                </a:solidFill>
              </a:rPr>
              <a:t>Idea </a:t>
            </a:r>
            <a:r>
              <a:rPr lang="en-US" sz="2000" b="1" i="1" dirty="0" smtClean="0">
                <a:solidFill>
                  <a:schemeClr val="tx1"/>
                </a:solidFill>
              </a:rPr>
              <a:t>#2 </a:t>
            </a:r>
            <a:r>
              <a:rPr lang="en-US" sz="2000" b="1" i="1" dirty="0">
                <a:solidFill>
                  <a:schemeClr val="tx1"/>
                </a:solidFill>
              </a:rPr>
              <a:t>(Ch. 7</a:t>
            </a:r>
            <a:r>
              <a:rPr lang="en-US" sz="2000" b="1" i="1" dirty="0" smtClean="0">
                <a:solidFill>
                  <a:schemeClr val="tx1"/>
                </a:solidFill>
              </a:rPr>
              <a:t>)</a:t>
            </a:r>
          </a:p>
          <a:p>
            <a:pPr algn="ctr"/>
            <a:r>
              <a:rPr lang="en-US" sz="2000" i="1" dirty="0" smtClean="0">
                <a:solidFill>
                  <a:schemeClr val="tx1"/>
                </a:solidFill>
              </a:rPr>
              <a:t>Group-based control</a:t>
            </a:r>
            <a:endParaRPr lang="en-US" sz="2000" i="1" dirty="0">
              <a:solidFill>
                <a:schemeClr val="tx1"/>
              </a:solidFill>
            </a:endParaRPr>
          </a:p>
        </p:txBody>
      </p:sp>
      <p:sp>
        <p:nvSpPr>
          <p:cNvPr id="26" name="Rectangle 25"/>
          <p:cNvSpPr/>
          <p:nvPr/>
        </p:nvSpPr>
        <p:spPr>
          <a:xfrm>
            <a:off x="6886986" y="3435974"/>
            <a:ext cx="2612614" cy="866422"/>
          </a:xfrm>
          <a:prstGeom prst="rect">
            <a:avLst/>
          </a:prstGeom>
          <a:solidFill>
            <a:schemeClr val="accent6">
              <a:lumMod val="40000"/>
              <a:lumOff val="6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nchorCtr="0"/>
          <a:lstStyle/>
          <a:p>
            <a:pPr algn="ctr"/>
            <a:r>
              <a:rPr lang="en-US" sz="2000" b="1" i="1" dirty="0">
                <a:solidFill>
                  <a:schemeClr val="tx1"/>
                </a:solidFill>
              </a:rPr>
              <a:t>Idea </a:t>
            </a:r>
            <a:r>
              <a:rPr lang="en-US" sz="2000" b="1" i="1" dirty="0" smtClean="0">
                <a:solidFill>
                  <a:schemeClr val="tx1"/>
                </a:solidFill>
              </a:rPr>
              <a:t>#3 </a:t>
            </a:r>
            <a:r>
              <a:rPr lang="en-US" sz="2000" b="1" i="1" dirty="0">
                <a:solidFill>
                  <a:schemeClr val="tx1"/>
                </a:solidFill>
              </a:rPr>
              <a:t>(Ch. </a:t>
            </a:r>
            <a:r>
              <a:rPr lang="en-US" sz="2000" b="1" i="1" dirty="0" smtClean="0">
                <a:solidFill>
                  <a:schemeClr val="tx1"/>
                </a:solidFill>
              </a:rPr>
              <a:t>8)</a:t>
            </a:r>
          </a:p>
          <a:p>
            <a:pPr algn="ctr"/>
            <a:r>
              <a:rPr lang="en-US" sz="2000" i="1" dirty="0" smtClean="0">
                <a:solidFill>
                  <a:schemeClr val="tx1"/>
                </a:solidFill>
              </a:rPr>
              <a:t>Guided exploration</a:t>
            </a:r>
            <a:endParaRPr lang="en-US" sz="2000" i="1" dirty="0">
              <a:solidFill>
                <a:schemeClr val="tx1"/>
              </a:solidFill>
            </a:endParaRPr>
          </a:p>
        </p:txBody>
      </p:sp>
      <p:cxnSp>
        <p:nvCxnSpPr>
          <p:cNvPr id="27" name="Straight Arrow Connector 26"/>
          <p:cNvCxnSpPr>
            <a:stCxn id="24" idx="1"/>
            <a:endCxn id="10" idx="3"/>
          </p:cNvCxnSpPr>
          <p:nvPr/>
        </p:nvCxnSpPr>
        <p:spPr>
          <a:xfrm flipH="1" flipV="1">
            <a:off x="6055360" y="1444269"/>
            <a:ext cx="831626" cy="215225"/>
          </a:xfrm>
          <a:prstGeom prst="straightConnector1">
            <a:avLst/>
          </a:prstGeom>
          <a:ln w="38100">
            <a:solidFill>
              <a:schemeClr val="accent6"/>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24" idx="1"/>
            <a:endCxn id="7" idx="3"/>
          </p:cNvCxnSpPr>
          <p:nvPr/>
        </p:nvCxnSpPr>
        <p:spPr>
          <a:xfrm flipH="1">
            <a:off x="6055360" y="1659494"/>
            <a:ext cx="831626" cy="2554322"/>
          </a:xfrm>
          <a:prstGeom prst="straightConnector1">
            <a:avLst/>
          </a:prstGeom>
          <a:ln w="38100">
            <a:solidFill>
              <a:schemeClr val="accent6"/>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26" idx="1"/>
            <a:endCxn id="9" idx="3"/>
          </p:cNvCxnSpPr>
          <p:nvPr/>
        </p:nvCxnSpPr>
        <p:spPr>
          <a:xfrm flipH="1" flipV="1">
            <a:off x="6055360" y="2359014"/>
            <a:ext cx="831626" cy="1510171"/>
          </a:xfrm>
          <a:prstGeom prst="straightConnector1">
            <a:avLst/>
          </a:prstGeom>
          <a:ln w="38100">
            <a:solidFill>
              <a:schemeClr val="accent6"/>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7" name="Straight Arrow Connector 36"/>
          <p:cNvCxnSpPr>
            <a:stCxn id="25" idx="1"/>
            <a:endCxn id="8" idx="3"/>
          </p:cNvCxnSpPr>
          <p:nvPr/>
        </p:nvCxnSpPr>
        <p:spPr>
          <a:xfrm flipH="1">
            <a:off x="6055360" y="2736454"/>
            <a:ext cx="831626" cy="567440"/>
          </a:xfrm>
          <a:prstGeom prst="straightConnector1">
            <a:avLst/>
          </a:prstGeom>
          <a:ln w="38100">
            <a:solidFill>
              <a:schemeClr val="accent6"/>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1" name="Rectangle 50"/>
          <p:cNvSpPr/>
          <p:nvPr/>
        </p:nvSpPr>
        <p:spPr>
          <a:xfrm>
            <a:off x="9936480" y="2351981"/>
            <a:ext cx="2334390" cy="762118"/>
          </a:xfrm>
          <a:prstGeom prst="rect">
            <a:avLst/>
          </a:prstGeom>
          <a:solidFill>
            <a:srgbClr val="92D05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spcBef>
                <a:spcPts val="600"/>
              </a:spcBef>
            </a:pPr>
            <a:r>
              <a:rPr lang="en-US" altLang="zh-CN" sz="2000" b="1" dirty="0" smtClean="0">
                <a:solidFill>
                  <a:schemeClr val="tx1"/>
                </a:solidFill>
              </a:rPr>
              <a:t>Key insight</a:t>
            </a:r>
          </a:p>
          <a:p>
            <a:pPr algn="ctr">
              <a:spcBef>
                <a:spcPts val="600"/>
              </a:spcBef>
            </a:pPr>
            <a:r>
              <a:rPr lang="en-US" altLang="zh-CN" sz="2000" i="1" dirty="0" smtClean="0">
                <a:solidFill>
                  <a:schemeClr val="tx1"/>
                </a:solidFill>
              </a:rPr>
              <a:t>Persistent Structures</a:t>
            </a:r>
          </a:p>
        </p:txBody>
      </p:sp>
      <p:cxnSp>
        <p:nvCxnSpPr>
          <p:cNvPr id="52" name="Straight Arrow Connector 51"/>
          <p:cNvCxnSpPr>
            <a:stCxn id="51" idx="1"/>
            <a:endCxn id="24" idx="3"/>
          </p:cNvCxnSpPr>
          <p:nvPr/>
        </p:nvCxnSpPr>
        <p:spPr>
          <a:xfrm flipH="1" flipV="1">
            <a:off x="9499600" y="1659494"/>
            <a:ext cx="436880" cy="1073546"/>
          </a:xfrm>
          <a:prstGeom prst="straightConnector1">
            <a:avLst/>
          </a:prstGeom>
          <a:ln w="38100">
            <a:solidFill>
              <a:schemeClr val="accent6"/>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5" name="Straight Arrow Connector 54"/>
          <p:cNvCxnSpPr>
            <a:stCxn id="51" idx="1"/>
            <a:endCxn id="25" idx="3"/>
          </p:cNvCxnSpPr>
          <p:nvPr/>
        </p:nvCxnSpPr>
        <p:spPr>
          <a:xfrm flipH="1">
            <a:off x="9499600" y="2733040"/>
            <a:ext cx="436880" cy="3414"/>
          </a:xfrm>
          <a:prstGeom prst="straightConnector1">
            <a:avLst/>
          </a:prstGeom>
          <a:ln w="38100">
            <a:solidFill>
              <a:schemeClr val="accent6"/>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51" idx="1"/>
            <a:endCxn id="26" idx="3"/>
          </p:cNvCxnSpPr>
          <p:nvPr/>
        </p:nvCxnSpPr>
        <p:spPr>
          <a:xfrm flipH="1">
            <a:off x="9499600" y="2733040"/>
            <a:ext cx="436880" cy="1136145"/>
          </a:xfrm>
          <a:prstGeom prst="straightConnector1">
            <a:avLst/>
          </a:prstGeom>
          <a:ln w="38100">
            <a:solidFill>
              <a:schemeClr val="accent6"/>
            </a:solidFill>
            <a:headEnd type="none" w="med" len="med"/>
            <a:tailEnd type="arrow"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95271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p:cNvCxnSpPr>
            <a:stCxn id="5" idx="3"/>
            <a:endCxn id="10" idx="1"/>
          </p:cNvCxnSpPr>
          <p:nvPr/>
        </p:nvCxnSpPr>
        <p:spPr>
          <a:xfrm flipV="1">
            <a:off x="2956560" y="1444269"/>
            <a:ext cx="330460" cy="452723"/>
          </a:xfrm>
          <a:prstGeom prst="straightConnector1">
            <a:avLst/>
          </a:prstGeom>
          <a:ln w="38100">
            <a:solidFill>
              <a:schemeClr val="bg1">
                <a:lumMod val="6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5" idx="3"/>
            <a:endCxn id="9" idx="1"/>
          </p:cNvCxnSpPr>
          <p:nvPr/>
        </p:nvCxnSpPr>
        <p:spPr>
          <a:xfrm>
            <a:off x="2956560" y="1896992"/>
            <a:ext cx="330460" cy="462022"/>
          </a:xfrm>
          <a:prstGeom prst="straightConnector1">
            <a:avLst/>
          </a:prstGeom>
          <a:ln w="38100">
            <a:solidFill>
              <a:schemeClr val="bg1">
                <a:lumMod val="6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6" idx="3"/>
            <a:endCxn id="8" idx="1"/>
          </p:cNvCxnSpPr>
          <p:nvPr/>
        </p:nvCxnSpPr>
        <p:spPr>
          <a:xfrm flipV="1">
            <a:off x="2956560" y="3303894"/>
            <a:ext cx="330460" cy="433211"/>
          </a:xfrm>
          <a:prstGeom prst="straightConnector1">
            <a:avLst/>
          </a:prstGeom>
          <a:ln w="38100">
            <a:solidFill>
              <a:schemeClr val="bg1">
                <a:lumMod val="6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6" idx="3"/>
            <a:endCxn id="7" idx="1"/>
          </p:cNvCxnSpPr>
          <p:nvPr/>
        </p:nvCxnSpPr>
        <p:spPr>
          <a:xfrm>
            <a:off x="2956560" y="3737105"/>
            <a:ext cx="330460" cy="476711"/>
          </a:xfrm>
          <a:prstGeom prst="straightConnector1">
            <a:avLst/>
          </a:prstGeom>
          <a:ln w="38100">
            <a:solidFill>
              <a:schemeClr val="bg1">
                <a:lumMod val="6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 name="Rectangle 4"/>
          <p:cNvSpPr/>
          <p:nvPr/>
        </p:nvSpPr>
        <p:spPr>
          <a:xfrm>
            <a:off x="-187700" y="1522966"/>
            <a:ext cx="3144260" cy="748052"/>
          </a:xfrm>
          <a:prstGeom prst="rect">
            <a:avLst/>
          </a:prstGeom>
          <a:solidFill>
            <a:schemeClr val="bg1">
              <a:lumMod val="95000"/>
            </a:schemeClr>
          </a:solidFill>
          <a:ln w="285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spcBef>
                <a:spcPts val="600"/>
              </a:spcBef>
            </a:pPr>
            <a:r>
              <a:rPr lang="en-US" altLang="zh-CN" sz="2000" b="1" dirty="0" smtClean="0">
                <a:solidFill>
                  <a:schemeClr val="tx1"/>
                </a:solidFill>
              </a:rPr>
              <a:t>Challenge #1</a:t>
            </a:r>
          </a:p>
          <a:p>
            <a:pPr algn="ctr">
              <a:spcBef>
                <a:spcPts val="600"/>
              </a:spcBef>
            </a:pPr>
            <a:r>
              <a:rPr lang="en-US" altLang="zh-CN" sz="2000" i="1" dirty="0" smtClean="0">
                <a:solidFill>
                  <a:schemeClr val="tx1"/>
                </a:solidFill>
              </a:rPr>
              <a:t>Expressive prediction models</a:t>
            </a:r>
          </a:p>
        </p:txBody>
      </p:sp>
      <p:sp>
        <p:nvSpPr>
          <p:cNvPr id="6" name="Rectangle 5"/>
          <p:cNvSpPr/>
          <p:nvPr/>
        </p:nvSpPr>
        <p:spPr>
          <a:xfrm>
            <a:off x="-187700" y="3363079"/>
            <a:ext cx="3144260" cy="748052"/>
          </a:xfrm>
          <a:prstGeom prst="rect">
            <a:avLst/>
          </a:prstGeom>
          <a:solidFill>
            <a:schemeClr val="bg1">
              <a:lumMod val="95000"/>
            </a:schemeClr>
          </a:solidFill>
          <a:ln w="285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spcBef>
                <a:spcPts val="600"/>
              </a:spcBef>
            </a:pPr>
            <a:r>
              <a:rPr lang="en-US" altLang="zh-CN" sz="2000" b="1" dirty="0" smtClean="0">
                <a:solidFill>
                  <a:schemeClr val="tx1"/>
                </a:solidFill>
              </a:rPr>
              <a:t>Challenge #2</a:t>
            </a:r>
          </a:p>
          <a:p>
            <a:pPr algn="ctr">
              <a:spcBef>
                <a:spcPts val="600"/>
              </a:spcBef>
            </a:pPr>
            <a:r>
              <a:rPr lang="en-US" altLang="zh-CN" sz="2000" i="1" dirty="0" smtClean="0">
                <a:solidFill>
                  <a:schemeClr val="tx1"/>
                </a:solidFill>
              </a:rPr>
              <a:t>Scalable control platforms</a:t>
            </a:r>
          </a:p>
        </p:txBody>
      </p:sp>
      <p:sp>
        <p:nvSpPr>
          <p:cNvPr id="7" name="Rectangle 6"/>
          <p:cNvSpPr/>
          <p:nvPr/>
        </p:nvSpPr>
        <p:spPr>
          <a:xfrm>
            <a:off x="3287020" y="3839790"/>
            <a:ext cx="2768340" cy="748052"/>
          </a:xfrm>
          <a:prstGeom prst="rect">
            <a:avLst/>
          </a:prstGeom>
          <a:solidFill>
            <a:schemeClr val="bg1">
              <a:lumMod val="95000"/>
            </a:schemeClr>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spcBef>
                <a:spcPts val="600"/>
              </a:spcBef>
            </a:pPr>
            <a:r>
              <a:rPr lang="en-US" altLang="zh-CN" sz="2000" i="1" dirty="0" smtClean="0">
                <a:solidFill>
                  <a:schemeClr val="tx1"/>
                </a:solidFill>
              </a:rPr>
              <a:t>Near real-time predictive control</a:t>
            </a:r>
          </a:p>
        </p:txBody>
      </p:sp>
      <p:sp>
        <p:nvSpPr>
          <p:cNvPr id="8" name="Rectangle 7"/>
          <p:cNvSpPr/>
          <p:nvPr/>
        </p:nvSpPr>
        <p:spPr>
          <a:xfrm>
            <a:off x="3287020" y="2929868"/>
            <a:ext cx="2768340" cy="748052"/>
          </a:xfrm>
          <a:prstGeom prst="rect">
            <a:avLst/>
          </a:prstGeom>
          <a:solidFill>
            <a:schemeClr val="bg1">
              <a:lumMod val="95000"/>
            </a:schemeClr>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spcBef>
                <a:spcPts val="600"/>
              </a:spcBef>
            </a:pPr>
            <a:r>
              <a:rPr lang="en-US" altLang="zh-CN" sz="2000" i="1" dirty="0" smtClean="0">
                <a:solidFill>
                  <a:schemeClr val="tx1"/>
                </a:solidFill>
              </a:rPr>
              <a:t>Geo-distributed analytics with a fresh global view</a:t>
            </a:r>
          </a:p>
        </p:txBody>
      </p:sp>
      <p:sp>
        <p:nvSpPr>
          <p:cNvPr id="9" name="Rectangle 8"/>
          <p:cNvSpPr/>
          <p:nvPr/>
        </p:nvSpPr>
        <p:spPr>
          <a:xfrm>
            <a:off x="3287020" y="1984988"/>
            <a:ext cx="2768340" cy="748052"/>
          </a:xfrm>
          <a:prstGeom prst="rect">
            <a:avLst/>
          </a:prstGeom>
          <a:solidFill>
            <a:schemeClr val="bg1">
              <a:lumMod val="95000"/>
            </a:schemeClr>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spcBef>
                <a:spcPts val="600"/>
              </a:spcBef>
            </a:pPr>
            <a:r>
              <a:rPr lang="en-US" altLang="zh-CN" sz="2000" i="1" dirty="0" smtClean="0">
                <a:solidFill>
                  <a:schemeClr val="tx1"/>
                </a:solidFill>
              </a:rPr>
              <a:t>Large decision spaces</a:t>
            </a:r>
          </a:p>
        </p:txBody>
      </p:sp>
      <p:sp>
        <p:nvSpPr>
          <p:cNvPr id="10" name="Rectangle 9"/>
          <p:cNvSpPr/>
          <p:nvPr/>
        </p:nvSpPr>
        <p:spPr>
          <a:xfrm>
            <a:off x="3287020" y="1070243"/>
            <a:ext cx="2768340" cy="748052"/>
          </a:xfrm>
          <a:prstGeom prst="rect">
            <a:avLst/>
          </a:prstGeom>
          <a:solidFill>
            <a:schemeClr val="bg1">
              <a:lumMod val="95000"/>
            </a:schemeClr>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spcBef>
                <a:spcPts val="600"/>
              </a:spcBef>
            </a:pPr>
            <a:r>
              <a:rPr lang="en-US" altLang="zh-CN" sz="2000" i="1" dirty="0" smtClean="0">
                <a:solidFill>
                  <a:schemeClr val="tx1"/>
                </a:solidFill>
              </a:rPr>
              <a:t>Complex </a:t>
            </a:r>
            <a:r>
              <a:rPr lang="en-US" altLang="zh-CN" sz="2000" i="1" dirty="0" err="1" smtClean="0">
                <a:solidFill>
                  <a:schemeClr val="tx1"/>
                </a:solidFill>
              </a:rPr>
              <a:t>QoE</a:t>
            </a:r>
            <a:r>
              <a:rPr lang="en-US" altLang="zh-CN" sz="2000" i="1" dirty="0" smtClean="0">
                <a:solidFill>
                  <a:schemeClr val="tx1"/>
                </a:solidFill>
              </a:rPr>
              <a:t>-determining factors</a:t>
            </a:r>
          </a:p>
        </p:txBody>
      </p:sp>
      <p:sp>
        <p:nvSpPr>
          <p:cNvPr id="24" name="Rectangle 23"/>
          <p:cNvSpPr/>
          <p:nvPr/>
        </p:nvSpPr>
        <p:spPr>
          <a:xfrm>
            <a:off x="6744746" y="1226283"/>
            <a:ext cx="2612614" cy="866422"/>
          </a:xfrm>
          <a:prstGeom prst="rect">
            <a:avLst/>
          </a:prstGeom>
          <a:solidFill>
            <a:schemeClr val="accent6">
              <a:lumMod val="40000"/>
              <a:lumOff val="6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nchorCtr="0"/>
          <a:lstStyle/>
          <a:p>
            <a:pPr algn="ctr"/>
            <a:r>
              <a:rPr lang="en-US" sz="2000" b="1" i="1" dirty="0" smtClean="0">
                <a:solidFill>
                  <a:schemeClr val="tx1"/>
                </a:solidFill>
              </a:rPr>
              <a:t>Idea #1 (Ch. 5, 6)</a:t>
            </a:r>
          </a:p>
          <a:p>
            <a:pPr algn="ctr"/>
            <a:r>
              <a:rPr lang="en-US" sz="2000" i="1" dirty="0" smtClean="0">
                <a:solidFill>
                  <a:schemeClr val="tx1"/>
                </a:solidFill>
              </a:rPr>
              <a:t>Critical feature analysis</a:t>
            </a:r>
            <a:endParaRPr lang="en-US" sz="2000" i="1" dirty="0">
              <a:solidFill>
                <a:schemeClr val="tx1"/>
              </a:solidFill>
            </a:endParaRPr>
          </a:p>
        </p:txBody>
      </p:sp>
      <p:sp>
        <p:nvSpPr>
          <p:cNvPr id="25" name="Rectangle 24"/>
          <p:cNvSpPr/>
          <p:nvPr/>
        </p:nvSpPr>
        <p:spPr>
          <a:xfrm>
            <a:off x="6744746" y="2303243"/>
            <a:ext cx="2612614" cy="866422"/>
          </a:xfrm>
          <a:prstGeom prst="rect">
            <a:avLst/>
          </a:prstGeom>
          <a:solidFill>
            <a:schemeClr val="accent6">
              <a:lumMod val="40000"/>
              <a:lumOff val="6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nchorCtr="0"/>
          <a:lstStyle/>
          <a:p>
            <a:pPr algn="ctr"/>
            <a:r>
              <a:rPr lang="en-US" sz="2000" b="1" i="1" dirty="0">
                <a:solidFill>
                  <a:schemeClr val="tx1"/>
                </a:solidFill>
              </a:rPr>
              <a:t>Idea </a:t>
            </a:r>
            <a:r>
              <a:rPr lang="en-US" sz="2000" b="1" i="1" dirty="0" smtClean="0">
                <a:solidFill>
                  <a:schemeClr val="tx1"/>
                </a:solidFill>
              </a:rPr>
              <a:t>#2 </a:t>
            </a:r>
            <a:r>
              <a:rPr lang="en-US" sz="2000" b="1" i="1" dirty="0">
                <a:solidFill>
                  <a:schemeClr val="tx1"/>
                </a:solidFill>
              </a:rPr>
              <a:t>(Ch. 7</a:t>
            </a:r>
            <a:r>
              <a:rPr lang="en-US" sz="2000" b="1" i="1" dirty="0" smtClean="0">
                <a:solidFill>
                  <a:schemeClr val="tx1"/>
                </a:solidFill>
              </a:rPr>
              <a:t>)</a:t>
            </a:r>
          </a:p>
          <a:p>
            <a:pPr algn="ctr"/>
            <a:r>
              <a:rPr lang="en-US" sz="2000" i="1" dirty="0" smtClean="0">
                <a:solidFill>
                  <a:schemeClr val="tx1"/>
                </a:solidFill>
              </a:rPr>
              <a:t>Group-based control</a:t>
            </a:r>
            <a:endParaRPr lang="en-US" sz="2000" i="1" dirty="0">
              <a:solidFill>
                <a:schemeClr val="tx1"/>
              </a:solidFill>
            </a:endParaRPr>
          </a:p>
        </p:txBody>
      </p:sp>
      <p:sp>
        <p:nvSpPr>
          <p:cNvPr id="26" name="Rectangle 25"/>
          <p:cNvSpPr/>
          <p:nvPr/>
        </p:nvSpPr>
        <p:spPr>
          <a:xfrm>
            <a:off x="6744746" y="3435974"/>
            <a:ext cx="2612614" cy="866422"/>
          </a:xfrm>
          <a:prstGeom prst="rect">
            <a:avLst/>
          </a:prstGeom>
          <a:solidFill>
            <a:schemeClr val="accent6">
              <a:lumMod val="40000"/>
              <a:lumOff val="6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nchorCtr="0"/>
          <a:lstStyle/>
          <a:p>
            <a:pPr algn="ctr"/>
            <a:r>
              <a:rPr lang="en-US" sz="2000" b="1" i="1" dirty="0">
                <a:solidFill>
                  <a:schemeClr val="tx1"/>
                </a:solidFill>
              </a:rPr>
              <a:t>Idea </a:t>
            </a:r>
            <a:r>
              <a:rPr lang="en-US" sz="2000" b="1" i="1" dirty="0" smtClean="0">
                <a:solidFill>
                  <a:schemeClr val="tx1"/>
                </a:solidFill>
              </a:rPr>
              <a:t>#3 </a:t>
            </a:r>
            <a:r>
              <a:rPr lang="en-US" sz="2000" b="1" i="1" dirty="0">
                <a:solidFill>
                  <a:schemeClr val="tx1"/>
                </a:solidFill>
              </a:rPr>
              <a:t>(Ch. </a:t>
            </a:r>
            <a:r>
              <a:rPr lang="en-US" sz="2000" b="1" i="1" dirty="0" smtClean="0">
                <a:solidFill>
                  <a:schemeClr val="tx1"/>
                </a:solidFill>
              </a:rPr>
              <a:t>8)</a:t>
            </a:r>
          </a:p>
          <a:p>
            <a:pPr algn="ctr"/>
            <a:r>
              <a:rPr lang="en-US" sz="2000" i="1" dirty="0" smtClean="0">
                <a:solidFill>
                  <a:schemeClr val="tx1"/>
                </a:solidFill>
              </a:rPr>
              <a:t>Guided exploration</a:t>
            </a:r>
            <a:endParaRPr lang="en-US" sz="2000" i="1" dirty="0">
              <a:solidFill>
                <a:schemeClr val="tx1"/>
              </a:solidFill>
            </a:endParaRPr>
          </a:p>
        </p:txBody>
      </p:sp>
      <p:cxnSp>
        <p:nvCxnSpPr>
          <p:cNvPr id="27" name="Straight Arrow Connector 26"/>
          <p:cNvCxnSpPr>
            <a:stCxn id="24" idx="1"/>
            <a:endCxn id="10" idx="3"/>
          </p:cNvCxnSpPr>
          <p:nvPr/>
        </p:nvCxnSpPr>
        <p:spPr>
          <a:xfrm flipH="1" flipV="1">
            <a:off x="6055360" y="1444269"/>
            <a:ext cx="689386" cy="215225"/>
          </a:xfrm>
          <a:prstGeom prst="straightConnector1">
            <a:avLst/>
          </a:prstGeom>
          <a:ln w="38100">
            <a:solidFill>
              <a:schemeClr val="accent6"/>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24" idx="1"/>
            <a:endCxn id="7" idx="3"/>
          </p:cNvCxnSpPr>
          <p:nvPr/>
        </p:nvCxnSpPr>
        <p:spPr>
          <a:xfrm flipH="1">
            <a:off x="6055360" y="1659494"/>
            <a:ext cx="689386" cy="2554322"/>
          </a:xfrm>
          <a:prstGeom prst="straightConnector1">
            <a:avLst/>
          </a:prstGeom>
          <a:ln w="38100">
            <a:solidFill>
              <a:schemeClr val="accent6"/>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26" idx="1"/>
            <a:endCxn id="9" idx="3"/>
          </p:cNvCxnSpPr>
          <p:nvPr/>
        </p:nvCxnSpPr>
        <p:spPr>
          <a:xfrm flipH="1" flipV="1">
            <a:off x="6055360" y="2359014"/>
            <a:ext cx="689386" cy="1510171"/>
          </a:xfrm>
          <a:prstGeom prst="straightConnector1">
            <a:avLst/>
          </a:prstGeom>
          <a:ln w="38100">
            <a:solidFill>
              <a:schemeClr val="accent6"/>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7" name="Straight Arrow Connector 36"/>
          <p:cNvCxnSpPr>
            <a:stCxn id="25" idx="1"/>
            <a:endCxn id="8" idx="3"/>
          </p:cNvCxnSpPr>
          <p:nvPr/>
        </p:nvCxnSpPr>
        <p:spPr>
          <a:xfrm flipH="1">
            <a:off x="6055360" y="2736454"/>
            <a:ext cx="689386" cy="567440"/>
          </a:xfrm>
          <a:prstGeom prst="straightConnector1">
            <a:avLst/>
          </a:prstGeom>
          <a:ln w="38100">
            <a:solidFill>
              <a:schemeClr val="accent6"/>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1" name="Rectangle 50"/>
          <p:cNvSpPr/>
          <p:nvPr/>
        </p:nvSpPr>
        <p:spPr>
          <a:xfrm>
            <a:off x="9794240" y="2351981"/>
            <a:ext cx="3068320" cy="762118"/>
          </a:xfrm>
          <a:prstGeom prst="rect">
            <a:avLst/>
          </a:prstGeom>
          <a:solidFill>
            <a:srgbClr val="92D05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spcBef>
                <a:spcPts val="600"/>
              </a:spcBef>
            </a:pPr>
            <a:r>
              <a:rPr lang="en-US" altLang="zh-CN" sz="2000" b="1" dirty="0" smtClean="0">
                <a:solidFill>
                  <a:schemeClr val="tx1"/>
                </a:solidFill>
              </a:rPr>
              <a:t>Key insight</a:t>
            </a:r>
          </a:p>
          <a:p>
            <a:pPr algn="ctr">
              <a:spcBef>
                <a:spcPts val="600"/>
              </a:spcBef>
            </a:pPr>
            <a:r>
              <a:rPr lang="en-US" altLang="zh-CN" sz="2000" i="1" dirty="0" smtClean="0">
                <a:solidFill>
                  <a:schemeClr val="tx1"/>
                </a:solidFill>
              </a:rPr>
              <a:t>Persistent </a:t>
            </a:r>
            <a:r>
              <a:rPr lang="en-US" altLang="zh-CN" sz="2000" i="1" dirty="0" smtClean="0">
                <a:solidFill>
                  <a:schemeClr val="tx1"/>
                </a:solidFill>
              </a:rPr>
              <a:t>Critical Structures</a:t>
            </a:r>
            <a:endParaRPr lang="en-US" altLang="zh-CN" sz="2000" i="1" dirty="0" smtClean="0">
              <a:solidFill>
                <a:schemeClr val="tx1"/>
              </a:solidFill>
            </a:endParaRPr>
          </a:p>
        </p:txBody>
      </p:sp>
      <p:cxnSp>
        <p:nvCxnSpPr>
          <p:cNvPr id="52" name="Straight Arrow Connector 51"/>
          <p:cNvCxnSpPr>
            <a:stCxn id="51" idx="1"/>
            <a:endCxn id="24" idx="3"/>
          </p:cNvCxnSpPr>
          <p:nvPr/>
        </p:nvCxnSpPr>
        <p:spPr>
          <a:xfrm flipH="1" flipV="1">
            <a:off x="9357360" y="1659494"/>
            <a:ext cx="436880" cy="1073546"/>
          </a:xfrm>
          <a:prstGeom prst="straightConnector1">
            <a:avLst/>
          </a:prstGeom>
          <a:ln w="38100">
            <a:solidFill>
              <a:schemeClr val="accent6"/>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5" name="Straight Arrow Connector 54"/>
          <p:cNvCxnSpPr>
            <a:stCxn id="51" idx="1"/>
            <a:endCxn id="25" idx="3"/>
          </p:cNvCxnSpPr>
          <p:nvPr/>
        </p:nvCxnSpPr>
        <p:spPr>
          <a:xfrm flipH="1">
            <a:off x="9357360" y="2733040"/>
            <a:ext cx="436880" cy="3414"/>
          </a:xfrm>
          <a:prstGeom prst="straightConnector1">
            <a:avLst/>
          </a:prstGeom>
          <a:ln w="38100">
            <a:solidFill>
              <a:schemeClr val="accent6"/>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51" idx="1"/>
            <a:endCxn id="26" idx="3"/>
          </p:cNvCxnSpPr>
          <p:nvPr/>
        </p:nvCxnSpPr>
        <p:spPr>
          <a:xfrm flipH="1">
            <a:off x="9357360" y="2733040"/>
            <a:ext cx="436880" cy="1136145"/>
          </a:xfrm>
          <a:prstGeom prst="straightConnector1">
            <a:avLst/>
          </a:prstGeom>
          <a:ln w="38100">
            <a:solidFill>
              <a:schemeClr val="accent6"/>
            </a:solidFill>
            <a:headEnd type="none" w="med" len="med"/>
            <a:tailEnd type="arrow"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865306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p:cNvCxnSpPr>
            <a:stCxn id="5" idx="2"/>
            <a:endCxn id="10" idx="0"/>
          </p:cNvCxnSpPr>
          <p:nvPr/>
        </p:nvCxnSpPr>
        <p:spPr>
          <a:xfrm flipH="1">
            <a:off x="2155560" y="1920960"/>
            <a:ext cx="1248040" cy="397159"/>
          </a:xfrm>
          <a:prstGeom prst="straightConnector1">
            <a:avLst/>
          </a:prstGeom>
          <a:ln w="19050">
            <a:solidFill>
              <a:schemeClr val="bg1">
                <a:lumMod val="6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5" idx="2"/>
            <a:endCxn id="9" idx="0"/>
          </p:cNvCxnSpPr>
          <p:nvPr/>
        </p:nvCxnSpPr>
        <p:spPr>
          <a:xfrm>
            <a:off x="3403600" y="1920960"/>
            <a:ext cx="1113233" cy="397159"/>
          </a:xfrm>
          <a:prstGeom prst="straightConnector1">
            <a:avLst/>
          </a:prstGeom>
          <a:ln w="19050">
            <a:solidFill>
              <a:schemeClr val="bg1">
                <a:lumMod val="6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6" idx="2"/>
            <a:endCxn id="8" idx="0"/>
          </p:cNvCxnSpPr>
          <p:nvPr/>
        </p:nvCxnSpPr>
        <p:spPr>
          <a:xfrm>
            <a:off x="8074546" y="1920960"/>
            <a:ext cx="1431797" cy="397159"/>
          </a:xfrm>
          <a:prstGeom prst="straightConnector1">
            <a:avLst/>
          </a:prstGeom>
          <a:ln w="19050">
            <a:solidFill>
              <a:schemeClr val="bg1">
                <a:lumMod val="6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6" idx="2"/>
            <a:endCxn id="7" idx="0"/>
          </p:cNvCxnSpPr>
          <p:nvPr/>
        </p:nvCxnSpPr>
        <p:spPr>
          <a:xfrm flipH="1">
            <a:off x="6770390" y="1920960"/>
            <a:ext cx="1304156" cy="400579"/>
          </a:xfrm>
          <a:prstGeom prst="straightConnector1">
            <a:avLst/>
          </a:prstGeom>
          <a:ln w="19050">
            <a:solidFill>
              <a:schemeClr val="bg1">
                <a:lumMod val="6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 name="Rectangle 4"/>
          <p:cNvSpPr/>
          <p:nvPr/>
        </p:nvSpPr>
        <p:spPr>
          <a:xfrm>
            <a:off x="1831470" y="1172908"/>
            <a:ext cx="3144260" cy="748052"/>
          </a:xfrm>
          <a:prstGeom prst="rect">
            <a:avLst/>
          </a:prstGeom>
          <a:solidFill>
            <a:schemeClr val="bg1">
              <a:lumMod val="95000"/>
            </a:schemeClr>
          </a:solidFill>
          <a:ln w="285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spcBef>
                <a:spcPts val="600"/>
              </a:spcBef>
            </a:pPr>
            <a:r>
              <a:rPr lang="en-US" altLang="zh-CN" sz="2000" b="1" dirty="0" smtClean="0">
                <a:solidFill>
                  <a:schemeClr val="tx1"/>
                </a:solidFill>
              </a:rPr>
              <a:t>Challenge #</a:t>
            </a:r>
            <a:r>
              <a:rPr lang="en-US" altLang="zh-CN" sz="2000" b="1" dirty="0" smtClean="0">
                <a:solidFill>
                  <a:schemeClr val="tx1"/>
                </a:solidFill>
              </a:rPr>
              <a:t>1 </a:t>
            </a:r>
            <a:r>
              <a:rPr lang="en-US" altLang="zh-CN" sz="2000" dirty="0" smtClean="0">
                <a:solidFill>
                  <a:schemeClr val="tx1"/>
                </a:solidFill>
              </a:rPr>
              <a:t>(§3.2.1)</a:t>
            </a:r>
            <a:endParaRPr lang="en-US" altLang="zh-CN" sz="2000" dirty="0" smtClean="0">
              <a:solidFill>
                <a:schemeClr val="tx1"/>
              </a:solidFill>
            </a:endParaRPr>
          </a:p>
          <a:p>
            <a:pPr algn="ctr">
              <a:spcBef>
                <a:spcPts val="600"/>
              </a:spcBef>
            </a:pPr>
            <a:r>
              <a:rPr lang="en-US" altLang="zh-CN" sz="2000" i="1" dirty="0" smtClean="0">
                <a:solidFill>
                  <a:schemeClr val="tx1"/>
                </a:solidFill>
              </a:rPr>
              <a:t>Expressive prediction models</a:t>
            </a:r>
          </a:p>
        </p:txBody>
      </p:sp>
      <p:sp>
        <p:nvSpPr>
          <p:cNvPr id="6" name="Rectangle 5"/>
          <p:cNvSpPr/>
          <p:nvPr/>
        </p:nvSpPr>
        <p:spPr>
          <a:xfrm>
            <a:off x="6502416" y="1172908"/>
            <a:ext cx="3144260" cy="748052"/>
          </a:xfrm>
          <a:prstGeom prst="rect">
            <a:avLst/>
          </a:prstGeom>
          <a:solidFill>
            <a:schemeClr val="bg1">
              <a:lumMod val="95000"/>
            </a:schemeClr>
          </a:solidFill>
          <a:ln w="285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spcBef>
                <a:spcPts val="600"/>
              </a:spcBef>
            </a:pPr>
            <a:r>
              <a:rPr lang="en-US" altLang="zh-CN" sz="2000" b="1" dirty="0" smtClean="0">
                <a:solidFill>
                  <a:schemeClr val="tx1"/>
                </a:solidFill>
              </a:rPr>
              <a:t>Challenge #</a:t>
            </a:r>
            <a:r>
              <a:rPr lang="en-US" altLang="zh-CN" sz="2000" b="1" dirty="0">
                <a:solidFill>
                  <a:schemeClr val="tx1"/>
                </a:solidFill>
              </a:rPr>
              <a:t>2 </a:t>
            </a:r>
            <a:r>
              <a:rPr lang="en-US" altLang="zh-CN" sz="2000" dirty="0">
                <a:solidFill>
                  <a:schemeClr val="tx1"/>
                </a:solidFill>
              </a:rPr>
              <a:t>(§</a:t>
            </a:r>
            <a:r>
              <a:rPr lang="en-US" altLang="zh-CN" sz="2000" dirty="0" smtClean="0">
                <a:solidFill>
                  <a:schemeClr val="tx1"/>
                </a:solidFill>
              </a:rPr>
              <a:t>3.2.2)</a:t>
            </a:r>
            <a:endParaRPr lang="en-US" altLang="zh-CN" sz="2000" dirty="0" smtClean="0">
              <a:solidFill>
                <a:schemeClr val="tx1"/>
              </a:solidFill>
            </a:endParaRPr>
          </a:p>
          <a:p>
            <a:pPr algn="ctr">
              <a:spcBef>
                <a:spcPts val="600"/>
              </a:spcBef>
            </a:pPr>
            <a:r>
              <a:rPr lang="en-US" altLang="zh-CN" sz="2000" i="1" dirty="0" smtClean="0">
                <a:solidFill>
                  <a:schemeClr val="tx1"/>
                </a:solidFill>
              </a:rPr>
              <a:t>Scalable control platforms</a:t>
            </a:r>
          </a:p>
        </p:txBody>
      </p:sp>
      <p:sp>
        <p:nvSpPr>
          <p:cNvPr id="7" name="Rectangle 6"/>
          <p:cNvSpPr/>
          <p:nvPr/>
        </p:nvSpPr>
        <p:spPr>
          <a:xfrm>
            <a:off x="5709433" y="2321539"/>
            <a:ext cx="2121913" cy="748052"/>
          </a:xfrm>
          <a:prstGeom prst="rect">
            <a:avLst/>
          </a:prstGeom>
          <a:solidFill>
            <a:schemeClr val="bg1">
              <a:lumMod val="95000"/>
            </a:schemeClr>
          </a:solidFill>
          <a:ln w="285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spcBef>
                <a:spcPts val="600"/>
              </a:spcBef>
            </a:pPr>
            <a:r>
              <a:rPr lang="en-US" altLang="zh-CN" sz="2000" i="1" dirty="0" smtClean="0">
                <a:solidFill>
                  <a:schemeClr val="tx1"/>
                </a:solidFill>
              </a:rPr>
              <a:t>Near real-time predictive control</a:t>
            </a:r>
          </a:p>
        </p:txBody>
      </p:sp>
      <p:sp>
        <p:nvSpPr>
          <p:cNvPr id="8" name="Rectangle 7"/>
          <p:cNvSpPr/>
          <p:nvPr/>
        </p:nvSpPr>
        <p:spPr>
          <a:xfrm>
            <a:off x="8122173" y="2318119"/>
            <a:ext cx="2768340" cy="748052"/>
          </a:xfrm>
          <a:prstGeom prst="rect">
            <a:avLst/>
          </a:prstGeom>
          <a:solidFill>
            <a:schemeClr val="bg1">
              <a:lumMod val="95000"/>
            </a:schemeClr>
          </a:solidFill>
          <a:ln w="285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spcBef>
                <a:spcPts val="600"/>
              </a:spcBef>
            </a:pPr>
            <a:r>
              <a:rPr lang="en-US" altLang="zh-CN" sz="2000" i="1" dirty="0" smtClean="0">
                <a:solidFill>
                  <a:schemeClr val="tx1"/>
                </a:solidFill>
              </a:rPr>
              <a:t>Geo-distributed analytics with a fresh global view</a:t>
            </a:r>
          </a:p>
        </p:txBody>
      </p:sp>
      <p:sp>
        <p:nvSpPr>
          <p:cNvPr id="9" name="Rectangle 8"/>
          <p:cNvSpPr/>
          <p:nvPr/>
        </p:nvSpPr>
        <p:spPr>
          <a:xfrm>
            <a:off x="3615059" y="2318119"/>
            <a:ext cx="1803547" cy="748052"/>
          </a:xfrm>
          <a:prstGeom prst="rect">
            <a:avLst/>
          </a:prstGeom>
          <a:solidFill>
            <a:schemeClr val="bg1">
              <a:lumMod val="95000"/>
            </a:schemeClr>
          </a:solidFill>
          <a:ln w="285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spcBef>
                <a:spcPts val="600"/>
              </a:spcBef>
            </a:pPr>
            <a:r>
              <a:rPr lang="en-US" altLang="zh-CN" sz="2000" i="1" dirty="0" smtClean="0">
                <a:solidFill>
                  <a:schemeClr val="tx1"/>
                </a:solidFill>
              </a:rPr>
              <a:t>Large decision spaces</a:t>
            </a:r>
          </a:p>
        </p:txBody>
      </p:sp>
      <p:sp>
        <p:nvSpPr>
          <p:cNvPr id="10" name="Rectangle 9"/>
          <p:cNvSpPr/>
          <p:nvPr/>
        </p:nvSpPr>
        <p:spPr>
          <a:xfrm>
            <a:off x="986887" y="2318119"/>
            <a:ext cx="2337345" cy="748052"/>
          </a:xfrm>
          <a:prstGeom prst="rect">
            <a:avLst/>
          </a:prstGeom>
          <a:solidFill>
            <a:schemeClr val="bg1">
              <a:lumMod val="95000"/>
            </a:schemeClr>
          </a:solidFill>
          <a:ln w="285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spcBef>
                <a:spcPts val="600"/>
              </a:spcBef>
            </a:pPr>
            <a:r>
              <a:rPr lang="en-US" altLang="zh-CN" sz="2000" i="1" dirty="0" smtClean="0">
                <a:solidFill>
                  <a:schemeClr val="tx1"/>
                </a:solidFill>
              </a:rPr>
              <a:t>Complex </a:t>
            </a:r>
            <a:r>
              <a:rPr lang="en-US" altLang="zh-CN" sz="2000" i="1" dirty="0" err="1" smtClean="0">
                <a:solidFill>
                  <a:schemeClr val="tx1"/>
                </a:solidFill>
              </a:rPr>
              <a:t>QoE</a:t>
            </a:r>
            <a:r>
              <a:rPr lang="en-US" altLang="zh-CN" sz="2000" i="1" dirty="0" smtClean="0">
                <a:solidFill>
                  <a:schemeClr val="tx1"/>
                </a:solidFill>
              </a:rPr>
              <a:t>-determining factors</a:t>
            </a:r>
          </a:p>
        </p:txBody>
      </p:sp>
      <p:sp>
        <p:nvSpPr>
          <p:cNvPr id="24" name="Rectangle 23"/>
          <p:cNvSpPr/>
          <p:nvPr/>
        </p:nvSpPr>
        <p:spPr>
          <a:xfrm>
            <a:off x="1656080" y="3516102"/>
            <a:ext cx="2808086" cy="866422"/>
          </a:xfrm>
          <a:prstGeom prst="rect">
            <a:avLst/>
          </a:prstGeom>
          <a:solidFill>
            <a:schemeClr val="accent6">
              <a:lumMod val="40000"/>
              <a:lumOff val="6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nchorCtr="0"/>
          <a:lstStyle/>
          <a:p>
            <a:pPr algn="ctr"/>
            <a:r>
              <a:rPr lang="en-US" sz="2000" b="1" i="1" dirty="0" smtClean="0">
                <a:solidFill>
                  <a:schemeClr val="tx1"/>
                </a:solidFill>
              </a:rPr>
              <a:t>Idea #1</a:t>
            </a:r>
            <a:r>
              <a:rPr lang="en-US" sz="2000" i="1" dirty="0" smtClean="0">
                <a:solidFill>
                  <a:schemeClr val="tx1"/>
                </a:solidFill>
              </a:rPr>
              <a:t> </a:t>
            </a:r>
            <a:r>
              <a:rPr lang="en-US" sz="2000" i="1" dirty="0" smtClean="0">
                <a:solidFill>
                  <a:schemeClr val="tx1"/>
                </a:solidFill>
              </a:rPr>
              <a:t>(</a:t>
            </a:r>
            <a:r>
              <a:rPr lang="en-US" altLang="zh-CN" sz="2000" i="1" dirty="0">
                <a:solidFill>
                  <a:schemeClr val="tx1"/>
                </a:solidFill>
              </a:rPr>
              <a:t>§</a:t>
            </a:r>
            <a:r>
              <a:rPr lang="en-US" altLang="zh-CN" sz="2000" i="1" dirty="0" smtClean="0">
                <a:solidFill>
                  <a:schemeClr val="tx1"/>
                </a:solidFill>
              </a:rPr>
              <a:t>3.4.1,</a:t>
            </a:r>
            <a:r>
              <a:rPr lang="en-US" altLang="zh-CN" sz="2000" dirty="0" smtClean="0">
                <a:solidFill>
                  <a:schemeClr val="tx1"/>
                </a:solidFill>
              </a:rPr>
              <a:t> </a:t>
            </a:r>
            <a:r>
              <a:rPr lang="en-US" sz="2000" i="1" dirty="0" smtClean="0">
                <a:solidFill>
                  <a:schemeClr val="tx1"/>
                </a:solidFill>
              </a:rPr>
              <a:t>Ch</a:t>
            </a:r>
            <a:r>
              <a:rPr lang="en-US" sz="2000" i="1" dirty="0" smtClean="0">
                <a:solidFill>
                  <a:schemeClr val="tx1"/>
                </a:solidFill>
              </a:rPr>
              <a:t>. 5, 6)</a:t>
            </a:r>
          </a:p>
          <a:p>
            <a:pPr algn="ctr"/>
            <a:r>
              <a:rPr lang="en-US" sz="2000" i="1" dirty="0" smtClean="0">
                <a:solidFill>
                  <a:schemeClr val="tx1"/>
                </a:solidFill>
              </a:rPr>
              <a:t>Critical feature analysis</a:t>
            </a:r>
            <a:endParaRPr lang="en-US" sz="2000" i="1" dirty="0">
              <a:solidFill>
                <a:schemeClr val="tx1"/>
              </a:solidFill>
            </a:endParaRPr>
          </a:p>
        </p:txBody>
      </p:sp>
      <p:sp>
        <p:nvSpPr>
          <p:cNvPr id="25" name="Rectangle 24"/>
          <p:cNvSpPr/>
          <p:nvPr/>
        </p:nvSpPr>
        <p:spPr>
          <a:xfrm>
            <a:off x="4621982" y="3510035"/>
            <a:ext cx="2552532" cy="866422"/>
          </a:xfrm>
          <a:prstGeom prst="rect">
            <a:avLst/>
          </a:prstGeom>
          <a:solidFill>
            <a:schemeClr val="accent6">
              <a:lumMod val="40000"/>
              <a:lumOff val="6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nchorCtr="0"/>
          <a:lstStyle/>
          <a:p>
            <a:pPr algn="ctr"/>
            <a:r>
              <a:rPr lang="en-US" sz="2000" b="1" i="1" dirty="0">
                <a:solidFill>
                  <a:schemeClr val="tx1"/>
                </a:solidFill>
              </a:rPr>
              <a:t>Idea </a:t>
            </a:r>
            <a:r>
              <a:rPr lang="en-US" sz="2000" b="1" i="1" dirty="0" smtClean="0">
                <a:solidFill>
                  <a:schemeClr val="tx1"/>
                </a:solidFill>
              </a:rPr>
              <a:t>#2</a:t>
            </a:r>
            <a:r>
              <a:rPr lang="en-US" sz="2000" i="1" dirty="0" smtClean="0">
                <a:solidFill>
                  <a:schemeClr val="tx1"/>
                </a:solidFill>
              </a:rPr>
              <a:t> </a:t>
            </a:r>
            <a:r>
              <a:rPr lang="en-US" sz="2000" i="1" dirty="0" smtClean="0">
                <a:solidFill>
                  <a:schemeClr val="tx1"/>
                </a:solidFill>
              </a:rPr>
              <a:t>(</a:t>
            </a:r>
            <a:r>
              <a:rPr lang="en-US" altLang="zh-CN" sz="2000" i="1" dirty="0">
                <a:solidFill>
                  <a:schemeClr val="tx1"/>
                </a:solidFill>
              </a:rPr>
              <a:t>§</a:t>
            </a:r>
            <a:r>
              <a:rPr lang="en-US" altLang="zh-CN" sz="2000" i="1" dirty="0" smtClean="0">
                <a:solidFill>
                  <a:schemeClr val="tx1"/>
                </a:solidFill>
              </a:rPr>
              <a:t>3.4.2, </a:t>
            </a:r>
            <a:r>
              <a:rPr lang="en-US" sz="2000" i="1" dirty="0" smtClean="0">
                <a:solidFill>
                  <a:schemeClr val="tx1"/>
                </a:solidFill>
              </a:rPr>
              <a:t>Ch</a:t>
            </a:r>
            <a:r>
              <a:rPr lang="en-US" sz="2000" i="1" dirty="0">
                <a:solidFill>
                  <a:schemeClr val="tx1"/>
                </a:solidFill>
              </a:rPr>
              <a:t>. 7</a:t>
            </a:r>
            <a:r>
              <a:rPr lang="en-US" sz="2000" i="1" dirty="0" smtClean="0">
                <a:solidFill>
                  <a:schemeClr val="tx1"/>
                </a:solidFill>
              </a:rPr>
              <a:t>)</a:t>
            </a:r>
          </a:p>
          <a:p>
            <a:pPr algn="ctr"/>
            <a:r>
              <a:rPr lang="en-US" sz="2000" i="1" dirty="0" smtClean="0">
                <a:solidFill>
                  <a:schemeClr val="tx1"/>
                </a:solidFill>
              </a:rPr>
              <a:t>Group-based control</a:t>
            </a:r>
            <a:endParaRPr lang="en-US" sz="2000" i="1" dirty="0">
              <a:solidFill>
                <a:schemeClr val="tx1"/>
              </a:solidFill>
            </a:endParaRPr>
          </a:p>
        </p:txBody>
      </p:sp>
      <p:sp>
        <p:nvSpPr>
          <p:cNvPr id="26" name="Rectangle 25"/>
          <p:cNvSpPr/>
          <p:nvPr/>
        </p:nvSpPr>
        <p:spPr>
          <a:xfrm>
            <a:off x="7329926" y="3510035"/>
            <a:ext cx="2671754" cy="866422"/>
          </a:xfrm>
          <a:prstGeom prst="rect">
            <a:avLst/>
          </a:prstGeom>
          <a:solidFill>
            <a:schemeClr val="accent6">
              <a:lumMod val="40000"/>
              <a:lumOff val="6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nchorCtr="0"/>
          <a:lstStyle/>
          <a:p>
            <a:pPr algn="ctr"/>
            <a:r>
              <a:rPr lang="en-US" sz="2000" b="1" i="1" dirty="0">
                <a:solidFill>
                  <a:schemeClr val="tx1"/>
                </a:solidFill>
              </a:rPr>
              <a:t>Idea </a:t>
            </a:r>
            <a:r>
              <a:rPr lang="en-US" sz="2000" b="1" i="1" dirty="0" smtClean="0">
                <a:solidFill>
                  <a:schemeClr val="tx1"/>
                </a:solidFill>
              </a:rPr>
              <a:t>#3</a:t>
            </a:r>
            <a:r>
              <a:rPr lang="en-US" sz="2000" i="1" dirty="0" smtClean="0">
                <a:solidFill>
                  <a:schemeClr val="tx1"/>
                </a:solidFill>
              </a:rPr>
              <a:t> </a:t>
            </a:r>
            <a:r>
              <a:rPr lang="en-US" sz="2000" i="1" dirty="0" smtClean="0">
                <a:solidFill>
                  <a:schemeClr val="tx1"/>
                </a:solidFill>
              </a:rPr>
              <a:t>(</a:t>
            </a:r>
            <a:r>
              <a:rPr lang="en-US" altLang="zh-CN" sz="2000" i="1" dirty="0">
                <a:solidFill>
                  <a:schemeClr val="tx1"/>
                </a:solidFill>
              </a:rPr>
              <a:t>§</a:t>
            </a:r>
            <a:r>
              <a:rPr lang="en-US" altLang="zh-CN" sz="2000" i="1" dirty="0" smtClean="0">
                <a:solidFill>
                  <a:schemeClr val="tx1"/>
                </a:solidFill>
              </a:rPr>
              <a:t>3.4.3, </a:t>
            </a:r>
            <a:r>
              <a:rPr lang="en-US" sz="2000" i="1" dirty="0" smtClean="0">
                <a:solidFill>
                  <a:schemeClr val="tx1"/>
                </a:solidFill>
              </a:rPr>
              <a:t>Ch</a:t>
            </a:r>
            <a:r>
              <a:rPr lang="en-US" sz="2000" i="1" dirty="0">
                <a:solidFill>
                  <a:schemeClr val="tx1"/>
                </a:solidFill>
              </a:rPr>
              <a:t>. </a:t>
            </a:r>
            <a:r>
              <a:rPr lang="en-US" sz="2000" i="1" dirty="0" smtClean="0">
                <a:solidFill>
                  <a:schemeClr val="tx1"/>
                </a:solidFill>
              </a:rPr>
              <a:t>8)</a:t>
            </a:r>
          </a:p>
          <a:p>
            <a:pPr algn="ctr"/>
            <a:r>
              <a:rPr lang="en-US" sz="2000" i="1" dirty="0" smtClean="0">
                <a:solidFill>
                  <a:schemeClr val="tx1"/>
                </a:solidFill>
              </a:rPr>
              <a:t>Guided exploration</a:t>
            </a:r>
            <a:endParaRPr lang="en-US" sz="2000" i="1" dirty="0">
              <a:solidFill>
                <a:schemeClr val="tx1"/>
              </a:solidFill>
            </a:endParaRPr>
          </a:p>
        </p:txBody>
      </p:sp>
      <p:cxnSp>
        <p:nvCxnSpPr>
          <p:cNvPr id="27" name="Straight Arrow Connector 26"/>
          <p:cNvCxnSpPr>
            <a:stCxn id="24" idx="0"/>
            <a:endCxn id="10" idx="2"/>
          </p:cNvCxnSpPr>
          <p:nvPr/>
        </p:nvCxnSpPr>
        <p:spPr>
          <a:xfrm flipH="1" flipV="1">
            <a:off x="2155560" y="3066171"/>
            <a:ext cx="904563" cy="449931"/>
          </a:xfrm>
          <a:prstGeom prst="straightConnector1">
            <a:avLst/>
          </a:prstGeom>
          <a:ln w="19050">
            <a:solidFill>
              <a:schemeClr val="accent6"/>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24" idx="0"/>
            <a:endCxn id="7" idx="2"/>
          </p:cNvCxnSpPr>
          <p:nvPr/>
        </p:nvCxnSpPr>
        <p:spPr>
          <a:xfrm flipV="1">
            <a:off x="3060123" y="3069591"/>
            <a:ext cx="3710267" cy="446511"/>
          </a:xfrm>
          <a:prstGeom prst="straightConnector1">
            <a:avLst/>
          </a:prstGeom>
          <a:ln w="19050">
            <a:solidFill>
              <a:schemeClr val="accent6"/>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26" idx="0"/>
            <a:endCxn id="9" idx="2"/>
          </p:cNvCxnSpPr>
          <p:nvPr/>
        </p:nvCxnSpPr>
        <p:spPr>
          <a:xfrm flipH="1" flipV="1">
            <a:off x="4516833" y="3066171"/>
            <a:ext cx="4148970" cy="443864"/>
          </a:xfrm>
          <a:prstGeom prst="straightConnector1">
            <a:avLst/>
          </a:prstGeom>
          <a:ln w="19050">
            <a:solidFill>
              <a:schemeClr val="accent6"/>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7" name="Straight Arrow Connector 36"/>
          <p:cNvCxnSpPr>
            <a:stCxn id="25" idx="0"/>
            <a:endCxn id="8" idx="2"/>
          </p:cNvCxnSpPr>
          <p:nvPr/>
        </p:nvCxnSpPr>
        <p:spPr>
          <a:xfrm flipV="1">
            <a:off x="5898248" y="3066171"/>
            <a:ext cx="3608095" cy="443864"/>
          </a:xfrm>
          <a:prstGeom prst="straightConnector1">
            <a:avLst/>
          </a:prstGeom>
          <a:ln w="19050">
            <a:solidFill>
              <a:schemeClr val="accent6"/>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1" name="Rectangle 50"/>
          <p:cNvSpPr/>
          <p:nvPr/>
        </p:nvSpPr>
        <p:spPr>
          <a:xfrm>
            <a:off x="4368874" y="4816901"/>
            <a:ext cx="3068320" cy="762118"/>
          </a:xfrm>
          <a:prstGeom prst="rect">
            <a:avLst/>
          </a:prstGeom>
          <a:solidFill>
            <a:srgbClr val="92D05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spcBef>
                <a:spcPts val="600"/>
              </a:spcBef>
            </a:pPr>
            <a:r>
              <a:rPr lang="en-US" altLang="zh-CN" sz="2000" b="1" dirty="0" smtClean="0">
                <a:solidFill>
                  <a:schemeClr val="tx1"/>
                </a:solidFill>
              </a:rPr>
              <a:t>Key insight </a:t>
            </a:r>
            <a:r>
              <a:rPr lang="en-US" altLang="zh-CN" sz="2000" dirty="0" smtClean="0">
                <a:solidFill>
                  <a:schemeClr val="tx1"/>
                </a:solidFill>
              </a:rPr>
              <a:t>(</a:t>
            </a:r>
            <a:r>
              <a:rPr lang="en-US" altLang="zh-CN" sz="2000" dirty="0" smtClean="0">
                <a:solidFill>
                  <a:schemeClr val="tx1"/>
                </a:solidFill>
              </a:rPr>
              <a:t>§3.3</a:t>
            </a:r>
            <a:r>
              <a:rPr lang="en-US" altLang="zh-CN" sz="2000" dirty="0" smtClean="0">
                <a:solidFill>
                  <a:schemeClr val="tx1"/>
                </a:solidFill>
              </a:rPr>
              <a:t>)</a:t>
            </a:r>
          </a:p>
          <a:p>
            <a:pPr algn="ctr">
              <a:spcBef>
                <a:spcPts val="600"/>
              </a:spcBef>
            </a:pPr>
            <a:r>
              <a:rPr lang="en-US" altLang="zh-CN" sz="2000" i="1" dirty="0" smtClean="0">
                <a:solidFill>
                  <a:schemeClr val="tx1"/>
                </a:solidFill>
              </a:rPr>
              <a:t>Persistent Critical Structures</a:t>
            </a:r>
            <a:endParaRPr lang="en-US" altLang="zh-CN" sz="2000" i="1" dirty="0" smtClean="0">
              <a:solidFill>
                <a:schemeClr val="tx1"/>
              </a:solidFill>
            </a:endParaRPr>
          </a:p>
        </p:txBody>
      </p:sp>
      <p:cxnSp>
        <p:nvCxnSpPr>
          <p:cNvPr id="52" name="Straight Arrow Connector 51"/>
          <p:cNvCxnSpPr>
            <a:stCxn id="51" idx="0"/>
            <a:endCxn id="24" idx="2"/>
          </p:cNvCxnSpPr>
          <p:nvPr/>
        </p:nvCxnSpPr>
        <p:spPr>
          <a:xfrm flipH="1" flipV="1">
            <a:off x="3060123" y="4382524"/>
            <a:ext cx="2842911" cy="434377"/>
          </a:xfrm>
          <a:prstGeom prst="straightConnector1">
            <a:avLst/>
          </a:prstGeom>
          <a:ln w="19050">
            <a:solidFill>
              <a:schemeClr val="accent6"/>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5" name="Straight Arrow Connector 54"/>
          <p:cNvCxnSpPr>
            <a:stCxn id="51" idx="0"/>
            <a:endCxn id="25" idx="2"/>
          </p:cNvCxnSpPr>
          <p:nvPr/>
        </p:nvCxnSpPr>
        <p:spPr>
          <a:xfrm flipH="1" flipV="1">
            <a:off x="5898248" y="4376457"/>
            <a:ext cx="4786" cy="440444"/>
          </a:xfrm>
          <a:prstGeom prst="straightConnector1">
            <a:avLst/>
          </a:prstGeom>
          <a:ln w="19050">
            <a:solidFill>
              <a:schemeClr val="accent6"/>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51" idx="0"/>
            <a:endCxn id="26" idx="2"/>
          </p:cNvCxnSpPr>
          <p:nvPr/>
        </p:nvCxnSpPr>
        <p:spPr>
          <a:xfrm flipV="1">
            <a:off x="5903034" y="4376457"/>
            <a:ext cx="2762769" cy="440444"/>
          </a:xfrm>
          <a:prstGeom prst="straightConnector1">
            <a:avLst/>
          </a:prstGeom>
          <a:ln w="19050">
            <a:solidFill>
              <a:schemeClr val="accent6"/>
            </a:solidFill>
            <a:headEnd type="none" w="med" len="med"/>
            <a:tailEnd type="arrow"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34108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1276363" y="2891893"/>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631574" y="1226365"/>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1482988" y="3413849"/>
            <a:ext cx="365760" cy="365760"/>
          </a:xfrm>
          <a:prstGeom prst="ellipse">
            <a:avLst/>
          </a:prstGeom>
          <a:solidFill>
            <a:schemeClr val="accent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714002" y="3736972"/>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764616" y="3272900"/>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p:cNvSpPr/>
          <p:nvPr/>
        </p:nvSpPr>
        <p:spPr>
          <a:xfrm>
            <a:off x="-752449" y="710820"/>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p:cNvSpPr/>
          <p:nvPr/>
        </p:nvSpPr>
        <p:spPr>
          <a:xfrm>
            <a:off x="-1126546" y="1955880"/>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p:cNvSpPr/>
          <p:nvPr/>
        </p:nvSpPr>
        <p:spPr>
          <a:xfrm>
            <a:off x="-1472904" y="1565321"/>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p:cNvSpPr/>
          <p:nvPr/>
        </p:nvSpPr>
        <p:spPr>
          <a:xfrm>
            <a:off x="-1366362" y="4167462"/>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18"/>
          <p:cNvSpPr/>
          <p:nvPr/>
        </p:nvSpPr>
        <p:spPr>
          <a:xfrm>
            <a:off x="2196651" y="2331660"/>
            <a:ext cx="365760" cy="36576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p:cNvSpPr/>
          <p:nvPr/>
        </p:nvSpPr>
        <p:spPr>
          <a:xfrm>
            <a:off x="1963156" y="2911961"/>
            <a:ext cx="365760" cy="36576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p:cNvSpPr/>
          <p:nvPr/>
        </p:nvSpPr>
        <p:spPr>
          <a:xfrm>
            <a:off x="2049331" y="1455523"/>
            <a:ext cx="365760" cy="36576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p:cNvSpPr/>
          <p:nvPr/>
        </p:nvSpPr>
        <p:spPr>
          <a:xfrm>
            <a:off x="1780276" y="3413849"/>
            <a:ext cx="365760" cy="36576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p:cNvSpPr/>
          <p:nvPr/>
        </p:nvSpPr>
        <p:spPr>
          <a:xfrm>
            <a:off x="1830891" y="4049058"/>
            <a:ext cx="365760" cy="36576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1" name="Straight Arrow Connector 60"/>
          <p:cNvCxnSpPr>
            <a:stCxn id="9" idx="6"/>
            <a:endCxn id="23" idx="1"/>
          </p:cNvCxnSpPr>
          <p:nvPr/>
        </p:nvCxnSpPr>
        <p:spPr>
          <a:xfrm flipV="1">
            <a:off x="-348242" y="3596729"/>
            <a:ext cx="2128518" cy="323123"/>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6" idx="6"/>
            <a:endCxn id="23" idx="1"/>
          </p:cNvCxnSpPr>
          <p:nvPr/>
        </p:nvCxnSpPr>
        <p:spPr>
          <a:xfrm>
            <a:off x="-910603" y="3074773"/>
            <a:ext cx="2690879" cy="521956"/>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0" idx="6"/>
            <a:endCxn id="21" idx="1"/>
          </p:cNvCxnSpPr>
          <p:nvPr/>
        </p:nvCxnSpPr>
        <p:spPr>
          <a:xfrm flipV="1">
            <a:off x="-398856" y="3094841"/>
            <a:ext cx="2362012" cy="360939"/>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7" idx="6"/>
            <a:endCxn id="22" idx="1"/>
          </p:cNvCxnSpPr>
          <p:nvPr/>
        </p:nvCxnSpPr>
        <p:spPr>
          <a:xfrm>
            <a:off x="-265814" y="1409245"/>
            <a:ext cx="2315145" cy="229158"/>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5" idx="6"/>
            <a:endCxn id="19" idx="1"/>
          </p:cNvCxnSpPr>
          <p:nvPr/>
        </p:nvCxnSpPr>
        <p:spPr>
          <a:xfrm>
            <a:off x="-1107144" y="1748201"/>
            <a:ext cx="3303795" cy="766339"/>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6" idx="6"/>
            <a:endCxn id="25" idx="1"/>
          </p:cNvCxnSpPr>
          <p:nvPr/>
        </p:nvCxnSpPr>
        <p:spPr>
          <a:xfrm flipV="1">
            <a:off x="-1000602" y="4231938"/>
            <a:ext cx="2831493" cy="118404"/>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12" idx="6"/>
            <a:endCxn id="22" idx="1"/>
          </p:cNvCxnSpPr>
          <p:nvPr/>
        </p:nvCxnSpPr>
        <p:spPr>
          <a:xfrm flipV="1">
            <a:off x="-760786" y="1638403"/>
            <a:ext cx="2810117" cy="500357"/>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11" idx="6"/>
            <a:endCxn id="19" idx="1"/>
          </p:cNvCxnSpPr>
          <p:nvPr/>
        </p:nvCxnSpPr>
        <p:spPr>
          <a:xfrm>
            <a:off x="-386689" y="893700"/>
            <a:ext cx="2583340" cy="1620840"/>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23" name="Oval 122"/>
          <p:cNvSpPr/>
          <p:nvPr/>
        </p:nvSpPr>
        <p:spPr>
          <a:xfrm>
            <a:off x="-1517520" y="2254718"/>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4" name="Straight Arrow Connector 123"/>
          <p:cNvCxnSpPr>
            <a:stCxn id="123" idx="6"/>
            <a:endCxn id="21" idx="1"/>
          </p:cNvCxnSpPr>
          <p:nvPr/>
        </p:nvCxnSpPr>
        <p:spPr>
          <a:xfrm>
            <a:off x="-1151760" y="2437598"/>
            <a:ext cx="3114916" cy="657243"/>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35" name="Oval 134"/>
          <p:cNvSpPr/>
          <p:nvPr/>
        </p:nvSpPr>
        <p:spPr>
          <a:xfrm rot="1800279">
            <a:off x="-1785366" y="2916375"/>
            <a:ext cx="1842605" cy="1181976"/>
          </a:xfrm>
          <a:prstGeom prst="ellipse">
            <a:avLst/>
          </a:prstGeom>
          <a:noFill/>
          <a:ln w="28575">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918356" y="4519592"/>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9" name="Straight Arrow Connector 78"/>
          <p:cNvCxnSpPr>
            <a:stCxn id="76" idx="6"/>
            <a:endCxn id="23" idx="1"/>
          </p:cNvCxnSpPr>
          <p:nvPr/>
        </p:nvCxnSpPr>
        <p:spPr>
          <a:xfrm flipV="1">
            <a:off x="-552596" y="3596729"/>
            <a:ext cx="2332872" cy="1105743"/>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432056" y="2887889"/>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Oval 40"/>
          <p:cNvSpPr/>
          <p:nvPr/>
        </p:nvSpPr>
        <p:spPr>
          <a:xfrm>
            <a:off x="8076845" y="1222361"/>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Oval 41"/>
          <p:cNvSpPr/>
          <p:nvPr/>
        </p:nvSpPr>
        <p:spPr>
          <a:xfrm>
            <a:off x="7225431" y="3409845"/>
            <a:ext cx="365760" cy="365760"/>
          </a:xfrm>
          <a:prstGeom prst="ellipse">
            <a:avLst/>
          </a:prstGeom>
          <a:solidFill>
            <a:schemeClr val="accent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Oval 42"/>
          <p:cNvSpPr/>
          <p:nvPr/>
        </p:nvSpPr>
        <p:spPr>
          <a:xfrm>
            <a:off x="7994417" y="3732968"/>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Oval 43"/>
          <p:cNvSpPr/>
          <p:nvPr/>
        </p:nvSpPr>
        <p:spPr>
          <a:xfrm>
            <a:off x="7943803" y="3268896"/>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Oval 44"/>
          <p:cNvSpPr/>
          <p:nvPr/>
        </p:nvSpPr>
        <p:spPr>
          <a:xfrm>
            <a:off x="7955970" y="706816"/>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Oval 45"/>
          <p:cNvSpPr/>
          <p:nvPr/>
        </p:nvSpPr>
        <p:spPr>
          <a:xfrm>
            <a:off x="7581873" y="1951876"/>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Oval 46"/>
          <p:cNvSpPr/>
          <p:nvPr/>
        </p:nvSpPr>
        <p:spPr>
          <a:xfrm>
            <a:off x="7235515" y="1561317"/>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Oval 47"/>
          <p:cNvSpPr/>
          <p:nvPr/>
        </p:nvSpPr>
        <p:spPr>
          <a:xfrm>
            <a:off x="7342057" y="4163458"/>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Rectangle 48"/>
          <p:cNvSpPr/>
          <p:nvPr/>
        </p:nvSpPr>
        <p:spPr>
          <a:xfrm>
            <a:off x="10905070" y="2327656"/>
            <a:ext cx="365760" cy="36576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Rectangle 49"/>
          <p:cNvSpPr/>
          <p:nvPr/>
        </p:nvSpPr>
        <p:spPr>
          <a:xfrm>
            <a:off x="10671575" y="2907957"/>
            <a:ext cx="365760" cy="36576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50"/>
          <p:cNvSpPr/>
          <p:nvPr/>
        </p:nvSpPr>
        <p:spPr>
          <a:xfrm>
            <a:off x="10757750" y="1451519"/>
            <a:ext cx="365760" cy="36576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Rectangle 51"/>
          <p:cNvSpPr/>
          <p:nvPr/>
        </p:nvSpPr>
        <p:spPr>
          <a:xfrm>
            <a:off x="10488695" y="3409845"/>
            <a:ext cx="365760" cy="36576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Rectangle 52"/>
          <p:cNvSpPr/>
          <p:nvPr/>
        </p:nvSpPr>
        <p:spPr>
          <a:xfrm>
            <a:off x="10539310" y="4045054"/>
            <a:ext cx="365760" cy="36576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4" name="Straight Arrow Connector 53"/>
          <p:cNvCxnSpPr>
            <a:stCxn id="47" idx="6"/>
            <a:endCxn id="62" idx="1"/>
          </p:cNvCxnSpPr>
          <p:nvPr/>
        </p:nvCxnSpPr>
        <p:spPr>
          <a:xfrm flipV="1">
            <a:off x="8360177" y="3592725"/>
            <a:ext cx="2128518" cy="323123"/>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4" idx="6"/>
            <a:endCxn id="62" idx="1"/>
          </p:cNvCxnSpPr>
          <p:nvPr/>
        </p:nvCxnSpPr>
        <p:spPr>
          <a:xfrm>
            <a:off x="7797816" y="3070769"/>
            <a:ext cx="2690879" cy="521956"/>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8" idx="6"/>
            <a:endCxn id="59" idx="1"/>
          </p:cNvCxnSpPr>
          <p:nvPr/>
        </p:nvCxnSpPr>
        <p:spPr>
          <a:xfrm flipV="1">
            <a:off x="8309563" y="3090837"/>
            <a:ext cx="2362012" cy="360939"/>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5" idx="6"/>
            <a:endCxn id="60" idx="1"/>
          </p:cNvCxnSpPr>
          <p:nvPr/>
        </p:nvCxnSpPr>
        <p:spPr>
          <a:xfrm>
            <a:off x="8442605" y="1405241"/>
            <a:ext cx="2315145" cy="229158"/>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3" idx="6"/>
            <a:endCxn id="57" idx="1"/>
          </p:cNvCxnSpPr>
          <p:nvPr/>
        </p:nvCxnSpPr>
        <p:spPr>
          <a:xfrm>
            <a:off x="7601275" y="1744197"/>
            <a:ext cx="3303795" cy="766339"/>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4" idx="6"/>
            <a:endCxn id="64" idx="1"/>
          </p:cNvCxnSpPr>
          <p:nvPr/>
        </p:nvCxnSpPr>
        <p:spPr>
          <a:xfrm flipV="1">
            <a:off x="7707817" y="4227934"/>
            <a:ext cx="2831493" cy="118404"/>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0" idx="6"/>
            <a:endCxn id="60" idx="1"/>
          </p:cNvCxnSpPr>
          <p:nvPr/>
        </p:nvCxnSpPr>
        <p:spPr>
          <a:xfrm flipV="1">
            <a:off x="7947633" y="1634399"/>
            <a:ext cx="2810117" cy="500357"/>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9" idx="6"/>
            <a:endCxn id="57" idx="1"/>
          </p:cNvCxnSpPr>
          <p:nvPr/>
        </p:nvCxnSpPr>
        <p:spPr>
          <a:xfrm>
            <a:off x="8321730" y="889696"/>
            <a:ext cx="2583340" cy="1620840"/>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7190899" y="2250714"/>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4" name="Straight Arrow Connector 63"/>
          <p:cNvCxnSpPr>
            <a:endCxn id="59" idx="1"/>
          </p:cNvCxnSpPr>
          <p:nvPr/>
        </p:nvCxnSpPr>
        <p:spPr>
          <a:xfrm>
            <a:off x="7556659" y="2433594"/>
            <a:ext cx="3114916" cy="657243"/>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7790063" y="4515588"/>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9" name="Straight Arrow Connector 68"/>
          <p:cNvCxnSpPr>
            <a:endCxn id="62" idx="1"/>
          </p:cNvCxnSpPr>
          <p:nvPr/>
        </p:nvCxnSpPr>
        <p:spPr>
          <a:xfrm flipV="1">
            <a:off x="8155823" y="3592725"/>
            <a:ext cx="2332872" cy="1105743"/>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rot="7679003">
            <a:off x="9988024" y="2926597"/>
            <a:ext cx="1531633" cy="937125"/>
          </a:xfrm>
          <a:prstGeom prst="ellipse">
            <a:avLst/>
          </a:prstGeom>
          <a:noFill/>
          <a:ln w="28575">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852608230"/>
      </p:ext>
    </p:extLst>
  </p:cSld>
  <p:clrMapOvr>
    <a:masterClrMapping/>
  </p:clrMapOvr>
  <mc:AlternateContent xmlns:mc="http://schemas.openxmlformats.org/markup-compatibility/2006" xmlns:p14="http://schemas.microsoft.com/office/powerpoint/2010/main">
    <mc:Choice Requires="p14">
      <p:transition spd="slow" p14:dur="2000" advTm="92065"/>
    </mc:Choice>
    <mc:Fallback xmlns="">
      <p:transition spd="slow" advTm="9206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857460" y="966759"/>
            <a:ext cx="4918842" cy="404694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2" name="Picture 31"/>
          <p:cNvPicPr>
            <a:picLocks noChangeAspect="1"/>
          </p:cNvPicPr>
          <p:nvPr/>
        </p:nvPicPr>
        <p:blipFill>
          <a:blip r:embed="rId2" cstate="email">
            <a:grayscl/>
            <a:extLst>
              <a:ext uri="{28A0092B-C50C-407E-A947-70E740481C1C}">
                <a14:useLocalDpi xmlns:a14="http://schemas.microsoft.com/office/drawing/2010/main"/>
              </a:ext>
            </a:extLst>
          </a:blip>
          <a:stretch>
            <a:fillRect/>
          </a:stretch>
        </p:blipFill>
        <p:spPr>
          <a:xfrm>
            <a:off x="1171273" y="3181897"/>
            <a:ext cx="640080" cy="640080"/>
          </a:xfrm>
          <a:prstGeom prst="rect">
            <a:avLst/>
          </a:prstGeom>
        </p:spPr>
      </p:pic>
      <p:pic>
        <p:nvPicPr>
          <p:cNvPr id="34" name="Picture 33"/>
          <p:cNvPicPr>
            <a:picLocks noChangeAspect="1"/>
          </p:cNvPicPr>
          <p:nvPr/>
        </p:nvPicPr>
        <p:blipFill>
          <a:blip r:embed="rId2" cstate="email">
            <a:grayscl/>
            <a:extLst>
              <a:ext uri="{28A0092B-C50C-407E-A947-70E740481C1C}">
                <a14:useLocalDpi xmlns:a14="http://schemas.microsoft.com/office/drawing/2010/main"/>
              </a:ext>
            </a:extLst>
          </a:blip>
          <a:stretch>
            <a:fillRect/>
          </a:stretch>
        </p:blipFill>
        <p:spPr>
          <a:xfrm>
            <a:off x="1811353" y="4211567"/>
            <a:ext cx="640080" cy="640080"/>
          </a:xfrm>
          <a:prstGeom prst="rect">
            <a:avLst/>
          </a:prstGeom>
        </p:spPr>
      </p:pic>
      <p:pic>
        <p:nvPicPr>
          <p:cNvPr id="39" name="Picture 38"/>
          <p:cNvPicPr>
            <a:picLocks noChangeAspect="1"/>
          </p:cNvPicPr>
          <p:nvPr/>
        </p:nvPicPr>
        <p:blipFill>
          <a:blip r:embed="rId2" cstate="email">
            <a:grayscl/>
            <a:extLst>
              <a:ext uri="{28A0092B-C50C-407E-A947-70E740481C1C}">
                <a14:useLocalDpi xmlns:a14="http://schemas.microsoft.com/office/drawing/2010/main"/>
              </a:ext>
            </a:extLst>
          </a:blip>
          <a:stretch>
            <a:fillRect/>
          </a:stretch>
        </p:blipFill>
        <p:spPr>
          <a:xfrm>
            <a:off x="1820497" y="2113893"/>
            <a:ext cx="640080" cy="640080"/>
          </a:xfrm>
          <a:prstGeom prst="rect">
            <a:avLst/>
          </a:prstGeom>
        </p:spPr>
      </p:pic>
      <p:sp>
        <p:nvSpPr>
          <p:cNvPr id="47" name="Cloud 46"/>
          <p:cNvSpPr/>
          <p:nvPr/>
        </p:nvSpPr>
        <p:spPr>
          <a:xfrm>
            <a:off x="2549120" y="2611805"/>
            <a:ext cx="3179954" cy="1724162"/>
          </a:xfrm>
          <a:prstGeom prst="cloud">
            <a:avLst/>
          </a:prstGeom>
          <a:solidFill>
            <a:schemeClr val="bg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lumMod val="65000"/>
                </a:schemeClr>
              </a:solidFill>
            </a:endParaRPr>
          </a:p>
        </p:txBody>
      </p:sp>
      <p:sp>
        <p:nvSpPr>
          <p:cNvPr id="41" name="Rectangle 40"/>
          <p:cNvSpPr/>
          <p:nvPr/>
        </p:nvSpPr>
        <p:spPr>
          <a:xfrm>
            <a:off x="6814962" y="953320"/>
            <a:ext cx="4918842" cy="404694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8" name="Picture 7"/>
          <p:cNvPicPr>
            <a:picLocks noChangeAspect="1"/>
          </p:cNvPicPr>
          <p:nvPr/>
        </p:nvPicPr>
        <p:blipFill>
          <a:blip r:embed="rId3" cstate="email">
            <a:duotone>
              <a:prstClr val="black"/>
              <a:schemeClr val="accent3">
                <a:tint val="45000"/>
                <a:satMod val="400000"/>
              </a:schemeClr>
            </a:duotone>
            <a:alphaModFix amt="82000"/>
            <a:extLst>
              <a:ext uri="{28A0092B-C50C-407E-A947-70E740481C1C}">
                <a14:useLocalDpi xmlns:a14="http://schemas.microsoft.com/office/drawing/2010/main"/>
              </a:ext>
            </a:extLst>
          </a:blip>
          <a:stretch>
            <a:fillRect/>
          </a:stretch>
        </p:blipFill>
        <p:spPr>
          <a:xfrm>
            <a:off x="3178803" y="3240696"/>
            <a:ext cx="688383" cy="466380"/>
          </a:xfrm>
          <a:prstGeom prst="rect">
            <a:avLst/>
          </a:prstGeom>
        </p:spPr>
      </p:pic>
      <p:pic>
        <p:nvPicPr>
          <p:cNvPr id="22" name="Picture 21"/>
          <p:cNvPicPr>
            <a:picLocks noChangeAspect="1"/>
          </p:cNvPicPr>
          <p:nvPr/>
        </p:nvPicPr>
        <p:blipFill>
          <a:blip r:embed="rId2" cstate="email">
            <a:grayscl/>
            <a:extLst>
              <a:ext uri="{28A0092B-C50C-407E-A947-70E740481C1C}">
                <a14:useLocalDpi xmlns:a14="http://schemas.microsoft.com/office/drawing/2010/main"/>
              </a:ext>
            </a:extLst>
          </a:blip>
          <a:stretch>
            <a:fillRect/>
          </a:stretch>
        </p:blipFill>
        <p:spPr>
          <a:xfrm>
            <a:off x="7039882" y="3181897"/>
            <a:ext cx="640080" cy="640080"/>
          </a:xfrm>
          <a:prstGeom prst="rect">
            <a:avLst/>
          </a:prstGeom>
        </p:spPr>
      </p:pic>
      <p:pic>
        <p:nvPicPr>
          <p:cNvPr id="24" name="Picture 23"/>
          <p:cNvPicPr>
            <a:picLocks noChangeAspect="1"/>
          </p:cNvPicPr>
          <p:nvPr/>
        </p:nvPicPr>
        <p:blipFill>
          <a:blip r:embed="rId2" cstate="email">
            <a:grayscl/>
            <a:extLst>
              <a:ext uri="{28A0092B-C50C-407E-A947-70E740481C1C}">
                <a14:useLocalDpi xmlns:a14="http://schemas.microsoft.com/office/drawing/2010/main"/>
              </a:ext>
            </a:extLst>
          </a:blip>
          <a:stretch>
            <a:fillRect/>
          </a:stretch>
        </p:blipFill>
        <p:spPr>
          <a:xfrm>
            <a:off x="7679962" y="4211567"/>
            <a:ext cx="640080" cy="640080"/>
          </a:xfrm>
          <a:prstGeom prst="rect">
            <a:avLst/>
          </a:prstGeom>
        </p:spPr>
      </p:pic>
      <p:pic>
        <p:nvPicPr>
          <p:cNvPr id="25" name="Picture 24"/>
          <p:cNvPicPr>
            <a:picLocks noChangeAspect="1"/>
          </p:cNvPicPr>
          <p:nvPr/>
        </p:nvPicPr>
        <p:blipFill>
          <a:blip r:embed="rId2" cstate="email">
            <a:grayscl/>
            <a:extLst>
              <a:ext uri="{28A0092B-C50C-407E-A947-70E740481C1C}">
                <a14:useLocalDpi xmlns:a14="http://schemas.microsoft.com/office/drawing/2010/main"/>
              </a:ext>
            </a:extLst>
          </a:blip>
          <a:stretch>
            <a:fillRect/>
          </a:stretch>
        </p:blipFill>
        <p:spPr>
          <a:xfrm>
            <a:off x="7689106" y="2113893"/>
            <a:ext cx="640080" cy="640080"/>
          </a:xfrm>
          <a:prstGeom prst="rect">
            <a:avLst/>
          </a:prstGeom>
        </p:spPr>
      </p:pic>
      <p:pic>
        <p:nvPicPr>
          <p:cNvPr id="35" name="Picture 34"/>
          <p:cNvPicPr>
            <a:picLocks noChangeAspect="1"/>
          </p:cNvPicPr>
          <p:nvPr/>
        </p:nvPicPr>
        <p:blipFill>
          <a:blip r:embed="rId4" cstate="email">
            <a:duotone>
              <a:prstClr val="black"/>
              <a:srgbClr val="D9C3A5">
                <a:tint val="50000"/>
                <a:satMod val="180000"/>
              </a:srgbClr>
            </a:duotone>
            <a:extLst>
              <a:ext uri="{28A0092B-C50C-407E-A947-70E740481C1C}">
                <a14:useLocalDpi xmlns:a14="http://schemas.microsoft.com/office/drawing/2010/main"/>
              </a:ext>
            </a:extLst>
          </a:blip>
          <a:stretch>
            <a:fillRect/>
          </a:stretch>
        </p:blipFill>
        <p:spPr>
          <a:xfrm>
            <a:off x="9113453" y="1089534"/>
            <a:ext cx="548034" cy="846929"/>
          </a:xfrm>
          <a:prstGeom prst="rect">
            <a:avLst/>
          </a:prstGeom>
        </p:spPr>
      </p:pic>
      <p:pic>
        <p:nvPicPr>
          <p:cNvPr id="36" name="Picture 35"/>
          <p:cNvPicPr>
            <a:picLocks noChangeAspect="1"/>
          </p:cNvPicPr>
          <p:nvPr/>
        </p:nvPicPr>
        <p:blipFill>
          <a:blip r:embed="rId5">
            <a:duotone>
              <a:schemeClr val="accent6">
                <a:shade val="45000"/>
                <a:satMod val="135000"/>
              </a:schemeClr>
              <a:prstClr val="white"/>
            </a:duotone>
            <a:lum bright="-20000" contrast="40000"/>
          </a:blip>
          <a:stretch>
            <a:fillRect/>
          </a:stretch>
        </p:blipFill>
        <p:spPr>
          <a:xfrm>
            <a:off x="9360498" y="1030542"/>
            <a:ext cx="986439" cy="986439"/>
          </a:xfrm>
          <a:prstGeom prst="rect">
            <a:avLst/>
          </a:prstGeom>
        </p:spPr>
      </p:pic>
      <p:pic>
        <p:nvPicPr>
          <p:cNvPr id="37" name="Picture 36"/>
          <p:cNvPicPr>
            <a:picLocks noChangeAspect="1"/>
          </p:cNvPicPr>
          <p:nvPr/>
        </p:nvPicPr>
        <p:blipFill>
          <a:blip r:embed="rId5">
            <a:duotone>
              <a:schemeClr val="accent6">
                <a:shade val="45000"/>
                <a:satMod val="135000"/>
              </a:schemeClr>
              <a:prstClr val="white"/>
            </a:duotone>
            <a:lum bright="-20000" contrast="40000"/>
          </a:blip>
          <a:stretch>
            <a:fillRect/>
          </a:stretch>
        </p:blipFill>
        <p:spPr>
          <a:xfrm>
            <a:off x="3628278" y="2551757"/>
            <a:ext cx="850068" cy="850068"/>
          </a:xfrm>
          <a:prstGeom prst="rect">
            <a:avLst/>
          </a:prstGeom>
        </p:spPr>
      </p:pic>
      <p:pic>
        <p:nvPicPr>
          <p:cNvPr id="38" name="Picture 37"/>
          <p:cNvPicPr>
            <a:picLocks noChangeAspect="1"/>
          </p:cNvPicPr>
          <p:nvPr/>
        </p:nvPicPr>
        <p:blipFill>
          <a:blip r:embed="rId5">
            <a:duotone>
              <a:schemeClr val="accent6">
                <a:shade val="45000"/>
                <a:satMod val="135000"/>
              </a:schemeClr>
              <a:prstClr val="white"/>
            </a:duotone>
            <a:lum bright="-20000" contrast="40000"/>
          </a:blip>
          <a:stretch>
            <a:fillRect/>
          </a:stretch>
        </p:blipFill>
        <p:spPr>
          <a:xfrm>
            <a:off x="958410" y="2822985"/>
            <a:ext cx="850068" cy="850068"/>
          </a:xfrm>
          <a:prstGeom prst="rect">
            <a:avLst/>
          </a:prstGeom>
        </p:spPr>
      </p:pic>
      <p:sp>
        <p:nvSpPr>
          <p:cNvPr id="42" name="TextBox 41"/>
          <p:cNvSpPr txBox="1"/>
          <p:nvPr/>
        </p:nvSpPr>
        <p:spPr>
          <a:xfrm>
            <a:off x="903850" y="3682212"/>
            <a:ext cx="1315232" cy="461665"/>
          </a:xfrm>
          <a:prstGeom prst="rect">
            <a:avLst/>
          </a:prstGeom>
          <a:noFill/>
        </p:spPr>
        <p:txBody>
          <a:bodyPr wrap="none" rtlCol="0">
            <a:spAutoFit/>
          </a:bodyPr>
          <a:lstStyle/>
          <a:p>
            <a:r>
              <a:rPr lang="en-US" sz="2400" smtClean="0"/>
              <a:t>Endpoint</a:t>
            </a:r>
            <a:endParaRPr lang="en-US" sz="2400"/>
          </a:p>
        </p:txBody>
      </p:sp>
      <p:sp>
        <p:nvSpPr>
          <p:cNvPr id="43" name="TextBox 42"/>
          <p:cNvSpPr txBox="1"/>
          <p:nvPr/>
        </p:nvSpPr>
        <p:spPr>
          <a:xfrm>
            <a:off x="3181270" y="3614251"/>
            <a:ext cx="1915653" cy="461665"/>
          </a:xfrm>
          <a:prstGeom prst="rect">
            <a:avLst/>
          </a:prstGeom>
          <a:noFill/>
        </p:spPr>
        <p:txBody>
          <a:bodyPr wrap="none" rtlCol="0">
            <a:spAutoFit/>
          </a:bodyPr>
          <a:lstStyle/>
          <a:p>
            <a:r>
              <a:rPr lang="en-US" sz="2400" dirty="0" smtClean="0"/>
              <a:t>Network Core</a:t>
            </a:r>
            <a:endParaRPr lang="en-US" sz="2400" dirty="0"/>
          </a:p>
        </p:txBody>
      </p:sp>
      <p:sp>
        <p:nvSpPr>
          <p:cNvPr id="44" name="TextBox 43"/>
          <p:cNvSpPr txBox="1"/>
          <p:nvPr/>
        </p:nvSpPr>
        <p:spPr>
          <a:xfrm>
            <a:off x="7625309" y="1227990"/>
            <a:ext cx="1438535" cy="461665"/>
          </a:xfrm>
          <a:prstGeom prst="rect">
            <a:avLst/>
          </a:prstGeom>
          <a:noFill/>
        </p:spPr>
        <p:txBody>
          <a:bodyPr wrap="none" rtlCol="0">
            <a:spAutoFit/>
          </a:bodyPr>
          <a:lstStyle/>
          <a:p>
            <a:r>
              <a:rPr lang="en-US" sz="2400" smtClean="0"/>
              <a:t>Controller</a:t>
            </a:r>
            <a:endParaRPr lang="en-US" sz="2400"/>
          </a:p>
        </p:txBody>
      </p:sp>
      <p:pic>
        <p:nvPicPr>
          <p:cNvPr id="48" name="Picture 47"/>
          <p:cNvPicPr>
            <a:picLocks noChangeAspect="1"/>
          </p:cNvPicPr>
          <p:nvPr/>
        </p:nvPicPr>
        <p:blipFill>
          <a:blip r:embed="rId5">
            <a:duotone>
              <a:schemeClr val="accent6">
                <a:shade val="45000"/>
                <a:satMod val="135000"/>
              </a:schemeClr>
              <a:prstClr val="white"/>
            </a:duotone>
            <a:lum bright="-20000" contrast="40000"/>
          </a:blip>
          <a:stretch>
            <a:fillRect/>
          </a:stretch>
        </p:blipFill>
        <p:spPr>
          <a:xfrm>
            <a:off x="1431169" y="1797261"/>
            <a:ext cx="850068" cy="850068"/>
          </a:xfrm>
          <a:prstGeom prst="rect">
            <a:avLst/>
          </a:prstGeom>
        </p:spPr>
      </p:pic>
      <p:pic>
        <p:nvPicPr>
          <p:cNvPr id="49" name="Picture 48"/>
          <p:cNvPicPr>
            <a:picLocks noChangeAspect="1"/>
          </p:cNvPicPr>
          <p:nvPr/>
        </p:nvPicPr>
        <p:blipFill>
          <a:blip r:embed="rId5">
            <a:duotone>
              <a:schemeClr val="accent6">
                <a:shade val="45000"/>
                <a:satMod val="135000"/>
              </a:schemeClr>
              <a:prstClr val="white"/>
            </a:duotone>
            <a:lum bright="-20000" contrast="40000"/>
          </a:blip>
          <a:stretch>
            <a:fillRect/>
          </a:stretch>
        </p:blipFill>
        <p:spPr>
          <a:xfrm>
            <a:off x="1317750" y="4031965"/>
            <a:ext cx="850068" cy="850068"/>
          </a:xfrm>
          <a:prstGeom prst="rect">
            <a:avLst/>
          </a:prstGeom>
        </p:spPr>
      </p:pic>
      <p:cxnSp>
        <p:nvCxnSpPr>
          <p:cNvPr id="51" name="Straight Arrow Connector 50"/>
          <p:cNvCxnSpPr/>
          <p:nvPr/>
        </p:nvCxnSpPr>
        <p:spPr>
          <a:xfrm flipH="1">
            <a:off x="1889019" y="3473886"/>
            <a:ext cx="1280160" cy="7270"/>
          </a:xfrm>
          <a:prstGeom prst="straightConnector1">
            <a:avLst/>
          </a:prstGeom>
          <a:ln w="38100">
            <a:solidFill>
              <a:schemeClr val="bg1">
                <a:lumMod val="50000"/>
              </a:schemeClr>
            </a:solidFill>
            <a:prstDash val="solid"/>
            <a:tailEnd type="none" w="lg" len="lg"/>
          </a:ln>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flipH="1" flipV="1">
            <a:off x="2177113" y="2753974"/>
            <a:ext cx="1005840" cy="548640"/>
          </a:xfrm>
          <a:prstGeom prst="straightConnector1">
            <a:avLst/>
          </a:prstGeom>
          <a:ln w="38100">
            <a:solidFill>
              <a:schemeClr val="bg1">
                <a:lumMod val="50000"/>
              </a:schemeClr>
            </a:solidFill>
            <a:prstDash val="solid"/>
            <a:tailEnd type="none" w="lg" len="lg"/>
          </a:ln>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flipH="1">
            <a:off x="2467641" y="3647234"/>
            <a:ext cx="731520" cy="640080"/>
          </a:xfrm>
          <a:prstGeom prst="straightConnector1">
            <a:avLst/>
          </a:prstGeom>
          <a:ln w="38100">
            <a:solidFill>
              <a:schemeClr val="bg1">
                <a:lumMod val="50000"/>
              </a:schemeClr>
            </a:solidFill>
            <a:prstDash val="solid"/>
            <a:tailEnd type="none" w="lg" len="lg"/>
          </a:ln>
        </p:spPr>
        <p:style>
          <a:lnRef idx="1">
            <a:schemeClr val="dk1"/>
          </a:lnRef>
          <a:fillRef idx="0">
            <a:schemeClr val="dk1"/>
          </a:fillRef>
          <a:effectRef idx="0">
            <a:schemeClr val="dk1"/>
          </a:effectRef>
          <a:fontRef idx="minor">
            <a:schemeClr val="tx1"/>
          </a:fontRef>
        </p:style>
      </p:cxnSp>
      <p:pic>
        <p:nvPicPr>
          <p:cNvPr id="58" name="Picture 57"/>
          <p:cNvPicPr>
            <a:picLocks noChangeAspect="1"/>
          </p:cNvPicPr>
          <p:nvPr/>
        </p:nvPicPr>
        <p:blipFill>
          <a:blip r:embed="rId3" cstate="email">
            <a:duotone>
              <a:prstClr val="black"/>
              <a:schemeClr val="accent3">
                <a:tint val="45000"/>
                <a:satMod val="400000"/>
              </a:schemeClr>
            </a:duotone>
            <a:alphaModFix amt="86000"/>
            <a:extLst>
              <a:ext uri="{28A0092B-C50C-407E-A947-70E740481C1C}">
                <a14:useLocalDpi xmlns:a14="http://schemas.microsoft.com/office/drawing/2010/main"/>
              </a:ext>
            </a:extLst>
          </a:blip>
          <a:stretch>
            <a:fillRect/>
          </a:stretch>
        </p:blipFill>
        <p:spPr>
          <a:xfrm>
            <a:off x="4489523" y="3153810"/>
            <a:ext cx="688383" cy="466380"/>
          </a:xfrm>
          <a:prstGeom prst="rect">
            <a:avLst/>
          </a:prstGeom>
        </p:spPr>
      </p:pic>
      <p:cxnSp>
        <p:nvCxnSpPr>
          <p:cNvPr id="61" name="Straight Arrow Connector 60"/>
          <p:cNvCxnSpPr>
            <a:stCxn id="58" idx="1"/>
            <a:endCxn id="8" idx="3"/>
          </p:cNvCxnSpPr>
          <p:nvPr/>
        </p:nvCxnSpPr>
        <p:spPr>
          <a:xfrm flipH="1">
            <a:off x="3867186" y="3387000"/>
            <a:ext cx="622337" cy="86886"/>
          </a:xfrm>
          <a:prstGeom prst="straightConnector1">
            <a:avLst/>
          </a:prstGeom>
          <a:ln w="38100">
            <a:solidFill>
              <a:schemeClr val="bg1">
                <a:lumMod val="50000"/>
              </a:schemeClr>
            </a:solidFill>
            <a:prstDash val="solid"/>
            <a:tailEnd type="none" w="lg" len="lg"/>
          </a:ln>
        </p:spPr>
        <p:style>
          <a:lnRef idx="1">
            <a:schemeClr val="dk1"/>
          </a:lnRef>
          <a:fillRef idx="0">
            <a:schemeClr val="dk1"/>
          </a:fillRef>
          <a:effectRef idx="0">
            <a:schemeClr val="dk1"/>
          </a:effectRef>
          <a:fontRef idx="minor">
            <a:schemeClr val="tx1"/>
          </a:fontRef>
        </p:style>
      </p:cxnSp>
      <p:sp>
        <p:nvSpPr>
          <p:cNvPr id="64" name="Cloud 63"/>
          <p:cNvSpPr/>
          <p:nvPr/>
        </p:nvSpPr>
        <p:spPr>
          <a:xfrm>
            <a:off x="8413145" y="2570083"/>
            <a:ext cx="3179954" cy="1724162"/>
          </a:xfrm>
          <a:prstGeom prst="cloud">
            <a:avLst/>
          </a:prstGeom>
          <a:solidFill>
            <a:schemeClr val="bg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lumMod val="65000"/>
                </a:schemeClr>
              </a:solidFill>
            </a:endParaRPr>
          </a:p>
        </p:txBody>
      </p:sp>
      <p:pic>
        <p:nvPicPr>
          <p:cNvPr id="65" name="Picture 64"/>
          <p:cNvPicPr>
            <a:picLocks noChangeAspect="1"/>
          </p:cNvPicPr>
          <p:nvPr/>
        </p:nvPicPr>
        <p:blipFill>
          <a:blip r:embed="rId3" cstate="email">
            <a:duotone>
              <a:prstClr val="black"/>
              <a:schemeClr val="accent3">
                <a:tint val="45000"/>
                <a:satMod val="400000"/>
              </a:schemeClr>
            </a:duotone>
            <a:alphaModFix amt="82000"/>
            <a:extLst>
              <a:ext uri="{28A0092B-C50C-407E-A947-70E740481C1C}">
                <a14:useLocalDpi xmlns:a14="http://schemas.microsoft.com/office/drawing/2010/main"/>
              </a:ext>
            </a:extLst>
          </a:blip>
          <a:stretch>
            <a:fillRect/>
          </a:stretch>
        </p:blipFill>
        <p:spPr>
          <a:xfrm>
            <a:off x="9042828" y="3198974"/>
            <a:ext cx="688383" cy="466380"/>
          </a:xfrm>
          <a:prstGeom prst="rect">
            <a:avLst/>
          </a:prstGeom>
        </p:spPr>
      </p:pic>
      <p:cxnSp>
        <p:nvCxnSpPr>
          <p:cNvPr id="67" name="Straight Arrow Connector 66"/>
          <p:cNvCxnSpPr/>
          <p:nvPr/>
        </p:nvCxnSpPr>
        <p:spPr>
          <a:xfrm flipH="1">
            <a:off x="7753044" y="3432164"/>
            <a:ext cx="1280160" cy="7270"/>
          </a:xfrm>
          <a:prstGeom prst="straightConnector1">
            <a:avLst/>
          </a:prstGeom>
          <a:ln w="38100">
            <a:solidFill>
              <a:schemeClr val="bg1">
                <a:lumMod val="50000"/>
              </a:schemeClr>
            </a:solidFill>
            <a:prstDash val="solid"/>
            <a:tailEnd type="none" w="lg" len="lg"/>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flipH="1" flipV="1">
            <a:off x="8041138" y="2712252"/>
            <a:ext cx="1005840" cy="548640"/>
          </a:xfrm>
          <a:prstGeom prst="straightConnector1">
            <a:avLst/>
          </a:prstGeom>
          <a:ln w="38100">
            <a:solidFill>
              <a:schemeClr val="bg1">
                <a:lumMod val="50000"/>
              </a:schemeClr>
            </a:solidFill>
            <a:prstDash val="solid"/>
            <a:tailEnd type="none" w="lg" len="lg"/>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flipH="1">
            <a:off x="8331666" y="3605512"/>
            <a:ext cx="731520" cy="640080"/>
          </a:xfrm>
          <a:prstGeom prst="straightConnector1">
            <a:avLst/>
          </a:prstGeom>
          <a:ln w="38100">
            <a:solidFill>
              <a:schemeClr val="bg1">
                <a:lumMod val="50000"/>
              </a:schemeClr>
            </a:solidFill>
            <a:prstDash val="solid"/>
            <a:tailEnd type="none" w="lg" len="lg"/>
          </a:ln>
        </p:spPr>
        <p:style>
          <a:lnRef idx="1">
            <a:schemeClr val="dk1"/>
          </a:lnRef>
          <a:fillRef idx="0">
            <a:schemeClr val="dk1"/>
          </a:fillRef>
          <a:effectRef idx="0">
            <a:schemeClr val="dk1"/>
          </a:effectRef>
          <a:fontRef idx="minor">
            <a:schemeClr val="tx1"/>
          </a:fontRef>
        </p:style>
      </p:cxnSp>
      <p:pic>
        <p:nvPicPr>
          <p:cNvPr id="70" name="Picture 69"/>
          <p:cNvPicPr>
            <a:picLocks noChangeAspect="1"/>
          </p:cNvPicPr>
          <p:nvPr/>
        </p:nvPicPr>
        <p:blipFill>
          <a:blip r:embed="rId3" cstate="email">
            <a:duotone>
              <a:prstClr val="black"/>
              <a:schemeClr val="accent3">
                <a:tint val="45000"/>
                <a:satMod val="400000"/>
              </a:schemeClr>
            </a:duotone>
            <a:alphaModFix amt="86000"/>
            <a:extLst>
              <a:ext uri="{28A0092B-C50C-407E-A947-70E740481C1C}">
                <a14:useLocalDpi xmlns:a14="http://schemas.microsoft.com/office/drawing/2010/main"/>
              </a:ext>
            </a:extLst>
          </a:blip>
          <a:stretch>
            <a:fillRect/>
          </a:stretch>
        </p:blipFill>
        <p:spPr>
          <a:xfrm>
            <a:off x="10353548" y="3112088"/>
            <a:ext cx="688383" cy="466380"/>
          </a:xfrm>
          <a:prstGeom prst="rect">
            <a:avLst/>
          </a:prstGeom>
        </p:spPr>
      </p:pic>
      <p:cxnSp>
        <p:nvCxnSpPr>
          <p:cNvPr id="71" name="Straight Arrow Connector 70"/>
          <p:cNvCxnSpPr>
            <a:stCxn id="70" idx="1"/>
            <a:endCxn id="65" idx="3"/>
          </p:cNvCxnSpPr>
          <p:nvPr/>
        </p:nvCxnSpPr>
        <p:spPr>
          <a:xfrm flipH="1">
            <a:off x="9731211" y="3345278"/>
            <a:ext cx="622337" cy="86886"/>
          </a:xfrm>
          <a:prstGeom prst="straightConnector1">
            <a:avLst/>
          </a:prstGeom>
          <a:ln w="38100">
            <a:solidFill>
              <a:schemeClr val="bg1">
                <a:lumMod val="50000"/>
              </a:schemeClr>
            </a:solidFill>
            <a:prstDash val="solid"/>
            <a:tailEnd type="none" w="lg" len="lg"/>
          </a:ln>
        </p:spPr>
        <p:style>
          <a:lnRef idx="1">
            <a:schemeClr val="dk1"/>
          </a:lnRef>
          <a:fillRef idx="0">
            <a:schemeClr val="dk1"/>
          </a:fillRef>
          <a:effectRef idx="0">
            <a:schemeClr val="dk1"/>
          </a:effectRef>
          <a:fontRef idx="minor">
            <a:schemeClr val="tx1"/>
          </a:fontRef>
        </p:style>
      </p:cxnSp>
      <p:cxnSp>
        <p:nvCxnSpPr>
          <p:cNvPr id="72" name="Straight Arrow Connector 71"/>
          <p:cNvCxnSpPr/>
          <p:nvPr/>
        </p:nvCxnSpPr>
        <p:spPr>
          <a:xfrm flipV="1">
            <a:off x="8329186" y="1797082"/>
            <a:ext cx="734000" cy="458984"/>
          </a:xfrm>
          <a:prstGeom prst="straightConnector1">
            <a:avLst/>
          </a:prstGeom>
          <a:ln w="5715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V="1">
            <a:off x="7719598" y="1936463"/>
            <a:ext cx="1454475" cy="1376843"/>
          </a:xfrm>
          <a:prstGeom prst="straightConnector1">
            <a:avLst/>
          </a:prstGeom>
          <a:ln w="5715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8120748" y="1981861"/>
            <a:ext cx="1194030" cy="2212240"/>
          </a:xfrm>
          <a:prstGeom prst="straightConnector1">
            <a:avLst/>
          </a:prstGeom>
          <a:ln w="5715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0420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Rectangle 137"/>
          <p:cNvSpPr/>
          <p:nvPr/>
        </p:nvSpPr>
        <p:spPr>
          <a:xfrm>
            <a:off x="7598222" y="171631"/>
            <a:ext cx="4005003" cy="44629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2995188" y="179770"/>
            <a:ext cx="4005003" cy="44629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375725" y="179770"/>
            <a:ext cx="4005003" cy="44629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58513" y="2328491"/>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521009" y="649936"/>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965138" y="2850447"/>
            <a:ext cx="365760" cy="365760"/>
          </a:xfrm>
          <a:prstGeom prst="ellipse">
            <a:avLst/>
          </a:prstGeom>
          <a:solidFill>
            <a:schemeClr val="accent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196152" y="3173570"/>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246766" y="2709498"/>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p:cNvSpPr/>
          <p:nvPr/>
        </p:nvSpPr>
        <p:spPr>
          <a:xfrm>
            <a:off x="-825130" y="4236650"/>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p:cNvSpPr/>
          <p:nvPr/>
        </p:nvSpPr>
        <p:spPr>
          <a:xfrm>
            <a:off x="-608696" y="1392478"/>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p:cNvSpPr/>
          <p:nvPr/>
        </p:nvSpPr>
        <p:spPr>
          <a:xfrm>
            <a:off x="-955054" y="1001919"/>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p:cNvSpPr/>
          <p:nvPr/>
        </p:nvSpPr>
        <p:spPr>
          <a:xfrm>
            <a:off x="-848512" y="3604060"/>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18"/>
          <p:cNvSpPr/>
          <p:nvPr/>
        </p:nvSpPr>
        <p:spPr>
          <a:xfrm>
            <a:off x="1968050" y="1955142"/>
            <a:ext cx="365760" cy="36576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p:cNvSpPr/>
          <p:nvPr/>
        </p:nvSpPr>
        <p:spPr>
          <a:xfrm>
            <a:off x="1734555" y="2535443"/>
            <a:ext cx="365760" cy="36576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p:cNvSpPr/>
          <p:nvPr/>
        </p:nvSpPr>
        <p:spPr>
          <a:xfrm>
            <a:off x="1820730" y="1079005"/>
            <a:ext cx="365760" cy="36576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p:cNvSpPr/>
          <p:nvPr/>
        </p:nvSpPr>
        <p:spPr>
          <a:xfrm>
            <a:off x="1551675" y="3037331"/>
            <a:ext cx="365760" cy="36576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p:cNvSpPr/>
          <p:nvPr/>
        </p:nvSpPr>
        <p:spPr>
          <a:xfrm>
            <a:off x="1602290" y="3672540"/>
            <a:ext cx="365760" cy="36576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1" name="Straight Arrow Connector 60"/>
          <p:cNvCxnSpPr>
            <a:stCxn id="9" idx="6"/>
            <a:endCxn id="23" idx="1"/>
          </p:cNvCxnSpPr>
          <p:nvPr/>
        </p:nvCxnSpPr>
        <p:spPr>
          <a:xfrm flipV="1">
            <a:off x="169608" y="3220211"/>
            <a:ext cx="1382067" cy="136239"/>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6" idx="6"/>
            <a:endCxn id="23" idx="1"/>
          </p:cNvCxnSpPr>
          <p:nvPr/>
        </p:nvCxnSpPr>
        <p:spPr>
          <a:xfrm>
            <a:off x="-392753" y="2511371"/>
            <a:ext cx="1944428" cy="708840"/>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0" idx="6"/>
            <a:endCxn id="21" idx="1"/>
          </p:cNvCxnSpPr>
          <p:nvPr/>
        </p:nvCxnSpPr>
        <p:spPr>
          <a:xfrm flipV="1">
            <a:off x="118994" y="2718323"/>
            <a:ext cx="1615561" cy="174055"/>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7" idx="6"/>
            <a:endCxn id="22" idx="1"/>
          </p:cNvCxnSpPr>
          <p:nvPr/>
        </p:nvCxnSpPr>
        <p:spPr>
          <a:xfrm>
            <a:off x="-155249" y="832816"/>
            <a:ext cx="1975979" cy="429069"/>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5" idx="6"/>
            <a:endCxn id="19" idx="1"/>
          </p:cNvCxnSpPr>
          <p:nvPr/>
        </p:nvCxnSpPr>
        <p:spPr>
          <a:xfrm>
            <a:off x="-589294" y="1184799"/>
            <a:ext cx="2557344" cy="953223"/>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6" idx="6"/>
            <a:endCxn id="25" idx="1"/>
          </p:cNvCxnSpPr>
          <p:nvPr/>
        </p:nvCxnSpPr>
        <p:spPr>
          <a:xfrm>
            <a:off x="-482752" y="3786940"/>
            <a:ext cx="2085042" cy="68480"/>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12" idx="6"/>
            <a:endCxn id="22" idx="1"/>
          </p:cNvCxnSpPr>
          <p:nvPr/>
        </p:nvCxnSpPr>
        <p:spPr>
          <a:xfrm flipV="1">
            <a:off x="-242936" y="1261885"/>
            <a:ext cx="2063666" cy="313473"/>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11" idx="6"/>
            <a:endCxn id="25" idx="1"/>
          </p:cNvCxnSpPr>
          <p:nvPr/>
        </p:nvCxnSpPr>
        <p:spPr>
          <a:xfrm flipV="1">
            <a:off x="-459370" y="3855420"/>
            <a:ext cx="2061660" cy="564110"/>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23" name="Oval 122"/>
          <p:cNvSpPr/>
          <p:nvPr/>
        </p:nvSpPr>
        <p:spPr>
          <a:xfrm>
            <a:off x="-999670" y="1691316"/>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4" name="Straight Arrow Connector 123"/>
          <p:cNvCxnSpPr>
            <a:stCxn id="123" idx="6"/>
            <a:endCxn id="21" idx="1"/>
          </p:cNvCxnSpPr>
          <p:nvPr/>
        </p:nvCxnSpPr>
        <p:spPr>
          <a:xfrm>
            <a:off x="-633910" y="1874196"/>
            <a:ext cx="2368465" cy="844127"/>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35" name="Oval 134"/>
          <p:cNvSpPr/>
          <p:nvPr/>
        </p:nvSpPr>
        <p:spPr>
          <a:xfrm rot="1800279">
            <a:off x="-1189932" y="2364534"/>
            <a:ext cx="1676363" cy="1125034"/>
          </a:xfrm>
          <a:prstGeom prst="ellipse">
            <a:avLst/>
          </a:prstGeom>
          <a:noFill/>
          <a:ln w="38100">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400506" y="3875508"/>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9" name="Straight Arrow Connector 78"/>
          <p:cNvCxnSpPr>
            <a:stCxn id="76" idx="6"/>
            <a:endCxn id="23" idx="1"/>
          </p:cNvCxnSpPr>
          <p:nvPr/>
        </p:nvCxnSpPr>
        <p:spPr>
          <a:xfrm flipV="1">
            <a:off x="-34746" y="3220211"/>
            <a:ext cx="1586421" cy="838177"/>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3453163" y="2261256"/>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Oval 71"/>
          <p:cNvSpPr/>
          <p:nvPr/>
        </p:nvSpPr>
        <p:spPr>
          <a:xfrm>
            <a:off x="3690667" y="582701"/>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Oval 72"/>
          <p:cNvSpPr/>
          <p:nvPr/>
        </p:nvSpPr>
        <p:spPr>
          <a:xfrm>
            <a:off x="3246538" y="2783212"/>
            <a:ext cx="365760" cy="365760"/>
          </a:xfrm>
          <a:prstGeom prst="ellipse">
            <a:avLst/>
          </a:prstGeom>
          <a:solidFill>
            <a:schemeClr val="accent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Oval 74"/>
          <p:cNvSpPr/>
          <p:nvPr/>
        </p:nvSpPr>
        <p:spPr>
          <a:xfrm>
            <a:off x="4015524" y="3106335"/>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Oval 76"/>
          <p:cNvSpPr/>
          <p:nvPr/>
        </p:nvSpPr>
        <p:spPr>
          <a:xfrm>
            <a:off x="3964910" y="2642263"/>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Oval 81"/>
          <p:cNvSpPr/>
          <p:nvPr/>
        </p:nvSpPr>
        <p:spPr>
          <a:xfrm>
            <a:off x="3602980" y="1325243"/>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Oval 82"/>
          <p:cNvSpPr/>
          <p:nvPr/>
        </p:nvSpPr>
        <p:spPr>
          <a:xfrm>
            <a:off x="3256622" y="934684"/>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Oval 83"/>
          <p:cNvSpPr/>
          <p:nvPr/>
        </p:nvSpPr>
        <p:spPr>
          <a:xfrm>
            <a:off x="3363164" y="3536825"/>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5" name="Rectangle 84"/>
          <p:cNvSpPr/>
          <p:nvPr/>
        </p:nvSpPr>
        <p:spPr>
          <a:xfrm>
            <a:off x="6179726" y="1887907"/>
            <a:ext cx="365760" cy="36576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6" name="Rectangle 85"/>
          <p:cNvSpPr/>
          <p:nvPr/>
        </p:nvSpPr>
        <p:spPr>
          <a:xfrm>
            <a:off x="5946231" y="2468208"/>
            <a:ext cx="365760" cy="36576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7" name="Rectangle 86"/>
          <p:cNvSpPr/>
          <p:nvPr/>
        </p:nvSpPr>
        <p:spPr>
          <a:xfrm>
            <a:off x="6032406" y="1011770"/>
            <a:ext cx="365760" cy="36576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8" name="Rectangle 87"/>
          <p:cNvSpPr/>
          <p:nvPr/>
        </p:nvSpPr>
        <p:spPr>
          <a:xfrm>
            <a:off x="5763351" y="2970096"/>
            <a:ext cx="365760" cy="36576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Rectangle 88"/>
          <p:cNvSpPr/>
          <p:nvPr/>
        </p:nvSpPr>
        <p:spPr>
          <a:xfrm>
            <a:off x="5813966" y="3605305"/>
            <a:ext cx="365760" cy="36576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0" name="Straight Arrow Connector 89"/>
          <p:cNvCxnSpPr>
            <a:stCxn id="83" idx="6"/>
          </p:cNvCxnSpPr>
          <p:nvPr/>
        </p:nvCxnSpPr>
        <p:spPr>
          <a:xfrm flipV="1">
            <a:off x="4381284" y="3152976"/>
            <a:ext cx="1382067" cy="136239"/>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77" idx="6"/>
          </p:cNvCxnSpPr>
          <p:nvPr/>
        </p:nvCxnSpPr>
        <p:spPr>
          <a:xfrm>
            <a:off x="3818923" y="2444136"/>
            <a:ext cx="1944428" cy="708840"/>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84" idx="6"/>
            <a:endCxn id="95" idx="1"/>
          </p:cNvCxnSpPr>
          <p:nvPr/>
        </p:nvCxnSpPr>
        <p:spPr>
          <a:xfrm flipV="1">
            <a:off x="4330670" y="2651088"/>
            <a:ext cx="1615561" cy="174055"/>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96" idx="1"/>
          </p:cNvCxnSpPr>
          <p:nvPr/>
        </p:nvCxnSpPr>
        <p:spPr>
          <a:xfrm>
            <a:off x="4056427" y="765581"/>
            <a:ext cx="1975979" cy="429069"/>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89" idx="6"/>
            <a:endCxn id="93" idx="1"/>
          </p:cNvCxnSpPr>
          <p:nvPr/>
        </p:nvCxnSpPr>
        <p:spPr>
          <a:xfrm>
            <a:off x="3622382" y="1117564"/>
            <a:ext cx="2557344" cy="953223"/>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90" idx="6"/>
            <a:endCxn id="99" idx="1"/>
          </p:cNvCxnSpPr>
          <p:nvPr/>
        </p:nvCxnSpPr>
        <p:spPr>
          <a:xfrm>
            <a:off x="3728924" y="3719705"/>
            <a:ext cx="2085042" cy="68480"/>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86" idx="6"/>
            <a:endCxn id="96" idx="1"/>
          </p:cNvCxnSpPr>
          <p:nvPr/>
        </p:nvCxnSpPr>
        <p:spPr>
          <a:xfrm flipV="1">
            <a:off x="3968740" y="1194650"/>
            <a:ext cx="2063666" cy="313473"/>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3212006" y="1624081"/>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9" name="Straight Arrow Connector 98"/>
          <p:cNvCxnSpPr>
            <a:endCxn id="95" idx="1"/>
          </p:cNvCxnSpPr>
          <p:nvPr/>
        </p:nvCxnSpPr>
        <p:spPr>
          <a:xfrm>
            <a:off x="3577766" y="1806961"/>
            <a:ext cx="2368465" cy="844127"/>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3811170" y="3794826"/>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2" name="Straight Arrow Connector 101"/>
          <p:cNvCxnSpPr>
            <a:stCxn id="101" idx="6"/>
          </p:cNvCxnSpPr>
          <p:nvPr/>
        </p:nvCxnSpPr>
        <p:spPr>
          <a:xfrm flipV="1">
            <a:off x="4176930" y="3152977"/>
            <a:ext cx="1586421" cy="824729"/>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05" name="Oval 104"/>
          <p:cNvSpPr/>
          <p:nvPr/>
        </p:nvSpPr>
        <p:spPr>
          <a:xfrm rot="7679003">
            <a:off x="5430136" y="2429734"/>
            <a:ext cx="1265684" cy="937125"/>
          </a:xfrm>
          <a:prstGeom prst="ellipse">
            <a:avLst/>
          </a:prstGeom>
          <a:noFill/>
          <a:ln w="38100">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rot="16200000">
            <a:off x="9197110" y="3438759"/>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7" name="Oval 106"/>
          <p:cNvSpPr/>
          <p:nvPr/>
        </p:nvSpPr>
        <p:spPr>
          <a:xfrm rot="16200000">
            <a:off x="7800832" y="3244569"/>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9" name="Oval 108"/>
          <p:cNvSpPr/>
          <p:nvPr/>
        </p:nvSpPr>
        <p:spPr>
          <a:xfrm rot="16200000">
            <a:off x="9719066" y="3645384"/>
            <a:ext cx="365760" cy="365760"/>
          </a:xfrm>
          <a:prstGeom prst="ellipse">
            <a:avLst/>
          </a:prstGeom>
          <a:solidFill>
            <a:schemeClr val="accent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0" name="Oval 109"/>
          <p:cNvSpPr/>
          <p:nvPr/>
        </p:nvSpPr>
        <p:spPr>
          <a:xfrm rot="16200000">
            <a:off x="9948060" y="2957080"/>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1" name="Oval 110"/>
          <p:cNvSpPr/>
          <p:nvPr/>
        </p:nvSpPr>
        <p:spPr>
          <a:xfrm rot="16200000">
            <a:off x="9483988" y="3007694"/>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2" name="Oval 111"/>
          <p:cNvSpPr/>
          <p:nvPr/>
        </p:nvSpPr>
        <p:spPr>
          <a:xfrm rot="16200000">
            <a:off x="11132163" y="3491929"/>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3" name="Oval 112"/>
          <p:cNvSpPr/>
          <p:nvPr/>
        </p:nvSpPr>
        <p:spPr>
          <a:xfrm rot="16200000">
            <a:off x="8300282" y="3262939"/>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4" name="Oval 113"/>
          <p:cNvSpPr/>
          <p:nvPr/>
        </p:nvSpPr>
        <p:spPr>
          <a:xfrm rot="16200000">
            <a:off x="8045021" y="3680930"/>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5" name="Oval 114"/>
          <p:cNvSpPr/>
          <p:nvPr/>
        </p:nvSpPr>
        <p:spPr>
          <a:xfrm rot="16200000">
            <a:off x="10634043" y="3515311"/>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6" name="Oval 115"/>
          <p:cNvSpPr/>
          <p:nvPr/>
        </p:nvSpPr>
        <p:spPr>
          <a:xfrm rot="16200000">
            <a:off x="8519594" y="3666469"/>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7" name="Oval 116"/>
          <p:cNvSpPr/>
          <p:nvPr/>
        </p:nvSpPr>
        <p:spPr>
          <a:xfrm rot="18000279">
            <a:off x="9051495" y="2874425"/>
            <a:ext cx="1457336" cy="1181976"/>
          </a:xfrm>
          <a:prstGeom prst="ellipse">
            <a:avLst/>
          </a:prstGeom>
          <a:noFill/>
          <a:ln w="38100">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rot="16200000">
            <a:off x="10932385" y="3067305"/>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9" name="Oval 118"/>
          <p:cNvSpPr/>
          <p:nvPr/>
        </p:nvSpPr>
        <p:spPr>
          <a:xfrm rot="621242">
            <a:off x="7632394" y="3086930"/>
            <a:ext cx="1388749" cy="1109822"/>
          </a:xfrm>
          <a:prstGeom prst="ellipse">
            <a:avLst/>
          </a:prstGeom>
          <a:noFill/>
          <a:ln w="38100">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10487333" y="2971763"/>
            <a:ext cx="1098714" cy="1109822"/>
          </a:xfrm>
          <a:prstGeom prst="ellipse">
            <a:avLst/>
          </a:prstGeom>
          <a:noFill/>
          <a:ln w="38100">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1" name="Picture 120"/>
          <p:cNvPicPr>
            <a:picLocks noChangeAspect="1"/>
          </p:cNvPicPr>
          <p:nvPr/>
        </p:nvPicPr>
        <p:blipFill>
          <a:blip r:embed="rId4" cstate="email">
            <a:duotone>
              <a:prstClr val="black"/>
              <a:srgbClr val="D9C3A5">
                <a:tint val="50000"/>
                <a:satMod val="180000"/>
              </a:srgbClr>
            </a:duotone>
            <a:extLst>
              <a:ext uri="{28A0092B-C50C-407E-A947-70E740481C1C}">
                <a14:useLocalDpi xmlns:a14="http://schemas.microsoft.com/office/drawing/2010/main"/>
              </a:ext>
            </a:extLst>
          </a:blip>
          <a:stretch>
            <a:fillRect/>
          </a:stretch>
        </p:blipFill>
        <p:spPr>
          <a:xfrm>
            <a:off x="10465033" y="1237960"/>
            <a:ext cx="548034" cy="846929"/>
          </a:xfrm>
          <a:prstGeom prst="rect">
            <a:avLst/>
          </a:prstGeom>
        </p:spPr>
      </p:pic>
      <p:pic>
        <p:nvPicPr>
          <p:cNvPr id="125" name="Picture 124"/>
          <p:cNvPicPr>
            <a:picLocks noChangeAspect="1"/>
          </p:cNvPicPr>
          <p:nvPr/>
        </p:nvPicPr>
        <p:blipFill>
          <a:blip r:embed="rId5" cstate="print">
            <a:duotone>
              <a:schemeClr val="accent6">
                <a:shade val="45000"/>
                <a:satMod val="135000"/>
              </a:schemeClr>
              <a:prstClr val="white"/>
            </a:duotone>
            <a:lum bright="-20000" contrast="40000"/>
            <a:extLst>
              <a:ext uri="{28A0092B-C50C-407E-A947-70E740481C1C}">
                <a14:useLocalDpi xmlns:a14="http://schemas.microsoft.com/office/drawing/2010/main"/>
              </a:ext>
            </a:extLst>
          </a:blip>
          <a:stretch>
            <a:fillRect/>
          </a:stretch>
        </p:blipFill>
        <p:spPr>
          <a:xfrm>
            <a:off x="9967599" y="1545108"/>
            <a:ext cx="644965" cy="644965"/>
          </a:xfrm>
          <a:prstGeom prst="rect">
            <a:avLst/>
          </a:prstGeom>
        </p:spPr>
      </p:pic>
      <p:pic>
        <p:nvPicPr>
          <p:cNvPr id="126" name="Picture 125"/>
          <p:cNvPicPr>
            <a:picLocks noChangeAspect="1"/>
          </p:cNvPicPr>
          <p:nvPr/>
        </p:nvPicPr>
        <p:blipFill>
          <a:blip r:embed="rId5" cstate="print">
            <a:duotone>
              <a:schemeClr val="accent6">
                <a:shade val="45000"/>
                <a:satMod val="135000"/>
              </a:schemeClr>
              <a:prstClr val="white"/>
            </a:duotone>
            <a:lum bright="-20000" contrast="40000"/>
            <a:extLst>
              <a:ext uri="{28A0092B-C50C-407E-A947-70E740481C1C}">
                <a14:useLocalDpi xmlns:a14="http://schemas.microsoft.com/office/drawing/2010/main"/>
              </a:ext>
            </a:extLst>
          </a:blip>
          <a:stretch>
            <a:fillRect/>
          </a:stretch>
        </p:blipFill>
        <p:spPr>
          <a:xfrm>
            <a:off x="10660893" y="1557744"/>
            <a:ext cx="644965" cy="644965"/>
          </a:xfrm>
          <a:prstGeom prst="rect">
            <a:avLst/>
          </a:prstGeom>
        </p:spPr>
      </p:pic>
      <p:sp>
        <p:nvSpPr>
          <p:cNvPr id="32" name="Up-Down Arrow 31"/>
          <p:cNvSpPr/>
          <p:nvPr/>
        </p:nvSpPr>
        <p:spPr>
          <a:xfrm rot="20384956">
            <a:off x="10881155" y="2219239"/>
            <a:ext cx="345105" cy="742943"/>
          </a:xfrm>
          <a:prstGeom prst="upDownArrow">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Up-Down Arrow 126"/>
          <p:cNvSpPr/>
          <p:nvPr/>
        </p:nvSpPr>
        <p:spPr>
          <a:xfrm rot="1139165">
            <a:off x="9970491" y="2171214"/>
            <a:ext cx="345105" cy="742943"/>
          </a:xfrm>
          <a:prstGeom prst="upDownArrow">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8" name="Picture 127"/>
          <p:cNvPicPr>
            <a:picLocks noChangeAspect="1"/>
          </p:cNvPicPr>
          <p:nvPr/>
        </p:nvPicPr>
        <p:blipFill>
          <a:blip r:embed="rId4" cstate="email">
            <a:duotone>
              <a:prstClr val="black"/>
              <a:srgbClr val="D9C3A5">
                <a:tint val="50000"/>
                <a:satMod val="180000"/>
              </a:srgbClr>
            </a:duotone>
            <a:extLst>
              <a:ext uri="{28A0092B-C50C-407E-A947-70E740481C1C}">
                <a14:useLocalDpi xmlns:a14="http://schemas.microsoft.com/office/drawing/2010/main"/>
              </a:ext>
            </a:extLst>
          </a:blip>
          <a:stretch>
            <a:fillRect/>
          </a:stretch>
        </p:blipFill>
        <p:spPr>
          <a:xfrm>
            <a:off x="8166028" y="1269132"/>
            <a:ext cx="548034" cy="846929"/>
          </a:xfrm>
          <a:prstGeom prst="rect">
            <a:avLst/>
          </a:prstGeom>
        </p:spPr>
      </p:pic>
      <p:pic>
        <p:nvPicPr>
          <p:cNvPr id="129" name="Picture 128"/>
          <p:cNvPicPr>
            <a:picLocks noChangeAspect="1"/>
          </p:cNvPicPr>
          <p:nvPr/>
        </p:nvPicPr>
        <p:blipFill>
          <a:blip r:embed="rId5" cstate="print">
            <a:duotone>
              <a:schemeClr val="accent6">
                <a:shade val="45000"/>
                <a:satMod val="135000"/>
              </a:schemeClr>
              <a:prstClr val="white"/>
            </a:duotone>
            <a:lum bright="-20000" contrast="40000"/>
            <a:extLst>
              <a:ext uri="{28A0092B-C50C-407E-A947-70E740481C1C}">
                <a14:useLocalDpi xmlns:a14="http://schemas.microsoft.com/office/drawing/2010/main"/>
              </a:ext>
            </a:extLst>
          </a:blip>
          <a:stretch>
            <a:fillRect/>
          </a:stretch>
        </p:blipFill>
        <p:spPr>
          <a:xfrm>
            <a:off x="8272415" y="1630074"/>
            <a:ext cx="644965" cy="644965"/>
          </a:xfrm>
          <a:prstGeom prst="rect">
            <a:avLst/>
          </a:prstGeom>
        </p:spPr>
      </p:pic>
      <p:sp>
        <p:nvSpPr>
          <p:cNvPr id="131" name="Up-Down Arrow 130"/>
          <p:cNvSpPr/>
          <p:nvPr/>
        </p:nvSpPr>
        <p:spPr>
          <a:xfrm rot="374690">
            <a:off x="8252767" y="2236261"/>
            <a:ext cx="345105" cy="895522"/>
          </a:xfrm>
          <a:prstGeom prst="upDownArrow">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2" name="Picture 131"/>
          <p:cNvPicPr>
            <a:picLocks noChangeAspect="1"/>
          </p:cNvPicPr>
          <p:nvPr/>
        </p:nvPicPr>
        <p:blipFill>
          <a:blip r:embed="rId4" cstate="email">
            <a:duotone>
              <a:prstClr val="black"/>
              <a:srgbClr val="D9C3A5">
                <a:tint val="50000"/>
                <a:satMod val="180000"/>
              </a:srgbClr>
            </a:duotone>
            <a:extLst>
              <a:ext uri="{28A0092B-C50C-407E-A947-70E740481C1C}">
                <a14:useLocalDpi xmlns:a14="http://schemas.microsoft.com/office/drawing/2010/main"/>
              </a:ext>
            </a:extLst>
          </a:blip>
          <a:stretch>
            <a:fillRect/>
          </a:stretch>
        </p:blipFill>
        <p:spPr>
          <a:xfrm>
            <a:off x="9194724" y="189087"/>
            <a:ext cx="548034" cy="846929"/>
          </a:xfrm>
          <a:prstGeom prst="rect">
            <a:avLst/>
          </a:prstGeom>
        </p:spPr>
      </p:pic>
      <p:pic>
        <p:nvPicPr>
          <p:cNvPr id="133" name="Picture 132"/>
          <p:cNvPicPr>
            <a:picLocks noChangeAspect="1"/>
          </p:cNvPicPr>
          <p:nvPr/>
        </p:nvPicPr>
        <p:blipFill>
          <a:blip r:embed="rId5" cstate="print">
            <a:duotone>
              <a:schemeClr val="accent6">
                <a:shade val="45000"/>
                <a:satMod val="135000"/>
              </a:schemeClr>
              <a:prstClr val="white"/>
            </a:duotone>
            <a:lum bright="-20000" contrast="40000"/>
            <a:extLst>
              <a:ext uri="{28A0092B-C50C-407E-A947-70E740481C1C}">
                <a14:useLocalDpi xmlns:a14="http://schemas.microsoft.com/office/drawing/2010/main"/>
              </a:ext>
            </a:extLst>
          </a:blip>
          <a:stretch>
            <a:fillRect/>
          </a:stretch>
        </p:blipFill>
        <p:spPr>
          <a:xfrm>
            <a:off x="9408073" y="398044"/>
            <a:ext cx="644965" cy="644965"/>
          </a:xfrm>
          <a:prstGeom prst="rect">
            <a:avLst/>
          </a:prstGeom>
        </p:spPr>
      </p:pic>
      <p:sp>
        <p:nvSpPr>
          <p:cNvPr id="134" name="Up-Down Arrow 133"/>
          <p:cNvSpPr/>
          <p:nvPr/>
        </p:nvSpPr>
        <p:spPr>
          <a:xfrm rot="19241592">
            <a:off x="9963081" y="763620"/>
            <a:ext cx="345105" cy="742943"/>
          </a:xfrm>
          <a:prstGeom prst="upDownArrow">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Up-Down Arrow 135"/>
          <p:cNvSpPr/>
          <p:nvPr/>
        </p:nvSpPr>
        <p:spPr>
          <a:xfrm rot="2573403">
            <a:off x="8923711" y="830072"/>
            <a:ext cx="345105" cy="819315"/>
          </a:xfrm>
          <a:prstGeom prst="upDownArrow">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3386546" y="4209756"/>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76" name="Straight Arrow Connector 175"/>
          <p:cNvCxnSpPr>
            <a:stCxn id="139" idx="6"/>
          </p:cNvCxnSpPr>
          <p:nvPr/>
        </p:nvCxnSpPr>
        <p:spPr>
          <a:xfrm flipV="1">
            <a:off x="3752306" y="3788186"/>
            <a:ext cx="2061660" cy="604450"/>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1017823" y="187211"/>
            <a:ext cx="1234633" cy="461665"/>
          </a:xfrm>
          <a:prstGeom prst="rect">
            <a:avLst/>
          </a:prstGeom>
          <a:noFill/>
        </p:spPr>
        <p:txBody>
          <a:bodyPr wrap="none" rtlCol="0">
            <a:spAutoFit/>
          </a:bodyPr>
          <a:lstStyle/>
          <a:p>
            <a:r>
              <a:rPr lang="en-US" sz="2400" smtClean="0"/>
              <a:t>Sessions</a:t>
            </a:r>
            <a:endParaRPr lang="en-US" sz="2400"/>
          </a:p>
        </p:txBody>
      </p:sp>
      <p:sp>
        <p:nvSpPr>
          <p:cNvPr id="180" name="TextBox 179"/>
          <p:cNvSpPr txBox="1"/>
          <p:nvPr/>
        </p:nvSpPr>
        <p:spPr>
          <a:xfrm>
            <a:off x="1208926" y="203507"/>
            <a:ext cx="1362874" cy="461665"/>
          </a:xfrm>
          <a:prstGeom prst="rect">
            <a:avLst/>
          </a:prstGeom>
          <a:noFill/>
        </p:spPr>
        <p:txBody>
          <a:bodyPr wrap="none" rtlCol="0">
            <a:spAutoFit/>
          </a:bodyPr>
          <a:lstStyle/>
          <a:p>
            <a:r>
              <a:rPr lang="en-US" sz="2400" dirty="0" smtClean="0"/>
              <a:t>Decisions</a:t>
            </a:r>
            <a:endParaRPr lang="en-US" sz="2400" dirty="0"/>
          </a:p>
        </p:txBody>
      </p:sp>
      <p:sp>
        <p:nvSpPr>
          <p:cNvPr id="181" name="TextBox 180"/>
          <p:cNvSpPr txBox="1"/>
          <p:nvPr/>
        </p:nvSpPr>
        <p:spPr>
          <a:xfrm>
            <a:off x="3128071" y="176921"/>
            <a:ext cx="1234633" cy="461665"/>
          </a:xfrm>
          <a:prstGeom prst="rect">
            <a:avLst/>
          </a:prstGeom>
          <a:noFill/>
        </p:spPr>
        <p:txBody>
          <a:bodyPr wrap="none" rtlCol="0">
            <a:spAutoFit/>
          </a:bodyPr>
          <a:lstStyle/>
          <a:p>
            <a:r>
              <a:rPr lang="en-US" sz="2400" smtClean="0"/>
              <a:t>Sessions</a:t>
            </a:r>
            <a:endParaRPr lang="en-US" sz="2400"/>
          </a:p>
        </p:txBody>
      </p:sp>
      <p:sp>
        <p:nvSpPr>
          <p:cNvPr id="182" name="TextBox 181"/>
          <p:cNvSpPr txBox="1"/>
          <p:nvPr/>
        </p:nvSpPr>
        <p:spPr>
          <a:xfrm>
            <a:off x="5435502" y="193217"/>
            <a:ext cx="1362874" cy="461665"/>
          </a:xfrm>
          <a:prstGeom prst="rect">
            <a:avLst/>
          </a:prstGeom>
          <a:noFill/>
        </p:spPr>
        <p:txBody>
          <a:bodyPr wrap="none" rtlCol="0">
            <a:spAutoFit/>
          </a:bodyPr>
          <a:lstStyle/>
          <a:p>
            <a:r>
              <a:rPr lang="en-US" sz="2400" dirty="0" smtClean="0"/>
              <a:t>Decisions</a:t>
            </a:r>
            <a:endParaRPr lang="en-US" sz="2400" dirty="0"/>
          </a:p>
        </p:txBody>
      </p:sp>
      <p:sp>
        <p:nvSpPr>
          <p:cNvPr id="183" name="TextBox 182"/>
          <p:cNvSpPr txBox="1"/>
          <p:nvPr/>
        </p:nvSpPr>
        <p:spPr>
          <a:xfrm>
            <a:off x="9049551" y="4196648"/>
            <a:ext cx="1234633" cy="461665"/>
          </a:xfrm>
          <a:prstGeom prst="rect">
            <a:avLst/>
          </a:prstGeom>
          <a:noFill/>
        </p:spPr>
        <p:txBody>
          <a:bodyPr wrap="none" rtlCol="0">
            <a:spAutoFit/>
          </a:bodyPr>
          <a:lstStyle/>
          <a:p>
            <a:r>
              <a:rPr lang="en-US" sz="2400" smtClean="0"/>
              <a:t>Sessions</a:t>
            </a:r>
            <a:endParaRPr lang="en-US" sz="2400" dirty="0"/>
          </a:p>
        </p:txBody>
      </p:sp>
      <p:sp>
        <p:nvSpPr>
          <p:cNvPr id="184" name="TextBox 183"/>
          <p:cNvSpPr txBox="1"/>
          <p:nvPr/>
        </p:nvSpPr>
        <p:spPr>
          <a:xfrm>
            <a:off x="8753138" y="1618937"/>
            <a:ext cx="1326453" cy="461665"/>
          </a:xfrm>
          <a:prstGeom prst="rect">
            <a:avLst/>
          </a:prstGeom>
          <a:noFill/>
        </p:spPr>
        <p:txBody>
          <a:bodyPr wrap="none" rtlCol="0">
            <a:spAutoFit/>
          </a:bodyPr>
          <a:lstStyle/>
          <a:p>
            <a:r>
              <a:rPr lang="en-US" sz="2400" smtClean="0"/>
              <a:t>Frontend</a:t>
            </a:r>
            <a:endParaRPr lang="en-US" sz="2400" dirty="0"/>
          </a:p>
        </p:txBody>
      </p:sp>
      <p:sp>
        <p:nvSpPr>
          <p:cNvPr id="185" name="TextBox 184"/>
          <p:cNvSpPr txBox="1"/>
          <p:nvPr/>
        </p:nvSpPr>
        <p:spPr>
          <a:xfrm>
            <a:off x="9967599" y="226423"/>
            <a:ext cx="1235979" cy="461665"/>
          </a:xfrm>
          <a:prstGeom prst="rect">
            <a:avLst/>
          </a:prstGeom>
          <a:noFill/>
        </p:spPr>
        <p:txBody>
          <a:bodyPr wrap="none" rtlCol="0">
            <a:spAutoFit/>
          </a:bodyPr>
          <a:lstStyle/>
          <a:p>
            <a:r>
              <a:rPr lang="en-US" sz="2400" dirty="0" smtClean="0"/>
              <a:t>Backend</a:t>
            </a:r>
            <a:endParaRPr lang="en-US" sz="2400" dirty="0"/>
          </a:p>
        </p:txBody>
      </p:sp>
    </p:spTree>
    <p:custDataLst>
      <p:tags r:id="rId1"/>
    </p:custDataLst>
    <p:extLst>
      <p:ext uri="{BB962C8B-B14F-4D97-AF65-F5344CB8AC3E}">
        <p14:creationId xmlns:p14="http://schemas.microsoft.com/office/powerpoint/2010/main" val="647835265"/>
      </p:ext>
    </p:extLst>
  </p:cSld>
  <p:clrMapOvr>
    <a:masterClrMapping/>
  </p:clrMapOvr>
  <mc:AlternateContent xmlns:mc="http://schemas.openxmlformats.org/markup-compatibility/2006" xmlns:p14="http://schemas.microsoft.com/office/powerpoint/2010/main">
    <mc:Choice Requires="p14">
      <p:transition spd="slow" p14:dur="2000" advTm="92065"/>
    </mc:Choice>
    <mc:Fallback xmlns="">
      <p:transition spd="slow" advTm="92065"/>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rot="16200000">
            <a:off x="3237472" y="2550937"/>
            <a:ext cx="1251706" cy="4174532"/>
            <a:chOff x="822268" y="846932"/>
            <a:chExt cx="1251706" cy="4174532"/>
          </a:xfrm>
        </p:grpSpPr>
        <p:sp>
          <p:nvSpPr>
            <p:cNvPr id="4" name="Oval 3"/>
            <p:cNvSpPr/>
            <p:nvPr/>
          </p:nvSpPr>
          <p:spPr>
            <a:xfrm>
              <a:off x="1063425" y="3028005"/>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Oval 4"/>
            <p:cNvSpPr/>
            <p:nvPr/>
          </p:nvSpPr>
          <p:spPr>
            <a:xfrm>
              <a:off x="1708214" y="1362477"/>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p:cNvSpPr/>
            <p:nvPr/>
          </p:nvSpPr>
          <p:spPr>
            <a:xfrm>
              <a:off x="856800" y="3549961"/>
              <a:ext cx="365760" cy="365760"/>
            </a:xfrm>
            <a:prstGeom prst="ellipse">
              <a:avLst/>
            </a:prstGeom>
            <a:solidFill>
              <a:schemeClr val="accent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1625786" y="3873084"/>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1575172" y="3409012"/>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1587339" y="846932"/>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1213242" y="2091992"/>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p:cNvSpPr/>
            <p:nvPr/>
          </p:nvSpPr>
          <p:spPr>
            <a:xfrm>
              <a:off x="866884" y="1741774"/>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p:cNvSpPr/>
            <p:nvPr/>
          </p:nvSpPr>
          <p:spPr>
            <a:xfrm>
              <a:off x="973426" y="4303574"/>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Oval 12"/>
            <p:cNvSpPr/>
            <p:nvPr/>
          </p:nvSpPr>
          <p:spPr>
            <a:xfrm>
              <a:off x="822268" y="2390830"/>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p:cNvSpPr/>
            <p:nvPr/>
          </p:nvSpPr>
          <p:spPr>
            <a:xfrm>
              <a:off x="1421432" y="4655704"/>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9" name="Rounded Rectangle 38"/>
          <p:cNvSpPr/>
          <p:nvPr/>
        </p:nvSpPr>
        <p:spPr>
          <a:xfrm>
            <a:off x="3903961" y="3918890"/>
            <a:ext cx="1280159" cy="1446485"/>
          </a:xfrm>
          <a:prstGeom prst="roundRect">
            <a:avLst/>
          </a:prstGeom>
          <a:noFill/>
          <a:ln w="28575">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5225966" y="3918890"/>
            <a:ext cx="760795" cy="1446485"/>
          </a:xfrm>
          <a:prstGeom prst="roundRect">
            <a:avLst/>
          </a:prstGeom>
          <a:noFill/>
          <a:ln w="28575">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2662541" y="3918131"/>
            <a:ext cx="1062562" cy="1478384"/>
          </a:xfrm>
          <a:prstGeom prst="roundRect">
            <a:avLst/>
          </a:prstGeom>
          <a:noFill/>
          <a:ln w="28575">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1597623" y="3916405"/>
            <a:ext cx="1046480" cy="1450245"/>
          </a:xfrm>
          <a:prstGeom prst="roundRect">
            <a:avLst/>
          </a:prstGeom>
          <a:noFill/>
          <a:ln w="28575">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p:cNvPicPr>
            <a:picLocks noChangeAspect="1"/>
          </p:cNvPicPr>
          <p:nvPr/>
        </p:nvPicPr>
        <p:blipFill>
          <a:blip r:embed="rId2" cstate="email">
            <a:duotone>
              <a:prstClr val="black"/>
              <a:srgbClr val="D9C3A5">
                <a:tint val="50000"/>
                <a:satMod val="180000"/>
              </a:srgbClr>
            </a:duotone>
            <a:extLst>
              <a:ext uri="{28A0092B-C50C-407E-A947-70E740481C1C}">
                <a14:useLocalDpi xmlns:a14="http://schemas.microsoft.com/office/drawing/2010/main"/>
              </a:ext>
            </a:extLst>
          </a:blip>
          <a:stretch>
            <a:fillRect/>
          </a:stretch>
        </p:blipFill>
        <p:spPr>
          <a:xfrm>
            <a:off x="4707312" y="2387164"/>
            <a:ext cx="548034" cy="846929"/>
          </a:xfrm>
          <a:prstGeom prst="rect">
            <a:avLst/>
          </a:prstGeom>
        </p:spPr>
      </p:pic>
      <p:pic>
        <p:nvPicPr>
          <p:cNvPr id="44" name="Picture 43"/>
          <p:cNvPicPr>
            <a:picLocks noChangeAspect="1"/>
          </p:cNvPicPr>
          <p:nvPr/>
        </p:nvPicPr>
        <p:blipFill>
          <a:blip r:embed="rId2" cstate="email">
            <a:duotone>
              <a:prstClr val="black"/>
              <a:srgbClr val="D9C3A5">
                <a:tint val="50000"/>
                <a:satMod val="180000"/>
              </a:srgbClr>
            </a:duotone>
            <a:extLst>
              <a:ext uri="{28A0092B-C50C-407E-A947-70E740481C1C}">
                <a14:useLocalDpi xmlns:a14="http://schemas.microsoft.com/office/drawing/2010/main"/>
              </a:ext>
            </a:extLst>
          </a:blip>
          <a:stretch>
            <a:fillRect/>
          </a:stretch>
        </p:blipFill>
        <p:spPr>
          <a:xfrm>
            <a:off x="2444112" y="2387165"/>
            <a:ext cx="548034" cy="846929"/>
          </a:xfrm>
          <a:prstGeom prst="rect">
            <a:avLst/>
          </a:prstGeom>
        </p:spPr>
      </p:pic>
      <p:cxnSp>
        <p:nvCxnSpPr>
          <p:cNvPr id="45" name="Straight Arrow Connector 44"/>
          <p:cNvCxnSpPr/>
          <p:nvPr/>
        </p:nvCxnSpPr>
        <p:spPr>
          <a:xfrm flipV="1">
            <a:off x="1937273" y="3333070"/>
            <a:ext cx="321297" cy="821912"/>
          </a:xfrm>
          <a:prstGeom prst="straightConnector1">
            <a:avLst/>
          </a:prstGeom>
          <a:ln w="5715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2395574" y="3278276"/>
            <a:ext cx="82171" cy="753058"/>
          </a:xfrm>
          <a:prstGeom prst="straightConnector1">
            <a:avLst/>
          </a:prstGeom>
          <a:ln w="5715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1" idx="6"/>
          </p:cNvCxnSpPr>
          <p:nvPr/>
        </p:nvCxnSpPr>
        <p:spPr>
          <a:xfrm flipH="1" flipV="1">
            <a:off x="2836547" y="3353915"/>
            <a:ext cx="17234" cy="1499765"/>
          </a:xfrm>
          <a:prstGeom prst="straightConnector1">
            <a:avLst/>
          </a:prstGeom>
          <a:ln w="5715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0" idx="6"/>
          </p:cNvCxnSpPr>
          <p:nvPr/>
        </p:nvCxnSpPr>
        <p:spPr>
          <a:xfrm flipH="1" flipV="1">
            <a:off x="2936046" y="3340598"/>
            <a:ext cx="267953" cy="1166724"/>
          </a:xfrm>
          <a:prstGeom prst="straightConnector1">
            <a:avLst/>
          </a:prstGeom>
          <a:ln w="5715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3" idx="6"/>
          </p:cNvCxnSpPr>
          <p:nvPr/>
        </p:nvCxnSpPr>
        <p:spPr>
          <a:xfrm flipH="1" flipV="1">
            <a:off x="3092692" y="3301787"/>
            <a:ext cx="410145" cy="1596509"/>
          </a:xfrm>
          <a:prstGeom prst="straightConnector1">
            <a:avLst/>
          </a:prstGeom>
          <a:ln w="5715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 idx="6"/>
          </p:cNvCxnSpPr>
          <p:nvPr/>
        </p:nvCxnSpPr>
        <p:spPr>
          <a:xfrm flipV="1">
            <a:off x="4140012" y="3305504"/>
            <a:ext cx="324457" cy="1351635"/>
          </a:xfrm>
          <a:prstGeom prst="straightConnector1">
            <a:avLst/>
          </a:prstGeom>
          <a:ln w="5715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4519969" y="3311655"/>
            <a:ext cx="42948" cy="843327"/>
          </a:xfrm>
          <a:prstGeom prst="straightConnector1">
            <a:avLst/>
          </a:prstGeom>
          <a:ln w="5715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6" idx="6"/>
          </p:cNvCxnSpPr>
          <p:nvPr/>
        </p:nvCxnSpPr>
        <p:spPr>
          <a:xfrm flipV="1">
            <a:off x="4661968" y="3305504"/>
            <a:ext cx="32340" cy="1558260"/>
          </a:xfrm>
          <a:prstGeom prst="straightConnector1">
            <a:avLst/>
          </a:prstGeom>
          <a:ln w="5715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flipV="1">
            <a:off x="4741046" y="3301786"/>
            <a:ext cx="220854" cy="853196"/>
          </a:xfrm>
          <a:prstGeom prst="straightConnector1">
            <a:avLst/>
          </a:prstGeom>
          <a:ln w="5715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2" idx="6"/>
          </p:cNvCxnSpPr>
          <p:nvPr/>
        </p:nvCxnSpPr>
        <p:spPr>
          <a:xfrm flipH="1" flipV="1">
            <a:off x="5274212" y="3315664"/>
            <a:ext cx="141369" cy="1431474"/>
          </a:xfrm>
          <a:prstGeom prst="straightConnector1">
            <a:avLst/>
          </a:prstGeom>
          <a:ln w="5715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flipV="1">
            <a:off x="5411587" y="3327944"/>
            <a:ext cx="309255" cy="989977"/>
          </a:xfrm>
          <a:prstGeom prst="straightConnector1">
            <a:avLst/>
          </a:prstGeom>
          <a:ln w="5715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p:nvPicPr>
        <p:blipFill>
          <a:blip r:embed="rId3" cstate="print">
            <a:duotone>
              <a:schemeClr val="accent6">
                <a:shade val="45000"/>
                <a:satMod val="135000"/>
              </a:schemeClr>
              <a:prstClr val="white"/>
            </a:duotone>
            <a:lum bright="-20000" contrast="40000"/>
            <a:extLst>
              <a:ext uri="{28A0092B-C50C-407E-A947-70E740481C1C}">
                <a14:useLocalDpi xmlns:a14="http://schemas.microsoft.com/office/drawing/2010/main"/>
              </a:ext>
            </a:extLst>
          </a:blip>
          <a:stretch>
            <a:fillRect/>
          </a:stretch>
        </p:blipFill>
        <p:spPr>
          <a:xfrm>
            <a:off x="2067862" y="2877497"/>
            <a:ext cx="476418" cy="476418"/>
          </a:xfrm>
          <a:prstGeom prst="rect">
            <a:avLst/>
          </a:prstGeom>
        </p:spPr>
      </p:pic>
      <p:pic>
        <p:nvPicPr>
          <p:cNvPr id="57" name="Picture 56"/>
          <p:cNvPicPr>
            <a:picLocks noChangeAspect="1"/>
          </p:cNvPicPr>
          <p:nvPr/>
        </p:nvPicPr>
        <p:blipFill>
          <a:blip r:embed="rId3" cstate="print">
            <a:duotone>
              <a:schemeClr val="accent6">
                <a:shade val="45000"/>
                <a:satMod val="135000"/>
              </a:schemeClr>
              <a:prstClr val="white"/>
            </a:duotone>
            <a:lum bright="-20000" contrast="40000"/>
            <a:extLst>
              <a:ext uri="{28A0092B-C50C-407E-A947-70E740481C1C}">
                <a14:useLocalDpi xmlns:a14="http://schemas.microsoft.com/office/drawing/2010/main"/>
              </a:ext>
            </a:extLst>
          </a:blip>
          <a:stretch>
            <a:fillRect/>
          </a:stretch>
        </p:blipFill>
        <p:spPr>
          <a:xfrm>
            <a:off x="2707717" y="2851526"/>
            <a:ext cx="476418" cy="476418"/>
          </a:xfrm>
          <a:prstGeom prst="rect">
            <a:avLst/>
          </a:prstGeom>
        </p:spPr>
      </p:pic>
      <p:pic>
        <p:nvPicPr>
          <p:cNvPr id="58" name="Picture 57"/>
          <p:cNvPicPr>
            <a:picLocks noChangeAspect="1"/>
          </p:cNvPicPr>
          <p:nvPr/>
        </p:nvPicPr>
        <p:blipFill>
          <a:blip r:embed="rId3" cstate="print">
            <a:duotone>
              <a:schemeClr val="accent6">
                <a:shade val="45000"/>
                <a:satMod val="135000"/>
              </a:schemeClr>
              <a:prstClr val="white"/>
            </a:duotone>
            <a:lum bright="-20000" contrast="40000"/>
            <a:extLst>
              <a:ext uri="{28A0092B-C50C-407E-A947-70E740481C1C}">
                <a14:useLocalDpi xmlns:a14="http://schemas.microsoft.com/office/drawing/2010/main"/>
              </a:ext>
            </a:extLst>
          </a:blip>
          <a:stretch>
            <a:fillRect/>
          </a:stretch>
        </p:blipFill>
        <p:spPr>
          <a:xfrm>
            <a:off x="4342709" y="2816449"/>
            <a:ext cx="476418" cy="476418"/>
          </a:xfrm>
          <a:prstGeom prst="rect">
            <a:avLst/>
          </a:prstGeom>
        </p:spPr>
      </p:pic>
      <p:pic>
        <p:nvPicPr>
          <p:cNvPr id="59" name="Picture 58"/>
          <p:cNvPicPr>
            <a:picLocks noChangeAspect="1"/>
          </p:cNvPicPr>
          <p:nvPr/>
        </p:nvPicPr>
        <p:blipFill>
          <a:blip r:embed="rId3" cstate="print">
            <a:duotone>
              <a:schemeClr val="accent6">
                <a:shade val="45000"/>
                <a:satMod val="135000"/>
              </a:schemeClr>
              <a:prstClr val="white"/>
            </a:duotone>
            <a:lum bright="-20000" contrast="40000"/>
            <a:extLst>
              <a:ext uri="{28A0092B-C50C-407E-A947-70E740481C1C}">
                <a14:useLocalDpi xmlns:a14="http://schemas.microsoft.com/office/drawing/2010/main"/>
              </a:ext>
            </a:extLst>
          </a:blip>
          <a:stretch>
            <a:fillRect/>
          </a:stretch>
        </p:blipFill>
        <p:spPr>
          <a:xfrm>
            <a:off x="5036003" y="2829085"/>
            <a:ext cx="476418" cy="476418"/>
          </a:xfrm>
          <a:prstGeom prst="rect">
            <a:avLst/>
          </a:prstGeom>
        </p:spPr>
      </p:pic>
    </p:spTree>
    <p:extLst>
      <p:ext uri="{BB962C8B-B14F-4D97-AF65-F5344CB8AC3E}">
        <p14:creationId xmlns:p14="http://schemas.microsoft.com/office/powerpoint/2010/main" val="7109885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3064945" y="3556325"/>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p:cNvSpPr/>
          <p:nvPr/>
        </p:nvSpPr>
        <p:spPr>
          <a:xfrm>
            <a:off x="3709734" y="1890797"/>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2858320" y="4078281"/>
            <a:ext cx="365760" cy="365760"/>
          </a:xfrm>
          <a:prstGeom prst="ellipse">
            <a:avLst/>
          </a:prstGeom>
          <a:solidFill>
            <a:schemeClr val="accent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3627306" y="4401404"/>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3576692" y="3937332"/>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p:cNvSpPr/>
          <p:nvPr/>
        </p:nvSpPr>
        <p:spPr>
          <a:xfrm>
            <a:off x="3588859" y="1375252"/>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p:cNvSpPr/>
          <p:nvPr/>
        </p:nvSpPr>
        <p:spPr>
          <a:xfrm>
            <a:off x="3214762" y="2620312"/>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p:cNvSpPr/>
          <p:nvPr/>
        </p:nvSpPr>
        <p:spPr>
          <a:xfrm>
            <a:off x="2868404" y="2229753"/>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p:cNvSpPr/>
          <p:nvPr/>
        </p:nvSpPr>
        <p:spPr>
          <a:xfrm>
            <a:off x="2974946" y="4831894"/>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18"/>
          <p:cNvSpPr/>
          <p:nvPr/>
        </p:nvSpPr>
        <p:spPr>
          <a:xfrm>
            <a:off x="8427719" y="2996092"/>
            <a:ext cx="365760" cy="36576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p:cNvSpPr/>
          <p:nvPr/>
        </p:nvSpPr>
        <p:spPr>
          <a:xfrm>
            <a:off x="8194224" y="3576393"/>
            <a:ext cx="365760" cy="36576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p:cNvSpPr/>
          <p:nvPr/>
        </p:nvSpPr>
        <p:spPr>
          <a:xfrm>
            <a:off x="8280399" y="2119955"/>
            <a:ext cx="365760" cy="36576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p:cNvSpPr/>
          <p:nvPr/>
        </p:nvSpPr>
        <p:spPr>
          <a:xfrm>
            <a:off x="8011344" y="4078281"/>
            <a:ext cx="365760" cy="36576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p:cNvSpPr/>
          <p:nvPr/>
        </p:nvSpPr>
        <p:spPr>
          <a:xfrm>
            <a:off x="8061959" y="4713490"/>
            <a:ext cx="365760" cy="36576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TextBox 27"/>
          <p:cNvSpPr txBox="1"/>
          <p:nvPr/>
        </p:nvSpPr>
        <p:spPr>
          <a:xfrm>
            <a:off x="1394355" y="5570104"/>
            <a:ext cx="5369611" cy="1015663"/>
          </a:xfrm>
          <a:prstGeom prst="rect">
            <a:avLst/>
          </a:prstGeom>
          <a:noFill/>
        </p:spPr>
        <p:txBody>
          <a:bodyPr wrap="none" rtlCol="0">
            <a:spAutoFit/>
          </a:bodyPr>
          <a:lstStyle/>
          <a:p>
            <a:r>
              <a:rPr lang="en-US" sz="2400" b="1" dirty="0" smtClean="0"/>
              <a:t>Session-Level Feature Space</a:t>
            </a:r>
          </a:p>
          <a:p>
            <a:r>
              <a:rPr lang="en-US" dirty="0" smtClean="0"/>
              <a:t>Video: AS, Location, Connection </a:t>
            </a:r>
            <a:r>
              <a:rPr lang="en-US" dirty="0"/>
              <a:t>t</a:t>
            </a:r>
            <a:r>
              <a:rPr lang="en-US" dirty="0" smtClean="0"/>
              <a:t>ype, Content genre, …</a:t>
            </a:r>
          </a:p>
          <a:p>
            <a:r>
              <a:rPr lang="en-US" dirty="0" smtClean="0"/>
              <a:t>VoIP: Caller-</a:t>
            </a:r>
            <a:r>
              <a:rPr lang="en-US" dirty="0" err="1" smtClean="0"/>
              <a:t>callee</a:t>
            </a:r>
            <a:r>
              <a:rPr lang="en-US" dirty="0" smtClean="0"/>
              <a:t> IP prefix</a:t>
            </a:r>
          </a:p>
        </p:txBody>
      </p:sp>
      <p:sp>
        <p:nvSpPr>
          <p:cNvPr id="29" name="TextBox 28"/>
          <p:cNvSpPr txBox="1"/>
          <p:nvPr/>
        </p:nvSpPr>
        <p:spPr>
          <a:xfrm>
            <a:off x="7929969" y="5570104"/>
            <a:ext cx="2082621" cy="1015663"/>
          </a:xfrm>
          <a:prstGeom prst="rect">
            <a:avLst/>
          </a:prstGeom>
          <a:noFill/>
        </p:spPr>
        <p:txBody>
          <a:bodyPr wrap="none" rtlCol="0">
            <a:spAutoFit/>
          </a:bodyPr>
          <a:lstStyle/>
          <a:p>
            <a:r>
              <a:rPr lang="en-US" sz="2400" b="1" dirty="0" smtClean="0"/>
              <a:t>Decision Space</a:t>
            </a:r>
          </a:p>
          <a:p>
            <a:r>
              <a:rPr lang="en-US" dirty="0" smtClean="0"/>
              <a:t>Video: CDN, Bitrate</a:t>
            </a:r>
          </a:p>
          <a:p>
            <a:r>
              <a:rPr lang="en-US" dirty="0" smtClean="0"/>
              <a:t>VoIP: Relay paths</a:t>
            </a:r>
          </a:p>
        </p:txBody>
      </p:sp>
      <p:cxnSp>
        <p:nvCxnSpPr>
          <p:cNvPr id="61" name="Straight Arrow Connector 60"/>
          <p:cNvCxnSpPr>
            <a:stCxn id="9" idx="6"/>
            <a:endCxn id="23" idx="1"/>
          </p:cNvCxnSpPr>
          <p:nvPr/>
        </p:nvCxnSpPr>
        <p:spPr>
          <a:xfrm flipV="1">
            <a:off x="3993066" y="4261161"/>
            <a:ext cx="4018278" cy="323123"/>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6" idx="6"/>
            <a:endCxn id="23" idx="1"/>
          </p:cNvCxnSpPr>
          <p:nvPr/>
        </p:nvCxnSpPr>
        <p:spPr>
          <a:xfrm>
            <a:off x="3430705" y="3739205"/>
            <a:ext cx="4580639" cy="521956"/>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0" idx="6"/>
            <a:endCxn id="21" idx="1"/>
          </p:cNvCxnSpPr>
          <p:nvPr/>
        </p:nvCxnSpPr>
        <p:spPr>
          <a:xfrm flipV="1">
            <a:off x="3942452" y="3759273"/>
            <a:ext cx="4251772" cy="360939"/>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7" idx="6"/>
            <a:endCxn id="22" idx="1"/>
          </p:cNvCxnSpPr>
          <p:nvPr/>
        </p:nvCxnSpPr>
        <p:spPr>
          <a:xfrm>
            <a:off x="4075494" y="2073677"/>
            <a:ext cx="4204905" cy="229158"/>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5" idx="6"/>
            <a:endCxn id="19" idx="1"/>
          </p:cNvCxnSpPr>
          <p:nvPr/>
        </p:nvCxnSpPr>
        <p:spPr>
          <a:xfrm>
            <a:off x="3234164" y="2412633"/>
            <a:ext cx="5193555" cy="766339"/>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6" idx="6"/>
            <a:endCxn id="25" idx="1"/>
          </p:cNvCxnSpPr>
          <p:nvPr/>
        </p:nvCxnSpPr>
        <p:spPr>
          <a:xfrm flipV="1">
            <a:off x="3340706" y="4896370"/>
            <a:ext cx="4721253" cy="118404"/>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12" idx="6"/>
            <a:endCxn id="22" idx="1"/>
          </p:cNvCxnSpPr>
          <p:nvPr/>
        </p:nvCxnSpPr>
        <p:spPr>
          <a:xfrm flipV="1">
            <a:off x="3580522" y="2302835"/>
            <a:ext cx="4699877" cy="500357"/>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11" idx="6"/>
            <a:endCxn id="19" idx="1"/>
          </p:cNvCxnSpPr>
          <p:nvPr/>
        </p:nvCxnSpPr>
        <p:spPr>
          <a:xfrm>
            <a:off x="3954619" y="1558132"/>
            <a:ext cx="4473100" cy="1620840"/>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23" name="Oval 122"/>
          <p:cNvSpPr/>
          <p:nvPr/>
        </p:nvSpPr>
        <p:spPr>
          <a:xfrm>
            <a:off x="2823788" y="2919150"/>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4" name="Straight Arrow Connector 123"/>
          <p:cNvCxnSpPr>
            <a:stCxn id="123" idx="6"/>
            <a:endCxn id="21" idx="1"/>
          </p:cNvCxnSpPr>
          <p:nvPr/>
        </p:nvCxnSpPr>
        <p:spPr>
          <a:xfrm>
            <a:off x="3189548" y="3102030"/>
            <a:ext cx="5004676" cy="657243"/>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rot="7679003">
            <a:off x="7479022" y="3585353"/>
            <a:ext cx="1531633" cy="937125"/>
          </a:xfrm>
          <a:prstGeom prst="ellipse">
            <a:avLst/>
          </a:prstGeom>
          <a:noFill/>
          <a:ln w="28575">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3422952" y="5184024"/>
            <a:ext cx="365760" cy="36576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9" name="Straight Arrow Connector 78"/>
          <p:cNvCxnSpPr>
            <a:stCxn id="76" idx="6"/>
            <a:endCxn id="23" idx="1"/>
          </p:cNvCxnSpPr>
          <p:nvPr/>
        </p:nvCxnSpPr>
        <p:spPr>
          <a:xfrm flipV="1">
            <a:off x="3788712" y="4261161"/>
            <a:ext cx="4222632" cy="1105743"/>
          </a:xfrm>
          <a:prstGeom prst="straightConnector1">
            <a:avLst/>
          </a:prstGeom>
          <a:ln w="28575">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Rectangular Callout 33"/>
          <p:cNvSpPr/>
          <p:nvPr/>
        </p:nvSpPr>
        <p:spPr>
          <a:xfrm>
            <a:off x="8587869" y="1970938"/>
            <a:ext cx="3289443" cy="1185623"/>
          </a:xfrm>
          <a:prstGeom prst="wedgeRectCallout">
            <a:avLst>
              <a:gd name="adj1" fmla="val -42082"/>
              <a:gd name="adj2" fmla="val 91722"/>
            </a:avLst>
          </a:prstGeom>
          <a:solidFill>
            <a:schemeClr val="accent6">
              <a:lumMod val="40000"/>
              <a:lumOff val="60000"/>
            </a:schemeClr>
          </a:solidFill>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spcAft>
                <a:spcPts val="1200"/>
              </a:spcAft>
            </a:pPr>
            <a:r>
              <a:rPr lang="en-US" sz="2400" b="1" dirty="0">
                <a:solidFill>
                  <a:schemeClr val="tx1"/>
                </a:solidFill>
              </a:rPr>
              <a:t>VIA</a:t>
            </a:r>
          </a:p>
          <a:p>
            <a:pPr>
              <a:spcAft>
                <a:spcPts val="1200"/>
              </a:spcAft>
            </a:pPr>
            <a:r>
              <a:rPr lang="en-US" sz="2000" i="1" dirty="0">
                <a:solidFill>
                  <a:schemeClr val="tx1"/>
                </a:solidFill>
              </a:rPr>
              <a:t>Tackling large decision spaces by </a:t>
            </a:r>
            <a:r>
              <a:rPr lang="en-US" sz="2000" b="1" i="1" dirty="0">
                <a:solidFill>
                  <a:schemeClr val="tx1"/>
                </a:solidFill>
              </a:rPr>
              <a:t>guided exploration</a:t>
            </a:r>
          </a:p>
        </p:txBody>
      </p:sp>
      <p:sp>
        <p:nvSpPr>
          <p:cNvPr id="4" name="Slide Number Placeholder 3"/>
          <p:cNvSpPr>
            <a:spLocks noGrp="1"/>
          </p:cNvSpPr>
          <p:nvPr>
            <p:ph type="sldNum" sz="quarter" idx="12"/>
          </p:nvPr>
        </p:nvSpPr>
        <p:spPr/>
        <p:txBody>
          <a:bodyPr/>
          <a:lstStyle/>
          <a:p>
            <a:fld id="{B6B9362C-1164-7D46-8745-C64826505731}" type="slidenum">
              <a:rPr lang="en-US" smtClean="0"/>
              <a:t>22</a:t>
            </a:fld>
            <a:endParaRPr lang="en-US"/>
          </a:p>
        </p:txBody>
      </p:sp>
      <p:sp>
        <p:nvSpPr>
          <p:cNvPr id="39" name="Oval 38"/>
          <p:cNvSpPr/>
          <p:nvPr/>
        </p:nvSpPr>
        <p:spPr>
          <a:xfrm rot="5701367">
            <a:off x="6529209" y="3076785"/>
            <a:ext cx="3649281" cy="937125"/>
          </a:xfrm>
          <a:prstGeom prst="ellipse">
            <a:avLst/>
          </a:prstGeom>
          <a:noFill/>
          <a:ln w="28575">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rot="1800279">
            <a:off x="2555942" y="3580807"/>
            <a:ext cx="1842605" cy="1181976"/>
          </a:xfrm>
          <a:prstGeom prst="ellipse">
            <a:avLst/>
          </a:prstGeom>
          <a:noFill/>
          <a:ln w="28575">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868367034"/>
      </p:ext>
    </p:extLst>
  </p:cSld>
  <p:clrMapOvr>
    <a:masterClrMapping/>
  </p:clrMapOvr>
  <mc:AlternateContent xmlns:mc="http://schemas.openxmlformats.org/markup-compatibility/2006" xmlns:p14="http://schemas.microsoft.com/office/powerpoint/2010/main">
    <mc:Choice Requires="p14">
      <p:transition spd="slow" p14:dur="2000" advTm="49382"/>
    </mc:Choice>
    <mc:Fallback xmlns="">
      <p:transition spd="slow" advTm="49382"/>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p:cNvPicPr>
            <a:picLocks noChangeAspect="1"/>
          </p:cNvPicPr>
          <p:nvPr/>
        </p:nvPicPr>
        <p:blipFill>
          <a:blip r:embed="rId4"/>
          <a:stretch>
            <a:fillRect/>
          </a:stretch>
        </p:blipFill>
        <p:spPr>
          <a:xfrm>
            <a:off x="2835452" y="2135679"/>
            <a:ext cx="1282700" cy="4203700"/>
          </a:xfrm>
          <a:prstGeom prst="rect">
            <a:avLst/>
          </a:prstGeom>
          <a:scene3d>
            <a:camera prst="orthographicFront">
              <a:rot lat="0" lon="18900000" rev="5400000"/>
            </a:camera>
            <a:lightRig rig="threePt" dir="t"/>
          </a:scene3d>
        </p:spPr>
      </p:pic>
      <p:grpSp>
        <p:nvGrpSpPr>
          <p:cNvPr id="38" name="Group 37"/>
          <p:cNvGrpSpPr/>
          <p:nvPr/>
        </p:nvGrpSpPr>
        <p:grpSpPr>
          <a:xfrm>
            <a:off x="1191989" y="2103144"/>
            <a:ext cx="4375691" cy="2622874"/>
            <a:chOff x="7237189" y="2346984"/>
            <a:chExt cx="4375691" cy="2622874"/>
          </a:xfrm>
        </p:grpSpPr>
        <p:pic>
          <p:nvPicPr>
            <p:cNvPr id="39" name="Picture 38"/>
            <p:cNvPicPr>
              <a:picLocks noChangeAspect="1"/>
            </p:cNvPicPr>
            <p:nvPr/>
          </p:nvPicPr>
          <p:blipFill>
            <a:blip r:embed="rId5" cstate="email">
              <a:duotone>
                <a:prstClr val="black"/>
                <a:srgbClr val="D9C3A5">
                  <a:tint val="50000"/>
                  <a:satMod val="180000"/>
                </a:srgbClr>
              </a:duotone>
              <a:extLst>
                <a:ext uri="{28A0092B-C50C-407E-A947-70E740481C1C}">
                  <a14:useLocalDpi xmlns:a14="http://schemas.microsoft.com/office/drawing/2010/main"/>
                </a:ext>
              </a:extLst>
            </a:blip>
            <a:stretch>
              <a:fillRect/>
            </a:stretch>
          </p:blipFill>
          <p:spPr>
            <a:xfrm>
              <a:off x="10344764" y="2346984"/>
              <a:ext cx="548034" cy="846929"/>
            </a:xfrm>
            <a:prstGeom prst="rect">
              <a:avLst/>
            </a:prstGeom>
          </p:spPr>
        </p:pic>
        <p:pic>
          <p:nvPicPr>
            <p:cNvPr id="40" name="Picture 39"/>
            <p:cNvPicPr>
              <a:picLocks noChangeAspect="1"/>
            </p:cNvPicPr>
            <p:nvPr/>
          </p:nvPicPr>
          <p:blipFill>
            <a:blip r:embed="rId5" cstate="email">
              <a:duotone>
                <a:prstClr val="black"/>
                <a:srgbClr val="D9C3A5">
                  <a:tint val="50000"/>
                  <a:satMod val="180000"/>
                </a:srgbClr>
              </a:duotone>
              <a:extLst>
                <a:ext uri="{28A0092B-C50C-407E-A947-70E740481C1C}">
                  <a14:useLocalDpi xmlns:a14="http://schemas.microsoft.com/office/drawing/2010/main"/>
                </a:ext>
              </a:extLst>
            </a:blip>
            <a:stretch>
              <a:fillRect/>
            </a:stretch>
          </p:blipFill>
          <p:spPr>
            <a:xfrm>
              <a:off x="8081564" y="2346985"/>
              <a:ext cx="548034" cy="846929"/>
            </a:xfrm>
            <a:prstGeom prst="rect">
              <a:avLst/>
            </a:prstGeom>
          </p:spPr>
        </p:pic>
        <p:sp>
          <p:nvSpPr>
            <p:cNvPr id="41" name="Rounded Rectangle 40"/>
            <p:cNvSpPr/>
            <p:nvPr/>
          </p:nvSpPr>
          <p:spPr>
            <a:xfrm>
              <a:off x="9530080" y="3993640"/>
              <a:ext cx="1280159" cy="955898"/>
            </a:xfrm>
            <a:prstGeom prst="roundRect">
              <a:avLst/>
            </a:prstGeom>
            <a:noFill/>
            <a:ln w="28575">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10852085" y="3993640"/>
              <a:ext cx="760795" cy="955898"/>
            </a:xfrm>
            <a:prstGeom prst="roundRect">
              <a:avLst/>
            </a:prstGeom>
            <a:noFill/>
            <a:ln w="28575">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8288660" y="3992880"/>
              <a:ext cx="1062562" cy="976978"/>
            </a:xfrm>
            <a:prstGeom prst="roundRect">
              <a:avLst/>
            </a:prstGeom>
            <a:noFill/>
            <a:ln w="28575">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7237189" y="3991154"/>
              <a:ext cx="1046480" cy="958383"/>
            </a:xfrm>
            <a:prstGeom prst="roundRect">
              <a:avLst/>
            </a:prstGeom>
            <a:noFill/>
            <a:ln w="28575">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p:nvPr/>
          </p:nvCxnSpPr>
          <p:spPr>
            <a:xfrm flipV="1">
              <a:off x="7574725" y="3292890"/>
              <a:ext cx="321297" cy="821912"/>
            </a:xfrm>
            <a:prstGeom prst="straightConnector1">
              <a:avLst/>
            </a:prstGeom>
            <a:ln w="5715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8033026" y="3238096"/>
              <a:ext cx="82171" cy="753058"/>
            </a:xfrm>
            <a:prstGeom prst="straightConnector1">
              <a:avLst/>
            </a:prstGeom>
            <a:ln w="5715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8415060" y="3300417"/>
              <a:ext cx="67440" cy="1271583"/>
            </a:xfrm>
            <a:prstGeom prst="straightConnector1">
              <a:avLst/>
            </a:prstGeom>
            <a:ln w="5715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flipV="1">
              <a:off x="8573498" y="3300417"/>
              <a:ext cx="180978" cy="1044381"/>
            </a:xfrm>
            <a:prstGeom prst="straightConnector1">
              <a:avLst/>
            </a:prstGeom>
            <a:ln w="5715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8730143" y="3261606"/>
              <a:ext cx="388679" cy="1374819"/>
            </a:xfrm>
            <a:prstGeom prst="straightConnector1">
              <a:avLst/>
            </a:prstGeom>
            <a:ln w="5715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9678315" y="3265323"/>
              <a:ext cx="423606" cy="1216049"/>
            </a:xfrm>
            <a:prstGeom prst="straightConnector1">
              <a:avLst/>
            </a:prstGeom>
            <a:ln w="5715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10157421" y="3271475"/>
              <a:ext cx="42948" cy="843327"/>
            </a:xfrm>
            <a:prstGeom prst="straightConnector1">
              <a:avLst/>
            </a:prstGeom>
            <a:ln w="5715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10331760" y="3265323"/>
              <a:ext cx="4892" cy="1386131"/>
            </a:xfrm>
            <a:prstGeom prst="straightConnector1">
              <a:avLst/>
            </a:prstGeom>
            <a:ln w="5715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flipV="1">
              <a:off x="10378498" y="3261606"/>
              <a:ext cx="220854" cy="853196"/>
            </a:xfrm>
            <a:prstGeom prst="straightConnector1">
              <a:avLst/>
            </a:prstGeom>
            <a:ln w="5715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10911664" y="3275483"/>
              <a:ext cx="137376" cy="1296517"/>
            </a:xfrm>
            <a:prstGeom prst="straightConnector1">
              <a:avLst/>
            </a:prstGeom>
            <a:ln w="5715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flipV="1">
              <a:off x="11049039" y="3287764"/>
              <a:ext cx="309255" cy="989977"/>
            </a:xfrm>
            <a:prstGeom prst="straightConnector1">
              <a:avLst/>
            </a:prstGeom>
            <a:ln w="5715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p:nvPicPr>
          <p:blipFill>
            <a:blip r:embed="rId6" cstate="print">
              <a:duotone>
                <a:schemeClr val="accent6">
                  <a:shade val="45000"/>
                  <a:satMod val="135000"/>
                </a:schemeClr>
                <a:prstClr val="white"/>
              </a:duotone>
              <a:lum bright="-20000" contrast="40000"/>
              <a:extLst>
                <a:ext uri="{28A0092B-C50C-407E-A947-70E740481C1C}">
                  <a14:useLocalDpi xmlns:a14="http://schemas.microsoft.com/office/drawing/2010/main"/>
                </a:ext>
              </a:extLst>
            </a:blip>
            <a:stretch>
              <a:fillRect/>
            </a:stretch>
          </p:blipFill>
          <p:spPr>
            <a:xfrm>
              <a:off x="7705314" y="2837317"/>
              <a:ext cx="476418" cy="476418"/>
            </a:xfrm>
            <a:prstGeom prst="rect">
              <a:avLst/>
            </a:prstGeom>
          </p:spPr>
        </p:pic>
        <p:pic>
          <p:nvPicPr>
            <p:cNvPr id="57" name="Picture 56"/>
            <p:cNvPicPr>
              <a:picLocks noChangeAspect="1"/>
            </p:cNvPicPr>
            <p:nvPr/>
          </p:nvPicPr>
          <p:blipFill>
            <a:blip r:embed="rId6" cstate="print">
              <a:duotone>
                <a:schemeClr val="accent6">
                  <a:shade val="45000"/>
                  <a:satMod val="135000"/>
                </a:schemeClr>
                <a:prstClr val="white"/>
              </a:duotone>
              <a:lum bright="-20000" contrast="40000"/>
              <a:extLst>
                <a:ext uri="{28A0092B-C50C-407E-A947-70E740481C1C}">
                  <a14:useLocalDpi xmlns:a14="http://schemas.microsoft.com/office/drawing/2010/main"/>
                </a:ext>
              </a:extLst>
            </a:blip>
            <a:stretch>
              <a:fillRect/>
            </a:stretch>
          </p:blipFill>
          <p:spPr>
            <a:xfrm>
              <a:off x="8345169" y="2811346"/>
              <a:ext cx="476418" cy="476418"/>
            </a:xfrm>
            <a:prstGeom prst="rect">
              <a:avLst/>
            </a:prstGeom>
          </p:spPr>
        </p:pic>
        <p:pic>
          <p:nvPicPr>
            <p:cNvPr id="58" name="Picture 57"/>
            <p:cNvPicPr>
              <a:picLocks noChangeAspect="1"/>
            </p:cNvPicPr>
            <p:nvPr/>
          </p:nvPicPr>
          <p:blipFill>
            <a:blip r:embed="rId6" cstate="print">
              <a:duotone>
                <a:schemeClr val="accent6">
                  <a:shade val="45000"/>
                  <a:satMod val="135000"/>
                </a:schemeClr>
                <a:prstClr val="white"/>
              </a:duotone>
              <a:lum bright="-20000" contrast="40000"/>
              <a:extLst>
                <a:ext uri="{28A0092B-C50C-407E-A947-70E740481C1C}">
                  <a14:useLocalDpi xmlns:a14="http://schemas.microsoft.com/office/drawing/2010/main"/>
                </a:ext>
              </a:extLst>
            </a:blip>
            <a:stretch>
              <a:fillRect/>
            </a:stretch>
          </p:blipFill>
          <p:spPr>
            <a:xfrm>
              <a:off x="9980161" y="2776269"/>
              <a:ext cx="476418" cy="476418"/>
            </a:xfrm>
            <a:prstGeom prst="rect">
              <a:avLst/>
            </a:prstGeom>
          </p:spPr>
        </p:pic>
        <p:pic>
          <p:nvPicPr>
            <p:cNvPr id="59" name="Picture 58"/>
            <p:cNvPicPr>
              <a:picLocks noChangeAspect="1"/>
            </p:cNvPicPr>
            <p:nvPr/>
          </p:nvPicPr>
          <p:blipFill>
            <a:blip r:embed="rId6" cstate="print">
              <a:duotone>
                <a:schemeClr val="accent6">
                  <a:shade val="45000"/>
                  <a:satMod val="135000"/>
                </a:schemeClr>
                <a:prstClr val="white"/>
              </a:duotone>
              <a:lum bright="-20000" contrast="40000"/>
              <a:extLst>
                <a:ext uri="{28A0092B-C50C-407E-A947-70E740481C1C}">
                  <a14:useLocalDpi xmlns:a14="http://schemas.microsoft.com/office/drawing/2010/main"/>
                </a:ext>
              </a:extLst>
            </a:blip>
            <a:stretch>
              <a:fillRect/>
            </a:stretch>
          </p:blipFill>
          <p:spPr>
            <a:xfrm>
              <a:off x="10673455" y="2788905"/>
              <a:ext cx="476418" cy="476418"/>
            </a:xfrm>
            <a:prstGeom prst="rect">
              <a:avLst/>
            </a:prstGeom>
          </p:spPr>
        </p:pic>
      </p:grpSp>
      <p:sp>
        <p:nvSpPr>
          <p:cNvPr id="60" name="Rectangular Callout 59"/>
          <p:cNvSpPr/>
          <p:nvPr/>
        </p:nvSpPr>
        <p:spPr>
          <a:xfrm>
            <a:off x="6014720" y="2372327"/>
            <a:ext cx="3972560" cy="1374987"/>
          </a:xfrm>
          <a:prstGeom prst="wedgeRectCallout">
            <a:avLst>
              <a:gd name="adj1" fmla="val -46475"/>
              <a:gd name="adj2" fmla="val -31410"/>
            </a:avLst>
          </a:prstGeom>
          <a:solidFill>
            <a:schemeClr val="accent6">
              <a:lumMod val="40000"/>
              <a:lumOff val="60000"/>
            </a:schemeClr>
          </a:solidFill>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spcAft>
                <a:spcPts val="1200"/>
              </a:spcAft>
            </a:pPr>
            <a:r>
              <a:rPr lang="en-US" sz="2400" b="1" dirty="0" err="1">
                <a:solidFill>
                  <a:schemeClr val="tx1"/>
                </a:solidFill>
              </a:rPr>
              <a:t>Pytheas</a:t>
            </a:r>
            <a:endParaRPr lang="en-US" sz="2400" b="1" dirty="0">
              <a:solidFill>
                <a:schemeClr val="tx1"/>
              </a:solidFill>
            </a:endParaRPr>
          </a:p>
          <a:p>
            <a:pPr>
              <a:spcAft>
                <a:spcPts val="1200"/>
              </a:spcAft>
            </a:pPr>
            <a:r>
              <a:rPr lang="en-US" sz="2000" i="1" dirty="0">
                <a:solidFill>
                  <a:schemeClr val="tx1"/>
                </a:solidFill>
              </a:rPr>
              <a:t>Scalable exploration-exploitation by </a:t>
            </a:r>
            <a:r>
              <a:rPr lang="en-US" sz="2000" b="1" i="1" dirty="0">
                <a:solidFill>
                  <a:schemeClr val="tx1"/>
                </a:solidFill>
              </a:rPr>
              <a:t>group-based control</a:t>
            </a:r>
          </a:p>
        </p:txBody>
      </p:sp>
      <p:sp>
        <p:nvSpPr>
          <p:cNvPr id="3" name="Rectangle 2"/>
          <p:cNvSpPr/>
          <p:nvPr/>
        </p:nvSpPr>
        <p:spPr>
          <a:xfrm>
            <a:off x="2416898" y="1691527"/>
            <a:ext cx="2404697" cy="461665"/>
          </a:xfrm>
          <a:prstGeom prst="rect">
            <a:avLst/>
          </a:prstGeom>
        </p:spPr>
        <p:txBody>
          <a:bodyPr wrap="none">
            <a:spAutoFit/>
          </a:bodyPr>
          <a:lstStyle/>
          <a:p>
            <a:r>
              <a:rPr lang="en-US" sz="2400" smtClean="0"/>
              <a:t>Controller servers</a:t>
            </a:r>
            <a:endParaRPr lang="en-US" sz="2400"/>
          </a:p>
        </p:txBody>
      </p:sp>
      <p:sp>
        <p:nvSpPr>
          <p:cNvPr id="4" name="Slide Number Placeholder 3"/>
          <p:cNvSpPr>
            <a:spLocks noGrp="1"/>
          </p:cNvSpPr>
          <p:nvPr>
            <p:ph type="sldNum" sz="quarter" idx="12"/>
          </p:nvPr>
        </p:nvSpPr>
        <p:spPr/>
        <p:txBody>
          <a:bodyPr/>
          <a:lstStyle/>
          <a:p>
            <a:fld id="{B6B9362C-1164-7D46-8745-C64826505731}" type="slidenum">
              <a:rPr lang="en-US" smtClean="0"/>
              <a:t>23</a:t>
            </a:fld>
            <a:endParaRPr lang="en-US"/>
          </a:p>
        </p:txBody>
      </p:sp>
    </p:spTree>
    <p:custDataLst>
      <p:tags r:id="rId1"/>
    </p:custDataLst>
    <p:extLst>
      <p:ext uri="{BB962C8B-B14F-4D97-AF65-F5344CB8AC3E}">
        <p14:creationId xmlns:p14="http://schemas.microsoft.com/office/powerpoint/2010/main" val="197499517"/>
      </p:ext>
    </p:extLst>
  </p:cSld>
  <p:clrMapOvr>
    <a:masterClrMapping/>
  </p:clrMapOvr>
  <mc:AlternateContent xmlns:mc="http://schemas.openxmlformats.org/markup-compatibility/2006" xmlns:p14="http://schemas.microsoft.com/office/powerpoint/2010/main">
    <mc:Choice Requires="p14">
      <p:transition spd="slow" p14:dur="2000" advTm="51694"/>
    </mc:Choice>
    <mc:Fallback xmlns="">
      <p:transition spd="slow" advTm="51694"/>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techniques (4): Persistence of Structures</a:t>
            </a:r>
            <a:endParaRPr lang="en-US" dirty="0"/>
          </a:p>
        </p:txBody>
      </p:sp>
      <p:sp>
        <p:nvSpPr>
          <p:cNvPr id="4" name="Slide Number Placeholder 3"/>
          <p:cNvSpPr>
            <a:spLocks noGrp="1"/>
          </p:cNvSpPr>
          <p:nvPr>
            <p:ph type="sldNum" sz="quarter" idx="12"/>
          </p:nvPr>
        </p:nvSpPr>
        <p:spPr/>
        <p:txBody>
          <a:bodyPr/>
          <a:lstStyle/>
          <a:p>
            <a:fld id="{B6B9362C-1164-7D46-8745-C64826505731}" type="slidenum">
              <a:rPr lang="en-US" smtClean="0"/>
              <a:t>24</a:t>
            </a:fld>
            <a:endParaRPr lang="en-US"/>
          </a:p>
        </p:txBody>
      </p:sp>
      <p:pic>
        <p:nvPicPr>
          <p:cNvPr id="74" name="Picture 73"/>
          <p:cNvPicPr>
            <a:picLocks noChangeAspect="1"/>
          </p:cNvPicPr>
          <p:nvPr/>
        </p:nvPicPr>
        <p:blipFill>
          <a:blip r:embed="rId3" cstate="email">
            <a:duotone>
              <a:prstClr val="black"/>
              <a:srgbClr val="D9C3A5">
                <a:tint val="50000"/>
                <a:satMod val="180000"/>
              </a:srgbClr>
            </a:duotone>
            <a:extLst>
              <a:ext uri="{28A0092B-C50C-407E-A947-70E740481C1C}">
                <a14:useLocalDpi xmlns:a14="http://schemas.microsoft.com/office/drawing/2010/main"/>
              </a:ext>
            </a:extLst>
          </a:blip>
          <a:stretch>
            <a:fillRect/>
          </a:stretch>
        </p:blipFill>
        <p:spPr>
          <a:xfrm>
            <a:off x="3165771" y="1152136"/>
            <a:ext cx="548034" cy="846929"/>
          </a:xfrm>
          <a:prstGeom prst="rect">
            <a:avLst/>
          </a:prstGeom>
        </p:spPr>
      </p:pic>
      <p:pic>
        <p:nvPicPr>
          <p:cNvPr id="75" name="Picture 74"/>
          <p:cNvPicPr>
            <a:picLocks noChangeAspect="1"/>
          </p:cNvPicPr>
          <p:nvPr/>
        </p:nvPicPr>
        <p:blipFill>
          <a:blip r:embed="rId4" cstate="print">
            <a:duotone>
              <a:schemeClr val="accent6">
                <a:shade val="45000"/>
                <a:satMod val="135000"/>
              </a:schemeClr>
              <a:prstClr val="white"/>
            </a:duotone>
            <a:lum bright="-20000" contrast="40000"/>
            <a:extLst>
              <a:ext uri="{28A0092B-C50C-407E-A947-70E740481C1C}">
                <a14:useLocalDpi xmlns:a14="http://schemas.microsoft.com/office/drawing/2010/main"/>
              </a:ext>
            </a:extLst>
          </a:blip>
          <a:stretch>
            <a:fillRect/>
          </a:stretch>
        </p:blipFill>
        <p:spPr>
          <a:xfrm>
            <a:off x="3535680" y="1235930"/>
            <a:ext cx="640080" cy="640080"/>
          </a:xfrm>
          <a:prstGeom prst="rect">
            <a:avLst/>
          </a:prstGeom>
        </p:spPr>
      </p:pic>
      <p:pic>
        <p:nvPicPr>
          <p:cNvPr id="125" name="Picture 124"/>
          <p:cNvPicPr>
            <a:picLocks noChangeAspect="1"/>
          </p:cNvPicPr>
          <p:nvPr/>
        </p:nvPicPr>
        <p:blipFill>
          <a:blip r:embed="rId5"/>
          <a:stretch>
            <a:fillRect/>
          </a:stretch>
        </p:blipFill>
        <p:spPr>
          <a:xfrm>
            <a:off x="1170940" y="2103144"/>
            <a:ext cx="4406900" cy="2628900"/>
          </a:xfrm>
          <a:prstGeom prst="rect">
            <a:avLst/>
          </a:prstGeom>
        </p:spPr>
      </p:pic>
      <p:cxnSp>
        <p:nvCxnSpPr>
          <p:cNvPr id="126" name="Straight Arrow Connector 125"/>
          <p:cNvCxnSpPr/>
          <p:nvPr/>
        </p:nvCxnSpPr>
        <p:spPr>
          <a:xfrm flipV="1">
            <a:off x="2477757" y="1999067"/>
            <a:ext cx="688014" cy="797514"/>
          </a:xfrm>
          <a:prstGeom prst="straightConnector1">
            <a:avLst/>
          </a:prstGeom>
          <a:ln w="5715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flipH="1" flipV="1">
            <a:off x="3713806" y="1999066"/>
            <a:ext cx="627985" cy="902402"/>
          </a:xfrm>
          <a:prstGeom prst="straightConnector1">
            <a:avLst/>
          </a:prstGeom>
          <a:ln w="5715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6" name="Rectangular Callout 135"/>
          <p:cNvSpPr/>
          <p:nvPr/>
        </p:nvSpPr>
        <p:spPr>
          <a:xfrm>
            <a:off x="5070869" y="1324283"/>
            <a:ext cx="6797040" cy="1386873"/>
          </a:xfrm>
          <a:prstGeom prst="wedgeRectCallout">
            <a:avLst>
              <a:gd name="adj1" fmla="val -64842"/>
              <a:gd name="adj2" fmla="val -30251"/>
            </a:avLst>
          </a:prstGeom>
          <a:solidFill>
            <a:schemeClr val="accent6">
              <a:lumMod val="40000"/>
              <a:lumOff val="60000"/>
            </a:schemeClr>
          </a:solidFill>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spcAft>
                <a:spcPts val="1200"/>
              </a:spcAft>
            </a:pPr>
            <a:r>
              <a:rPr lang="en-US" sz="2400" dirty="0" smtClean="0">
                <a:solidFill>
                  <a:schemeClr val="tx1"/>
                </a:solidFill>
              </a:rPr>
              <a:t>Structures of </a:t>
            </a:r>
            <a:r>
              <a:rPr lang="en-US" sz="2400" dirty="0" err="1" smtClean="0">
                <a:solidFill>
                  <a:schemeClr val="tx1"/>
                </a:solidFill>
              </a:rPr>
              <a:t>QoE</a:t>
            </a:r>
            <a:r>
              <a:rPr lang="en-US" sz="2400" dirty="0" smtClean="0">
                <a:solidFill>
                  <a:schemeClr val="tx1"/>
                </a:solidFill>
              </a:rPr>
              <a:t>-determining factors are </a:t>
            </a:r>
            <a:r>
              <a:rPr lang="en-US" sz="2400" b="1" dirty="0" smtClean="0">
                <a:solidFill>
                  <a:schemeClr val="tx1"/>
                </a:solidFill>
              </a:rPr>
              <a:t>persistent</a:t>
            </a:r>
          </a:p>
          <a:p>
            <a:pPr>
              <a:spcAft>
                <a:spcPts val="1200"/>
              </a:spcAft>
            </a:pPr>
            <a:r>
              <a:rPr lang="en-US" sz="2400" dirty="0" smtClean="0">
                <a:solidFill>
                  <a:schemeClr val="tx1"/>
                </a:solidFill>
                <a:sym typeface="Wingdings"/>
              </a:rPr>
              <a:t> Can be </a:t>
            </a:r>
            <a:r>
              <a:rPr lang="en-US" sz="2400" b="1" i="1" dirty="0" smtClean="0">
                <a:solidFill>
                  <a:schemeClr val="tx1"/>
                </a:solidFill>
                <a:sym typeface="Wingdings"/>
              </a:rPr>
              <a:t>Learned</a:t>
            </a:r>
            <a:r>
              <a:rPr lang="en-US" sz="2400" dirty="0" smtClean="0">
                <a:solidFill>
                  <a:schemeClr val="tx1"/>
                </a:solidFill>
                <a:sym typeface="Wingdings"/>
              </a:rPr>
              <a:t> from long-term history data by an offline process</a:t>
            </a:r>
            <a:endParaRPr lang="en-US" sz="2000" dirty="0">
              <a:solidFill>
                <a:schemeClr val="tx1"/>
              </a:solidFill>
            </a:endParaRPr>
          </a:p>
        </p:txBody>
      </p:sp>
    </p:spTree>
    <p:extLst>
      <p:ext uri="{BB962C8B-B14F-4D97-AF65-F5344CB8AC3E}">
        <p14:creationId xmlns:p14="http://schemas.microsoft.com/office/powerpoint/2010/main" val="1343301830"/>
      </p:ext>
    </p:extLst>
  </p:cSld>
  <p:clrMapOvr>
    <a:masterClrMapping/>
  </p:clrMapOvr>
  <mc:AlternateContent xmlns:mc="http://schemas.openxmlformats.org/markup-compatibility/2006" xmlns:p14="http://schemas.microsoft.com/office/powerpoint/2010/main">
    <mc:Choice Requires="p14">
      <p:transition spd="slow" p14:dur="2000" advTm="21151"/>
    </mc:Choice>
    <mc:Fallback xmlns="">
      <p:transition spd="slow" advTm="2115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5842" y="965200"/>
            <a:ext cx="7520798" cy="456338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2" cstate="email">
            <a:grayscl/>
            <a:extLst>
              <a:ext uri="{28A0092B-C50C-407E-A947-70E740481C1C}">
                <a14:useLocalDpi xmlns:a14="http://schemas.microsoft.com/office/drawing/2010/main"/>
              </a:ext>
            </a:extLst>
          </a:blip>
          <a:stretch>
            <a:fillRect/>
          </a:stretch>
        </p:blipFill>
        <p:spPr>
          <a:xfrm>
            <a:off x="1380762" y="3710217"/>
            <a:ext cx="640080" cy="640080"/>
          </a:xfrm>
          <a:prstGeom prst="rect">
            <a:avLst/>
          </a:prstGeom>
        </p:spPr>
      </p:pic>
      <p:pic>
        <p:nvPicPr>
          <p:cNvPr id="6" name="Picture 5"/>
          <p:cNvPicPr>
            <a:picLocks noChangeAspect="1"/>
          </p:cNvPicPr>
          <p:nvPr/>
        </p:nvPicPr>
        <p:blipFill>
          <a:blip r:embed="rId2" cstate="email">
            <a:grayscl/>
            <a:extLst>
              <a:ext uri="{28A0092B-C50C-407E-A947-70E740481C1C}">
                <a14:useLocalDpi xmlns:a14="http://schemas.microsoft.com/office/drawing/2010/main"/>
              </a:ext>
            </a:extLst>
          </a:blip>
          <a:stretch>
            <a:fillRect/>
          </a:stretch>
        </p:blipFill>
        <p:spPr>
          <a:xfrm>
            <a:off x="2020842" y="4739887"/>
            <a:ext cx="640080" cy="640080"/>
          </a:xfrm>
          <a:prstGeom prst="rect">
            <a:avLst/>
          </a:prstGeom>
        </p:spPr>
      </p:pic>
      <p:pic>
        <p:nvPicPr>
          <p:cNvPr id="7" name="Picture 6"/>
          <p:cNvPicPr>
            <a:picLocks noChangeAspect="1"/>
          </p:cNvPicPr>
          <p:nvPr/>
        </p:nvPicPr>
        <p:blipFill>
          <a:blip r:embed="rId2" cstate="email">
            <a:grayscl/>
            <a:extLst>
              <a:ext uri="{28A0092B-C50C-407E-A947-70E740481C1C}">
                <a14:useLocalDpi xmlns:a14="http://schemas.microsoft.com/office/drawing/2010/main"/>
              </a:ext>
            </a:extLst>
          </a:blip>
          <a:stretch>
            <a:fillRect/>
          </a:stretch>
        </p:blipFill>
        <p:spPr>
          <a:xfrm>
            <a:off x="2029986" y="2642213"/>
            <a:ext cx="640080" cy="640080"/>
          </a:xfrm>
          <a:prstGeom prst="rect">
            <a:avLst/>
          </a:prstGeom>
        </p:spPr>
      </p:pic>
      <p:pic>
        <p:nvPicPr>
          <p:cNvPr id="8" name="Picture 7"/>
          <p:cNvPicPr>
            <a:picLocks noChangeAspect="1"/>
          </p:cNvPicPr>
          <p:nvPr/>
        </p:nvPicPr>
        <p:blipFill>
          <a:blip r:embed="rId3" cstate="email">
            <a:duotone>
              <a:prstClr val="black"/>
              <a:srgbClr val="D9C3A5">
                <a:tint val="50000"/>
                <a:satMod val="180000"/>
              </a:srgbClr>
            </a:duotone>
            <a:extLst>
              <a:ext uri="{28A0092B-C50C-407E-A947-70E740481C1C}">
                <a14:useLocalDpi xmlns:a14="http://schemas.microsoft.com/office/drawing/2010/main"/>
              </a:ext>
            </a:extLst>
          </a:blip>
          <a:stretch>
            <a:fillRect/>
          </a:stretch>
        </p:blipFill>
        <p:spPr>
          <a:xfrm>
            <a:off x="3454333" y="1617854"/>
            <a:ext cx="548034" cy="846929"/>
          </a:xfrm>
          <a:prstGeom prst="rect">
            <a:avLst/>
          </a:prstGeom>
        </p:spPr>
      </p:pic>
      <p:pic>
        <p:nvPicPr>
          <p:cNvPr id="9" name="Picture 8"/>
          <p:cNvPicPr>
            <a:picLocks noChangeAspect="1"/>
          </p:cNvPicPr>
          <p:nvPr/>
        </p:nvPicPr>
        <p:blipFill>
          <a:blip r:embed="rId4">
            <a:duotone>
              <a:schemeClr val="accent6">
                <a:shade val="45000"/>
                <a:satMod val="135000"/>
              </a:schemeClr>
              <a:prstClr val="white"/>
            </a:duotone>
            <a:lum bright="-20000" contrast="40000"/>
          </a:blip>
          <a:stretch>
            <a:fillRect/>
          </a:stretch>
        </p:blipFill>
        <p:spPr>
          <a:xfrm>
            <a:off x="3701378" y="1558862"/>
            <a:ext cx="986439" cy="986439"/>
          </a:xfrm>
          <a:prstGeom prst="rect">
            <a:avLst/>
          </a:prstGeom>
        </p:spPr>
      </p:pic>
      <p:sp>
        <p:nvSpPr>
          <p:cNvPr id="10" name="TextBox 9"/>
          <p:cNvSpPr txBox="1"/>
          <p:nvPr/>
        </p:nvSpPr>
        <p:spPr>
          <a:xfrm>
            <a:off x="1380762" y="1757206"/>
            <a:ext cx="2084545" cy="461665"/>
          </a:xfrm>
          <a:prstGeom prst="rect">
            <a:avLst/>
          </a:prstGeom>
          <a:noFill/>
        </p:spPr>
        <p:txBody>
          <a:bodyPr wrap="none" rtlCol="0">
            <a:spAutoFit/>
          </a:bodyPr>
          <a:lstStyle/>
          <a:p>
            <a:r>
              <a:rPr lang="en-US" sz="2400" smtClean="0"/>
              <a:t>DDN Controller</a:t>
            </a:r>
            <a:endParaRPr lang="en-US" sz="2400"/>
          </a:p>
        </p:txBody>
      </p:sp>
      <p:sp>
        <p:nvSpPr>
          <p:cNvPr id="11" name="Cloud 10"/>
          <p:cNvSpPr/>
          <p:nvPr/>
        </p:nvSpPr>
        <p:spPr>
          <a:xfrm>
            <a:off x="2754025" y="3098403"/>
            <a:ext cx="3179954" cy="1724162"/>
          </a:xfrm>
          <a:prstGeom prst="cloud">
            <a:avLst/>
          </a:prstGeom>
          <a:solidFill>
            <a:schemeClr val="bg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lumMod val="65000"/>
                </a:schemeClr>
              </a:solidFill>
            </a:endParaRPr>
          </a:p>
        </p:txBody>
      </p:sp>
      <p:pic>
        <p:nvPicPr>
          <p:cNvPr id="12" name="Picture 11"/>
          <p:cNvPicPr>
            <a:picLocks noChangeAspect="1"/>
          </p:cNvPicPr>
          <p:nvPr/>
        </p:nvPicPr>
        <p:blipFill>
          <a:blip r:embed="rId5" cstate="email">
            <a:duotone>
              <a:prstClr val="black"/>
              <a:schemeClr val="accent3">
                <a:tint val="45000"/>
                <a:satMod val="400000"/>
              </a:schemeClr>
            </a:duotone>
            <a:alphaModFix amt="82000"/>
            <a:extLst>
              <a:ext uri="{28A0092B-C50C-407E-A947-70E740481C1C}">
                <a14:useLocalDpi xmlns:a14="http://schemas.microsoft.com/office/drawing/2010/main"/>
              </a:ext>
            </a:extLst>
          </a:blip>
          <a:stretch>
            <a:fillRect/>
          </a:stretch>
        </p:blipFill>
        <p:spPr>
          <a:xfrm>
            <a:off x="3383708" y="3727294"/>
            <a:ext cx="688383" cy="466380"/>
          </a:xfrm>
          <a:prstGeom prst="rect">
            <a:avLst/>
          </a:prstGeom>
        </p:spPr>
      </p:pic>
      <p:cxnSp>
        <p:nvCxnSpPr>
          <p:cNvPr id="13" name="Straight Arrow Connector 12"/>
          <p:cNvCxnSpPr/>
          <p:nvPr/>
        </p:nvCxnSpPr>
        <p:spPr>
          <a:xfrm flipH="1">
            <a:off x="2093924" y="3960484"/>
            <a:ext cx="1280160" cy="7270"/>
          </a:xfrm>
          <a:prstGeom prst="straightConnector1">
            <a:avLst/>
          </a:prstGeom>
          <a:ln w="38100">
            <a:solidFill>
              <a:schemeClr val="bg1">
                <a:lumMod val="50000"/>
              </a:schemeClr>
            </a:solidFill>
            <a:prstDash val="solid"/>
            <a:tailEnd type="none" w="lg" len="lg"/>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H="1" flipV="1">
            <a:off x="2382018" y="3240572"/>
            <a:ext cx="1005840" cy="548640"/>
          </a:xfrm>
          <a:prstGeom prst="straightConnector1">
            <a:avLst/>
          </a:prstGeom>
          <a:ln w="38100">
            <a:solidFill>
              <a:schemeClr val="bg1">
                <a:lumMod val="50000"/>
              </a:schemeClr>
            </a:solidFill>
            <a:prstDash val="solid"/>
            <a:tailEnd type="none" w="lg" len="lg"/>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H="1">
            <a:off x="2672546" y="4133832"/>
            <a:ext cx="731520" cy="640080"/>
          </a:xfrm>
          <a:prstGeom prst="straightConnector1">
            <a:avLst/>
          </a:prstGeom>
          <a:ln w="38100">
            <a:solidFill>
              <a:schemeClr val="bg1">
                <a:lumMod val="50000"/>
              </a:schemeClr>
            </a:solidFill>
            <a:prstDash val="solid"/>
            <a:tailEnd type="none" w="lg" len="lg"/>
          </a:ln>
        </p:spPr>
        <p:style>
          <a:lnRef idx="1">
            <a:schemeClr val="dk1"/>
          </a:lnRef>
          <a:fillRef idx="0">
            <a:schemeClr val="dk1"/>
          </a:fillRef>
          <a:effectRef idx="0">
            <a:schemeClr val="dk1"/>
          </a:effectRef>
          <a:fontRef idx="minor">
            <a:schemeClr val="tx1"/>
          </a:fontRef>
        </p:style>
      </p:cxnSp>
      <p:pic>
        <p:nvPicPr>
          <p:cNvPr id="16" name="Picture 15"/>
          <p:cNvPicPr>
            <a:picLocks noChangeAspect="1"/>
          </p:cNvPicPr>
          <p:nvPr/>
        </p:nvPicPr>
        <p:blipFill>
          <a:blip r:embed="rId5" cstate="email">
            <a:duotone>
              <a:prstClr val="black"/>
              <a:schemeClr val="accent3">
                <a:tint val="45000"/>
                <a:satMod val="400000"/>
              </a:schemeClr>
            </a:duotone>
            <a:alphaModFix amt="86000"/>
            <a:extLst>
              <a:ext uri="{28A0092B-C50C-407E-A947-70E740481C1C}">
                <a14:useLocalDpi xmlns:a14="http://schemas.microsoft.com/office/drawing/2010/main"/>
              </a:ext>
            </a:extLst>
          </a:blip>
          <a:stretch>
            <a:fillRect/>
          </a:stretch>
        </p:blipFill>
        <p:spPr>
          <a:xfrm>
            <a:off x="4694428" y="3640408"/>
            <a:ext cx="688383" cy="466380"/>
          </a:xfrm>
          <a:prstGeom prst="rect">
            <a:avLst/>
          </a:prstGeom>
        </p:spPr>
      </p:pic>
      <p:cxnSp>
        <p:nvCxnSpPr>
          <p:cNvPr id="17" name="Straight Arrow Connector 16"/>
          <p:cNvCxnSpPr/>
          <p:nvPr/>
        </p:nvCxnSpPr>
        <p:spPr>
          <a:xfrm flipH="1">
            <a:off x="4072091" y="3873598"/>
            <a:ext cx="622337" cy="86886"/>
          </a:xfrm>
          <a:prstGeom prst="straightConnector1">
            <a:avLst/>
          </a:prstGeom>
          <a:ln w="38100">
            <a:solidFill>
              <a:schemeClr val="bg1">
                <a:lumMod val="50000"/>
              </a:schemeClr>
            </a:solidFill>
            <a:prstDash val="solid"/>
            <a:tailEnd type="none" w="lg" len="lg"/>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V="1">
            <a:off x="2670066" y="2325402"/>
            <a:ext cx="734000" cy="458984"/>
          </a:xfrm>
          <a:prstGeom prst="straightConnector1">
            <a:avLst/>
          </a:prstGeom>
          <a:ln w="5715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060478" y="2464783"/>
            <a:ext cx="1454475" cy="1376843"/>
          </a:xfrm>
          <a:prstGeom prst="straightConnector1">
            <a:avLst/>
          </a:prstGeom>
          <a:ln w="5715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2461628" y="2510181"/>
            <a:ext cx="1194030" cy="2212240"/>
          </a:xfrm>
          <a:prstGeom prst="straightConnector1">
            <a:avLst/>
          </a:prstGeom>
          <a:ln w="5715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Rectangular Callout 20"/>
          <p:cNvSpPr/>
          <p:nvPr/>
        </p:nvSpPr>
        <p:spPr>
          <a:xfrm>
            <a:off x="5112814" y="1073398"/>
            <a:ext cx="3424016" cy="4050010"/>
          </a:xfrm>
          <a:prstGeom prst="wedgeRectCallout">
            <a:avLst>
              <a:gd name="adj1" fmla="val -65048"/>
              <a:gd name="adj2" fmla="val -27750"/>
            </a:avLst>
          </a:prstGeom>
          <a:solidFill>
            <a:schemeClr val="bg1"/>
          </a:solidFill>
          <a:ln w="28575">
            <a:solidFill>
              <a:schemeClr val="bg1">
                <a:lumMod val="50000"/>
              </a:schemeClr>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spcAft>
                <a:spcPts val="600"/>
              </a:spcAft>
            </a:pPr>
            <a:endParaRPr lang="en-US" dirty="0" smtClean="0">
              <a:solidFill>
                <a:schemeClr val="tx1"/>
              </a:solidFill>
            </a:endParaRPr>
          </a:p>
        </p:txBody>
      </p:sp>
      <p:sp>
        <p:nvSpPr>
          <p:cNvPr id="22" name="Rectangle 21"/>
          <p:cNvSpPr/>
          <p:nvPr/>
        </p:nvSpPr>
        <p:spPr>
          <a:xfrm>
            <a:off x="5300739" y="1202490"/>
            <a:ext cx="3093500" cy="714280"/>
          </a:xfrm>
          <a:prstGeom prst="rect">
            <a:avLst/>
          </a:prstGeom>
          <a:solidFill>
            <a:schemeClr val="accent6">
              <a:lumMod val="20000"/>
              <a:lumOff val="80000"/>
            </a:schemeClr>
          </a:solidFill>
          <a:ln w="28575">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b="1" dirty="0" smtClean="0">
                <a:solidFill>
                  <a:schemeClr val="tx1"/>
                </a:solidFill>
              </a:rPr>
              <a:t>Data</a:t>
            </a:r>
          </a:p>
          <a:p>
            <a:pPr algn="ctr"/>
            <a:r>
              <a:rPr lang="en-US" sz="2200" dirty="0" smtClean="0">
                <a:solidFill>
                  <a:schemeClr val="tx1"/>
                </a:solidFill>
              </a:rPr>
              <a:t>Real-time </a:t>
            </a:r>
            <a:r>
              <a:rPr lang="en-US" sz="2200" dirty="0" err="1" smtClean="0">
                <a:solidFill>
                  <a:schemeClr val="tx1"/>
                </a:solidFill>
              </a:rPr>
              <a:t>QoE</a:t>
            </a:r>
            <a:r>
              <a:rPr lang="en-US" sz="2200" dirty="0" smtClean="0">
                <a:solidFill>
                  <a:schemeClr val="tx1"/>
                </a:solidFill>
              </a:rPr>
              <a:t> of clients</a:t>
            </a:r>
            <a:endParaRPr lang="en-US" sz="2200" dirty="0">
              <a:solidFill>
                <a:schemeClr val="tx1"/>
              </a:solidFill>
            </a:endParaRPr>
          </a:p>
        </p:txBody>
      </p:sp>
      <p:sp>
        <p:nvSpPr>
          <p:cNvPr id="23" name="Rectangle 22"/>
          <p:cNvSpPr/>
          <p:nvPr/>
        </p:nvSpPr>
        <p:spPr>
          <a:xfrm>
            <a:off x="5300738" y="2742530"/>
            <a:ext cx="3093501" cy="714280"/>
          </a:xfrm>
          <a:prstGeom prst="rect">
            <a:avLst/>
          </a:prstGeom>
          <a:solidFill>
            <a:schemeClr val="accent6">
              <a:lumMod val="20000"/>
              <a:lumOff val="80000"/>
            </a:schemeClr>
          </a:solidFill>
          <a:ln w="28575">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b="1" smtClean="0">
                <a:solidFill>
                  <a:schemeClr val="tx1"/>
                </a:solidFill>
              </a:rPr>
              <a:t>Multi-session view</a:t>
            </a:r>
            <a:endParaRPr lang="en-US" sz="2800" b="1" dirty="0">
              <a:solidFill>
                <a:schemeClr val="tx1"/>
              </a:solidFill>
            </a:endParaRPr>
          </a:p>
        </p:txBody>
      </p:sp>
      <p:sp>
        <p:nvSpPr>
          <p:cNvPr id="24" name="Rectangle 23"/>
          <p:cNvSpPr/>
          <p:nvPr/>
        </p:nvSpPr>
        <p:spPr>
          <a:xfrm>
            <a:off x="5273998" y="4272528"/>
            <a:ext cx="3120241" cy="714280"/>
          </a:xfrm>
          <a:prstGeom prst="rect">
            <a:avLst/>
          </a:prstGeom>
          <a:solidFill>
            <a:schemeClr val="accent6">
              <a:lumMod val="20000"/>
              <a:lumOff val="80000"/>
            </a:schemeClr>
          </a:solidFill>
          <a:ln w="28575">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b="1" dirty="0" smtClean="0">
                <a:solidFill>
                  <a:schemeClr val="tx1"/>
                </a:solidFill>
              </a:rPr>
              <a:t>Real-time control</a:t>
            </a:r>
            <a:endParaRPr lang="en-US" sz="2800" b="1" dirty="0">
              <a:solidFill>
                <a:schemeClr val="tx1"/>
              </a:solidFill>
            </a:endParaRPr>
          </a:p>
        </p:txBody>
      </p:sp>
      <p:sp>
        <p:nvSpPr>
          <p:cNvPr id="25" name="Down Arrow 24"/>
          <p:cNvSpPr/>
          <p:nvPr/>
        </p:nvSpPr>
        <p:spPr>
          <a:xfrm>
            <a:off x="6348430" y="2016054"/>
            <a:ext cx="828339" cy="63302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Down Arrow 25"/>
          <p:cNvSpPr/>
          <p:nvPr/>
        </p:nvSpPr>
        <p:spPr>
          <a:xfrm>
            <a:off x="6347966" y="3549539"/>
            <a:ext cx="828339" cy="63302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8" name="Oval 27"/>
          <p:cNvSpPr/>
          <p:nvPr/>
        </p:nvSpPr>
        <p:spPr>
          <a:xfrm>
            <a:off x="7054805" y="2103966"/>
            <a:ext cx="457200" cy="457200"/>
          </a:xfrm>
          <a:prstGeom prst="ellips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1</a:t>
            </a:r>
          </a:p>
        </p:txBody>
      </p:sp>
      <p:sp>
        <p:nvSpPr>
          <p:cNvPr id="29" name="Oval 28"/>
          <p:cNvSpPr/>
          <p:nvPr/>
        </p:nvSpPr>
        <p:spPr>
          <a:xfrm>
            <a:off x="7054805" y="3676632"/>
            <a:ext cx="457200" cy="457200"/>
          </a:xfrm>
          <a:prstGeom prst="ellips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2</a:t>
            </a:r>
          </a:p>
        </p:txBody>
      </p:sp>
    </p:spTree>
    <p:extLst>
      <p:ext uri="{BB962C8B-B14F-4D97-AF65-F5344CB8AC3E}">
        <p14:creationId xmlns:p14="http://schemas.microsoft.com/office/powerpoint/2010/main" val="998660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5842" y="965200"/>
            <a:ext cx="7520798" cy="456338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2" cstate="email">
            <a:grayscl/>
            <a:extLst>
              <a:ext uri="{28A0092B-C50C-407E-A947-70E740481C1C}">
                <a14:useLocalDpi xmlns:a14="http://schemas.microsoft.com/office/drawing/2010/main"/>
              </a:ext>
            </a:extLst>
          </a:blip>
          <a:stretch>
            <a:fillRect/>
          </a:stretch>
        </p:blipFill>
        <p:spPr>
          <a:xfrm>
            <a:off x="1380762" y="3710217"/>
            <a:ext cx="640080" cy="640080"/>
          </a:xfrm>
          <a:prstGeom prst="rect">
            <a:avLst/>
          </a:prstGeom>
        </p:spPr>
      </p:pic>
      <p:pic>
        <p:nvPicPr>
          <p:cNvPr id="6" name="Picture 5"/>
          <p:cNvPicPr>
            <a:picLocks noChangeAspect="1"/>
          </p:cNvPicPr>
          <p:nvPr/>
        </p:nvPicPr>
        <p:blipFill>
          <a:blip r:embed="rId2" cstate="email">
            <a:grayscl/>
            <a:extLst>
              <a:ext uri="{28A0092B-C50C-407E-A947-70E740481C1C}">
                <a14:useLocalDpi xmlns:a14="http://schemas.microsoft.com/office/drawing/2010/main"/>
              </a:ext>
            </a:extLst>
          </a:blip>
          <a:stretch>
            <a:fillRect/>
          </a:stretch>
        </p:blipFill>
        <p:spPr>
          <a:xfrm>
            <a:off x="2020842" y="4739887"/>
            <a:ext cx="640080" cy="640080"/>
          </a:xfrm>
          <a:prstGeom prst="rect">
            <a:avLst/>
          </a:prstGeom>
        </p:spPr>
      </p:pic>
      <p:pic>
        <p:nvPicPr>
          <p:cNvPr id="7" name="Picture 6"/>
          <p:cNvPicPr>
            <a:picLocks noChangeAspect="1"/>
          </p:cNvPicPr>
          <p:nvPr/>
        </p:nvPicPr>
        <p:blipFill>
          <a:blip r:embed="rId2" cstate="email">
            <a:grayscl/>
            <a:extLst>
              <a:ext uri="{28A0092B-C50C-407E-A947-70E740481C1C}">
                <a14:useLocalDpi xmlns:a14="http://schemas.microsoft.com/office/drawing/2010/main"/>
              </a:ext>
            </a:extLst>
          </a:blip>
          <a:stretch>
            <a:fillRect/>
          </a:stretch>
        </p:blipFill>
        <p:spPr>
          <a:xfrm>
            <a:off x="2029986" y="2642213"/>
            <a:ext cx="640080" cy="640080"/>
          </a:xfrm>
          <a:prstGeom prst="rect">
            <a:avLst/>
          </a:prstGeom>
        </p:spPr>
      </p:pic>
      <p:pic>
        <p:nvPicPr>
          <p:cNvPr id="8" name="Picture 7"/>
          <p:cNvPicPr>
            <a:picLocks noChangeAspect="1"/>
          </p:cNvPicPr>
          <p:nvPr/>
        </p:nvPicPr>
        <p:blipFill>
          <a:blip r:embed="rId3" cstate="email">
            <a:duotone>
              <a:prstClr val="black"/>
              <a:srgbClr val="D9C3A5">
                <a:tint val="50000"/>
                <a:satMod val="180000"/>
              </a:srgbClr>
            </a:duotone>
            <a:extLst>
              <a:ext uri="{28A0092B-C50C-407E-A947-70E740481C1C}">
                <a14:useLocalDpi xmlns:a14="http://schemas.microsoft.com/office/drawing/2010/main"/>
              </a:ext>
            </a:extLst>
          </a:blip>
          <a:stretch>
            <a:fillRect/>
          </a:stretch>
        </p:blipFill>
        <p:spPr>
          <a:xfrm>
            <a:off x="3454333" y="1617854"/>
            <a:ext cx="548034" cy="846929"/>
          </a:xfrm>
          <a:prstGeom prst="rect">
            <a:avLst/>
          </a:prstGeom>
        </p:spPr>
      </p:pic>
      <p:pic>
        <p:nvPicPr>
          <p:cNvPr id="9" name="Picture 8"/>
          <p:cNvPicPr>
            <a:picLocks noChangeAspect="1"/>
          </p:cNvPicPr>
          <p:nvPr/>
        </p:nvPicPr>
        <p:blipFill>
          <a:blip r:embed="rId4">
            <a:duotone>
              <a:schemeClr val="accent6">
                <a:shade val="45000"/>
                <a:satMod val="135000"/>
              </a:schemeClr>
              <a:prstClr val="white"/>
            </a:duotone>
            <a:lum bright="-20000" contrast="40000"/>
          </a:blip>
          <a:stretch>
            <a:fillRect/>
          </a:stretch>
        </p:blipFill>
        <p:spPr>
          <a:xfrm>
            <a:off x="3701378" y="1558862"/>
            <a:ext cx="986439" cy="986439"/>
          </a:xfrm>
          <a:prstGeom prst="rect">
            <a:avLst/>
          </a:prstGeom>
        </p:spPr>
      </p:pic>
      <p:sp>
        <p:nvSpPr>
          <p:cNvPr id="10" name="TextBox 9"/>
          <p:cNvSpPr txBox="1"/>
          <p:nvPr/>
        </p:nvSpPr>
        <p:spPr>
          <a:xfrm>
            <a:off x="1380762" y="1757206"/>
            <a:ext cx="2084545" cy="461665"/>
          </a:xfrm>
          <a:prstGeom prst="rect">
            <a:avLst/>
          </a:prstGeom>
          <a:noFill/>
        </p:spPr>
        <p:txBody>
          <a:bodyPr wrap="none" rtlCol="0">
            <a:spAutoFit/>
          </a:bodyPr>
          <a:lstStyle/>
          <a:p>
            <a:r>
              <a:rPr lang="en-US" sz="2400" smtClean="0"/>
              <a:t>DDN Controller</a:t>
            </a:r>
            <a:endParaRPr lang="en-US" sz="2400"/>
          </a:p>
        </p:txBody>
      </p:sp>
      <p:sp>
        <p:nvSpPr>
          <p:cNvPr id="11" name="Cloud 10"/>
          <p:cNvSpPr/>
          <p:nvPr/>
        </p:nvSpPr>
        <p:spPr>
          <a:xfrm>
            <a:off x="2754025" y="3098403"/>
            <a:ext cx="3179954" cy="1724162"/>
          </a:xfrm>
          <a:prstGeom prst="cloud">
            <a:avLst/>
          </a:prstGeom>
          <a:solidFill>
            <a:schemeClr val="bg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lumMod val="65000"/>
                </a:schemeClr>
              </a:solidFill>
            </a:endParaRPr>
          </a:p>
        </p:txBody>
      </p:sp>
      <p:pic>
        <p:nvPicPr>
          <p:cNvPr id="12" name="Picture 11"/>
          <p:cNvPicPr>
            <a:picLocks noChangeAspect="1"/>
          </p:cNvPicPr>
          <p:nvPr/>
        </p:nvPicPr>
        <p:blipFill>
          <a:blip r:embed="rId5" cstate="email">
            <a:duotone>
              <a:prstClr val="black"/>
              <a:schemeClr val="accent3">
                <a:tint val="45000"/>
                <a:satMod val="400000"/>
              </a:schemeClr>
            </a:duotone>
            <a:alphaModFix amt="82000"/>
            <a:extLst>
              <a:ext uri="{28A0092B-C50C-407E-A947-70E740481C1C}">
                <a14:useLocalDpi xmlns:a14="http://schemas.microsoft.com/office/drawing/2010/main"/>
              </a:ext>
            </a:extLst>
          </a:blip>
          <a:stretch>
            <a:fillRect/>
          </a:stretch>
        </p:blipFill>
        <p:spPr>
          <a:xfrm>
            <a:off x="3383708" y="3727294"/>
            <a:ext cx="688383" cy="466380"/>
          </a:xfrm>
          <a:prstGeom prst="rect">
            <a:avLst/>
          </a:prstGeom>
        </p:spPr>
      </p:pic>
      <p:cxnSp>
        <p:nvCxnSpPr>
          <p:cNvPr id="13" name="Straight Arrow Connector 12"/>
          <p:cNvCxnSpPr/>
          <p:nvPr/>
        </p:nvCxnSpPr>
        <p:spPr>
          <a:xfrm flipH="1">
            <a:off x="2093924" y="3960484"/>
            <a:ext cx="1280160" cy="7270"/>
          </a:xfrm>
          <a:prstGeom prst="straightConnector1">
            <a:avLst/>
          </a:prstGeom>
          <a:ln w="38100">
            <a:solidFill>
              <a:schemeClr val="bg1">
                <a:lumMod val="50000"/>
              </a:schemeClr>
            </a:solidFill>
            <a:prstDash val="solid"/>
            <a:tailEnd type="none" w="lg" len="lg"/>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H="1" flipV="1">
            <a:off x="2382018" y="3240572"/>
            <a:ext cx="1005840" cy="548640"/>
          </a:xfrm>
          <a:prstGeom prst="straightConnector1">
            <a:avLst/>
          </a:prstGeom>
          <a:ln w="38100">
            <a:solidFill>
              <a:schemeClr val="bg1">
                <a:lumMod val="50000"/>
              </a:schemeClr>
            </a:solidFill>
            <a:prstDash val="solid"/>
            <a:tailEnd type="none" w="lg" len="lg"/>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H="1">
            <a:off x="2672546" y="4133832"/>
            <a:ext cx="731520" cy="640080"/>
          </a:xfrm>
          <a:prstGeom prst="straightConnector1">
            <a:avLst/>
          </a:prstGeom>
          <a:ln w="38100">
            <a:solidFill>
              <a:schemeClr val="bg1">
                <a:lumMod val="50000"/>
              </a:schemeClr>
            </a:solidFill>
            <a:prstDash val="solid"/>
            <a:tailEnd type="none" w="lg" len="lg"/>
          </a:ln>
        </p:spPr>
        <p:style>
          <a:lnRef idx="1">
            <a:schemeClr val="dk1"/>
          </a:lnRef>
          <a:fillRef idx="0">
            <a:schemeClr val="dk1"/>
          </a:fillRef>
          <a:effectRef idx="0">
            <a:schemeClr val="dk1"/>
          </a:effectRef>
          <a:fontRef idx="minor">
            <a:schemeClr val="tx1"/>
          </a:fontRef>
        </p:style>
      </p:cxnSp>
      <p:pic>
        <p:nvPicPr>
          <p:cNvPr id="16" name="Picture 15"/>
          <p:cNvPicPr>
            <a:picLocks noChangeAspect="1"/>
          </p:cNvPicPr>
          <p:nvPr/>
        </p:nvPicPr>
        <p:blipFill>
          <a:blip r:embed="rId5" cstate="email">
            <a:duotone>
              <a:prstClr val="black"/>
              <a:schemeClr val="accent3">
                <a:tint val="45000"/>
                <a:satMod val="400000"/>
              </a:schemeClr>
            </a:duotone>
            <a:alphaModFix amt="86000"/>
            <a:extLst>
              <a:ext uri="{28A0092B-C50C-407E-A947-70E740481C1C}">
                <a14:useLocalDpi xmlns:a14="http://schemas.microsoft.com/office/drawing/2010/main"/>
              </a:ext>
            </a:extLst>
          </a:blip>
          <a:stretch>
            <a:fillRect/>
          </a:stretch>
        </p:blipFill>
        <p:spPr>
          <a:xfrm>
            <a:off x="4694428" y="3640408"/>
            <a:ext cx="688383" cy="466380"/>
          </a:xfrm>
          <a:prstGeom prst="rect">
            <a:avLst/>
          </a:prstGeom>
        </p:spPr>
      </p:pic>
      <p:cxnSp>
        <p:nvCxnSpPr>
          <p:cNvPr id="17" name="Straight Arrow Connector 16"/>
          <p:cNvCxnSpPr/>
          <p:nvPr/>
        </p:nvCxnSpPr>
        <p:spPr>
          <a:xfrm flipH="1">
            <a:off x="4072091" y="3873598"/>
            <a:ext cx="622337" cy="86886"/>
          </a:xfrm>
          <a:prstGeom prst="straightConnector1">
            <a:avLst/>
          </a:prstGeom>
          <a:ln w="38100">
            <a:solidFill>
              <a:schemeClr val="bg1">
                <a:lumMod val="50000"/>
              </a:schemeClr>
            </a:solidFill>
            <a:prstDash val="solid"/>
            <a:tailEnd type="none" w="lg" len="lg"/>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V="1">
            <a:off x="2670066" y="2325402"/>
            <a:ext cx="734000" cy="458984"/>
          </a:xfrm>
          <a:prstGeom prst="straightConnector1">
            <a:avLst/>
          </a:prstGeom>
          <a:ln w="5715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060478" y="2464783"/>
            <a:ext cx="1454475" cy="1376843"/>
          </a:xfrm>
          <a:prstGeom prst="straightConnector1">
            <a:avLst/>
          </a:prstGeom>
          <a:ln w="5715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2461628" y="2510181"/>
            <a:ext cx="1194030" cy="2212240"/>
          </a:xfrm>
          <a:prstGeom prst="straightConnector1">
            <a:avLst/>
          </a:prstGeom>
          <a:ln w="5715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Rectangular Callout 20"/>
          <p:cNvSpPr/>
          <p:nvPr/>
        </p:nvSpPr>
        <p:spPr>
          <a:xfrm>
            <a:off x="5112814" y="1073398"/>
            <a:ext cx="3424016" cy="4050010"/>
          </a:xfrm>
          <a:prstGeom prst="wedgeRectCallout">
            <a:avLst>
              <a:gd name="adj1" fmla="val -65048"/>
              <a:gd name="adj2" fmla="val -27750"/>
            </a:avLst>
          </a:prstGeom>
          <a:solidFill>
            <a:schemeClr val="bg1"/>
          </a:solidFill>
          <a:ln w="28575">
            <a:solidFill>
              <a:schemeClr val="bg1">
                <a:lumMod val="50000"/>
              </a:schemeClr>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spcAft>
                <a:spcPts val="600"/>
              </a:spcAft>
            </a:pPr>
            <a:endParaRPr lang="en-US" dirty="0" smtClean="0">
              <a:solidFill>
                <a:schemeClr val="tx1"/>
              </a:solidFill>
            </a:endParaRPr>
          </a:p>
        </p:txBody>
      </p:sp>
      <p:sp>
        <p:nvSpPr>
          <p:cNvPr id="22" name="Rectangle 21"/>
          <p:cNvSpPr/>
          <p:nvPr/>
        </p:nvSpPr>
        <p:spPr>
          <a:xfrm>
            <a:off x="5300739" y="1202490"/>
            <a:ext cx="3093500" cy="714280"/>
          </a:xfrm>
          <a:prstGeom prst="rect">
            <a:avLst/>
          </a:prstGeom>
          <a:solidFill>
            <a:schemeClr val="accent6">
              <a:lumMod val="20000"/>
              <a:lumOff val="80000"/>
            </a:schemeClr>
          </a:solidFill>
          <a:ln w="28575">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b="1" dirty="0" smtClean="0">
                <a:solidFill>
                  <a:schemeClr val="tx1"/>
                </a:solidFill>
              </a:rPr>
              <a:t>Data</a:t>
            </a:r>
          </a:p>
          <a:p>
            <a:pPr algn="ctr"/>
            <a:r>
              <a:rPr lang="en-US" sz="2200" dirty="0" smtClean="0">
                <a:solidFill>
                  <a:schemeClr val="tx1"/>
                </a:solidFill>
              </a:rPr>
              <a:t>Real-time </a:t>
            </a:r>
            <a:r>
              <a:rPr lang="en-US" sz="2200" dirty="0" err="1" smtClean="0">
                <a:solidFill>
                  <a:schemeClr val="tx1"/>
                </a:solidFill>
              </a:rPr>
              <a:t>QoE</a:t>
            </a:r>
            <a:r>
              <a:rPr lang="en-US" sz="2200" dirty="0" smtClean="0">
                <a:solidFill>
                  <a:schemeClr val="tx1"/>
                </a:solidFill>
              </a:rPr>
              <a:t> of clients</a:t>
            </a:r>
            <a:endParaRPr lang="en-US" sz="2200" dirty="0">
              <a:solidFill>
                <a:schemeClr val="tx1"/>
              </a:solidFill>
            </a:endParaRPr>
          </a:p>
        </p:txBody>
      </p:sp>
      <p:sp>
        <p:nvSpPr>
          <p:cNvPr id="23" name="Rectangle 22"/>
          <p:cNvSpPr/>
          <p:nvPr/>
        </p:nvSpPr>
        <p:spPr>
          <a:xfrm>
            <a:off x="5300738" y="2742530"/>
            <a:ext cx="3093501" cy="714280"/>
          </a:xfrm>
          <a:prstGeom prst="rect">
            <a:avLst/>
          </a:prstGeom>
          <a:solidFill>
            <a:schemeClr val="accent6">
              <a:lumMod val="20000"/>
              <a:lumOff val="80000"/>
            </a:schemeClr>
          </a:solidFill>
          <a:ln w="28575">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b="1" dirty="0" smtClean="0">
                <a:solidFill>
                  <a:schemeClr val="tx1"/>
                </a:solidFill>
              </a:rPr>
              <a:t>Actionable </a:t>
            </a:r>
            <a:r>
              <a:rPr lang="en-US" sz="2800" b="1" dirty="0" smtClean="0">
                <a:solidFill>
                  <a:schemeClr val="tx1"/>
                </a:solidFill>
              </a:rPr>
              <a:t>insight</a:t>
            </a:r>
            <a:endParaRPr lang="en-US" sz="2800" b="1" dirty="0">
              <a:solidFill>
                <a:schemeClr val="tx1"/>
              </a:solidFill>
            </a:endParaRPr>
          </a:p>
        </p:txBody>
      </p:sp>
      <p:sp>
        <p:nvSpPr>
          <p:cNvPr id="24" name="Rectangle 23"/>
          <p:cNvSpPr/>
          <p:nvPr/>
        </p:nvSpPr>
        <p:spPr>
          <a:xfrm>
            <a:off x="5273998" y="4272528"/>
            <a:ext cx="3120241" cy="714280"/>
          </a:xfrm>
          <a:prstGeom prst="rect">
            <a:avLst/>
          </a:prstGeom>
          <a:solidFill>
            <a:schemeClr val="accent6">
              <a:lumMod val="20000"/>
              <a:lumOff val="80000"/>
            </a:schemeClr>
          </a:solidFill>
          <a:ln w="28575">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b="1" dirty="0" smtClean="0">
                <a:solidFill>
                  <a:schemeClr val="tx1"/>
                </a:solidFill>
              </a:rPr>
              <a:t>Real-time control</a:t>
            </a:r>
            <a:endParaRPr lang="en-US" sz="2800" b="1" dirty="0">
              <a:solidFill>
                <a:schemeClr val="tx1"/>
              </a:solidFill>
            </a:endParaRPr>
          </a:p>
        </p:txBody>
      </p:sp>
      <p:sp>
        <p:nvSpPr>
          <p:cNvPr id="25" name="Down Arrow 24"/>
          <p:cNvSpPr/>
          <p:nvPr/>
        </p:nvSpPr>
        <p:spPr>
          <a:xfrm>
            <a:off x="6348430" y="2016054"/>
            <a:ext cx="828339" cy="63302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Down Arrow 25"/>
          <p:cNvSpPr/>
          <p:nvPr/>
        </p:nvSpPr>
        <p:spPr>
          <a:xfrm>
            <a:off x="6347966" y="3549539"/>
            <a:ext cx="828339" cy="63302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8" name="Oval 27"/>
          <p:cNvSpPr/>
          <p:nvPr/>
        </p:nvSpPr>
        <p:spPr>
          <a:xfrm>
            <a:off x="7054805" y="2103966"/>
            <a:ext cx="457200" cy="457200"/>
          </a:xfrm>
          <a:prstGeom prst="ellips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1</a:t>
            </a:r>
          </a:p>
        </p:txBody>
      </p:sp>
      <p:sp>
        <p:nvSpPr>
          <p:cNvPr id="29" name="Oval 28"/>
          <p:cNvSpPr/>
          <p:nvPr/>
        </p:nvSpPr>
        <p:spPr>
          <a:xfrm>
            <a:off x="7054805" y="3676632"/>
            <a:ext cx="457200" cy="457200"/>
          </a:xfrm>
          <a:prstGeom prst="ellips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2</a:t>
            </a:r>
          </a:p>
        </p:txBody>
      </p:sp>
    </p:spTree>
    <p:extLst>
      <p:ext uri="{BB962C8B-B14F-4D97-AF65-F5344CB8AC3E}">
        <p14:creationId xmlns:p14="http://schemas.microsoft.com/office/powerpoint/2010/main" val="1342217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6790611" y="1539346"/>
            <a:ext cx="4036095" cy="333001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18"/>
          <p:cNvSpPr/>
          <p:nvPr/>
        </p:nvSpPr>
        <p:spPr>
          <a:xfrm>
            <a:off x="1724625" y="1551693"/>
            <a:ext cx="4036095" cy="333001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2478315" y="1771909"/>
            <a:ext cx="3176036" cy="2322715"/>
          </a:xfrm>
          <a:prstGeom prst="rect">
            <a:avLst/>
          </a:prstGeom>
        </p:spPr>
      </p:pic>
      <p:pic>
        <p:nvPicPr>
          <p:cNvPr id="7" name="Picture 6"/>
          <p:cNvPicPr>
            <a:picLocks noChangeAspect="1"/>
          </p:cNvPicPr>
          <p:nvPr/>
        </p:nvPicPr>
        <p:blipFill>
          <a:blip r:embed="rId3"/>
          <a:stretch>
            <a:fillRect/>
          </a:stretch>
        </p:blipFill>
        <p:spPr>
          <a:xfrm>
            <a:off x="7567604" y="1771909"/>
            <a:ext cx="3176036" cy="2322715"/>
          </a:xfrm>
          <a:prstGeom prst="rect">
            <a:avLst/>
          </a:prstGeom>
        </p:spPr>
      </p:pic>
      <p:cxnSp>
        <p:nvCxnSpPr>
          <p:cNvPr id="9" name="Straight Connector 8"/>
          <p:cNvCxnSpPr/>
          <p:nvPr/>
        </p:nvCxnSpPr>
        <p:spPr>
          <a:xfrm>
            <a:off x="4725211" y="1790266"/>
            <a:ext cx="9144" cy="2267712"/>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332234670"/>
              </p:ext>
            </p:extLst>
          </p:nvPr>
        </p:nvGraphicFramePr>
        <p:xfrm>
          <a:off x="7007896" y="4112090"/>
          <a:ext cx="3800310" cy="370840"/>
        </p:xfrm>
        <a:graphic>
          <a:graphicData uri="http://schemas.openxmlformats.org/drawingml/2006/table">
            <a:tbl>
              <a:tblPr firstRow="1" bandRow="1">
                <a:tableStyleId>{2D5ABB26-0587-4C30-8999-92F81FD0307C}</a:tableStyleId>
              </a:tblPr>
              <a:tblGrid>
                <a:gridCol w="633385"/>
                <a:gridCol w="633385"/>
                <a:gridCol w="633385"/>
                <a:gridCol w="633385"/>
                <a:gridCol w="633385"/>
                <a:gridCol w="633385"/>
              </a:tblGrid>
              <a:tr h="370840">
                <a:tc>
                  <a:txBody>
                    <a:bodyPr/>
                    <a:lstStyle/>
                    <a:p>
                      <a:pPr algn="r"/>
                      <a:r>
                        <a:rPr lang="en-US" dirty="0" smtClean="0"/>
                        <a:t>0</a:t>
                      </a:r>
                      <a:endParaRPr lang="en-US" dirty="0"/>
                    </a:p>
                  </a:txBody>
                  <a:tcPr marR="0"/>
                </a:tc>
                <a:tc>
                  <a:txBody>
                    <a:bodyPr/>
                    <a:lstStyle/>
                    <a:p>
                      <a:pPr algn="r"/>
                      <a:r>
                        <a:rPr lang="en-US" dirty="0" smtClean="0"/>
                        <a:t>2</a:t>
                      </a:r>
                      <a:endParaRPr lang="en-US" dirty="0"/>
                    </a:p>
                  </a:txBody>
                  <a:tcPr marR="0"/>
                </a:tc>
                <a:tc>
                  <a:txBody>
                    <a:bodyPr/>
                    <a:lstStyle/>
                    <a:p>
                      <a:pPr algn="r"/>
                      <a:r>
                        <a:rPr lang="en-US" dirty="0" smtClean="0"/>
                        <a:t>4</a:t>
                      </a:r>
                      <a:endParaRPr lang="en-US" dirty="0"/>
                    </a:p>
                  </a:txBody>
                  <a:tcPr marR="0"/>
                </a:tc>
                <a:tc>
                  <a:txBody>
                    <a:bodyPr/>
                    <a:lstStyle/>
                    <a:p>
                      <a:pPr algn="r"/>
                      <a:r>
                        <a:rPr lang="en-US" dirty="0" smtClean="0"/>
                        <a:t>6</a:t>
                      </a:r>
                      <a:endParaRPr lang="en-US" dirty="0"/>
                    </a:p>
                  </a:txBody>
                  <a:tcPr marR="0"/>
                </a:tc>
                <a:tc>
                  <a:txBody>
                    <a:bodyPr/>
                    <a:lstStyle/>
                    <a:p>
                      <a:pPr algn="r"/>
                      <a:r>
                        <a:rPr lang="en-US" dirty="0" smtClean="0"/>
                        <a:t>8</a:t>
                      </a:r>
                      <a:endParaRPr lang="en-US" dirty="0"/>
                    </a:p>
                  </a:txBody>
                  <a:tcPr marR="0"/>
                </a:tc>
                <a:tc>
                  <a:txBody>
                    <a:bodyPr/>
                    <a:lstStyle/>
                    <a:p>
                      <a:pPr algn="r"/>
                      <a:r>
                        <a:rPr lang="en-US" dirty="0" smtClean="0"/>
                        <a:t>10</a:t>
                      </a:r>
                      <a:endParaRPr lang="en-US" dirty="0"/>
                    </a:p>
                  </a:txBody>
                  <a:tcPr marR="0"/>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129224380"/>
              </p:ext>
            </p:extLst>
          </p:nvPr>
        </p:nvGraphicFramePr>
        <p:xfrm>
          <a:off x="1914935" y="1579883"/>
          <a:ext cx="583183" cy="2718558"/>
        </p:xfrm>
        <a:graphic>
          <a:graphicData uri="http://schemas.openxmlformats.org/drawingml/2006/table">
            <a:tbl>
              <a:tblPr firstRow="1" bandRow="1">
                <a:tableStyleId>{2D5ABB26-0587-4C30-8999-92F81FD0307C}</a:tableStyleId>
              </a:tblPr>
              <a:tblGrid>
                <a:gridCol w="583183"/>
              </a:tblGrid>
              <a:tr h="453093">
                <a:tc>
                  <a:txBody>
                    <a:bodyPr/>
                    <a:lstStyle/>
                    <a:p>
                      <a:pPr algn="r"/>
                      <a:r>
                        <a:rPr lang="en-US" dirty="0" smtClean="0"/>
                        <a:t>1</a:t>
                      </a:r>
                      <a:endParaRPr lang="en-US" dirty="0"/>
                    </a:p>
                  </a:txBody>
                  <a:tcPr anchor="ctr"/>
                </a:tc>
              </a:tr>
              <a:tr h="453093">
                <a:tc>
                  <a:txBody>
                    <a:bodyPr/>
                    <a:lstStyle/>
                    <a:p>
                      <a:pPr algn="r"/>
                      <a:r>
                        <a:rPr lang="en-US" dirty="0" smtClean="0"/>
                        <a:t>0.8</a:t>
                      </a:r>
                      <a:endParaRPr lang="en-US" dirty="0"/>
                    </a:p>
                  </a:txBody>
                  <a:tcPr anchor="ctr"/>
                </a:tc>
              </a:tr>
              <a:tr h="453093">
                <a:tc>
                  <a:txBody>
                    <a:bodyPr/>
                    <a:lstStyle/>
                    <a:p>
                      <a:pPr algn="r"/>
                      <a:r>
                        <a:rPr lang="en-US" dirty="0" smtClean="0"/>
                        <a:t>0.6</a:t>
                      </a:r>
                      <a:endParaRPr lang="en-US" dirty="0"/>
                    </a:p>
                  </a:txBody>
                  <a:tcPr anchor="ctr"/>
                </a:tc>
              </a:tr>
              <a:tr h="453093">
                <a:tc>
                  <a:txBody>
                    <a:bodyPr/>
                    <a:lstStyle/>
                    <a:p>
                      <a:pPr algn="r"/>
                      <a:r>
                        <a:rPr lang="en-US" dirty="0" smtClean="0"/>
                        <a:t>0.4</a:t>
                      </a:r>
                      <a:endParaRPr lang="en-US" dirty="0"/>
                    </a:p>
                  </a:txBody>
                  <a:tcPr anchor="ctr"/>
                </a:tc>
              </a:tr>
              <a:tr h="453093">
                <a:tc>
                  <a:txBody>
                    <a:bodyPr/>
                    <a:lstStyle/>
                    <a:p>
                      <a:pPr algn="r"/>
                      <a:r>
                        <a:rPr lang="en-US" dirty="0" smtClean="0"/>
                        <a:t>0.2</a:t>
                      </a:r>
                      <a:endParaRPr lang="en-US" dirty="0"/>
                    </a:p>
                  </a:txBody>
                  <a:tcPr anchor="ctr"/>
                </a:tc>
              </a:tr>
              <a:tr h="453093">
                <a:tc>
                  <a:txBody>
                    <a:bodyPr/>
                    <a:lstStyle/>
                    <a:p>
                      <a:pPr algn="r"/>
                      <a:r>
                        <a:rPr lang="en-US" dirty="0" smtClean="0"/>
                        <a:t>0</a:t>
                      </a:r>
                      <a:endParaRPr lang="en-US" dirty="0"/>
                    </a:p>
                  </a:txBody>
                  <a:tcPr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561166121"/>
              </p:ext>
            </p:extLst>
          </p:nvPr>
        </p:nvGraphicFramePr>
        <p:xfrm>
          <a:off x="6975277" y="1579125"/>
          <a:ext cx="583183" cy="2718558"/>
        </p:xfrm>
        <a:graphic>
          <a:graphicData uri="http://schemas.openxmlformats.org/drawingml/2006/table">
            <a:tbl>
              <a:tblPr firstRow="1" bandRow="1">
                <a:tableStyleId>{2D5ABB26-0587-4C30-8999-92F81FD0307C}</a:tableStyleId>
              </a:tblPr>
              <a:tblGrid>
                <a:gridCol w="583183"/>
              </a:tblGrid>
              <a:tr h="453093">
                <a:tc>
                  <a:txBody>
                    <a:bodyPr/>
                    <a:lstStyle/>
                    <a:p>
                      <a:pPr algn="r"/>
                      <a:r>
                        <a:rPr lang="en-US" dirty="0" smtClean="0"/>
                        <a:t>1</a:t>
                      </a:r>
                      <a:endParaRPr lang="en-US" dirty="0"/>
                    </a:p>
                  </a:txBody>
                  <a:tcPr anchor="ctr"/>
                </a:tc>
              </a:tr>
              <a:tr h="453093">
                <a:tc>
                  <a:txBody>
                    <a:bodyPr/>
                    <a:lstStyle/>
                    <a:p>
                      <a:pPr algn="r"/>
                      <a:r>
                        <a:rPr lang="en-US" dirty="0" smtClean="0"/>
                        <a:t>0.8</a:t>
                      </a:r>
                      <a:endParaRPr lang="en-US" dirty="0"/>
                    </a:p>
                  </a:txBody>
                  <a:tcPr anchor="ctr"/>
                </a:tc>
              </a:tr>
              <a:tr h="453093">
                <a:tc>
                  <a:txBody>
                    <a:bodyPr/>
                    <a:lstStyle/>
                    <a:p>
                      <a:pPr algn="r"/>
                      <a:r>
                        <a:rPr lang="en-US" dirty="0" smtClean="0"/>
                        <a:t>0.6</a:t>
                      </a:r>
                      <a:endParaRPr lang="en-US" dirty="0"/>
                    </a:p>
                  </a:txBody>
                  <a:tcPr anchor="ctr"/>
                </a:tc>
              </a:tr>
              <a:tr h="453093">
                <a:tc>
                  <a:txBody>
                    <a:bodyPr/>
                    <a:lstStyle/>
                    <a:p>
                      <a:pPr algn="r"/>
                      <a:r>
                        <a:rPr lang="en-US" dirty="0" smtClean="0"/>
                        <a:t>0.4</a:t>
                      </a:r>
                      <a:endParaRPr lang="en-US" dirty="0"/>
                    </a:p>
                  </a:txBody>
                  <a:tcPr anchor="ctr"/>
                </a:tc>
              </a:tr>
              <a:tr h="453093">
                <a:tc>
                  <a:txBody>
                    <a:bodyPr/>
                    <a:lstStyle/>
                    <a:p>
                      <a:pPr algn="r"/>
                      <a:r>
                        <a:rPr lang="en-US" dirty="0" smtClean="0"/>
                        <a:t>0.2</a:t>
                      </a:r>
                      <a:endParaRPr lang="en-US" dirty="0"/>
                    </a:p>
                  </a:txBody>
                  <a:tcPr anchor="ctr"/>
                </a:tc>
              </a:tr>
              <a:tr h="453093">
                <a:tc>
                  <a:txBody>
                    <a:bodyPr/>
                    <a:lstStyle/>
                    <a:p>
                      <a:pPr algn="r"/>
                      <a:r>
                        <a:rPr lang="en-US" dirty="0" smtClean="0"/>
                        <a:t>0</a:t>
                      </a:r>
                      <a:endParaRPr lang="en-US" dirty="0"/>
                    </a:p>
                  </a:txBody>
                  <a:tcPr anchor="ct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101296709"/>
              </p:ext>
            </p:extLst>
          </p:nvPr>
        </p:nvGraphicFramePr>
        <p:xfrm>
          <a:off x="2962655" y="4112090"/>
          <a:ext cx="2691696" cy="370840"/>
        </p:xfrm>
        <a:graphic>
          <a:graphicData uri="http://schemas.openxmlformats.org/drawingml/2006/table">
            <a:tbl>
              <a:tblPr firstRow="1" bandRow="1">
                <a:tableStyleId>{2D5ABB26-0587-4C30-8999-92F81FD0307C}</a:tableStyleId>
              </a:tblPr>
              <a:tblGrid>
                <a:gridCol w="897232"/>
                <a:gridCol w="897232"/>
                <a:gridCol w="897232"/>
              </a:tblGrid>
              <a:tr h="370840">
                <a:tc>
                  <a:txBody>
                    <a:bodyPr/>
                    <a:lstStyle/>
                    <a:p>
                      <a:pPr algn="ctr"/>
                      <a:r>
                        <a:rPr lang="en-US" dirty="0" smtClean="0"/>
                        <a:t>0.001</a:t>
                      </a:r>
                      <a:endParaRPr lang="en-US" dirty="0"/>
                    </a:p>
                  </a:txBody>
                  <a:tcPr/>
                </a:tc>
                <a:tc>
                  <a:txBody>
                    <a:bodyPr/>
                    <a:lstStyle/>
                    <a:p>
                      <a:pPr algn="ctr"/>
                      <a:r>
                        <a:rPr lang="en-US" dirty="0" smtClean="0"/>
                        <a:t>0.1</a:t>
                      </a:r>
                      <a:endParaRPr lang="en-US" dirty="0"/>
                    </a:p>
                  </a:txBody>
                  <a:tcPr/>
                </a:tc>
                <a:tc>
                  <a:txBody>
                    <a:bodyPr/>
                    <a:lstStyle/>
                    <a:p>
                      <a:pPr algn="ctr"/>
                      <a:r>
                        <a:rPr lang="en-US" dirty="0" smtClean="0"/>
                        <a:t>10</a:t>
                      </a:r>
                      <a:endParaRPr lang="en-US" dirty="0"/>
                    </a:p>
                  </a:txBody>
                  <a:tcPr/>
                </a:tc>
              </a:tr>
            </a:tbl>
          </a:graphicData>
        </a:graphic>
      </p:graphicFrame>
      <p:sp>
        <p:nvSpPr>
          <p:cNvPr id="15" name="TextBox 14"/>
          <p:cNvSpPr txBox="1"/>
          <p:nvPr/>
        </p:nvSpPr>
        <p:spPr>
          <a:xfrm>
            <a:off x="3120305" y="4500027"/>
            <a:ext cx="1892056" cy="369332"/>
          </a:xfrm>
          <a:prstGeom prst="rect">
            <a:avLst/>
          </a:prstGeom>
          <a:noFill/>
        </p:spPr>
        <p:txBody>
          <a:bodyPr wrap="none" rtlCol="0">
            <a:spAutoFit/>
          </a:bodyPr>
          <a:lstStyle/>
          <a:p>
            <a:r>
              <a:rPr lang="en-US" smtClean="0"/>
              <a:t>Buffering ratio (%)</a:t>
            </a:r>
            <a:endParaRPr lang="en-US"/>
          </a:p>
        </p:txBody>
      </p:sp>
      <p:sp>
        <p:nvSpPr>
          <p:cNvPr id="16" name="TextBox 15"/>
          <p:cNvSpPr txBox="1"/>
          <p:nvPr/>
        </p:nvSpPr>
        <p:spPr>
          <a:xfrm>
            <a:off x="8161568" y="4500027"/>
            <a:ext cx="1988108" cy="369332"/>
          </a:xfrm>
          <a:prstGeom prst="rect">
            <a:avLst/>
          </a:prstGeom>
          <a:noFill/>
        </p:spPr>
        <p:txBody>
          <a:bodyPr wrap="none" rtlCol="0">
            <a:spAutoFit/>
          </a:bodyPr>
          <a:lstStyle/>
          <a:p>
            <a:r>
              <a:rPr lang="en-US" dirty="0" smtClean="0"/>
              <a:t>Packet loss rate (%)</a:t>
            </a:r>
            <a:endParaRPr lang="en-US" dirty="0"/>
          </a:p>
        </p:txBody>
      </p:sp>
      <p:sp>
        <p:nvSpPr>
          <p:cNvPr id="17" name="TextBox 16"/>
          <p:cNvSpPr txBox="1"/>
          <p:nvPr/>
        </p:nvSpPr>
        <p:spPr>
          <a:xfrm rot="16200000">
            <a:off x="6696996" y="2734056"/>
            <a:ext cx="556563" cy="369332"/>
          </a:xfrm>
          <a:prstGeom prst="rect">
            <a:avLst/>
          </a:prstGeom>
          <a:noFill/>
        </p:spPr>
        <p:txBody>
          <a:bodyPr wrap="none" rtlCol="0">
            <a:spAutoFit/>
          </a:bodyPr>
          <a:lstStyle/>
          <a:p>
            <a:r>
              <a:rPr lang="en-US" smtClean="0"/>
              <a:t>CDF</a:t>
            </a:r>
            <a:endParaRPr lang="en-US"/>
          </a:p>
        </p:txBody>
      </p:sp>
      <p:sp>
        <p:nvSpPr>
          <p:cNvPr id="18" name="TextBox 17"/>
          <p:cNvSpPr txBox="1"/>
          <p:nvPr/>
        </p:nvSpPr>
        <p:spPr>
          <a:xfrm rot="16200000">
            <a:off x="1631010" y="2730659"/>
            <a:ext cx="556563" cy="369332"/>
          </a:xfrm>
          <a:prstGeom prst="rect">
            <a:avLst/>
          </a:prstGeom>
          <a:noFill/>
        </p:spPr>
        <p:txBody>
          <a:bodyPr wrap="none" rtlCol="0">
            <a:spAutoFit/>
          </a:bodyPr>
          <a:lstStyle/>
          <a:p>
            <a:r>
              <a:rPr lang="en-US" dirty="0" smtClean="0"/>
              <a:t>CDF</a:t>
            </a:r>
            <a:endParaRPr lang="en-US" dirty="0"/>
          </a:p>
        </p:txBody>
      </p:sp>
    </p:spTree>
    <p:extLst>
      <p:ext uri="{BB962C8B-B14F-4D97-AF65-F5344CB8AC3E}">
        <p14:creationId xmlns:p14="http://schemas.microsoft.com/office/powerpoint/2010/main" val="241320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790611" y="1539346"/>
            <a:ext cx="4036095" cy="333001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 name="Picture 9"/>
          <p:cNvPicPr>
            <a:picLocks noChangeAspect="1"/>
          </p:cNvPicPr>
          <p:nvPr/>
        </p:nvPicPr>
        <p:blipFill>
          <a:blip r:embed="rId2"/>
          <a:stretch>
            <a:fillRect/>
          </a:stretch>
        </p:blipFill>
        <p:spPr>
          <a:xfrm>
            <a:off x="7567604" y="1771909"/>
            <a:ext cx="3176036" cy="2322715"/>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1926121080"/>
              </p:ext>
            </p:extLst>
          </p:nvPr>
        </p:nvGraphicFramePr>
        <p:xfrm>
          <a:off x="7007896" y="4112090"/>
          <a:ext cx="3800310" cy="370840"/>
        </p:xfrm>
        <a:graphic>
          <a:graphicData uri="http://schemas.openxmlformats.org/drawingml/2006/table">
            <a:tbl>
              <a:tblPr firstRow="1" bandRow="1">
                <a:tableStyleId>{2D5ABB26-0587-4C30-8999-92F81FD0307C}</a:tableStyleId>
              </a:tblPr>
              <a:tblGrid>
                <a:gridCol w="633385"/>
                <a:gridCol w="633385"/>
                <a:gridCol w="633385"/>
                <a:gridCol w="633385"/>
                <a:gridCol w="633385"/>
                <a:gridCol w="633385"/>
              </a:tblGrid>
              <a:tr h="370840">
                <a:tc>
                  <a:txBody>
                    <a:bodyPr/>
                    <a:lstStyle/>
                    <a:p>
                      <a:pPr algn="r"/>
                      <a:r>
                        <a:rPr lang="en-US" dirty="0" smtClean="0"/>
                        <a:t>0</a:t>
                      </a:r>
                      <a:endParaRPr lang="en-US" dirty="0"/>
                    </a:p>
                  </a:txBody>
                  <a:tcPr marR="0"/>
                </a:tc>
                <a:tc>
                  <a:txBody>
                    <a:bodyPr/>
                    <a:lstStyle/>
                    <a:p>
                      <a:pPr algn="r"/>
                      <a:r>
                        <a:rPr lang="en-US" dirty="0" smtClean="0"/>
                        <a:t>2</a:t>
                      </a:r>
                      <a:endParaRPr lang="en-US" dirty="0"/>
                    </a:p>
                  </a:txBody>
                  <a:tcPr marR="0"/>
                </a:tc>
                <a:tc>
                  <a:txBody>
                    <a:bodyPr/>
                    <a:lstStyle/>
                    <a:p>
                      <a:pPr algn="r"/>
                      <a:r>
                        <a:rPr lang="en-US" dirty="0" smtClean="0"/>
                        <a:t>4</a:t>
                      </a:r>
                      <a:endParaRPr lang="en-US" dirty="0"/>
                    </a:p>
                  </a:txBody>
                  <a:tcPr marR="0"/>
                </a:tc>
                <a:tc>
                  <a:txBody>
                    <a:bodyPr/>
                    <a:lstStyle/>
                    <a:p>
                      <a:pPr algn="r"/>
                      <a:r>
                        <a:rPr lang="en-US" dirty="0" smtClean="0"/>
                        <a:t>6</a:t>
                      </a:r>
                      <a:endParaRPr lang="en-US" dirty="0"/>
                    </a:p>
                  </a:txBody>
                  <a:tcPr marR="0"/>
                </a:tc>
                <a:tc>
                  <a:txBody>
                    <a:bodyPr/>
                    <a:lstStyle/>
                    <a:p>
                      <a:pPr algn="r"/>
                      <a:r>
                        <a:rPr lang="en-US" dirty="0" smtClean="0"/>
                        <a:t>8</a:t>
                      </a:r>
                      <a:endParaRPr lang="en-US" dirty="0"/>
                    </a:p>
                  </a:txBody>
                  <a:tcPr marR="0"/>
                </a:tc>
                <a:tc>
                  <a:txBody>
                    <a:bodyPr/>
                    <a:lstStyle/>
                    <a:p>
                      <a:pPr algn="r"/>
                      <a:r>
                        <a:rPr lang="en-US" dirty="0" smtClean="0"/>
                        <a:t>10</a:t>
                      </a:r>
                      <a:endParaRPr lang="en-US" dirty="0"/>
                    </a:p>
                  </a:txBody>
                  <a:tcPr marR="0"/>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148496682"/>
              </p:ext>
            </p:extLst>
          </p:nvPr>
        </p:nvGraphicFramePr>
        <p:xfrm>
          <a:off x="6975277" y="1579125"/>
          <a:ext cx="583183" cy="2718558"/>
        </p:xfrm>
        <a:graphic>
          <a:graphicData uri="http://schemas.openxmlformats.org/drawingml/2006/table">
            <a:tbl>
              <a:tblPr firstRow="1" bandRow="1">
                <a:tableStyleId>{2D5ABB26-0587-4C30-8999-92F81FD0307C}</a:tableStyleId>
              </a:tblPr>
              <a:tblGrid>
                <a:gridCol w="583183"/>
              </a:tblGrid>
              <a:tr h="453093">
                <a:tc>
                  <a:txBody>
                    <a:bodyPr/>
                    <a:lstStyle/>
                    <a:p>
                      <a:pPr algn="r"/>
                      <a:r>
                        <a:rPr lang="en-US" dirty="0" smtClean="0"/>
                        <a:t>1</a:t>
                      </a:r>
                      <a:endParaRPr lang="en-US" dirty="0"/>
                    </a:p>
                  </a:txBody>
                  <a:tcPr anchor="ctr"/>
                </a:tc>
              </a:tr>
              <a:tr h="453093">
                <a:tc>
                  <a:txBody>
                    <a:bodyPr/>
                    <a:lstStyle/>
                    <a:p>
                      <a:pPr algn="r"/>
                      <a:r>
                        <a:rPr lang="en-US" dirty="0" smtClean="0"/>
                        <a:t>0.8</a:t>
                      </a:r>
                      <a:endParaRPr lang="en-US" dirty="0"/>
                    </a:p>
                  </a:txBody>
                  <a:tcPr anchor="ctr"/>
                </a:tc>
              </a:tr>
              <a:tr h="453093">
                <a:tc>
                  <a:txBody>
                    <a:bodyPr/>
                    <a:lstStyle/>
                    <a:p>
                      <a:pPr algn="r"/>
                      <a:r>
                        <a:rPr lang="en-US" dirty="0" smtClean="0"/>
                        <a:t>0.6</a:t>
                      </a:r>
                      <a:endParaRPr lang="en-US" dirty="0"/>
                    </a:p>
                  </a:txBody>
                  <a:tcPr anchor="ctr"/>
                </a:tc>
              </a:tr>
              <a:tr h="453093">
                <a:tc>
                  <a:txBody>
                    <a:bodyPr/>
                    <a:lstStyle/>
                    <a:p>
                      <a:pPr algn="r"/>
                      <a:r>
                        <a:rPr lang="en-US" dirty="0" smtClean="0"/>
                        <a:t>0.4</a:t>
                      </a:r>
                      <a:endParaRPr lang="en-US" dirty="0"/>
                    </a:p>
                  </a:txBody>
                  <a:tcPr anchor="ctr"/>
                </a:tc>
              </a:tr>
              <a:tr h="453093">
                <a:tc>
                  <a:txBody>
                    <a:bodyPr/>
                    <a:lstStyle/>
                    <a:p>
                      <a:pPr algn="r"/>
                      <a:r>
                        <a:rPr lang="en-US" dirty="0" smtClean="0"/>
                        <a:t>0.2</a:t>
                      </a:r>
                      <a:endParaRPr lang="en-US" dirty="0"/>
                    </a:p>
                  </a:txBody>
                  <a:tcPr anchor="ctr"/>
                </a:tc>
              </a:tr>
              <a:tr h="453093">
                <a:tc>
                  <a:txBody>
                    <a:bodyPr/>
                    <a:lstStyle/>
                    <a:p>
                      <a:pPr algn="r"/>
                      <a:r>
                        <a:rPr lang="en-US" dirty="0" smtClean="0"/>
                        <a:t>0</a:t>
                      </a:r>
                      <a:endParaRPr lang="en-US" dirty="0"/>
                    </a:p>
                  </a:txBody>
                  <a:tcPr anchor="ctr"/>
                </a:tc>
              </a:tr>
            </a:tbl>
          </a:graphicData>
        </a:graphic>
      </p:graphicFrame>
      <p:sp>
        <p:nvSpPr>
          <p:cNvPr id="13" name="TextBox 12"/>
          <p:cNvSpPr txBox="1"/>
          <p:nvPr/>
        </p:nvSpPr>
        <p:spPr>
          <a:xfrm>
            <a:off x="8161568" y="4500027"/>
            <a:ext cx="1988108" cy="369332"/>
          </a:xfrm>
          <a:prstGeom prst="rect">
            <a:avLst/>
          </a:prstGeom>
          <a:noFill/>
        </p:spPr>
        <p:txBody>
          <a:bodyPr wrap="none" rtlCol="0">
            <a:spAutoFit/>
          </a:bodyPr>
          <a:lstStyle/>
          <a:p>
            <a:r>
              <a:rPr lang="en-US" dirty="0" smtClean="0"/>
              <a:t>Packet loss rate (%)</a:t>
            </a:r>
            <a:endParaRPr lang="en-US" dirty="0"/>
          </a:p>
        </p:txBody>
      </p:sp>
      <p:sp>
        <p:nvSpPr>
          <p:cNvPr id="14" name="TextBox 13"/>
          <p:cNvSpPr txBox="1"/>
          <p:nvPr/>
        </p:nvSpPr>
        <p:spPr>
          <a:xfrm rot="16200000">
            <a:off x="6696996" y="2734056"/>
            <a:ext cx="556563" cy="369332"/>
          </a:xfrm>
          <a:prstGeom prst="rect">
            <a:avLst/>
          </a:prstGeom>
          <a:noFill/>
        </p:spPr>
        <p:txBody>
          <a:bodyPr wrap="none" rtlCol="0">
            <a:spAutoFit/>
          </a:bodyPr>
          <a:lstStyle/>
          <a:p>
            <a:r>
              <a:rPr lang="en-US" smtClean="0"/>
              <a:t>CDF</a:t>
            </a:r>
            <a:endParaRPr lang="en-US"/>
          </a:p>
        </p:txBody>
      </p:sp>
      <p:sp>
        <p:nvSpPr>
          <p:cNvPr id="16" name="Rectangle 15"/>
          <p:cNvSpPr/>
          <p:nvPr/>
        </p:nvSpPr>
        <p:spPr>
          <a:xfrm>
            <a:off x="1724625" y="1551693"/>
            <a:ext cx="4036095" cy="333001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17" name="Table 16"/>
          <p:cNvGraphicFramePr>
            <a:graphicFrameLocks noGrp="1"/>
          </p:cNvGraphicFramePr>
          <p:nvPr>
            <p:extLst>
              <p:ext uri="{D42A27DB-BD31-4B8C-83A1-F6EECF244321}">
                <p14:modId xmlns:p14="http://schemas.microsoft.com/office/powerpoint/2010/main" val="689172551"/>
              </p:ext>
            </p:extLst>
          </p:nvPr>
        </p:nvGraphicFramePr>
        <p:xfrm>
          <a:off x="1914935" y="1579883"/>
          <a:ext cx="583183" cy="2718558"/>
        </p:xfrm>
        <a:graphic>
          <a:graphicData uri="http://schemas.openxmlformats.org/drawingml/2006/table">
            <a:tbl>
              <a:tblPr firstRow="1" bandRow="1">
                <a:tableStyleId>{2D5ABB26-0587-4C30-8999-92F81FD0307C}</a:tableStyleId>
              </a:tblPr>
              <a:tblGrid>
                <a:gridCol w="583183"/>
              </a:tblGrid>
              <a:tr h="453093">
                <a:tc>
                  <a:txBody>
                    <a:bodyPr/>
                    <a:lstStyle/>
                    <a:p>
                      <a:pPr algn="r"/>
                      <a:r>
                        <a:rPr lang="en-US" dirty="0" smtClean="0"/>
                        <a:t>1</a:t>
                      </a:r>
                      <a:endParaRPr lang="en-US" dirty="0"/>
                    </a:p>
                  </a:txBody>
                  <a:tcPr anchor="ctr"/>
                </a:tc>
              </a:tr>
              <a:tr h="453093">
                <a:tc>
                  <a:txBody>
                    <a:bodyPr/>
                    <a:lstStyle/>
                    <a:p>
                      <a:pPr algn="r"/>
                      <a:r>
                        <a:rPr lang="en-US" dirty="0" smtClean="0"/>
                        <a:t>0.8</a:t>
                      </a:r>
                      <a:endParaRPr lang="en-US" dirty="0"/>
                    </a:p>
                  </a:txBody>
                  <a:tcPr anchor="ctr"/>
                </a:tc>
              </a:tr>
              <a:tr h="453093">
                <a:tc>
                  <a:txBody>
                    <a:bodyPr/>
                    <a:lstStyle/>
                    <a:p>
                      <a:pPr algn="r"/>
                      <a:r>
                        <a:rPr lang="en-US" dirty="0" smtClean="0"/>
                        <a:t>0.6</a:t>
                      </a:r>
                      <a:endParaRPr lang="en-US" dirty="0"/>
                    </a:p>
                  </a:txBody>
                  <a:tcPr anchor="ctr"/>
                </a:tc>
              </a:tr>
              <a:tr h="453093">
                <a:tc>
                  <a:txBody>
                    <a:bodyPr/>
                    <a:lstStyle/>
                    <a:p>
                      <a:pPr algn="r"/>
                      <a:r>
                        <a:rPr lang="en-US" dirty="0" smtClean="0"/>
                        <a:t>0.4</a:t>
                      </a:r>
                      <a:endParaRPr lang="en-US" dirty="0"/>
                    </a:p>
                  </a:txBody>
                  <a:tcPr anchor="ctr"/>
                </a:tc>
              </a:tr>
              <a:tr h="453093">
                <a:tc>
                  <a:txBody>
                    <a:bodyPr/>
                    <a:lstStyle/>
                    <a:p>
                      <a:pPr algn="r"/>
                      <a:r>
                        <a:rPr lang="en-US" dirty="0" smtClean="0"/>
                        <a:t>0.2</a:t>
                      </a:r>
                      <a:endParaRPr lang="en-US" dirty="0"/>
                    </a:p>
                  </a:txBody>
                  <a:tcPr anchor="ctr"/>
                </a:tc>
              </a:tr>
              <a:tr h="453093">
                <a:tc>
                  <a:txBody>
                    <a:bodyPr/>
                    <a:lstStyle/>
                    <a:p>
                      <a:pPr algn="r"/>
                      <a:r>
                        <a:rPr lang="en-US" dirty="0" smtClean="0"/>
                        <a:t>0</a:t>
                      </a:r>
                      <a:endParaRPr lang="en-US" dirty="0"/>
                    </a:p>
                  </a:txBody>
                  <a:tcPr anchor="ct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543756386"/>
              </p:ext>
            </p:extLst>
          </p:nvPr>
        </p:nvGraphicFramePr>
        <p:xfrm>
          <a:off x="2962655" y="4112090"/>
          <a:ext cx="2691696" cy="370840"/>
        </p:xfrm>
        <a:graphic>
          <a:graphicData uri="http://schemas.openxmlformats.org/drawingml/2006/table">
            <a:tbl>
              <a:tblPr firstRow="1" bandRow="1">
                <a:tableStyleId>{2D5ABB26-0587-4C30-8999-92F81FD0307C}</a:tableStyleId>
              </a:tblPr>
              <a:tblGrid>
                <a:gridCol w="897232"/>
                <a:gridCol w="897232"/>
                <a:gridCol w="897232"/>
              </a:tblGrid>
              <a:tr h="370840">
                <a:tc>
                  <a:txBody>
                    <a:bodyPr/>
                    <a:lstStyle/>
                    <a:p>
                      <a:pPr algn="ctr"/>
                      <a:r>
                        <a:rPr lang="en-US" dirty="0" smtClean="0"/>
                        <a:t>0.001</a:t>
                      </a:r>
                      <a:endParaRPr lang="en-US" dirty="0"/>
                    </a:p>
                  </a:txBody>
                  <a:tcPr/>
                </a:tc>
                <a:tc>
                  <a:txBody>
                    <a:bodyPr/>
                    <a:lstStyle/>
                    <a:p>
                      <a:pPr algn="ctr"/>
                      <a:r>
                        <a:rPr lang="en-US" dirty="0" smtClean="0"/>
                        <a:t>0.1</a:t>
                      </a:r>
                      <a:endParaRPr lang="en-US" dirty="0"/>
                    </a:p>
                  </a:txBody>
                  <a:tcPr/>
                </a:tc>
                <a:tc>
                  <a:txBody>
                    <a:bodyPr/>
                    <a:lstStyle/>
                    <a:p>
                      <a:pPr algn="ctr"/>
                      <a:r>
                        <a:rPr lang="en-US" dirty="0" smtClean="0"/>
                        <a:t>10</a:t>
                      </a:r>
                      <a:endParaRPr lang="en-US" dirty="0"/>
                    </a:p>
                  </a:txBody>
                  <a:tcPr/>
                </a:tc>
              </a:tr>
            </a:tbl>
          </a:graphicData>
        </a:graphic>
      </p:graphicFrame>
      <p:sp>
        <p:nvSpPr>
          <p:cNvPr id="19" name="TextBox 18"/>
          <p:cNvSpPr txBox="1"/>
          <p:nvPr/>
        </p:nvSpPr>
        <p:spPr>
          <a:xfrm>
            <a:off x="3120305" y="4500027"/>
            <a:ext cx="1892056" cy="369332"/>
          </a:xfrm>
          <a:prstGeom prst="rect">
            <a:avLst/>
          </a:prstGeom>
          <a:noFill/>
        </p:spPr>
        <p:txBody>
          <a:bodyPr wrap="none" rtlCol="0">
            <a:spAutoFit/>
          </a:bodyPr>
          <a:lstStyle/>
          <a:p>
            <a:r>
              <a:rPr lang="en-US" smtClean="0"/>
              <a:t>Buffering ratio (%)</a:t>
            </a:r>
            <a:endParaRPr lang="en-US"/>
          </a:p>
        </p:txBody>
      </p:sp>
      <p:sp>
        <p:nvSpPr>
          <p:cNvPr id="20" name="TextBox 19"/>
          <p:cNvSpPr txBox="1"/>
          <p:nvPr/>
        </p:nvSpPr>
        <p:spPr>
          <a:xfrm rot="16200000">
            <a:off x="1631010" y="2730659"/>
            <a:ext cx="556563" cy="369332"/>
          </a:xfrm>
          <a:prstGeom prst="rect">
            <a:avLst/>
          </a:prstGeom>
          <a:noFill/>
        </p:spPr>
        <p:txBody>
          <a:bodyPr wrap="none" rtlCol="0">
            <a:spAutoFit/>
          </a:bodyPr>
          <a:lstStyle/>
          <a:p>
            <a:r>
              <a:rPr lang="en-US" dirty="0" smtClean="0"/>
              <a:t>CDF</a:t>
            </a:r>
            <a:endParaRPr lang="en-US" dirty="0"/>
          </a:p>
        </p:txBody>
      </p:sp>
      <p:pic>
        <p:nvPicPr>
          <p:cNvPr id="21" name="Picture 20"/>
          <p:cNvPicPr>
            <a:picLocks noChangeAspect="1"/>
          </p:cNvPicPr>
          <p:nvPr/>
        </p:nvPicPr>
        <p:blipFill>
          <a:blip r:embed="rId3">
            <a:grayscl/>
          </a:blip>
          <a:stretch>
            <a:fillRect/>
          </a:stretch>
        </p:blipFill>
        <p:spPr>
          <a:xfrm>
            <a:off x="2584684" y="1778716"/>
            <a:ext cx="3176036" cy="2315908"/>
          </a:xfrm>
          <a:prstGeom prst="rect">
            <a:avLst/>
          </a:prstGeom>
        </p:spPr>
      </p:pic>
    </p:spTree>
    <p:extLst>
      <p:ext uri="{BB962C8B-B14F-4D97-AF65-F5344CB8AC3E}">
        <p14:creationId xmlns:p14="http://schemas.microsoft.com/office/powerpoint/2010/main" val="1226918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53900" y="1903708"/>
            <a:ext cx="3738880" cy="905532"/>
          </a:xfrm>
          <a:prstGeom prst="rect">
            <a:avLst/>
          </a:prstGeom>
          <a:solidFill>
            <a:schemeClr val="bg1">
              <a:lumMod val="95000"/>
            </a:schemeClr>
          </a:solidFill>
          <a:ln w="285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spcBef>
                <a:spcPts val="600"/>
              </a:spcBef>
            </a:pPr>
            <a:r>
              <a:rPr lang="en-US" altLang="zh-CN" sz="2400" b="1" dirty="0" smtClean="0">
                <a:solidFill>
                  <a:schemeClr val="tx1"/>
                </a:solidFill>
              </a:rPr>
              <a:t>Challenge #1</a:t>
            </a:r>
          </a:p>
          <a:p>
            <a:pPr algn="ctr">
              <a:spcBef>
                <a:spcPts val="600"/>
              </a:spcBef>
            </a:pPr>
            <a:r>
              <a:rPr lang="en-US" altLang="zh-CN" sz="2400" i="1" dirty="0" smtClean="0">
                <a:solidFill>
                  <a:schemeClr val="tx1"/>
                </a:solidFill>
              </a:rPr>
              <a:t>Expressive prediction models</a:t>
            </a:r>
          </a:p>
        </p:txBody>
      </p:sp>
      <p:sp>
        <p:nvSpPr>
          <p:cNvPr id="5" name="Rectangle 4"/>
          <p:cNvSpPr/>
          <p:nvPr/>
        </p:nvSpPr>
        <p:spPr>
          <a:xfrm>
            <a:off x="6360160" y="1903708"/>
            <a:ext cx="3738880" cy="905532"/>
          </a:xfrm>
          <a:prstGeom prst="rect">
            <a:avLst/>
          </a:prstGeom>
          <a:solidFill>
            <a:schemeClr val="bg1">
              <a:lumMod val="95000"/>
            </a:schemeClr>
          </a:solidFill>
          <a:ln w="285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spcBef>
                <a:spcPts val="600"/>
              </a:spcBef>
            </a:pPr>
            <a:r>
              <a:rPr lang="en-US" altLang="zh-CN" sz="2400" b="1" dirty="0" smtClean="0">
                <a:solidFill>
                  <a:schemeClr val="tx1"/>
                </a:solidFill>
              </a:rPr>
              <a:t>Challenge #2</a:t>
            </a:r>
          </a:p>
          <a:p>
            <a:pPr algn="ctr">
              <a:spcBef>
                <a:spcPts val="600"/>
              </a:spcBef>
            </a:pPr>
            <a:r>
              <a:rPr lang="en-US" altLang="zh-CN" sz="2400" i="1" dirty="0" smtClean="0">
                <a:solidFill>
                  <a:schemeClr val="tx1"/>
                </a:solidFill>
              </a:rPr>
              <a:t>Scalable control platforms</a:t>
            </a:r>
          </a:p>
        </p:txBody>
      </p:sp>
      <p:sp>
        <p:nvSpPr>
          <p:cNvPr id="6" name="Rectangle 5"/>
          <p:cNvSpPr/>
          <p:nvPr/>
        </p:nvSpPr>
        <p:spPr>
          <a:xfrm>
            <a:off x="3195580" y="2907052"/>
            <a:ext cx="6161780" cy="923268"/>
          </a:xfrm>
          <a:prstGeom prst="rect">
            <a:avLst/>
          </a:prstGeom>
          <a:solidFill>
            <a:srgbClr val="92D05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spcBef>
                <a:spcPts val="600"/>
              </a:spcBef>
            </a:pPr>
            <a:r>
              <a:rPr lang="en-US" altLang="zh-CN" sz="2400" b="1" dirty="0" smtClean="0">
                <a:solidFill>
                  <a:schemeClr val="tx1"/>
                </a:solidFill>
              </a:rPr>
              <a:t>Key insight</a:t>
            </a:r>
          </a:p>
          <a:p>
            <a:pPr algn="ctr">
              <a:spcBef>
                <a:spcPts val="600"/>
              </a:spcBef>
            </a:pPr>
            <a:r>
              <a:rPr lang="en-US" altLang="zh-CN" sz="2400" i="1" dirty="0" smtClean="0">
                <a:solidFill>
                  <a:schemeClr val="tx1"/>
                </a:solidFill>
              </a:rPr>
              <a:t>Persistent Structures in </a:t>
            </a:r>
            <a:r>
              <a:rPr lang="en-US" altLang="zh-CN" sz="2400" i="1" dirty="0" err="1" smtClean="0">
                <a:solidFill>
                  <a:schemeClr val="tx1"/>
                </a:solidFill>
              </a:rPr>
              <a:t>QoE</a:t>
            </a:r>
            <a:r>
              <a:rPr lang="en-US" altLang="zh-CN" sz="2400" i="1" dirty="0" smtClean="0">
                <a:solidFill>
                  <a:schemeClr val="tx1"/>
                </a:solidFill>
              </a:rPr>
              <a:t>-determining factors</a:t>
            </a:r>
          </a:p>
        </p:txBody>
      </p:sp>
      <p:sp>
        <p:nvSpPr>
          <p:cNvPr id="12" name="Rectangle 11"/>
          <p:cNvSpPr/>
          <p:nvPr/>
        </p:nvSpPr>
        <p:spPr>
          <a:xfrm>
            <a:off x="1145213" y="3928132"/>
            <a:ext cx="3322340" cy="1568428"/>
          </a:xfrm>
          <a:prstGeom prst="rect">
            <a:avLst/>
          </a:prstGeom>
          <a:solidFill>
            <a:schemeClr val="accent6">
              <a:lumMod val="40000"/>
              <a:lumOff val="6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nchorCtr="0"/>
          <a:lstStyle/>
          <a:p>
            <a:r>
              <a:rPr lang="en-US" sz="2400" b="1" dirty="0" smtClean="0">
                <a:solidFill>
                  <a:schemeClr val="tx1"/>
                </a:solidFill>
              </a:rPr>
              <a:t>CFA &amp; DDA</a:t>
            </a:r>
          </a:p>
          <a:p>
            <a:pPr>
              <a:spcAft>
                <a:spcPts val="1200"/>
              </a:spcAft>
            </a:pPr>
            <a:r>
              <a:rPr lang="en-US" sz="2400" b="1" dirty="0" smtClean="0">
                <a:solidFill>
                  <a:schemeClr val="tx1"/>
                </a:solidFill>
              </a:rPr>
              <a:t>(Ch. 5, 6)</a:t>
            </a:r>
            <a:endParaRPr lang="en-US" sz="2400" b="1" dirty="0">
              <a:solidFill>
                <a:schemeClr val="tx1"/>
              </a:solidFill>
            </a:endParaRPr>
          </a:p>
          <a:p>
            <a:pPr>
              <a:spcAft>
                <a:spcPts val="1200"/>
              </a:spcAft>
            </a:pPr>
            <a:r>
              <a:rPr lang="en-US" sz="2000" i="1" dirty="0" smtClean="0">
                <a:solidFill>
                  <a:schemeClr val="tx1"/>
                </a:solidFill>
              </a:rPr>
              <a:t>Accurate </a:t>
            </a:r>
            <a:r>
              <a:rPr lang="en-US" sz="2000" i="1" dirty="0" err="1" smtClean="0">
                <a:solidFill>
                  <a:schemeClr val="tx1"/>
                </a:solidFill>
              </a:rPr>
              <a:t>QoE</a:t>
            </a:r>
            <a:r>
              <a:rPr lang="en-US" sz="2000" i="1" dirty="0" smtClean="0">
                <a:solidFill>
                  <a:schemeClr val="tx1"/>
                </a:solidFill>
              </a:rPr>
              <a:t>/throughput predictions by critical features</a:t>
            </a:r>
            <a:endParaRPr lang="en-US" sz="2000" i="1" dirty="0">
              <a:solidFill>
                <a:schemeClr val="tx1"/>
              </a:solidFill>
            </a:endParaRPr>
          </a:p>
        </p:txBody>
      </p:sp>
      <p:sp>
        <p:nvSpPr>
          <p:cNvPr id="13" name="Rectangle 12"/>
          <p:cNvSpPr/>
          <p:nvPr/>
        </p:nvSpPr>
        <p:spPr>
          <a:xfrm>
            <a:off x="4574867" y="3928132"/>
            <a:ext cx="3570585" cy="1568428"/>
          </a:xfrm>
          <a:prstGeom prst="rect">
            <a:avLst/>
          </a:prstGeom>
          <a:solidFill>
            <a:schemeClr val="accent6">
              <a:lumMod val="40000"/>
              <a:lumOff val="6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nchorCtr="0"/>
          <a:lstStyle/>
          <a:p>
            <a:r>
              <a:rPr lang="en-US" sz="2400" b="1" dirty="0" err="1" smtClean="0">
                <a:solidFill>
                  <a:schemeClr val="tx1"/>
                </a:solidFill>
              </a:rPr>
              <a:t>Pytheas</a:t>
            </a:r>
            <a:endParaRPr lang="en-US" sz="2400" b="1" dirty="0" smtClean="0">
              <a:solidFill>
                <a:schemeClr val="tx1"/>
              </a:solidFill>
            </a:endParaRPr>
          </a:p>
          <a:p>
            <a:pPr>
              <a:spcAft>
                <a:spcPts val="1200"/>
              </a:spcAft>
            </a:pPr>
            <a:r>
              <a:rPr lang="en-US" sz="2400" b="1" dirty="0">
                <a:solidFill>
                  <a:schemeClr val="tx1"/>
                </a:solidFill>
              </a:rPr>
              <a:t>(Ch. 7</a:t>
            </a:r>
            <a:r>
              <a:rPr lang="en-US" sz="2400" b="1" dirty="0" smtClean="0">
                <a:solidFill>
                  <a:schemeClr val="tx1"/>
                </a:solidFill>
              </a:rPr>
              <a:t>)</a:t>
            </a:r>
            <a:endParaRPr lang="en-US" sz="2400" b="1" dirty="0">
              <a:solidFill>
                <a:schemeClr val="tx1"/>
              </a:solidFill>
            </a:endParaRPr>
          </a:p>
          <a:p>
            <a:pPr>
              <a:spcAft>
                <a:spcPts val="1200"/>
              </a:spcAft>
            </a:pPr>
            <a:r>
              <a:rPr lang="en-US" sz="2000" i="1" dirty="0" smtClean="0">
                <a:solidFill>
                  <a:schemeClr val="tx1"/>
                </a:solidFill>
              </a:rPr>
              <a:t>Scalable exploration-exploitation by group-based control</a:t>
            </a:r>
            <a:endParaRPr lang="en-US" sz="2000" i="1" dirty="0">
              <a:solidFill>
                <a:schemeClr val="tx1"/>
              </a:solidFill>
            </a:endParaRPr>
          </a:p>
        </p:txBody>
      </p:sp>
      <p:sp>
        <p:nvSpPr>
          <p:cNvPr id="14" name="Rectangle 13"/>
          <p:cNvSpPr/>
          <p:nvPr/>
        </p:nvSpPr>
        <p:spPr>
          <a:xfrm>
            <a:off x="8252766" y="3928132"/>
            <a:ext cx="3210560" cy="1568428"/>
          </a:xfrm>
          <a:prstGeom prst="rect">
            <a:avLst/>
          </a:prstGeom>
          <a:solidFill>
            <a:schemeClr val="accent6">
              <a:lumMod val="40000"/>
              <a:lumOff val="6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nchorCtr="0"/>
          <a:lstStyle/>
          <a:p>
            <a:r>
              <a:rPr lang="en-US" sz="2400" b="1" dirty="0" smtClean="0">
                <a:solidFill>
                  <a:schemeClr val="tx1"/>
                </a:solidFill>
              </a:rPr>
              <a:t>VIA</a:t>
            </a:r>
          </a:p>
          <a:p>
            <a:pPr>
              <a:spcAft>
                <a:spcPts val="1200"/>
              </a:spcAft>
            </a:pPr>
            <a:r>
              <a:rPr lang="en-US" sz="2400" b="1" dirty="0" smtClean="0">
                <a:solidFill>
                  <a:schemeClr val="tx1"/>
                </a:solidFill>
              </a:rPr>
              <a:t>(Ch. 8)</a:t>
            </a:r>
          </a:p>
          <a:p>
            <a:pPr>
              <a:spcAft>
                <a:spcPts val="1200"/>
              </a:spcAft>
            </a:pPr>
            <a:r>
              <a:rPr lang="en-US" sz="2000" i="1" dirty="0" smtClean="0">
                <a:solidFill>
                  <a:schemeClr val="tx1"/>
                </a:solidFill>
              </a:rPr>
              <a:t>Tackling large decision spaces by guided exploration</a:t>
            </a:r>
            <a:endParaRPr lang="en-US" sz="2000" i="1" dirty="0">
              <a:solidFill>
                <a:schemeClr val="tx1"/>
              </a:solidFill>
            </a:endParaRPr>
          </a:p>
        </p:txBody>
      </p:sp>
    </p:spTree>
    <p:extLst>
      <p:ext uri="{BB962C8B-B14F-4D97-AF65-F5344CB8AC3E}">
        <p14:creationId xmlns:p14="http://schemas.microsoft.com/office/powerpoint/2010/main" val="18438877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53900" y="1903708"/>
            <a:ext cx="3738880" cy="905532"/>
          </a:xfrm>
          <a:prstGeom prst="rect">
            <a:avLst/>
          </a:prstGeom>
          <a:solidFill>
            <a:schemeClr val="bg1">
              <a:lumMod val="95000"/>
            </a:schemeClr>
          </a:solidFill>
          <a:ln w="285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spcBef>
                <a:spcPts val="600"/>
              </a:spcBef>
            </a:pPr>
            <a:r>
              <a:rPr lang="en-US" altLang="zh-CN" sz="2400" b="1" dirty="0" smtClean="0">
                <a:solidFill>
                  <a:schemeClr val="tx1"/>
                </a:solidFill>
              </a:rPr>
              <a:t>Challenge #1</a:t>
            </a:r>
          </a:p>
          <a:p>
            <a:pPr algn="ctr">
              <a:spcBef>
                <a:spcPts val="600"/>
              </a:spcBef>
            </a:pPr>
            <a:r>
              <a:rPr lang="en-US" altLang="zh-CN" sz="2400" i="1" dirty="0" smtClean="0">
                <a:solidFill>
                  <a:schemeClr val="tx1"/>
                </a:solidFill>
              </a:rPr>
              <a:t>Expressive prediction models</a:t>
            </a:r>
          </a:p>
        </p:txBody>
      </p:sp>
      <p:sp>
        <p:nvSpPr>
          <p:cNvPr id="5" name="Rectangle 4"/>
          <p:cNvSpPr/>
          <p:nvPr/>
        </p:nvSpPr>
        <p:spPr>
          <a:xfrm>
            <a:off x="6360160" y="1903708"/>
            <a:ext cx="3738880" cy="905532"/>
          </a:xfrm>
          <a:prstGeom prst="rect">
            <a:avLst/>
          </a:prstGeom>
          <a:solidFill>
            <a:schemeClr val="bg1">
              <a:lumMod val="95000"/>
            </a:schemeClr>
          </a:solidFill>
          <a:ln w="285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spcBef>
                <a:spcPts val="600"/>
              </a:spcBef>
            </a:pPr>
            <a:r>
              <a:rPr lang="en-US" altLang="zh-CN" sz="2400" b="1" dirty="0" smtClean="0">
                <a:solidFill>
                  <a:schemeClr val="tx1"/>
                </a:solidFill>
              </a:rPr>
              <a:t>Challenge #2</a:t>
            </a:r>
          </a:p>
          <a:p>
            <a:pPr algn="ctr">
              <a:spcBef>
                <a:spcPts val="600"/>
              </a:spcBef>
            </a:pPr>
            <a:r>
              <a:rPr lang="en-US" altLang="zh-CN" sz="2400" i="1" dirty="0" smtClean="0">
                <a:solidFill>
                  <a:schemeClr val="tx1"/>
                </a:solidFill>
              </a:rPr>
              <a:t>Scalable control platforms</a:t>
            </a:r>
          </a:p>
        </p:txBody>
      </p:sp>
      <p:sp>
        <p:nvSpPr>
          <p:cNvPr id="6" name="Rectangle 5"/>
          <p:cNvSpPr/>
          <p:nvPr/>
        </p:nvSpPr>
        <p:spPr>
          <a:xfrm>
            <a:off x="2718060" y="2907052"/>
            <a:ext cx="7116820" cy="923268"/>
          </a:xfrm>
          <a:prstGeom prst="rect">
            <a:avLst/>
          </a:prstGeom>
          <a:solidFill>
            <a:srgbClr val="92D05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spcBef>
                <a:spcPts val="600"/>
              </a:spcBef>
            </a:pPr>
            <a:r>
              <a:rPr lang="en-US" altLang="zh-CN" sz="2400" b="1" dirty="0" smtClean="0">
                <a:solidFill>
                  <a:schemeClr val="tx1"/>
                </a:solidFill>
              </a:rPr>
              <a:t>Key Insight </a:t>
            </a:r>
            <a:r>
              <a:rPr lang="en-US" altLang="zh-CN" sz="2400" b="1" dirty="0" smtClean="0">
                <a:solidFill>
                  <a:schemeClr val="tx1"/>
                </a:solidFill>
              </a:rPr>
              <a:t>(Ch. 4)</a:t>
            </a:r>
          </a:p>
          <a:p>
            <a:pPr algn="ctr">
              <a:spcBef>
                <a:spcPts val="600"/>
              </a:spcBef>
            </a:pPr>
            <a:r>
              <a:rPr lang="en-US" altLang="zh-CN" sz="2400" i="1" dirty="0" smtClean="0">
                <a:solidFill>
                  <a:schemeClr val="tx1"/>
                </a:solidFill>
              </a:rPr>
              <a:t>Persistent </a:t>
            </a:r>
            <a:r>
              <a:rPr lang="en-US" altLang="zh-CN" sz="2400" i="1" dirty="0" smtClean="0">
                <a:solidFill>
                  <a:schemeClr val="tx1"/>
                </a:solidFill>
              </a:rPr>
              <a:t>Critical Structures </a:t>
            </a:r>
            <a:r>
              <a:rPr lang="en-US" altLang="zh-CN" sz="2400" i="1" dirty="0" smtClean="0">
                <a:solidFill>
                  <a:schemeClr val="tx1"/>
                </a:solidFill>
              </a:rPr>
              <a:t>in </a:t>
            </a:r>
            <a:r>
              <a:rPr lang="en-US" altLang="zh-CN" sz="2400" i="1" dirty="0" err="1" smtClean="0">
                <a:solidFill>
                  <a:schemeClr val="tx1"/>
                </a:solidFill>
              </a:rPr>
              <a:t>QoE</a:t>
            </a:r>
            <a:r>
              <a:rPr lang="en-US" altLang="zh-CN" sz="2400" i="1" dirty="0" smtClean="0">
                <a:solidFill>
                  <a:schemeClr val="tx1"/>
                </a:solidFill>
              </a:rPr>
              <a:t>-determining factors</a:t>
            </a:r>
          </a:p>
        </p:txBody>
      </p:sp>
      <p:sp>
        <p:nvSpPr>
          <p:cNvPr id="12" name="Rectangle 11"/>
          <p:cNvSpPr/>
          <p:nvPr/>
        </p:nvSpPr>
        <p:spPr>
          <a:xfrm>
            <a:off x="1145213" y="3928132"/>
            <a:ext cx="3322340" cy="1568428"/>
          </a:xfrm>
          <a:prstGeom prst="rect">
            <a:avLst/>
          </a:prstGeom>
          <a:solidFill>
            <a:schemeClr val="accent6">
              <a:lumMod val="40000"/>
              <a:lumOff val="6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nchorCtr="0"/>
          <a:lstStyle/>
          <a:p>
            <a:r>
              <a:rPr lang="en-US" sz="2400" b="1" dirty="0" smtClean="0">
                <a:solidFill>
                  <a:schemeClr val="tx1"/>
                </a:solidFill>
              </a:rPr>
              <a:t>CFA &amp; DDA</a:t>
            </a:r>
          </a:p>
          <a:p>
            <a:pPr>
              <a:spcAft>
                <a:spcPts val="1200"/>
              </a:spcAft>
            </a:pPr>
            <a:r>
              <a:rPr lang="en-US" sz="2400" b="1" dirty="0" smtClean="0">
                <a:solidFill>
                  <a:schemeClr val="tx1"/>
                </a:solidFill>
              </a:rPr>
              <a:t>(Ch. 5, 6)</a:t>
            </a:r>
            <a:endParaRPr lang="en-US" sz="2400" b="1" dirty="0">
              <a:solidFill>
                <a:schemeClr val="tx1"/>
              </a:solidFill>
            </a:endParaRPr>
          </a:p>
          <a:p>
            <a:pPr>
              <a:spcAft>
                <a:spcPts val="1200"/>
              </a:spcAft>
            </a:pPr>
            <a:r>
              <a:rPr lang="en-US" sz="2000" i="1" dirty="0" smtClean="0">
                <a:solidFill>
                  <a:schemeClr val="tx1"/>
                </a:solidFill>
              </a:rPr>
              <a:t>Accurate </a:t>
            </a:r>
            <a:r>
              <a:rPr lang="en-US" sz="2000" i="1" dirty="0" err="1" smtClean="0">
                <a:solidFill>
                  <a:schemeClr val="tx1"/>
                </a:solidFill>
              </a:rPr>
              <a:t>QoE</a:t>
            </a:r>
            <a:r>
              <a:rPr lang="en-US" sz="2000" i="1" dirty="0" smtClean="0">
                <a:solidFill>
                  <a:schemeClr val="tx1"/>
                </a:solidFill>
              </a:rPr>
              <a:t>/throughput predictions by critical features</a:t>
            </a:r>
            <a:endParaRPr lang="en-US" sz="2000" i="1" dirty="0">
              <a:solidFill>
                <a:schemeClr val="tx1"/>
              </a:solidFill>
            </a:endParaRPr>
          </a:p>
        </p:txBody>
      </p:sp>
      <p:sp>
        <p:nvSpPr>
          <p:cNvPr id="13" name="Rectangle 12"/>
          <p:cNvSpPr/>
          <p:nvPr/>
        </p:nvSpPr>
        <p:spPr>
          <a:xfrm>
            <a:off x="4574867" y="3928132"/>
            <a:ext cx="3570585" cy="1568428"/>
          </a:xfrm>
          <a:prstGeom prst="rect">
            <a:avLst/>
          </a:prstGeom>
          <a:solidFill>
            <a:schemeClr val="accent6">
              <a:lumMod val="40000"/>
              <a:lumOff val="6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nchorCtr="0"/>
          <a:lstStyle/>
          <a:p>
            <a:r>
              <a:rPr lang="en-US" sz="2400" b="1" dirty="0" err="1" smtClean="0">
                <a:solidFill>
                  <a:schemeClr val="tx1"/>
                </a:solidFill>
              </a:rPr>
              <a:t>Pytheas</a:t>
            </a:r>
            <a:endParaRPr lang="en-US" sz="2400" b="1" dirty="0" smtClean="0">
              <a:solidFill>
                <a:schemeClr val="tx1"/>
              </a:solidFill>
            </a:endParaRPr>
          </a:p>
          <a:p>
            <a:pPr>
              <a:spcAft>
                <a:spcPts val="1200"/>
              </a:spcAft>
            </a:pPr>
            <a:r>
              <a:rPr lang="en-US" sz="2400" b="1" dirty="0">
                <a:solidFill>
                  <a:schemeClr val="tx1"/>
                </a:solidFill>
              </a:rPr>
              <a:t>(Ch. 7</a:t>
            </a:r>
            <a:r>
              <a:rPr lang="en-US" sz="2400" b="1" dirty="0" smtClean="0">
                <a:solidFill>
                  <a:schemeClr val="tx1"/>
                </a:solidFill>
              </a:rPr>
              <a:t>)</a:t>
            </a:r>
            <a:endParaRPr lang="en-US" sz="2400" b="1" dirty="0">
              <a:solidFill>
                <a:schemeClr val="tx1"/>
              </a:solidFill>
            </a:endParaRPr>
          </a:p>
          <a:p>
            <a:pPr>
              <a:spcAft>
                <a:spcPts val="1200"/>
              </a:spcAft>
            </a:pPr>
            <a:r>
              <a:rPr lang="en-US" sz="2000" i="1" dirty="0" smtClean="0">
                <a:solidFill>
                  <a:schemeClr val="tx1"/>
                </a:solidFill>
              </a:rPr>
              <a:t>Scalable exploration-exploitation by group-based control</a:t>
            </a:r>
            <a:endParaRPr lang="en-US" sz="2000" i="1" dirty="0">
              <a:solidFill>
                <a:schemeClr val="tx1"/>
              </a:solidFill>
            </a:endParaRPr>
          </a:p>
        </p:txBody>
      </p:sp>
      <p:sp>
        <p:nvSpPr>
          <p:cNvPr id="14" name="Rectangle 13"/>
          <p:cNvSpPr/>
          <p:nvPr/>
        </p:nvSpPr>
        <p:spPr>
          <a:xfrm>
            <a:off x="8252766" y="3928132"/>
            <a:ext cx="3210560" cy="1568428"/>
          </a:xfrm>
          <a:prstGeom prst="rect">
            <a:avLst/>
          </a:prstGeom>
          <a:solidFill>
            <a:schemeClr val="accent6">
              <a:lumMod val="40000"/>
              <a:lumOff val="6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nchorCtr="0"/>
          <a:lstStyle/>
          <a:p>
            <a:r>
              <a:rPr lang="en-US" sz="2400" b="1" dirty="0" smtClean="0">
                <a:solidFill>
                  <a:schemeClr val="tx1"/>
                </a:solidFill>
              </a:rPr>
              <a:t>VIA</a:t>
            </a:r>
          </a:p>
          <a:p>
            <a:pPr>
              <a:spcAft>
                <a:spcPts val="1200"/>
              </a:spcAft>
            </a:pPr>
            <a:r>
              <a:rPr lang="en-US" sz="2400" b="1" dirty="0" smtClean="0">
                <a:solidFill>
                  <a:schemeClr val="tx1"/>
                </a:solidFill>
              </a:rPr>
              <a:t>(Ch. 8)</a:t>
            </a:r>
          </a:p>
          <a:p>
            <a:pPr>
              <a:spcAft>
                <a:spcPts val="1200"/>
              </a:spcAft>
            </a:pPr>
            <a:r>
              <a:rPr lang="en-US" sz="2000" i="1" dirty="0" smtClean="0">
                <a:solidFill>
                  <a:schemeClr val="tx1"/>
                </a:solidFill>
              </a:rPr>
              <a:t>Tackling large decision spaces by guided exploration</a:t>
            </a:r>
            <a:endParaRPr lang="en-US" sz="2000" i="1" dirty="0">
              <a:solidFill>
                <a:schemeClr val="tx1"/>
              </a:solidFill>
            </a:endParaRPr>
          </a:p>
        </p:txBody>
      </p:sp>
    </p:spTree>
    <p:extLst>
      <p:ext uri="{BB962C8B-B14F-4D97-AF65-F5344CB8AC3E}">
        <p14:creationId xmlns:p14="http://schemas.microsoft.com/office/powerpoint/2010/main" val="1194193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8780" y="1746228"/>
            <a:ext cx="5959904" cy="854552"/>
          </a:xfrm>
          <a:prstGeom prst="rect">
            <a:avLst/>
          </a:prstGeom>
          <a:solidFill>
            <a:schemeClr val="bg1">
              <a:lumMod val="95000"/>
            </a:schemeClr>
          </a:solidFill>
          <a:ln w="285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spcBef>
                <a:spcPts val="600"/>
              </a:spcBef>
            </a:pPr>
            <a:r>
              <a:rPr lang="en-US" altLang="zh-CN" sz="3200" b="1" dirty="0" smtClean="0">
                <a:solidFill>
                  <a:srgbClr val="C00000"/>
                </a:solidFill>
              </a:rPr>
              <a:t>Expressive prediction models</a:t>
            </a:r>
          </a:p>
        </p:txBody>
      </p:sp>
      <p:sp>
        <p:nvSpPr>
          <p:cNvPr id="5" name="Rectangle 4"/>
          <p:cNvSpPr/>
          <p:nvPr/>
        </p:nvSpPr>
        <p:spPr>
          <a:xfrm>
            <a:off x="8146886" y="1763948"/>
            <a:ext cx="5459984" cy="844782"/>
          </a:xfrm>
          <a:prstGeom prst="rect">
            <a:avLst/>
          </a:prstGeom>
          <a:solidFill>
            <a:schemeClr val="bg1">
              <a:lumMod val="95000"/>
            </a:schemeClr>
          </a:solidFill>
          <a:ln w="285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spcBef>
                <a:spcPts val="600"/>
              </a:spcBef>
            </a:pPr>
            <a:r>
              <a:rPr lang="en-US" altLang="zh-CN" sz="3200" b="1" dirty="0" smtClean="0">
                <a:solidFill>
                  <a:srgbClr val="C00000"/>
                </a:solidFill>
              </a:rPr>
              <a:t>Scalable control platforms</a:t>
            </a:r>
          </a:p>
        </p:txBody>
      </p:sp>
      <p:sp>
        <p:nvSpPr>
          <p:cNvPr id="6" name="Rectangle 5"/>
          <p:cNvSpPr/>
          <p:nvPr/>
        </p:nvSpPr>
        <p:spPr>
          <a:xfrm>
            <a:off x="858781" y="3722363"/>
            <a:ext cx="1421670" cy="868680"/>
          </a:xfrm>
          <a:prstGeom prst="rect">
            <a:avLst/>
          </a:prstGeom>
          <a:solidFill>
            <a:schemeClr val="bg1"/>
          </a:solidFill>
          <a:ln w="57150">
            <a:solidFill>
              <a:schemeClr val="accent6"/>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b="1" dirty="0" smtClean="0">
                <a:solidFill>
                  <a:schemeClr val="tx1"/>
                </a:solidFill>
              </a:rPr>
              <a:t>CFA </a:t>
            </a:r>
          </a:p>
          <a:p>
            <a:pPr algn="ctr"/>
            <a:r>
              <a:rPr lang="en-US" sz="2000" dirty="0" smtClean="0">
                <a:solidFill>
                  <a:schemeClr val="tx1"/>
                </a:solidFill>
              </a:rPr>
              <a:t>[NSDI 2016]</a:t>
            </a:r>
            <a:endParaRPr lang="en-US" sz="2000" i="1" dirty="0">
              <a:solidFill>
                <a:schemeClr val="tx1"/>
              </a:solidFill>
            </a:endParaRPr>
          </a:p>
        </p:txBody>
      </p:sp>
      <p:sp>
        <p:nvSpPr>
          <p:cNvPr id="7" name="Rectangle 6"/>
          <p:cNvSpPr/>
          <p:nvPr/>
        </p:nvSpPr>
        <p:spPr>
          <a:xfrm>
            <a:off x="4648158" y="3722363"/>
            <a:ext cx="2170526" cy="868680"/>
          </a:xfrm>
          <a:prstGeom prst="rect">
            <a:avLst/>
          </a:prstGeom>
          <a:solidFill>
            <a:schemeClr val="bg1"/>
          </a:solidFill>
          <a:ln w="57150">
            <a:solidFill>
              <a:schemeClr val="accent6"/>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b="1" dirty="0" smtClean="0">
                <a:solidFill>
                  <a:schemeClr val="tx1"/>
                </a:solidFill>
              </a:rPr>
              <a:t>CS2P</a:t>
            </a:r>
          </a:p>
          <a:p>
            <a:pPr algn="ctr"/>
            <a:r>
              <a:rPr lang="en-US" sz="2000" dirty="0" smtClean="0">
                <a:solidFill>
                  <a:schemeClr val="tx1"/>
                </a:solidFill>
              </a:rPr>
              <a:t>[SIGCOMM 2016b]</a:t>
            </a:r>
            <a:endParaRPr lang="en-US" sz="2000" i="1" dirty="0">
              <a:solidFill>
                <a:schemeClr val="tx1"/>
              </a:solidFill>
            </a:endParaRPr>
          </a:p>
        </p:txBody>
      </p:sp>
      <p:sp>
        <p:nvSpPr>
          <p:cNvPr id="8" name="Rectangle 7"/>
          <p:cNvSpPr/>
          <p:nvPr/>
        </p:nvSpPr>
        <p:spPr>
          <a:xfrm>
            <a:off x="2382493" y="3722363"/>
            <a:ext cx="2163623" cy="868680"/>
          </a:xfrm>
          <a:prstGeom prst="rect">
            <a:avLst/>
          </a:prstGeom>
          <a:solidFill>
            <a:schemeClr val="bg1"/>
          </a:solidFill>
          <a:ln w="57150">
            <a:solidFill>
              <a:schemeClr val="accent6"/>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b="1" dirty="0" smtClean="0">
                <a:solidFill>
                  <a:schemeClr val="tx1"/>
                </a:solidFill>
              </a:rPr>
              <a:t>VIA</a:t>
            </a:r>
          </a:p>
          <a:p>
            <a:pPr algn="ctr"/>
            <a:r>
              <a:rPr lang="en-US" sz="2000" dirty="0" smtClean="0">
                <a:solidFill>
                  <a:schemeClr val="tx1"/>
                </a:solidFill>
              </a:rPr>
              <a:t>[SIGCOMM 2016a]</a:t>
            </a:r>
            <a:endParaRPr lang="en-US" sz="2000" i="1" dirty="0">
              <a:solidFill>
                <a:schemeClr val="tx1"/>
              </a:solidFill>
            </a:endParaRPr>
          </a:p>
        </p:txBody>
      </p:sp>
      <p:sp>
        <p:nvSpPr>
          <p:cNvPr id="9" name="Rectangle 8"/>
          <p:cNvSpPr/>
          <p:nvPr/>
        </p:nvSpPr>
        <p:spPr>
          <a:xfrm>
            <a:off x="8146885" y="3722363"/>
            <a:ext cx="1488513" cy="868680"/>
          </a:xfrm>
          <a:prstGeom prst="rect">
            <a:avLst/>
          </a:prstGeom>
          <a:solidFill>
            <a:schemeClr val="bg1"/>
          </a:solidFill>
          <a:ln w="57150">
            <a:solidFill>
              <a:schemeClr val="accent6"/>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b="1" dirty="0" err="1" smtClean="0">
                <a:solidFill>
                  <a:schemeClr val="tx1"/>
                </a:solidFill>
              </a:rPr>
              <a:t>Pytheas</a:t>
            </a:r>
            <a:endParaRPr lang="en-US" sz="2800" b="1" dirty="0">
              <a:solidFill>
                <a:schemeClr val="tx1"/>
              </a:solidFill>
            </a:endParaRPr>
          </a:p>
          <a:p>
            <a:pPr algn="ctr"/>
            <a:r>
              <a:rPr lang="en-US" sz="2000" dirty="0" smtClean="0">
                <a:solidFill>
                  <a:schemeClr val="tx1"/>
                </a:solidFill>
              </a:rPr>
              <a:t>[NSDI 2017]</a:t>
            </a:r>
            <a:endParaRPr lang="en-US" sz="2000" i="1" dirty="0">
              <a:solidFill>
                <a:schemeClr val="tx1"/>
              </a:solidFill>
            </a:endParaRPr>
          </a:p>
        </p:txBody>
      </p:sp>
      <p:sp>
        <p:nvSpPr>
          <p:cNvPr id="10" name="Rectangle 9"/>
          <p:cNvSpPr/>
          <p:nvPr/>
        </p:nvSpPr>
        <p:spPr>
          <a:xfrm>
            <a:off x="9893044" y="3722363"/>
            <a:ext cx="1441676" cy="868680"/>
          </a:xfrm>
          <a:prstGeom prst="rect">
            <a:avLst/>
          </a:prstGeom>
          <a:solidFill>
            <a:schemeClr val="bg1"/>
          </a:solidFill>
          <a:ln w="57150">
            <a:solidFill>
              <a:schemeClr val="accent6"/>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b="1" dirty="0" smtClean="0">
                <a:solidFill>
                  <a:schemeClr val="tx1"/>
                </a:solidFill>
              </a:rPr>
              <a:t>C3</a:t>
            </a:r>
            <a:endParaRPr lang="en-US" sz="2800" b="1" dirty="0">
              <a:solidFill>
                <a:schemeClr val="tx1"/>
              </a:solidFill>
            </a:endParaRPr>
          </a:p>
          <a:p>
            <a:pPr algn="ctr"/>
            <a:r>
              <a:rPr lang="en-US" sz="2000" dirty="0" smtClean="0">
                <a:solidFill>
                  <a:schemeClr val="tx1"/>
                </a:solidFill>
              </a:rPr>
              <a:t>[NSDI 2015]</a:t>
            </a:r>
            <a:endParaRPr lang="en-US" sz="2400" i="1" dirty="0">
              <a:solidFill>
                <a:schemeClr val="tx1"/>
              </a:solidFill>
            </a:endParaRPr>
          </a:p>
        </p:txBody>
      </p:sp>
      <p:sp>
        <p:nvSpPr>
          <p:cNvPr id="11" name="Rectangle 10"/>
          <p:cNvSpPr/>
          <p:nvPr/>
        </p:nvSpPr>
        <p:spPr>
          <a:xfrm>
            <a:off x="11592367" y="3722363"/>
            <a:ext cx="2014503" cy="868680"/>
          </a:xfrm>
          <a:prstGeom prst="rect">
            <a:avLst/>
          </a:prstGeom>
          <a:solidFill>
            <a:schemeClr val="bg1"/>
          </a:solidFill>
          <a:ln w="57150">
            <a:solidFill>
              <a:schemeClr val="accent6"/>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b="1" dirty="0" smtClean="0">
                <a:solidFill>
                  <a:schemeClr val="tx1"/>
                </a:solidFill>
              </a:rPr>
              <a:t>VDN</a:t>
            </a:r>
            <a:endParaRPr lang="en-US" sz="2800" b="1" dirty="0">
              <a:solidFill>
                <a:schemeClr val="tx1"/>
              </a:solidFill>
            </a:endParaRPr>
          </a:p>
          <a:p>
            <a:pPr algn="ctr"/>
            <a:r>
              <a:rPr lang="en-US" sz="2000" dirty="0" smtClean="0">
                <a:solidFill>
                  <a:schemeClr val="tx1"/>
                </a:solidFill>
              </a:rPr>
              <a:t>[SIGCOMM 2015]</a:t>
            </a:r>
            <a:endParaRPr lang="en-US" sz="2400" i="1" dirty="0">
              <a:solidFill>
                <a:schemeClr val="tx1"/>
              </a:solidFill>
            </a:endParaRPr>
          </a:p>
        </p:txBody>
      </p:sp>
    </p:spTree>
    <p:extLst>
      <p:ext uri="{BB962C8B-B14F-4D97-AF65-F5344CB8AC3E}">
        <p14:creationId xmlns:p14="http://schemas.microsoft.com/office/powerpoint/2010/main" val="196587528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1.4|16|8.7|17.2"/>
</p:tagLst>
</file>

<file path=ppt/tags/tag2.xml><?xml version="1.0" encoding="utf-8"?>
<p:tagLst xmlns:a="http://schemas.openxmlformats.org/drawingml/2006/main" xmlns:r="http://schemas.openxmlformats.org/officeDocument/2006/relationships" xmlns:p="http://schemas.openxmlformats.org/presentationml/2006/main">
  <p:tag name="TIMING" val="|41.4|16|8.7|17.2"/>
</p:tagLst>
</file>

<file path=ppt/tags/tag3.xml><?xml version="1.0" encoding="utf-8"?>
<p:tagLst xmlns:a="http://schemas.openxmlformats.org/drawingml/2006/main" xmlns:r="http://schemas.openxmlformats.org/officeDocument/2006/relationships" xmlns:p="http://schemas.openxmlformats.org/presentationml/2006/main">
  <p:tag name="TIMING" val="|17.6"/>
</p:tagLst>
</file>

<file path=ppt/tags/tag4.xml><?xml version="1.0" encoding="utf-8"?>
<p:tagLst xmlns:a="http://schemas.openxmlformats.org/drawingml/2006/main" xmlns:r="http://schemas.openxmlformats.org/officeDocument/2006/relationships" xmlns:p="http://schemas.openxmlformats.org/presentationml/2006/main">
  <p:tag name="TIMING" val="|15.9|33.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21857</TotalTime>
  <Words>1431</Words>
  <Application>Microsoft Macintosh PowerPoint</Application>
  <PresentationFormat>Widescreen</PresentationFormat>
  <Paragraphs>344</Paragraphs>
  <Slides>24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Calibri</vt:lpstr>
      <vt:lpstr>Calibri Light</vt:lpstr>
      <vt:lpstr>DengXian</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techniques (4): Persistence of Structures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Junchen Jiang (Populus Group)</dc:creator>
  <cp:lastModifiedBy>Junchen Jiang (Populus Group)</cp:lastModifiedBy>
  <cp:revision>127</cp:revision>
  <dcterms:created xsi:type="dcterms:W3CDTF">2017-06-06T20:33:01Z</dcterms:created>
  <dcterms:modified xsi:type="dcterms:W3CDTF">2017-08-20T21:21:59Z</dcterms:modified>
</cp:coreProperties>
</file>