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7" r:id="rId4"/>
    <p:sldId id="257" r:id="rId5"/>
    <p:sldId id="260" r:id="rId6"/>
    <p:sldId id="265" r:id="rId7"/>
    <p:sldId id="259" r:id="rId8"/>
    <p:sldId id="261" r:id="rId9"/>
    <p:sldId id="262" r:id="rId10"/>
    <p:sldId id="263" r:id="rId11"/>
    <p:sldId id="264" r:id="rId12"/>
    <p:sldId id="266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D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3"/>
    <p:restoredTop sz="97170"/>
  </p:normalViewPr>
  <p:slideViewPr>
    <p:cSldViewPr snapToGrid="0" snapToObjects="1">
      <p:cViewPr>
        <p:scale>
          <a:sx n="125" d="100"/>
          <a:sy n="125" d="100"/>
        </p:scale>
        <p:origin x="648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C503E-B3AF-6441-B799-F7D88DC9E6C8}" type="datetimeFigureOut">
              <a:rPr lang="en-US" smtClean="0"/>
              <a:t>6/14/17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9566C-9A98-2347-98E3-EA18A1A80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761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C503E-B3AF-6441-B799-F7D88DC9E6C8}" type="datetimeFigureOut">
              <a:rPr lang="en-US" smtClean="0"/>
              <a:t>6/14/17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9566C-9A98-2347-98E3-EA18A1A80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747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C503E-B3AF-6441-B799-F7D88DC9E6C8}" type="datetimeFigureOut">
              <a:rPr lang="en-US" smtClean="0"/>
              <a:t>6/14/17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9566C-9A98-2347-98E3-EA18A1A80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615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C503E-B3AF-6441-B799-F7D88DC9E6C8}" type="datetimeFigureOut">
              <a:rPr lang="en-US" smtClean="0"/>
              <a:t>6/14/17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9566C-9A98-2347-98E3-EA18A1A80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542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C503E-B3AF-6441-B799-F7D88DC9E6C8}" type="datetimeFigureOut">
              <a:rPr lang="en-US" smtClean="0"/>
              <a:t>6/14/17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9566C-9A98-2347-98E3-EA18A1A80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65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C503E-B3AF-6441-B799-F7D88DC9E6C8}" type="datetimeFigureOut">
              <a:rPr lang="en-US" smtClean="0"/>
              <a:t>6/14/17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9566C-9A98-2347-98E3-EA18A1A80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607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C503E-B3AF-6441-B799-F7D88DC9E6C8}" type="datetimeFigureOut">
              <a:rPr lang="en-US" smtClean="0"/>
              <a:t>6/14/17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9566C-9A98-2347-98E3-EA18A1A80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684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C503E-B3AF-6441-B799-F7D88DC9E6C8}" type="datetimeFigureOut">
              <a:rPr lang="en-US" smtClean="0"/>
              <a:t>6/14/17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9566C-9A98-2347-98E3-EA18A1A80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640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C503E-B3AF-6441-B799-F7D88DC9E6C8}" type="datetimeFigureOut">
              <a:rPr lang="en-US" smtClean="0"/>
              <a:t>6/14/17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9566C-9A98-2347-98E3-EA18A1A80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58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C503E-B3AF-6441-B799-F7D88DC9E6C8}" type="datetimeFigureOut">
              <a:rPr lang="en-US" smtClean="0"/>
              <a:t>6/14/17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9566C-9A98-2347-98E3-EA18A1A80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888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C503E-B3AF-6441-B799-F7D88DC9E6C8}" type="datetimeFigureOut">
              <a:rPr lang="en-US" smtClean="0"/>
              <a:t>6/14/17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9566C-9A98-2347-98E3-EA18A1A80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657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C503E-B3AF-6441-B799-F7D88DC9E6C8}" type="datetimeFigureOut">
              <a:rPr lang="en-US" smtClean="0"/>
              <a:t>6/14/17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9566C-9A98-2347-98E3-EA18A1A80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682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4" Type="http://schemas.openxmlformats.org/officeDocument/2006/relationships/image" Target="../media/image3.tiff"/><Relationship Id="rId5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3.tiff"/><Relationship Id="rId5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4" Type="http://schemas.openxmlformats.org/officeDocument/2006/relationships/image" Target="../media/image4.emf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3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4" Type="http://schemas.openxmlformats.org/officeDocument/2006/relationships/image" Target="../media/image11.tiff"/><Relationship Id="rId5" Type="http://schemas.openxmlformats.org/officeDocument/2006/relationships/image" Target="../media/image1.tiff"/><Relationship Id="rId6" Type="http://schemas.openxmlformats.org/officeDocument/2006/relationships/image" Target="../media/image12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tif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4" Type="http://schemas.openxmlformats.org/officeDocument/2006/relationships/image" Target="../media/image11.tiff"/><Relationship Id="rId5" Type="http://schemas.openxmlformats.org/officeDocument/2006/relationships/image" Target="../media/image1.tiff"/><Relationship Id="rId6" Type="http://schemas.openxmlformats.org/officeDocument/2006/relationships/image" Target="../media/image12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>
          <a:xfrm>
            <a:off x="6814962" y="953320"/>
            <a:ext cx="4918842" cy="404694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997673" y="963517"/>
            <a:ext cx="4918842" cy="404694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63220" y="3109645"/>
            <a:ext cx="642916" cy="642916"/>
          </a:xfrm>
          <a:prstGeom prst="rect">
            <a:avLst/>
          </a:prstGeom>
        </p:spPr>
      </p:pic>
      <p:sp>
        <p:nvSpPr>
          <p:cNvPr id="5" name="Cloud 4"/>
          <p:cNvSpPr/>
          <p:nvPr/>
        </p:nvSpPr>
        <p:spPr>
          <a:xfrm>
            <a:off x="2746181" y="2611805"/>
            <a:ext cx="2797161" cy="1638596"/>
          </a:xfrm>
          <a:prstGeom prst="cloud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106136" y="3431103"/>
            <a:ext cx="648721" cy="0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prstDash val="solid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3" cstate="email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44628" y="2964723"/>
            <a:ext cx="688383" cy="46638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 cstate="email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66730" y="3181897"/>
            <a:ext cx="640080" cy="640080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 flipH="1">
            <a:off x="7615954" y="3516669"/>
            <a:ext cx="819595" cy="0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prstDash val="solid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2" cstate="email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72190" y="4014001"/>
            <a:ext cx="640080" cy="64008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" cstate="email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72190" y="2303173"/>
            <a:ext cx="640080" cy="640080"/>
          </a:xfrm>
          <a:prstGeom prst="rect">
            <a:avLst/>
          </a:prstGeom>
        </p:spPr>
      </p:pic>
      <p:cxnSp>
        <p:nvCxnSpPr>
          <p:cNvPr id="26" name="Straight Arrow Connector 25"/>
          <p:cNvCxnSpPr/>
          <p:nvPr/>
        </p:nvCxnSpPr>
        <p:spPr>
          <a:xfrm flipH="1" flipV="1">
            <a:off x="8012270" y="2862767"/>
            <a:ext cx="832104" cy="363722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prstDash val="solid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8021414" y="3786083"/>
            <a:ext cx="822960" cy="396559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prstDash val="solid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Cloud 27"/>
          <p:cNvSpPr/>
          <p:nvPr/>
        </p:nvSpPr>
        <p:spPr>
          <a:xfrm>
            <a:off x="8426873" y="2611805"/>
            <a:ext cx="3179954" cy="1724162"/>
          </a:xfrm>
          <a:prstGeom prst="cloud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7906794" y="1752834"/>
            <a:ext cx="824420" cy="536518"/>
          </a:xfrm>
          <a:prstGeom prst="straightConnector1">
            <a:avLst/>
          </a:prstGeom>
          <a:ln w="57150">
            <a:solidFill>
              <a:schemeClr val="accent6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7615954" y="1881243"/>
            <a:ext cx="1228420" cy="1427305"/>
          </a:xfrm>
          <a:prstGeom prst="straightConnector1">
            <a:avLst/>
          </a:prstGeom>
          <a:ln w="57150">
            <a:solidFill>
              <a:schemeClr val="accent6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7866575" y="1936463"/>
            <a:ext cx="1099574" cy="2101052"/>
          </a:xfrm>
          <a:prstGeom prst="straightConnector1">
            <a:avLst/>
          </a:prstGeom>
          <a:ln w="57150">
            <a:solidFill>
              <a:schemeClr val="accent6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/>
          <p:cNvPicPr>
            <a:picLocks noChangeAspect="1"/>
          </p:cNvPicPr>
          <p:nvPr/>
        </p:nvPicPr>
        <p:blipFill>
          <a:blip r:embed="rId4" cstate="email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20978" y="1076850"/>
            <a:ext cx="548034" cy="846929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lum bright="-20000" contrast="40000"/>
          </a:blip>
          <a:stretch>
            <a:fillRect/>
          </a:stretch>
        </p:blipFill>
        <p:spPr>
          <a:xfrm>
            <a:off x="9068023" y="1017858"/>
            <a:ext cx="986439" cy="986439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lum bright="-20000" contrast="40000"/>
          </a:blip>
          <a:stretch>
            <a:fillRect/>
          </a:stretch>
        </p:blipFill>
        <p:spPr>
          <a:xfrm>
            <a:off x="3644628" y="2058189"/>
            <a:ext cx="986439" cy="986439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lum bright="-20000" contrast="40000"/>
          </a:blip>
          <a:stretch>
            <a:fillRect/>
          </a:stretch>
        </p:blipFill>
        <p:spPr>
          <a:xfrm>
            <a:off x="1144641" y="2322783"/>
            <a:ext cx="986439" cy="986439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1275229" y="3644410"/>
            <a:ext cx="1315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Endpoint</a:t>
            </a:r>
            <a:endParaRPr lang="en-US" sz="2400"/>
          </a:p>
        </p:txBody>
      </p:sp>
      <p:sp>
        <p:nvSpPr>
          <p:cNvPr id="43" name="TextBox 42"/>
          <p:cNvSpPr txBox="1"/>
          <p:nvPr/>
        </p:nvSpPr>
        <p:spPr>
          <a:xfrm>
            <a:off x="3039684" y="3413578"/>
            <a:ext cx="19156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Network Core</a:t>
            </a:r>
            <a:endParaRPr lang="en-US" sz="2400" dirty="0"/>
          </a:p>
        </p:txBody>
      </p:sp>
      <p:sp>
        <p:nvSpPr>
          <p:cNvPr id="44" name="TextBox 43"/>
          <p:cNvSpPr txBox="1"/>
          <p:nvPr/>
        </p:nvSpPr>
        <p:spPr>
          <a:xfrm>
            <a:off x="7401853" y="1245715"/>
            <a:ext cx="14385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Controller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05486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637530"/>
              </p:ext>
            </p:extLst>
          </p:nvPr>
        </p:nvGraphicFramePr>
        <p:xfrm>
          <a:off x="2032000" y="719667"/>
          <a:ext cx="8128000" cy="1097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4939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Transport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Application</a:t>
                      </a:r>
                      <a:endParaRPr lang="en-US" dirty="0"/>
                    </a:p>
                  </a:txBody>
                  <a:tcPr/>
                </a:tc>
              </a:tr>
              <a:tr h="349391">
                <a:tc>
                  <a:txBody>
                    <a:bodyPr/>
                    <a:lstStyle/>
                    <a:p>
                      <a:r>
                        <a:rPr lang="en-US" dirty="0" smtClean="0"/>
                        <a:t>In-network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QoS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Router-assist CC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ADN</a:t>
                      </a:r>
                      <a:endParaRPr lang="en-US" dirty="0"/>
                    </a:p>
                  </a:txBody>
                  <a:tcPr/>
                </a:tc>
              </a:tr>
              <a:tr h="349391">
                <a:tc>
                  <a:txBody>
                    <a:bodyPr/>
                    <a:lstStyle/>
                    <a:p>
                      <a:r>
                        <a:rPr lang="en-US" dirty="0" smtClean="0"/>
                        <a:t>Endpoint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TCP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DASH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1749981"/>
              </p:ext>
            </p:extLst>
          </p:nvPr>
        </p:nvGraphicFramePr>
        <p:xfrm>
          <a:off x="4165600" y="3645746"/>
          <a:ext cx="6949440" cy="235881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/>
                <a:gridCol w="2316480"/>
                <a:gridCol w="2316480"/>
              </a:tblGrid>
              <a:tr h="78627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Lower</a:t>
                      </a:r>
                      <a:r>
                        <a:rPr lang="en-US" i="1" baseline="0" dirty="0" smtClean="0"/>
                        <a:t> Level</a:t>
                      </a:r>
                      <a:endParaRPr lang="en-US" i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Application</a:t>
                      </a:r>
                      <a:endParaRPr lang="en-US" i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6271"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In-network</a:t>
                      </a:r>
                      <a:endParaRPr lang="en-US" i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XCP, </a:t>
                      </a:r>
                      <a:r>
                        <a:rPr lang="en-US" dirty="0" err="1" smtClean="0"/>
                        <a:t>QoS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ADN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6271"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Endpoint</a:t>
                      </a:r>
                      <a:endParaRPr lang="en-US" i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TCP, RON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DASH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244756" y="2346960"/>
            <a:ext cx="3506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More direct </a:t>
            </a:r>
            <a:r>
              <a:rPr lang="en-US" dirty="0" err="1" smtClean="0"/>
              <a:t>QoE</a:t>
            </a:r>
            <a:r>
              <a:rPr lang="en-US" dirty="0" smtClean="0"/>
              <a:t> feedback</a:t>
            </a:r>
          </a:p>
          <a:p>
            <a:r>
              <a:rPr lang="en-US" dirty="0" smtClean="0"/>
              <a:t>Less visibility to network conditions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5608319"/>
            <a:ext cx="3506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More deployable</a:t>
            </a:r>
          </a:p>
          <a:p>
            <a:r>
              <a:rPr lang="en-US" dirty="0" smtClean="0"/>
              <a:t>Less visibility to network conditions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6604000" y="3373120"/>
            <a:ext cx="3657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330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V="1">
            <a:off x="3688080" y="1124501"/>
            <a:ext cx="0" cy="25127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688080" y="3637280"/>
            <a:ext cx="34239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830320" y="3728720"/>
            <a:ext cx="13533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smtClean="0"/>
              <a:t>In-network</a:t>
            </a:r>
            <a:endParaRPr lang="en-US" sz="2000" b="1" i="1"/>
          </a:p>
        </p:txBody>
      </p:sp>
      <p:sp>
        <p:nvSpPr>
          <p:cNvPr id="10" name="TextBox 9"/>
          <p:cNvSpPr txBox="1"/>
          <p:nvPr/>
        </p:nvSpPr>
        <p:spPr>
          <a:xfrm>
            <a:off x="5853590" y="3734943"/>
            <a:ext cx="11265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smtClean="0"/>
              <a:t>Endpoint</a:t>
            </a:r>
            <a:endParaRPr lang="en-US" sz="2000" b="1" i="1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2576279" y="3014210"/>
            <a:ext cx="14896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i="1" dirty="0" smtClean="0"/>
              <a:t>Lower levels</a:t>
            </a:r>
            <a:endParaRPr lang="en-US" sz="2000" b="1" i="1" dirty="0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2623104" y="1470654"/>
            <a:ext cx="13931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i="1" smtClean="0"/>
              <a:t>Application</a:t>
            </a:r>
            <a:endParaRPr lang="en-US" sz="2000" b="1" i="1" dirty="0"/>
          </a:p>
        </p:txBody>
      </p:sp>
      <p:sp>
        <p:nvSpPr>
          <p:cNvPr id="18" name="TextBox 17"/>
          <p:cNvSpPr txBox="1"/>
          <p:nvPr/>
        </p:nvSpPr>
        <p:spPr>
          <a:xfrm>
            <a:off x="4316132" y="1168295"/>
            <a:ext cx="26385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More direct </a:t>
            </a:r>
            <a:r>
              <a:rPr lang="en-US" dirty="0" err="1" smtClean="0"/>
              <a:t>QoE</a:t>
            </a:r>
            <a:r>
              <a:rPr lang="en-US" dirty="0" smtClean="0"/>
              <a:t> feedback</a:t>
            </a:r>
          </a:p>
          <a:p>
            <a:pPr algn="r"/>
            <a:r>
              <a:rPr lang="en-US" dirty="0" smtClean="0"/>
              <a:t>Easier to deploy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714689" y="2977633"/>
            <a:ext cx="2066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More insight to </a:t>
            </a:r>
            <a:r>
              <a:rPr lang="en-US" dirty="0" smtClean="0"/>
              <a:t>network conditions</a:t>
            </a:r>
          </a:p>
        </p:txBody>
      </p:sp>
      <p:sp>
        <p:nvSpPr>
          <p:cNvPr id="28" name="Up-Down Arrow 27"/>
          <p:cNvSpPr/>
          <p:nvPr/>
        </p:nvSpPr>
        <p:spPr>
          <a:xfrm rot="2939221">
            <a:off x="5079829" y="1628453"/>
            <a:ext cx="449962" cy="1454069"/>
          </a:xfrm>
          <a:prstGeom prst="upDown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316132" y="4128830"/>
            <a:ext cx="2323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Where in </a:t>
            </a:r>
            <a:r>
              <a:rPr lang="en-US" i="1" smtClean="0">
                <a:solidFill>
                  <a:schemeClr val="bg1">
                    <a:lumMod val="50000"/>
                  </a:schemeClr>
                </a:solidFill>
              </a:rPr>
              <a:t>the network?</a:t>
            </a:r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 rot="16200000">
            <a:off x="1134449" y="2343597"/>
            <a:ext cx="3308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Which level in the protocol stack?</a:t>
            </a:r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3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/>
          <p:cNvSpPr/>
          <p:nvPr/>
        </p:nvSpPr>
        <p:spPr>
          <a:xfrm>
            <a:off x="1122678" y="1348154"/>
            <a:ext cx="4391663" cy="16052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733038" y="1439594"/>
            <a:ext cx="135128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Handcrafted</a:t>
            </a:r>
            <a:r>
              <a:rPr lang="en-US" dirty="0" smtClean="0"/>
              <a:t> logic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733038" y="2343834"/>
            <a:ext cx="135128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Underlying system</a:t>
            </a:r>
            <a:endParaRPr lang="en-US"/>
          </a:p>
        </p:txBody>
      </p:sp>
      <p:cxnSp>
        <p:nvCxnSpPr>
          <p:cNvPr id="21" name="Elbow Connector 20"/>
          <p:cNvCxnSpPr>
            <a:stCxn id="18" idx="1"/>
            <a:endCxn id="4" idx="1"/>
          </p:cNvCxnSpPr>
          <p:nvPr/>
        </p:nvCxnSpPr>
        <p:spPr>
          <a:xfrm rot="10800000">
            <a:off x="2733038" y="1744394"/>
            <a:ext cx="12700" cy="904240"/>
          </a:xfrm>
          <a:prstGeom prst="bentConnector3">
            <a:avLst>
              <a:gd name="adj1" fmla="val 1800000"/>
            </a:avLst>
          </a:prstGeom>
          <a:ln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42337" y="1873348"/>
            <a:ext cx="1595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Measurement</a:t>
            </a:r>
          </a:p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cxnSp>
        <p:nvCxnSpPr>
          <p:cNvPr id="23" name="Elbow Connector 22"/>
          <p:cNvCxnSpPr>
            <a:stCxn id="4" idx="3"/>
            <a:endCxn id="18" idx="3"/>
          </p:cNvCxnSpPr>
          <p:nvPr/>
        </p:nvCxnSpPr>
        <p:spPr>
          <a:xfrm>
            <a:off x="4084318" y="1744394"/>
            <a:ext cx="12700" cy="904240"/>
          </a:xfrm>
          <a:prstGeom prst="bentConnector3">
            <a:avLst>
              <a:gd name="adj1" fmla="val 1800000"/>
            </a:avLst>
          </a:prstGeom>
          <a:ln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277359" y="1873348"/>
            <a:ext cx="12496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Adaptation actions</a:t>
            </a:r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5138421" y="3606800"/>
            <a:ext cx="1737362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smtClean="0"/>
              <a:t>Machine-generated </a:t>
            </a:r>
            <a:r>
              <a:rPr lang="en-US" smtClean="0"/>
              <a:t>logic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5138421" y="4511040"/>
            <a:ext cx="1737362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Underlying system</a:t>
            </a:r>
            <a:endParaRPr lang="en-US"/>
          </a:p>
        </p:txBody>
      </p:sp>
      <p:cxnSp>
        <p:nvCxnSpPr>
          <p:cNvPr id="38" name="Elbow Connector 37"/>
          <p:cNvCxnSpPr>
            <a:stCxn id="37" idx="1"/>
            <a:endCxn id="36" idx="1"/>
          </p:cNvCxnSpPr>
          <p:nvPr/>
        </p:nvCxnSpPr>
        <p:spPr>
          <a:xfrm rot="10800000">
            <a:off x="5138421" y="3911600"/>
            <a:ext cx="12700" cy="904240"/>
          </a:xfrm>
          <a:prstGeom prst="bentConnector3">
            <a:avLst>
              <a:gd name="adj1" fmla="val 1800000"/>
            </a:avLst>
          </a:prstGeom>
          <a:ln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36" idx="3"/>
            <a:endCxn id="37" idx="3"/>
          </p:cNvCxnSpPr>
          <p:nvPr/>
        </p:nvCxnSpPr>
        <p:spPr>
          <a:xfrm>
            <a:off x="6875783" y="3911600"/>
            <a:ext cx="12700" cy="904240"/>
          </a:xfrm>
          <a:prstGeom prst="bentConnector3">
            <a:avLst>
              <a:gd name="adj1" fmla="val 1800000"/>
            </a:avLst>
          </a:prstGeom>
          <a:ln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053584" y="4040554"/>
            <a:ext cx="12496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Adaptation actions</a:t>
            </a:r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9885684" y="1717040"/>
            <a:ext cx="135128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Data-driven </a:t>
            </a:r>
            <a:r>
              <a:rPr lang="en-US" dirty="0" smtClean="0"/>
              <a:t>logic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9885684" y="2621280"/>
            <a:ext cx="135128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Underlying system</a:t>
            </a:r>
            <a:endParaRPr lang="en-US"/>
          </a:p>
        </p:txBody>
      </p:sp>
      <p:cxnSp>
        <p:nvCxnSpPr>
          <p:cNvPr id="48" name="Elbow Connector 47"/>
          <p:cNvCxnSpPr>
            <a:stCxn id="47" idx="1"/>
            <a:endCxn id="46" idx="1"/>
          </p:cNvCxnSpPr>
          <p:nvPr/>
        </p:nvCxnSpPr>
        <p:spPr>
          <a:xfrm rot="10800000">
            <a:off x="9885684" y="2021840"/>
            <a:ext cx="12700" cy="904240"/>
          </a:xfrm>
          <a:prstGeom prst="bentConnector3">
            <a:avLst>
              <a:gd name="adj1" fmla="val 1800000"/>
            </a:avLst>
          </a:prstGeom>
          <a:ln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8174996" y="2150794"/>
            <a:ext cx="1595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Measurement</a:t>
            </a:r>
          </a:p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cxnSp>
        <p:nvCxnSpPr>
          <p:cNvPr id="50" name="Elbow Connector 49"/>
          <p:cNvCxnSpPr>
            <a:stCxn id="46" idx="3"/>
            <a:endCxn id="47" idx="3"/>
          </p:cNvCxnSpPr>
          <p:nvPr/>
        </p:nvCxnSpPr>
        <p:spPr>
          <a:xfrm>
            <a:off x="11236964" y="2021840"/>
            <a:ext cx="12700" cy="904240"/>
          </a:xfrm>
          <a:prstGeom prst="bentConnector3">
            <a:avLst>
              <a:gd name="adj1" fmla="val 1800000"/>
            </a:avLst>
          </a:prstGeom>
          <a:ln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1430005" y="2150794"/>
            <a:ext cx="12496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Adaptation actions</a:t>
            </a:r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3413758" y="4040554"/>
            <a:ext cx="1595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Measurement</a:t>
            </a:r>
          </a:p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59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6295585" y="1558113"/>
            <a:ext cx="5935757" cy="39811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-45497" y="1558114"/>
            <a:ext cx="5935757" cy="39811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060" y="1662430"/>
            <a:ext cx="5156200" cy="3086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5780" y="1662430"/>
            <a:ext cx="5006220" cy="3092450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9454029"/>
              </p:ext>
            </p:extLst>
          </p:nvPr>
        </p:nvGraphicFramePr>
        <p:xfrm>
          <a:off x="6672749" y="1558115"/>
          <a:ext cx="492711" cy="33796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2711"/>
              </a:tblGrid>
              <a:tr h="375516"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/>
                        <a:t>16</a:t>
                      </a:r>
                      <a:endParaRPr lang="en-US" sz="2200" dirty="0"/>
                    </a:p>
                  </a:txBody>
                  <a:tcPr marT="0" marB="0" anchor="ctr"/>
                </a:tc>
              </a:tr>
              <a:tr h="375516"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/>
                        <a:t>14</a:t>
                      </a:r>
                      <a:endParaRPr lang="en-US" sz="2200" dirty="0"/>
                    </a:p>
                  </a:txBody>
                  <a:tcPr marT="0" marB="0" anchor="ctr"/>
                </a:tc>
              </a:tr>
              <a:tr h="375516"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/>
                        <a:t>12</a:t>
                      </a:r>
                      <a:endParaRPr lang="en-US" sz="2200" dirty="0"/>
                    </a:p>
                  </a:txBody>
                  <a:tcPr marT="0" marB="0" anchor="ctr"/>
                </a:tc>
              </a:tr>
              <a:tr h="375516"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/>
                        <a:t>10</a:t>
                      </a:r>
                      <a:endParaRPr lang="en-US" sz="2200" dirty="0"/>
                    </a:p>
                  </a:txBody>
                  <a:tcPr marT="0" marB="0" anchor="ctr"/>
                </a:tc>
              </a:tr>
              <a:tr h="375516"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/>
                        <a:t>8</a:t>
                      </a:r>
                      <a:endParaRPr lang="en-US" sz="2200" dirty="0"/>
                    </a:p>
                  </a:txBody>
                  <a:tcPr marT="0" marB="0" anchor="ctr"/>
                </a:tc>
              </a:tr>
              <a:tr h="375516"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/>
                        <a:t>6</a:t>
                      </a:r>
                      <a:endParaRPr lang="en-US" sz="2200" dirty="0"/>
                    </a:p>
                  </a:txBody>
                  <a:tcPr marT="0" marB="0" anchor="ctr"/>
                </a:tc>
              </a:tr>
              <a:tr h="375516"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/>
                        <a:t>4</a:t>
                      </a:r>
                      <a:endParaRPr lang="en-US" sz="2200" dirty="0"/>
                    </a:p>
                  </a:txBody>
                  <a:tcPr marT="0" marB="0" anchor="ctr"/>
                </a:tc>
              </a:tr>
              <a:tr h="375516"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/>
                        <a:t>2</a:t>
                      </a:r>
                      <a:endParaRPr lang="en-US" sz="2200" dirty="0"/>
                    </a:p>
                  </a:txBody>
                  <a:tcPr marT="0" marB="0" anchor="ctr"/>
                </a:tc>
              </a:tr>
              <a:tr h="375517"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/>
                        <a:t>0</a:t>
                      </a:r>
                      <a:endParaRPr lang="en-US" sz="2200" dirty="0"/>
                    </a:p>
                  </a:txBody>
                  <a:tcPr marT="0" marB="0" anchor="ctr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079584"/>
              </p:ext>
            </p:extLst>
          </p:nvPr>
        </p:nvGraphicFramePr>
        <p:xfrm>
          <a:off x="457202" y="4754880"/>
          <a:ext cx="5151120" cy="42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8520"/>
                <a:gridCol w="858520"/>
                <a:gridCol w="858520"/>
                <a:gridCol w="858520"/>
                <a:gridCol w="858520"/>
                <a:gridCol w="858520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/>
                        <a:t>1</a:t>
                      </a:r>
                      <a:endParaRPr lang="en-US" sz="2200" dirty="0"/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/>
                        <a:t>2</a:t>
                      </a:r>
                      <a:endParaRPr lang="en-US" sz="2200" dirty="0"/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/>
                        <a:t>3</a:t>
                      </a:r>
                      <a:endParaRPr lang="en-US" sz="2200" dirty="0"/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/>
                        <a:t>4</a:t>
                      </a:r>
                      <a:endParaRPr lang="en-US" sz="2200" dirty="0"/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/>
                        <a:t>5</a:t>
                      </a:r>
                      <a:endParaRPr lang="en-US" sz="2200" dirty="0"/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/>
                        <a:t>6</a:t>
                      </a:r>
                      <a:endParaRPr lang="en-US" sz="2200" dirty="0"/>
                    </a:p>
                  </a:txBody>
                  <a:tcPr marR="0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3048003"/>
              </p:ext>
            </p:extLst>
          </p:nvPr>
        </p:nvGraphicFramePr>
        <p:xfrm>
          <a:off x="406404" y="1662430"/>
          <a:ext cx="342389" cy="32753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2389"/>
              </a:tblGrid>
              <a:tr h="467904"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/>
                        <a:t>6</a:t>
                      </a:r>
                      <a:endParaRPr lang="en-US" sz="2200" dirty="0"/>
                    </a:p>
                  </a:txBody>
                  <a:tcPr anchor="ctr"/>
                </a:tc>
              </a:tr>
              <a:tr h="467904"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/>
                        <a:t>5</a:t>
                      </a:r>
                      <a:endParaRPr lang="en-US" sz="2200" dirty="0"/>
                    </a:p>
                  </a:txBody>
                  <a:tcPr anchor="ctr"/>
                </a:tc>
              </a:tr>
              <a:tr h="467904"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/>
                        <a:t>4</a:t>
                      </a:r>
                      <a:endParaRPr lang="en-US" sz="2200" dirty="0"/>
                    </a:p>
                  </a:txBody>
                  <a:tcPr anchor="ctr"/>
                </a:tc>
              </a:tr>
              <a:tr h="467904"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/>
                        <a:t>3</a:t>
                      </a:r>
                      <a:endParaRPr lang="en-US" sz="2200" dirty="0"/>
                    </a:p>
                  </a:txBody>
                  <a:tcPr anchor="ctr"/>
                </a:tc>
              </a:tr>
              <a:tr h="467904"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/>
                        <a:t>2</a:t>
                      </a:r>
                      <a:endParaRPr lang="en-US" sz="2200" dirty="0"/>
                    </a:p>
                  </a:txBody>
                  <a:tcPr anchor="ctr"/>
                </a:tc>
              </a:tr>
              <a:tr h="467904"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/>
                        <a:t>1</a:t>
                      </a:r>
                      <a:endParaRPr lang="en-US" sz="2200" dirty="0"/>
                    </a:p>
                  </a:txBody>
                  <a:tcPr anchor="ctr"/>
                </a:tc>
              </a:tr>
              <a:tr h="467904"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/>
                        <a:t>0</a:t>
                      </a:r>
                      <a:endParaRPr lang="en-US" sz="22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 rot="16200000">
            <a:off x="5106958" y="3084651"/>
            <a:ext cx="280814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Avg. buffering ratio (%)</a:t>
            </a:r>
            <a:endParaRPr lang="en-US" sz="2200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-1141805" y="3084651"/>
            <a:ext cx="280814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Avg. buffering ratio (%)</a:t>
            </a:r>
            <a:endParaRPr lang="en-US" sz="2200" dirty="0"/>
          </a:p>
        </p:txBody>
      </p:sp>
      <p:sp>
        <p:nvSpPr>
          <p:cNvPr id="12" name="TextBox 11"/>
          <p:cNvSpPr txBox="1"/>
          <p:nvPr/>
        </p:nvSpPr>
        <p:spPr>
          <a:xfrm>
            <a:off x="2782752" y="5108372"/>
            <a:ext cx="125149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smtClean="0"/>
              <a:t>Top cities</a:t>
            </a:r>
            <a:endParaRPr lang="en-US" sz="2200"/>
          </a:p>
        </p:txBody>
      </p:sp>
      <p:sp>
        <p:nvSpPr>
          <p:cNvPr id="13" name="TextBox 12"/>
          <p:cNvSpPr txBox="1"/>
          <p:nvPr/>
        </p:nvSpPr>
        <p:spPr>
          <a:xfrm>
            <a:off x="9362518" y="5108372"/>
            <a:ext cx="75533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smtClean="0"/>
              <a:t>Hour</a:t>
            </a:r>
            <a:endParaRPr lang="en-US" sz="22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786216"/>
              </p:ext>
            </p:extLst>
          </p:nvPr>
        </p:nvGraphicFramePr>
        <p:xfrm>
          <a:off x="6672748" y="4743666"/>
          <a:ext cx="5509088" cy="42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8636"/>
                <a:gridCol w="688636"/>
                <a:gridCol w="688636"/>
                <a:gridCol w="688636"/>
                <a:gridCol w="688636"/>
                <a:gridCol w="688636"/>
                <a:gridCol w="688636"/>
                <a:gridCol w="688636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/>
                        <a:t>0</a:t>
                      </a:r>
                      <a:endParaRPr lang="en-US" sz="2200" dirty="0"/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/>
                        <a:t>10</a:t>
                      </a:r>
                      <a:endParaRPr lang="en-US" sz="2200" dirty="0"/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/>
                        <a:t>20</a:t>
                      </a:r>
                      <a:endParaRPr lang="en-US" sz="2200" dirty="0"/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/>
                        <a:t>30</a:t>
                      </a:r>
                      <a:endParaRPr lang="en-US" sz="2200" dirty="0"/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/>
                        <a:t>40</a:t>
                      </a:r>
                      <a:endParaRPr lang="en-US" sz="2200" dirty="0"/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/>
                        <a:t>50</a:t>
                      </a:r>
                      <a:endParaRPr lang="en-US" sz="2200" dirty="0"/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/>
                        <a:t>60</a:t>
                      </a:r>
                      <a:endParaRPr lang="en-US" sz="2200" dirty="0"/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/>
                        <a:t>70</a:t>
                      </a:r>
                      <a:endParaRPr lang="en-US" sz="2200" dirty="0"/>
                    </a:p>
                  </a:txBody>
                  <a:tcPr marR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81810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Arrow Connector 11"/>
          <p:cNvCxnSpPr>
            <a:stCxn id="5" idx="3"/>
            <a:endCxn id="10" idx="1"/>
          </p:cNvCxnSpPr>
          <p:nvPr/>
        </p:nvCxnSpPr>
        <p:spPr>
          <a:xfrm flipV="1">
            <a:off x="2956560" y="1444269"/>
            <a:ext cx="330460" cy="452723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3"/>
            <a:endCxn id="9" idx="1"/>
          </p:cNvCxnSpPr>
          <p:nvPr/>
        </p:nvCxnSpPr>
        <p:spPr>
          <a:xfrm>
            <a:off x="2956560" y="1896992"/>
            <a:ext cx="330460" cy="462022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3"/>
            <a:endCxn id="8" idx="1"/>
          </p:cNvCxnSpPr>
          <p:nvPr/>
        </p:nvCxnSpPr>
        <p:spPr>
          <a:xfrm flipV="1">
            <a:off x="2956560" y="3303894"/>
            <a:ext cx="330460" cy="433211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3"/>
            <a:endCxn id="7" idx="1"/>
          </p:cNvCxnSpPr>
          <p:nvPr/>
        </p:nvCxnSpPr>
        <p:spPr>
          <a:xfrm>
            <a:off x="2956560" y="3737105"/>
            <a:ext cx="330460" cy="476711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-187700" y="1522966"/>
            <a:ext cx="3144260" cy="74805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>
              <a:spcBef>
                <a:spcPts val="600"/>
              </a:spcBef>
            </a:pPr>
            <a:r>
              <a:rPr lang="en-US" altLang="zh-CN" sz="2000" b="1" dirty="0" smtClean="0">
                <a:solidFill>
                  <a:schemeClr val="tx1"/>
                </a:solidFill>
              </a:rPr>
              <a:t>Challenge #1</a:t>
            </a:r>
          </a:p>
          <a:p>
            <a:pPr algn="ctr">
              <a:spcBef>
                <a:spcPts val="600"/>
              </a:spcBef>
            </a:pPr>
            <a:r>
              <a:rPr lang="en-US" altLang="zh-CN" sz="2000" i="1" dirty="0" smtClean="0">
                <a:solidFill>
                  <a:schemeClr val="tx1"/>
                </a:solidFill>
              </a:rPr>
              <a:t>Expressive prediction models</a:t>
            </a:r>
          </a:p>
        </p:txBody>
      </p:sp>
      <p:sp>
        <p:nvSpPr>
          <p:cNvPr id="6" name="Rectangle 5"/>
          <p:cNvSpPr/>
          <p:nvPr/>
        </p:nvSpPr>
        <p:spPr>
          <a:xfrm>
            <a:off x="-187700" y="3363079"/>
            <a:ext cx="3144260" cy="74805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>
              <a:spcBef>
                <a:spcPts val="600"/>
              </a:spcBef>
            </a:pPr>
            <a:r>
              <a:rPr lang="en-US" altLang="zh-CN" sz="2000" b="1" dirty="0" smtClean="0">
                <a:solidFill>
                  <a:schemeClr val="tx1"/>
                </a:solidFill>
              </a:rPr>
              <a:t>Challenge #2</a:t>
            </a:r>
          </a:p>
          <a:p>
            <a:pPr algn="ctr">
              <a:spcBef>
                <a:spcPts val="600"/>
              </a:spcBef>
            </a:pPr>
            <a:r>
              <a:rPr lang="en-US" altLang="zh-CN" sz="2000" i="1" dirty="0" smtClean="0">
                <a:solidFill>
                  <a:schemeClr val="tx1"/>
                </a:solidFill>
              </a:rPr>
              <a:t>Scalable control platforms</a:t>
            </a:r>
          </a:p>
        </p:txBody>
      </p:sp>
      <p:sp>
        <p:nvSpPr>
          <p:cNvPr id="7" name="Rectangle 6"/>
          <p:cNvSpPr/>
          <p:nvPr/>
        </p:nvSpPr>
        <p:spPr>
          <a:xfrm>
            <a:off x="3287020" y="3839790"/>
            <a:ext cx="2768340" cy="74805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>
              <a:spcBef>
                <a:spcPts val="600"/>
              </a:spcBef>
            </a:pPr>
            <a:r>
              <a:rPr lang="en-US" altLang="zh-CN" sz="2000" i="1" dirty="0" smtClean="0">
                <a:solidFill>
                  <a:schemeClr val="tx1"/>
                </a:solidFill>
              </a:rPr>
              <a:t>Near real-time predictive control</a:t>
            </a:r>
            <a:endParaRPr lang="en-US" altLang="zh-CN" sz="2000" i="1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87020" y="2929868"/>
            <a:ext cx="2768340" cy="74805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>
              <a:spcBef>
                <a:spcPts val="600"/>
              </a:spcBef>
            </a:pPr>
            <a:r>
              <a:rPr lang="en-US" altLang="zh-CN" sz="2000" i="1" dirty="0" smtClean="0">
                <a:solidFill>
                  <a:schemeClr val="tx1"/>
                </a:solidFill>
              </a:rPr>
              <a:t>Geo-distributed analytics with a fresh global view</a:t>
            </a:r>
            <a:endParaRPr lang="en-US" altLang="zh-CN" sz="2000" i="1" dirty="0" smtClean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87020" y="1984988"/>
            <a:ext cx="2768340" cy="74805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>
              <a:spcBef>
                <a:spcPts val="600"/>
              </a:spcBef>
            </a:pPr>
            <a:r>
              <a:rPr lang="en-US" altLang="zh-CN" sz="2000" i="1" dirty="0" smtClean="0">
                <a:solidFill>
                  <a:schemeClr val="tx1"/>
                </a:solidFill>
              </a:rPr>
              <a:t>Large decision spaces</a:t>
            </a:r>
            <a:endParaRPr lang="en-US" altLang="zh-CN" sz="2000" i="1" dirty="0" smtClean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287020" y="1070243"/>
            <a:ext cx="2768340" cy="74805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>
              <a:spcBef>
                <a:spcPts val="600"/>
              </a:spcBef>
            </a:pPr>
            <a:r>
              <a:rPr lang="en-US" altLang="zh-CN" sz="2000" i="1" dirty="0" smtClean="0">
                <a:solidFill>
                  <a:schemeClr val="tx1"/>
                </a:solidFill>
              </a:rPr>
              <a:t>Complex </a:t>
            </a:r>
            <a:r>
              <a:rPr lang="en-US" altLang="zh-CN" sz="2000" i="1" dirty="0" err="1" smtClean="0">
                <a:solidFill>
                  <a:schemeClr val="tx1"/>
                </a:solidFill>
              </a:rPr>
              <a:t>QoE</a:t>
            </a:r>
            <a:r>
              <a:rPr lang="en-US" altLang="zh-CN" sz="2000" i="1" dirty="0" smtClean="0">
                <a:solidFill>
                  <a:schemeClr val="tx1"/>
                </a:solidFill>
              </a:rPr>
              <a:t>-determining factors</a:t>
            </a:r>
            <a:endParaRPr lang="en-US" altLang="zh-CN" sz="2000" i="1" dirty="0" smtClean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886986" y="1226283"/>
            <a:ext cx="2612614" cy="8664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 anchorCtr="0"/>
          <a:lstStyle/>
          <a:p>
            <a:pPr algn="ctr"/>
            <a:r>
              <a:rPr lang="en-US" sz="2000" b="1" i="1" dirty="0" smtClean="0">
                <a:solidFill>
                  <a:schemeClr val="tx1"/>
                </a:solidFill>
              </a:rPr>
              <a:t>Idea #1 (Ch. </a:t>
            </a:r>
            <a:r>
              <a:rPr lang="en-US" sz="2000" b="1" i="1" dirty="0" smtClean="0">
                <a:solidFill>
                  <a:schemeClr val="tx1"/>
                </a:solidFill>
              </a:rPr>
              <a:t>5, 6</a:t>
            </a:r>
            <a:r>
              <a:rPr lang="en-US" sz="2000" b="1" i="1" dirty="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sz="2000" i="1" dirty="0" smtClean="0">
                <a:solidFill>
                  <a:schemeClr val="tx1"/>
                </a:solidFill>
              </a:rPr>
              <a:t>Critical </a:t>
            </a:r>
            <a:r>
              <a:rPr lang="en-US" sz="2000" i="1" dirty="0" smtClean="0">
                <a:solidFill>
                  <a:schemeClr val="tx1"/>
                </a:solidFill>
              </a:rPr>
              <a:t>feature </a:t>
            </a:r>
            <a:r>
              <a:rPr lang="en-US" sz="2000" i="1" dirty="0" smtClean="0">
                <a:solidFill>
                  <a:schemeClr val="tx1"/>
                </a:solidFill>
              </a:rPr>
              <a:t>analysis</a:t>
            </a:r>
            <a:endParaRPr lang="en-US" sz="2000" i="1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886986" y="2303243"/>
            <a:ext cx="2612614" cy="8664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 anchorCtr="0"/>
          <a:lstStyle/>
          <a:p>
            <a:pPr algn="ctr"/>
            <a:r>
              <a:rPr lang="en-US" sz="2000" b="1" i="1" dirty="0">
                <a:solidFill>
                  <a:schemeClr val="tx1"/>
                </a:solidFill>
              </a:rPr>
              <a:t>Idea </a:t>
            </a:r>
            <a:r>
              <a:rPr lang="en-US" sz="2000" b="1" i="1" dirty="0" smtClean="0">
                <a:solidFill>
                  <a:schemeClr val="tx1"/>
                </a:solidFill>
              </a:rPr>
              <a:t>#2 </a:t>
            </a:r>
            <a:r>
              <a:rPr lang="en-US" sz="2000" b="1" i="1" dirty="0">
                <a:solidFill>
                  <a:schemeClr val="tx1"/>
                </a:solidFill>
              </a:rPr>
              <a:t>(Ch. 7</a:t>
            </a:r>
            <a:r>
              <a:rPr lang="en-US" sz="2000" b="1" i="1" dirty="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sz="2000" i="1" dirty="0" smtClean="0">
                <a:solidFill>
                  <a:schemeClr val="tx1"/>
                </a:solidFill>
              </a:rPr>
              <a:t>Group-based control</a:t>
            </a:r>
            <a:endParaRPr lang="en-US" sz="2000" i="1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886986" y="3435974"/>
            <a:ext cx="2612614" cy="8664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 anchorCtr="0"/>
          <a:lstStyle/>
          <a:p>
            <a:pPr algn="ctr"/>
            <a:r>
              <a:rPr lang="en-US" sz="2000" b="1" i="1" dirty="0">
                <a:solidFill>
                  <a:schemeClr val="tx1"/>
                </a:solidFill>
              </a:rPr>
              <a:t>Idea </a:t>
            </a:r>
            <a:r>
              <a:rPr lang="en-US" sz="2000" b="1" i="1" dirty="0" smtClean="0">
                <a:solidFill>
                  <a:schemeClr val="tx1"/>
                </a:solidFill>
              </a:rPr>
              <a:t>#3 </a:t>
            </a:r>
            <a:r>
              <a:rPr lang="en-US" sz="2000" b="1" i="1" dirty="0">
                <a:solidFill>
                  <a:schemeClr val="tx1"/>
                </a:solidFill>
              </a:rPr>
              <a:t>(Ch. </a:t>
            </a:r>
            <a:r>
              <a:rPr lang="en-US" sz="2000" b="1" i="1" dirty="0" smtClean="0">
                <a:solidFill>
                  <a:schemeClr val="tx1"/>
                </a:solidFill>
              </a:rPr>
              <a:t>8)</a:t>
            </a:r>
          </a:p>
          <a:p>
            <a:pPr algn="ctr"/>
            <a:r>
              <a:rPr lang="en-US" sz="2000" i="1" dirty="0" smtClean="0">
                <a:solidFill>
                  <a:schemeClr val="tx1"/>
                </a:solidFill>
              </a:rPr>
              <a:t>Guided exploration</a:t>
            </a:r>
            <a:endParaRPr lang="en-US" sz="2000" i="1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/>
          <p:cNvCxnSpPr>
            <a:stCxn id="24" idx="1"/>
            <a:endCxn id="10" idx="3"/>
          </p:cNvCxnSpPr>
          <p:nvPr/>
        </p:nvCxnSpPr>
        <p:spPr>
          <a:xfrm flipH="1" flipV="1">
            <a:off x="6055360" y="1444269"/>
            <a:ext cx="831626" cy="215225"/>
          </a:xfrm>
          <a:prstGeom prst="straightConnector1">
            <a:avLst/>
          </a:prstGeom>
          <a:ln w="381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1"/>
            <a:endCxn id="7" idx="3"/>
          </p:cNvCxnSpPr>
          <p:nvPr/>
        </p:nvCxnSpPr>
        <p:spPr>
          <a:xfrm flipH="1">
            <a:off x="6055360" y="1659494"/>
            <a:ext cx="831626" cy="2554322"/>
          </a:xfrm>
          <a:prstGeom prst="straightConnector1">
            <a:avLst/>
          </a:prstGeom>
          <a:ln w="381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6" idx="1"/>
            <a:endCxn id="9" idx="3"/>
          </p:cNvCxnSpPr>
          <p:nvPr/>
        </p:nvCxnSpPr>
        <p:spPr>
          <a:xfrm flipH="1" flipV="1">
            <a:off x="6055360" y="2359014"/>
            <a:ext cx="831626" cy="1510171"/>
          </a:xfrm>
          <a:prstGeom prst="straightConnector1">
            <a:avLst/>
          </a:prstGeom>
          <a:ln w="381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5" idx="1"/>
            <a:endCxn id="8" idx="3"/>
          </p:cNvCxnSpPr>
          <p:nvPr/>
        </p:nvCxnSpPr>
        <p:spPr>
          <a:xfrm flipH="1">
            <a:off x="6055360" y="2736454"/>
            <a:ext cx="831626" cy="567440"/>
          </a:xfrm>
          <a:prstGeom prst="straightConnector1">
            <a:avLst/>
          </a:prstGeom>
          <a:ln w="381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9936480" y="2351981"/>
            <a:ext cx="2334390" cy="762118"/>
          </a:xfrm>
          <a:prstGeom prst="rect">
            <a:avLst/>
          </a:prstGeom>
          <a:solidFill>
            <a:srgbClr val="92D050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>
              <a:spcBef>
                <a:spcPts val="600"/>
              </a:spcBef>
            </a:pPr>
            <a:r>
              <a:rPr lang="en-US" altLang="zh-CN" sz="2000" b="1" dirty="0" smtClean="0">
                <a:solidFill>
                  <a:schemeClr val="tx1"/>
                </a:solidFill>
              </a:rPr>
              <a:t>Key insight</a:t>
            </a:r>
          </a:p>
          <a:p>
            <a:pPr algn="ctr">
              <a:spcBef>
                <a:spcPts val="600"/>
              </a:spcBef>
            </a:pPr>
            <a:r>
              <a:rPr lang="en-US" altLang="zh-CN" sz="2000" i="1" dirty="0" smtClean="0">
                <a:solidFill>
                  <a:schemeClr val="tx1"/>
                </a:solidFill>
              </a:rPr>
              <a:t>Persistent Structures</a:t>
            </a:r>
          </a:p>
        </p:txBody>
      </p:sp>
      <p:cxnSp>
        <p:nvCxnSpPr>
          <p:cNvPr id="52" name="Straight Arrow Connector 51"/>
          <p:cNvCxnSpPr>
            <a:stCxn id="51" idx="1"/>
            <a:endCxn id="24" idx="3"/>
          </p:cNvCxnSpPr>
          <p:nvPr/>
        </p:nvCxnSpPr>
        <p:spPr>
          <a:xfrm flipH="1" flipV="1">
            <a:off x="9499600" y="1659494"/>
            <a:ext cx="436880" cy="1073546"/>
          </a:xfrm>
          <a:prstGeom prst="straightConnector1">
            <a:avLst/>
          </a:prstGeom>
          <a:ln w="381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1" idx="1"/>
            <a:endCxn id="25" idx="3"/>
          </p:cNvCxnSpPr>
          <p:nvPr/>
        </p:nvCxnSpPr>
        <p:spPr>
          <a:xfrm flipH="1">
            <a:off x="9499600" y="2733040"/>
            <a:ext cx="436880" cy="3414"/>
          </a:xfrm>
          <a:prstGeom prst="straightConnector1">
            <a:avLst/>
          </a:prstGeom>
          <a:ln w="381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1" idx="1"/>
            <a:endCxn id="26" idx="3"/>
          </p:cNvCxnSpPr>
          <p:nvPr/>
        </p:nvCxnSpPr>
        <p:spPr>
          <a:xfrm flipH="1">
            <a:off x="9499600" y="2733040"/>
            <a:ext cx="436880" cy="1136145"/>
          </a:xfrm>
          <a:prstGeom prst="straightConnector1">
            <a:avLst/>
          </a:prstGeom>
          <a:ln w="381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5271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857460" y="966759"/>
            <a:ext cx="4918842" cy="404694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2" cstate="email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1273" y="3181897"/>
            <a:ext cx="640080" cy="64008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" cstate="email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11353" y="4211567"/>
            <a:ext cx="640080" cy="64008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" cstate="email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20497" y="2113893"/>
            <a:ext cx="640080" cy="640080"/>
          </a:xfrm>
          <a:prstGeom prst="rect">
            <a:avLst/>
          </a:prstGeom>
        </p:spPr>
      </p:pic>
      <p:sp>
        <p:nvSpPr>
          <p:cNvPr id="47" name="Cloud 46"/>
          <p:cNvSpPr/>
          <p:nvPr/>
        </p:nvSpPr>
        <p:spPr>
          <a:xfrm>
            <a:off x="2549120" y="2611805"/>
            <a:ext cx="3179954" cy="1724162"/>
          </a:xfrm>
          <a:prstGeom prst="cloud">
            <a:avLst/>
          </a:prstGeom>
          <a:solidFill>
            <a:schemeClr val="bg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814962" y="953320"/>
            <a:ext cx="4918842" cy="404694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email">
            <a:duotone>
              <a:prstClr val="black"/>
              <a:schemeClr val="accent3">
                <a:tint val="45000"/>
                <a:satMod val="400000"/>
              </a:schemeClr>
            </a:duotone>
            <a:alphaModFix amt="82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78803" y="3240696"/>
            <a:ext cx="688383" cy="46638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 cstate="email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39882" y="3181897"/>
            <a:ext cx="640080" cy="64008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 cstate="email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79962" y="4211567"/>
            <a:ext cx="640080" cy="64008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" cstate="email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89106" y="2113893"/>
            <a:ext cx="640080" cy="64008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4" cstate="email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13453" y="1089534"/>
            <a:ext cx="548034" cy="846929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lum bright="-20000" contrast="40000"/>
          </a:blip>
          <a:stretch>
            <a:fillRect/>
          </a:stretch>
        </p:blipFill>
        <p:spPr>
          <a:xfrm>
            <a:off x="9360498" y="1030542"/>
            <a:ext cx="986439" cy="986439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lum bright="-20000" contrast="40000"/>
          </a:blip>
          <a:stretch>
            <a:fillRect/>
          </a:stretch>
        </p:blipFill>
        <p:spPr>
          <a:xfrm>
            <a:off x="3628278" y="2551757"/>
            <a:ext cx="850068" cy="850068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lum bright="-20000" contrast="40000"/>
          </a:blip>
          <a:stretch>
            <a:fillRect/>
          </a:stretch>
        </p:blipFill>
        <p:spPr>
          <a:xfrm>
            <a:off x="958410" y="2822985"/>
            <a:ext cx="850068" cy="850068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903850" y="3682212"/>
            <a:ext cx="1315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Endpoint</a:t>
            </a:r>
            <a:endParaRPr lang="en-US" sz="2400"/>
          </a:p>
        </p:txBody>
      </p:sp>
      <p:sp>
        <p:nvSpPr>
          <p:cNvPr id="43" name="TextBox 42"/>
          <p:cNvSpPr txBox="1"/>
          <p:nvPr/>
        </p:nvSpPr>
        <p:spPr>
          <a:xfrm>
            <a:off x="3181270" y="3614251"/>
            <a:ext cx="19156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Network Core</a:t>
            </a:r>
            <a:endParaRPr lang="en-US" sz="2400" dirty="0"/>
          </a:p>
        </p:txBody>
      </p:sp>
      <p:sp>
        <p:nvSpPr>
          <p:cNvPr id="44" name="TextBox 43"/>
          <p:cNvSpPr txBox="1"/>
          <p:nvPr/>
        </p:nvSpPr>
        <p:spPr>
          <a:xfrm>
            <a:off x="7625309" y="1227990"/>
            <a:ext cx="14385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Controller</a:t>
            </a:r>
            <a:endParaRPr lang="en-US" sz="2400"/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lum bright="-20000" contrast="40000"/>
          </a:blip>
          <a:stretch>
            <a:fillRect/>
          </a:stretch>
        </p:blipFill>
        <p:spPr>
          <a:xfrm>
            <a:off x="1431169" y="1797261"/>
            <a:ext cx="850068" cy="850068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lum bright="-20000" contrast="40000"/>
          </a:blip>
          <a:stretch>
            <a:fillRect/>
          </a:stretch>
        </p:blipFill>
        <p:spPr>
          <a:xfrm>
            <a:off x="1317750" y="4031965"/>
            <a:ext cx="850068" cy="850068"/>
          </a:xfrm>
          <a:prstGeom prst="rect">
            <a:avLst/>
          </a:prstGeom>
        </p:spPr>
      </p:pic>
      <p:cxnSp>
        <p:nvCxnSpPr>
          <p:cNvPr id="51" name="Straight Arrow Connector 50"/>
          <p:cNvCxnSpPr/>
          <p:nvPr/>
        </p:nvCxnSpPr>
        <p:spPr>
          <a:xfrm flipH="1">
            <a:off x="1889019" y="3473886"/>
            <a:ext cx="1280160" cy="727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 flipV="1">
            <a:off x="2177113" y="2753974"/>
            <a:ext cx="1005840" cy="54864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2467641" y="3647234"/>
            <a:ext cx="731520" cy="64008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8" name="Picture 57"/>
          <p:cNvPicPr>
            <a:picLocks noChangeAspect="1"/>
          </p:cNvPicPr>
          <p:nvPr/>
        </p:nvPicPr>
        <p:blipFill>
          <a:blip r:embed="rId3" cstate="email">
            <a:duotone>
              <a:prstClr val="black"/>
              <a:schemeClr val="accent3">
                <a:tint val="45000"/>
                <a:satMod val="400000"/>
              </a:schemeClr>
            </a:duotone>
            <a:alphaModFix amt="8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89523" y="3153810"/>
            <a:ext cx="688383" cy="466380"/>
          </a:xfrm>
          <a:prstGeom prst="rect">
            <a:avLst/>
          </a:prstGeom>
        </p:spPr>
      </p:pic>
      <p:cxnSp>
        <p:nvCxnSpPr>
          <p:cNvPr id="61" name="Straight Arrow Connector 60"/>
          <p:cNvCxnSpPr>
            <a:stCxn id="58" idx="1"/>
            <a:endCxn id="8" idx="3"/>
          </p:cNvCxnSpPr>
          <p:nvPr/>
        </p:nvCxnSpPr>
        <p:spPr>
          <a:xfrm flipH="1">
            <a:off x="3867186" y="3387000"/>
            <a:ext cx="622337" cy="86886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Cloud 63"/>
          <p:cNvSpPr/>
          <p:nvPr/>
        </p:nvSpPr>
        <p:spPr>
          <a:xfrm>
            <a:off x="8413145" y="2570083"/>
            <a:ext cx="3179954" cy="1724162"/>
          </a:xfrm>
          <a:prstGeom prst="cloud">
            <a:avLst/>
          </a:prstGeom>
          <a:solidFill>
            <a:schemeClr val="bg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65" name="Picture 64"/>
          <p:cNvPicPr>
            <a:picLocks noChangeAspect="1"/>
          </p:cNvPicPr>
          <p:nvPr/>
        </p:nvPicPr>
        <p:blipFill>
          <a:blip r:embed="rId3" cstate="email">
            <a:duotone>
              <a:prstClr val="black"/>
              <a:schemeClr val="accent3">
                <a:tint val="45000"/>
                <a:satMod val="400000"/>
              </a:schemeClr>
            </a:duotone>
            <a:alphaModFix amt="82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42828" y="3198974"/>
            <a:ext cx="688383" cy="466380"/>
          </a:xfrm>
          <a:prstGeom prst="rect">
            <a:avLst/>
          </a:prstGeom>
        </p:spPr>
      </p:pic>
      <p:cxnSp>
        <p:nvCxnSpPr>
          <p:cNvPr id="67" name="Straight Arrow Connector 66"/>
          <p:cNvCxnSpPr/>
          <p:nvPr/>
        </p:nvCxnSpPr>
        <p:spPr>
          <a:xfrm flipH="1">
            <a:off x="7753044" y="3432164"/>
            <a:ext cx="1280160" cy="727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 flipV="1">
            <a:off x="8041138" y="2712252"/>
            <a:ext cx="1005840" cy="54864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H="1">
            <a:off x="8331666" y="3605512"/>
            <a:ext cx="731520" cy="64008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0" name="Picture 69"/>
          <p:cNvPicPr>
            <a:picLocks noChangeAspect="1"/>
          </p:cNvPicPr>
          <p:nvPr/>
        </p:nvPicPr>
        <p:blipFill>
          <a:blip r:embed="rId3" cstate="email">
            <a:duotone>
              <a:prstClr val="black"/>
              <a:schemeClr val="accent3">
                <a:tint val="45000"/>
                <a:satMod val="400000"/>
              </a:schemeClr>
            </a:duotone>
            <a:alphaModFix amt="8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53548" y="3112088"/>
            <a:ext cx="688383" cy="466380"/>
          </a:xfrm>
          <a:prstGeom prst="rect">
            <a:avLst/>
          </a:prstGeom>
        </p:spPr>
      </p:pic>
      <p:cxnSp>
        <p:nvCxnSpPr>
          <p:cNvPr id="71" name="Straight Arrow Connector 70"/>
          <p:cNvCxnSpPr>
            <a:stCxn id="70" idx="1"/>
            <a:endCxn id="65" idx="3"/>
          </p:cNvCxnSpPr>
          <p:nvPr/>
        </p:nvCxnSpPr>
        <p:spPr>
          <a:xfrm flipH="1">
            <a:off x="9731211" y="3345278"/>
            <a:ext cx="622337" cy="86886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V="1">
            <a:off x="8329186" y="1797082"/>
            <a:ext cx="734000" cy="458984"/>
          </a:xfrm>
          <a:prstGeom prst="straightConnector1">
            <a:avLst/>
          </a:prstGeom>
          <a:ln w="57150">
            <a:solidFill>
              <a:schemeClr val="accent6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V="1">
            <a:off x="7719598" y="1936463"/>
            <a:ext cx="1454475" cy="1376843"/>
          </a:xfrm>
          <a:prstGeom prst="straightConnector1">
            <a:avLst/>
          </a:prstGeom>
          <a:ln w="57150">
            <a:solidFill>
              <a:schemeClr val="accent6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V="1">
            <a:off x="8120748" y="1981861"/>
            <a:ext cx="1194030" cy="2212240"/>
          </a:xfrm>
          <a:prstGeom prst="straightConnector1">
            <a:avLst/>
          </a:prstGeom>
          <a:ln w="57150">
            <a:solidFill>
              <a:schemeClr val="accent6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04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55842" y="965200"/>
            <a:ext cx="7520798" cy="456338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80762" y="3710217"/>
            <a:ext cx="640080" cy="6400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 cstate="email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20842" y="4739887"/>
            <a:ext cx="640080" cy="6400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 cstate="email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29986" y="2642213"/>
            <a:ext cx="640080" cy="6400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email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54333" y="1617854"/>
            <a:ext cx="548034" cy="84692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lum bright="-20000" contrast="40000"/>
          </a:blip>
          <a:stretch>
            <a:fillRect/>
          </a:stretch>
        </p:blipFill>
        <p:spPr>
          <a:xfrm>
            <a:off x="3701378" y="1558862"/>
            <a:ext cx="986439" cy="98643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380762" y="1757206"/>
            <a:ext cx="2084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DDN Controller</a:t>
            </a:r>
            <a:endParaRPr lang="en-US" sz="2400"/>
          </a:p>
        </p:txBody>
      </p:sp>
      <p:sp>
        <p:nvSpPr>
          <p:cNvPr id="11" name="Cloud 10"/>
          <p:cNvSpPr/>
          <p:nvPr/>
        </p:nvSpPr>
        <p:spPr>
          <a:xfrm>
            <a:off x="2754025" y="3098403"/>
            <a:ext cx="3179954" cy="1724162"/>
          </a:xfrm>
          <a:prstGeom prst="cloud">
            <a:avLst/>
          </a:prstGeom>
          <a:solidFill>
            <a:schemeClr val="bg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email">
            <a:duotone>
              <a:prstClr val="black"/>
              <a:schemeClr val="accent3">
                <a:tint val="45000"/>
                <a:satMod val="400000"/>
              </a:schemeClr>
            </a:duotone>
            <a:alphaModFix amt="82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83708" y="3727294"/>
            <a:ext cx="688383" cy="466380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flipH="1">
            <a:off x="2093924" y="3960484"/>
            <a:ext cx="1280160" cy="727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2382018" y="3240572"/>
            <a:ext cx="1005840" cy="54864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2672546" y="4133832"/>
            <a:ext cx="731520" cy="64008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email">
            <a:duotone>
              <a:prstClr val="black"/>
              <a:schemeClr val="accent3">
                <a:tint val="45000"/>
                <a:satMod val="400000"/>
              </a:schemeClr>
            </a:duotone>
            <a:alphaModFix amt="8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4428" y="3640408"/>
            <a:ext cx="688383" cy="466380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 flipH="1">
            <a:off x="4072091" y="3873598"/>
            <a:ext cx="622337" cy="86886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2670066" y="2325402"/>
            <a:ext cx="734000" cy="458984"/>
          </a:xfrm>
          <a:prstGeom prst="straightConnector1">
            <a:avLst/>
          </a:prstGeom>
          <a:ln w="57150">
            <a:solidFill>
              <a:schemeClr val="accent6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2060478" y="2464783"/>
            <a:ext cx="1454475" cy="1376843"/>
          </a:xfrm>
          <a:prstGeom prst="straightConnector1">
            <a:avLst/>
          </a:prstGeom>
          <a:ln w="57150">
            <a:solidFill>
              <a:schemeClr val="accent6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2461628" y="2510181"/>
            <a:ext cx="1194030" cy="2212240"/>
          </a:xfrm>
          <a:prstGeom prst="straightConnector1">
            <a:avLst/>
          </a:prstGeom>
          <a:ln w="57150">
            <a:solidFill>
              <a:schemeClr val="accent6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ular Callout 20"/>
          <p:cNvSpPr/>
          <p:nvPr/>
        </p:nvSpPr>
        <p:spPr>
          <a:xfrm>
            <a:off x="5112814" y="1073398"/>
            <a:ext cx="3424016" cy="4050010"/>
          </a:xfrm>
          <a:prstGeom prst="wedgeRectCallout">
            <a:avLst>
              <a:gd name="adj1" fmla="val -65048"/>
              <a:gd name="adj2" fmla="val -27750"/>
            </a:avLst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>
              <a:spcAft>
                <a:spcPts val="600"/>
              </a:spcAft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300739" y="1202490"/>
            <a:ext cx="3093500" cy="714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Data</a:t>
            </a:r>
          </a:p>
          <a:p>
            <a:pPr algn="ctr"/>
            <a:r>
              <a:rPr lang="en-US" sz="2200" dirty="0" smtClean="0">
                <a:solidFill>
                  <a:schemeClr val="tx1"/>
                </a:solidFill>
              </a:rPr>
              <a:t>Real-time </a:t>
            </a:r>
            <a:r>
              <a:rPr lang="en-US" sz="2200" dirty="0" err="1" smtClean="0">
                <a:solidFill>
                  <a:schemeClr val="tx1"/>
                </a:solidFill>
              </a:rPr>
              <a:t>QoE</a:t>
            </a:r>
            <a:r>
              <a:rPr lang="en-US" sz="2200" dirty="0" smtClean="0">
                <a:solidFill>
                  <a:schemeClr val="tx1"/>
                </a:solidFill>
              </a:rPr>
              <a:t> of clients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300738" y="2742530"/>
            <a:ext cx="3093501" cy="714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smtClean="0">
                <a:solidFill>
                  <a:schemeClr val="tx1"/>
                </a:solidFill>
              </a:rPr>
              <a:t>Multi-session view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273998" y="4272528"/>
            <a:ext cx="3120241" cy="714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Real-time control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25" name="Down Arrow 24"/>
          <p:cNvSpPr/>
          <p:nvPr/>
        </p:nvSpPr>
        <p:spPr>
          <a:xfrm>
            <a:off x="6348430" y="2016054"/>
            <a:ext cx="828339" cy="63302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own Arrow 25"/>
          <p:cNvSpPr/>
          <p:nvPr/>
        </p:nvSpPr>
        <p:spPr>
          <a:xfrm>
            <a:off x="6347966" y="3549539"/>
            <a:ext cx="828339" cy="63302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7054805" y="2103966"/>
            <a:ext cx="457200" cy="457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9" name="Oval 28"/>
          <p:cNvSpPr/>
          <p:nvPr/>
        </p:nvSpPr>
        <p:spPr>
          <a:xfrm>
            <a:off x="7054805" y="3676632"/>
            <a:ext cx="457200" cy="457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998660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6790611" y="1539346"/>
            <a:ext cx="4036095" cy="333001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724625" y="1551693"/>
            <a:ext cx="4036095" cy="333001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8315" y="1771909"/>
            <a:ext cx="3176036" cy="23227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7604" y="1771909"/>
            <a:ext cx="3176036" cy="2322715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4725211" y="1790266"/>
            <a:ext cx="9144" cy="2267712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234670"/>
              </p:ext>
            </p:extLst>
          </p:nvPr>
        </p:nvGraphicFramePr>
        <p:xfrm>
          <a:off x="7007896" y="4112090"/>
          <a:ext cx="380031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3385"/>
                <a:gridCol w="633385"/>
                <a:gridCol w="633385"/>
                <a:gridCol w="633385"/>
                <a:gridCol w="633385"/>
                <a:gridCol w="633385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marR="0"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9224380"/>
              </p:ext>
            </p:extLst>
          </p:nvPr>
        </p:nvGraphicFramePr>
        <p:xfrm>
          <a:off x="1914935" y="1579883"/>
          <a:ext cx="583183" cy="27185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3183"/>
              </a:tblGrid>
              <a:tr h="453093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</a:tr>
              <a:tr h="453093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0.8</a:t>
                      </a:r>
                      <a:endParaRPr lang="en-US" dirty="0"/>
                    </a:p>
                  </a:txBody>
                  <a:tcPr anchor="ctr"/>
                </a:tc>
              </a:tr>
              <a:tr h="453093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0.6</a:t>
                      </a:r>
                      <a:endParaRPr lang="en-US" dirty="0"/>
                    </a:p>
                  </a:txBody>
                  <a:tcPr anchor="ctr"/>
                </a:tc>
              </a:tr>
              <a:tr h="453093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0.4</a:t>
                      </a:r>
                      <a:endParaRPr lang="en-US" dirty="0"/>
                    </a:p>
                  </a:txBody>
                  <a:tcPr anchor="ctr"/>
                </a:tc>
              </a:tr>
              <a:tr h="453093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 anchor="ctr"/>
                </a:tc>
              </a:tr>
              <a:tr h="453093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166121"/>
              </p:ext>
            </p:extLst>
          </p:nvPr>
        </p:nvGraphicFramePr>
        <p:xfrm>
          <a:off x="6975277" y="1579125"/>
          <a:ext cx="583183" cy="27185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3183"/>
              </a:tblGrid>
              <a:tr h="453093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</a:tr>
              <a:tr h="453093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0.8</a:t>
                      </a:r>
                      <a:endParaRPr lang="en-US" dirty="0"/>
                    </a:p>
                  </a:txBody>
                  <a:tcPr anchor="ctr"/>
                </a:tc>
              </a:tr>
              <a:tr h="453093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0.6</a:t>
                      </a:r>
                      <a:endParaRPr lang="en-US" dirty="0"/>
                    </a:p>
                  </a:txBody>
                  <a:tcPr anchor="ctr"/>
                </a:tc>
              </a:tr>
              <a:tr h="453093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0.4</a:t>
                      </a:r>
                      <a:endParaRPr lang="en-US" dirty="0"/>
                    </a:p>
                  </a:txBody>
                  <a:tcPr anchor="ctr"/>
                </a:tc>
              </a:tr>
              <a:tr h="453093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 anchor="ctr"/>
                </a:tc>
              </a:tr>
              <a:tr h="453093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1296709"/>
              </p:ext>
            </p:extLst>
          </p:nvPr>
        </p:nvGraphicFramePr>
        <p:xfrm>
          <a:off x="2962655" y="4112090"/>
          <a:ext cx="269169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7232"/>
                <a:gridCol w="897232"/>
                <a:gridCol w="89723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120305" y="4500027"/>
            <a:ext cx="1892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Buffering ratio (%)</a:t>
            </a:r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8161568" y="4500027"/>
            <a:ext cx="1988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Packet loss rate (%)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 rot="16200000">
            <a:off x="6696996" y="2734056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CDF</a:t>
            </a:r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 rot="16200000">
            <a:off x="1631010" y="2730659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2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6790611" y="1539346"/>
            <a:ext cx="4036095" cy="333001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7604" y="1771909"/>
            <a:ext cx="3176036" cy="2322715"/>
          </a:xfrm>
          <a:prstGeom prst="rect">
            <a:avLst/>
          </a:prstGeom>
        </p:spPr>
      </p:pic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6121080"/>
              </p:ext>
            </p:extLst>
          </p:nvPr>
        </p:nvGraphicFramePr>
        <p:xfrm>
          <a:off x="7007896" y="4112090"/>
          <a:ext cx="380031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3385"/>
                <a:gridCol w="633385"/>
                <a:gridCol w="633385"/>
                <a:gridCol w="633385"/>
                <a:gridCol w="633385"/>
                <a:gridCol w="633385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marR="0"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8496682"/>
              </p:ext>
            </p:extLst>
          </p:nvPr>
        </p:nvGraphicFramePr>
        <p:xfrm>
          <a:off x="6975277" y="1579125"/>
          <a:ext cx="583183" cy="27185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3183"/>
              </a:tblGrid>
              <a:tr h="453093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</a:tr>
              <a:tr h="453093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0.8</a:t>
                      </a:r>
                      <a:endParaRPr lang="en-US" dirty="0"/>
                    </a:p>
                  </a:txBody>
                  <a:tcPr anchor="ctr"/>
                </a:tc>
              </a:tr>
              <a:tr h="453093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0.6</a:t>
                      </a:r>
                      <a:endParaRPr lang="en-US" dirty="0"/>
                    </a:p>
                  </a:txBody>
                  <a:tcPr anchor="ctr"/>
                </a:tc>
              </a:tr>
              <a:tr h="453093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0.4</a:t>
                      </a:r>
                      <a:endParaRPr lang="en-US" dirty="0"/>
                    </a:p>
                  </a:txBody>
                  <a:tcPr anchor="ctr"/>
                </a:tc>
              </a:tr>
              <a:tr h="453093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 anchor="ctr"/>
                </a:tc>
              </a:tr>
              <a:tr h="453093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8161568" y="4500027"/>
            <a:ext cx="1988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Packet loss rate (%)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6696996" y="2734056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CDF</a:t>
            </a: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724625" y="1551693"/>
            <a:ext cx="4036095" cy="333001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9172551"/>
              </p:ext>
            </p:extLst>
          </p:nvPr>
        </p:nvGraphicFramePr>
        <p:xfrm>
          <a:off x="1914935" y="1579883"/>
          <a:ext cx="583183" cy="27185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3183"/>
              </a:tblGrid>
              <a:tr h="453093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</a:tr>
              <a:tr h="453093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0.8</a:t>
                      </a:r>
                      <a:endParaRPr lang="en-US" dirty="0"/>
                    </a:p>
                  </a:txBody>
                  <a:tcPr anchor="ctr"/>
                </a:tc>
              </a:tr>
              <a:tr h="453093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0.6</a:t>
                      </a:r>
                      <a:endParaRPr lang="en-US" dirty="0"/>
                    </a:p>
                  </a:txBody>
                  <a:tcPr anchor="ctr"/>
                </a:tc>
              </a:tr>
              <a:tr h="453093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0.4</a:t>
                      </a:r>
                      <a:endParaRPr lang="en-US" dirty="0"/>
                    </a:p>
                  </a:txBody>
                  <a:tcPr anchor="ctr"/>
                </a:tc>
              </a:tr>
              <a:tr h="453093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 anchor="ctr"/>
                </a:tc>
              </a:tr>
              <a:tr h="453093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3756386"/>
              </p:ext>
            </p:extLst>
          </p:nvPr>
        </p:nvGraphicFramePr>
        <p:xfrm>
          <a:off x="2962655" y="4112090"/>
          <a:ext cx="269169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7232"/>
                <a:gridCol w="897232"/>
                <a:gridCol w="89723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3120305" y="4500027"/>
            <a:ext cx="1892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Buffering ratio (%)</a:t>
            </a:r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 rot="16200000">
            <a:off x="1631010" y="2730659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CDF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2584684" y="1778716"/>
            <a:ext cx="3176036" cy="2315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918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53900" y="1903708"/>
            <a:ext cx="3738880" cy="90553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>
              <a:spcBef>
                <a:spcPts val="600"/>
              </a:spcBef>
            </a:pPr>
            <a:r>
              <a:rPr lang="en-US" altLang="zh-CN" sz="2400" b="1" dirty="0" smtClean="0">
                <a:solidFill>
                  <a:schemeClr val="tx1"/>
                </a:solidFill>
              </a:rPr>
              <a:t>Challenge #1</a:t>
            </a:r>
          </a:p>
          <a:p>
            <a:pPr algn="ctr">
              <a:spcBef>
                <a:spcPts val="600"/>
              </a:spcBef>
            </a:pPr>
            <a:r>
              <a:rPr lang="en-US" altLang="zh-CN" sz="2400" i="1" dirty="0" smtClean="0">
                <a:solidFill>
                  <a:schemeClr val="tx1"/>
                </a:solidFill>
              </a:rPr>
              <a:t>Expressive prediction models</a:t>
            </a:r>
          </a:p>
        </p:txBody>
      </p:sp>
      <p:sp>
        <p:nvSpPr>
          <p:cNvPr id="5" name="Rectangle 4"/>
          <p:cNvSpPr/>
          <p:nvPr/>
        </p:nvSpPr>
        <p:spPr>
          <a:xfrm>
            <a:off x="6360160" y="1903708"/>
            <a:ext cx="3738880" cy="90553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>
              <a:spcBef>
                <a:spcPts val="600"/>
              </a:spcBef>
            </a:pPr>
            <a:r>
              <a:rPr lang="en-US" altLang="zh-CN" sz="2400" b="1" dirty="0" smtClean="0">
                <a:solidFill>
                  <a:schemeClr val="tx1"/>
                </a:solidFill>
              </a:rPr>
              <a:t>Challenge #2</a:t>
            </a:r>
          </a:p>
          <a:p>
            <a:pPr algn="ctr">
              <a:spcBef>
                <a:spcPts val="600"/>
              </a:spcBef>
            </a:pPr>
            <a:r>
              <a:rPr lang="en-US" altLang="zh-CN" sz="2400" i="1" dirty="0" smtClean="0">
                <a:solidFill>
                  <a:schemeClr val="tx1"/>
                </a:solidFill>
              </a:rPr>
              <a:t>Scalable control platforms</a:t>
            </a:r>
          </a:p>
        </p:txBody>
      </p:sp>
      <p:sp>
        <p:nvSpPr>
          <p:cNvPr id="6" name="Rectangle 5"/>
          <p:cNvSpPr/>
          <p:nvPr/>
        </p:nvSpPr>
        <p:spPr>
          <a:xfrm>
            <a:off x="3195580" y="2907052"/>
            <a:ext cx="6161780" cy="923268"/>
          </a:xfrm>
          <a:prstGeom prst="rect">
            <a:avLst/>
          </a:prstGeom>
          <a:solidFill>
            <a:srgbClr val="92D050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>
              <a:spcBef>
                <a:spcPts val="600"/>
              </a:spcBef>
            </a:pPr>
            <a:r>
              <a:rPr lang="en-US" altLang="zh-CN" sz="2400" b="1" dirty="0" smtClean="0">
                <a:solidFill>
                  <a:schemeClr val="tx1"/>
                </a:solidFill>
              </a:rPr>
              <a:t>Key insight</a:t>
            </a:r>
          </a:p>
          <a:p>
            <a:pPr algn="ctr">
              <a:spcBef>
                <a:spcPts val="600"/>
              </a:spcBef>
            </a:pPr>
            <a:r>
              <a:rPr lang="en-US" altLang="zh-CN" sz="2400" i="1" dirty="0" smtClean="0">
                <a:solidFill>
                  <a:schemeClr val="tx1"/>
                </a:solidFill>
              </a:rPr>
              <a:t>Persistent </a:t>
            </a:r>
            <a:r>
              <a:rPr lang="en-US" altLang="zh-CN" sz="2400" i="1" dirty="0" smtClean="0">
                <a:solidFill>
                  <a:schemeClr val="tx1"/>
                </a:solidFill>
              </a:rPr>
              <a:t>Structures in </a:t>
            </a:r>
            <a:r>
              <a:rPr lang="en-US" altLang="zh-CN" sz="2400" i="1" dirty="0" err="1" smtClean="0">
                <a:solidFill>
                  <a:schemeClr val="tx1"/>
                </a:solidFill>
              </a:rPr>
              <a:t>QoE</a:t>
            </a:r>
            <a:r>
              <a:rPr lang="en-US" altLang="zh-CN" sz="2400" i="1" dirty="0" smtClean="0">
                <a:solidFill>
                  <a:schemeClr val="tx1"/>
                </a:solidFill>
              </a:rPr>
              <a:t>-determining factors</a:t>
            </a:r>
            <a:endParaRPr lang="en-US" altLang="zh-CN" sz="2400" i="1" dirty="0" smtClean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45213" y="3928132"/>
            <a:ext cx="3322340" cy="15684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 anchorCtr="0"/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CFA &amp; </a:t>
            </a:r>
            <a:r>
              <a:rPr lang="en-US" sz="2400" b="1" dirty="0" smtClean="0">
                <a:solidFill>
                  <a:schemeClr val="tx1"/>
                </a:solidFill>
              </a:rPr>
              <a:t>DDA</a:t>
            </a:r>
          </a:p>
          <a:p>
            <a:pPr>
              <a:spcAft>
                <a:spcPts val="1200"/>
              </a:spcAft>
            </a:pPr>
            <a:r>
              <a:rPr lang="en-US" sz="2400" b="1" dirty="0" smtClean="0">
                <a:solidFill>
                  <a:schemeClr val="tx1"/>
                </a:solidFill>
              </a:rPr>
              <a:t>(Ch. 5, 6)</a:t>
            </a:r>
            <a:endParaRPr lang="en-US" sz="2400" b="1" dirty="0">
              <a:solidFill>
                <a:schemeClr val="tx1"/>
              </a:solidFill>
            </a:endParaRPr>
          </a:p>
          <a:p>
            <a:pPr>
              <a:spcAft>
                <a:spcPts val="1200"/>
              </a:spcAft>
            </a:pPr>
            <a:r>
              <a:rPr lang="en-US" sz="2000" i="1" dirty="0" smtClean="0">
                <a:solidFill>
                  <a:schemeClr val="tx1"/>
                </a:solidFill>
              </a:rPr>
              <a:t>Accurate </a:t>
            </a:r>
            <a:r>
              <a:rPr lang="en-US" sz="2000" i="1" dirty="0" err="1" smtClean="0">
                <a:solidFill>
                  <a:schemeClr val="tx1"/>
                </a:solidFill>
              </a:rPr>
              <a:t>QoE</a:t>
            </a:r>
            <a:r>
              <a:rPr lang="en-US" sz="2000" i="1" dirty="0" smtClean="0">
                <a:solidFill>
                  <a:schemeClr val="tx1"/>
                </a:solidFill>
              </a:rPr>
              <a:t>/throughput predictions by critical features</a:t>
            </a:r>
            <a:endParaRPr lang="en-US" sz="2000" i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574867" y="3928132"/>
            <a:ext cx="3570585" cy="15684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 anchorCtr="0"/>
          <a:lstStyle/>
          <a:p>
            <a:r>
              <a:rPr lang="en-US" sz="2400" b="1" dirty="0" err="1" smtClean="0">
                <a:solidFill>
                  <a:schemeClr val="tx1"/>
                </a:solidFill>
              </a:rPr>
              <a:t>Pytheas</a:t>
            </a:r>
            <a:endParaRPr lang="en-US" sz="2400" b="1" dirty="0" smtClean="0">
              <a:solidFill>
                <a:schemeClr val="tx1"/>
              </a:solidFill>
            </a:endParaRPr>
          </a:p>
          <a:p>
            <a:pPr>
              <a:spcAft>
                <a:spcPts val="1200"/>
              </a:spcAft>
            </a:pPr>
            <a:r>
              <a:rPr lang="en-US" sz="2400" b="1" dirty="0">
                <a:solidFill>
                  <a:schemeClr val="tx1"/>
                </a:solidFill>
              </a:rPr>
              <a:t>(Ch. 7</a:t>
            </a:r>
            <a:r>
              <a:rPr lang="en-US" sz="2400" b="1" dirty="0" smtClean="0">
                <a:solidFill>
                  <a:schemeClr val="tx1"/>
                </a:solidFill>
              </a:rPr>
              <a:t>)</a:t>
            </a:r>
            <a:endParaRPr lang="en-US" sz="2400" b="1" dirty="0">
              <a:solidFill>
                <a:schemeClr val="tx1"/>
              </a:solidFill>
            </a:endParaRPr>
          </a:p>
          <a:p>
            <a:pPr>
              <a:spcAft>
                <a:spcPts val="1200"/>
              </a:spcAft>
            </a:pPr>
            <a:r>
              <a:rPr lang="en-US" sz="2000" i="1" dirty="0" smtClean="0">
                <a:solidFill>
                  <a:schemeClr val="tx1"/>
                </a:solidFill>
              </a:rPr>
              <a:t>Scalable exploration-exploitation by group-based control</a:t>
            </a:r>
            <a:endParaRPr lang="en-US" sz="2000" i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252766" y="3928132"/>
            <a:ext cx="3210560" cy="15684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 anchorCtr="0"/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VIA</a:t>
            </a:r>
          </a:p>
          <a:p>
            <a:pPr>
              <a:spcAft>
                <a:spcPts val="1200"/>
              </a:spcAft>
            </a:pPr>
            <a:r>
              <a:rPr lang="en-US" sz="2400" b="1" dirty="0" smtClean="0">
                <a:solidFill>
                  <a:schemeClr val="tx1"/>
                </a:solidFill>
              </a:rPr>
              <a:t>(Ch. 8)</a:t>
            </a:r>
            <a:endParaRPr lang="en-US" sz="2400" b="1" dirty="0" smtClean="0">
              <a:solidFill>
                <a:schemeClr val="tx1"/>
              </a:solidFill>
            </a:endParaRPr>
          </a:p>
          <a:p>
            <a:pPr>
              <a:spcAft>
                <a:spcPts val="1200"/>
              </a:spcAft>
            </a:pPr>
            <a:r>
              <a:rPr lang="en-US" sz="2000" i="1" dirty="0" smtClean="0">
                <a:solidFill>
                  <a:schemeClr val="tx1"/>
                </a:solidFill>
              </a:rPr>
              <a:t>Tackling large </a:t>
            </a:r>
            <a:r>
              <a:rPr lang="en-US" sz="2000" i="1" dirty="0" smtClean="0">
                <a:solidFill>
                  <a:schemeClr val="tx1"/>
                </a:solidFill>
              </a:rPr>
              <a:t>decision </a:t>
            </a:r>
            <a:r>
              <a:rPr lang="en-US" sz="2000" i="1" dirty="0" smtClean="0">
                <a:solidFill>
                  <a:schemeClr val="tx1"/>
                </a:solidFill>
              </a:rPr>
              <a:t>spaces by guided exploration</a:t>
            </a:r>
            <a:endParaRPr lang="en-US" sz="20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88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58780" y="1746228"/>
            <a:ext cx="5959904" cy="85455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spcBef>
                <a:spcPts val="600"/>
              </a:spcBef>
            </a:pPr>
            <a:r>
              <a:rPr lang="en-US" altLang="zh-CN" sz="3200" b="1" dirty="0" smtClean="0">
                <a:solidFill>
                  <a:srgbClr val="C00000"/>
                </a:solidFill>
              </a:rPr>
              <a:t>Expressive prediction models</a:t>
            </a:r>
          </a:p>
        </p:txBody>
      </p:sp>
      <p:sp>
        <p:nvSpPr>
          <p:cNvPr id="5" name="Rectangle 4"/>
          <p:cNvSpPr/>
          <p:nvPr/>
        </p:nvSpPr>
        <p:spPr>
          <a:xfrm>
            <a:off x="8146886" y="1763948"/>
            <a:ext cx="5459984" cy="84478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spcBef>
                <a:spcPts val="600"/>
              </a:spcBef>
            </a:pPr>
            <a:r>
              <a:rPr lang="en-US" altLang="zh-CN" sz="3200" b="1" dirty="0" smtClean="0">
                <a:solidFill>
                  <a:srgbClr val="C00000"/>
                </a:solidFill>
              </a:rPr>
              <a:t>Scalable control platforms</a:t>
            </a:r>
          </a:p>
        </p:txBody>
      </p:sp>
      <p:sp>
        <p:nvSpPr>
          <p:cNvPr id="6" name="Rectangle 5"/>
          <p:cNvSpPr/>
          <p:nvPr/>
        </p:nvSpPr>
        <p:spPr>
          <a:xfrm>
            <a:off x="858781" y="3722363"/>
            <a:ext cx="1421670" cy="86868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6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CFA 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[NSDI 2016]</a:t>
            </a:r>
            <a:endParaRPr lang="en-US" sz="2000" i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48158" y="3722363"/>
            <a:ext cx="2170526" cy="86868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6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CS2P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[SIGCOMM 2016b]</a:t>
            </a:r>
            <a:endParaRPr lang="en-US" sz="2000" i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382493" y="3722363"/>
            <a:ext cx="2163623" cy="86868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6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VIA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[SIGCOMM 2016a]</a:t>
            </a:r>
            <a:endParaRPr lang="en-US" sz="2000" i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146885" y="3722363"/>
            <a:ext cx="1488513" cy="86868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6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tx1"/>
                </a:solidFill>
              </a:rPr>
              <a:t>Pytheas</a:t>
            </a:r>
            <a:endParaRPr lang="en-US" sz="2800" b="1" dirty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[NSDI 2017]</a:t>
            </a:r>
            <a:endParaRPr lang="en-US" sz="2000" i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893044" y="3722363"/>
            <a:ext cx="1441676" cy="86868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6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C3</a:t>
            </a:r>
            <a:endParaRPr lang="en-US" sz="2800" b="1" dirty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[NSDI 2015]</a:t>
            </a:r>
            <a:endParaRPr lang="en-US" sz="2400" i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592367" y="3722363"/>
            <a:ext cx="2014503" cy="86868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6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VDN</a:t>
            </a:r>
            <a:endParaRPr lang="en-US" sz="2800" b="1" dirty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[SIGCOMM 2015]</a:t>
            </a:r>
            <a:endParaRPr lang="en-US" sz="24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87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/>
          <p:cNvSpPr/>
          <p:nvPr/>
        </p:nvSpPr>
        <p:spPr>
          <a:xfrm>
            <a:off x="6758457" y="1423685"/>
            <a:ext cx="6227111" cy="424790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277794" y="1423685"/>
            <a:ext cx="6227111" cy="424790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Cloud 76"/>
          <p:cNvSpPr/>
          <p:nvPr/>
        </p:nvSpPr>
        <p:spPr>
          <a:xfrm>
            <a:off x="8319870" y="1631679"/>
            <a:ext cx="2965446" cy="1710861"/>
          </a:xfrm>
          <a:prstGeom prst="cloud">
            <a:avLst/>
          </a:prstGeom>
          <a:solidFill>
            <a:schemeClr val="bg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t" anchorCtr="0"/>
          <a:lstStyle/>
          <a:p>
            <a:pPr algn="r"/>
            <a:r>
              <a:rPr lang="en-US" sz="2000" dirty="0" smtClean="0">
                <a:solidFill>
                  <a:schemeClr val="tx1"/>
                </a:solidFill>
              </a:rPr>
              <a:t>Managed Overlay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4" name="Cloud 13"/>
          <p:cNvSpPr/>
          <p:nvPr/>
        </p:nvSpPr>
        <p:spPr>
          <a:xfrm>
            <a:off x="3075678" y="4227445"/>
            <a:ext cx="2145426" cy="1308817"/>
          </a:xfrm>
          <a:prstGeom prst="cloud">
            <a:avLst/>
          </a:prstGeom>
          <a:solidFill>
            <a:schemeClr val="bg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pPr algn="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6" name="Cloud 15"/>
          <p:cNvSpPr/>
          <p:nvPr/>
        </p:nvSpPr>
        <p:spPr>
          <a:xfrm>
            <a:off x="4324754" y="2828323"/>
            <a:ext cx="2145426" cy="1412569"/>
          </a:xfrm>
          <a:prstGeom prst="cloud">
            <a:avLst/>
          </a:prstGeom>
          <a:solidFill>
            <a:schemeClr val="bg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pPr algn="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3" name="Cloud 12"/>
          <p:cNvSpPr/>
          <p:nvPr/>
        </p:nvSpPr>
        <p:spPr>
          <a:xfrm>
            <a:off x="3464028" y="1522141"/>
            <a:ext cx="2145426" cy="1412569"/>
          </a:xfrm>
          <a:prstGeom prst="cloud">
            <a:avLst/>
          </a:prstGeom>
          <a:solidFill>
            <a:schemeClr val="bg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pPr algn="r"/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54695" y="3214985"/>
            <a:ext cx="612352" cy="612352"/>
          </a:xfrm>
          <a:prstGeom prst="rect">
            <a:avLst/>
          </a:prstGeom>
        </p:spPr>
      </p:pic>
      <p:sp>
        <p:nvSpPr>
          <p:cNvPr id="7" name="Cloud 6"/>
          <p:cNvSpPr/>
          <p:nvPr/>
        </p:nvSpPr>
        <p:spPr>
          <a:xfrm>
            <a:off x="1440334" y="2782995"/>
            <a:ext cx="2384842" cy="1645591"/>
          </a:xfrm>
          <a:prstGeom prst="cloud">
            <a:avLst/>
          </a:prstGeom>
          <a:solidFill>
            <a:schemeClr val="bg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smtClean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Internet</a:t>
            </a:r>
            <a:endParaRPr 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89827" y="1993424"/>
            <a:ext cx="612352" cy="61235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09816" y="4397468"/>
            <a:ext cx="612352" cy="612352"/>
          </a:xfrm>
          <a:prstGeom prst="rect">
            <a:avLst/>
          </a:prstGeom>
        </p:spPr>
      </p:pic>
      <p:sp>
        <p:nvSpPr>
          <p:cNvPr id="20" name="Freeform 19"/>
          <p:cNvSpPr/>
          <p:nvPr/>
        </p:nvSpPr>
        <p:spPr>
          <a:xfrm>
            <a:off x="1239918" y="2502767"/>
            <a:ext cx="2538168" cy="903226"/>
          </a:xfrm>
          <a:custGeom>
            <a:avLst/>
            <a:gdLst>
              <a:gd name="connsiteX0" fmla="*/ 0 w 2837330"/>
              <a:gd name="connsiteY0" fmla="*/ 1021976 h 1021976"/>
              <a:gd name="connsiteX1" fmla="*/ 1492624 w 2837330"/>
              <a:gd name="connsiteY1" fmla="*/ 779929 h 1021976"/>
              <a:gd name="connsiteX2" fmla="*/ 2837330 w 2837330"/>
              <a:gd name="connsiteY2" fmla="*/ 0 h 1021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37330" h="1021976">
                <a:moveTo>
                  <a:pt x="0" y="1021976"/>
                </a:moveTo>
                <a:cubicBezTo>
                  <a:pt x="509868" y="986117"/>
                  <a:pt x="1019736" y="950258"/>
                  <a:pt x="1492624" y="779929"/>
                </a:cubicBezTo>
                <a:cubicBezTo>
                  <a:pt x="1965512" y="609600"/>
                  <a:pt x="2837330" y="0"/>
                  <a:pt x="2837330" y="0"/>
                </a:cubicBezTo>
              </a:path>
            </a:pathLst>
          </a:custGeom>
          <a:ln w="38100">
            <a:solidFill>
              <a:schemeClr val="bg1">
                <a:lumMod val="50000"/>
              </a:schemeClr>
            </a:solidFill>
            <a:prstDash val="solid"/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 flipV="1">
            <a:off x="1239918" y="3568517"/>
            <a:ext cx="3425673" cy="59829"/>
          </a:xfrm>
          <a:custGeom>
            <a:avLst/>
            <a:gdLst>
              <a:gd name="connsiteX0" fmla="*/ 0 w 2837330"/>
              <a:gd name="connsiteY0" fmla="*/ 1021976 h 1021976"/>
              <a:gd name="connsiteX1" fmla="*/ 1492624 w 2837330"/>
              <a:gd name="connsiteY1" fmla="*/ 779929 h 1021976"/>
              <a:gd name="connsiteX2" fmla="*/ 2837330 w 2837330"/>
              <a:gd name="connsiteY2" fmla="*/ 0 h 1021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37330" h="1021976">
                <a:moveTo>
                  <a:pt x="0" y="1021976"/>
                </a:moveTo>
                <a:cubicBezTo>
                  <a:pt x="509868" y="986117"/>
                  <a:pt x="1019736" y="950258"/>
                  <a:pt x="1492624" y="779929"/>
                </a:cubicBezTo>
                <a:cubicBezTo>
                  <a:pt x="1965512" y="609600"/>
                  <a:pt x="2837330" y="0"/>
                  <a:pt x="2837330" y="0"/>
                </a:cubicBezTo>
              </a:path>
            </a:pathLst>
          </a:custGeom>
          <a:ln w="38100">
            <a:solidFill>
              <a:schemeClr val="bg1">
                <a:lumMod val="50000"/>
              </a:schemeClr>
            </a:solidFill>
            <a:prstDash val="solid"/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 flipV="1">
            <a:off x="1190544" y="3720918"/>
            <a:ext cx="2119271" cy="929215"/>
          </a:xfrm>
          <a:custGeom>
            <a:avLst/>
            <a:gdLst>
              <a:gd name="connsiteX0" fmla="*/ 0 w 2837330"/>
              <a:gd name="connsiteY0" fmla="*/ 1021976 h 1021976"/>
              <a:gd name="connsiteX1" fmla="*/ 1492624 w 2837330"/>
              <a:gd name="connsiteY1" fmla="*/ 779929 h 1021976"/>
              <a:gd name="connsiteX2" fmla="*/ 2837330 w 2837330"/>
              <a:gd name="connsiteY2" fmla="*/ 0 h 1021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37330" h="1021976">
                <a:moveTo>
                  <a:pt x="0" y="1021976"/>
                </a:moveTo>
                <a:cubicBezTo>
                  <a:pt x="509868" y="986117"/>
                  <a:pt x="1019736" y="950258"/>
                  <a:pt x="1492624" y="779929"/>
                </a:cubicBezTo>
                <a:cubicBezTo>
                  <a:pt x="1965512" y="609600"/>
                  <a:pt x="2837330" y="0"/>
                  <a:pt x="2837330" y="0"/>
                </a:cubicBezTo>
              </a:path>
            </a:pathLst>
          </a:custGeom>
          <a:ln w="38100">
            <a:solidFill>
              <a:schemeClr val="bg1">
                <a:lumMod val="50000"/>
              </a:schemeClr>
            </a:solidFill>
            <a:prstDash val="solid"/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753" y="3273325"/>
            <a:ext cx="915165" cy="710042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4274228" y="1742494"/>
            <a:ext cx="91440" cy="1828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274228" y="2012772"/>
            <a:ext cx="228600" cy="2743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274228" y="2368040"/>
            <a:ext cx="365760" cy="36576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2934326" y="1539081"/>
            <a:ext cx="7729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000" dirty="0" smtClean="0">
                <a:solidFill>
                  <a:schemeClr val="tx1"/>
                </a:solidFill>
              </a:rPr>
              <a:t>CDN1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300865" y="3044025"/>
            <a:ext cx="91440" cy="1828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5300865" y="3314303"/>
            <a:ext cx="228600" cy="2743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5300865" y="3669571"/>
            <a:ext cx="365760" cy="36576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5658678" y="3189853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…</a:t>
            </a:r>
            <a:endParaRPr lang="en-US" sz="2800"/>
          </a:p>
        </p:txBody>
      </p:sp>
      <p:sp>
        <p:nvSpPr>
          <p:cNvPr id="43" name="Rectangle 42"/>
          <p:cNvSpPr/>
          <p:nvPr/>
        </p:nvSpPr>
        <p:spPr>
          <a:xfrm>
            <a:off x="4025592" y="4311646"/>
            <a:ext cx="91440" cy="1828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4025592" y="4581924"/>
            <a:ext cx="228600" cy="2743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4025592" y="4937192"/>
            <a:ext cx="365760" cy="36576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4383405" y="4457474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…</a:t>
            </a:r>
            <a:endParaRPr lang="en-US" sz="2800"/>
          </a:p>
        </p:txBody>
      </p:sp>
      <p:sp>
        <p:nvSpPr>
          <p:cNvPr id="47" name="Rectangle 46"/>
          <p:cNvSpPr/>
          <p:nvPr/>
        </p:nvSpPr>
        <p:spPr>
          <a:xfrm>
            <a:off x="3746247" y="2972166"/>
            <a:ext cx="7729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000" smtClean="0">
                <a:solidFill>
                  <a:schemeClr val="tx1"/>
                </a:solidFill>
              </a:rPr>
              <a:t>CDN2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368437" y="4880621"/>
            <a:ext cx="7729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000" dirty="0" smtClean="0">
                <a:solidFill>
                  <a:schemeClr val="tx1"/>
                </a:solidFill>
              </a:rPr>
              <a:t>CDN3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622891" y="158427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…</a:t>
            </a:r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2402552" y="3426253"/>
            <a:ext cx="91440" cy="1828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2694245" y="2880130"/>
            <a:ext cx="228600" cy="2743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3126935" y="3313884"/>
            <a:ext cx="365760" cy="36576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5" name="Picture 64"/>
          <p:cNvPicPr>
            <a:picLocks noChangeAspect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7557" y="2255641"/>
            <a:ext cx="475896" cy="572682"/>
          </a:xfrm>
          <a:prstGeom prst="rect">
            <a:avLst/>
          </a:prstGeom>
        </p:spPr>
      </p:pic>
      <p:sp>
        <p:nvSpPr>
          <p:cNvPr id="69" name="Cloud 68"/>
          <p:cNvSpPr/>
          <p:nvPr/>
        </p:nvSpPr>
        <p:spPr>
          <a:xfrm>
            <a:off x="7912964" y="3544847"/>
            <a:ext cx="3954945" cy="1644519"/>
          </a:xfrm>
          <a:prstGeom prst="cloud">
            <a:avLst/>
          </a:prstGeom>
          <a:solidFill>
            <a:schemeClr val="bg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pPr algn="ctr"/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Internet</a:t>
            </a:r>
            <a:endParaRPr 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0" name="Freeform 69"/>
          <p:cNvSpPr/>
          <p:nvPr/>
        </p:nvSpPr>
        <p:spPr>
          <a:xfrm>
            <a:off x="7813598" y="3337031"/>
            <a:ext cx="1886801" cy="1077694"/>
          </a:xfrm>
          <a:custGeom>
            <a:avLst/>
            <a:gdLst>
              <a:gd name="connsiteX0" fmla="*/ 0 w 2837330"/>
              <a:gd name="connsiteY0" fmla="*/ 1021976 h 1021976"/>
              <a:gd name="connsiteX1" fmla="*/ 1492624 w 2837330"/>
              <a:gd name="connsiteY1" fmla="*/ 779929 h 1021976"/>
              <a:gd name="connsiteX2" fmla="*/ 2837330 w 2837330"/>
              <a:gd name="connsiteY2" fmla="*/ 0 h 1021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37330" h="1021976">
                <a:moveTo>
                  <a:pt x="0" y="1021976"/>
                </a:moveTo>
                <a:cubicBezTo>
                  <a:pt x="509868" y="986117"/>
                  <a:pt x="1019736" y="950258"/>
                  <a:pt x="1492624" y="779929"/>
                </a:cubicBezTo>
                <a:cubicBezTo>
                  <a:pt x="1965512" y="609600"/>
                  <a:pt x="2837330" y="0"/>
                  <a:pt x="2837330" y="0"/>
                </a:cubicBezTo>
              </a:path>
            </a:pathLst>
          </a:custGeom>
          <a:ln w="38100">
            <a:solidFill>
              <a:schemeClr val="bg1">
                <a:lumMod val="50000"/>
              </a:schemeClr>
            </a:solidFill>
            <a:prstDash val="solid"/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Picture 71"/>
          <p:cNvPicPr>
            <a:picLocks noChangeAspect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75288" y="2426839"/>
            <a:ext cx="475896" cy="572682"/>
          </a:xfrm>
          <a:prstGeom prst="rect">
            <a:avLst/>
          </a:prstGeom>
        </p:spPr>
      </p:pic>
      <p:sp>
        <p:nvSpPr>
          <p:cNvPr id="73" name="Freeform 72"/>
          <p:cNvSpPr/>
          <p:nvPr/>
        </p:nvSpPr>
        <p:spPr>
          <a:xfrm>
            <a:off x="7813599" y="2999520"/>
            <a:ext cx="1241688" cy="1288651"/>
          </a:xfrm>
          <a:custGeom>
            <a:avLst/>
            <a:gdLst>
              <a:gd name="connsiteX0" fmla="*/ 0 w 2837330"/>
              <a:gd name="connsiteY0" fmla="*/ 1021976 h 1021976"/>
              <a:gd name="connsiteX1" fmla="*/ 1492624 w 2837330"/>
              <a:gd name="connsiteY1" fmla="*/ 779929 h 1021976"/>
              <a:gd name="connsiteX2" fmla="*/ 2837330 w 2837330"/>
              <a:gd name="connsiteY2" fmla="*/ 0 h 1021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37330" h="1021976">
                <a:moveTo>
                  <a:pt x="0" y="1021976"/>
                </a:moveTo>
                <a:cubicBezTo>
                  <a:pt x="509868" y="986117"/>
                  <a:pt x="1019736" y="950258"/>
                  <a:pt x="1492624" y="779929"/>
                </a:cubicBezTo>
                <a:cubicBezTo>
                  <a:pt x="1965512" y="609600"/>
                  <a:pt x="2837330" y="0"/>
                  <a:pt x="2837330" y="0"/>
                </a:cubicBezTo>
              </a:path>
            </a:pathLst>
          </a:custGeom>
          <a:ln w="38100">
            <a:solidFill>
              <a:schemeClr val="bg1">
                <a:lumMod val="50000"/>
              </a:schemeClr>
            </a:solidFill>
            <a:prstDash val="solid"/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eform 73"/>
          <p:cNvSpPr/>
          <p:nvPr/>
        </p:nvSpPr>
        <p:spPr>
          <a:xfrm flipH="1">
            <a:off x="10755539" y="2828323"/>
            <a:ext cx="1223848" cy="1398113"/>
          </a:xfrm>
          <a:custGeom>
            <a:avLst/>
            <a:gdLst>
              <a:gd name="connsiteX0" fmla="*/ 0 w 2837330"/>
              <a:gd name="connsiteY0" fmla="*/ 1021976 h 1021976"/>
              <a:gd name="connsiteX1" fmla="*/ 1492624 w 2837330"/>
              <a:gd name="connsiteY1" fmla="*/ 779929 h 1021976"/>
              <a:gd name="connsiteX2" fmla="*/ 2837330 w 2837330"/>
              <a:gd name="connsiteY2" fmla="*/ 0 h 1021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37330" h="1021976">
                <a:moveTo>
                  <a:pt x="0" y="1021976"/>
                </a:moveTo>
                <a:cubicBezTo>
                  <a:pt x="509868" y="986117"/>
                  <a:pt x="1019736" y="950258"/>
                  <a:pt x="1492624" y="779929"/>
                </a:cubicBezTo>
                <a:cubicBezTo>
                  <a:pt x="1965512" y="609600"/>
                  <a:pt x="2837330" y="0"/>
                  <a:pt x="2837330" y="0"/>
                </a:cubicBezTo>
              </a:path>
            </a:pathLst>
          </a:custGeom>
          <a:ln w="38100">
            <a:solidFill>
              <a:schemeClr val="bg1">
                <a:lumMod val="50000"/>
              </a:schemeClr>
            </a:solidFill>
            <a:prstDash val="solid"/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 74"/>
          <p:cNvSpPr/>
          <p:nvPr/>
        </p:nvSpPr>
        <p:spPr>
          <a:xfrm flipH="1" flipV="1">
            <a:off x="9257640" y="2537675"/>
            <a:ext cx="1269916" cy="177246"/>
          </a:xfrm>
          <a:custGeom>
            <a:avLst/>
            <a:gdLst>
              <a:gd name="connsiteX0" fmla="*/ 0 w 2837330"/>
              <a:gd name="connsiteY0" fmla="*/ 1021976 h 1021976"/>
              <a:gd name="connsiteX1" fmla="*/ 1492624 w 2837330"/>
              <a:gd name="connsiteY1" fmla="*/ 779929 h 1021976"/>
              <a:gd name="connsiteX2" fmla="*/ 2837330 w 2837330"/>
              <a:gd name="connsiteY2" fmla="*/ 0 h 1021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37330" h="1021976">
                <a:moveTo>
                  <a:pt x="0" y="1021976"/>
                </a:moveTo>
                <a:cubicBezTo>
                  <a:pt x="509868" y="986117"/>
                  <a:pt x="1019736" y="950258"/>
                  <a:pt x="1492624" y="779929"/>
                </a:cubicBezTo>
                <a:cubicBezTo>
                  <a:pt x="1965512" y="609600"/>
                  <a:pt x="2837330" y="0"/>
                  <a:pt x="2837330" y="0"/>
                </a:cubicBezTo>
              </a:path>
            </a:pathLst>
          </a:custGeom>
          <a:ln w="38100">
            <a:solidFill>
              <a:schemeClr val="bg1">
                <a:lumMod val="50000"/>
              </a:schemeClr>
            </a:solidFill>
            <a:prstDash val="solid"/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8" name="Picture 77"/>
          <p:cNvPicPr>
            <a:picLocks noChangeAspect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19483" y="2739635"/>
            <a:ext cx="475896" cy="572682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5" cstate="email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42919" y="4263896"/>
            <a:ext cx="640080" cy="640080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96471" y="4083416"/>
            <a:ext cx="617127" cy="617127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5" cstate="email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323091" y="4253122"/>
            <a:ext cx="640080" cy="640080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979389" y="4101384"/>
            <a:ext cx="617127" cy="617127"/>
          </a:xfrm>
          <a:prstGeom prst="rect">
            <a:avLst/>
          </a:prstGeom>
        </p:spPr>
      </p:pic>
      <p:sp>
        <p:nvSpPr>
          <p:cNvPr id="85" name="Freeform 84"/>
          <p:cNvSpPr/>
          <p:nvPr/>
        </p:nvSpPr>
        <p:spPr>
          <a:xfrm flipH="1">
            <a:off x="9953951" y="3312317"/>
            <a:ext cx="2039175" cy="1158197"/>
          </a:xfrm>
          <a:custGeom>
            <a:avLst/>
            <a:gdLst>
              <a:gd name="connsiteX0" fmla="*/ 0 w 2837330"/>
              <a:gd name="connsiteY0" fmla="*/ 1021976 h 1021976"/>
              <a:gd name="connsiteX1" fmla="*/ 1492624 w 2837330"/>
              <a:gd name="connsiteY1" fmla="*/ 779929 h 1021976"/>
              <a:gd name="connsiteX2" fmla="*/ 2837330 w 2837330"/>
              <a:gd name="connsiteY2" fmla="*/ 0 h 1021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37330" h="1021976">
                <a:moveTo>
                  <a:pt x="0" y="1021976"/>
                </a:moveTo>
                <a:cubicBezTo>
                  <a:pt x="509868" y="986117"/>
                  <a:pt x="1019736" y="950258"/>
                  <a:pt x="1492624" y="779929"/>
                </a:cubicBezTo>
                <a:cubicBezTo>
                  <a:pt x="1965512" y="609600"/>
                  <a:pt x="2837330" y="0"/>
                  <a:pt x="2837330" y="0"/>
                </a:cubicBezTo>
              </a:path>
            </a:pathLst>
          </a:custGeom>
          <a:ln w="38100">
            <a:solidFill>
              <a:schemeClr val="bg1">
                <a:lumMod val="50000"/>
              </a:schemeClr>
            </a:solidFill>
            <a:prstDash val="solid"/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5011962" y="1632992"/>
            <a:ext cx="1006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0.8Mbps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4994770" y="2013780"/>
            <a:ext cx="1006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2.4Mbps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4996087" y="2394239"/>
            <a:ext cx="1006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5.2Mbps</a:t>
            </a:r>
            <a:endParaRPr lang="en-US" dirty="0"/>
          </a:p>
        </p:txBody>
      </p:sp>
      <p:sp>
        <p:nvSpPr>
          <p:cNvPr id="90" name="Rectangle 89"/>
          <p:cNvSpPr/>
          <p:nvPr/>
        </p:nvSpPr>
        <p:spPr>
          <a:xfrm>
            <a:off x="4401004" y="1744060"/>
            <a:ext cx="91440" cy="1828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4527780" y="1742494"/>
            <a:ext cx="91440" cy="1828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4543420" y="2012772"/>
            <a:ext cx="228600" cy="2743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>
            <a:off x="4768487" y="190117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…</a:t>
            </a:r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4639342" y="229866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…</a:t>
            </a:r>
            <a:endParaRPr lang="en-US"/>
          </a:p>
        </p:txBody>
      </p:sp>
      <p:cxnSp>
        <p:nvCxnSpPr>
          <p:cNvPr id="96" name="Curved Connector 95"/>
          <p:cNvCxnSpPr/>
          <p:nvPr/>
        </p:nvCxnSpPr>
        <p:spPr>
          <a:xfrm>
            <a:off x="7813598" y="4524060"/>
            <a:ext cx="4179528" cy="78534"/>
          </a:xfrm>
          <a:prstGeom prst="curvedConnector3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43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/>
          <p:cNvSpPr/>
          <p:nvPr/>
        </p:nvSpPr>
        <p:spPr>
          <a:xfrm>
            <a:off x="6758457" y="1423685"/>
            <a:ext cx="6227111" cy="424790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277794" y="1423685"/>
            <a:ext cx="6227111" cy="424790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Cloud 76"/>
          <p:cNvSpPr/>
          <p:nvPr/>
        </p:nvSpPr>
        <p:spPr>
          <a:xfrm>
            <a:off x="8319870" y="1631679"/>
            <a:ext cx="2965446" cy="1710861"/>
          </a:xfrm>
          <a:prstGeom prst="cloud">
            <a:avLst/>
          </a:prstGeom>
          <a:solidFill>
            <a:schemeClr val="bg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t" anchorCtr="0"/>
          <a:lstStyle/>
          <a:p>
            <a:pPr algn="r"/>
            <a:r>
              <a:rPr lang="en-US" sz="2000" dirty="0" smtClean="0">
                <a:solidFill>
                  <a:schemeClr val="tx1"/>
                </a:solidFill>
              </a:rPr>
              <a:t>Managed Overlay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4" name="Cloud 13"/>
          <p:cNvSpPr/>
          <p:nvPr/>
        </p:nvSpPr>
        <p:spPr>
          <a:xfrm>
            <a:off x="3075678" y="4227445"/>
            <a:ext cx="2145426" cy="1308817"/>
          </a:xfrm>
          <a:prstGeom prst="cloud">
            <a:avLst/>
          </a:prstGeom>
          <a:solidFill>
            <a:schemeClr val="bg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pPr algn="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6" name="Cloud 15"/>
          <p:cNvSpPr/>
          <p:nvPr/>
        </p:nvSpPr>
        <p:spPr>
          <a:xfrm>
            <a:off x="4324754" y="2828323"/>
            <a:ext cx="2145426" cy="1412569"/>
          </a:xfrm>
          <a:prstGeom prst="cloud">
            <a:avLst/>
          </a:prstGeom>
          <a:solidFill>
            <a:schemeClr val="bg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pPr algn="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3" name="Cloud 12"/>
          <p:cNvSpPr/>
          <p:nvPr/>
        </p:nvSpPr>
        <p:spPr>
          <a:xfrm>
            <a:off x="3464028" y="1522141"/>
            <a:ext cx="2145426" cy="1412569"/>
          </a:xfrm>
          <a:prstGeom prst="cloud">
            <a:avLst/>
          </a:prstGeom>
          <a:solidFill>
            <a:schemeClr val="bg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pPr algn="r"/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54695" y="3214985"/>
            <a:ext cx="612352" cy="612352"/>
          </a:xfrm>
          <a:prstGeom prst="rect">
            <a:avLst/>
          </a:prstGeom>
        </p:spPr>
      </p:pic>
      <p:sp>
        <p:nvSpPr>
          <p:cNvPr id="7" name="Cloud 6"/>
          <p:cNvSpPr/>
          <p:nvPr/>
        </p:nvSpPr>
        <p:spPr>
          <a:xfrm>
            <a:off x="1440334" y="2782995"/>
            <a:ext cx="2384842" cy="1645591"/>
          </a:xfrm>
          <a:prstGeom prst="cloud">
            <a:avLst/>
          </a:prstGeom>
          <a:solidFill>
            <a:schemeClr val="bg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smtClean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Internet</a:t>
            </a:r>
            <a:endParaRPr 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89827" y="1993424"/>
            <a:ext cx="612352" cy="61235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09816" y="4397468"/>
            <a:ext cx="612352" cy="612352"/>
          </a:xfrm>
          <a:prstGeom prst="rect">
            <a:avLst/>
          </a:prstGeom>
        </p:spPr>
      </p:pic>
      <p:sp>
        <p:nvSpPr>
          <p:cNvPr id="20" name="Freeform 19"/>
          <p:cNvSpPr/>
          <p:nvPr/>
        </p:nvSpPr>
        <p:spPr>
          <a:xfrm>
            <a:off x="1239918" y="2502767"/>
            <a:ext cx="2538168" cy="903226"/>
          </a:xfrm>
          <a:custGeom>
            <a:avLst/>
            <a:gdLst>
              <a:gd name="connsiteX0" fmla="*/ 0 w 2837330"/>
              <a:gd name="connsiteY0" fmla="*/ 1021976 h 1021976"/>
              <a:gd name="connsiteX1" fmla="*/ 1492624 w 2837330"/>
              <a:gd name="connsiteY1" fmla="*/ 779929 h 1021976"/>
              <a:gd name="connsiteX2" fmla="*/ 2837330 w 2837330"/>
              <a:gd name="connsiteY2" fmla="*/ 0 h 1021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37330" h="1021976">
                <a:moveTo>
                  <a:pt x="0" y="1021976"/>
                </a:moveTo>
                <a:cubicBezTo>
                  <a:pt x="509868" y="986117"/>
                  <a:pt x="1019736" y="950258"/>
                  <a:pt x="1492624" y="779929"/>
                </a:cubicBezTo>
                <a:cubicBezTo>
                  <a:pt x="1965512" y="609600"/>
                  <a:pt x="2837330" y="0"/>
                  <a:pt x="2837330" y="0"/>
                </a:cubicBezTo>
              </a:path>
            </a:pathLst>
          </a:custGeom>
          <a:ln w="38100">
            <a:solidFill>
              <a:schemeClr val="bg1">
                <a:lumMod val="50000"/>
              </a:schemeClr>
            </a:solidFill>
            <a:prstDash val="solid"/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 flipV="1">
            <a:off x="1239918" y="3568517"/>
            <a:ext cx="3425673" cy="59829"/>
          </a:xfrm>
          <a:custGeom>
            <a:avLst/>
            <a:gdLst>
              <a:gd name="connsiteX0" fmla="*/ 0 w 2837330"/>
              <a:gd name="connsiteY0" fmla="*/ 1021976 h 1021976"/>
              <a:gd name="connsiteX1" fmla="*/ 1492624 w 2837330"/>
              <a:gd name="connsiteY1" fmla="*/ 779929 h 1021976"/>
              <a:gd name="connsiteX2" fmla="*/ 2837330 w 2837330"/>
              <a:gd name="connsiteY2" fmla="*/ 0 h 1021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37330" h="1021976">
                <a:moveTo>
                  <a:pt x="0" y="1021976"/>
                </a:moveTo>
                <a:cubicBezTo>
                  <a:pt x="509868" y="986117"/>
                  <a:pt x="1019736" y="950258"/>
                  <a:pt x="1492624" y="779929"/>
                </a:cubicBezTo>
                <a:cubicBezTo>
                  <a:pt x="1965512" y="609600"/>
                  <a:pt x="2837330" y="0"/>
                  <a:pt x="2837330" y="0"/>
                </a:cubicBezTo>
              </a:path>
            </a:pathLst>
          </a:custGeom>
          <a:ln w="38100">
            <a:solidFill>
              <a:schemeClr val="bg1">
                <a:lumMod val="50000"/>
              </a:schemeClr>
            </a:solidFill>
            <a:prstDash val="solid"/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 flipV="1">
            <a:off x="1190544" y="3720918"/>
            <a:ext cx="2119271" cy="929215"/>
          </a:xfrm>
          <a:custGeom>
            <a:avLst/>
            <a:gdLst>
              <a:gd name="connsiteX0" fmla="*/ 0 w 2837330"/>
              <a:gd name="connsiteY0" fmla="*/ 1021976 h 1021976"/>
              <a:gd name="connsiteX1" fmla="*/ 1492624 w 2837330"/>
              <a:gd name="connsiteY1" fmla="*/ 779929 h 1021976"/>
              <a:gd name="connsiteX2" fmla="*/ 2837330 w 2837330"/>
              <a:gd name="connsiteY2" fmla="*/ 0 h 1021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37330" h="1021976">
                <a:moveTo>
                  <a:pt x="0" y="1021976"/>
                </a:moveTo>
                <a:cubicBezTo>
                  <a:pt x="509868" y="986117"/>
                  <a:pt x="1019736" y="950258"/>
                  <a:pt x="1492624" y="779929"/>
                </a:cubicBezTo>
                <a:cubicBezTo>
                  <a:pt x="1965512" y="609600"/>
                  <a:pt x="2837330" y="0"/>
                  <a:pt x="2837330" y="0"/>
                </a:cubicBezTo>
              </a:path>
            </a:pathLst>
          </a:custGeom>
          <a:ln w="38100">
            <a:solidFill>
              <a:schemeClr val="bg1">
                <a:lumMod val="50000"/>
              </a:schemeClr>
            </a:solidFill>
            <a:prstDash val="solid"/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753" y="3273325"/>
            <a:ext cx="915165" cy="710042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4274228" y="1742494"/>
            <a:ext cx="91440" cy="1828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274228" y="2012772"/>
            <a:ext cx="228600" cy="2743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274228" y="2368040"/>
            <a:ext cx="365760" cy="36576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2934326" y="1539081"/>
            <a:ext cx="7729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000" dirty="0" smtClean="0">
                <a:solidFill>
                  <a:schemeClr val="tx1"/>
                </a:solidFill>
              </a:rPr>
              <a:t>CDN1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300865" y="3044025"/>
            <a:ext cx="91440" cy="1828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5300865" y="3314303"/>
            <a:ext cx="228600" cy="2743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5300865" y="3669571"/>
            <a:ext cx="365760" cy="36576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5658678" y="3189853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…</a:t>
            </a:r>
            <a:endParaRPr lang="en-US" sz="2800"/>
          </a:p>
        </p:txBody>
      </p:sp>
      <p:sp>
        <p:nvSpPr>
          <p:cNvPr id="43" name="Rectangle 42"/>
          <p:cNvSpPr/>
          <p:nvPr/>
        </p:nvSpPr>
        <p:spPr>
          <a:xfrm>
            <a:off x="4025592" y="4311646"/>
            <a:ext cx="91440" cy="1828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4025592" y="4581924"/>
            <a:ext cx="228600" cy="2743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4025592" y="4937192"/>
            <a:ext cx="365760" cy="36576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4383405" y="4457474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…</a:t>
            </a:r>
            <a:endParaRPr lang="en-US" sz="2800"/>
          </a:p>
        </p:txBody>
      </p:sp>
      <p:sp>
        <p:nvSpPr>
          <p:cNvPr id="47" name="Rectangle 46"/>
          <p:cNvSpPr/>
          <p:nvPr/>
        </p:nvSpPr>
        <p:spPr>
          <a:xfrm>
            <a:off x="3746247" y="2972166"/>
            <a:ext cx="7729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000" smtClean="0">
                <a:solidFill>
                  <a:schemeClr val="tx1"/>
                </a:solidFill>
              </a:rPr>
              <a:t>CDN2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368437" y="4880621"/>
            <a:ext cx="7729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000" dirty="0" smtClean="0">
                <a:solidFill>
                  <a:schemeClr val="tx1"/>
                </a:solidFill>
              </a:rPr>
              <a:t>CDN3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622891" y="158427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…</a:t>
            </a:r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2402552" y="3426253"/>
            <a:ext cx="91440" cy="1828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2694245" y="2880130"/>
            <a:ext cx="228600" cy="2743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3126935" y="3313884"/>
            <a:ext cx="365760" cy="36576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5" name="Picture 64"/>
          <p:cNvPicPr>
            <a:picLocks noChangeAspect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7557" y="2255641"/>
            <a:ext cx="475896" cy="572682"/>
          </a:xfrm>
          <a:prstGeom prst="rect">
            <a:avLst/>
          </a:prstGeom>
        </p:spPr>
      </p:pic>
      <p:sp>
        <p:nvSpPr>
          <p:cNvPr id="69" name="Cloud 68"/>
          <p:cNvSpPr/>
          <p:nvPr/>
        </p:nvSpPr>
        <p:spPr>
          <a:xfrm>
            <a:off x="7912964" y="3544847"/>
            <a:ext cx="3954945" cy="1644519"/>
          </a:xfrm>
          <a:prstGeom prst="cloud">
            <a:avLst/>
          </a:prstGeom>
          <a:solidFill>
            <a:schemeClr val="bg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pPr algn="ctr"/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Internet</a:t>
            </a:r>
          </a:p>
          <a:p>
            <a:pPr algn="ctr"/>
            <a:endParaRPr 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72" name="Picture 71"/>
          <p:cNvPicPr>
            <a:picLocks noChangeAspect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75288" y="2426839"/>
            <a:ext cx="475896" cy="572682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19483" y="2739635"/>
            <a:ext cx="475896" cy="572682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5" cstate="email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42919" y="4263896"/>
            <a:ext cx="640080" cy="640080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96471" y="4083416"/>
            <a:ext cx="617127" cy="617127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5" cstate="email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323091" y="4253122"/>
            <a:ext cx="640080" cy="640080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979389" y="4101384"/>
            <a:ext cx="617127" cy="617127"/>
          </a:xfrm>
          <a:prstGeom prst="rect">
            <a:avLst/>
          </a:prstGeom>
        </p:spPr>
      </p:pic>
      <p:sp>
        <p:nvSpPr>
          <p:cNvPr id="86" name="TextBox 85"/>
          <p:cNvSpPr txBox="1"/>
          <p:nvPr/>
        </p:nvSpPr>
        <p:spPr>
          <a:xfrm>
            <a:off x="5011962" y="1632992"/>
            <a:ext cx="1006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0.8Mbps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4994770" y="2013780"/>
            <a:ext cx="1006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2.4Mbps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4996087" y="2394239"/>
            <a:ext cx="1006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5.2Mbps</a:t>
            </a:r>
            <a:endParaRPr lang="en-US" dirty="0"/>
          </a:p>
        </p:txBody>
      </p:sp>
      <p:sp>
        <p:nvSpPr>
          <p:cNvPr id="90" name="Rectangle 89"/>
          <p:cNvSpPr/>
          <p:nvPr/>
        </p:nvSpPr>
        <p:spPr>
          <a:xfrm>
            <a:off x="4401004" y="1744060"/>
            <a:ext cx="91440" cy="1828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4527780" y="1742494"/>
            <a:ext cx="91440" cy="1828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4543420" y="2012772"/>
            <a:ext cx="228600" cy="2743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>
            <a:off x="4768487" y="190117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…</a:t>
            </a:r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4639342" y="229866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…</a:t>
            </a:r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7792720" y="3129096"/>
            <a:ext cx="4236720" cy="1260024"/>
          </a:xfrm>
          <a:custGeom>
            <a:avLst/>
            <a:gdLst>
              <a:gd name="connsiteX0" fmla="*/ 0 w 4236720"/>
              <a:gd name="connsiteY0" fmla="*/ 1260024 h 1260024"/>
              <a:gd name="connsiteX1" fmla="*/ 1158240 w 4236720"/>
              <a:gd name="connsiteY1" fmla="*/ 833304 h 1260024"/>
              <a:gd name="connsiteX2" fmla="*/ 1960880 w 4236720"/>
              <a:gd name="connsiteY2" fmla="*/ 184 h 1260024"/>
              <a:gd name="connsiteX3" fmla="*/ 2905760 w 4236720"/>
              <a:gd name="connsiteY3" fmla="*/ 762184 h 1260024"/>
              <a:gd name="connsiteX4" fmla="*/ 4236720 w 4236720"/>
              <a:gd name="connsiteY4" fmla="*/ 1260024 h 1260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36720" h="1260024">
                <a:moveTo>
                  <a:pt x="0" y="1260024"/>
                </a:moveTo>
                <a:cubicBezTo>
                  <a:pt x="415713" y="1151650"/>
                  <a:pt x="831427" y="1043277"/>
                  <a:pt x="1158240" y="833304"/>
                </a:cubicBezTo>
                <a:cubicBezTo>
                  <a:pt x="1485053" y="623331"/>
                  <a:pt x="1669627" y="12037"/>
                  <a:pt x="1960880" y="184"/>
                </a:cubicBezTo>
                <a:cubicBezTo>
                  <a:pt x="2252133" y="-11669"/>
                  <a:pt x="2526453" y="552211"/>
                  <a:pt x="2905760" y="762184"/>
                </a:cubicBezTo>
                <a:cubicBezTo>
                  <a:pt x="3285067" y="972157"/>
                  <a:pt x="4236720" y="1260024"/>
                  <a:pt x="4236720" y="1260024"/>
                </a:cubicBezTo>
              </a:path>
            </a:pathLst>
          </a:custGeom>
          <a:ln w="38100">
            <a:solidFill>
              <a:schemeClr val="bg1">
                <a:lumMod val="50000"/>
              </a:schemeClr>
            </a:solidFill>
            <a:prstDash val="solid"/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7728252" y="2580424"/>
            <a:ext cx="4287520" cy="1647021"/>
          </a:xfrm>
          <a:custGeom>
            <a:avLst/>
            <a:gdLst>
              <a:gd name="connsiteX0" fmla="*/ 0 w 4287520"/>
              <a:gd name="connsiteY0" fmla="*/ 1647021 h 1647021"/>
              <a:gd name="connsiteX1" fmla="*/ 833120 w 4287520"/>
              <a:gd name="connsiteY1" fmla="*/ 1332061 h 1647021"/>
              <a:gd name="connsiteX2" fmla="*/ 1280160 w 4287520"/>
              <a:gd name="connsiteY2" fmla="*/ 295741 h 1647021"/>
              <a:gd name="connsiteX3" fmla="*/ 3027680 w 4287520"/>
              <a:gd name="connsiteY3" fmla="*/ 62061 h 1647021"/>
              <a:gd name="connsiteX4" fmla="*/ 3525520 w 4287520"/>
              <a:gd name="connsiteY4" fmla="*/ 1271101 h 1647021"/>
              <a:gd name="connsiteX5" fmla="*/ 4287520 w 4287520"/>
              <a:gd name="connsiteY5" fmla="*/ 1626701 h 1647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87520" h="1647021">
                <a:moveTo>
                  <a:pt x="0" y="1647021"/>
                </a:moveTo>
                <a:cubicBezTo>
                  <a:pt x="309880" y="1602147"/>
                  <a:pt x="619760" y="1557274"/>
                  <a:pt x="833120" y="1332061"/>
                </a:cubicBezTo>
                <a:cubicBezTo>
                  <a:pt x="1046480" y="1106848"/>
                  <a:pt x="914400" y="507408"/>
                  <a:pt x="1280160" y="295741"/>
                </a:cubicBezTo>
                <a:cubicBezTo>
                  <a:pt x="1645920" y="84074"/>
                  <a:pt x="2653453" y="-100499"/>
                  <a:pt x="3027680" y="62061"/>
                </a:cubicBezTo>
                <a:cubicBezTo>
                  <a:pt x="3401907" y="224621"/>
                  <a:pt x="3315547" y="1010328"/>
                  <a:pt x="3525520" y="1271101"/>
                </a:cubicBezTo>
                <a:cubicBezTo>
                  <a:pt x="3735493" y="1531874"/>
                  <a:pt x="4287520" y="1626701"/>
                  <a:pt x="4287520" y="1626701"/>
                </a:cubicBezTo>
              </a:path>
            </a:pathLst>
          </a:custGeom>
          <a:ln w="38100">
            <a:solidFill>
              <a:schemeClr val="bg1">
                <a:lumMod val="50000"/>
              </a:schemeClr>
            </a:solidFill>
            <a:prstDash val="solid"/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7876650" y="4304905"/>
            <a:ext cx="4175760" cy="446625"/>
          </a:xfrm>
          <a:custGeom>
            <a:avLst/>
            <a:gdLst>
              <a:gd name="connsiteX0" fmla="*/ 0 w 4175760"/>
              <a:gd name="connsiteY0" fmla="*/ 217136 h 446625"/>
              <a:gd name="connsiteX1" fmla="*/ 1168400 w 4175760"/>
              <a:gd name="connsiteY1" fmla="*/ 440656 h 446625"/>
              <a:gd name="connsiteX2" fmla="*/ 2885440 w 4175760"/>
              <a:gd name="connsiteY2" fmla="*/ 3776 h 446625"/>
              <a:gd name="connsiteX3" fmla="*/ 4175760 w 4175760"/>
              <a:gd name="connsiteY3" fmla="*/ 217136 h 446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75760" h="446625">
                <a:moveTo>
                  <a:pt x="0" y="217136"/>
                </a:moveTo>
                <a:cubicBezTo>
                  <a:pt x="343746" y="346676"/>
                  <a:pt x="687493" y="476216"/>
                  <a:pt x="1168400" y="440656"/>
                </a:cubicBezTo>
                <a:cubicBezTo>
                  <a:pt x="1649307" y="405096"/>
                  <a:pt x="2384213" y="41029"/>
                  <a:pt x="2885440" y="3776"/>
                </a:cubicBezTo>
                <a:cubicBezTo>
                  <a:pt x="3386667" y="-33477"/>
                  <a:pt x="4175760" y="217136"/>
                  <a:pt x="4175760" y="217136"/>
                </a:cubicBezTo>
              </a:path>
            </a:pathLst>
          </a:custGeom>
          <a:ln w="38100">
            <a:solidFill>
              <a:schemeClr val="bg1">
                <a:lumMod val="50000"/>
              </a:schemeClr>
            </a:solidFill>
            <a:prstDash val="solid"/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86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17967</TotalTime>
  <Words>409</Words>
  <Application>Microsoft Macintosh PowerPoint</Application>
  <PresentationFormat>Widescreen</PresentationFormat>
  <Paragraphs>219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Calibri Light</vt:lpstr>
      <vt:lpstr>DengXian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Junchen Jiang (Populus Group)</dc:creator>
  <cp:lastModifiedBy>Junchen Jiang (Populus Group)</cp:lastModifiedBy>
  <cp:revision>104</cp:revision>
  <dcterms:created xsi:type="dcterms:W3CDTF">2017-06-06T20:33:01Z</dcterms:created>
  <dcterms:modified xsi:type="dcterms:W3CDTF">2017-06-19T17:36:23Z</dcterms:modified>
</cp:coreProperties>
</file>