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2"/>
  </p:notesMasterIdLst>
  <p:sldIdLst>
    <p:sldId id="256" r:id="rId2"/>
    <p:sldId id="258" r:id="rId3"/>
    <p:sldId id="311" r:id="rId4"/>
    <p:sldId id="294" r:id="rId5"/>
    <p:sldId id="295" r:id="rId6"/>
    <p:sldId id="296" r:id="rId7"/>
    <p:sldId id="301" r:id="rId8"/>
    <p:sldId id="302" r:id="rId9"/>
    <p:sldId id="321" r:id="rId10"/>
    <p:sldId id="322" r:id="rId11"/>
    <p:sldId id="323" r:id="rId12"/>
    <p:sldId id="297" r:id="rId13"/>
    <p:sldId id="298" r:id="rId14"/>
    <p:sldId id="299" r:id="rId15"/>
    <p:sldId id="300" r:id="rId16"/>
    <p:sldId id="312" r:id="rId17"/>
    <p:sldId id="287" r:id="rId18"/>
    <p:sldId id="259" r:id="rId19"/>
    <p:sldId id="308" r:id="rId20"/>
    <p:sldId id="309" r:id="rId21"/>
    <p:sldId id="310" r:id="rId22"/>
    <p:sldId id="283" r:id="rId23"/>
    <p:sldId id="284" r:id="rId24"/>
    <p:sldId id="292" r:id="rId25"/>
    <p:sldId id="306" r:id="rId26"/>
    <p:sldId id="307" r:id="rId27"/>
    <p:sldId id="288" r:id="rId28"/>
    <p:sldId id="286" r:id="rId29"/>
    <p:sldId id="313" r:id="rId30"/>
    <p:sldId id="303" r:id="rId31"/>
    <p:sldId id="304" r:id="rId32"/>
    <p:sldId id="305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27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FFF"/>
    <a:srgbClr val="4E91D4"/>
    <a:srgbClr val="3477A4"/>
    <a:srgbClr val="003091"/>
    <a:srgbClr val="1348A5"/>
    <a:srgbClr val="052B6D"/>
    <a:srgbClr val="062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9627" autoAdjust="0"/>
  </p:normalViewPr>
  <p:slideViewPr>
    <p:cSldViewPr>
      <p:cViewPr varScale="1">
        <p:scale>
          <a:sx n="59" d="100"/>
          <a:sy n="59" d="100"/>
        </p:scale>
        <p:origin x="16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1F78D-E4E5-42A3-B8ED-31A25174900D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12861AD2-4965-4A4E-B15D-CD471870BFAE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prstMaterial="metal">
            <a:contourClr>
              <a:schemeClr val="bg2"/>
            </a:contourClr>
          </a:sp3d>
        </a:bodyPr>
        <a:lstStyle/>
        <a:p>
          <a:r>
            <a:rPr lang="vi-VN" sz="3600" b="1" cap="none" spc="0" dirty="0" smtClean="0">
              <a:ln w="50800"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Texture Wrap Modes</a:t>
          </a:r>
          <a:endParaRPr lang="vi-VN" sz="3600" b="1" cap="none" spc="0" dirty="0">
            <a:ln w="50800">
              <a:noFill/>
            </a:ln>
            <a:solidFill>
              <a:schemeClr val="bg1">
                <a:lumMod val="5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C2F7343D-4961-4D03-AB4E-1C89E5D32883}" type="parTrans" cxnId="{69F8DF22-0610-4EA4-A53B-324A7F989D4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6FDB0BE8-32D8-495A-BFFA-6C9502DEA5AB}" type="sibTrans" cxnId="{69F8DF22-0610-4EA4-A53B-324A7F989D4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B0B35487-3A8E-44F8-8CC1-B6E9E7F3B124}">
      <dgm:prSet custT="1"/>
      <dgm:spPr>
        <a:ln w="25400">
          <a:solidFill>
            <a:srgbClr val="FF0000">
              <a:alpha val="90000"/>
            </a:srgbClr>
          </a:solidFill>
        </a:ln>
      </dgm:spPr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vi-VN" sz="2600" b="1" cap="none" spc="0" dirty="0" smtClean="0">
              <a:ln w="50800"/>
              <a:effectLst/>
            </a:rPr>
            <a:t>TEXTURE</a:t>
          </a:r>
          <a:r>
            <a:rPr lang="en-US" sz="2600" b="1" cap="none" spc="0" dirty="0" smtClean="0">
              <a:ln w="50800"/>
              <a:effectLst/>
            </a:rPr>
            <a:t>_</a:t>
          </a:r>
          <a:r>
            <a:rPr lang="vi-VN" sz="2600" b="1" cap="none" spc="0" dirty="0" smtClean="0">
              <a:ln w="50800"/>
              <a:effectLst/>
            </a:rPr>
            <a:t>WRAP</a:t>
          </a:r>
          <a:r>
            <a:rPr lang="en-US" sz="2600" b="1" cap="none" spc="0" dirty="0" smtClean="0">
              <a:ln w="50800"/>
              <a:effectLst/>
            </a:rPr>
            <a:t>_</a:t>
          </a:r>
          <a:r>
            <a:rPr lang="vi-VN" sz="2600" b="1" cap="none" spc="0" dirty="0" smtClean="0">
              <a:ln w="50800"/>
              <a:effectLst/>
            </a:rPr>
            <a:t>S</a:t>
          </a:r>
          <a:endParaRPr lang="vi-VN" sz="2600" b="1" cap="none" spc="0" dirty="0">
            <a:ln w="50800"/>
            <a:effectLst/>
          </a:endParaRPr>
        </a:p>
      </dgm:t>
    </dgm:pt>
    <dgm:pt modelId="{ECC019DF-2429-41E1-8347-BF6F16A27E08}" type="parTrans" cxnId="{50D4193C-58E8-4811-818A-5E43E065079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07A1575E-F276-4D9A-9966-CF39BBA8F65F}" type="sibTrans" cxnId="{50D4193C-58E8-4811-818A-5E43E065079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65EED2B1-17BA-48B1-BAC9-50F8C40146E6}">
      <dgm:prSet custT="1"/>
      <dgm:spPr>
        <a:ln w="25400">
          <a:solidFill>
            <a:srgbClr val="FF0000"/>
          </a:solidFill>
        </a:ln>
      </dgm:spPr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vi-VN" sz="2600" b="1" cap="none" spc="0" dirty="0" smtClean="0">
              <a:ln w="50800"/>
              <a:effectLst/>
            </a:rPr>
            <a:t>TEXTURE</a:t>
          </a:r>
          <a:r>
            <a:rPr lang="en-US" sz="2600" b="1" cap="none" spc="0" dirty="0" smtClean="0">
              <a:ln w="50800"/>
              <a:effectLst/>
            </a:rPr>
            <a:t>_</a:t>
          </a:r>
          <a:r>
            <a:rPr lang="vi-VN" sz="2600" b="1" cap="none" spc="0" dirty="0" smtClean="0">
              <a:ln w="50800"/>
              <a:effectLst/>
            </a:rPr>
            <a:t>WRAP</a:t>
          </a:r>
          <a:r>
            <a:rPr lang="en-US" sz="2600" b="1" cap="none" spc="0" dirty="0" smtClean="0">
              <a:ln w="50800"/>
              <a:effectLst/>
            </a:rPr>
            <a:t>_</a:t>
          </a:r>
          <a:r>
            <a:rPr lang="vi-VN" sz="2600" b="1" cap="none" spc="0" dirty="0" smtClean="0">
              <a:ln w="50800"/>
              <a:effectLst/>
            </a:rPr>
            <a:t>T  </a:t>
          </a:r>
          <a:endParaRPr lang="vi-VN" sz="2600" b="1" cap="none" spc="0" dirty="0">
            <a:ln w="50800"/>
            <a:effectLst/>
          </a:endParaRPr>
        </a:p>
      </dgm:t>
    </dgm:pt>
    <dgm:pt modelId="{83F7307E-A3D0-4FE1-81B7-0E0FD6753242}" type="parTrans" cxnId="{6AABABAC-C082-4679-8843-0B80F762353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4E7C5634-A54F-40DE-B3EF-1578A814F7DF}" type="sibTrans" cxnId="{6AABABAC-C082-4679-8843-0B80F762353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EC5FC58E-E37A-49A2-83B8-EB7E92C180B6}">
      <dgm:prSet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vi-VN" sz="3600" b="1" cap="none" spc="0" dirty="0" smtClean="0">
              <a:ln w="50800"/>
              <a:solidFill>
                <a:schemeClr val="bg1">
                  <a:lumMod val="50000"/>
                </a:schemeClr>
              </a:solidFill>
              <a:effectLst/>
            </a:rPr>
            <a:t>Parameter</a:t>
          </a:r>
          <a:endParaRPr lang="vi-VN" sz="3600" b="1" cap="none" spc="0" dirty="0">
            <a:ln w="50800"/>
            <a:solidFill>
              <a:schemeClr val="bg1">
                <a:lumMod val="50000"/>
              </a:schemeClr>
            </a:solidFill>
            <a:effectLst/>
          </a:endParaRPr>
        </a:p>
      </dgm:t>
    </dgm:pt>
    <dgm:pt modelId="{B8FC19D2-C56C-4016-BFF1-1FDE772BD963}" type="parTrans" cxnId="{9D43F798-EEA7-4112-AFD4-8BEAE108F66A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FFB0407D-D190-402E-9499-8834C47DE3C4}" type="sibTrans" cxnId="{9D43F798-EEA7-4112-AFD4-8BEAE108F66A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767762C5-F5F5-4DD6-97E9-F199AC534FBA}">
      <dgm:prSet custT="1"/>
      <dgm:spPr>
        <a:ln>
          <a:solidFill>
            <a:srgbClr val="FF0000">
              <a:alpha val="90000"/>
            </a:srgbClr>
          </a:solidFill>
        </a:ln>
      </dgm:spPr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vi-VN" sz="2400" b="1" cap="none" spc="0" dirty="0" smtClean="0">
              <a:ln w="50800"/>
              <a:effectLst/>
            </a:rPr>
            <a:t>REPEAT</a:t>
          </a:r>
          <a:endParaRPr lang="vi-VN" sz="2400" b="1" cap="none" spc="0" dirty="0">
            <a:ln w="50800"/>
            <a:effectLst/>
          </a:endParaRPr>
        </a:p>
      </dgm:t>
    </dgm:pt>
    <dgm:pt modelId="{BFF2328C-EE5E-4B7B-8B6D-4FB73A2D48C8}" type="parTrans" cxnId="{F0BEEE70-DEC9-47C7-8938-BB5791194F4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72C17D69-3581-44F4-AB57-FB7B2D08B79B}" type="sibTrans" cxnId="{F0BEEE70-DEC9-47C7-8938-BB5791194F4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A71226C1-FCEA-48DD-A0CA-0626B53D193B}">
      <dgm:prSet custT="1"/>
      <dgm:spPr>
        <a:ln>
          <a:solidFill>
            <a:srgbClr val="FF0000">
              <a:alpha val="90000"/>
            </a:srgbClr>
          </a:solidFill>
        </a:ln>
      </dgm:spPr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vi-VN" sz="2400" b="1" cap="none" spc="0" dirty="0" smtClean="0">
              <a:ln w="50800"/>
              <a:effectLst/>
            </a:rPr>
            <a:t>CLAMP TO</a:t>
          </a:r>
          <a:r>
            <a:rPr lang="en-US" sz="2400" b="1" cap="none" spc="0" dirty="0" smtClean="0">
              <a:ln w="50800"/>
              <a:effectLst/>
            </a:rPr>
            <a:t> BORDER</a:t>
          </a:r>
          <a:endParaRPr lang="vi-VN" sz="2400" b="1" cap="none" spc="0" dirty="0">
            <a:ln w="50800"/>
            <a:effectLst/>
          </a:endParaRPr>
        </a:p>
      </dgm:t>
    </dgm:pt>
    <dgm:pt modelId="{248D7E16-D617-4EC1-8F8C-A9D37D96C4E4}" type="parTrans" cxnId="{CABF8EBE-020C-44EE-AA4E-D2FF26C769A3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955CFBF1-1018-48C0-B476-11B189BE9F5D}" type="sibTrans" cxnId="{CABF8EBE-020C-44EE-AA4E-D2FF26C769A3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75AFA5E0-9722-47A4-AA08-D05CF3485259}">
      <dgm:prSet custT="1"/>
      <dgm:spPr>
        <a:ln>
          <a:solidFill>
            <a:srgbClr val="FF0000">
              <a:alpha val="90000"/>
            </a:srgbClr>
          </a:solidFill>
        </a:ln>
      </dgm:spPr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vi-VN" sz="2400" b="1" cap="none" spc="0" dirty="0" smtClean="0">
              <a:ln w="50800"/>
              <a:effectLst/>
            </a:rPr>
            <a:t>CLAMP</a:t>
          </a:r>
          <a:endParaRPr lang="vi-VN" sz="2400" b="1" cap="none" spc="0" dirty="0">
            <a:ln w="50800"/>
            <a:effectLst/>
          </a:endParaRPr>
        </a:p>
      </dgm:t>
    </dgm:pt>
    <dgm:pt modelId="{B813FA5E-B3E4-4154-B557-0E17C3A7BE9D}" type="sibTrans" cxnId="{2D3A5ACD-7D82-4ECE-B709-5C34F9C9EBF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EB409404-0308-4139-B837-6AF92D6CAA5B}" type="parTrans" cxnId="{2D3A5ACD-7D82-4ECE-B709-5C34F9C9EBF8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vi-VN" b="1" cap="none" spc="0">
            <a:ln w="50800"/>
            <a:solidFill>
              <a:schemeClr val="bg1">
                <a:shade val="50000"/>
              </a:schemeClr>
            </a:solidFill>
            <a:effectLst/>
          </a:endParaRPr>
        </a:p>
      </dgm:t>
    </dgm:pt>
    <dgm:pt modelId="{0392C29A-1BEE-40D5-B49C-DA8949A38B5F}" type="pres">
      <dgm:prSet presAssocID="{0C41F78D-E4E5-42A3-B8ED-31A2517490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81BFF022-E623-4E27-9AD6-146292BBFB04}" type="pres">
      <dgm:prSet presAssocID="{EC5FC58E-E37A-49A2-83B8-EB7E92C180B6}" presName="boxAndChildren" presStyleCnt="0"/>
      <dgm:spPr/>
    </dgm:pt>
    <dgm:pt modelId="{7036588F-DFF6-4EF6-B761-604391856A88}" type="pres">
      <dgm:prSet presAssocID="{EC5FC58E-E37A-49A2-83B8-EB7E92C180B6}" presName="parentTextBox" presStyleLbl="node1" presStyleIdx="0" presStyleCnt="2"/>
      <dgm:spPr/>
      <dgm:t>
        <a:bodyPr/>
        <a:lstStyle/>
        <a:p>
          <a:endParaRPr lang="vi-VN"/>
        </a:p>
      </dgm:t>
    </dgm:pt>
    <dgm:pt modelId="{26533473-2179-4E0C-B44A-A73115869C5C}" type="pres">
      <dgm:prSet presAssocID="{EC5FC58E-E37A-49A2-83B8-EB7E92C180B6}" presName="entireBox" presStyleLbl="node1" presStyleIdx="0" presStyleCnt="2"/>
      <dgm:spPr/>
      <dgm:t>
        <a:bodyPr/>
        <a:lstStyle/>
        <a:p>
          <a:endParaRPr lang="vi-VN"/>
        </a:p>
      </dgm:t>
    </dgm:pt>
    <dgm:pt modelId="{ABD77267-0B19-4186-9AF4-24750A040153}" type="pres">
      <dgm:prSet presAssocID="{EC5FC58E-E37A-49A2-83B8-EB7E92C180B6}" presName="descendantBox" presStyleCnt="0"/>
      <dgm:spPr/>
    </dgm:pt>
    <dgm:pt modelId="{34B96B52-6E05-4CFE-9693-6AD4256E5CB1}" type="pres">
      <dgm:prSet presAssocID="{767762C5-F5F5-4DD6-97E9-F199AC534FBA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38258BC-B803-49F9-9E8B-0F5734B1150F}" type="pres">
      <dgm:prSet presAssocID="{75AFA5E0-9722-47A4-AA08-D05CF3485259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9206532-92FC-4E7C-98E7-045C6BC12797}" type="pres">
      <dgm:prSet presAssocID="{A71226C1-FCEA-48DD-A0CA-0626B53D193B}" presName="childTextBo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1C95CC0-5955-468F-9C3C-4B35774CA2D8}" type="pres">
      <dgm:prSet presAssocID="{6FDB0BE8-32D8-495A-BFFA-6C9502DEA5AB}" presName="sp" presStyleCnt="0"/>
      <dgm:spPr/>
    </dgm:pt>
    <dgm:pt modelId="{94192096-CC3D-4199-B8FF-08E85A5DE68D}" type="pres">
      <dgm:prSet presAssocID="{12861AD2-4965-4A4E-B15D-CD471870BFAE}" presName="arrowAndChildren" presStyleCnt="0"/>
      <dgm:spPr/>
    </dgm:pt>
    <dgm:pt modelId="{ABE47CBA-1029-4EC3-9B3B-118909635B6F}" type="pres">
      <dgm:prSet presAssocID="{12861AD2-4965-4A4E-B15D-CD471870BFAE}" presName="parentTextArrow" presStyleLbl="node1" presStyleIdx="0" presStyleCnt="2"/>
      <dgm:spPr/>
      <dgm:t>
        <a:bodyPr/>
        <a:lstStyle/>
        <a:p>
          <a:endParaRPr lang="vi-VN"/>
        </a:p>
      </dgm:t>
    </dgm:pt>
    <dgm:pt modelId="{EED15DD3-EA0E-4E54-ADCA-814B8ABA5B33}" type="pres">
      <dgm:prSet presAssocID="{12861AD2-4965-4A4E-B15D-CD471870BFAE}" presName="arrow" presStyleLbl="node1" presStyleIdx="1" presStyleCnt="2"/>
      <dgm:spPr/>
      <dgm:t>
        <a:bodyPr/>
        <a:lstStyle/>
        <a:p>
          <a:endParaRPr lang="vi-VN"/>
        </a:p>
      </dgm:t>
    </dgm:pt>
    <dgm:pt modelId="{CA6CD5E1-06A5-4B78-B65A-64AE44BA8E48}" type="pres">
      <dgm:prSet presAssocID="{12861AD2-4965-4A4E-B15D-CD471870BFAE}" presName="descendantArrow" presStyleCnt="0"/>
      <dgm:spPr/>
    </dgm:pt>
    <dgm:pt modelId="{58EF9AEC-58F9-4F01-9E3F-6BE119381AB3}" type="pres">
      <dgm:prSet presAssocID="{B0B35487-3A8E-44F8-8CC1-B6E9E7F3B124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FC0A03-ADE6-4968-A4B7-279A684DB9B5}" type="pres">
      <dgm:prSet presAssocID="{65EED2B1-17BA-48B1-BAC9-50F8C40146E6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ABF8EBE-020C-44EE-AA4E-D2FF26C769A3}" srcId="{EC5FC58E-E37A-49A2-83B8-EB7E92C180B6}" destId="{A71226C1-FCEA-48DD-A0CA-0626B53D193B}" srcOrd="2" destOrd="0" parTransId="{248D7E16-D617-4EC1-8F8C-A9D37D96C4E4}" sibTransId="{955CFBF1-1018-48C0-B476-11B189BE9F5D}"/>
    <dgm:cxn modelId="{1B25DD51-A8D3-46BD-AC24-F86E8A90B7F4}" type="presOf" srcId="{0C41F78D-E4E5-42A3-B8ED-31A25174900D}" destId="{0392C29A-1BEE-40D5-B49C-DA8949A38B5F}" srcOrd="0" destOrd="0" presId="urn:microsoft.com/office/officeart/2005/8/layout/process4"/>
    <dgm:cxn modelId="{9D43F798-EEA7-4112-AFD4-8BEAE108F66A}" srcId="{0C41F78D-E4E5-42A3-B8ED-31A25174900D}" destId="{EC5FC58E-E37A-49A2-83B8-EB7E92C180B6}" srcOrd="1" destOrd="0" parTransId="{B8FC19D2-C56C-4016-BFF1-1FDE772BD963}" sibTransId="{FFB0407D-D190-402E-9499-8834C47DE3C4}"/>
    <dgm:cxn modelId="{50D4193C-58E8-4811-818A-5E43E0650795}" srcId="{12861AD2-4965-4A4E-B15D-CD471870BFAE}" destId="{B0B35487-3A8E-44F8-8CC1-B6E9E7F3B124}" srcOrd="0" destOrd="0" parTransId="{ECC019DF-2429-41E1-8347-BF6F16A27E08}" sibTransId="{07A1575E-F276-4D9A-9966-CF39BBA8F65F}"/>
    <dgm:cxn modelId="{D081269A-7909-4D08-9F5E-637B6DA6E3B7}" type="presOf" srcId="{EC5FC58E-E37A-49A2-83B8-EB7E92C180B6}" destId="{7036588F-DFF6-4EF6-B761-604391856A88}" srcOrd="0" destOrd="0" presId="urn:microsoft.com/office/officeart/2005/8/layout/process4"/>
    <dgm:cxn modelId="{65A02E35-5CFF-4E16-A2DA-BF9492D4F03B}" type="presOf" srcId="{12861AD2-4965-4A4E-B15D-CD471870BFAE}" destId="{EED15DD3-EA0E-4E54-ADCA-814B8ABA5B33}" srcOrd="1" destOrd="0" presId="urn:microsoft.com/office/officeart/2005/8/layout/process4"/>
    <dgm:cxn modelId="{6AABABAC-C082-4679-8843-0B80F762353B}" srcId="{12861AD2-4965-4A4E-B15D-CD471870BFAE}" destId="{65EED2B1-17BA-48B1-BAC9-50F8C40146E6}" srcOrd="1" destOrd="0" parTransId="{83F7307E-A3D0-4FE1-81B7-0E0FD6753242}" sibTransId="{4E7C5634-A54F-40DE-B3EF-1578A814F7DF}"/>
    <dgm:cxn modelId="{F0BEEE70-DEC9-47C7-8938-BB5791194F49}" srcId="{EC5FC58E-E37A-49A2-83B8-EB7E92C180B6}" destId="{767762C5-F5F5-4DD6-97E9-F199AC534FBA}" srcOrd="0" destOrd="0" parTransId="{BFF2328C-EE5E-4B7B-8B6D-4FB73A2D48C8}" sibTransId="{72C17D69-3581-44F4-AB57-FB7B2D08B79B}"/>
    <dgm:cxn modelId="{2D3A5ACD-7D82-4ECE-B709-5C34F9C9EBF8}" srcId="{EC5FC58E-E37A-49A2-83B8-EB7E92C180B6}" destId="{75AFA5E0-9722-47A4-AA08-D05CF3485259}" srcOrd="1" destOrd="0" parTransId="{EB409404-0308-4139-B837-6AF92D6CAA5B}" sibTransId="{B813FA5E-B3E4-4154-B557-0E17C3A7BE9D}"/>
    <dgm:cxn modelId="{424E88AC-7337-4199-8A45-A89BDBBF51B1}" type="presOf" srcId="{65EED2B1-17BA-48B1-BAC9-50F8C40146E6}" destId="{B8FC0A03-ADE6-4968-A4B7-279A684DB9B5}" srcOrd="0" destOrd="0" presId="urn:microsoft.com/office/officeart/2005/8/layout/process4"/>
    <dgm:cxn modelId="{863AB927-B5D7-492A-8F64-EDD997813602}" type="presOf" srcId="{767762C5-F5F5-4DD6-97E9-F199AC534FBA}" destId="{34B96B52-6E05-4CFE-9693-6AD4256E5CB1}" srcOrd="0" destOrd="0" presId="urn:microsoft.com/office/officeart/2005/8/layout/process4"/>
    <dgm:cxn modelId="{87B57369-7EEC-4E65-807F-D993ABB2AEB6}" type="presOf" srcId="{75AFA5E0-9722-47A4-AA08-D05CF3485259}" destId="{C38258BC-B803-49F9-9E8B-0F5734B1150F}" srcOrd="0" destOrd="0" presId="urn:microsoft.com/office/officeart/2005/8/layout/process4"/>
    <dgm:cxn modelId="{0959E1A0-3B35-4EA1-9B6F-21E9309B3020}" type="presOf" srcId="{EC5FC58E-E37A-49A2-83B8-EB7E92C180B6}" destId="{26533473-2179-4E0C-B44A-A73115869C5C}" srcOrd="1" destOrd="0" presId="urn:microsoft.com/office/officeart/2005/8/layout/process4"/>
    <dgm:cxn modelId="{681D0AAD-AD74-4D98-BF9A-988D6F027D10}" type="presOf" srcId="{12861AD2-4965-4A4E-B15D-CD471870BFAE}" destId="{ABE47CBA-1029-4EC3-9B3B-118909635B6F}" srcOrd="0" destOrd="0" presId="urn:microsoft.com/office/officeart/2005/8/layout/process4"/>
    <dgm:cxn modelId="{76DE8CCD-CB77-47DE-9F7C-4AA9C1428A30}" type="presOf" srcId="{A71226C1-FCEA-48DD-A0CA-0626B53D193B}" destId="{B9206532-92FC-4E7C-98E7-045C6BC12797}" srcOrd="0" destOrd="0" presId="urn:microsoft.com/office/officeart/2005/8/layout/process4"/>
    <dgm:cxn modelId="{69F8DF22-0610-4EA4-A53B-324A7F989D45}" srcId="{0C41F78D-E4E5-42A3-B8ED-31A25174900D}" destId="{12861AD2-4965-4A4E-B15D-CD471870BFAE}" srcOrd="0" destOrd="0" parTransId="{C2F7343D-4961-4D03-AB4E-1C89E5D32883}" sibTransId="{6FDB0BE8-32D8-495A-BFFA-6C9502DEA5AB}"/>
    <dgm:cxn modelId="{D54D8BFE-B25B-475F-BE44-EBDAC8873DFA}" type="presOf" srcId="{B0B35487-3A8E-44F8-8CC1-B6E9E7F3B124}" destId="{58EF9AEC-58F9-4F01-9E3F-6BE119381AB3}" srcOrd="0" destOrd="0" presId="urn:microsoft.com/office/officeart/2005/8/layout/process4"/>
    <dgm:cxn modelId="{3781E7FF-317F-4C37-B47C-B1D363015ED8}" type="presParOf" srcId="{0392C29A-1BEE-40D5-B49C-DA8949A38B5F}" destId="{81BFF022-E623-4E27-9AD6-146292BBFB04}" srcOrd="0" destOrd="0" presId="urn:microsoft.com/office/officeart/2005/8/layout/process4"/>
    <dgm:cxn modelId="{1146171E-2A5F-4DAE-BFBE-3C53E23590BE}" type="presParOf" srcId="{81BFF022-E623-4E27-9AD6-146292BBFB04}" destId="{7036588F-DFF6-4EF6-B761-604391856A88}" srcOrd="0" destOrd="0" presId="urn:microsoft.com/office/officeart/2005/8/layout/process4"/>
    <dgm:cxn modelId="{36F2D022-8CD7-4B74-9C57-F9CFCF5D6CBE}" type="presParOf" srcId="{81BFF022-E623-4E27-9AD6-146292BBFB04}" destId="{26533473-2179-4E0C-B44A-A73115869C5C}" srcOrd="1" destOrd="0" presId="urn:microsoft.com/office/officeart/2005/8/layout/process4"/>
    <dgm:cxn modelId="{FB7FA057-2F3A-4D02-BDD7-747776A11D80}" type="presParOf" srcId="{81BFF022-E623-4E27-9AD6-146292BBFB04}" destId="{ABD77267-0B19-4186-9AF4-24750A040153}" srcOrd="2" destOrd="0" presId="urn:microsoft.com/office/officeart/2005/8/layout/process4"/>
    <dgm:cxn modelId="{426FA5DA-50A2-4632-8EEB-39437D5141FE}" type="presParOf" srcId="{ABD77267-0B19-4186-9AF4-24750A040153}" destId="{34B96B52-6E05-4CFE-9693-6AD4256E5CB1}" srcOrd="0" destOrd="0" presId="urn:microsoft.com/office/officeart/2005/8/layout/process4"/>
    <dgm:cxn modelId="{8F1771D0-16D7-4DD5-B0CB-3C033EAD7963}" type="presParOf" srcId="{ABD77267-0B19-4186-9AF4-24750A040153}" destId="{C38258BC-B803-49F9-9E8B-0F5734B1150F}" srcOrd="1" destOrd="0" presId="urn:microsoft.com/office/officeart/2005/8/layout/process4"/>
    <dgm:cxn modelId="{07F26897-7566-407D-A526-46EE0AEA3FD7}" type="presParOf" srcId="{ABD77267-0B19-4186-9AF4-24750A040153}" destId="{B9206532-92FC-4E7C-98E7-045C6BC12797}" srcOrd="2" destOrd="0" presId="urn:microsoft.com/office/officeart/2005/8/layout/process4"/>
    <dgm:cxn modelId="{DE52C217-82E1-4EE8-AA34-90398BD8BBEA}" type="presParOf" srcId="{0392C29A-1BEE-40D5-B49C-DA8949A38B5F}" destId="{A1C95CC0-5955-468F-9C3C-4B35774CA2D8}" srcOrd="1" destOrd="0" presId="urn:microsoft.com/office/officeart/2005/8/layout/process4"/>
    <dgm:cxn modelId="{A1A86947-8555-44FB-BDB8-48FDC92A10F3}" type="presParOf" srcId="{0392C29A-1BEE-40D5-B49C-DA8949A38B5F}" destId="{94192096-CC3D-4199-B8FF-08E85A5DE68D}" srcOrd="2" destOrd="0" presId="urn:microsoft.com/office/officeart/2005/8/layout/process4"/>
    <dgm:cxn modelId="{70A0AFA4-569B-464A-A4D2-10CAEDB1B5BF}" type="presParOf" srcId="{94192096-CC3D-4199-B8FF-08E85A5DE68D}" destId="{ABE47CBA-1029-4EC3-9B3B-118909635B6F}" srcOrd="0" destOrd="0" presId="urn:microsoft.com/office/officeart/2005/8/layout/process4"/>
    <dgm:cxn modelId="{66565A39-C683-4302-BE84-65634433FB82}" type="presParOf" srcId="{94192096-CC3D-4199-B8FF-08E85A5DE68D}" destId="{EED15DD3-EA0E-4E54-ADCA-814B8ABA5B33}" srcOrd="1" destOrd="0" presId="urn:microsoft.com/office/officeart/2005/8/layout/process4"/>
    <dgm:cxn modelId="{53F7B5A8-F23B-43B5-A0B0-C9A01C831D8E}" type="presParOf" srcId="{94192096-CC3D-4199-B8FF-08E85A5DE68D}" destId="{CA6CD5E1-06A5-4B78-B65A-64AE44BA8E48}" srcOrd="2" destOrd="0" presId="urn:microsoft.com/office/officeart/2005/8/layout/process4"/>
    <dgm:cxn modelId="{E8FD9A47-4802-49D1-9FBA-2381E25744EC}" type="presParOf" srcId="{CA6CD5E1-06A5-4B78-B65A-64AE44BA8E48}" destId="{58EF9AEC-58F9-4F01-9E3F-6BE119381AB3}" srcOrd="0" destOrd="0" presId="urn:microsoft.com/office/officeart/2005/8/layout/process4"/>
    <dgm:cxn modelId="{072033F0-B813-4E20-A4B3-C96BBD290B25}" type="presParOf" srcId="{CA6CD5E1-06A5-4B78-B65A-64AE44BA8E48}" destId="{B8FC0A03-ADE6-4968-A4B7-279A684DB9B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D4C7-7FEC-4024-9539-DAE3B9EF733E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A2B2-F6A9-4824-B8BD-241E07188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Demo tương</a:t>
            </a:r>
            <a:r>
              <a:rPr lang="en-US" baseline="0" dirty="0" smtClean="0"/>
              <a:t> ứng với 3 mode wrap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8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Demo cho 2 chế</a:t>
            </a:r>
            <a:r>
              <a:rPr lang="en-US" baseline="0" dirty="0" smtClean="0"/>
              <a:t> độ LINEAR và NEAREST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en-US" baseline="0" dirty="0" smtClean="0"/>
              <a:t> hoàn chỉnh của 1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6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Phải</a:t>
            </a:r>
            <a:r>
              <a:rPr lang="en-US" baseline="0" dirty="0" smtClean="0"/>
              <a:t> có 2 demo chỗ này theo đúng 2 hình 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Nói</a:t>
            </a:r>
            <a:r>
              <a:rPr lang="en-US" baseline="0" smtClean="0"/>
              <a:t> về camera 2d -&gt; camera3d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Để duy chuyển khung cảnh đến 1 vị trí trong game / bản đồ -&gt; dùng camera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Camera làm gì? Camera vẽ thế giới ỡ vị trí ngược lại.</a:t>
            </a:r>
          </a:p>
          <a:p>
            <a:pPr marL="628650" lvl="1" indent="-171450">
              <a:buFontTx/>
              <a:buChar char="-"/>
            </a:pPr>
            <a:r>
              <a:rPr lang="en-US" baseline="0" smtClean="0"/>
              <a:t>Nếu camera ở vị trí (200, 200) thì chúng ta sẽ vẽ game world ở vị trí (-200, -200)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OpenGL ko có… </a:t>
            </a:r>
            <a:r>
              <a:rPr lang="en-US" smtClean="0">
                <a:sym typeface="Wingdings" panose="05000000000000000000" pitchFamily="2" charset="2"/>
              </a:rPr>
              <a:t></a:t>
            </a:r>
            <a:r>
              <a:rPr lang="en-US" baseline="0" smtClean="0">
                <a:sym typeface="Wingdings" panose="05000000000000000000" pitchFamily="2" charset="2"/>
              </a:rPr>
              <a:t> trong 2d là hình vẽ luôn vẽ theo 1 trục tọa độ (trên, bên phải – DirectX)</a:t>
            </a:r>
            <a:endParaRPr lang="en-US" smtClean="0"/>
          </a:p>
          <a:p>
            <a:r>
              <a:rPr lang="en-US" smtClean="0"/>
              <a:t>Để</a:t>
            </a:r>
            <a:r>
              <a:rPr lang="en-US" baseline="0" smtClean="0"/>
              <a:t> </a:t>
            </a:r>
            <a:r>
              <a:rPr lang="en-US" baseline="0" smtClean="0"/>
              <a:t>tạo cảm giác di chuyển như camera chúng </a:t>
            </a:r>
            <a:r>
              <a:rPr lang="en-US" sz="1200" smtClean="0"/>
              <a:t>ta dịch chuyển thế giới của chúng ta theo hướng ngược </a:t>
            </a:r>
            <a:r>
              <a:rPr lang="en-US" sz="1200" smtClean="0"/>
              <a:t>lại. </a:t>
            </a:r>
            <a:r>
              <a:rPr lang="en-US" sz="1200" smtClean="0"/>
              <a:t>VD: Chúng</a:t>
            </a:r>
            <a:r>
              <a:rPr lang="en-US" sz="1200" baseline="0" smtClean="0"/>
              <a:t> ta có cái hộp ở vị trí (0, 0, 0), ta muốn đặt mắt tại vị trí (0, 0, </a:t>
            </a:r>
            <a:r>
              <a:rPr lang="en-US" sz="1200" baseline="0" smtClean="0"/>
              <a:t>5</a:t>
            </a:r>
            <a:r>
              <a:rPr lang="en-US" sz="1200" baseline="0" smtClean="0"/>
              <a:t>) để nhìn nó, thì ta sẽ vẽ vật tại vị trí (0, 0, </a:t>
            </a:r>
            <a:r>
              <a:rPr lang="en-US" sz="1200" baseline="0" smtClean="0"/>
              <a:t>-5</a:t>
            </a:r>
            <a:r>
              <a:rPr lang="en-US" sz="1200" baseline="0" smtClean="0"/>
              <a:t>)</a:t>
            </a:r>
          </a:p>
          <a:p>
            <a:r>
              <a:rPr lang="en-US" sz="1200" baseline="0" smtClean="0"/>
              <a:t>Chúng ta đang xét đến đến điểm đặt mắt </a:t>
            </a:r>
            <a:r>
              <a:rPr lang="en-US" sz="1200" baseline="0" smtClean="0"/>
              <a:t>-&gt; hướng </a:t>
            </a:r>
            <a:r>
              <a:rPr lang="en-US" sz="1200" baseline="0" smtClean="0"/>
              <a:t>nhìn để thay đổi hướng nhìn chúng ta thậm chí phải cần làm nhiều việc hơn </a:t>
            </a:r>
            <a:r>
              <a:rPr lang="en-US" sz="1200" baseline="0" smtClean="0"/>
              <a:t>nữa. VD: xoay, di chuyen xoay, …</a:t>
            </a:r>
          </a:p>
          <a:p>
            <a:r>
              <a:rPr lang="en-US" sz="1200" baseline="0" smtClean="0"/>
              <a:t>Điều này rất dễ tạo nên sai lầm</a:t>
            </a:r>
            <a:endParaRPr lang="en-US" sz="1200" baseline="0" smtClean="0"/>
          </a:p>
          <a:p>
            <a:r>
              <a:rPr lang="en-US" sz="1200" baseline="0" smtClean="0"/>
              <a:t>Nhưng may mắn cho chúng ta, </a:t>
            </a:r>
            <a:r>
              <a:rPr lang="en-US" sz="1200" smtClean="0"/>
              <a:t>thư viện GLU trong Opengl cung cấp cho ta 1 hàm để thực</a:t>
            </a:r>
            <a:r>
              <a:rPr lang="en-US" sz="1200" baseline="0" smtClean="0"/>
              <a:t> hiện các công việc </a:t>
            </a:r>
            <a:r>
              <a:rPr lang="en-US" sz="1200" smtClean="0"/>
              <a:t>đó là: gluLookAt()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1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Trước</a:t>
            </a:r>
            <a:r>
              <a:rPr lang="en-US" baseline="0" smtClean="0"/>
              <a:t> khi đến với hàm lookAt ta hay nói đến điều cần thiết của 1 camera (vị trí, độ mở của góc nhìn)</a:t>
            </a:r>
          </a:p>
          <a:p>
            <a:r>
              <a:rPr lang="en-US" baseline="0" smtClean="0"/>
              <a:t>- Độ mở của góc nhìn: So sánh với camera điện thoại. Khi chúng ta zoom lên -&gt; độ mở nhỏ..</a:t>
            </a:r>
            <a:endParaRPr lang="en-US" smtClean="0"/>
          </a:p>
          <a:p>
            <a:r>
              <a:rPr lang="en-US" smtClean="0"/>
              <a:t>Do</a:t>
            </a:r>
            <a:r>
              <a:rPr lang="en-US" baseline="0" smtClean="0"/>
              <a:t> </a:t>
            </a:r>
            <a:r>
              <a:rPr lang="en-US" baseline="0" smtClean="0"/>
              <a:t>đó, GL_MODELVIEW sẽ ảnh hưởng tới vị trí đặt camera </a:t>
            </a:r>
            <a:r>
              <a:rPr lang="en-US" baseline="0" smtClean="0"/>
              <a:t>còn</a:t>
            </a:r>
          </a:p>
          <a:p>
            <a:r>
              <a:rPr lang="en-US" baseline="0" smtClean="0"/>
              <a:t>GL_PROJECTION  </a:t>
            </a:r>
            <a:r>
              <a:rPr lang="en-US" baseline="0" smtClean="0"/>
              <a:t>sẽ ảnh hưởng tới góc nhìn của camera, cũng như điểm cực cận, cực viễn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GL_PROJECTION</a:t>
            </a:r>
            <a:r>
              <a:rPr lang="en-US" sz="1200" baseline="0" smtClean="0"/>
              <a:t> sẽ xác định cách mà 1 điểm 3d được bểu diễn trong 2d</a:t>
            </a:r>
            <a:endParaRPr lang="en-US" smtClean="0"/>
          </a:p>
          <a:p>
            <a:r>
              <a:rPr lang="en-US" smtClean="0"/>
              <a:t>- Frustrum và</a:t>
            </a:r>
            <a:r>
              <a:rPr lang="en-US" baseline="0" smtClean="0"/>
              <a:t> Perspective là phép chiếu….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itchFamily="49" charset="0"/>
              </a:rPr>
              <a:t>So sánh</a:t>
            </a:r>
            <a:r>
              <a:rPr lang="en-US" kern="1200" baseline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itchFamily="49" charset="0"/>
              </a:rPr>
              <a:t> với mắt người. Giả sử mình đang đứng ở (1, 1, 1) và mình muốn nhìn tới (0, 0, 0). Up vector là…..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b="0" baseline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làm việc với </a:t>
            </a:r>
            <a:r>
              <a:rPr lang="en-US" sz="1200" smtClean="0"/>
              <a:t>GL_MODELVIEW</a:t>
            </a:r>
          </a:p>
          <a:p>
            <a:r>
              <a:rPr lang="en-US" kern="1200" baseline="0" smtClean="0">
                <a:solidFill>
                  <a:schemeClr val="tx1"/>
                </a:solidFill>
                <a:latin typeface="Calibri" pitchFamily="34" charset="0"/>
                <a:ea typeface="+mn-ea"/>
                <a:cs typeface="Courier New" pitchFamily="49" charset="0"/>
              </a:rPr>
              <a:t>Tiếp theo cũng ta sẽ làm cách nào để xây dựng class camera</a:t>
            </a:r>
            <a:endParaRPr lang="en-US" kern="1200" baseline="0" smtClean="0">
              <a:solidFill>
                <a:schemeClr val="tx1"/>
              </a:solidFill>
              <a:latin typeface="Calibri" pitchFamily="34" charset="0"/>
              <a:ea typeface="+mn-ea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Các</a:t>
            </a:r>
            <a:r>
              <a:rPr lang="en-US" baseline="0" smtClean="0"/>
              <a:t> chức năng của 1 camera: di chuyển, xoay trái xoay phải, trái đc. -&gt; nhưng hàm lookAt phải xác định 2điểm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demo</a:t>
            </a:r>
            <a:r>
              <a:rPr lang="en-US" baseline="0" dirty="0" smtClean="0"/>
              <a:t> đơn giản map 1 tam giác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7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A2B2-F6A9-4824-B8BD-241E071886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-4763" y="2209800"/>
            <a:ext cx="9148763" cy="4648200"/>
            <a:chOff x="-3" y="1392"/>
            <a:chExt cx="5763" cy="2928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gray">
            <a:xfrm>
              <a:off x="5" y="1428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4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0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21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7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9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0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1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2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3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4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5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6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7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8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9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0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1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2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3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4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5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6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7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149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1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2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3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4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5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6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7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8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9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0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1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2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3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4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5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6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7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8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9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0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1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2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3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4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76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3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4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6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9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0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1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2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3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4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5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6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7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8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9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0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1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10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204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6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8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9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0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1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2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3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4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5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6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7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8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9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0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1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2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3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4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5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6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7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9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231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2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3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4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5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6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7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8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9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0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1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2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3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4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5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6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7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8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9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0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1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2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3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4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5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6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5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13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3264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5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6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3268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9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0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3272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3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4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327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3280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3284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5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6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288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gray">
            <a:xfrm>
              <a:off x="0" y="1392"/>
              <a:ext cx="5760" cy="227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0" y="0"/>
          <a:ext cx="9144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7707937" imgH="1701587" progId="">
                  <p:embed/>
                </p:oleObj>
              </mc:Choice>
              <mc:Fallback>
                <p:oleObj name="Image" r:id="rId3" imgW="7707937" imgH="1701587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8" name="Oval 236" descr="06_original_w"/>
          <p:cNvSpPr>
            <a:spLocks noChangeArrowheads="1"/>
          </p:cNvSpPr>
          <p:nvPr/>
        </p:nvSpPr>
        <p:spPr bwMode="gray">
          <a:xfrm>
            <a:off x="323850" y="1484313"/>
            <a:ext cx="1800225" cy="18732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2819400"/>
            <a:ext cx="4876800" cy="1470025"/>
          </a:xfrm>
        </p:spPr>
        <p:txBody>
          <a:bodyPr/>
          <a:lstStyle>
            <a:lvl1pPr>
              <a:defRPr sz="4400" b="1" i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5" name="Oval 17" descr="32115"/>
          <p:cNvSpPr>
            <a:spLocks noChangeArrowheads="1"/>
          </p:cNvSpPr>
          <p:nvPr userDrawn="1"/>
        </p:nvSpPr>
        <p:spPr bwMode="ltGray">
          <a:xfrm>
            <a:off x="762000" y="2971800"/>
            <a:ext cx="3810000" cy="3847190"/>
          </a:xfrm>
          <a:prstGeom prst="ellipse">
            <a:avLst/>
          </a:prstGeom>
          <a:blipFill dpi="0" rotWithShape="0">
            <a:blip r:embed="rId6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C7619-1609-47BC-81AE-B055F1648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2618-01A2-417D-AA03-5F7D3003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0821317D-1BC5-4741-AF32-254302722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353A6-78F8-4DA0-8618-43299A51E9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C71366-4954-46A8-AD01-4DBA11BD3D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51736-DF26-49B9-A7DA-EB6AF2DA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131CE-888A-4460-AF5C-32E3B4817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FC200-8501-439D-9594-EA3AE0E11D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ED35E-5A22-4674-AC6B-68C33D9B67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D18F-6ACB-499B-8934-569EE4CBA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97C4F-015C-47E8-9D87-37E3D3E04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41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4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" name="Oval 106" descr="06_original_w"/>
          <p:cNvSpPr>
            <a:spLocks noChangeArrowheads="1"/>
          </p:cNvSpPr>
          <p:nvPr/>
        </p:nvSpPr>
        <p:spPr bwMode="gray">
          <a:xfrm>
            <a:off x="7956550" y="404813"/>
            <a:ext cx="936625" cy="1008062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821317D-1BC5-4741-AF32-254302722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0"/>
            <a:ext cx="7391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2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2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>
              <a:lumMod val="95000"/>
              <a:lumOff val="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>
              <a:lumMod val="95000"/>
              <a:lumOff val="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>
              <a:lumMod val="95000"/>
              <a:lumOff val="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>
              <a:lumMod val="95000"/>
              <a:lumOff val="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971800"/>
            <a:ext cx="7315200" cy="1295400"/>
          </a:xfrm>
        </p:spPr>
        <p:txBody>
          <a:bodyPr>
            <a:noAutofit/>
          </a:bodyPr>
          <a:lstStyle/>
          <a:p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3D 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562600"/>
            <a:ext cx="5029200" cy="1066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Phạm Tấn Long – 10520163</a:t>
            </a:r>
          </a:p>
          <a:p>
            <a:r>
              <a:rPr lang="en-US" sz="1800" dirty="0" smtClean="0"/>
              <a:t>Nguyễn Ngọc Thanh Huy – 10520480</a:t>
            </a:r>
          </a:p>
          <a:p>
            <a:r>
              <a:rPr lang="en-US" sz="1800" dirty="0" smtClean="0"/>
              <a:t>Nguyễn Giang Châu </a:t>
            </a:r>
            <a:r>
              <a:rPr lang="en-US" sz="1800" smtClean="0"/>
              <a:t>– </a:t>
            </a:r>
            <a:r>
              <a:rPr lang="en-US" sz="1800" smtClean="0"/>
              <a:t>10520378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5534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0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267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100078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gluLookAt(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eyeX,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eyeY,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eyeZ,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centerX,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centerY,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centerZ,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upX, 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upY,</a:t>
            </a:r>
          </a:p>
          <a:p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GLdouble  upZ);</a:t>
            </a:r>
            <a:endParaRPr lang="en-US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843278"/>
            <a:ext cx="42713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eyeX: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điểm đặt mắt theo X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eyeY: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điểm đặt mắt theo Y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eyeZ: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điểm đặt mắt theo Z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centerX: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điểm nhìn theo X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centerY: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điểm nhìn theo Y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centerZ: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điểm nhìn theo Z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upX: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vector hướng lên (UP vector) theo X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upY: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vector hướng lên (UP vector) theo Y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upZ: 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vector hướng lên (UP vector) theo Z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52600"/>
            <a:ext cx="73437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class Camera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4500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lookAt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4876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Eye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2327" y="58469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M’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class Camera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76290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vi-VN" dirty="0" smtClean="0">
                <a:latin typeface="Courier New" pitchFamily="49" charset="0"/>
                <a:cs typeface="Courier New" pitchFamily="49" charset="0"/>
              </a:rPr>
              <a:t>x, y, z, r; </a:t>
            </a:r>
            <a:r>
              <a:rPr lang="vi-VN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Vị trí đặt eye</a:t>
            </a:r>
          </a:p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vi-VN" dirty="0" smtClean="0">
                <a:latin typeface="Courier New" pitchFamily="49" charset="0"/>
                <a:cs typeface="Courier New" pitchFamily="49" charset="0"/>
              </a:rPr>
              <a:t>lookAtX, lookAtY, lookAtZ; </a:t>
            </a:r>
            <a:r>
              <a:rPr lang="vi-VN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Điểm nhìn</a:t>
            </a:r>
          </a:p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vi-VN" dirty="0" smtClean="0">
                <a:latin typeface="Courier New" pitchFamily="49" charset="0"/>
                <a:cs typeface="Courier New" pitchFamily="49" charset="0"/>
              </a:rPr>
              <a:t>upX, upY, upZ;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Vector UP</a:t>
            </a:r>
            <a:endParaRPr lang="vi-VN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vi-VN" dirty="0" smtClean="0">
                <a:latin typeface="Courier New" pitchFamily="49" charset="0"/>
                <a:cs typeface="Courier New" pitchFamily="49" charset="0"/>
              </a:rPr>
              <a:t>alpha, beta;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Góc alpha hợp với trục Z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	// Góc beta hợp với trục</a:t>
            </a:r>
          </a:p>
          <a:p>
            <a:endParaRPr lang="en-US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97" y="3733800"/>
            <a:ext cx="831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Update() {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(alpha &lt;= 0)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alpha = 0.000001f;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(alpha &gt;= Math.PI)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alpha = Math.PI - 0.000001f;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y = r * Math.sin(alpha) * Math.sin(beta) + lookAtY;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z = r * Math.cos(alpha) + lookAtZ;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x = r * Math.sin(alpha) * Math.cos(beta) + lookAtX;</a:t>
            </a:r>
          </a:p>
          <a:p>
            <a:r>
              <a:rPr lang="en-US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class Camera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17526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moveAhead()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float TILE = 0.1f;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Tỉ lệ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Vector3f direct = MathUtil.SubVector(new Vector3f((float)lookAtX, (float)lookAtY, (float)lookAtZ),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new Vector3f((float)x, (float)y, (float)z));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double delta = MathUtil.AbsVector3f(direct);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Vector3f temp = new Vector3f((float)(direct.x / delta), (float)(direct.y / delta), (float)(direct.z / delta));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x += temp.x * TILE;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y += temp.y * TILE;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z += temp.z * TILE;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lookAtX += temp.x * TILE;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lookAtY += temp.y * TILE;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lookAtZ += temp.z * TILE;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05013" y="2771775"/>
            <a:ext cx="5310187" cy="609600"/>
            <a:chOff x="1263" y="1881"/>
            <a:chExt cx="3345" cy="38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63" y="1881"/>
              <a:ext cx="384" cy="384"/>
              <a:chOff x="816" y="1872"/>
              <a:chExt cx="384" cy="384"/>
            </a:xfrm>
          </p:grpSpPr>
          <p:sp>
            <p:nvSpPr>
              <p:cNvPr id="65541" name="Oval 5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2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3" name="Oval 7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4" name="Oval 8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5" name="Oval 9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6" name="Oval 10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47" name="Oval 11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48" name="Oval 12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49" name="Oval 13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584" y="2235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1728" y="1899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Texture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gray">
            <a:xfrm>
              <a:off x="1344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pic>
        <p:nvPicPr>
          <p:cNvPr id="5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6864" y="1828800"/>
            <a:ext cx="3794447" cy="3657600"/>
          </a:xfrm>
          <a:prstGeom prst="rect">
            <a:avLst/>
          </a:prstGeom>
          <a:noFill/>
          <a:ln w="25400">
            <a:solidFill>
              <a:srgbClr val="FFFFFF"/>
            </a:solidFill>
          </a:ln>
        </p:spPr>
      </p:pic>
      <p:pic>
        <p:nvPicPr>
          <p:cNvPr id="6" name="Picture 2" descr="D:\Users\ThanhTri\workspace\[JOGL] Texture\src\LandSwitch.png"/>
          <p:cNvPicPr>
            <a:picLocks noChangeAspect="1" noChangeArrowheads="1"/>
          </p:cNvPicPr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04" y="990600"/>
            <a:ext cx="2286000" cy="2286000"/>
          </a:xfrm>
          <a:prstGeom prst="rect">
            <a:avLst/>
          </a:prstGeom>
          <a:noFill/>
          <a:ln w="254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" y="4051532"/>
            <a:ext cx="2346613" cy="2286000"/>
          </a:xfrm>
          <a:prstGeom prst="rect">
            <a:avLst/>
          </a:prstGeom>
          <a:noFill/>
          <a:ln w="25400">
            <a:solidFill>
              <a:srgbClr val="FFFFFF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828800" y="3352800"/>
            <a:ext cx="914400" cy="584448"/>
          </a:xfrm>
          <a:prstGeom prst="rect">
            <a:avLst/>
          </a:prstGeom>
          <a:noFill/>
          <a:ln w="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endParaRPr lang="vi-VN" sz="54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3352800"/>
            <a:ext cx="914400" cy="58444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endParaRPr lang="vi-VN" sz="5400" b="1" dirty="0">
              <a:ln w="11430"/>
              <a:solidFill>
                <a:schemeClr val="tx2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Texture: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String fileName = “image.png”;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File file = new File(fileName);</a:t>
            </a: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Texture tex;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tex = TextureIO.</a:t>
            </a:r>
            <a:r>
              <a:rPr lang="en-US" sz="26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newTexture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(file, false);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Texture</a:t>
            </a:r>
            <a:endParaRPr lang="en-US" dirty="0"/>
          </a:p>
        </p:txBody>
      </p:sp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5"/>
            <a:ext cx="5184576" cy="37054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57200" y="1076325"/>
            <a:ext cx="85344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005013" y="2771775"/>
            <a:ext cx="5310187" cy="609600"/>
            <a:chOff x="1263" y="1881"/>
            <a:chExt cx="3345" cy="384"/>
          </a:xfrm>
        </p:grpSpPr>
        <p:grpSp>
          <p:nvGrpSpPr>
            <p:cNvPr id="65540" name="Group 4"/>
            <p:cNvGrpSpPr>
              <a:grpSpLocks/>
            </p:cNvGrpSpPr>
            <p:nvPr/>
          </p:nvGrpSpPr>
          <p:grpSpPr bwMode="auto">
            <a:xfrm>
              <a:off x="1263" y="1881"/>
              <a:ext cx="384" cy="384"/>
              <a:chOff x="816" y="1872"/>
              <a:chExt cx="384" cy="384"/>
            </a:xfrm>
          </p:grpSpPr>
          <p:sp>
            <p:nvSpPr>
              <p:cNvPr id="65541" name="Oval 5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2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3" name="Oval 7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4" name="Oval 8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5" name="Oval 9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46" name="Oval 10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47" name="Oval 11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48" name="Oval 12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49" name="Oval 13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>
              <a:off x="1584" y="2235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1728" y="1899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Texture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gray">
            <a:xfrm>
              <a:off x="1344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65553" name="Group 17"/>
          <p:cNvGrpSpPr>
            <a:grpSpLocks/>
          </p:cNvGrpSpPr>
          <p:nvPr/>
        </p:nvGrpSpPr>
        <p:grpSpPr bwMode="auto">
          <a:xfrm>
            <a:off x="2024063" y="4572000"/>
            <a:ext cx="5291137" cy="609600"/>
            <a:chOff x="1275" y="3015"/>
            <a:chExt cx="3333" cy="384"/>
          </a:xfrm>
        </p:grpSpPr>
        <p:grpSp>
          <p:nvGrpSpPr>
            <p:cNvPr id="65554" name="Group 18"/>
            <p:cNvGrpSpPr>
              <a:grpSpLocks/>
            </p:cNvGrpSpPr>
            <p:nvPr/>
          </p:nvGrpSpPr>
          <p:grpSpPr bwMode="auto">
            <a:xfrm>
              <a:off x="1275" y="3015"/>
              <a:ext cx="384" cy="384"/>
              <a:chOff x="816" y="1872"/>
              <a:chExt cx="384" cy="384"/>
            </a:xfrm>
          </p:grpSpPr>
          <p:sp>
            <p:nvSpPr>
              <p:cNvPr id="65555" name="Oval 19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6" name="Oval 20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7" name="Oval 21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8" name="Oval 22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9" name="Oval 23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60" name="Oval 24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61" name="Oval 25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62" name="Oval 26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63" name="Oval 27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Model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gray">
            <a:xfrm>
              <a:off x="1362" y="30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65612" name="Group 76"/>
          <p:cNvGrpSpPr>
            <a:grpSpLocks/>
          </p:cNvGrpSpPr>
          <p:nvPr/>
        </p:nvGrpSpPr>
        <p:grpSpPr bwMode="auto">
          <a:xfrm>
            <a:off x="1981200" y="1885950"/>
            <a:ext cx="5334000" cy="628650"/>
            <a:chOff x="1248" y="1188"/>
            <a:chExt cx="3360" cy="396"/>
          </a:xfrm>
        </p:grpSpPr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Text Box 48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Camera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65598" name="Group 62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1248" y="1200"/>
              <a:chExt cx="384" cy="384"/>
            </a:xfrm>
          </p:grpSpPr>
          <p:grpSp>
            <p:nvGrpSpPr>
              <p:cNvPr id="65597" name="Group 61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65586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5587" name="Oval 51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88" name="Oval 52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89" name="Oval 53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90" name="Oval 54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91" name="Oval 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92" name="Oval 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593" name="Oval 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594" name="Oval 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595" name="Oval 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596" name="Text Box 60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65613" name="Group 77"/>
          <p:cNvGrpSpPr>
            <a:grpSpLocks/>
          </p:cNvGrpSpPr>
          <p:nvPr/>
        </p:nvGrpSpPr>
        <p:grpSpPr bwMode="auto">
          <a:xfrm>
            <a:off x="1981200" y="3692525"/>
            <a:ext cx="5334000" cy="631825"/>
            <a:chOff x="1248" y="2326"/>
            <a:chExt cx="3360" cy="398"/>
          </a:xfrm>
        </p:grpSpPr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Skybox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65599" name="Group 63"/>
            <p:cNvGrpSpPr>
              <a:grpSpLocks/>
            </p:cNvGrpSpPr>
            <p:nvPr/>
          </p:nvGrpSpPr>
          <p:grpSpPr bwMode="auto">
            <a:xfrm>
              <a:off x="1248" y="2340"/>
              <a:ext cx="384" cy="384"/>
              <a:chOff x="1248" y="1200"/>
              <a:chExt cx="384" cy="384"/>
            </a:xfrm>
          </p:grpSpPr>
          <p:grpSp>
            <p:nvGrpSpPr>
              <p:cNvPr id="65600" name="Group 64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65601" name="Text Box 65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5602" name="Oval 66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3" name="Oval 67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4" name="Oval 68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5" name="Oval 69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6" name="Oval 70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7" name="Oval 71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608" name="Oval 72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609" name="Oval 73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610" name="Oval 74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11" name="Text Box 75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63" name="Group 17"/>
          <p:cNvGrpSpPr>
            <a:grpSpLocks/>
          </p:cNvGrpSpPr>
          <p:nvPr/>
        </p:nvGrpSpPr>
        <p:grpSpPr bwMode="auto">
          <a:xfrm>
            <a:off x="2024063" y="5486400"/>
            <a:ext cx="5291137" cy="609600"/>
            <a:chOff x="1275" y="3015"/>
            <a:chExt cx="3333" cy="384"/>
          </a:xfrm>
        </p:grpSpPr>
        <p:grpSp>
          <p:nvGrpSpPr>
            <p:cNvPr id="64" name="Group 18"/>
            <p:cNvGrpSpPr>
              <a:grpSpLocks/>
            </p:cNvGrpSpPr>
            <p:nvPr/>
          </p:nvGrpSpPr>
          <p:grpSpPr bwMode="auto">
            <a:xfrm>
              <a:off x="1275" y="3015"/>
              <a:ext cx="384" cy="384"/>
              <a:chOff x="816" y="1872"/>
              <a:chExt cx="384" cy="384"/>
            </a:xfrm>
          </p:grpSpPr>
          <p:sp>
            <p:nvSpPr>
              <p:cNvPr id="68" name="Oval 19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Oval 21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Oval 22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Oval 23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Oval 24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4" name="Oval 25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" name="Oval 26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" name="Oval 27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Q &amp; A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gray">
            <a:xfrm>
              <a:off x="1362" y="3058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000000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57200" y="1076325"/>
            <a:ext cx="85344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 Mapping</a:t>
            </a:r>
          </a:p>
        </p:txBody>
      </p:sp>
      <p:pic>
        <p:nvPicPr>
          <p:cNvPr id="2050" name="Picture 2" descr="d:\Desktop\Java\TextureMapp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39291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57200" y="1076325"/>
            <a:ext cx="85344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 Mapping</a:t>
            </a:r>
            <a:endParaRPr lang="en-US" sz="2600" kern="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tex.</a:t>
            </a:r>
            <a:r>
              <a:rPr lang="en-US" sz="2600" kern="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enable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tex.</a:t>
            </a:r>
            <a:r>
              <a:rPr lang="en-US" sz="2600" kern="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gl.glBegin(GL.GL_TRIANGLES);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gl.</a:t>
            </a:r>
            <a:r>
              <a:rPr lang="en-US" sz="2600" kern="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glTexCoord2f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kern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0.2f, 0.8f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gl.glVertex3f(2, 8,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gl.</a:t>
            </a:r>
            <a:r>
              <a:rPr lang="en-US" sz="2600" kern="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glTexCoord2f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kern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0.8f, 0.4f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gl.glVertex3f(8, 4, 0);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gl.</a:t>
            </a:r>
            <a:r>
              <a:rPr lang="en-US" sz="2600" kern="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glTexCoord2f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kern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0.4f, 0.2f</a:t>
            </a: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gl.glVertex3f(4, 2, 0);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600" kern="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gl.glEnd();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Texture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4779209"/>
              </p:ext>
            </p:extLst>
          </p:nvPr>
        </p:nvGraphicFramePr>
        <p:xfrm>
          <a:off x="838200" y="1752600"/>
          <a:ext cx="7543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9"/>
          <p:cNvSpPr txBox="1">
            <a:spLocks/>
          </p:cNvSpPr>
          <p:nvPr/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Wrap Models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Texture</a:t>
            </a:r>
            <a:endParaRPr lang="en-US" dirty="0"/>
          </a:p>
        </p:txBody>
      </p:sp>
      <p:pic>
        <p:nvPicPr>
          <p:cNvPr id="3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3002437" cy="29718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8" y="2147890"/>
            <a:ext cx="3080445" cy="296272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3" y="2173393"/>
            <a:ext cx="2909178" cy="29626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3568" y="5661248"/>
            <a:ext cx="16561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REPEA</a:t>
            </a:r>
            <a:r>
              <a:rPr lang="en-US" sz="2000" b="1" dirty="0" smtClean="0"/>
              <a:t>T</a:t>
            </a:r>
            <a:r>
              <a:rPr lang="vi-VN" sz="2000" b="1" dirty="0" smtClean="0"/>
              <a:t> </a:t>
            </a:r>
            <a:endParaRPr lang="vi-VN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46523" y="5661248"/>
            <a:ext cx="16561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 smtClean="0"/>
              <a:t>CLAMP </a:t>
            </a:r>
            <a:endParaRPr lang="vi-V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40815" y="5661248"/>
            <a:ext cx="1656184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/>
              <a:t>CLAMP TO </a:t>
            </a:r>
            <a:r>
              <a:rPr lang="vi-VN" sz="2000" b="1" dirty="0" smtClean="0"/>
              <a:t>BODER </a:t>
            </a:r>
            <a:endParaRPr lang="vi-V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Texture Wrap Models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tex.setTexParameteri(GL.</a:t>
            </a:r>
            <a:r>
              <a:rPr lang="en-US" sz="26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GL_TEXTURE_WRAP_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GL.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GL_REPEAT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tex.setTexParameteri(GL.</a:t>
            </a:r>
            <a:r>
              <a:rPr lang="en-US" sz="26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GL_TEXTURE_WRAP_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GL.GL_REPEAT);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20501" y="1684276"/>
            <a:ext cx="2646899" cy="2646899"/>
            <a:chOff x="3250724" y="1437116"/>
            <a:chExt cx="1804350" cy="1804350"/>
          </a:xfrm>
          <a:scene3d>
            <a:camera prst="orthographicFront"/>
            <a:lightRig rig="flat" dir="t"/>
          </a:scene3d>
        </p:grpSpPr>
        <p:sp>
          <p:nvSpPr>
            <p:cNvPr id="31" name="Oval 30"/>
            <p:cNvSpPr/>
            <p:nvPr/>
          </p:nvSpPr>
          <p:spPr>
            <a:xfrm>
              <a:off x="3250724" y="1437116"/>
              <a:ext cx="1804350" cy="1804350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3514965" y="1701357"/>
              <a:ext cx="1275868" cy="12758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3200" b="1" kern="1200" dirty="0" smtClean="0">
                  <a:solidFill>
                    <a:schemeClr val="tx1"/>
                  </a:solidFill>
                </a:rPr>
                <a:t>Texture Filtering</a:t>
              </a:r>
              <a:endParaRPr lang="vi-VN" sz="32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70770" y="2743947"/>
            <a:ext cx="682430" cy="608853"/>
            <a:chOff x="5248177" y="2133270"/>
            <a:chExt cx="465202" cy="415046"/>
          </a:xfrm>
        </p:grpSpPr>
        <p:sp>
          <p:nvSpPr>
            <p:cNvPr id="34" name="Right Arrow 33"/>
            <p:cNvSpPr/>
            <p:nvPr/>
          </p:nvSpPr>
          <p:spPr>
            <a:xfrm rot="3888">
              <a:off x="5248177" y="2133270"/>
              <a:ext cx="465202" cy="4150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ight Arrow 6"/>
            <p:cNvSpPr/>
            <p:nvPr/>
          </p:nvSpPr>
          <p:spPr>
            <a:xfrm rot="3888">
              <a:off x="5248177" y="2216209"/>
              <a:ext cx="340688" cy="249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1800" kern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29400" y="1914881"/>
            <a:ext cx="2301452" cy="2301452"/>
            <a:chOff x="5932814" y="1557760"/>
            <a:chExt cx="1568864" cy="1568864"/>
          </a:xfrm>
          <a:scene3d>
            <a:camera prst="orthographicFront"/>
            <a:lightRig rig="flat" dir="t"/>
          </a:scene3d>
        </p:grpSpPr>
        <p:sp>
          <p:nvSpPr>
            <p:cNvPr id="37" name="Oval 36"/>
            <p:cNvSpPr/>
            <p:nvPr/>
          </p:nvSpPr>
          <p:spPr>
            <a:xfrm>
              <a:off x="5932814" y="1557760"/>
              <a:ext cx="1568864" cy="1568864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Oval 8"/>
            <p:cNvSpPr/>
            <p:nvPr/>
          </p:nvSpPr>
          <p:spPr>
            <a:xfrm>
              <a:off x="6162569" y="1787515"/>
              <a:ext cx="1109354" cy="11093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400" b="1" kern="1200" dirty="0" smtClean="0">
                  <a:solidFill>
                    <a:schemeClr val="tx1"/>
                  </a:solidFill>
                </a:rPr>
                <a:t>NEAREST</a:t>
              </a:r>
              <a:endParaRPr lang="vi-VN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37224" y="2743947"/>
            <a:ext cx="663176" cy="608853"/>
            <a:chOff x="2610993" y="2133298"/>
            <a:chExt cx="452077" cy="415046"/>
          </a:xfrm>
        </p:grpSpPr>
        <p:sp>
          <p:nvSpPr>
            <p:cNvPr id="40" name="Right Arrow 39"/>
            <p:cNvSpPr/>
            <p:nvPr/>
          </p:nvSpPr>
          <p:spPr>
            <a:xfrm rot="10796004">
              <a:off x="2610993" y="2133298"/>
              <a:ext cx="452077" cy="4150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2765283"/>
                <a:satOff val="15864"/>
                <a:lumOff val="-40589"/>
                <a:alphaOff val="0"/>
              </a:schemeClr>
            </a:fillRef>
            <a:effectRef idx="1">
              <a:schemeClr val="accent5">
                <a:hueOff val="-12765283"/>
                <a:satOff val="15864"/>
                <a:lumOff val="-4058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ight Arrow 10"/>
            <p:cNvSpPr/>
            <p:nvPr/>
          </p:nvSpPr>
          <p:spPr>
            <a:xfrm rot="21596004">
              <a:off x="2735507" y="2216235"/>
              <a:ext cx="327563" cy="249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1800" kern="12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8600" y="1973657"/>
            <a:ext cx="2212308" cy="2212308"/>
            <a:chOff x="889653" y="1588160"/>
            <a:chExt cx="1508096" cy="1508096"/>
          </a:xfrm>
          <a:scene3d>
            <a:camera prst="orthographicFront"/>
            <a:lightRig rig="flat" dir="t"/>
          </a:scene3d>
        </p:grpSpPr>
        <p:sp>
          <p:nvSpPr>
            <p:cNvPr id="43" name="Oval 42"/>
            <p:cNvSpPr/>
            <p:nvPr/>
          </p:nvSpPr>
          <p:spPr>
            <a:xfrm>
              <a:off x="889653" y="1588160"/>
              <a:ext cx="1508096" cy="1508096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2765283"/>
                <a:satOff val="15864"/>
                <a:lumOff val="-40589"/>
                <a:alphaOff val="0"/>
              </a:schemeClr>
            </a:fillRef>
            <a:effectRef idx="1">
              <a:schemeClr val="accent5">
                <a:hueOff val="-12765283"/>
                <a:satOff val="15864"/>
                <a:lumOff val="-4058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Oval 12"/>
            <p:cNvSpPr/>
            <p:nvPr/>
          </p:nvSpPr>
          <p:spPr>
            <a:xfrm>
              <a:off x="1110509" y="1809015"/>
              <a:ext cx="1066384" cy="10663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400" b="1" kern="1200" dirty="0" smtClean="0">
                  <a:solidFill>
                    <a:schemeClr val="tx1"/>
                  </a:solidFill>
                </a:rPr>
                <a:t>LINEAR (defautl) </a:t>
              </a:r>
              <a:endParaRPr lang="vi-VN" sz="2400" b="1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46" name="Content Placeholder 9"/>
          <p:cNvSpPr txBox="1">
            <a:spLocks/>
          </p:cNvSpPr>
          <p:nvPr/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Filtering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 rot="16200000">
            <a:off x="4240785" y="4393185"/>
            <a:ext cx="663176" cy="608853"/>
            <a:chOff x="2610993" y="2133298"/>
            <a:chExt cx="452077" cy="415046"/>
          </a:xfrm>
        </p:grpSpPr>
        <p:sp>
          <p:nvSpPr>
            <p:cNvPr id="48" name="Right Arrow 47"/>
            <p:cNvSpPr/>
            <p:nvPr/>
          </p:nvSpPr>
          <p:spPr>
            <a:xfrm rot="10796004">
              <a:off x="2610993" y="2133298"/>
              <a:ext cx="452077" cy="41504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2765283"/>
                <a:satOff val="15864"/>
                <a:lumOff val="-40589"/>
                <a:alphaOff val="0"/>
              </a:schemeClr>
            </a:fillRef>
            <a:effectRef idx="1">
              <a:schemeClr val="accent5">
                <a:hueOff val="-12765283"/>
                <a:satOff val="15864"/>
                <a:lumOff val="-4058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9" name="Right Arrow 10"/>
            <p:cNvSpPr/>
            <p:nvPr/>
          </p:nvSpPr>
          <p:spPr>
            <a:xfrm rot="21596004">
              <a:off x="2735507" y="2216235"/>
              <a:ext cx="327563" cy="2490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vi-VN" sz="1800" kern="12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29200" y="4327948"/>
            <a:ext cx="3124200" cy="1691852"/>
            <a:chOff x="5932814" y="1557760"/>
            <a:chExt cx="1568864" cy="1568864"/>
          </a:xfrm>
          <a:scene3d>
            <a:camera prst="orthographicFront"/>
            <a:lightRig rig="flat" dir="t"/>
          </a:scene3d>
        </p:grpSpPr>
        <p:sp>
          <p:nvSpPr>
            <p:cNvPr id="51" name="Oval 50"/>
            <p:cNvSpPr/>
            <p:nvPr/>
          </p:nvSpPr>
          <p:spPr>
            <a:xfrm>
              <a:off x="5932814" y="1557760"/>
              <a:ext cx="1568864" cy="1568864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2" name="Oval 8"/>
            <p:cNvSpPr/>
            <p:nvPr/>
          </p:nvSpPr>
          <p:spPr>
            <a:xfrm>
              <a:off x="6162569" y="1787515"/>
              <a:ext cx="1109354" cy="11093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Aft>
                  <a:spcPct val="35000"/>
                </a:spcAft>
              </a:pPr>
              <a:r>
                <a:rPr lang="vi-VN" sz="2400" b="1" dirty="0" smtClean="0">
                  <a:solidFill>
                    <a:schemeClr val="tx1"/>
                  </a:solidFill>
                </a:rPr>
                <a:t>Minification</a:t>
              </a:r>
              <a:endParaRPr lang="vi-VN" sz="24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43000" y="4419600"/>
            <a:ext cx="3003188" cy="1626320"/>
            <a:chOff x="889653" y="1588160"/>
            <a:chExt cx="1508096" cy="1508096"/>
          </a:xfrm>
          <a:scene3d>
            <a:camera prst="orthographicFront"/>
            <a:lightRig rig="flat" dir="t"/>
          </a:scene3d>
        </p:grpSpPr>
        <p:sp>
          <p:nvSpPr>
            <p:cNvPr id="54" name="Oval 53"/>
            <p:cNvSpPr/>
            <p:nvPr/>
          </p:nvSpPr>
          <p:spPr>
            <a:xfrm>
              <a:off x="889653" y="1588160"/>
              <a:ext cx="1508096" cy="1508096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2765283"/>
                <a:satOff val="15864"/>
                <a:lumOff val="-40589"/>
                <a:alphaOff val="0"/>
              </a:schemeClr>
            </a:fillRef>
            <a:effectRef idx="1">
              <a:schemeClr val="accent5">
                <a:hueOff val="-12765283"/>
                <a:satOff val="15864"/>
                <a:lumOff val="-4058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5" name="Oval 12"/>
            <p:cNvSpPr/>
            <p:nvPr/>
          </p:nvSpPr>
          <p:spPr>
            <a:xfrm>
              <a:off x="1110509" y="1809015"/>
              <a:ext cx="1066384" cy="10663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400" b="1" dirty="0" smtClean="0">
                  <a:solidFill>
                    <a:schemeClr val="tx1"/>
                  </a:solidFill>
                </a:rPr>
                <a:t>M</a:t>
              </a:r>
              <a:r>
                <a:rPr lang="vi-VN" sz="2400" b="1" dirty="0" smtClean="0">
                  <a:solidFill>
                    <a:schemeClr val="tx1"/>
                  </a:solidFill>
                </a:rPr>
                <a:t>agnification</a:t>
              </a:r>
              <a:endParaRPr lang="vi-VN" sz="2400" b="1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57200" y="1076325"/>
            <a:ext cx="82296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Texture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Filtering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d:\Desktop\Java\nearest-lin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14400" y="1600200"/>
            <a:ext cx="6781800" cy="4800600"/>
          </a:xfrm>
          <a:prstGeom prst="rect">
            <a:avLst/>
          </a:prstGeom>
          <a:noFill/>
        </p:spPr>
      </p:pic>
      <p:grpSp>
        <p:nvGrpSpPr>
          <p:cNvPr id="7" name="Group 28"/>
          <p:cNvGrpSpPr/>
          <p:nvPr/>
        </p:nvGrpSpPr>
        <p:grpSpPr>
          <a:xfrm>
            <a:off x="5715000" y="4867946"/>
            <a:ext cx="1981200" cy="1981200"/>
            <a:chOff x="5932814" y="1557760"/>
            <a:chExt cx="1568864" cy="1568864"/>
          </a:xfrm>
          <a:scene3d>
            <a:camera prst="orthographicFront"/>
            <a:lightRig rig="flat" dir="t"/>
          </a:scene3d>
        </p:grpSpPr>
        <p:sp>
          <p:nvSpPr>
            <p:cNvPr id="8" name="Oval 7"/>
            <p:cNvSpPr/>
            <p:nvPr/>
          </p:nvSpPr>
          <p:spPr>
            <a:xfrm>
              <a:off x="5932814" y="1557760"/>
              <a:ext cx="1568864" cy="1568864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162569" y="1787515"/>
              <a:ext cx="1109354" cy="11093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b="1" kern="1200" dirty="0" smtClean="0">
                  <a:solidFill>
                    <a:schemeClr val="tx1"/>
                  </a:solidFill>
                </a:rPr>
                <a:t>NEAREST</a:t>
              </a:r>
              <a:endParaRPr lang="vi-VN" sz="20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30"/>
          <p:cNvGrpSpPr/>
          <p:nvPr/>
        </p:nvGrpSpPr>
        <p:grpSpPr>
          <a:xfrm>
            <a:off x="1695292" y="4953539"/>
            <a:ext cx="1904461" cy="1904461"/>
            <a:chOff x="889653" y="1588160"/>
            <a:chExt cx="1508096" cy="1508096"/>
          </a:xfrm>
          <a:scene3d>
            <a:camera prst="orthographicFront"/>
            <a:lightRig rig="flat" dir="t"/>
          </a:scene3d>
        </p:grpSpPr>
        <p:sp>
          <p:nvSpPr>
            <p:cNvPr id="11" name="Oval 10"/>
            <p:cNvSpPr/>
            <p:nvPr/>
          </p:nvSpPr>
          <p:spPr>
            <a:xfrm>
              <a:off x="889653" y="1588160"/>
              <a:ext cx="1508096" cy="1508096"/>
            </a:xfrm>
            <a:prstGeom prst="ellips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2765283"/>
                <a:satOff val="15864"/>
                <a:lumOff val="-40589"/>
                <a:alphaOff val="0"/>
              </a:schemeClr>
            </a:fillRef>
            <a:effectRef idx="1">
              <a:schemeClr val="accent5">
                <a:hueOff val="-12765283"/>
                <a:satOff val="15864"/>
                <a:lumOff val="-4058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Oval 12"/>
            <p:cNvSpPr/>
            <p:nvPr/>
          </p:nvSpPr>
          <p:spPr>
            <a:xfrm>
              <a:off x="1110509" y="1809015"/>
              <a:ext cx="1066384" cy="10663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2000" b="1" kern="1200" dirty="0" smtClean="0">
                  <a:solidFill>
                    <a:schemeClr val="tx1"/>
                  </a:solidFill>
                </a:rPr>
                <a:t>LINEAR</a:t>
              </a:r>
              <a:endParaRPr lang="en-US" sz="2000" b="1" kern="1200" dirty="0" smtClean="0">
                <a:solidFill>
                  <a:schemeClr val="tx1"/>
                </a:solidFill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tx1"/>
                  </a:solidFill>
                </a:rPr>
                <a:t>(default)</a:t>
              </a:r>
              <a:endParaRPr lang="vi-VN" sz="2000" b="1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76325"/>
            <a:ext cx="8534400" cy="5248275"/>
          </a:xfrm>
        </p:spPr>
        <p:txBody>
          <a:bodyPr/>
          <a:lstStyle/>
          <a:p>
            <a:r>
              <a:rPr lang="en-US" dirty="0" smtClean="0"/>
              <a:t>Texture Filtering</a:t>
            </a: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tex.</a:t>
            </a:r>
            <a:r>
              <a:rPr lang="en-US" sz="26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setTexParameteri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(GL.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GL_TEXTURE_MAG_FILTER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GL.</a:t>
            </a:r>
            <a:r>
              <a:rPr lang="en-US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GL_NEAREST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tex.</a:t>
            </a:r>
            <a:r>
              <a:rPr lang="en-US" sz="2600" dirty="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setTexParameteri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(GL.</a:t>
            </a:r>
            <a:r>
              <a:rPr lang="en-US" sz="2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GL_TEXTURE_MIN_FILTER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GL.</a:t>
            </a:r>
            <a:r>
              <a:rPr lang="en-US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GL_NEAREST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pic>
        <p:nvPicPr>
          <p:cNvPr id="3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88839"/>
            <a:ext cx="3600400" cy="3563661"/>
          </a:xfrm>
          <a:prstGeom prst="rect">
            <a:avLst/>
          </a:prstGeom>
        </p:spPr>
      </p:pic>
      <p:sp>
        <p:nvSpPr>
          <p:cNvPr id="4" name="Content Placeholder 9"/>
          <p:cNvSpPr txBox="1">
            <a:spLocks/>
          </p:cNvSpPr>
          <p:nvPr/>
        </p:nvSpPr>
        <p:spPr>
          <a:xfrm>
            <a:off x="457200" y="1076325"/>
            <a:ext cx="8534400" cy="52482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 + Demo</a:t>
            </a:r>
            <a:endParaRPr lang="en-US" sz="2600" kern="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981200" y="3692525"/>
            <a:ext cx="5334000" cy="631825"/>
            <a:chOff x="1248" y="2326"/>
            <a:chExt cx="3360" cy="398"/>
          </a:xfrm>
        </p:grpSpPr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Skybox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1248" y="2340"/>
              <a:ext cx="384" cy="384"/>
              <a:chOff x="1248" y="1200"/>
              <a:chExt cx="384" cy="384"/>
            </a:xfrm>
          </p:grpSpPr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65601" name="Text Box 65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5602" name="Oval 66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3" name="Oval 67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4" name="Oval 68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5" name="Oval 69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6" name="Oval 70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07" name="Oval 71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608" name="Oval 72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609" name="Oval 73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610" name="Oval 74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611" name="Text Box 75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1981200" y="1885950"/>
            <a:ext cx="5334000" cy="628650"/>
            <a:chOff x="1248" y="1188"/>
            <a:chExt cx="3360" cy="396"/>
          </a:xfrm>
        </p:grpSpPr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4" name="Text Box 48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Camera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1248" y="1200"/>
              <a:chExt cx="384" cy="384"/>
            </a:xfrm>
          </p:grpSpPr>
          <p:grpSp>
            <p:nvGrpSpPr>
              <p:cNvPr id="8" name="Group 61"/>
              <p:cNvGrpSpPr>
                <a:grpSpLocks/>
              </p:cNvGrpSpPr>
              <p:nvPr/>
            </p:nvGrpSpPr>
            <p:grpSpPr bwMode="auto">
              <a:xfrm>
                <a:off x="1248" y="1200"/>
                <a:ext cx="384" cy="384"/>
                <a:chOff x="2016" y="912"/>
                <a:chExt cx="384" cy="384"/>
              </a:xfrm>
            </p:grpSpPr>
            <p:sp>
              <p:nvSpPr>
                <p:cNvPr id="65586" name="Text Box 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5587" name="Oval 51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88" name="Oval 52"/>
                <p:cNvSpPr>
                  <a:spLocks noChangeArrowheads="1"/>
                </p:cNvSpPr>
                <p:nvPr/>
              </p:nvSpPr>
              <p:spPr bwMode="gray">
                <a:xfrm>
                  <a:off x="2016" y="912"/>
                  <a:ext cx="384" cy="38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89" name="Oval 53"/>
                <p:cNvSpPr>
                  <a:spLocks noChangeArrowheads="1"/>
                </p:cNvSpPr>
                <p:nvPr/>
              </p:nvSpPr>
              <p:spPr bwMode="gray">
                <a:xfrm>
                  <a:off x="2034" y="918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90" name="Oval 54"/>
                <p:cNvSpPr>
                  <a:spLocks noChangeArrowheads="1"/>
                </p:cNvSpPr>
                <p:nvPr/>
              </p:nvSpPr>
              <p:spPr bwMode="gray">
                <a:xfrm>
                  <a:off x="2040" y="936"/>
                  <a:ext cx="334" cy="3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91" name="Oval 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592" name="Oval 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46275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593" name="Oval 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C0C0C0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594" name="Oval 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shade val="79216"/>
                        <a:invGamma/>
                      </a:srgbClr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5595" name="Oval 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gamma/>
                        <a:tint val="0"/>
                        <a:invGamma/>
                      </a:srgbClr>
                    </a:gs>
                    <a:gs pos="100000">
                      <a:srgbClr val="C0C0C0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596" name="Text Box 60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Skybox</a:t>
            </a:r>
            <a:endParaRPr lang="en-US" dirty="0"/>
          </a:p>
        </p:txBody>
      </p:sp>
      <p:pic>
        <p:nvPicPr>
          <p:cNvPr id="2050" name="Picture 2" descr="C:\Users\TIEUNUN\Desktop\Sky 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1447800"/>
            <a:ext cx="5350933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5410200" y="2174240"/>
            <a:ext cx="47244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Skybox </a:t>
            </a:r>
          </a:p>
          <a:p>
            <a:pPr algn="ctr" eaLnBrk="0" hangingPunct="0"/>
            <a:r>
              <a:rPr lang="en-US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là gì?</a:t>
            </a:r>
            <a:endParaRPr lang="en-US" sz="4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Skybox</a:t>
            </a:r>
            <a:endParaRPr lang="en-US" dirty="0"/>
          </a:p>
        </p:txBody>
      </p:sp>
      <p:pic>
        <p:nvPicPr>
          <p:cNvPr id="3075" name="Picture 3" descr="C:\Users\TIEUNUN\Desktop\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14585"/>
            <a:ext cx="4953000" cy="288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IEUNUN\Desktop\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399"/>
            <a:ext cx="4462146" cy="260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143000" y="4191000"/>
            <a:ext cx="2286000" cy="1066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Skybox</a:t>
            </a:r>
            <a:endParaRPr lang="en-US" dirty="0"/>
          </a:p>
        </p:txBody>
      </p:sp>
      <p:pic>
        <p:nvPicPr>
          <p:cNvPr id="2051" name="Picture 3" descr="C:\Users\TIEUNUN\Desktop\Graphics - Sky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9040"/>
            <a:ext cx="6168808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24063" y="4572000"/>
            <a:ext cx="5291137" cy="609600"/>
            <a:chOff x="1275" y="3015"/>
            <a:chExt cx="3333" cy="384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275" y="3015"/>
              <a:ext cx="384" cy="384"/>
              <a:chOff x="816" y="1872"/>
              <a:chExt cx="384" cy="384"/>
            </a:xfrm>
          </p:grpSpPr>
          <p:sp>
            <p:nvSpPr>
              <p:cNvPr id="65555" name="Oval 19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6" name="Oval 20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7" name="Oval 21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8" name="Oval 22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59" name="Oval 23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60" name="Oval 24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61" name="Oval 25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62" name="Oval 26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5563" name="Oval 27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>
              <a:off x="1584" y="3373"/>
              <a:ext cx="302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728" y="3037"/>
              <a:ext cx="27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tx2"/>
                  </a:solidFill>
                </a:rPr>
                <a:t>Model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gray">
            <a:xfrm>
              <a:off x="1362" y="30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là ...</a:t>
            </a:r>
            <a:endParaRPr lang="en-US" dirty="0"/>
          </a:p>
        </p:txBody>
      </p:sp>
      <p:pic>
        <p:nvPicPr>
          <p:cNvPr id="3076" name="Picture 4" descr="C:\Users\Jundat\Desktop\3d_mia_spi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1143000"/>
            <a:ext cx="3429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Có nhiều nhà phát triển, với rất nhiều định dạng khác nhau</a:t>
            </a:r>
          </a:p>
          <a:p>
            <a:r>
              <a:rPr lang="en-US" dirty="0" smtClean="0"/>
              <a:t>max, 3ds, fbx, 3dm, dxf, md2, obj, c4d, gmax, ...</a:t>
            </a:r>
          </a:p>
          <a:p>
            <a:endParaRPr lang="en-US" dirty="0" smtClean="0"/>
          </a:p>
          <a:p>
            <a:r>
              <a:rPr lang="en-US" dirty="0" smtClean="0"/>
              <a:t>Demo: nfg, obj, md2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NFG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NFG</a:t>
            </a:r>
          </a:p>
          <a:p>
            <a:pPr lvl="1"/>
            <a:r>
              <a:rPr lang="en-US" dirty="0" smtClean="0"/>
              <a:t>*.nfg</a:t>
            </a:r>
          </a:p>
          <a:p>
            <a:pPr lvl="1"/>
            <a:r>
              <a:rPr lang="en-US" dirty="0" smtClean="0"/>
              <a:t>Từ GameLoft</a:t>
            </a:r>
          </a:p>
          <a:p>
            <a:pPr lvl="1"/>
            <a:r>
              <a:rPr lang="en-US" dirty="0" smtClean="0"/>
              <a:t>Định dạng file khá đơn giản</a:t>
            </a:r>
          </a:p>
          <a:p>
            <a:pPr lvl="1"/>
            <a:r>
              <a:rPr lang="en-US" dirty="0" smtClean="0"/>
              <a:t>Dùng cho các đối tượng tĩnh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</a:t>
            </a:r>
          </a:p>
          <a:p>
            <a:pPr lvl="1"/>
            <a:r>
              <a:rPr lang="en-US" dirty="0" smtClean="0"/>
              <a:t>*.obj</a:t>
            </a:r>
          </a:p>
          <a:p>
            <a:pPr lvl="1"/>
            <a:r>
              <a:rPr lang="en-US" dirty="0" smtClean="0"/>
              <a:t>Static model</a:t>
            </a:r>
          </a:p>
          <a:p>
            <a:pPr lvl="1"/>
            <a:r>
              <a:rPr lang="en-US" b="1" dirty="0" smtClean="0"/>
              <a:t>OBJ</a:t>
            </a:r>
            <a:r>
              <a:rPr lang="en-US" dirty="0" smtClean="0"/>
              <a:t> là một định dạng file hình học được phát triển lần đầu bởi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Wavefront Technologies</a:t>
            </a:r>
            <a:r>
              <a:rPr lang="en-US" dirty="0" smtClean="0"/>
              <a:t> . Định dạng này mở và đã được sự chấp nhận của các nhà phát triển ứng dụng 3D.</a:t>
            </a:r>
          </a:p>
          <a:p>
            <a:pPr lvl="1"/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http://en.wikipedia.org/wiki/Wavefront_.obj_file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MD2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MD2</a:t>
            </a:r>
          </a:p>
          <a:p>
            <a:pPr lvl="1"/>
            <a:r>
              <a:rPr lang="en-US" dirty="0" smtClean="0"/>
              <a:t>*.md2</a:t>
            </a:r>
          </a:p>
          <a:p>
            <a:pPr lvl="1"/>
            <a:r>
              <a:rPr lang="en-US" dirty="0" smtClean="0"/>
              <a:t>Animation Model</a:t>
            </a:r>
          </a:p>
          <a:p>
            <a:pPr lvl="1"/>
            <a:r>
              <a:rPr lang="en-US" dirty="0" smtClean="0"/>
              <a:t>MD2 model là định dạng được giới thiệu bởi </a:t>
            </a:r>
            <a:r>
              <a:rPr lang="en-US" i="1" u="sng" dirty="0" smtClean="0">
                <a:solidFill>
                  <a:schemeClr val="accent5">
                    <a:lumMod val="50000"/>
                  </a:schemeClr>
                </a:solidFill>
              </a:rPr>
              <a:t>id Software</a:t>
            </a:r>
            <a:r>
              <a:rPr lang="en-US" dirty="0" smtClean="0"/>
              <a:t> khi đưa ra chương trình Quake 2 vào tháng 11/1997.</a:t>
            </a:r>
          </a:p>
          <a:p>
            <a:pPr lvl="1"/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http://tfc.duke.free.fr/coding/md2-specs-en.html</a:t>
            </a:r>
          </a:p>
          <a:p>
            <a:pPr lvl="1"/>
            <a:endParaRPr lang="en-US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133600" y="2331690"/>
            <a:ext cx="5638800" cy="31547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freezing" dir="t"/>
            </a:scene3d>
            <a:sp3d extrusionH="57150" prstMaterial="plastic">
              <a:bevelT w="152400" h="152400" prst="coolSlant"/>
              <a:bevelB w="152400" h="152400" prst="angle"/>
            </a:sp3d>
          </a:bodyPr>
          <a:lstStyle/>
          <a:p>
            <a:r>
              <a:rPr lang="en-US" sz="19900" b="1" dirty="0" smtClean="0">
                <a:ln>
                  <a:gradFill>
                    <a:gsLst>
                      <a:gs pos="0">
                        <a:srgbClr val="5E9EFF"/>
                      </a:gs>
                      <a:gs pos="39999">
                        <a:srgbClr val="85C2FF"/>
                      </a:gs>
                      <a:gs pos="70000">
                        <a:srgbClr val="C4D6EB"/>
                      </a:gs>
                      <a:gs pos="100000">
                        <a:srgbClr val="FFEBFA"/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outerShdw blurRad="63500" dist="76200" dir="18120000" sx="106000" sy="106000" algn="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Q/A</a:t>
            </a:r>
            <a:endParaRPr lang="en-US" sz="19900" b="1" dirty="0">
              <a:ln>
                <a:gradFill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effectLst>
                <a:outerShdw blurRad="63500" dist="76200" dir="18120000" sx="106000" sy="106000" algn="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781675"/>
          </a:xfrm>
        </p:spPr>
        <p:txBody>
          <a:bodyPr/>
          <a:lstStyle/>
          <a:p>
            <a:r>
              <a:rPr lang="en-US" sz="1600" dirty="0" smtClean="0"/>
              <a:t>Nói về camera 2d -&gt; camera 3d</a:t>
            </a:r>
          </a:p>
          <a:p>
            <a:pPr lvl="1"/>
            <a:r>
              <a:rPr lang="en-US" sz="1600" dirty="0" smtClean="0"/>
              <a:t>OpenGl ko có camera. Camera luôn đc đặt ở vị trí 0, 0, 0 và đc nhìn về hướng 0, 0, -1</a:t>
            </a:r>
          </a:p>
          <a:p>
            <a:pPr lvl="1"/>
            <a:r>
              <a:rPr lang="en-US" sz="1600" dirty="0" smtClean="0"/>
              <a:t>Để di tạo ra cảm giác di chuyển như camera ta dịch chuyển thế giới của chúng ta theo hướng ngược lại. VD:</a:t>
            </a:r>
          </a:p>
          <a:p>
            <a:r>
              <a:rPr lang="en-US" sz="1600" dirty="0" smtClean="0"/>
              <a:t>Projection Matrix và các hàm liên quan</a:t>
            </a:r>
          </a:p>
          <a:p>
            <a:pPr lvl="1"/>
            <a:r>
              <a:rPr lang="en-US" sz="1600" dirty="0" smtClean="0"/>
              <a:t>Cái này tùy thuộc vào nhóm Kha có làm hay ko</a:t>
            </a:r>
          </a:p>
          <a:p>
            <a:pPr lvl="1"/>
            <a:r>
              <a:rPr lang="en-US" sz="1600" dirty="0" smtClean="0"/>
              <a:t>GL_MODELVIEW matrix chứa thông tin transform của các đối tượng trong không gian. Những câu lệnh translate, rotate, scale sẽ tác dụng lên ma trận này</a:t>
            </a:r>
          </a:p>
          <a:p>
            <a:pPr lvl="1"/>
            <a:r>
              <a:rPr lang="en-US" sz="1600" dirty="0" smtClean="0"/>
              <a:t>GL_PROJECTION matrix chứa thông tin của mắt nhìn (projector), như độ mở của mắt, điểm cực viễn, điểm cực cận, …</a:t>
            </a:r>
          </a:p>
          <a:p>
            <a:pPr lvl="1"/>
            <a:r>
              <a:rPr lang="en-US" sz="1600" dirty="0" smtClean="0"/>
              <a:t>Câu lệnh tương tác với GL_PROJECTION matrix  như:</a:t>
            </a:r>
          </a:p>
          <a:p>
            <a:pPr lvl="2"/>
            <a:r>
              <a:rPr lang="en-US" sz="1200" dirty="0" smtClean="0"/>
              <a:t>glFustrum (left, right, bottom, top, near, far);</a:t>
            </a:r>
          </a:p>
          <a:p>
            <a:pPr lvl="2"/>
            <a:r>
              <a:rPr lang="en-US" sz="1200" dirty="0" smtClean="0"/>
              <a:t>gluPerspective(fovy, aspect, near, far);</a:t>
            </a:r>
          </a:p>
          <a:p>
            <a:pPr lvl="2"/>
            <a:r>
              <a:rPr lang="en-US" sz="1200" dirty="0" smtClean="0"/>
              <a:t>glOrtho(left, right, bottom, top, near, far);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Việc translate ngược như vậy dễ sai lầm, tương đối phức tạp nên thư viện GLU cung cấp cho ta 1 hàm để mô phỏng camera đó là: gluLookAt(), VD:…</a:t>
            </a:r>
          </a:p>
          <a:p>
            <a:pPr lvl="1"/>
            <a:r>
              <a:rPr lang="en-US" sz="1600" dirty="0" smtClean="0"/>
              <a:t>gluLookAt() làm việc với GL_MODELVIEW </a:t>
            </a:r>
          </a:p>
          <a:p>
            <a:pPr lvl="1"/>
            <a:r>
              <a:rPr lang="en-US" sz="1600" dirty="0" smtClean="0"/>
              <a:t>Để quản lý vị trí mắt, điểm nhìn ta tạo 1 lớp Camera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562600"/>
            <a:ext cx="5029200" cy="1143000"/>
          </a:xfrm>
        </p:spPr>
        <p:txBody>
          <a:bodyPr/>
          <a:lstStyle/>
          <a:p>
            <a:r>
              <a:rPr lang="en-US" sz="1800" dirty="0" smtClean="0"/>
              <a:t>Phạm Tấn Long – 10520163</a:t>
            </a:r>
          </a:p>
          <a:p>
            <a:r>
              <a:rPr lang="en-US" sz="1800" dirty="0" smtClean="0"/>
              <a:t>Nguyễn Ngọc Thanh Huy – 10520480</a:t>
            </a:r>
          </a:p>
          <a:p>
            <a:r>
              <a:rPr lang="en-US" sz="1800" dirty="0" smtClean="0"/>
              <a:t>Nguyễn Giang Châu – 10520___</a:t>
            </a:r>
          </a:p>
          <a:p>
            <a:endParaRPr lang="en-US" sz="1800" dirty="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4343400" y="32766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5240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Camera in 2D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438400"/>
            <a:ext cx="813816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114550"/>
            <a:ext cx="6972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OpenGL ko </a:t>
            </a:r>
            <a:r>
              <a:rPr lang="en-US" sz="1600" smtClean="0"/>
              <a:t>có </a:t>
            </a:r>
            <a:r>
              <a:rPr lang="en-US" sz="1600" smtClean="0"/>
              <a:t>camera sẵn có. </a:t>
            </a:r>
            <a:r>
              <a:rPr lang="en-US" sz="1600" dirty="0" smtClean="0"/>
              <a:t>Mắt nhìn luôn đc đặt ở vị trí 0, 0, 0 và đc nhìn </a:t>
            </a:r>
            <a:r>
              <a:rPr lang="en-US" sz="1600" smtClean="0"/>
              <a:t>về </a:t>
            </a:r>
            <a:r>
              <a:rPr lang="en-US" sz="1600" smtClean="0"/>
              <a:t>hướng</a:t>
            </a:r>
          </a:p>
          <a:p>
            <a:pPr marL="0" lvl="1"/>
            <a:r>
              <a:rPr lang="en-US" sz="1600" smtClean="0"/>
              <a:t>(0</a:t>
            </a:r>
            <a:r>
              <a:rPr lang="en-US" sz="1600" dirty="0" smtClean="0"/>
              <a:t>, 0, </a:t>
            </a:r>
            <a:r>
              <a:rPr lang="en-US" sz="1600" smtClean="0"/>
              <a:t>-</a:t>
            </a:r>
            <a:r>
              <a:rPr lang="en-US" sz="1600" smtClean="0"/>
              <a:t>1)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0769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OpenGL </a:t>
            </a:r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Matrix Stacks</a:t>
            </a:r>
            <a:endParaRPr lang="en-US" sz="2800" b="1" u="sng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7526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000" b="1"/>
              <a:t>GL_PROJECTION </a:t>
            </a:r>
            <a:r>
              <a:rPr lang="en-US" sz="2000"/>
              <a:t>matrix chứa thông tin của mắt nhìn (projector), như độ mở của mắt, điểm cực viễn, điểm cực cận</a:t>
            </a:r>
            <a:r>
              <a:rPr lang="en-US" sz="2000"/>
              <a:t>, </a:t>
            </a:r>
            <a:r>
              <a:rPr lang="en-US" sz="2000" smtClean="0"/>
              <a:t>…</a:t>
            </a:r>
            <a:endParaRPr lang="en-US" sz="2000" b="1" smtClean="0"/>
          </a:p>
          <a:p>
            <a:pPr lvl="1">
              <a:buFont typeface="Wingdings" pitchFamily="2" charset="2"/>
              <a:buChar char="v"/>
            </a:pPr>
            <a:r>
              <a:rPr lang="en-US" sz="2000" b="1" smtClean="0"/>
              <a:t>GL_MODELVIEW</a:t>
            </a:r>
            <a:r>
              <a:rPr lang="en-US" sz="2000" smtClean="0"/>
              <a:t>: matrix chứa thông tin transform của các đối tượng trong không gian. Những câu lệnh translate, rotate, scale sẽ tác dụng lên ma trận </a:t>
            </a:r>
            <a:r>
              <a:rPr lang="en-US" sz="2000" smtClean="0"/>
              <a:t>này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CAMERA 3D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07698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OpenGL </a:t>
            </a:r>
            <a:r>
              <a:rPr lang="en-US" sz="2800" b="1" u="sng" smtClean="0">
                <a:latin typeface="Adobe Gothic Std B" pitchFamily="34" charset="-128"/>
                <a:ea typeface="Adobe Gothic Std B" pitchFamily="34" charset="-128"/>
              </a:rPr>
              <a:t>Matrix Stacks</a:t>
            </a:r>
            <a:endParaRPr lang="en-US" sz="2800" b="1" u="sng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057400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Chúng ta có 3 hàm dùng để tương tác với GL_PROJECTION matrix</a:t>
            </a:r>
          </a:p>
          <a:p>
            <a:endParaRPr lang="en-US" sz="2400" smtClean="0"/>
          </a:p>
          <a:p>
            <a:pPr>
              <a:buFont typeface="Wingdings" pitchFamily="2" charset="2"/>
              <a:buChar char="v"/>
            </a:pPr>
            <a:r>
              <a:rPr lang="en-US" sz="2400" smtClean="0">
                <a:solidFill>
                  <a:srgbClr val="00B050"/>
                </a:solidFill>
              </a:rPr>
              <a:t>glFustrum (left, right, bottom, top, near, far);</a:t>
            </a:r>
          </a:p>
          <a:p>
            <a:pPr>
              <a:buFont typeface="Wingdings" pitchFamily="2" charset="2"/>
              <a:buChar char="v"/>
            </a:pPr>
            <a:r>
              <a:rPr lang="en-US" sz="2400" smtClean="0">
                <a:solidFill>
                  <a:srgbClr val="00B050"/>
                </a:solidFill>
              </a:rPr>
              <a:t>gluPerspective(fovy, aspect, near, far);</a:t>
            </a:r>
          </a:p>
          <a:p>
            <a:pPr>
              <a:buFont typeface="Wingdings" pitchFamily="2" charset="2"/>
              <a:buChar char="v"/>
            </a:pPr>
            <a:r>
              <a:rPr lang="en-US" sz="2400" smtClean="0">
                <a:solidFill>
                  <a:srgbClr val="00B050"/>
                </a:solidFill>
              </a:rPr>
              <a:t>glOrtho(left, right, bottom, top, near, far);</a:t>
            </a:r>
            <a:endParaRPr 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7000"/>
            <a:ext cx="8896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67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100TGp_biz_diagram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00TGp_biz_diagram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0TGp_biz_diagram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1577</TotalTime>
  <Words>1495</Words>
  <Application>Microsoft Office PowerPoint</Application>
  <PresentationFormat>On-screen Show (4:3)</PresentationFormat>
  <Paragraphs>258</Paragraphs>
  <Slides>40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Adobe Gothic Std B</vt:lpstr>
      <vt:lpstr>Arial</vt:lpstr>
      <vt:lpstr>Calibri</vt:lpstr>
      <vt:lpstr>Consolas</vt:lpstr>
      <vt:lpstr>Courier New</vt:lpstr>
      <vt:lpstr>Times New Roman</vt:lpstr>
      <vt:lpstr>Verdana</vt:lpstr>
      <vt:lpstr>Wingdings</vt:lpstr>
      <vt:lpstr>Theme1</vt:lpstr>
      <vt:lpstr>Image</vt:lpstr>
      <vt:lpstr>Java 3D  Programming</vt:lpstr>
      <vt:lpstr>Contents</vt:lpstr>
      <vt:lpstr>Contents</vt:lpstr>
      <vt:lpstr>CAMERA 3D</vt:lpstr>
      <vt:lpstr>CAMERA 3D</vt:lpstr>
      <vt:lpstr>CAMERA 3D</vt:lpstr>
      <vt:lpstr>CAMERA 3D</vt:lpstr>
      <vt:lpstr>CAMERA 3D</vt:lpstr>
      <vt:lpstr>PowerPoint Presentation</vt:lpstr>
      <vt:lpstr>PowerPoint Presentation</vt:lpstr>
      <vt:lpstr>PowerPoint Presentation</vt:lpstr>
      <vt:lpstr>CAMERA 3D</vt:lpstr>
      <vt:lpstr>CAMERA 3D</vt:lpstr>
      <vt:lpstr>CAMERA 3D</vt:lpstr>
      <vt:lpstr>CAMERA 3D</vt:lpstr>
      <vt:lpstr>Contents</vt:lpstr>
      <vt:lpstr>Texture</vt:lpstr>
      <vt:lpstr>Texture</vt:lpstr>
      <vt:lpstr> Texture</vt:lpstr>
      <vt:lpstr> Texture</vt:lpstr>
      <vt:lpstr> Texture</vt:lpstr>
      <vt:lpstr> Texture</vt:lpstr>
      <vt:lpstr> Texture</vt:lpstr>
      <vt:lpstr>Texture</vt:lpstr>
      <vt:lpstr>Texture</vt:lpstr>
      <vt:lpstr>Texture</vt:lpstr>
      <vt:lpstr>Texture</vt:lpstr>
      <vt:lpstr>Texture</vt:lpstr>
      <vt:lpstr>Contents</vt:lpstr>
      <vt:lpstr>Skybox</vt:lpstr>
      <vt:lpstr>Skybox</vt:lpstr>
      <vt:lpstr>Skybox</vt:lpstr>
      <vt:lpstr>Contents</vt:lpstr>
      <vt:lpstr>Model</vt:lpstr>
      <vt:lpstr>Model</vt:lpstr>
      <vt:lpstr>Model NFG</vt:lpstr>
      <vt:lpstr>Model OBJ</vt:lpstr>
      <vt:lpstr>Model MD2</vt:lpstr>
      <vt:lpstr>Q/A</vt:lpstr>
      <vt:lpstr>PowerPoint Presentation</vt:lpstr>
    </vt:vector>
  </TitlesOfParts>
  <Company>Guilddesign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10520378@sv.uit.edu.vn</cp:lastModifiedBy>
  <cp:revision>324</cp:revision>
  <dcterms:created xsi:type="dcterms:W3CDTF">2004-08-26T06:30:40Z</dcterms:created>
  <dcterms:modified xsi:type="dcterms:W3CDTF">2013-06-12T17:44:25Z</dcterms:modified>
</cp:coreProperties>
</file>