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c04d6cebc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c04d6cebc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04d6cebc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04d6cebc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04d6cebc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c04d6cebc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c04d6ceb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c04d6ceb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c04d6ceb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c04d6ceb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c04d6cebc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c04d6cebc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04d6ceb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04d6ceb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04d6cebc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04d6cebc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c04d6cebc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04d6ceb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04d6ceb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04d6ceb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c04d6cebc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c04d6cebc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STUDI KELAYAKAN</a:t>
            </a:r>
            <a:endParaRPr b="1"/>
          </a:p>
        </p:txBody>
      </p:sp>
      <p:sp>
        <p:nvSpPr>
          <p:cNvPr id="55" name="Google Shape;55;p13"/>
          <p:cNvSpPr txBox="1"/>
          <p:nvPr>
            <p:ph idx="1" type="subTitle"/>
          </p:nvPr>
        </p:nvSpPr>
        <p:spPr>
          <a:xfrm>
            <a:off x="311700" y="2638775"/>
            <a:ext cx="8520600" cy="119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Aplikasi ERP</a:t>
            </a:r>
            <a:endParaRPr/>
          </a:p>
          <a:p>
            <a:pPr indent="0" lvl="0" marL="0" rtl="0" algn="ctr">
              <a:spcBef>
                <a:spcPts val="0"/>
              </a:spcBef>
              <a:spcAft>
                <a:spcPts val="0"/>
              </a:spcAft>
              <a:buNone/>
            </a:pPr>
            <a:r>
              <a:rPr lang="en"/>
              <a:t>Koperasi Simpan Pinjam &amp; Pembiayaan Syariah</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SWOT ANALYSIS</a:t>
            </a:r>
            <a:endParaRPr/>
          </a:p>
        </p:txBody>
      </p:sp>
      <p:cxnSp>
        <p:nvCxnSpPr>
          <p:cNvPr id="133" name="Google Shape;133;p22"/>
          <p:cNvCxnSpPr/>
          <p:nvPr/>
        </p:nvCxnSpPr>
        <p:spPr>
          <a:xfrm>
            <a:off x="1224325" y="2729375"/>
            <a:ext cx="6843300" cy="44400"/>
          </a:xfrm>
          <a:prstGeom prst="straightConnector1">
            <a:avLst/>
          </a:prstGeom>
          <a:noFill/>
          <a:ln cap="flat" cmpd="sng" w="76200">
            <a:solidFill>
              <a:schemeClr val="dk2"/>
            </a:solidFill>
            <a:prstDash val="solid"/>
            <a:round/>
            <a:headEnd len="med" w="med" type="none"/>
            <a:tailEnd len="med" w="med" type="none"/>
          </a:ln>
        </p:spPr>
      </p:cxnSp>
      <p:cxnSp>
        <p:nvCxnSpPr>
          <p:cNvPr id="134" name="Google Shape;134;p22"/>
          <p:cNvCxnSpPr/>
          <p:nvPr/>
        </p:nvCxnSpPr>
        <p:spPr>
          <a:xfrm>
            <a:off x="4026525" y="1239775"/>
            <a:ext cx="14700" cy="3038100"/>
          </a:xfrm>
          <a:prstGeom prst="straightConnector1">
            <a:avLst/>
          </a:prstGeom>
          <a:noFill/>
          <a:ln cap="flat" cmpd="sng" w="76200">
            <a:solidFill>
              <a:schemeClr val="dk2"/>
            </a:solidFill>
            <a:prstDash val="solid"/>
            <a:round/>
            <a:headEnd len="med" w="med" type="none"/>
            <a:tailEnd len="med" w="med" type="none"/>
          </a:ln>
        </p:spPr>
      </p:cxnSp>
      <p:sp>
        <p:nvSpPr>
          <p:cNvPr id="135" name="Google Shape;135;p22"/>
          <p:cNvSpPr txBox="1"/>
          <p:nvPr/>
        </p:nvSpPr>
        <p:spPr>
          <a:xfrm>
            <a:off x="467250" y="1755975"/>
            <a:ext cx="3409500" cy="785100"/>
          </a:xfrm>
          <a:prstGeom prst="rect">
            <a:avLst/>
          </a:prstGeom>
          <a:noFill/>
          <a:ln>
            <a:noFill/>
          </a:ln>
        </p:spPr>
        <p:txBody>
          <a:bodyPr anchorCtr="0" anchor="t" bIns="91425" lIns="91425" spcFirstLastPara="1" rIns="91425" wrap="square" tIns="91425">
            <a:spAutoFit/>
          </a:bodyPr>
          <a:lstStyle/>
          <a:p>
            <a:pPr indent="-311150" lvl="0" marL="457200" rtl="0" algn="r">
              <a:spcBef>
                <a:spcPts val="0"/>
              </a:spcBef>
              <a:spcAft>
                <a:spcPts val="0"/>
              </a:spcAft>
              <a:buSzPts val="1300"/>
              <a:buChar char="●"/>
            </a:pPr>
            <a:r>
              <a:rPr lang="en" sz="1300"/>
              <a:t>Pemain masih sangat sedikit</a:t>
            </a:r>
            <a:endParaRPr sz="1300"/>
          </a:p>
          <a:p>
            <a:pPr indent="-311150" lvl="0" marL="457200" rtl="0" algn="r">
              <a:spcBef>
                <a:spcPts val="0"/>
              </a:spcBef>
              <a:spcAft>
                <a:spcPts val="0"/>
              </a:spcAft>
              <a:buSzPts val="1300"/>
              <a:buChar char="●"/>
            </a:pPr>
            <a:r>
              <a:rPr lang="en" sz="1300"/>
              <a:t>Peluang pasar nya masih sangat luas</a:t>
            </a:r>
            <a:endParaRPr sz="1300"/>
          </a:p>
          <a:p>
            <a:pPr indent="-311150" lvl="0" marL="457200" rtl="0" algn="r">
              <a:spcBef>
                <a:spcPts val="0"/>
              </a:spcBef>
              <a:spcAft>
                <a:spcPts val="0"/>
              </a:spcAft>
              <a:buSzPts val="1300"/>
              <a:buChar char="●"/>
            </a:pPr>
            <a:r>
              <a:rPr lang="en" sz="1300"/>
              <a:t>Pelakunya banyak investor besar</a:t>
            </a:r>
            <a:endParaRPr sz="1300"/>
          </a:p>
        </p:txBody>
      </p:sp>
      <p:sp>
        <p:nvSpPr>
          <p:cNvPr id="136" name="Google Shape;136;p22"/>
          <p:cNvSpPr txBox="1"/>
          <p:nvPr/>
        </p:nvSpPr>
        <p:spPr>
          <a:xfrm>
            <a:off x="4124850" y="1679775"/>
            <a:ext cx="34095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Sistem dan tata cara yg bertele2</a:t>
            </a:r>
            <a:endParaRPr sz="1300"/>
          </a:p>
          <a:p>
            <a:pPr indent="-311150" lvl="0" marL="457200" rtl="0" algn="l">
              <a:spcBef>
                <a:spcPts val="0"/>
              </a:spcBef>
              <a:spcAft>
                <a:spcPts val="0"/>
              </a:spcAft>
              <a:buSzPts val="1300"/>
              <a:buChar char="●"/>
            </a:pPr>
            <a:r>
              <a:rPr lang="en" sz="1300"/>
              <a:t>Kurangnya sosialisasi BMT</a:t>
            </a:r>
            <a:endParaRPr sz="1300"/>
          </a:p>
          <a:p>
            <a:pPr indent="-311150" lvl="0" marL="457200" rtl="0" algn="l">
              <a:spcBef>
                <a:spcPts val="0"/>
              </a:spcBef>
              <a:spcAft>
                <a:spcPts val="0"/>
              </a:spcAft>
              <a:buSzPts val="1300"/>
              <a:buChar char="●"/>
            </a:pPr>
            <a:r>
              <a:rPr lang="en" sz="1300"/>
              <a:t>Kurang percaya nya kepada pengelola keuangan</a:t>
            </a:r>
            <a:endParaRPr sz="1300"/>
          </a:p>
        </p:txBody>
      </p:sp>
      <p:sp>
        <p:nvSpPr>
          <p:cNvPr id="137" name="Google Shape;137;p22"/>
          <p:cNvSpPr txBox="1"/>
          <p:nvPr/>
        </p:nvSpPr>
        <p:spPr>
          <a:xfrm>
            <a:off x="467250" y="2898975"/>
            <a:ext cx="3409500" cy="985200"/>
          </a:xfrm>
          <a:prstGeom prst="rect">
            <a:avLst/>
          </a:prstGeom>
          <a:noFill/>
          <a:ln>
            <a:noFill/>
          </a:ln>
        </p:spPr>
        <p:txBody>
          <a:bodyPr anchorCtr="0" anchor="t" bIns="91425" lIns="91425" spcFirstLastPara="1" rIns="91425" wrap="square" tIns="91425">
            <a:spAutoFit/>
          </a:bodyPr>
          <a:lstStyle/>
          <a:p>
            <a:pPr indent="-311150" lvl="0" marL="457200" rtl="0" algn="r">
              <a:spcBef>
                <a:spcPts val="0"/>
              </a:spcBef>
              <a:spcAft>
                <a:spcPts val="0"/>
              </a:spcAft>
              <a:buSzPts val="1300"/>
              <a:buChar char="●"/>
            </a:pPr>
            <a:r>
              <a:rPr lang="en" sz="1300"/>
              <a:t>Memasyarakatkan konsep keuangan syariah</a:t>
            </a:r>
            <a:endParaRPr sz="1300"/>
          </a:p>
          <a:p>
            <a:pPr indent="-311150" lvl="0" marL="457200" rtl="0" algn="r">
              <a:spcBef>
                <a:spcPts val="0"/>
              </a:spcBef>
              <a:spcAft>
                <a:spcPts val="0"/>
              </a:spcAft>
              <a:buSzPts val="1300"/>
              <a:buChar char="●"/>
            </a:pPr>
            <a:r>
              <a:rPr lang="en" sz="1300"/>
              <a:t>Meminimalisir praktek2 RIBA</a:t>
            </a:r>
            <a:endParaRPr sz="1300"/>
          </a:p>
          <a:p>
            <a:pPr indent="-311150" lvl="0" marL="457200" rtl="0" algn="r">
              <a:spcBef>
                <a:spcPts val="0"/>
              </a:spcBef>
              <a:spcAft>
                <a:spcPts val="0"/>
              </a:spcAft>
              <a:buSzPts val="1300"/>
              <a:buChar char="●"/>
            </a:pPr>
            <a:r>
              <a:rPr lang="en" sz="1300"/>
              <a:t>Usaha jangka panjang</a:t>
            </a:r>
            <a:endParaRPr sz="1300"/>
          </a:p>
        </p:txBody>
      </p:sp>
      <p:sp>
        <p:nvSpPr>
          <p:cNvPr id="138" name="Google Shape;138;p22"/>
          <p:cNvSpPr txBox="1"/>
          <p:nvPr/>
        </p:nvSpPr>
        <p:spPr>
          <a:xfrm>
            <a:off x="4124850" y="2822775"/>
            <a:ext cx="34095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Terkikis oleh metode konvensional</a:t>
            </a:r>
            <a:endParaRPr sz="1300"/>
          </a:p>
          <a:p>
            <a:pPr indent="-311150" lvl="0" marL="457200" rtl="0" algn="l">
              <a:spcBef>
                <a:spcPts val="0"/>
              </a:spcBef>
              <a:spcAft>
                <a:spcPts val="0"/>
              </a:spcAft>
              <a:buSzPts val="1300"/>
              <a:buChar char="●"/>
            </a:pPr>
            <a:r>
              <a:rPr lang="en" sz="1300"/>
              <a:t>Kurangnya SDM syariah</a:t>
            </a:r>
            <a:endParaRPr sz="1300"/>
          </a:p>
          <a:p>
            <a:pPr indent="-311150" lvl="0" marL="457200" rtl="0" algn="l">
              <a:spcBef>
                <a:spcPts val="0"/>
              </a:spcBef>
              <a:spcAft>
                <a:spcPts val="0"/>
              </a:spcAft>
              <a:buSzPts val="1300"/>
              <a:buChar char="●"/>
            </a:pPr>
            <a:r>
              <a:rPr lang="en" sz="1300"/>
              <a:t>Masih sedikit peminat</a:t>
            </a:r>
            <a:endParaRPr sz="1300"/>
          </a:p>
        </p:txBody>
      </p:sp>
      <p:sp>
        <p:nvSpPr>
          <p:cNvPr id="139" name="Google Shape;139;p22"/>
          <p:cNvSpPr txBox="1"/>
          <p:nvPr>
            <p:ph type="title"/>
          </p:nvPr>
        </p:nvSpPr>
        <p:spPr>
          <a:xfrm>
            <a:off x="2445300" y="1130825"/>
            <a:ext cx="1434900" cy="5727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800"/>
              <a:t>Kekuatan</a:t>
            </a:r>
            <a:endParaRPr sz="1800"/>
          </a:p>
        </p:txBody>
      </p:sp>
      <p:sp>
        <p:nvSpPr>
          <p:cNvPr id="140" name="Google Shape;140;p22"/>
          <p:cNvSpPr txBox="1"/>
          <p:nvPr>
            <p:ph type="title"/>
          </p:nvPr>
        </p:nvSpPr>
        <p:spPr>
          <a:xfrm>
            <a:off x="4197900" y="1130825"/>
            <a:ext cx="14349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Kelemahan</a:t>
            </a:r>
            <a:endParaRPr sz="1800"/>
          </a:p>
        </p:txBody>
      </p:sp>
      <p:sp>
        <p:nvSpPr>
          <p:cNvPr id="141" name="Google Shape;141;p22"/>
          <p:cNvSpPr txBox="1"/>
          <p:nvPr>
            <p:ph type="title"/>
          </p:nvPr>
        </p:nvSpPr>
        <p:spPr>
          <a:xfrm>
            <a:off x="2292900" y="3874025"/>
            <a:ext cx="1434900" cy="5727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800"/>
              <a:t>Peluang</a:t>
            </a:r>
            <a:endParaRPr sz="1800"/>
          </a:p>
        </p:txBody>
      </p:sp>
      <p:sp>
        <p:nvSpPr>
          <p:cNvPr id="142" name="Google Shape;142;p22"/>
          <p:cNvSpPr txBox="1"/>
          <p:nvPr>
            <p:ph type="title"/>
          </p:nvPr>
        </p:nvSpPr>
        <p:spPr>
          <a:xfrm>
            <a:off x="4197900" y="3874025"/>
            <a:ext cx="14349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Ancaman</a:t>
            </a:r>
            <a:endParaRPr sz="1800"/>
          </a:p>
        </p:txBody>
      </p:sp>
      <p:sp>
        <p:nvSpPr>
          <p:cNvPr id="143" name="Google Shape;14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4334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ANALYSIS</a:t>
            </a:r>
            <a:endParaRPr/>
          </a:p>
        </p:txBody>
      </p:sp>
      <p:cxnSp>
        <p:nvCxnSpPr>
          <p:cNvPr id="149" name="Google Shape;149;p23"/>
          <p:cNvCxnSpPr/>
          <p:nvPr/>
        </p:nvCxnSpPr>
        <p:spPr>
          <a:xfrm>
            <a:off x="666125" y="1155575"/>
            <a:ext cx="7608900" cy="28500"/>
          </a:xfrm>
          <a:prstGeom prst="straightConnector1">
            <a:avLst/>
          </a:prstGeom>
          <a:noFill/>
          <a:ln cap="flat" cmpd="sng" w="9525">
            <a:solidFill>
              <a:schemeClr val="dk2"/>
            </a:solidFill>
            <a:prstDash val="solid"/>
            <a:round/>
            <a:headEnd len="med" w="med" type="none"/>
            <a:tailEnd len="med" w="med" type="none"/>
          </a:ln>
        </p:spPr>
      </p:cxnSp>
      <p:sp>
        <p:nvSpPr>
          <p:cNvPr id="150" name="Google Shape;150;p23"/>
          <p:cNvSpPr txBox="1"/>
          <p:nvPr>
            <p:ph type="title"/>
          </p:nvPr>
        </p:nvSpPr>
        <p:spPr>
          <a:xfrm>
            <a:off x="296575" y="1174925"/>
            <a:ext cx="1434900" cy="51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latin typeface="Roboto"/>
                <a:ea typeface="Roboto"/>
                <a:cs typeface="Roboto"/>
                <a:sym typeface="Roboto"/>
              </a:rPr>
              <a:t>Resiko</a:t>
            </a:r>
            <a:endParaRPr b="1" sz="1800">
              <a:latin typeface="Roboto"/>
              <a:ea typeface="Roboto"/>
              <a:cs typeface="Roboto"/>
              <a:sym typeface="Roboto"/>
            </a:endParaRPr>
          </a:p>
        </p:txBody>
      </p:sp>
      <p:sp>
        <p:nvSpPr>
          <p:cNvPr id="151" name="Google Shape;151;p23"/>
          <p:cNvSpPr txBox="1"/>
          <p:nvPr>
            <p:ph type="title"/>
          </p:nvPr>
        </p:nvSpPr>
        <p:spPr>
          <a:xfrm>
            <a:off x="2734975" y="1174925"/>
            <a:ext cx="1434900" cy="51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latin typeface="Roboto"/>
                <a:ea typeface="Roboto"/>
                <a:cs typeface="Roboto"/>
                <a:sym typeface="Roboto"/>
              </a:rPr>
              <a:t>Dampak</a:t>
            </a:r>
            <a:endParaRPr b="1" sz="1800">
              <a:latin typeface="Roboto"/>
              <a:ea typeface="Roboto"/>
              <a:cs typeface="Roboto"/>
              <a:sym typeface="Roboto"/>
            </a:endParaRPr>
          </a:p>
        </p:txBody>
      </p:sp>
      <p:sp>
        <p:nvSpPr>
          <p:cNvPr id="152" name="Google Shape;152;p23"/>
          <p:cNvSpPr txBox="1"/>
          <p:nvPr>
            <p:ph type="title"/>
          </p:nvPr>
        </p:nvSpPr>
        <p:spPr>
          <a:xfrm>
            <a:off x="4335175" y="1174925"/>
            <a:ext cx="1434900" cy="51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latin typeface="Roboto"/>
                <a:ea typeface="Roboto"/>
                <a:cs typeface="Roboto"/>
                <a:sym typeface="Roboto"/>
              </a:rPr>
              <a:t>Mitigasi</a:t>
            </a:r>
            <a:endParaRPr b="1" sz="1800">
              <a:latin typeface="Roboto"/>
              <a:ea typeface="Roboto"/>
              <a:cs typeface="Roboto"/>
              <a:sym typeface="Roboto"/>
            </a:endParaRPr>
          </a:p>
        </p:txBody>
      </p:sp>
      <p:cxnSp>
        <p:nvCxnSpPr>
          <p:cNvPr id="153" name="Google Shape;153;p23"/>
          <p:cNvCxnSpPr/>
          <p:nvPr/>
        </p:nvCxnSpPr>
        <p:spPr>
          <a:xfrm>
            <a:off x="666125" y="1612775"/>
            <a:ext cx="7608900" cy="285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23"/>
          <p:cNvSpPr txBox="1"/>
          <p:nvPr>
            <p:ph type="title"/>
          </p:nvPr>
        </p:nvSpPr>
        <p:spPr>
          <a:xfrm>
            <a:off x="601375" y="1632125"/>
            <a:ext cx="1739700" cy="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320">
                <a:latin typeface="Roboto"/>
                <a:ea typeface="Roboto"/>
                <a:cs typeface="Roboto"/>
                <a:sym typeface="Roboto"/>
              </a:rPr>
              <a:t>Proses Dev gagal/terlambat</a:t>
            </a:r>
            <a:endParaRPr b="1" sz="1320">
              <a:latin typeface="Roboto"/>
              <a:ea typeface="Roboto"/>
              <a:cs typeface="Roboto"/>
              <a:sym typeface="Roboto"/>
            </a:endParaRPr>
          </a:p>
        </p:txBody>
      </p:sp>
      <p:sp>
        <p:nvSpPr>
          <p:cNvPr id="155" name="Google Shape;155;p23"/>
          <p:cNvSpPr txBox="1"/>
          <p:nvPr>
            <p:ph type="title"/>
          </p:nvPr>
        </p:nvSpPr>
        <p:spPr>
          <a:xfrm>
            <a:off x="2506375" y="1632125"/>
            <a:ext cx="1739700" cy="51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320">
                <a:latin typeface="Roboto"/>
                <a:ea typeface="Roboto"/>
                <a:cs typeface="Roboto"/>
                <a:sym typeface="Roboto"/>
              </a:rPr>
              <a:t>Cost bengkak</a:t>
            </a:r>
            <a:endParaRPr b="1" sz="1320">
              <a:latin typeface="Roboto"/>
              <a:ea typeface="Roboto"/>
              <a:cs typeface="Roboto"/>
              <a:sym typeface="Roboto"/>
            </a:endParaRPr>
          </a:p>
          <a:p>
            <a:pPr indent="0" lvl="0" marL="0" rtl="0" algn="ctr">
              <a:spcBef>
                <a:spcPts val="0"/>
              </a:spcBef>
              <a:spcAft>
                <a:spcPts val="0"/>
              </a:spcAft>
              <a:buSzPts val="990"/>
              <a:buNone/>
            </a:pPr>
            <a:r>
              <a:rPr b="1" lang="en" sz="1320">
                <a:latin typeface="Roboto"/>
                <a:ea typeface="Roboto"/>
                <a:cs typeface="Roboto"/>
                <a:sym typeface="Roboto"/>
              </a:rPr>
              <a:t>Rusak reputasi</a:t>
            </a:r>
            <a:endParaRPr b="1" sz="1320">
              <a:latin typeface="Roboto"/>
              <a:ea typeface="Roboto"/>
              <a:cs typeface="Roboto"/>
              <a:sym typeface="Roboto"/>
            </a:endParaRPr>
          </a:p>
        </p:txBody>
      </p:sp>
      <p:sp>
        <p:nvSpPr>
          <p:cNvPr id="156" name="Google Shape;156;p23"/>
          <p:cNvSpPr txBox="1"/>
          <p:nvPr>
            <p:ph type="title"/>
          </p:nvPr>
        </p:nvSpPr>
        <p:spPr>
          <a:xfrm>
            <a:off x="4572000" y="1632125"/>
            <a:ext cx="4029000" cy="8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320">
                <a:latin typeface="Roboto"/>
                <a:ea typeface="Roboto"/>
                <a:cs typeface="Roboto"/>
                <a:sym typeface="Roboto"/>
              </a:rPr>
              <a:t>Dikelola dengan project management yg baik</a:t>
            </a:r>
            <a:br>
              <a:rPr b="1" lang="en" sz="1320">
                <a:latin typeface="Roboto"/>
                <a:ea typeface="Roboto"/>
                <a:cs typeface="Roboto"/>
                <a:sym typeface="Roboto"/>
              </a:rPr>
            </a:br>
            <a:r>
              <a:rPr b="1" lang="en" sz="1320">
                <a:latin typeface="Roboto"/>
                <a:ea typeface="Roboto"/>
                <a:cs typeface="Roboto"/>
                <a:sym typeface="Roboto"/>
              </a:rPr>
              <a:t>Dimonitor secara ketat dan berkala sampe DONE</a:t>
            </a:r>
            <a:endParaRPr b="1" sz="1320">
              <a:latin typeface="Roboto"/>
              <a:ea typeface="Roboto"/>
              <a:cs typeface="Roboto"/>
              <a:sym typeface="Roboto"/>
            </a:endParaRPr>
          </a:p>
          <a:p>
            <a:pPr indent="0" lvl="0" marL="0" rtl="0" algn="l">
              <a:spcBef>
                <a:spcPts val="0"/>
              </a:spcBef>
              <a:spcAft>
                <a:spcPts val="0"/>
              </a:spcAft>
              <a:buSzPts val="990"/>
              <a:buNone/>
            </a:pPr>
            <a:r>
              <a:rPr b="1" lang="en" sz="1320">
                <a:latin typeface="Roboto"/>
                <a:ea typeface="Roboto"/>
                <a:cs typeface="Roboto"/>
                <a:sym typeface="Roboto"/>
              </a:rPr>
              <a:t>Menyiapkan budget utk konsultasi dengan expert</a:t>
            </a:r>
            <a:endParaRPr b="1" sz="1320">
              <a:latin typeface="Roboto"/>
              <a:ea typeface="Roboto"/>
              <a:cs typeface="Roboto"/>
              <a:sym typeface="Roboto"/>
            </a:endParaRPr>
          </a:p>
        </p:txBody>
      </p:sp>
      <p:sp>
        <p:nvSpPr>
          <p:cNvPr id="157" name="Google Shape;157;p23"/>
          <p:cNvSpPr txBox="1"/>
          <p:nvPr>
            <p:ph type="title"/>
          </p:nvPr>
        </p:nvSpPr>
        <p:spPr>
          <a:xfrm>
            <a:off x="601375" y="2241725"/>
            <a:ext cx="1739700" cy="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320">
                <a:latin typeface="Roboto"/>
                <a:ea typeface="Roboto"/>
                <a:cs typeface="Roboto"/>
                <a:sym typeface="Roboto"/>
              </a:rPr>
              <a:t>Kesulitan menjual produk</a:t>
            </a:r>
            <a:endParaRPr b="1" sz="1320">
              <a:latin typeface="Roboto"/>
              <a:ea typeface="Roboto"/>
              <a:cs typeface="Roboto"/>
              <a:sym typeface="Roboto"/>
            </a:endParaRPr>
          </a:p>
        </p:txBody>
      </p:sp>
      <p:sp>
        <p:nvSpPr>
          <p:cNvPr id="158" name="Google Shape;158;p23"/>
          <p:cNvSpPr txBox="1"/>
          <p:nvPr>
            <p:ph type="title"/>
          </p:nvPr>
        </p:nvSpPr>
        <p:spPr>
          <a:xfrm>
            <a:off x="4563775" y="2394125"/>
            <a:ext cx="3960900" cy="10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320">
                <a:latin typeface="Roboto"/>
                <a:ea typeface="Roboto"/>
                <a:cs typeface="Roboto"/>
                <a:sym typeface="Roboto"/>
              </a:rPr>
              <a:t>Harga dibuat kompetitif</a:t>
            </a:r>
            <a:endParaRPr b="1" sz="1320">
              <a:latin typeface="Roboto"/>
              <a:ea typeface="Roboto"/>
              <a:cs typeface="Roboto"/>
              <a:sym typeface="Roboto"/>
            </a:endParaRPr>
          </a:p>
          <a:p>
            <a:pPr indent="0" lvl="0" marL="0" rtl="0" algn="l">
              <a:spcBef>
                <a:spcPts val="0"/>
              </a:spcBef>
              <a:spcAft>
                <a:spcPts val="0"/>
              </a:spcAft>
              <a:buSzPts val="990"/>
              <a:buNone/>
            </a:pPr>
            <a:r>
              <a:rPr b="1" lang="en" sz="1320">
                <a:latin typeface="Roboto"/>
                <a:ea typeface="Roboto"/>
                <a:cs typeface="Roboto"/>
                <a:sym typeface="Roboto"/>
              </a:rPr>
              <a:t>Susun strategi pemasaran yg akurat</a:t>
            </a:r>
            <a:br>
              <a:rPr b="1" lang="en" sz="1320">
                <a:latin typeface="Roboto"/>
                <a:ea typeface="Roboto"/>
                <a:cs typeface="Roboto"/>
                <a:sym typeface="Roboto"/>
              </a:rPr>
            </a:br>
            <a:r>
              <a:rPr b="1" lang="en" sz="1320">
                <a:latin typeface="Roboto"/>
                <a:ea typeface="Roboto"/>
                <a:cs typeface="Roboto"/>
                <a:sym typeface="Roboto"/>
              </a:rPr>
              <a:t>Gunakan Jasa Digital Marketing professional</a:t>
            </a:r>
            <a:endParaRPr b="1" sz="1320">
              <a:latin typeface="Roboto"/>
              <a:ea typeface="Roboto"/>
              <a:cs typeface="Roboto"/>
              <a:sym typeface="Roboto"/>
            </a:endParaRPr>
          </a:p>
        </p:txBody>
      </p:sp>
      <p:sp>
        <p:nvSpPr>
          <p:cNvPr id="159" name="Google Shape;159;p23"/>
          <p:cNvSpPr txBox="1"/>
          <p:nvPr>
            <p:ph type="title"/>
          </p:nvPr>
        </p:nvSpPr>
        <p:spPr>
          <a:xfrm>
            <a:off x="2657975" y="2241725"/>
            <a:ext cx="1914000" cy="11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320">
                <a:latin typeface="Roboto"/>
                <a:ea typeface="Roboto"/>
                <a:cs typeface="Roboto"/>
                <a:sym typeface="Roboto"/>
              </a:rPr>
              <a:t>Cost bengkak</a:t>
            </a:r>
            <a:endParaRPr b="1" sz="1320">
              <a:latin typeface="Roboto"/>
              <a:ea typeface="Roboto"/>
              <a:cs typeface="Roboto"/>
              <a:sym typeface="Roboto"/>
            </a:endParaRPr>
          </a:p>
          <a:p>
            <a:pPr indent="0" lvl="0" marL="0" rtl="0" algn="ctr">
              <a:spcBef>
                <a:spcPts val="0"/>
              </a:spcBef>
              <a:spcAft>
                <a:spcPts val="0"/>
              </a:spcAft>
              <a:buSzPts val="990"/>
              <a:buNone/>
            </a:pPr>
            <a:r>
              <a:rPr b="1" lang="en" sz="1320">
                <a:latin typeface="Roboto"/>
                <a:ea typeface="Roboto"/>
                <a:cs typeface="Roboto"/>
                <a:sym typeface="Roboto"/>
              </a:rPr>
              <a:t>Rusak reputasi</a:t>
            </a:r>
            <a:endParaRPr b="1" sz="1320">
              <a:latin typeface="Roboto"/>
              <a:ea typeface="Roboto"/>
              <a:cs typeface="Roboto"/>
              <a:sym typeface="Roboto"/>
            </a:endParaRPr>
          </a:p>
        </p:txBody>
      </p:sp>
      <p:sp>
        <p:nvSpPr>
          <p:cNvPr id="160" name="Google Shape;16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292625"/>
            <a:ext cx="51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&amp; BENEFIT ANALYSIS</a:t>
            </a:r>
            <a:endParaRPr/>
          </a:p>
        </p:txBody>
      </p:sp>
      <p:pic>
        <p:nvPicPr>
          <p:cNvPr id="166" name="Google Shape;166;p24"/>
          <p:cNvPicPr preferRelativeResize="0"/>
          <p:nvPr/>
        </p:nvPicPr>
        <p:blipFill rotWithShape="1">
          <a:blip r:embed="rId3">
            <a:alphaModFix/>
          </a:blip>
          <a:srcRect b="14809" l="5776" r="15847" t="34986"/>
          <a:stretch/>
        </p:blipFill>
        <p:spPr>
          <a:xfrm>
            <a:off x="560700" y="1112575"/>
            <a:ext cx="8174950" cy="2943949"/>
          </a:xfrm>
          <a:prstGeom prst="rect">
            <a:avLst/>
          </a:prstGeom>
          <a:noFill/>
          <a:ln>
            <a:noFill/>
          </a:ln>
        </p:spPr>
      </p:pic>
      <p:sp>
        <p:nvSpPr>
          <p:cNvPr id="167" name="Google Shape;16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62" name="Google Shape;62;p14"/>
          <p:cNvSpPr txBox="1"/>
          <p:nvPr>
            <p:ph idx="1" type="body"/>
          </p:nvPr>
        </p:nvSpPr>
        <p:spPr>
          <a:xfrm>
            <a:off x="311700" y="1152475"/>
            <a:ext cx="6413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595959"/>
              </a:buClr>
              <a:buSzPts val="1800"/>
              <a:buFont typeface="Roboto"/>
              <a:buAutoNum type="arabicPeriod"/>
            </a:pPr>
            <a:r>
              <a:rPr lang="en">
                <a:solidFill>
                  <a:srgbClr val="595959"/>
                </a:solidFill>
                <a:latin typeface="Roboto"/>
                <a:ea typeface="Roboto"/>
                <a:cs typeface="Roboto"/>
                <a:sym typeface="Roboto"/>
              </a:rPr>
              <a:t>EXECUTIVE SUMMARY</a:t>
            </a:r>
            <a:endParaRPr>
              <a:solidFill>
                <a:srgbClr val="595959"/>
              </a:solidFill>
              <a:latin typeface="Roboto"/>
              <a:ea typeface="Roboto"/>
              <a:cs typeface="Roboto"/>
              <a:sym typeface="Roboto"/>
            </a:endParaRPr>
          </a:p>
          <a:p>
            <a:pPr indent="-342900" lvl="0" marL="457200" rtl="0" algn="l">
              <a:spcBef>
                <a:spcPts val="0"/>
              </a:spcBef>
              <a:spcAft>
                <a:spcPts val="0"/>
              </a:spcAft>
              <a:buClr>
                <a:srgbClr val="595959"/>
              </a:buClr>
              <a:buSzPts val="1800"/>
              <a:buFont typeface="Roboto"/>
              <a:buAutoNum type="arabicPeriod"/>
            </a:pPr>
            <a:r>
              <a:rPr lang="en">
                <a:solidFill>
                  <a:srgbClr val="595959"/>
                </a:solidFill>
                <a:latin typeface="Roboto"/>
                <a:ea typeface="Roboto"/>
                <a:cs typeface="Roboto"/>
                <a:sym typeface="Roboto"/>
              </a:rPr>
              <a:t>SERVICES &amp; PRODUCT</a:t>
            </a:r>
            <a:endParaRPr>
              <a:solidFill>
                <a:srgbClr val="595959"/>
              </a:solidFill>
              <a:latin typeface="Roboto"/>
              <a:ea typeface="Roboto"/>
              <a:cs typeface="Roboto"/>
              <a:sym typeface="Roboto"/>
            </a:endParaRPr>
          </a:p>
          <a:p>
            <a:pPr indent="-342900" lvl="0" marL="457200" rtl="0" algn="l">
              <a:spcBef>
                <a:spcPts val="0"/>
              </a:spcBef>
              <a:spcAft>
                <a:spcPts val="0"/>
              </a:spcAft>
              <a:buClr>
                <a:srgbClr val="595959"/>
              </a:buClr>
              <a:buSzPts val="1800"/>
              <a:buFont typeface="Roboto"/>
              <a:buAutoNum type="arabicPeriod"/>
            </a:pPr>
            <a:r>
              <a:rPr lang="en">
                <a:solidFill>
                  <a:srgbClr val="595959"/>
                </a:solidFill>
                <a:latin typeface="Roboto"/>
                <a:ea typeface="Roboto"/>
                <a:cs typeface="Roboto"/>
                <a:sym typeface="Roboto"/>
              </a:rPr>
              <a:t>MARKET ANALYSIS</a:t>
            </a:r>
            <a:endParaRPr>
              <a:solidFill>
                <a:srgbClr val="595959"/>
              </a:solidFill>
              <a:latin typeface="Roboto"/>
              <a:ea typeface="Roboto"/>
              <a:cs typeface="Roboto"/>
              <a:sym typeface="Roboto"/>
            </a:endParaRPr>
          </a:p>
          <a:p>
            <a:pPr indent="-342900" lvl="0" marL="457200" rtl="0" algn="l">
              <a:spcBef>
                <a:spcPts val="0"/>
              </a:spcBef>
              <a:spcAft>
                <a:spcPts val="0"/>
              </a:spcAft>
              <a:buClr>
                <a:srgbClr val="595959"/>
              </a:buClr>
              <a:buSzPts val="1800"/>
              <a:buFont typeface="Roboto"/>
              <a:buAutoNum type="arabicPeriod"/>
            </a:pPr>
            <a:r>
              <a:rPr lang="en">
                <a:solidFill>
                  <a:srgbClr val="595959"/>
                </a:solidFill>
                <a:latin typeface="Roboto"/>
                <a:ea typeface="Roboto"/>
                <a:cs typeface="Roboto"/>
                <a:sym typeface="Roboto"/>
              </a:rPr>
              <a:t>COMPETITOR &amp; BENCHMARK</a:t>
            </a:r>
            <a:endParaRPr>
              <a:solidFill>
                <a:srgbClr val="595959"/>
              </a:solidFill>
              <a:latin typeface="Roboto"/>
              <a:ea typeface="Roboto"/>
              <a:cs typeface="Roboto"/>
              <a:sym typeface="Roboto"/>
            </a:endParaRPr>
          </a:p>
          <a:p>
            <a:pPr indent="-342900" lvl="0" marL="457200" rtl="0" algn="l">
              <a:spcBef>
                <a:spcPts val="0"/>
              </a:spcBef>
              <a:spcAft>
                <a:spcPts val="0"/>
              </a:spcAft>
              <a:buClr>
                <a:srgbClr val="595959"/>
              </a:buClr>
              <a:buSzPts val="1800"/>
              <a:buFont typeface="Roboto"/>
              <a:buAutoNum type="arabicPeriod"/>
            </a:pPr>
            <a:r>
              <a:rPr lang="en">
                <a:solidFill>
                  <a:srgbClr val="595959"/>
                </a:solidFill>
                <a:latin typeface="Roboto"/>
                <a:ea typeface="Roboto"/>
                <a:cs typeface="Roboto"/>
                <a:sym typeface="Roboto"/>
              </a:rPr>
              <a:t>MARKETING PLAN &amp; STRATEGI</a:t>
            </a:r>
            <a:endParaRPr>
              <a:solidFill>
                <a:srgbClr val="595959"/>
              </a:solidFill>
              <a:latin typeface="Roboto"/>
              <a:ea typeface="Roboto"/>
              <a:cs typeface="Roboto"/>
              <a:sym typeface="Roboto"/>
            </a:endParaRPr>
          </a:p>
          <a:p>
            <a:pPr indent="-342900" lvl="0" marL="457200" rtl="0" algn="l">
              <a:spcBef>
                <a:spcPts val="0"/>
              </a:spcBef>
              <a:spcAft>
                <a:spcPts val="0"/>
              </a:spcAft>
              <a:buClr>
                <a:srgbClr val="595959"/>
              </a:buClr>
              <a:buSzPts val="1800"/>
              <a:buFont typeface="Roboto"/>
              <a:buAutoNum type="arabicPeriod"/>
            </a:pPr>
            <a:r>
              <a:rPr lang="en">
                <a:solidFill>
                  <a:srgbClr val="595959"/>
                </a:solidFill>
                <a:latin typeface="Roboto"/>
                <a:ea typeface="Roboto"/>
                <a:cs typeface="Roboto"/>
                <a:sym typeface="Roboto"/>
              </a:rPr>
              <a:t>ORGANIZATION &amp; MANAGEMENT</a:t>
            </a:r>
            <a:endParaRPr>
              <a:solidFill>
                <a:srgbClr val="595959"/>
              </a:solidFill>
              <a:latin typeface="Roboto"/>
              <a:ea typeface="Roboto"/>
              <a:cs typeface="Roboto"/>
              <a:sym typeface="Roboto"/>
            </a:endParaRPr>
          </a:p>
          <a:p>
            <a:pPr indent="-342900" lvl="0" marL="457200" rtl="0" algn="l">
              <a:spcBef>
                <a:spcPts val="0"/>
              </a:spcBef>
              <a:spcAft>
                <a:spcPts val="0"/>
              </a:spcAft>
              <a:buClr>
                <a:srgbClr val="595959"/>
              </a:buClr>
              <a:buSzPts val="1800"/>
              <a:buFont typeface="Roboto"/>
              <a:buAutoNum type="arabicPeriod"/>
            </a:pPr>
            <a:r>
              <a:rPr lang="en">
                <a:solidFill>
                  <a:srgbClr val="595959"/>
                </a:solidFill>
                <a:latin typeface="Roboto"/>
                <a:ea typeface="Roboto"/>
                <a:cs typeface="Roboto"/>
                <a:sym typeface="Roboto"/>
              </a:rPr>
              <a:t>FINANCIAL</a:t>
            </a:r>
            <a:endParaRPr>
              <a:solidFill>
                <a:srgbClr val="595959"/>
              </a:solidFill>
              <a:latin typeface="Roboto"/>
              <a:ea typeface="Roboto"/>
              <a:cs typeface="Roboto"/>
              <a:sym typeface="Roboto"/>
            </a:endParaRPr>
          </a:p>
          <a:p>
            <a:pPr indent="0" lvl="0" marL="0" rtl="0" algn="l">
              <a:spcBef>
                <a:spcPts val="1200"/>
              </a:spcBef>
              <a:spcAft>
                <a:spcPts val="0"/>
              </a:spcAft>
              <a:buNone/>
            </a:pPr>
            <a:r>
              <a:t/>
            </a:r>
            <a:endParaRPr>
              <a:solidFill>
                <a:srgbClr val="595959"/>
              </a:solidFill>
              <a:latin typeface="Roboto"/>
              <a:ea typeface="Roboto"/>
              <a:cs typeface="Roboto"/>
              <a:sym typeface="Roboto"/>
            </a:endParaRPr>
          </a:p>
          <a:p>
            <a:pPr indent="0" lvl="0" marL="0" rtl="0" algn="l">
              <a:spcBef>
                <a:spcPts val="1200"/>
              </a:spcBef>
              <a:spcAft>
                <a:spcPts val="1200"/>
              </a:spcAft>
              <a:buNone/>
            </a:pPr>
            <a:r>
              <a:t/>
            </a:r>
            <a:endParaRPr>
              <a:latin typeface="Roboto"/>
              <a:ea typeface="Roboto"/>
              <a:cs typeface="Roboto"/>
              <a:sym typeface="Roboto"/>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5735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69" name="Google Shape;69;p15"/>
          <p:cNvSpPr txBox="1"/>
          <p:nvPr>
            <p:ph idx="1" type="body"/>
          </p:nvPr>
        </p:nvSpPr>
        <p:spPr>
          <a:xfrm>
            <a:off x="311700" y="1152475"/>
            <a:ext cx="3080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latin typeface="Roboto"/>
                <a:ea typeface="Roboto"/>
                <a:cs typeface="Roboto"/>
                <a:sym typeface="Roboto"/>
              </a:rPr>
              <a:t>Definisi :</a:t>
            </a:r>
            <a:br>
              <a:rPr lang="en" sz="1400">
                <a:latin typeface="Roboto"/>
                <a:ea typeface="Roboto"/>
                <a:cs typeface="Roboto"/>
                <a:sym typeface="Roboto"/>
              </a:rPr>
            </a:br>
            <a:r>
              <a:rPr lang="en" sz="1400">
                <a:solidFill>
                  <a:srgbClr val="202124"/>
                </a:solidFill>
                <a:highlight>
                  <a:schemeClr val="lt1"/>
                </a:highlight>
                <a:latin typeface="Roboto"/>
                <a:ea typeface="Roboto"/>
                <a:cs typeface="Roboto"/>
                <a:sym typeface="Roboto"/>
              </a:rPr>
              <a:t>Odoo adalah sebuah perangkat lunak atau aplikasi bisnis (ERP) yang bersifat opensource yang memiliki fitur yang sangat lengkap mulai dari CRM, Sales, Purchase, Accounting, Inventory, Project Management, Event, Payroll, Website, e-Commerce dan lain-lain</a:t>
            </a:r>
            <a:endParaRPr sz="1400">
              <a:latin typeface="Roboto"/>
              <a:ea typeface="Roboto"/>
              <a:cs typeface="Roboto"/>
              <a:sym typeface="Roboto"/>
            </a:endParaRPr>
          </a:p>
          <a:p>
            <a:pPr indent="0" lvl="0" marL="0" rtl="0" algn="l">
              <a:spcBef>
                <a:spcPts val="120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3751275" y="1003588"/>
            <a:ext cx="4537525" cy="3714175"/>
          </a:xfrm>
          <a:prstGeom prst="rect">
            <a:avLst/>
          </a:prstGeom>
          <a:noFill/>
          <a:ln>
            <a:noFill/>
          </a:ln>
        </p:spPr>
      </p:pic>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492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 &amp; PRODUCT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SzPts val="1018"/>
              <a:buNone/>
            </a:pPr>
            <a:r>
              <a:rPr b="1" lang="en" sz="1700">
                <a:latin typeface="Roboto"/>
                <a:ea typeface="Roboto"/>
                <a:cs typeface="Roboto"/>
                <a:sym typeface="Roboto"/>
              </a:rPr>
              <a:t>Koperasi syariah</a:t>
            </a:r>
            <a:r>
              <a:rPr lang="en" sz="1500">
                <a:latin typeface="Roboto"/>
                <a:ea typeface="Roboto"/>
                <a:cs typeface="Roboto"/>
                <a:sym typeface="Roboto"/>
              </a:rPr>
              <a:t> merupakan usaha ekonomi yang mantap, demokratis, otonom partisipatif, dan berwatak sosial yang operasionalnya berdasarkan prinsip-prinsip moral dengan mempertimbangkan halal dan haram sebuah usaha yang dijalankan sesuai dengan syariah. Didirikannya koperasi ini untuk memenuhi kebutuhan anggotanya dengan harga yang relatif lebih murah, memberikan kemudahan bagi anggotanya yang membutuhkan modal usaha, serta memberikan keuntungan bagi anggotanya.</a:t>
            </a:r>
            <a:endParaRPr sz="1500">
              <a:latin typeface="Roboto"/>
              <a:ea typeface="Roboto"/>
              <a:cs typeface="Roboto"/>
              <a:sym typeface="Roboto"/>
            </a:endParaRPr>
          </a:p>
          <a:p>
            <a:pPr indent="0" lvl="0" marL="0" rtl="0" algn="l">
              <a:spcBef>
                <a:spcPts val="1200"/>
              </a:spcBef>
              <a:spcAft>
                <a:spcPts val="1200"/>
              </a:spcAft>
              <a:buSzPts val="1018"/>
              <a:buNone/>
            </a:pPr>
            <a:br>
              <a:rPr lang="en" sz="1500">
                <a:latin typeface="Roboto"/>
                <a:ea typeface="Roboto"/>
                <a:cs typeface="Roboto"/>
                <a:sym typeface="Roboto"/>
              </a:rPr>
            </a:br>
            <a:r>
              <a:rPr b="1" lang="en" sz="1700">
                <a:latin typeface="Roboto"/>
                <a:ea typeface="Roboto"/>
                <a:cs typeface="Roboto"/>
                <a:sym typeface="Roboto"/>
              </a:rPr>
              <a:t>Perbedaan antara koperasi konvensional dan koperasi syariah</a:t>
            </a:r>
            <a:r>
              <a:rPr lang="en" sz="1500">
                <a:latin typeface="Roboto"/>
                <a:ea typeface="Roboto"/>
                <a:cs typeface="Roboto"/>
                <a:sym typeface="Roboto"/>
              </a:rPr>
              <a:t> adalah pada sistem yang digunakan. Seluruh akad yang digunakan dalam koperasi syariah tidak boleh mengandung unsur riba (usury), gharar (uncertainty), dan maisyir (speculative). koperasi syariah juga memilik banyak akad yang harus digunakan pada setiap produk dimana pemilihan akadnya disesuaikan dengan kebutuhan nasabah namun harus tetap sesuai dengan prinsip syariah.</a:t>
            </a:r>
            <a:endParaRPr sz="1500">
              <a:latin typeface="Roboto"/>
              <a:ea typeface="Roboto"/>
              <a:cs typeface="Roboto"/>
              <a:sym typeface="Roboto"/>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398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TERGET MARKET</a:t>
            </a:r>
            <a:endParaRPr/>
          </a:p>
        </p:txBody>
      </p:sp>
      <p:sp>
        <p:nvSpPr>
          <p:cNvPr id="84" name="Google Shape;84;p17"/>
          <p:cNvSpPr txBox="1"/>
          <p:nvPr>
            <p:ph idx="1" type="body"/>
          </p:nvPr>
        </p:nvSpPr>
        <p:spPr>
          <a:xfrm>
            <a:off x="311700" y="1152475"/>
            <a:ext cx="666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595959"/>
              </a:buClr>
              <a:buSzPts val="1800"/>
              <a:buFont typeface="Roboto"/>
              <a:buChar char="●"/>
            </a:pPr>
            <a:r>
              <a:rPr lang="en">
                <a:solidFill>
                  <a:srgbClr val="595959"/>
                </a:solidFill>
                <a:latin typeface="Roboto"/>
                <a:ea typeface="Roboto"/>
                <a:cs typeface="Roboto"/>
                <a:sym typeface="Roboto"/>
              </a:rPr>
              <a:t>Koperasi masyarakat (Non-perusahaan)</a:t>
            </a:r>
            <a:endParaRPr>
              <a:solidFill>
                <a:srgbClr val="595959"/>
              </a:solidFill>
              <a:latin typeface="Roboto"/>
              <a:ea typeface="Roboto"/>
              <a:cs typeface="Roboto"/>
              <a:sym typeface="Roboto"/>
            </a:endParaRPr>
          </a:p>
          <a:p>
            <a:pPr indent="-342900" lvl="0" marL="457200" rtl="0" algn="l">
              <a:spcBef>
                <a:spcPts val="0"/>
              </a:spcBef>
              <a:spcAft>
                <a:spcPts val="0"/>
              </a:spcAft>
              <a:buClr>
                <a:srgbClr val="595959"/>
              </a:buClr>
              <a:buSzPts val="1800"/>
              <a:buFont typeface="Roboto"/>
              <a:buChar char="●"/>
            </a:pPr>
            <a:r>
              <a:rPr lang="en">
                <a:solidFill>
                  <a:srgbClr val="595959"/>
                </a:solidFill>
                <a:latin typeface="Roboto"/>
                <a:ea typeface="Roboto"/>
                <a:cs typeface="Roboto"/>
                <a:sym typeface="Roboto"/>
              </a:rPr>
              <a:t>Koperasi Perusahaan</a:t>
            </a:r>
            <a:endParaRPr>
              <a:solidFill>
                <a:srgbClr val="595959"/>
              </a:solidFill>
              <a:latin typeface="Roboto"/>
              <a:ea typeface="Roboto"/>
              <a:cs typeface="Roboto"/>
              <a:sym typeface="Roboto"/>
            </a:endParaRPr>
          </a:p>
          <a:p>
            <a:pPr indent="-342900" lvl="0" marL="457200" rtl="0" algn="l">
              <a:spcBef>
                <a:spcPts val="0"/>
              </a:spcBef>
              <a:spcAft>
                <a:spcPts val="0"/>
              </a:spcAft>
              <a:buClr>
                <a:srgbClr val="595959"/>
              </a:buClr>
              <a:buSzPts val="1800"/>
              <a:buFont typeface="Roboto"/>
              <a:buChar char="●"/>
            </a:pPr>
            <a:r>
              <a:rPr lang="en">
                <a:solidFill>
                  <a:srgbClr val="595959"/>
                </a:solidFill>
                <a:latin typeface="Roboto"/>
                <a:ea typeface="Roboto"/>
                <a:cs typeface="Roboto"/>
                <a:sym typeface="Roboto"/>
              </a:rPr>
              <a:t>Usaha Simpan Pinjam dan Pembiayaan</a:t>
            </a:r>
            <a:endParaRPr>
              <a:solidFill>
                <a:srgbClr val="595959"/>
              </a:solidFill>
              <a:latin typeface="Roboto"/>
              <a:ea typeface="Roboto"/>
              <a:cs typeface="Roboto"/>
              <a:sym typeface="Roboto"/>
            </a:endParaRPr>
          </a:p>
          <a:p>
            <a:pPr indent="-342900" lvl="0" marL="457200" rtl="0" algn="l">
              <a:spcBef>
                <a:spcPts val="0"/>
              </a:spcBef>
              <a:spcAft>
                <a:spcPts val="0"/>
              </a:spcAft>
              <a:buClr>
                <a:srgbClr val="595959"/>
              </a:buClr>
              <a:buSzPts val="1800"/>
              <a:buFont typeface="Roboto"/>
              <a:buChar char="●"/>
            </a:pPr>
            <a:r>
              <a:rPr lang="en">
                <a:solidFill>
                  <a:srgbClr val="595959"/>
                </a:solidFill>
                <a:latin typeface="Roboto"/>
                <a:ea typeface="Roboto"/>
                <a:cs typeface="Roboto"/>
                <a:sym typeface="Roboto"/>
              </a:rPr>
              <a:t>Badan Perkreditan Rakyat</a:t>
            </a:r>
            <a:endParaRPr>
              <a:solidFill>
                <a:srgbClr val="595959"/>
              </a:solidFill>
              <a:latin typeface="Roboto"/>
              <a:ea typeface="Roboto"/>
              <a:cs typeface="Roboto"/>
              <a:sym typeface="Roboto"/>
            </a:endParaRPr>
          </a:p>
          <a:p>
            <a:pPr indent="-342900" lvl="0" marL="457200" rtl="0" algn="l">
              <a:spcBef>
                <a:spcPts val="0"/>
              </a:spcBef>
              <a:spcAft>
                <a:spcPts val="0"/>
              </a:spcAft>
              <a:buClr>
                <a:srgbClr val="595959"/>
              </a:buClr>
              <a:buSzPts val="1800"/>
              <a:buFont typeface="Roboto"/>
              <a:buChar char="●"/>
            </a:pPr>
            <a:r>
              <a:rPr lang="en">
                <a:solidFill>
                  <a:srgbClr val="595959"/>
                </a:solidFill>
                <a:latin typeface="Roboto"/>
                <a:ea typeface="Roboto"/>
                <a:cs typeface="Roboto"/>
                <a:sym typeface="Roboto"/>
              </a:rPr>
              <a:t>Koperasi Sekolah, Perguruan Tinggi, Pesantren dll</a:t>
            </a:r>
            <a:endParaRPr>
              <a:solidFill>
                <a:srgbClr val="595959"/>
              </a:solidFill>
              <a:latin typeface="Roboto"/>
              <a:ea typeface="Roboto"/>
              <a:cs typeface="Roboto"/>
              <a:sym typeface="Roboto"/>
            </a:endParaRPr>
          </a:p>
          <a:p>
            <a:pPr indent="0" lvl="0" marL="0" rtl="0" algn="l">
              <a:spcBef>
                <a:spcPts val="1200"/>
              </a:spcBef>
              <a:spcAft>
                <a:spcPts val="1200"/>
              </a:spcAft>
              <a:buNone/>
            </a:pPr>
            <a:r>
              <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479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KOMPETITOR</a:t>
            </a:r>
            <a:endParaRPr/>
          </a:p>
        </p:txBody>
      </p:sp>
      <p:sp>
        <p:nvSpPr>
          <p:cNvPr id="91" name="Google Shape;91;p18"/>
          <p:cNvSpPr txBox="1"/>
          <p:nvPr>
            <p:ph idx="1" type="body"/>
          </p:nvPr>
        </p:nvSpPr>
        <p:spPr>
          <a:xfrm>
            <a:off x="311700" y="1152475"/>
            <a:ext cx="762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Belum banyak kompetitor di bisnis ini karena merupakan hal baru dan belum banyak expert yang terlibat sehingga terbuka peluang sangat besar. Pihak yang menjadi kompetitor diantaranya adalah :</a:t>
            </a:r>
            <a:endParaRPr>
              <a:latin typeface="Roboto"/>
              <a:ea typeface="Roboto"/>
              <a:cs typeface="Roboto"/>
              <a:sym typeface="Roboto"/>
            </a:endParaRPr>
          </a:p>
          <a:p>
            <a:pPr indent="-342900" lvl="0" marL="457200" rtl="0" algn="l">
              <a:spcBef>
                <a:spcPts val="1200"/>
              </a:spcBef>
              <a:spcAft>
                <a:spcPts val="0"/>
              </a:spcAft>
              <a:buSzPts val="1800"/>
              <a:buFont typeface="Roboto"/>
              <a:buAutoNum type="arabicPeriod"/>
            </a:pPr>
            <a:r>
              <a:rPr lang="en">
                <a:latin typeface="Roboto"/>
                <a:ea typeface="Roboto"/>
                <a:cs typeface="Roboto"/>
                <a:sym typeface="Roboto"/>
              </a:rPr>
              <a:t>https://www.</a:t>
            </a:r>
            <a:r>
              <a:rPr lang="en">
                <a:latin typeface="Roboto"/>
                <a:ea typeface="Roboto"/>
                <a:cs typeface="Roboto"/>
                <a:sym typeface="Roboto"/>
              </a:rPr>
              <a:t>Microsyariah.id</a:t>
            </a:r>
            <a:endParaRPr>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n">
                <a:latin typeface="Roboto"/>
                <a:ea typeface="Roboto"/>
                <a:cs typeface="Roboto"/>
                <a:sym typeface="Roboto"/>
              </a:rPr>
              <a:t>http://www.Naendrapro.com</a:t>
            </a:r>
            <a:endParaRPr>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n">
                <a:latin typeface="Roboto"/>
                <a:ea typeface="Roboto"/>
                <a:cs typeface="Roboto"/>
                <a:sym typeface="Roboto"/>
              </a:rPr>
              <a:t>https://www.Aplikasikoperasi.com</a:t>
            </a:r>
            <a:endParaRPr>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n">
                <a:latin typeface="Roboto"/>
                <a:ea typeface="Roboto"/>
                <a:cs typeface="Roboto"/>
                <a:sym typeface="Roboto"/>
              </a:rPr>
              <a:t>PlanetCoops</a:t>
            </a:r>
            <a:endParaRPr>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n">
                <a:latin typeface="Roboto"/>
                <a:ea typeface="Roboto"/>
                <a:cs typeface="Roboto"/>
                <a:sym typeface="Roboto"/>
              </a:rPr>
              <a:t>Individual dan lain-lain</a:t>
            </a:r>
            <a:endParaRPr>
              <a:latin typeface="Roboto"/>
              <a:ea typeface="Roboto"/>
              <a:cs typeface="Roboto"/>
              <a:sym typeface="Roboto"/>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6281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MARKETING PLAN &amp; STRATEGI</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Menggunakan Digital Marketing : Sosmed (FB, IG, tiktok, twitter), iklan berbayar di sosmed (FB add, Google adds, tiktok adds, dll), website, dll</a:t>
            </a:r>
            <a:endParaRPr/>
          </a:p>
          <a:p>
            <a:pPr indent="-342900" lvl="0" marL="457200" rtl="0" algn="l">
              <a:spcBef>
                <a:spcPts val="0"/>
              </a:spcBef>
              <a:spcAft>
                <a:spcPts val="0"/>
              </a:spcAft>
              <a:buSzPts val="1800"/>
              <a:buChar char="●"/>
            </a:pPr>
            <a:r>
              <a:rPr lang="en"/>
              <a:t>Jenis penjualan : Sewa periodik (bulanan atau tahunan) dan jual putus</a:t>
            </a:r>
            <a:endParaRPr/>
          </a:p>
          <a:p>
            <a:pPr indent="-342900" lvl="0" marL="457200" rtl="0" algn="l">
              <a:spcBef>
                <a:spcPts val="0"/>
              </a:spcBef>
              <a:spcAft>
                <a:spcPts val="0"/>
              </a:spcAft>
              <a:buSzPts val="1800"/>
              <a:buChar char="●"/>
            </a:pPr>
            <a:r>
              <a:rPr lang="en"/>
              <a:t>Disiapkan account DEMO dan video tutorial</a:t>
            </a:r>
            <a:endParaRPr/>
          </a:p>
          <a:p>
            <a:pPr indent="-342900" lvl="0" marL="457200" rtl="0" algn="l">
              <a:spcBef>
                <a:spcPts val="0"/>
              </a:spcBef>
              <a:spcAft>
                <a:spcPts val="0"/>
              </a:spcAft>
              <a:buSzPts val="1800"/>
              <a:buChar char="●"/>
            </a:pPr>
            <a:r>
              <a:rPr lang="en"/>
              <a:t>Layanan Support 24/7</a:t>
            </a:r>
            <a:endParaRPr/>
          </a:p>
          <a:p>
            <a:pPr indent="-342900" lvl="0" marL="457200" rtl="0" algn="l">
              <a:spcBef>
                <a:spcPts val="0"/>
              </a:spcBef>
              <a:spcAft>
                <a:spcPts val="0"/>
              </a:spcAft>
              <a:buSzPts val="1800"/>
              <a:buChar char="●"/>
            </a:pPr>
            <a:r>
              <a:rPr lang="en"/>
              <a:t>Cloud atau on-premise</a:t>
            </a:r>
            <a:endParaRPr/>
          </a:p>
          <a:p>
            <a:pPr indent="-342900" lvl="0" marL="457200" rtl="0" algn="l">
              <a:spcBef>
                <a:spcPts val="0"/>
              </a:spcBef>
              <a:spcAft>
                <a:spcPts val="0"/>
              </a:spcAft>
              <a:buSzPts val="1800"/>
              <a:buChar char="●"/>
            </a:pPr>
            <a:r>
              <a:rPr lang="en"/>
              <a:t>Menyediakan jasa instalasi H/W</a:t>
            </a:r>
            <a:endParaRPr/>
          </a:p>
          <a:p>
            <a:pPr indent="-342900" lvl="0" marL="457200" rtl="0" algn="l">
              <a:spcBef>
                <a:spcPts val="0"/>
              </a:spcBef>
              <a:spcAft>
                <a:spcPts val="0"/>
              </a:spcAft>
              <a:buSzPts val="1800"/>
              <a:buChar char="●"/>
            </a:pPr>
            <a:r>
              <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400">
                <a:solidFill>
                  <a:schemeClr val="dk2"/>
                </a:solidFill>
                <a:latin typeface="Roboto"/>
                <a:ea typeface="Roboto"/>
                <a:cs typeface="Roboto"/>
                <a:sym typeface="Roboto"/>
              </a:rPr>
              <a:t>O</a:t>
            </a:r>
            <a:r>
              <a:rPr lang="en" sz="2400">
                <a:solidFill>
                  <a:schemeClr val="dk2"/>
                </a:solidFill>
                <a:latin typeface="Roboto"/>
                <a:ea typeface="Roboto"/>
                <a:cs typeface="Roboto"/>
                <a:sym typeface="Roboto"/>
              </a:rPr>
              <a:t>RGANIZATION &amp; MANAGEMENT</a:t>
            </a:r>
            <a:endParaRPr sz="2400"/>
          </a:p>
        </p:txBody>
      </p:sp>
      <p:sp>
        <p:nvSpPr>
          <p:cNvPr id="105" name="Google Shape;105;p20"/>
          <p:cNvSpPr/>
          <p:nvPr/>
        </p:nvSpPr>
        <p:spPr>
          <a:xfrm>
            <a:off x="3090000" y="1480675"/>
            <a:ext cx="1637100" cy="70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General Manager</a:t>
            </a:r>
            <a:br>
              <a:rPr b="1" lang="en"/>
            </a:br>
            <a:r>
              <a:rPr lang="en"/>
              <a:t>(Krisnadi)</a:t>
            </a:r>
            <a:endParaRPr/>
          </a:p>
        </p:txBody>
      </p:sp>
      <p:sp>
        <p:nvSpPr>
          <p:cNvPr id="106" name="Google Shape;106;p20"/>
          <p:cNvSpPr/>
          <p:nvPr/>
        </p:nvSpPr>
        <p:spPr>
          <a:xfrm>
            <a:off x="1108800" y="2604000"/>
            <a:ext cx="1752600" cy="92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Manager Marketing &amp; Promosi</a:t>
            </a:r>
            <a:br>
              <a:rPr b="1" lang="en"/>
            </a:br>
            <a:r>
              <a:rPr lang="en"/>
              <a:t>( Kris, yana, Jundi)</a:t>
            </a:r>
            <a:endParaRPr/>
          </a:p>
        </p:txBody>
      </p:sp>
      <p:sp>
        <p:nvSpPr>
          <p:cNvPr id="107" name="Google Shape;107;p20"/>
          <p:cNvSpPr/>
          <p:nvPr/>
        </p:nvSpPr>
        <p:spPr>
          <a:xfrm>
            <a:off x="3013800" y="2604000"/>
            <a:ext cx="1752600" cy="92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Manager</a:t>
            </a:r>
            <a:br>
              <a:rPr b="1" lang="en"/>
            </a:br>
            <a:r>
              <a:rPr b="1" lang="en"/>
              <a:t>HR/GA/Finance</a:t>
            </a:r>
            <a:br>
              <a:rPr b="1" lang="en"/>
            </a:br>
            <a:r>
              <a:rPr lang="en"/>
              <a:t>(Kris, Jundi, yana)</a:t>
            </a:r>
            <a:endParaRPr/>
          </a:p>
        </p:txBody>
      </p:sp>
      <p:sp>
        <p:nvSpPr>
          <p:cNvPr id="108" name="Google Shape;108;p20"/>
          <p:cNvSpPr/>
          <p:nvPr/>
        </p:nvSpPr>
        <p:spPr>
          <a:xfrm>
            <a:off x="4918800" y="2604000"/>
            <a:ext cx="1752600" cy="92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Manager IT</a:t>
            </a:r>
            <a:endParaRPr b="1"/>
          </a:p>
          <a:p>
            <a:pPr indent="0" lvl="0" marL="0" rtl="0" algn="ctr">
              <a:spcBef>
                <a:spcPts val="0"/>
              </a:spcBef>
              <a:spcAft>
                <a:spcPts val="0"/>
              </a:spcAft>
              <a:buNone/>
            </a:pPr>
            <a:r>
              <a:rPr lang="en"/>
              <a:t>(Yana, kris, jundi)</a:t>
            </a:r>
            <a:endParaRPr/>
          </a:p>
        </p:txBody>
      </p:sp>
      <p:sp>
        <p:nvSpPr>
          <p:cNvPr id="109" name="Google Shape;109;p20"/>
          <p:cNvSpPr/>
          <p:nvPr/>
        </p:nvSpPr>
        <p:spPr>
          <a:xfrm>
            <a:off x="1185000" y="3823200"/>
            <a:ext cx="1637100" cy="70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endParaRPr b="1"/>
          </a:p>
        </p:txBody>
      </p:sp>
      <p:sp>
        <p:nvSpPr>
          <p:cNvPr id="110" name="Google Shape;110;p20"/>
          <p:cNvSpPr/>
          <p:nvPr/>
        </p:nvSpPr>
        <p:spPr>
          <a:xfrm>
            <a:off x="3090000" y="3823200"/>
            <a:ext cx="1637100" cy="70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endParaRPr b="1"/>
          </a:p>
        </p:txBody>
      </p:sp>
      <p:sp>
        <p:nvSpPr>
          <p:cNvPr id="111" name="Google Shape;111;p20"/>
          <p:cNvSpPr/>
          <p:nvPr/>
        </p:nvSpPr>
        <p:spPr>
          <a:xfrm>
            <a:off x="4937250" y="3823200"/>
            <a:ext cx="1752600" cy="70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endParaRPr b="1"/>
          </a:p>
        </p:txBody>
      </p:sp>
      <p:cxnSp>
        <p:nvCxnSpPr>
          <p:cNvPr id="112" name="Google Shape;112;p20"/>
          <p:cNvCxnSpPr>
            <a:stCxn id="105" idx="2"/>
            <a:endCxn id="106" idx="0"/>
          </p:cNvCxnSpPr>
          <p:nvPr/>
        </p:nvCxnSpPr>
        <p:spPr>
          <a:xfrm rot="5400000">
            <a:off x="2737950" y="1433275"/>
            <a:ext cx="417900" cy="1923300"/>
          </a:xfrm>
          <a:prstGeom prst="bentConnector3">
            <a:avLst>
              <a:gd fmla="val 50015" name="adj1"/>
            </a:avLst>
          </a:prstGeom>
          <a:noFill/>
          <a:ln cap="flat" cmpd="sng" w="9525">
            <a:solidFill>
              <a:schemeClr val="dk2"/>
            </a:solidFill>
            <a:prstDash val="solid"/>
            <a:round/>
            <a:headEnd len="med" w="med" type="none"/>
            <a:tailEnd len="med" w="med" type="none"/>
          </a:ln>
        </p:spPr>
      </p:cxnSp>
      <p:cxnSp>
        <p:nvCxnSpPr>
          <p:cNvPr id="113" name="Google Shape;113;p20"/>
          <p:cNvCxnSpPr>
            <a:stCxn id="105" idx="2"/>
            <a:endCxn id="107" idx="0"/>
          </p:cNvCxnSpPr>
          <p:nvPr/>
        </p:nvCxnSpPr>
        <p:spPr>
          <a:xfrm flipH="1">
            <a:off x="3890250" y="2185975"/>
            <a:ext cx="18300" cy="4179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20"/>
          <p:cNvCxnSpPr>
            <a:stCxn id="105" idx="2"/>
            <a:endCxn id="108" idx="0"/>
          </p:cNvCxnSpPr>
          <p:nvPr/>
        </p:nvCxnSpPr>
        <p:spPr>
          <a:xfrm flipH="1" rot="-5400000">
            <a:off x="4642950" y="1451575"/>
            <a:ext cx="417900" cy="1886700"/>
          </a:xfrm>
          <a:prstGeom prst="bentConnector3">
            <a:avLst>
              <a:gd fmla="val 50015" name="adj1"/>
            </a:avLst>
          </a:prstGeom>
          <a:noFill/>
          <a:ln cap="flat" cmpd="sng" w="9525">
            <a:solidFill>
              <a:schemeClr val="dk2"/>
            </a:solidFill>
            <a:prstDash val="solid"/>
            <a:round/>
            <a:headEnd len="med" w="med" type="none"/>
            <a:tailEnd len="med" w="med" type="none"/>
          </a:ln>
        </p:spPr>
      </p:cxnSp>
      <p:sp>
        <p:nvSpPr>
          <p:cNvPr id="115" name="Google Shape;115;p20"/>
          <p:cNvSpPr/>
          <p:nvPr/>
        </p:nvSpPr>
        <p:spPr>
          <a:xfrm>
            <a:off x="3071550" y="1458213"/>
            <a:ext cx="1637100" cy="70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General Manager</a:t>
            </a:r>
            <a:br>
              <a:rPr b="1" lang="en"/>
            </a:br>
            <a:r>
              <a:rPr lang="en"/>
              <a:t>(Krisnadi)</a:t>
            </a:r>
            <a:endParaRPr/>
          </a:p>
        </p:txBody>
      </p:sp>
      <p:sp>
        <p:nvSpPr>
          <p:cNvPr id="116" name="Google Shape;116;p20"/>
          <p:cNvSpPr/>
          <p:nvPr/>
        </p:nvSpPr>
        <p:spPr>
          <a:xfrm>
            <a:off x="3071550" y="1458200"/>
            <a:ext cx="1637100" cy="70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General Manager</a:t>
            </a:r>
            <a:br>
              <a:rPr b="1" lang="en"/>
            </a:br>
            <a:r>
              <a:rPr lang="en"/>
              <a:t>(Krisnadi)</a:t>
            </a:r>
            <a:endParaRPr/>
          </a:p>
        </p:txBody>
      </p:sp>
      <p:cxnSp>
        <p:nvCxnSpPr>
          <p:cNvPr id="117" name="Google Shape;117;p20"/>
          <p:cNvCxnSpPr>
            <a:stCxn id="106" idx="2"/>
            <a:endCxn id="109" idx="0"/>
          </p:cNvCxnSpPr>
          <p:nvPr/>
        </p:nvCxnSpPr>
        <p:spPr>
          <a:xfrm>
            <a:off x="1985100" y="3525900"/>
            <a:ext cx="18600" cy="2973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20"/>
          <p:cNvCxnSpPr>
            <a:stCxn id="107" idx="2"/>
            <a:endCxn id="110" idx="0"/>
          </p:cNvCxnSpPr>
          <p:nvPr/>
        </p:nvCxnSpPr>
        <p:spPr>
          <a:xfrm>
            <a:off x="3890100" y="3525900"/>
            <a:ext cx="18600" cy="2973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20"/>
          <p:cNvCxnSpPr>
            <a:stCxn id="108" idx="2"/>
            <a:endCxn id="111" idx="0"/>
          </p:cNvCxnSpPr>
          <p:nvPr/>
        </p:nvCxnSpPr>
        <p:spPr>
          <a:xfrm>
            <a:off x="5795100" y="3525900"/>
            <a:ext cx="18600" cy="2973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303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HARGA PRODUK</a:t>
            </a:r>
            <a:endParaRPr b="1"/>
          </a:p>
        </p:txBody>
      </p:sp>
      <p:sp>
        <p:nvSpPr>
          <p:cNvPr id="126" name="Google Shape;126;p21"/>
          <p:cNvSpPr txBox="1"/>
          <p:nvPr>
            <p:ph idx="1" type="body"/>
          </p:nvPr>
        </p:nvSpPr>
        <p:spPr>
          <a:xfrm>
            <a:off x="311700" y="1152475"/>
            <a:ext cx="7549500" cy="36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Roboto"/>
                <a:ea typeface="Roboto"/>
                <a:cs typeface="Roboto"/>
                <a:sym typeface="Roboto"/>
              </a:rPr>
              <a:t>JUAL LEPAS</a:t>
            </a:r>
            <a:endParaRPr b="1" sz="1400">
              <a:latin typeface="Roboto"/>
              <a:ea typeface="Roboto"/>
              <a:cs typeface="Roboto"/>
              <a:sym typeface="Roboto"/>
            </a:endParaRPr>
          </a:p>
          <a:p>
            <a:pPr indent="-317500" lvl="0" marL="457200" rtl="0" algn="l">
              <a:spcBef>
                <a:spcPts val="1200"/>
              </a:spcBef>
              <a:spcAft>
                <a:spcPts val="0"/>
              </a:spcAft>
              <a:buSzPts val="1400"/>
              <a:buFont typeface="Roboto"/>
              <a:buChar char="●"/>
            </a:pPr>
            <a:r>
              <a:rPr lang="en" sz="1400">
                <a:latin typeface="Roboto"/>
                <a:ea typeface="Roboto"/>
                <a:cs typeface="Roboto"/>
                <a:sym typeface="Roboto"/>
              </a:rPr>
              <a:t>Harga : Rp 150.000.0000</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Support after golive : 3 bulan (Office Hour - remote)</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Rate per mandays : Rp 1.000.000</a:t>
            </a:r>
            <a:endParaRPr sz="1400">
              <a:latin typeface="Roboto"/>
              <a:ea typeface="Roboto"/>
              <a:cs typeface="Roboto"/>
              <a:sym typeface="Roboto"/>
            </a:endParaRPr>
          </a:p>
          <a:p>
            <a:pPr indent="0" lvl="0" marL="0" rtl="0" algn="l">
              <a:spcBef>
                <a:spcPts val="1200"/>
              </a:spcBef>
              <a:spcAft>
                <a:spcPts val="0"/>
              </a:spcAft>
              <a:buNone/>
            </a:pPr>
            <a:r>
              <a:rPr b="1" lang="en" sz="1400">
                <a:latin typeface="Roboto"/>
                <a:ea typeface="Roboto"/>
                <a:cs typeface="Roboto"/>
                <a:sym typeface="Roboto"/>
              </a:rPr>
              <a:t>LANGGANAN PER BULAN</a:t>
            </a:r>
            <a:endParaRPr b="1" sz="1400">
              <a:latin typeface="Roboto"/>
              <a:ea typeface="Roboto"/>
              <a:cs typeface="Roboto"/>
              <a:sym typeface="Roboto"/>
            </a:endParaRPr>
          </a:p>
          <a:p>
            <a:pPr indent="-317500" lvl="0" marL="457200" rtl="0" algn="l">
              <a:spcBef>
                <a:spcPts val="1200"/>
              </a:spcBef>
              <a:spcAft>
                <a:spcPts val="0"/>
              </a:spcAft>
              <a:buSzPts val="1400"/>
              <a:buFont typeface="Roboto"/>
              <a:buChar char="●"/>
            </a:pPr>
            <a:r>
              <a:rPr lang="en" sz="1400">
                <a:latin typeface="Roboto"/>
                <a:ea typeface="Roboto"/>
                <a:cs typeface="Roboto"/>
                <a:sym typeface="Roboto"/>
              </a:rPr>
              <a:t>Harga : Rp 2.500.000</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Support : Office Hour (remote)</a:t>
            </a:r>
            <a:endParaRPr sz="1400">
              <a:latin typeface="Roboto"/>
              <a:ea typeface="Roboto"/>
              <a:cs typeface="Roboto"/>
              <a:sym typeface="Roboto"/>
            </a:endParaRPr>
          </a:p>
          <a:p>
            <a:pPr indent="0" lvl="0" marL="0" rtl="0" algn="l">
              <a:spcBef>
                <a:spcPts val="1200"/>
              </a:spcBef>
              <a:spcAft>
                <a:spcPts val="0"/>
              </a:spcAft>
              <a:buNone/>
            </a:pPr>
            <a:r>
              <a:rPr b="1" lang="en" sz="1400">
                <a:latin typeface="Roboto"/>
                <a:ea typeface="Roboto"/>
                <a:cs typeface="Roboto"/>
                <a:sym typeface="Roboto"/>
              </a:rPr>
              <a:t>LANGGANAN PER TAHUN</a:t>
            </a:r>
            <a:endParaRPr b="1" sz="1400">
              <a:latin typeface="Roboto"/>
              <a:ea typeface="Roboto"/>
              <a:cs typeface="Roboto"/>
              <a:sym typeface="Roboto"/>
            </a:endParaRPr>
          </a:p>
          <a:p>
            <a:pPr indent="-317500" lvl="0" marL="457200" rtl="0" algn="l">
              <a:spcBef>
                <a:spcPts val="1200"/>
              </a:spcBef>
              <a:spcAft>
                <a:spcPts val="0"/>
              </a:spcAft>
              <a:buSzPts val="1400"/>
              <a:buFont typeface="Roboto"/>
              <a:buChar char="●"/>
            </a:pPr>
            <a:r>
              <a:rPr lang="en" sz="1400">
                <a:latin typeface="Roboto"/>
                <a:ea typeface="Roboto"/>
                <a:cs typeface="Roboto"/>
                <a:sym typeface="Roboto"/>
              </a:rPr>
              <a:t>Harga : Rp 20.000.000</a:t>
            </a:r>
            <a:endParaRPr sz="1400">
              <a:latin typeface="Roboto"/>
              <a:ea typeface="Roboto"/>
              <a:cs typeface="Roboto"/>
              <a:sym typeface="Roboto"/>
            </a:endParaRPr>
          </a:p>
          <a:p>
            <a:pPr indent="-317500" lvl="0" marL="457200" rtl="0" algn="l">
              <a:spcBef>
                <a:spcPts val="0"/>
              </a:spcBef>
              <a:spcAft>
                <a:spcPts val="0"/>
              </a:spcAft>
              <a:buSzPts val="1400"/>
              <a:buFont typeface="Roboto"/>
              <a:buChar char="●"/>
            </a:pPr>
            <a:r>
              <a:rPr lang="en" sz="1400">
                <a:latin typeface="Roboto"/>
                <a:ea typeface="Roboto"/>
                <a:cs typeface="Roboto"/>
                <a:sym typeface="Roboto"/>
              </a:rPr>
              <a:t>Support : Office Hour (remote)</a:t>
            </a:r>
            <a:endParaRPr sz="1400">
              <a:latin typeface="Roboto"/>
              <a:ea typeface="Roboto"/>
              <a:cs typeface="Roboto"/>
              <a:sym typeface="Roboto"/>
            </a:endParaRPr>
          </a:p>
        </p:txBody>
      </p:sp>
      <p:sp>
        <p:nvSpPr>
          <p:cNvPr id="127" name="Google Shape;12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