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E1D8D0-9438-4D09-88CF-E2A5B7C78FE3}">
  <a:tblStyle styleId="{EFE1D8D0-9438-4D09-88CF-E2A5B7C78F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22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21" Type="http://schemas.openxmlformats.org/officeDocument/2006/relationships/font" Target="fonts/Roboto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bf42ae0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bf42ae0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bf42ae0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bf42ae0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bf42ae00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bf42ae0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bf42ae0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bf42ae0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bf42ae0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bf42ae0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bf42ae0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bf42ae0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bf42ae0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bf42ae0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bf42ae0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bf42ae0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PLAN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 Odoo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/>
              <a:t>PENDAHULUAN</a:t>
            </a:r>
            <a:endParaRPr b="1" sz="22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606400" cy="3416400"/>
          </a:xfrm>
          <a:prstGeom prst="rect">
            <a:avLst/>
          </a:prstGeom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Definisi :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Odoo adalah sebuah perangkat lunak atau aplikasi bisnis (ERP) yang bersifat opensource yang memiliki fitur yang sangat lengkap mulai dari CRM, Sales, Purchase, Accounting, Inventory, Project Management, Event, Payroll, Website, e-Commerce dan lain-lain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775" y="1255725"/>
            <a:ext cx="417373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330275" y="1155075"/>
            <a:ext cx="5390700" cy="3445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625"/>
            <a:ext cx="75027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/>
              <a:t>IDE-1 : KOPERASI SIMPAN PINJAM KONVENSIONAL</a:t>
            </a:r>
            <a:endParaRPr b="1" sz="22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57275"/>
            <a:ext cx="85206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Koperasi ini bertujuan untuk membantu anggotanya yang membutuhkan uang dalam jangka pendek dengan syarat yang mudah dan bunga yang rendah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2524075"/>
            <a:ext cx="50958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 Medium"/>
              <a:buAutoNum type="arabicPeriod"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Fitur Register Anggota dan Pengurus Koperasi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edium"/>
              <a:buAutoNum type="arabicPeriod"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Setting Besaran Simpanan Pokok dan Simpanan Wajib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edium"/>
              <a:buAutoNum type="arabicPeriod"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Setting Bunga Pinjaman, Tenor Pinjaman, Denda, dll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edium"/>
              <a:buAutoNum type="arabicPeriod"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Fitur Simpanan Anggota (wajib, pokok, sukarela)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edium"/>
              <a:buAutoNum type="arabicPeriod"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Fitur Pinjaman (Pengajuan dan approval)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edium"/>
              <a:buAutoNum type="arabicPeriod"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Fitur Keuangan (Hutang, Piutang, jurnal Entry, dll)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62875" y="2125875"/>
            <a:ext cx="28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FITUR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62875" y="1059075"/>
            <a:ext cx="28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DEFINISI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867225" y="2676475"/>
            <a:ext cx="3814800" cy="19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7.	Fitur Purchasing (PO, Invoice, dll)</a:t>
            </a:r>
            <a:b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8.	Fitur Collection/Penagihan</a:t>
            </a:r>
            <a:b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9.	Fitur HR (gaji, cuti, tunjangan, status, dll)</a:t>
            </a:r>
            <a:b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10.	Fitur Laporan Keuangan (laba/rugi, cash flow, Neraca)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521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 &amp; TEAM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457275"/>
            <a:ext cx="8520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AutoNum type="arabicPeriod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Modul Finance (Accounting, Invoicing, expense, Document)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AutoNum type="arabicPeriod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Modul Inventory &amp; MRP (Inventory, purchase)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AutoNum type="arabicPeriod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Modul HR (Employee, Time-off),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AutoNum type="arabicPeriod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Modul Productivity (Approval, Project, Timesheet)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3364125"/>
            <a:ext cx="6272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Project Manager : Krisnadi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Administrator : Yana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Developer : Lukmanulhakim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Business Analyst/Functional : Jundika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62875" y="1059075"/>
            <a:ext cx="28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Modul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62875" y="2964075"/>
            <a:ext cx="28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Team Development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625"/>
            <a:ext cx="38922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TARGET MARKET</a:t>
            </a:r>
            <a:endParaRPr sz="222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0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Koperasi masyarakat (Non-perusahaan)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Koperasi Perusahaan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Pengusaha Simpan Pinjam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Badan Perkreditan Rakyat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Koperasi Sekolah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6420050" y="1579675"/>
            <a:ext cx="1764000" cy="2621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753050" y="1579675"/>
            <a:ext cx="1764000" cy="2621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857450" y="1579675"/>
            <a:ext cx="1764000" cy="2621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43374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/>
              <a:t>ARSITEKTUR</a:t>
            </a:r>
            <a:endParaRPr b="1" sz="2220"/>
          </a:p>
        </p:txBody>
      </p:sp>
      <p:sp>
        <p:nvSpPr>
          <p:cNvPr id="97" name="Google Shape;97;p18"/>
          <p:cNvSpPr/>
          <p:nvPr/>
        </p:nvSpPr>
        <p:spPr>
          <a:xfrm>
            <a:off x="1022300" y="1761000"/>
            <a:ext cx="1401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022300" y="2599200"/>
            <a:ext cx="1401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022300" y="3437400"/>
            <a:ext cx="1401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917900" y="3056400"/>
            <a:ext cx="1401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917900" y="2065800"/>
            <a:ext cx="1401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</a:t>
            </a:r>
            <a:endParaRPr/>
          </a:p>
        </p:txBody>
      </p:sp>
      <p:cxnSp>
        <p:nvCxnSpPr>
          <p:cNvPr id="102" name="Google Shape;102;p18"/>
          <p:cNvCxnSpPr>
            <a:stCxn id="95" idx="3"/>
            <a:endCxn id="100" idx="1"/>
          </p:cNvCxnSpPr>
          <p:nvPr/>
        </p:nvCxnSpPr>
        <p:spPr>
          <a:xfrm>
            <a:off x="2621450" y="2890225"/>
            <a:ext cx="12966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" name="Google Shape;103;p18"/>
          <p:cNvCxnSpPr>
            <a:stCxn id="100" idx="0"/>
            <a:endCxn id="101" idx="2"/>
          </p:cNvCxnSpPr>
          <p:nvPr/>
        </p:nvCxnSpPr>
        <p:spPr>
          <a:xfrm rot="10800000">
            <a:off x="4618550" y="2638500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6584900" y="2065800"/>
            <a:ext cx="1401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Team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584900" y="3056400"/>
            <a:ext cx="1401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645813" y="2486375"/>
            <a:ext cx="654300" cy="114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543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Roboto"/>
                <a:ea typeface="Roboto"/>
                <a:cs typeface="Roboto"/>
                <a:sym typeface="Roboto"/>
              </a:rPr>
              <a:t>TIMELINE</a:t>
            </a:r>
            <a:endParaRPr b="1" sz="222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571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{EFE1D8D0-9438-4D09-88CF-E2A5B7C78FE3}</a:tableStyleId>
              </a:tblPr>
              <a:tblGrid>
                <a:gridCol w="601950"/>
                <a:gridCol w="3532250"/>
                <a:gridCol w="509250"/>
                <a:gridCol w="459750"/>
                <a:gridCol w="509225"/>
                <a:gridCol w="509225"/>
                <a:gridCol w="476225"/>
                <a:gridCol w="641125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Bulan ke-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Tahap Persiapan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Tahap 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Tahap Development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Tahap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130825"/>
            <a:ext cx="5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Font typeface="Roboto"/>
              <a:buAutoNum type="romanUcPeriod"/>
            </a:pPr>
            <a:r>
              <a:rPr lang="en" sz="1820">
                <a:latin typeface="Roboto"/>
                <a:ea typeface="Roboto"/>
                <a:cs typeface="Roboto"/>
                <a:sym typeface="Roboto"/>
              </a:rPr>
              <a:t> Tahap Development (6 bulan)</a:t>
            </a:r>
            <a:endParaRPr sz="182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92625"/>
            <a:ext cx="48978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/>
              <a:t>BUDGETING</a:t>
            </a:r>
            <a:endParaRPr b="1" sz="2220"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4953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{EFE1D8D0-9438-4D09-88CF-E2A5B7C78FE3}</a:tableStyleId>
              </a:tblPr>
              <a:tblGrid>
                <a:gridCol w="570450"/>
                <a:gridCol w="2238200"/>
                <a:gridCol w="1321875"/>
                <a:gridCol w="530625"/>
                <a:gridCol w="137135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 Satuan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Langganan VPS dan pendukungnya (month)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4.200.000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Langganan utk 6 bulan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 Tambahan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5.000.000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5.000.000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Approval, dll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Standarisasi Perangkat (One Time)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2.400.000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SSD External + Docking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Salary/month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6.000.000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144.000.000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Lumpsum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Advice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Buffer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165</a:t>
                      </a:r>
                      <a:r>
                        <a:rPr b="1" lang="en"/>
                        <a:t>.600.000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92625"/>
            <a:ext cx="35625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MONITORING</a:t>
            </a:r>
            <a:endParaRPr b="1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2281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Pelaksanaan Pekerjaan dilakukan secara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online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 code akan disimpan di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GitHub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Progres Pekerjaan akan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dimonitor secara harian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via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JIRA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Metode kerja menggunakan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Agile Scrum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(tiap sprint max. 2 minggu)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1236600" y="3314675"/>
            <a:ext cx="857400" cy="4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VPS</a:t>
            </a:r>
            <a:endParaRPr b="1"/>
          </a:p>
        </p:txBody>
      </p:sp>
      <p:sp>
        <p:nvSpPr>
          <p:cNvPr id="127" name="Google Shape;127;p21"/>
          <p:cNvSpPr/>
          <p:nvPr/>
        </p:nvSpPr>
        <p:spPr>
          <a:xfrm>
            <a:off x="2913000" y="3924275"/>
            <a:ext cx="857400" cy="4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</a:t>
            </a:r>
            <a:endParaRPr b="1"/>
          </a:p>
        </p:txBody>
      </p:sp>
      <p:sp>
        <p:nvSpPr>
          <p:cNvPr id="128" name="Google Shape;128;p21"/>
          <p:cNvSpPr/>
          <p:nvPr/>
        </p:nvSpPr>
        <p:spPr>
          <a:xfrm>
            <a:off x="2913000" y="3086075"/>
            <a:ext cx="857400" cy="4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JIRA</a:t>
            </a:r>
            <a:endParaRPr b="1"/>
          </a:p>
        </p:txBody>
      </p:sp>
      <p:cxnSp>
        <p:nvCxnSpPr>
          <p:cNvPr id="129" name="Google Shape;129;p21"/>
          <p:cNvCxnSpPr>
            <a:stCxn id="126" idx="3"/>
            <a:endCxn id="127" idx="1"/>
          </p:cNvCxnSpPr>
          <p:nvPr/>
        </p:nvCxnSpPr>
        <p:spPr>
          <a:xfrm>
            <a:off x="2094000" y="3553775"/>
            <a:ext cx="8190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>
            <a:endCxn id="128" idx="2"/>
          </p:cNvCxnSpPr>
          <p:nvPr/>
        </p:nvCxnSpPr>
        <p:spPr>
          <a:xfrm rot="10800000">
            <a:off x="3341700" y="3564275"/>
            <a:ext cx="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/>
          <p:nvPr/>
        </p:nvSpPr>
        <p:spPr>
          <a:xfrm>
            <a:off x="5046600" y="3467075"/>
            <a:ext cx="1527300" cy="81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Development</a:t>
            </a:r>
            <a:endParaRPr b="1"/>
          </a:p>
        </p:txBody>
      </p:sp>
      <p:cxnSp>
        <p:nvCxnSpPr>
          <p:cNvPr id="132" name="Google Shape;132;p21"/>
          <p:cNvCxnSpPr>
            <a:stCxn id="128" idx="3"/>
            <a:endCxn id="131" idx="1"/>
          </p:cNvCxnSpPr>
          <p:nvPr/>
        </p:nvCxnSpPr>
        <p:spPr>
          <a:xfrm>
            <a:off x="3770400" y="3325175"/>
            <a:ext cx="12762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3" name="Google Shape;133;p21"/>
          <p:cNvCxnSpPr>
            <a:stCxn id="131" idx="1"/>
            <a:endCxn id="127" idx="3"/>
          </p:cNvCxnSpPr>
          <p:nvPr/>
        </p:nvCxnSpPr>
        <p:spPr>
          <a:xfrm flipH="1">
            <a:off x="3770400" y="3876125"/>
            <a:ext cx="1276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4" name="Google Shape;134;p21"/>
          <p:cNvSpPr/>
          <p:nvPr/>
        </p:nvSpPr>
        <p:spPr>
          <a:xfrm>
            <a:off x="626650" y="2803625"/>
            <a:ext cx="6429300" cy="191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