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71" r:id="rId2"/>
    <p:sldId id="300" r:id="rId3"/>
    <p:sldId id="291" r:id="rId4"/>
    <p:sldId id="294" r:id="rId5"/>
    <p:sldId id="301" r:id="rId6"/>
    <p:sldId id="292" r:id="rId7"/>
    <p:sldId id="303" r:id="rId8"/>
    <p:sldId id="309" r:id="rId9"/>
    <p:sldId id="304" r:id="rId10"/>
    <p:sldId id="305" r:id="rId11"/>
    <p:sldId id="306" r:id="rId12"/>
    <p:sldId id="307" r:id="rId13"/>
    <p:sldId id="308" r:id="rId14"/>
    <p:sldId id="298" r:id="rId15"/>
    <p:sldId id="310" r:id="rId16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8"/>
      <p:bold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나눔고딕 ExtraBold" panose="020D0904000000000000" pitchFamily="50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>
      <p:cViewPr varScale="1">
        <p:scale>
          <a:sx n="68" d="100"/>
          <a:sy n="68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2014-01-06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7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transition spd="slow">
    <p:fade thruBlk="1"/>
  </p:transition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302433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728700"/>
            <a:ext cx="7776864" cy="1872208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안드로이드</a:t>
            </a:r>
            <a:r>
              <a:rPr lang="ko-KR" altLang="en-US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익명 </a:t>
            </a:r>
            <a:r>
              <a:rPr lang="ko-KR" altLang="en-US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채</a:t>
            </a:r>
            <a:r>
              <a:rPr lang="ko-KR" altLang="en-US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팅 </a:t>
            </a:r>
            <a:r>
              <a:rPr lang="ko-KR" altLang="en-US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어플</a:t>
            </a:r>
            <a:r>
              <a:rPr lang="ko-KR" altLang="en-US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개발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3600" spc="-15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최종발표</a:t>
            </a:r>
            <a:endParaRPr lang="ko-KR" altLang="en-US" sz="3600" dirty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5570376"/>
            <a:ext cx="3816424" cy="4158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spc="-20" dirty="0" smtClean="0">
                <a:solidFill>
                  <a:schemeClr val="bg1"/>
                </a:solidFill>
              </a:rPr>
              <a:t>팀</a:t>
            </a:r>
            <a:r>
              <a:rPr lang="ko-KR" altLang="en-US" sz="1800" spc="-20" dirty="0">
                <a:solidFill>
                  <a:schemeClr val="bg1"/>
                </a:solidFill>
              </a:rPr>
              <a:t>원</a:t>
            </a:r>
            <a:r>
              <a:rPr lang="ko-KR" altLang="en-US" sz="1800" b="1" spc="-20" dirty="0" smtClean="0">
                <a:solidFill>
                  <a:schemeClr val="bg1"/>
                </a:solidFill>
              </a:rPr>
              <a:t>  </a:t>
            </a:r>
            <a:r>
              <a:rPr lang="en-US" altLang="ko-KR" sz="1800" b="1" spc="-20" dirty="0" smtClean="0">
                <a:solidFill>
                  <a:schemeClr val="bg1"/>
                </a:solidFill>
              </a:rPr>
              <a:t>:</a:t>
            </a:r>
            <a:r>
              <a:rPr lang="ko-KR" altLang="en-US" sz="1800" b="1" spc="-20" dirty="0" smtClean="0">
                <a:solidFill>
                  <a:schemeClr val="bg1"/>
                </a:solidFill>
              </a:rPr>
              <a:t> 박영준</a:t>
            </a:r>
            <a:r>
              <a:rPr lang="en-US" altLang="ko-KR" sz="1800" b="1" spc="-20" dirty="0" smtClean="0">
                <a:solidFill>
                  <a:schemeClr val="bg1"/>
                </a:solidFill>
              </a:rPr>
              <a:t>, </a:t>
            </a:r>
            <a:r>
              <a:rPr lang="ko-KR" altLang="en-US" sz="1800" b="1" spc="-20" dirty="0" smtClean="0">
                <a:solidFill>
                  <a:schemeClr val="bg1"/>
                </a:solidFill>
              </a:rPr>
              <a:t>송성빈</a:t>
            </a:r>
            <a:r>
              <a:rPr lang="en-US" altLang="ko-KR" sz="1800" b="1" spc="-20" dirty="0" smtClean="0">
                <a:solidFill>
                  <a:schemeClr val="bg1"/>
                </a:solidFill>
              </a:rPr>
              <a:t>, </a:t>
            </a:r>
            <a:r>
              <a:rPr lang="ko-KR" altLang="en-US" sz="1800" spc="-20" dirty="0" smtClean="0">
                <a:solidFill>
                  <a:schemeClr val="bg1"/>
                </a:solidFill>
              </a:rPr>
              <a:t>박명수</a:t>
            </a:r>
            <a:r>
              <a:rPr lang="en-US" altLang="ko-KR" sz="1800" spc="-20" dirty="0" smtClean="0">
                <a:solidFill>
                  <a:schemeClr val="bg1"/>
                </a:solidFill>
              </a:rPr>
              <a:t>, </a:t>
            </a:r>
            <a:r>
              <a:rPr lang="ko-KR" altLang="en-US" sz="1800" spc="-20" dirty="0" smtClean="0">
                <a:solidFill>
                  <a:schemeClr val="bg1"/>
                </a:solidFill>
              </a:rPr>
              <a:t>최인</a:t>
            </a:r>
            <a:r>
              <a:rPr lang="ko-KR" altLang="en-US" sz="1800" spc="-20" dirty="0">
                <a:solidFill>
                  <a:schemeClr val="bg1"/>
                </a:solidFill>
              </a:rPr>
              <a:t>식</a:t>
            </a:r>
            <a:endParaRPr lang="en-US" altLang="ko-KR" sz="1800" b="1" spc="-2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552" y="5517232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7164288" y="5645113"/>
            <a:ext cx="2192288" cy="396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2014.01.02</a:t>
            </a:r>
            <a:endParaRPr kumimoji="0" lang="ko-KR" altLang="en-US" sz="16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1512168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69083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클라이언트 구조 및 </a:t>
            </a:r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기능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348880"/>
            <a:ext cx="8064896" cy="396044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89003" y="2816144"/>
            <a:ext cx="2990909" cy="32940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디바이스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가져오기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임의의 유저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메시지 조합 및 전송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메시지 수신 및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algn="ctr"/>
            <a:endParaRPr lang="en-US" altLang="ko-KR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dirty="0" smtClean="0"/>
              <a:t>대화 내용 출력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81734" y="2446812"/>
            <a:ext cx="299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         </a:t>
            </a:r>
            <a:r>
              <a:rPr lang="en-US" altLang="ko-KR" b="1" dirty="0" err="1" smtClean="0">
                <a:solidFill>
                  <a:schemeClr val="bg1"/>
                </a:solidFill>
              </a:rPr>
              <a:t>ChattingActivity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34239" y="2963291"/>
            <a:ext cx="2517204" cy="3765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채팅방</a:t>
            </a:r>
            <a:r>
              <a:rPr lang="ko-KR" altLang="en-US" dirty="0" smtClean="0"/>
              <a:t>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생성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1034239" y="4503575"/>
            <a:ext cx="2517204" cy="4141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메시지 조합 및 전송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1034239" y="5085184"/>
            <a:ext cx="2517204" cy="4141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메시지 수신 및 </a:t>
            </a:r>
            <a:r>
              <a:rPr lang="ko-KR" altLang="en-US" dirty="0" err="1" smtClean="0"/>
              <a:t>파싱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067944" y="2780928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채팅방</a:t>
            </a:r>
            <a:r>
              <a:rPr lang="en-US" altLang="ko-KR" dirty="0" smtClean="0">
                <a:solidFill>
                  <a:schemeClr val="bg1"/>
                </a:solidFill>
              </a:rPr>
              <a:t>ID : </a:t>
            </a:r>
            <a:r>
              <a:rPr lang="ko-KR" altLang="en-US" dirty="0" smtClean="0">
                <a:solidFill>
                  <a:schemeClr val="bg1"/>
                </a:solidFill>
              </a:rPr>
              <a:t>각 </a:t>
            </a:r>
            <a:r>
              <a:rPr lang="ko-KR" altLang="en-US" dirty="0" err="1" smtClean="0">
                <a:solidFill>
                  <a:schemeClr val="bg1"/>
                </a:solidFill>
              </a:rPr>
              <a:t>채팅방을</a:t>
            </a:r>
            <a:r>
              <a:rPr lang="ko-KR" altLang="en-US" dirty="0" smtClean="0">
                <a:solidFill>
                  <a:schemeClr val="bg1"/>
                </a:solidFill>
              </a:rPr>
              <a:t> 고유하게 식별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디바이스</a:t>
            </a:r>
            <a:r>
              <a:rPr lang="en-US" altLang="ko-KR" dirty="0" smtClean="0">
                <a:solidFill>
                  <a:schemeClr val="bg1"/>
                </a:solidFill>
              </a:rPr>
              <a:t>ID : </a:t>
            </a:r>
            <a:r>
              <a:rPr lang="ko-KR" altLang="en-US" dirty="0" smtClean="0">
                <a:solidFill>
                  <a:schemeClr val="bg1"/>
                </a:solidFill>
              </a:rPr>
              <a:t>자신이 보낸 메시지를 식별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유저</a:t>
            </a:r>
            <a:r>
              <a:rPr lang="en-US" altLang="ko-KR" dirty="0" smtClean="0">
                <a:solidFill>
                  <a:schemeClr val="bg1"/>
                </a:solidFill>
              </a:rPr>
              <a:t>ID : </a:t>
            </a:r>
            <a:r>
              <a:rPr lang="ko-KR" altLang="en-US" dirty="0" smtClean="0">
                <a:solidFill>
                  <a:schemeClr val="bg1"/>
                </a:solidFill>
              </a:rPr>
              <a:t>다른 사용자들의 메시지를 구분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06536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1512168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69083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클라이언트 구조 및 기능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348880"/>
            <a:ext cx="8064896" cy="396044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83568" y="2446812"/>
            <a:ext cx="776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채팅방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ID </a:t>
            </a:r>
            <a:r>
              <a:rPr lang="ko-KR" altLang="en-US" sz="2400" dirty="0" smtClean="0">
                <a:solidFill>
                  <a:schemeClr val="bg1"/>
                </a:solidFill>
              </a:rPr>
              <a:t>생성 </a:t>
            </a:r>
            <a:r>
              <a:rPr lang="en-US" altLang="ko-KR" sz="2400" dirty="0" smtClean="0">
                <a:solidFill>
                  <a:schemeClr val="bg1"/>
                </a:solidFill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</a:rPr>
              <a:t>각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채팅방을</a:t>
            </a:r>
            <a:r>
              <a:rPr lang="ko-KR" altLang="en-US" sz="2400" dirty="0" smtClean="0">
                <a:solidFill>
                  <a:schemeClr val="bg1"/>
                </a:solidFill>
              </a:rPr>
              <a:t> 고유하게 식별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4120" y="4562516"/>
            <a:ext cx="1656184" cy="756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학수번호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3862518" y="4562516"/>
            <a:ext cx="1656184" cy="756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분반</a:t>
            </a:r>
            <a:endParaRPr lang="ko-KR" altLang="en-US" sz="2400" dirty="0"/>
          </a:p>
        </p:txBody>
      </p:sp>
      <p:sp>
        <p:nvSpPr>
          <p:cNvPr id="15" name="덧셈 기호 14"/>
          <p:cNvSpPr/>
          <p:nvPr/>
        </p:nvSpPr>
        <p:spPr>
          <a:xfrm>
            <a:off x="2734320" y="4562516"/>
            <a:ext cx="936104" cy="756084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78736" y="4559316"/>
            <a:ext cx="1656184" cy="7560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채팅방</a:t>
            </a:r>
            <a:r>
              <a:rPr lang="en-US" altLang="ko-KR" sz="2400" dirty="0" smtClean="0"/>
              <a:t>ID</a:t>
            </a:r>
            <a:endParaRPr lang="ko-KR" altLang="en-US" sz="2400" dirty="0"/>
          </a:p>
        </p:txBody>
      </p:sp>
      <p:sp>
        <p:nvSpPr>
          <p:cNvPr id="18" name="등호 17"/>
          <p:cNvSpPr/>
          <p:nvPr/>
        </p:nvSpPr>
        <p:spPr>
          <a:xfrm>
            <a:off x="5571982" y="4793342"/>
            <a:ext cx="828092" cy="288032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55776" y="3022592"/>
            <a:ext cx="1256816" cy="6120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수강편람</a:t>
            </a:r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 rot="1998340">
            <a:off x="2134438" y="3663585"/>
            <a:ext cx="396044" cy="86089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9371742">
            <a:off x="3862518" y="3677956"/>
            <a:ext cx="396044" cy="86089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34120" y="5654585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ex) 007313     +    028    =    007323028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212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1512168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69083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클라이언트 구조 및 </a:t>
            </a:r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기능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348880"/>
            <a:ext cx="8064896" cy="396044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83568" y="2446812"/>
            <a:ext cx="776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메시지 조합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덧셈 기호 18"/>
          <p:cNvSpPr/>
          <p:nvPr/>
        </p:nvSpPr>
        <p:spPr>
          <a:xfrm>
            <a:off x="2401082" y="3032106"/>
            <a:ext cx="578355" cy="502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직사각형 19"/>
          <p:cNvSpPr/>
          <p:nvPr/>
        </p:nvSpPr>
        <p:spPr>
          <a:xfrm>
            <a:off x="2979437" y="3068862"/>
            <a:ext cx="1349495" cy="42883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Device ID</a:t>
            </a:r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1180110" y="3068960"/>
            <a:ext cx="1220972" cy="428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채팅방</a:t>
            </a:r>
            <a:r>
              <a:rPr lang="en-US" altLang="ko-KR" sz="2000" dirty="0" smtClean="0"/>
              <a:t>ID</a:t>
            </a:r>
            <a:endParaRPr lang="ko-KR" altLang="en-US" sz="2000" dirty="0"/>
          </a:p>
        </p:txBody>
      </p:sp>
      <p:sp>
        <p:nvSpPr>
          <p:cNvPr id="26" name="덧셈 기호 25"/>
          <p:cNvSpPr/>
          <p:nvPr/>
        </p:nvSpPr>
        <p:spPr>
          <a:xfrm>
            <a:off x="4328932" y="3032106"/>
            <a:ext cx="578355" cy="502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직사각형 26"/>
          <p:cNvSpPr/>
          <p:nvPr/>
        </p:nvSpPr>
        <p:spPr>
          <a:xfrm>
            <a:off x="4907287" y="3068960"/>
            <a:ext cx="1155061" cy="42883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user ID</a:t>
            </a:r>
            <a:endParaRPr lang="ko-KR" altLang="en-US" sz="2000" dirty="0"/>
          </a:p>
        </p:txBody>
      </p:sp>
      <p:sp>
        <p:nvSpPr>
          <p:cNvPr id="28" name="덧셈 기호 27"/>
          <p:cNvSpPr/>
          <p:nvPr/>
        </p:nvSpPr>
        <p:spPr>
          <a:xfrm>
            <a:off x="6016462" y="3031893"/>
            <a:ext cx="578355" cy="50277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직사각형 28"/>
          <p:cNvSpPr/>
          <p:nvPr/>
        </p:nvSpPr>
        <p:spPr>
          <a:xfrm>
            <a:off x="6594817" y="3068861"/>
            <a:ext cx="1361559" cy="42883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message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83568" y="3861048"/>
            <a:ext cx="77658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ex)</a:t>
            </a:r>
          </a:p>
          <a:p>
            <a:r>
              <a:rPr lang="ko-KR" altLang="en-US" sz="2000" dirty="0" err="1" smtClean="0">
                <a:solidFill>
                  <a:schemeClr val="bg1"/>
                </a:solidFill>
              </a:rPr>
              <a:t>채팅방</a:t>
            </a:r>
            <a:r>
              <a:rPr lang="en-US" altLang="ko-KR" sz="2000" dirty="0" smtClean="0">
                <a:solidFill>
                  <a:schemeClr val="bg1"/>
                </a:solidFill>
              </a:rPr>
              <a:t>ID = 007323028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디바이스</a:t>
            </a:r>
            <a:r>
              <a:rPr lang="en-US" altLang="ko-KR" sz="2000" dirty="0" smtClean="0">
                <a:solidFill>
                  <a:schemeClr val="bg1"/>
                </a:solidFill>
              </a:rPr>
              <a:t>ID = 111122223333444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유저</a:t>
            </a:r>
            <a:r>
              <a:rPr lang="en-US" altLang="ko-KR" sz="2000" dirty="0" smtClean="0">
                <a:solidFill>
                  <a:schemeClr val="bg1"/>
                </a:solidFill>
              </a:rPr>
              <a:t>ID = 321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메시지 </a:t>
            </a:r>
            <a:r>
              <a:rPr lang="en-US" altLang="ko-KR" sz="2000" dirty="0" smtClean="0">
                <a:solidFill>
                  <a:schemeClr val="bg1"/>
                </a:solidFill>
              </a:rPr>
              <a:t>= </a:t>
            </a:r>
            <a:r>
              <a:rPr lang="ko-KR" altLang="en-US" sz="2000" dirty="0" smtClean="0">
                <a:solidFill>
                  <a:schemeClr val="bg1"/>
                </a:solidFill>
              </a:rPr>
              <a:t>안녕하세요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전송되는 메시지 </a:t>
            </a:r>
            <a:r>
              <a:rPr lang="en-US" altLang="ko-KR" sz="2000" dirty="0" smtClean="0">
                <a:solidFill>
                  <a:schemeClr val="bg1"/>
                </a:solidFill>
              </a:rPr>
              <a:t>= 0073230281111222233334440321</a:t>
            </a:r>
            <a:r>
              <a:rPr lang="ko-KR" altLang="en-US" sz="2000" dirty="0" smtClean="0">
                <a:solidFill>
                  <a:schemeClr val="bg1"/>
                </a:solidFill>
              </a:rPr>
              <a:t>안녕하세요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67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009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1512168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69083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클라이언트 구조 및 </a:t>
            </a:r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기능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348880"/>
            <a:ext cx="8064896" cy="396044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83568" y="2446812"/>
            <a:ext cx="776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메시지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파싱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11485" y="5028358"/>
            <a:ext cx="1349495" cy="42883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Device ID</a:t>
            </a:r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1612158" y="5028456"/>
            <a:ext cx="1220972" cy="428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채팅방</a:t>
            </a:r>
            <a:r>
              <a:rPr lang="en-US" altLang="ko-KR" sz="2000" dirty="0" smtClean="0"/>
              <a:t>ID</a:t>
            </a:r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5339335" y="5028456"/>
            <a:ext cx="1155061" cy="42883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user ID</a:t>
            </a:r>
            <a:endParaRPr lang="ko-KR" altLang="en-US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7026865" y="5028357"/>
            <a:ext cx="1361559" cy="42883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message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91084" y="3150870"/>
            <a:ext cx="7765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ex)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수신 메시지 </a:t>
            </a:r>
            <a:r>
              <a:rPr lang="en-US" altLang="ko-KR" sz="2000" dirty="0" smtClean="0">
                <a:solidFill>
                  <a:schemeClr val="bg1"/>
                </a:solidFill>
              </a:rPr>
              <a:t>= 0073230281111222233334440321</a:t>
            </a:r>
            <a:r>
              <a:rPr lang="ko-KR" altLang="en-US" sz="2000" dirty="0" smtClean="0">
                <a:solidFill>
                  <a:schemeClr val="bg1"/>
                </a:solidFill>
              </a:rPr>
              <a:t>안녕하세요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 rot="5400000">
            <a:off x="2934861" y="3340217"/>
            <a:ext cx="216024" cy="125310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43557" y="40747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substring(0,9)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오른쪽 중괄호 22"/>
          <p:cNvSpPr/>
          <p:nvPr/>
        </p:nvSpPr>
        <p:spPr>
          <a:xfrm rot="5400000">
            <a:off x="4769541" y="2881309"/>
            <a:ext cx="216024" cy="217091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02025" y="4077072"/>
            <a:ext cx="150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 substring(9,24)</a:t>
            </a:r>
          </a:p>
        </p:txBody>
      </p:sp>
      <p:sp>
        <p:nvSpPr>
          <p:cNvPr id="30" name="오른쪽 중괄호 29"/>
          <p:cNvSpPr/>
          <p:nvPr/>
        </p:nvSpPr>
        <p:spPr>
          <a:xfrm rot="5400000">
            <a:off x="6199062" y="3711469"/>
            <a:ext cx="212991" cy="51059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606992" y="4077072"/>
            <a:ext cx="162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 substring(24, 28)</a:t>
            </a:r>
          </a:p>
        </p:txBody>
      </p:sp>
      <p:sp>
        <p:nvSpPr>
          <p:cNvPr id="33" name="오른쪽 중괄호 32"/>
          <p:cNvSpPr/>
          <p:nvPr/>
        </p:nvSpPr>
        <p:spPr>
          <a:xfrm rot="16200000">
            <a:off x="7122691" y="2815143"/>
            <a:ext cx="216024" cy="1163315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603464" y="2981011"/>
            <a:ext cx="1351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 substring(28)</a:t>
            </a:r>
          </a:p>
        </p:txBody>
      </p:sp>
      <p:sp>
        <p:nvSpPr>
          <p:cNvPr id="35" name="아래쪽 화살표 34"/>
          <p:cNvSpPr/>
          <p:nvPr/>
        </p:nvSpPr>
        <p:spPr>
          <a:xfrm rot="1998340">
            <a:off x="2329916" y="4337184"/>
            <a:ext cx="198022" cy="6504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 rot="1998340">
            <a:off x="4215608" y="4337184"/>
            <a:ext cx="198022" cy="6504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 rot="1998340">
            <a:off x="5994206" y="4360401"/>
            <a:ext cx="198022" cy="6504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20281426">
            <a:off x="7612781" y="3930944"/>
            <a:ext cx="198022" cy="10165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5661248"/>
            <a:ext cx="570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* </a:t>
            </a:r>
            <a:r>
              <a:rPr lang="ko-KR" altLang="en-US" dirty="0" err="1" smtClean="0">
                <a:solidFill>
                  <a:schemeClr val="bg1"/>
                </a:solidFill>
                <a:latin typeface="+mj-lt"/>
              </a:rPr>
              <a:t>채팅방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ID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</a:rPr>
              <a:t>가 다르면 메시지를 수신하지 않는다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601033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1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7689378" cy="5544616"/>
          </a:xfrm>
        </p:spPr>
        <p:txBody>
          <a:bodyPr>
            <a:no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시</a:t>
            </a:r>
            <a:r>
              <a:rPr lang="ko-KR" altLang="en-US" sz="4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연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noProof="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06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548680"/>
            <a:ext cx="8064896" cy="576064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83568" y="2492896"/>
            <a:ext cx="7765850" cy="3672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endParaRPr lang="ko-KR" altLang="en-US" sz="9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9742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1512168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결과 및 한계점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07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348880"/>
            <a:ext cx="8064896" cy="396044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83568" y="2492896"/>
            <a:ext cx="7765850" cy="3672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2000" dirty="0" smtClean="0">
                <a:solidFill>
                  <a:schemeClr val="bg1"/>
                </a:solidFill>
              </a:rPr>
              <a:t>낮은 완성도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 </a:t>
            </a:r>
            <a:r>
              <a:rPr lang="en-US" altLang="ko-KR" sz="2000" b="0" dirty="0" smtClean="0">
                <a:solidFill>
                  <a:schemeClr val="bg1"/>
                </a:solidFill>
              </a:rPr>
              <a:t>- </a:t>
            </a:r>
            <a:r>
              <a:rPr lang="ko-KR" altLang="en-US" sz="2000" b="0" dirty="0" smtClean="0">
                <a:solidFill>
                  <a:schemeClr val="bg1"/>
                </a:solidFill>
              </a:rPr>
              <a:t>강의검색</a:t>
            </a:r>
            <a:r>
              <a:rPr lang="en-US" altLang="ko-KR" sz="2000" b="0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0" dirty="0" err="1" smtClean="0">
                <a:solidFill>
                  <a:schemeClr val="bg1"/>
                </a:solidFill>
              </a:rPr>
              <a:t>채팅방</a:t>
            </a:r>
            <a:r>
              <a:rPr lang="ko-KR" altLang="en-US" sz="2000" b="0" dirty="0" smtClean="0">
                <a:solidFill>
                  <a:schemeClr val="bg1"/>
                </a:solidFill>
              </a:rPr>
              <a:t> 삭제</a:t>
            </a:r>
            <a:r>
              <a:rPr lang="en-US" altLang="ko-KR" sz="2000" b="0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0" dirty="0" smtClean="0">
                <a:solidFill>
                  <a:schemeClr val="bg1"/>
                </a:solidFill>
              </a:rPr>
              <a:t>대화내용 저장</a:t>
            </a:r>
            <a:r>
              <a:rPr lang="en-US" altLang="ko-KR" sz="2000" b="0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0" dirty="0" smtClean="0">
                <a:solidFill>
                  <a:schemeClr val="bg1"/>
                </a:solidFill>
              </a:rPr>
              <a:t>알림</a:t>
            </a:r>
            <a:r>
              <a:rPr lang="en-US" altLang="ko-KR" sz="2000" b="0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0" dirty="0" smtClean="0">
                <a:solidFill>
                  <a:schemeClr val="bg1"/>
                </a:solidFill>
              </a:rPr>
              <a:t>예외처리 등</a:t>
            </a:r>
            <a:endParaRPr lang="en-US" altLang="ko-KR" sz="2000" b="0" dirty="0">
              <a:solidFill>
                <a:schemeClr val="bg1"/>
              </a:solidFill>
            </a:endParaRPr>
          </a:p>
          <a:p>
            <a:pPr algn="l"/>
            <a:endParaRPr lang="en-US" altLang="ko-KR" sz="2000" b="0" dirty="0" smtClean="0">
              <a:solidFill>
                <a:schemeClr val="bg1"/>
              </a:solidFill>
            </a:endParaRPr>
          </a:p>
          <a:p>
            <a:pPr algn="l"/>
            <a:r>
              <a:rPr lang="ko-KR" altLang="en-US" sz="2000" dirty="0" smtClean="0">
                <a:solidFill>
                  <a:schemeClr val="bg1"/>
                </a:solidFill>
              </a:rPr>
              <a:t>비효율적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 </a:t>
            </a:r>
            <a:r>
              <a:rPr lang="en-US" altLang="ko-KR" sz="2000" b="0" dirty="0" smtClean="0">
                <a:solidFill>
                  <a:schemeClr val="bg1"/>
                </a:solidFill>
              </a:rPr>
              <a:t>- </a:t>
            </a:r>
            <a:r>
              <a:rPr lang="ko-KR" altLang="en-US" sz="2000" b="0" dirty="0" smtClean="0">
                <a:solidFill>
                  <a:schemeClr val="bg1"/>
                </a:solidFill>
              </a:rPr>
              <a:t>다른 </a:t>
            </a:r>
            <a:r>
              <a:rPr lang="ko-KR" altLang="en-US" sz="2000" b="0" dirty="0" err="1" smtClean="0">
                <a:solidFill>
                  <a:schemeClr val="bg1"/>
                </a:solidFill>
              </a:rPr>
              <a:t>채팅방의</a:t>
            </a:r>
            <a:r>
              <a:rPr lang="ko-KR" altLang="en-US" sz="2000" b="0" dirty="0" smtClean="0">
                <a:solidFill>
                  <a:schemeClr val="bg1"/>
                </a:solidFill>
              </a:rPr>
              <a:t> 메시지를 모두 수신</a:t>
            </a:r>
            <a:endParaRPr lang="en-US" altLang="ko-KR" sz="2000" b="0" dirty="0" smtClean="0">
              <a:solidFill>
                <a:schemeClr val="bg1"/>
              </a:solidFill>
            </a:endParaRPr>
          </a:p>
          <a:p>
            <a:pPr algn="l"/>
            <a:endParaRPr lang="en-US" altLang="ko-KR" sz="2000" b="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dirty="0" smtClean="0">
                <a:solidFill>
                  <a:schemeClr val="bg1"/>
                </a:solidFill>
              </a:rPr>
              <a:t>서버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 </a:t>
            </a:r>
            <a:r>
              <a:rPr lang="en-US" altLang="ko-KR" sz="2000" b="0" dirty="0" smtClean="0">
                <a:solidFill>
                  <a:schemeClr val="bg1"/>
                </a:solidFill>
              </a:rPr>
              <a:t>- </a:t>
            </a:r>
            <a:r>
              <a:rPr lang="ko-KR" altLang="en-US" sz="2000" b="0" dirty="0" smtClean="0">
                <a:solidFill>
                  <a:schemeClr val="bg1"/>
                </a:solidFill>
              </a:rPr>
              <a:t>항상 실행할 수 있는 서버 필요</a:t>
            </a:r>
            <a:endParaRPr lang="en-US" altLang="ko-KR" sz="2000" b="0" dirty="0" smtClean="0">
              <a:solidFill>
                <a:schemeClr val="bg1"/>
              </a:solidFill>
            </a:endParaRPr>
          </a:p>
          <a:p>
            <a:pPr algn="l"/>
            <a:endParaRPr lang="en-US" altLang="ko-KR" sz="2000" b="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dirty="0" smtClean="0">
                <a:solidFill>
                  <a:schemeClr val="bg1"/>
                </a:solidFill>
              </a:rPr>
              <a:t>역기능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ko-KR" sz="2000" b="0" dirty="0">
                <a:solidFill>
                  <a:schemeClr val="bg1"/>
                </a:solidFill>
              </a:rPr>
              <a:t> </a:t>
            </a:r>
            <a:r>
              <a:rPr lang="en-US" altLang="ko-KR" sz="2000" b="0" dirty="0" smtClean="0">
                <a:solidFill>
                  <a:schemeClr val="bg1"/>
                </a:solidFill>
              </a:rPr>
              <a:t>- </a:t>
            </a:r>
            <a:r>
              <a:rPr lang="ko-KR" altLang="en-US" sz="2000" b="0" dirty="0" smtClean="0">
                <a:solidFill>
                  <a:schemeClr val="bg1"/>
                </a:solidFill>
              </a:rPr>
              <a:t>익명을 이용한 욕설</a:t>
            </a:r>
            <a:r>
              <a:rPr lang="en-US" altLang="ko-KR" sz="2000" b="0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0" dirty="0" smtClean="0">
                <a:solidFill>
                  <a:schemeClr val="bg1"/>
                </a:solidFill>
              </a:rPr>
              <a:t>비방 및 허위 사실 유포</a:t>
            </a:r>
            <a:endParaRPr lang="en-US" altLang="ko-KR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8233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1588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5431635" y="1455647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02 </a:t>
            </a:r>
            <a:r>
              <a:rPr lang="ko-KR" altLang="en-US" b="1" spc="-20" noProof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개발환경</a:t>
            </a:r>
            <a:endParaRPr kumimoji="0" lang="en-US" altLang="ko-KR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503643" y="1383639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5431635" y="227338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03 </a:t>
            </a:r>
            <a:r>
              <a:rPr kumimoji="0" lang="ko-KR" altLang="en-US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전체 프로그램 구조</a:t>
            </a: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5503643" y="2201374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5431635" y="6097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01 </a:t>
            </a:r>
            <a:r>
              <a:rPr kumimoji="0" lang="ko-KR" altLang="en-US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개발 동기 및 목적</a:t>
            </a: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5503643" y="53776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5431635" y="314276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04 </a:t>
            </a:r>
            <a:r>
              <a:rPr kumimoji="0" lang="ko-KR" altLang="en-US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서버 구조 및 기능</a:t>
            </a: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5503643" y="3070760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503643" y="3964572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/>
          <p:cNvSpPr txBox="1">
            <a:spLocks/>
          </p:cNvSpPr>
          <p:nvPr/>
        </p:nvSpPr>
        <p:spPr>
          <a:xfrm>
            <a:off x="5431635" y="397086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05 </a:t>
            </a:r>
            <a:r>
              <a:rPr kumimoji="0" lang="ko-KR" altLang="en-US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클라이언트 구조 및 기능</a:t>
            </a: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5503643" y="4796466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부제목 2"/>
          <p:cNvSpPr txBox="1">
            <a:spLocks/>
          </p:cNvSpPr>
          <p:nvPr/>
        </p:nvSpPr>
        <p:spPr>
          <a:xfrm>
            <a:off x="5431635" y="4857569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06 </a:t>
            </a:r>
            <a:r>
              <a:rPr lang="ko-KR" altLang="en-US" b="1" spc="-2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503643" y="5616510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부제목 2"/>
          <p:cNvSpPr txBox="1">
            <a:spLocks/>
          </p:cNvSpPr>
          <p:nvPr/>
        </p:nvSpPr>
        <p:spPr>
          <a:xfrm>
            <a:off x="5431635" y="5693979"/>
            <a:ext cx="3312368" cy="327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07 </a:t>
            </a:r>
            <a:r>
              <a:rPr lang="ko-KR" altLang="en-US" b="1" spc="-20" noProof="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결과 및 한계점</a:t>
            </a:r>
            <a:r>
              <a:rPr kumimoji="0" lang="en-US" altLang="ko-KR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18524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1512168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개발 동기 및 목적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348880"/>
            <a:ext cx="8064896" cy="396044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83568" y="2492896"/>
            <a:ext cx="7765850" cy="3672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solidFill>
                  <a:schemeClr val="bg1"/>
                </a:solidFill>
              </a:rPr>
              <a:t>강의 별 </a:t>
            </a:r>
            <a:r>
              <a:rPr lang="ko-KR" altLang="en-US" sz="2800" b="0" dirty="0" err="1" smtClean="0">
                <a:solidFill>
                  <a:schemeClr val="bg1"/>
                </a:solidFill>
              </a:rPr>
              <a:t>채팅방</a:t>
            </a:r>
            <a:r>
              <a:rPr lang="ko-KR" altLang="en-US" sz="2800" b="0" dirty="0" smtClean="0">
                <a:solidFill>
                  <a:schemeClr val="bg1"/>
                </a:solidFill>
              </a:rPr>
              <a:t> </a:t>
            </a:r>
            <a:endParaRPr lang="en-US" altLang="ko-KR" sz="2800" b="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800" b="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solidFill>
                  <a:schemeClr val="bg1"/>
                </a:solidFill>
              </a:rPr>
              <a:t>자유로운 정보 공유 및 강의</a:t>
            </a:r>
            <a:r>
              <a:rPr lang="en-US" altLang="ko-KR" sz="2800" b="0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0" dirty="0" smtClean="0">
                <a:solidFill>
                  <a:schemeClr val="bg1"/>
                </a:solidFill>
              </a:rPr>
              <a:t>교수</a:t>
            </a:r>
            <a:r>
              <a:rPr lang="en-US" altLang="ko-KR" sz="2800" b="0" dirty="0" smtClean="0">
                <a:solidFill>
                  <a:schemeClr val="bg1"/>
                </a:solidFill>
              </a:rPr>
              <a:t>)</a:t>
            </a:r>
            <a:r>
              <a:rPr lang="ko-KR" altLang="en-US" sz="2800" b="0" dirty="0" smtClean="0">
                <a:solidFill>
                  <a:schemeClr val="bg1"/>
                </a:solidFill>
              </a:rPr>
              <a:t> 평가 </a:t>
            </a:r>
            <a:endParaRPr lang="ko-KR" altLang="en-US" sz="2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1937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1512168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개발 환경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348880"/>
            <a:ext cx="8064896" cy="396044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83568" y="2492896"/>
            <a:ext cx="7765850" cy="3672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0" dirty="0" smtClean="0">
                <a:solidFill>
                  <a:schemeClr val="bg1"/>
                </a:solidFill>
              </a:rPr>
              <a:t>Windows7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0" dirty="0" smtClean="0">
                <a:solidFill>
                  <a:schemeClr val="bg1"/>
                </a:solidFill>
              </a:rPr>
              <a:t>Eclipse </a:t>
            </a:r>
            <a:r>
              <a:rPr lang="en-US" altLang="ko-KR" sz="2400" b="0" dirty="0">
                <a:solidFill>
                  <a:schemeClr val="bg1"/>
                </a:solidFill>
              </a:rPr>
              <a:t>+ Android </a:t>
            </a:r>
            <a:r>
              <a:rPr lang="en-US" altLang="ko-KR" sz="2400" b="0" dirty="0" smtClean="0">
                <a:solidFill>
                  <a:schemeClr val="bg1"/>
                </a:solidFill>
              </a:rPr>
              <a:t>SDK</a:t>
            </a:r>
            <a:endParaRPr lang="en-US" altLang="ko-KR" sz="2400" b="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0" dirty="0" smtClean="0">
                <a:solidFill>
                  <a:schemeClr val="bg1"/>
                </a:solidFill>
              </a:rPr>
              <a:t>Java</a:t>
            </a:r>
            <a:endParaRPr lang="ko-KR" alt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213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1984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1512168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전체 프로그램 구조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83568" y="2492896"/>
            <a:ext cx="7765850" cy="3672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endParaRPr lang="en-US" altLang="ko-KR" sz="2400" b="0" dirty="0" smtClean="0"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9003" y="2924944"/>
            <a:ext cx="2990909" cy="31932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ServerSocket</a:t>
            </a:r>
            <a:r>
              <a:rPr lang="en-US" altLang="ko-KR" dirty="0" smtClean="0"/>
              <a:t> Listen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46684" y="3817882"/>
            <a:ext cx="2517204" cy="551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 Socket Thread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46684" y="4511024"/>
            <a:ext cx="2517204" cy="551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 Socket </a:t>
            </a:r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46684" y="5203180"/>
            <a:ext cx="2517204" cy="551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 Socket </a:t>
            </a:r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574890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…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7214" y="246327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38393" y="2890788"/>
            <a:ext cx="2990909" cy="31932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6454204" y="246327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91293" y="3398598"/>
            <a:ext cx="2517204" cy="551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Connect Server Socket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5691293" y="4211791"/>
            <a:ext cx="2517204" cy="551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Input Thread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5691293" y="5062308"/>
            <a:ext cx="2517204" cy="551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Output Thread</a:t>
            </a:r>
            <a:endParaRPr lang="ko-KR" altLang="en-US" sz="1600" dirty="0"/>
          </a:p>
        </p:txBody>
      </p:sp>
      <p:sp>
        <p:nvSpPr>
          <p:cNvPr id="15" name="오른쪽 화살표 14"/>
          <p:cNvSpPr/>
          <p:nvPr/>
        </p:nvSpPr>
        <p:spPr>
          <a:xfrm rot="11272425">
            <a:off x="3527131" y="3388380"/>
            <a:ext cx="2088126" cy="28439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왼쪽/오른쪽 화살표 22"/>
          <p:cNvSpPr/>
          <p:nvPr/>
        </p:nvSpPr>
        <p:spPr>
          <a:xfrm rot="21144636">
            <a:off x="3665713" y="4391775"/>
            <a:ext cx="1983389" cy="265077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왼쪽/오른쪽 화살표 23"/>
          <p:cNvSpPr/>
          <p:nvPr/>
        </p:nvSpPr>
        <p:spPr>
          <a:xfrm rot="781690">
            <a:off x="3620385" y="4983222"/>
            <a:ext cx="1983389" cy="265077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1383" y="326582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41383" y="426344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1383" y="4854150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6814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1512168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서버 구조 및 기능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348880"/>
            <a:ext cx="8064896" cy="396044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89003" y="2900006"/>
            <a:ext cx="2990909" cy="31932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수강편람 로드 및 </a:t>
            </a:r>
            <a:r>
              <a:rPr lang="ko-KR" altLang="en-US" dirty="0" err="1" smtClean="0"/>
              <a:t>파싱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클라이언트 접속 대기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쓰레드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메시지 전송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쓰레드</a:t>
            </a:r>
            <a:r>
              <a:rPr lang="ko-KR" altLang="en-US" dirty="0" smtClean="0"/>
              <a:t> 삭제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57214" y="243834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5764" y="4221009"/>
            <a:ext cx="2517204" cy="551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쓰레드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64088" y="2900006"/>
            <a:ext cx="2990909" cy="31932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클라이언트 메시지 수신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강의 목록 전송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서버로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요청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5724128" y="243834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ServerThread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626009" y="4354453"/>
            <a:ext cx="1594063" cy="28439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025764" y="3151558"/>
            <a:ext cx="2517204" cy="551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수강편람 로드 및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60243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1512168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1081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서버 구조 및 기능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348880"/>
            <a:ext cx="8064896" cy="396044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755576" y="2908477"/>
            <a:ext cx="2990909" cy="31932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수강편람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xlsx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과목명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학수번호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분반 추출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강의정보 리스트에 저장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1115616" y="243834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ExcelHandler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6684" y="4797152"/>
            <a:ext cx="2517204" cy="551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강의정보 리스트에 저장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364088" y="2916948"/>
            <a:ext cx="2990909" cy="31932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과목명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학수번호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분반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5917034" y="2446812"/>
            <a:ext cx="202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SubjectInfo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3626008" y="4930596"/>
            <a:ext cx="1594063" cy="28439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94643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1512168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69083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클라이언트 구조 및 </a:t>
            </a:r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기능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348880"/>
            <a:ext cx="8064896" cy="396044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683568" y="2492896"/>
            <a:ext cx="7765850" cy="36724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0" dirty="0" smtClean="0">
                <a:solidFill>
                  <a:schemeClr val="bg1"/>
                </a:solidFill>
              </a:rPr>
              <a:t>총 </a:t>
            </a:r>
            <a:r>
              <a:rPr lang="en-US" altLang="ko-KR" sz="2400" b="0" dirty="0" smtClean="0">
                <a:solidFill>
                  <a:schemeClr val="bg1"/>
                </a:solidFill>
              </a:rPr>
              <a:t>3</a:t>
            </a:r>
            <a:r>
              <a:rPr lang="ko-KR" altLang="en-US" sz="2400" b="0" dirty="0" smtClean="0">
                <a:solidFill>
                  <a:schemeClr val="bg1"/>
                </a:solidFill>
              </a:rPr>
              <a:t>개의 </a:t>
            </a:r>
            <a:r>
              <a:rPr lang="ko-KR" altLang="en-US" sz="2400" b="0" dirty="0" err="1" smtClean="0">
                <a:solidFill>
                  <a:schemeClr val="bg1"/>
                </a:solidFill>
              </a:rPr>
              <a:t>액티비티</a:t>
            </a:r>
            <a:r>
              <a:rPr lang="en-US" altLang="ko-KR" sz="2400" b="0" dirty="0" smtClean="0">
                <a:solidFill>
                  <a:schemeClr val="bg1"/>
                </a:solidFill>
              </a:rPr>
              <a:t>(</a:t>
            </a:r>
            <a:r>
              <a:rPr lang="ko-KR" altLang="en-US" sz="2400" b="0" dirty="0" smtClean="0">
                <a:solidFill>
                  <a:schemeClr val="bg1"/>
                </a:solidFill>
              </a:rPr>
              <a:t>화면</a:t>
            </a:r>
            <a:r>
              <a:rPr lang="en-US" altLang="ko-KR" sz="2400" b="0" dirty="0" smtClean="0">
                <a:solidFill>
                  <a:schemeClr val="bg1"/>
                </a:solidFill>
              </a:rPr>
              <a:t>)</a:t>
            </a:r>
            <a:r>
              <a:rPr lang="ko-KR" altLang="en-US" sz="2400" b="0" dirty="0" smtClean="0">
                <a:solidFill>
                  <a:schemeClr val="bg1"/>
                </a:solidFill>
              </a:rPr>
              <a:t>으로 구성</a:t>
            </a:r>
            <a:endParaRPr lang="en-US" altLang="ko-KR" sz="2400" b="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t="4524" r="32998" b="1907"/>
          <a:stretch/>
        </p:blipFill>
        <p:spPr bwMode="auto">
          <a:xfrm>
            <a:off x="1043608" y="2996952"/>
            <a:ext cx="169632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" t="4284" r="33337" b="1033"/>
          <a:stretch/>
        </p:blipFill>
        <p:spPr bwMode="auto">
          <a:xfrm>
            <a:off x="3731816" y="3000753"/>
            <a:ext cx="166935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" t="4284" r="33072" b="1033"/>
          <a:stretch/>
        </p:blipFill>
        <p:spPr bwMode="auto">
          <a:xfrm>
            <a:off x="6372200" y="2996952"/>
            <a:ext cx="1679854" cy="280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5863207"/>
            <a:ext cx="169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</a:rPr>
              <a:t>채팅방</a:t>
            </a:r>
            <a:r>
              <a:rPr lang="ko-KR" altLang="en-US" sz="1400" dirty="0" smtClean="0">
                <a:solidFill>
                  <a:schemeClr val="bg1"/>
                </a:solidFill>
              </a:rPr>
              <a:t> 리스트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8333" y="5863207"/>
            <a:ext cx="169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강의 리스트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63967" y="5863207"/>
            <a:ext cx="1696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채팅 화면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76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1512168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6908304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클라이언트 구조 및 </a:t>
            </a:r>
            <a:r>
              <a:rPr lang="ko-KR" altLang="en-US" sz="4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기능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552" y="2348880"/>
            <a:ext cx="8064896" cy="396044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55576" y="2916948"/>
            <a:ext cx="2990909" cy="31932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서버로 강의 목록 요청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강의 목록 수신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수신된 목록 리스트에 저장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리스트를 화면에 출력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강의선택 및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생성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5" y="2446812"/>
            <a:ext cx="299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      </a:t>
            </a:r>
            <a:r>
              <a:rPr lang="en-US" altLang="ko-KR" b="1" dirty="0" err="1" smtClean="0">
                <a:solidFill>
                  <a:schemeClr val="bg1"/>
                </a:solidFill>
              </a:rPr>
              <a:t>SubjectListActivity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2428" y="5338092"/>
            <a:ext cx="2517204" cy="551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강의선택 및 </a:t>
            </a:r>
            <a:r>
              <a:rPr lang="ko-KR" altLang="en-US" dirty="0" err="1"/>
              <a:t>채팅방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5364088" y="2916948"/>
            <a:ext cx="2990909" cy="31932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생성된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리스트 출력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채팅방</a:t>
            </a:r>
            <a:r>
              <a:rPr lang="ko-KR" altLang="en-US" dirty="0" smtClean="0"/>
              <a:t> 입장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5364087" y="2446812"/>
            <a:ext cx="299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</a:rPr>
              <a:t>ChattingRoomListActivity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00940" y="4511166"/>
            <a:ext cx="2517204" cy="551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채팅방</a:t>
            </a:r>
            <a:r>
              <a:rPr lang="ko-KR" altLang="en-US" dirty="0"/>
              <a:t> 입장</a:t>
            </a:r>
            <a:endParaRPr lang="en-US" altLang="ko-KR" dirty="0"/>
          </a:p>
        </p:txBody>
      </p:sp>
      <p:sp>
        <p:nvSpPr>
          <p:cNvPr id="18" name="오른쪽 화살표 17"/>
          <p:cNvSpPr/>
          <p:nvPr/>
        </p:nvSpPr>
        <p:spPr>
          <a:xfrm>
            <a:off x="3583727" y="5471536"/>
            <a:ext cx="1594063" cy="28439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7268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435</Words>
  <Application>Microsoft Office PowerPoint</Application>
  <PresentationFormat>화면 슬라이드 쇼(4:3)</PresentationFormat>
  <Paragraphs>223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Arial</vt:lpstr>
      <vt:lpstr>맑은 고딕</vt:lpstr>
      <vt:lpstr>나눔고딕</vt:lpstr>
      <vt:lpstr>나눔고딕 ExtraBold</vt:lpstr>
      <vt:lpstr>Office 테마</vt:lpstr>
      <vt:lpstr> 안드로이드 익명 채팅 어플 개발  최종발표</vt:lpstr>
      <vt:lpstr>목차</vt:lpstr>
      <vt:lpstr>개발 동기 및 목적</vt:lpstr>
      <vt:lpstr>개발 환경</vt:lpstr>
      <vt:lpstr>전체 프로그램 구조</vt:lpstr>
      <vt:lpstr>서버 구조 및 기능</vt:lpstr>
      <vt:lpstr>서버 구조 및 기능</vt:lpstr>
      <vt:lpstr>클라이언트 구조 및 기능</vt:lpstr>
      <vt:lpstr>클라이언트 구조 및 기능</vt:lpstr>
      <vt:lpstr>클라이언트 구조 및 기능</vt:lpstr>
      <vt:lpstr>클라이언트 구조 및 기능</vt:lpstr>
      <vt:lpstr>클라이언트 구조 및 기능</vt:lpstr>
      <vt:lpstr>클라이언트 구조 및 기능</vt:lpstr>
      <vt:lpstr>시연</vt:lpstr>
      <vt:lpstr>결과 및 한계점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Jun</cp:lastModifiedBy>
  <cp:revision>71</cp:revision>
  <dcterms:created xsi:type="dcterms:W3CDTF">2011-08-25T02:21:48Z</dcterms:created>
  <dcterms:modified xsi:type="dcterms:W3CDTF">2014-01-06T13:50:13Z</dcterms:modified>
</cp:coreProperties>
</file>