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9" r:id="rId4"/>
    <p:sldId id="270" r:id="rId5"/>
    <p:sldId id="288" r:id="rId6"/>
    <p:sldId id="271" r:id="rId7"/>
    <p:sldId id="260" r:id="rId8"/>
    <p:sldId id="290" r:id="rId9"/>
    <p:sldId id="266" r:id="rId10"/>
    <p:sldId id="278" r:id="rId11"/>
    <p:sldId id="284" r:id="rId12"/>
    <p:sldId id="289" r:id="rId13"/>
    <p:sldId id="285" r:id="rId14"/>
    <p:sldId id="286" r:id="rId15"/>
    <p:sldId id="287" r:id="rId16"/>
    <p:sldId id="291" r:id="rId17"/>
    <p:sldId id="283" r:id="rId18"/>
  </p:sldIdLst>
  <p:sldSz cx="9144000" cy="6858000" type="screen4x3"/>
  <p:notesSz cx="6858000" cy="9144000"/>
  <p:embeddedFontLst>
    <p:embeddedFont>
      <p:font typeface="나눔고딕" pitchFamily="50" charset="-127"/>
      <p:regular r:id="rId20"/>
      <p:bold r:id="rId21"/>
    </p:embeddedFont>
    <p:embeddedFont>
      <p:font typeface="나눔손글씨 펜" pitchFamily="66" charset="-127"/>
      <p:regular r:id="rId22"/>
    </p:embeddedFont>
    <p:embeddedFont>
      <p:font typeface="나눔고딕코딩" pitchFamily="49" charset="-127"/>
      <p:regular r:id="rId23"/>
      <p:bold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9242" autoAdjust="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83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e0901.iptime.org:8080/coff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16216" y="4581128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4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092215 </a:t>
            </a:r>
            <a:r>
              <a:rPr lang="ko-KR" altLang="en-US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박영준</a:t>
            </a:r>
            <a:endParaRPr lang="en-US" altLang="ko-KR" sz="14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092242 </a:t>
            </a:r>
            <a:r>
              <a:rPr lang="ko-KR" altLang="en-US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김희준</a:t>
            </a:r>
            <a:endParaRPr lang="en-US" altLang="ko-KR" sz="14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092233 </a:t>
            </a:r>
            <a:r>
              <a:rPr lang="ko-KR" altLang="en-US" sz="1400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민지상</a:t>
            </a:r>
            <a:endParaRPr lang="en-US" altLang="ko-KR" sz="14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프로젝트 최종보고서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데이터베이</a:t>
            </a:r>
            <a:r>
              <a:rPr lang="ko-KR" altLang="en-US" sz="2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스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85749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커피숍 관리 웹 어플리케이션 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db_conn.php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143248"/>
            <a:ext cx="60324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데이터베이스에 접속하는 부분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DB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와 연결이 필요한 페이지에 이 </a:t>
            </a:r>
            <a:r>
              <a:rPr lang="en-US" altLang="ko-KR" sz="1600" dirty="0" err="1" smtClean="0">
                <a:latin typeface="나눔고딕코딩" pitchFamily="49" charset="-127"/>
                <a:ea typeface="나눔고딕코딩" pitchFamily="49" charset="-127"/>
              </a:rPr>
              <a:t>php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파일을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include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시킨다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8141148" cy="928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order.php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85926"/>
            <a:ext cx="7239000" cy="39433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3108" y="4500570"/>
            <a:ext cx="650085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메뉴판을 출력하는 코드부분으로서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쿼리로 상품 테이블을 검색한뒤 행의 개수가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0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개라면 메뉴가 등록되어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있지 않다는 경고문을 띄우고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그렇지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않다면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600" dirty="0" err="1" smtClean="0">
                <a:latin typeface="나눔고딕코딩" pitchFamily="49" charset="-127"/>
                <a:ea typeface="나눔고딕코딩" pitchFamily="49" charset="-127"/>
              </a:rPr>
              <a:t>mysql_fetch_row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를 통해 각 행의 값을 출력하게 된다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각 행의 값은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$row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변수에 저장되어 출력되게 된다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order.php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7829550" cy="2705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428992" y="4000504"/>
            <a:ext cx="521497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현재 선택된 상품을 가져와 출력하는 부분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600" dirty="0" err="1" smtClean="0">
                <a:latin typeface="나눔고딕코딩" pitchFamily="49" charset="-127"/>
                <a:ea typeface="나눔고딕코딩" pitchFamily="49" charset="-127"/>
              </a:rPr>
              <a:t>selected_menu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테이블은 선택된 상품의 번호와 개수만 가지고 있기 때문에 상품의 번호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1600" dirty="0" err="1" smtClean="0">
                <a:latin typeface="나눔고딕코딩" pitchFamily="49" charset="-127"/>
                <a:ea typeface="나눔고딕코딩" pitchFamily="49" charset="-127"/>
              </a:rPr>
              <a:t>goods_num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)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가 같은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goods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테이블의 레코드와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EQUI JOIN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하여 현재 선택된 상품의 이름과 가격을 가져온다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가져온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데이터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는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table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형태로 출력한다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sales.php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5296826" cy="37862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00364" y="4572008"/>
            <a:ext cx="557216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특정 시간대에 속하는 주문들의 매출을 출력하는 부분으로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주문번호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1600" dirty="0" err="1" smtClean="0">
                <a:latin typeface="나눔고딕코딩" pitchFamily="49" charset="-127"/>
                <a:ea typeface="나눔고딕코딩" pitchFamily="49" charset="-127"/>
              </a:rPr>
              <a:t>order_num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)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로 </a:t>
            </a:r>
            <a:r>
              <a:rPr lang="ko-KR" altLang="en-US" sz="1600" dirty="0" err="1" smtClean="0">
                <a:latin typeface="나눔고딕코딩" pitchFamily="49" charset="-127"/>
                <a:ea typeface="나눔고딕코딩" pitchFamily="49" charset="-127"/>
              </a:rPr>
              <a:t>그룹지어서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각 </a:t>
            </a:r>
            <a:r>
              <a:rPr lang="ko-KR" altLang="en-US" sz="1600" dirty="0" err="1" smtClean="0">
                <a:latin typeface="나눔고딕코딩" pitchFamily="49" charset="-127"/>
                <a:ea typeface="나눔고딕코딩" pitchFamily="49" charset="-127"/>
              </a:rPr>
              <a:t>주문별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매출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(sum(price))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을 구한다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결과 값을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$result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에 담게 되는데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각 행을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while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문을 통해 출력하게 된다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681511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goods_insert.php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5216258" cy="478634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29124" y="3357562"/>
            <a:ext cx="428628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상품 등록시의 코드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넘겨받은 이름과 가격이 비어있다면 항목을 빠짐없이 입력해달라는 경고문을 띄우며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만일 기존 상품과 같은 이름을 가진 상품을 추가시키려 한다거나 가격란에 숫자가 아닌값을 넣었다면 경고를 띄운다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INSERT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문을 통해 넘겨받은 값을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DB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에 추가시킨다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97224"/>
            <a:ext cx="8172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소스코드 분석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– goods_delete_process.php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3571876"/>
            <a:ext cx="800105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상품을 삭제시 사용되는 코드로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, goods 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테이블은 추후에 주문 내역 조회시에 이름이 필요하기 때문에 완전히 삭제시키지 않고 테이블에 남긴다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</a:p>
          <a:p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대신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UPDATE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문을 사용하여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del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라는 변수의 값을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에서 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0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으로 수정함으로써 </a:t>
            </a:r>
            <a:endParaRPr lang="en-US" altLang="ko-KR" sz="16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600" dirty="0" err="1" smtClean="0">
                <a:latin typeface="나눔고딕코딩" pitchFamily="49" charset="-127"/>
                <a:ea typeface="나눔고딕코딩" pitchFamily="49" charset="-127"/>
              </a:rPr>
              <a:t>메뉴판이나</a:t>
            </a:r>
            <a:r>
              <a:rPr lang="ko-KR" altLang="en-US" sz="1600" dirty="0" smtClean="0">
                <a:latin typeface="나눔고딕코딩" pitchFamily="49" charset="-127"/>
                <a:ea typeface="나눔고딕코딩" pitchFamily="49" charset="-127"/>
              </a:rPr>
              <a:t> 관리 목록에는 출력되지 않도록 만든다</a:t>
            </a:r>
            <a:r>
              <a:rPr lang="en-US" altLang="ko-KR" sz="1600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1643050"/>
            <a:ext cx="7977243" cy="16430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302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Q &amp; A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목차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395806"/>
            <a:ext cx="5698104" cy="454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주제 및 선정 배경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개발 언어 및 환경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데이터베이스 설계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데이터베이스 </a:t>
            </a:r>
            <a:r>
              <a:rPr lang="en-US" altLang="ko-KR" sz="2800" spc="0" dirty="0" smtClean="0">
                <a:solidFill>
                  <a:schemeClr val="tx2">
                    <a:lumMod val="75000"/>
                  </a:schemeClr>
                </a:solidFill>
              </a:rPr>
              <a:t>E-R </a:t>
            </a: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다이어그램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웹 페이지 사이트 </a:t>
            </a:r>
            <a:r>
              <a:rPr lang="ko-KR" altLang="en-US" sz="2800" spc="0" dirty="0" err="1" smtClean="0">
                <a:solidFill>
                  <a:schemeClr val="tx2">
                    <a:lumMod val="75000"/>
                  </a:schemeClr>
                </a:solidFill>
              </a:rPr>
              <a:t>맵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시</a:t>
            </a: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연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spc="0" dirty="0" smtClean="0">
                <a:solidFill>
                  <a:schemeClr val="tx2">
                    <a:lumMod val="75000"/>
                  </a:schemeClr>
                </a:solidFill>
              </a:rPr>
              <a:t>소스코드 분석</a:t>
            </a:r>
            <a:endParaRPr lang="en-US" altLang="ko-KR" sz="2800" spc="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800" spc="-50" dirty="0" smtClean="0">
                <a:solidFill>
                  <a:schemeClr val="tx2">
                    <a:lumMod val="75000"/>
                  </a:schemeClr>
                </a:solidFill>
              </a:rPr>
              <a:t>주제 및 선정 배경</a:t>
            </a:r>
            <a:endParaRPr lang="en-US" altLang="ko-KR" sz="28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2214554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spc="-50" dirty="0" smtClean="0">
                <a:solidFill>
                  <a:srgbClr val="C00000"/>
                </a:solidFill>
                <a:latin typeface="+mn-ea"/>
                <a:ea typeface="+mn-ea"/>
              </a:rPr>
              <a:t>주제 </a:t>
            </a:r>
            <a:r>
              <a:rPr lang="en-US" altLang="ko-KR" sz="2000" spc="-50" dirty="0" smtClean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커피숍 관리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웹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어플리케이션</a:t>
            </a:r>
            <a:endParaRPr lang="ko-KR" altLang="en-US" sz="2000" spc="-5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8346" y="2936550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spc="-5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1. DB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와 연동한 프로그램 개발을 통해 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에 대한 심도 깊은 이해 촉진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ko-KR" sz="2000" spc="-5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주문 량 저장 등을 실행하는 웹페이지 개발을 통해 실제 활용성 증대</a:t>
            </a:r>
            <a:endParaRPr lang="en-US" altLang="ko-KR" sz="2000" spc="-5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endParaRPr lang="en-US" altLang="ko-KR" sz="2000" spc="-5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가장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현대 사회에 친숙한 커피숍을 설정</a:t>
            </a:r>
            <a:endParaRPr lang="en-US" altLang="ko-KR" sz="2000" spc="-5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2000" y="2936550"/>
            <a:ext cx="132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spc="-50" dirty="0" smtClean="0">
                <a:solidFill>
                  <a:srgbClr val="C00000"/>
                </a:solidFill>
                <a:latin typeface="+mn-ea"/>
              </a:rPr>
              <a:t>선정 </a:t>
            </a:r>
            <a:r>
              <a:rPr lang="ko-KR" altLang="en-US" sz="2000" b="1" spc="-50" dirty="0" smtClean="0">
                <a:solidFill>
                  <a:srgbClr val="C00000"/>
                </a:solidFill>
                <a:latin typeface="+mn-ea"/>
              </a:rPr>
              <a:t>배경 </a:t>
            </a:r>
            <a:r>
              <a:rPr lang="en-US" altLang="ko-KR" sz="2000" b="1" spc="-50" dirty="0" smtClean="0">
                <a:solidFill>
                  <a:srgbClr val="C00000"/>
                </a:solidFill>
                <a:latin typeface="+mn-ea"/>
              </a:rPr>
              <a:t>:</a:t>
            </a:r>
            <a:endParaRPr lang="en-US" altLang="ko-KR" sz="2000" b="1" spc="-5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개발 언어 및 환경</a:t>
            </a:r>
            <a:endParaRPr lang="en-US" altLang="ko-KR" sz="30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2214554"/>
            <a:ext cx="738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spc="-50" dirty="0" smtClean="0">
                <a:solidFill>
                  <a:srgbClr val="C00000"/>
                </a:solidFill>
              </a:rPr>
              <a:t>Web </a:t>
            </a:r>
            <a:r>
              <a:rPr lang="en-US" altLang="ko-KR" sz="2800" spc="-50" dirty="0" smtClean="0">
                <a:solidFill>
                  <a:srgbClr val="C00000"/>
                </a:solidFill>
              </a:rPr>
              <a:t>Server – </a:t>
            </a: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Apache</a:t>
            </a:r>
            <a:endParaRPr lang="en-US" altLang="ko-KR" sz="2800" spc="-5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800" spc="-5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800" spc="-50" dirty="0" err="1" smtClean="0">
                <a:solidFill>
                  <a:srgbClr val="C00000"/>
                </a:solidFill>
              </a:rPr>
              <a:t>DataBase</a:t>
            </a:r>
            <a:r>
              <a:rPr lang="en-US" altLang="ko-KR" sz="2800" spc="-50" dirty="0" smtClean="0">
                <a:solidFill>
                  <a:srgbClr val="C00000"/>
                </a:solidFill>
              </a:rPr>
              <a:t> - </a:t>
            </a:r>
            <a:r>
              <a:rPr lang="en-US" altLang="ko-KR" sz="2800" spc="-50" dirty="0" err="1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ko-KR" sz="2800" spc="-5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800" spc="-50" dirty="0" smtClean="0">
                <a:solidFill>
                  <a:srgbClr val="C00000"/>
                </a:solidFill>
              </a:rPr>
              <a:t>Language - </a:t>
            </a: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, HTML, CSS, </a:t>
            </a:r>
            <a:r>
              <a:rPr lang="en-US" altLang="ko-KR" sz="2800" spc="-5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altLang="ko-KR" sz="28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906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데이터베이스 설계</a:t>
            </a:r>
            <a:endParaRPr lang="en-US" altLang="ko-KR" sz="30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9756862"/>
              </p:ext>
            </p:extLst>
          </p:nvPr>
        </p:nvGraphicFramePr>
        <p:xfrm>
          <a:off x="500034" y="2071678"/>
          <a:ext cx="19288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964413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 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식별자</a:t>
                      </a:r>
                      <a:endParaRPr lang="ko-KR" altLang="en-US" dirty="0"/>
                    </a:p>
                  </a:txBody>
                  <a:tcPr/>
                </a:tc>
              </a:tr>
              <a:tr h="339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상품번호</a:t>
                      </a:r>
                      <a:endParaRPr lang="ko-KR" altLang="en-US" sz="1600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PK</a:t>
                      </a:r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altLang="en-US" sz="1600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가격</a:t>
                      </a:r>
                      <a:endParaRPr lang="ko-KR" altLang="en-US" sz="1600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ko-KR" altLang="en-US" sz="1600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altLang="en-US" sz="1600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1714488"/>
            <a:ext cx="948283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rgbClr val="C00000"/>
                </a:solidFill>
              </a:rPr>
              <a:t>상  품</a:t>
            </a:r>
            <a:endParaRPr lang="en-US" altLang="ko-KR" sz="2000" spc="-5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815" t="55484" r="47826" b="13903"/>
          <a:stretch>
            <a:fillRect/>
          </a:stretch>
        </p:blipFill>
        <p:spPr bwMode="auto">
          <a:xfrm>
            <a:off x="2500299" y="2071678"/>
            <a:ext cx="6072230" cy="154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7696652"/>
              </p:ext>
            </p:extLst>
          </p:nvPr>
        </p:nvGraphicFramePr>
        <p:xfrm>
          <a:off x="500034" y="4714884"/>
          <a:ext cx="192882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964413"/>
              </a:tblGrid>
              <a:tr h="29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 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식별자</a:t>
                      </a:r>
                      <a:endParaRPr lang="ko-KR" altLang="en-US" dirty="0"/>
                    </a:p>
                  </a:txBody>
                  <a:tcPr/>
                </a:tc>
              </a:tr>
              <a:tr h="271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상품번호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FK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271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상품 개수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0034" y="4357694"/>
            <a:ext cx="19288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rgbClr val="C00000"/>
                </a:solidFill>
              </a:rPr>
              <a:t>주문 메뉴 저장</a:t>
            </a:r>
            <a:endParaRPr lang="en-US" altLang="ko-KR" sz="2000" spc="-50" dirty="0" smtClean="0">
              <a:solidFill>
                <a:srgbClr val="C0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 l="1087" t="65306" r="55707" b="13648"/>
          <a:stretch>
            <a:fillRect/>
          </a:stretch>
        </p:blipFill>
        <p:spPr bwMode="auto">
          <a:xfrm>
            <a:off x="2571735" y="4714884"/>
            <a:ext cx="6000793" cy="124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9518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데이터베이스 설계</a:t>
            </a:r>
            <a:endParaRPr lang="en-US" altLang="ko-KR" sz="30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559765"/>
              </p:ext>
            </p:extLst>
          </p:nvPr>
        </p:nvGraphicFramePr>
        <p:xfrm>
          <a:off x="571472" y="5572140"/>
          <a:ext cx="2143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</a:tblGrid>
              <a:tr h="25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 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식별자</a:t>
                      </a:r>
                      <a:endParaRPr lang="ko-KR" altLang="en-US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PK</a:t>
                      </a:r>
                      <a:endParaRPr lang="ko-KR" altLang="en-US" b="0" cap="none" spc="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472" y="5143512"/>
            <a:ext cx="130834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rgbClr val="C00000"/>
                </a:solidFill>
              </a:rPr>
              <a:t>관 리 자</a:t>
            </a:r>
            <a:endParaRPr lang="en-US" altLang="ko-KR" sz="2000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643050"/>
            <a:ext cx="116167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rgbClr val="C00000"/>
                </a:solidFill>
              </a:rPr>
              <a:t>주  문</a:t>
            </a:r>
            <a:endParaRPr lang="en-US" altLang="ko-KR" sz="2000" spc="-5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7696652"/>
              </p:ext>
            </p:extLst>
          </p:nvPr>
        </p:nvGraphicFramePr>
        <p:xfrm>
          <a:off x="571472" y="2071678"/>
          <a:ext cx="2071702" cy="294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/>
                <a:gridCol w="1035851"/>
              </a:tblGrid>
              <a:tr h="317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 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식별자</a:t>
                      </a:r>
                      <a:endParaRPr lang="ko-KR" altLang="en-US" dirty="0"/>
                    </a:p>
                  </a:txBody>
                  <a:tcPr/>
                </a:tc>
              </a:tr>
              <a:tr h="31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고유번호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PK</a:t>
                      </a:r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1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주문번호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1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1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총 가격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173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상품번호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FK</a:t>
                      </a:r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2429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상품 개수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853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결제 수단</a:t>
                      </a:r>
                      <a:endParaRPr lang="ko-KR" altLang="en-US" sz="1600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087" t="47832" r="38327" b="13902"/>
          <a:stretch>
            <a:fillRect/>
          </a:stretch>
        </p:blipFill>
        <p:spPr bwMode="auto">
          <a:xfrm>
            <a:off x="2724136" y="2071678"/>
            <a:ext cx="5848391" cy="157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1087" t="69133" r="54891" b="13648"/>
          <a:stretch>
            <a:fillRect/>
          </a:stretch>
        </p:blipFill>
        <p:spPr bwMode="auto">
          <a:xfrm>
            <a:off x="2786050" y="5572140"/>
            <a:ext cx="471490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9518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데이터베이스 </a:t>
            </a: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E-R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다이어그램</a:t>
            </a:r>
            <a:endParaRPr lang="en-US" altLang="ko-KR" sz="30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736" y="2714620"/>
            <a:ext cx="928694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ko-KR" altLang="en-US" sz="1400" dirty="0"/>
          </a:p>
        </p:txBody>
      </p:sp>
      <p:sp>
        <p:nvSpPr>
          <p:cNvPr id="59" name="타원 58"/>
          <p:cNvSpPr/>
          <p:nvPr/>
        </p:nvSpPr>
        <p:spPr>
          <a:xfrm>
            <a:off x="1571604" y="1714488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상품번호</a:t>
            </a:r>
            <a:endParaRPr lang="ko-KR" altLang="en-US" sz="1200" u="sng" dirty="0"/>
          </a:p>
        </p:txBody>
      </p:sp>
      <p:sp>
        <p:nvSpPr>
          <p:cNvPr id="60" name="타원 59"/>
          <p:cNvSpPr/>
          <p:nvPr/>
        </p:nvSpPr>
        <p:spPr>
          <a:xfrm>
            <a:off x="1142976" y="2143116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en-US" altLang="ko-KR" sz="1200" dirty="0" smtClean="0"/>
          </a:p>
        </p:txBody>
      </p:sp>
      <p:sp>
        <p:nvSpPr>
          <p:cNvPr id="61" name="타원 60"/>
          <p:cNvSpPr/>
          <p:nvPr/>
        </p:nvSpPr>
        <p:spPr>
          <a:xfrm>
            <a:off x="571472" y="2571744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가격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857224" y="3071810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종류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214414" y="3571876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삭제여부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5214942" y="2643182"/>
            <a:ext cx="1071570" cy="64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주문내역</a:t>
            </a:r>
            <a:endParaRPr lang="ko-KR" altLang="en-US" sz="1200" dirty="0"/>
          </a:p>
        </p:txBody>
      </p:sp>
      <p:sp>
        <p:nvSpPr>
          <p:cNvPr id="65" name="타원 64"/>
          <p:cNvSpPr/>
          <p:nvPr/>
        </p:nvSpPr>
        <p:spPr>
          <a:xfrm>
            <a:off x="6286512" y="1357298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고유번호</a:t>
            </a:r>
            <a:endParaRPr lang="ko-KR" altLang="en-US" sz="1200" u="sng" dirty="0"/>
          </a:p>
        </p:txBody>
      </p:sp>
      <p:sp>
        <p:nvSpPr>
          <p:cNvPr id="66" name="타원 65"/>
          <p:cNvSpPr/>
          <p:nvPr/>
        </p:nvSpPr>
        <p:spPr>
          <a:xfrm>
            <a:off x="6715140" y="1785926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주문번호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7286644" y="2214554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시간</a:t>
            </a:r>
            <a:endParaRPr lang="ko-KR" altLang="en-US" sz="1200" dirty="0"/>
          </a:p>
        </p:txBody>
      </p:sp>
      <p:sp>
        <p:nvSpPr>
          <p:cNvPr id="68" name="타원 67"/>
          <p:cNvSpPr/>
          <p:nvPr/>
        </p:nvSpPr>
        <p:spPr>
          <a:xfrm>
            <a:off x="7500958" y="2714620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총 가격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7358082" y="3214686"/>
            <a:ext cx="1071570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상품번호</a:t>
            </a:r>
            <a:endParaRPr lang="ko-KR" altLang="en-US" sz="1200" dirty="0"/>
          </a:p>
        </p:txBody>
      </p:sp>
      <p:sp>
        <p:nvSpPr>
          <p:cNvPr id="70" name="타원 69"/>
          <p:cNvSpPr/>
          <p:nvPr/>
        </p:nvSpPr>
        <p:spPr>
          <a:xfrm>
            <a:off x="7072330" y="3714752"/>
            <a:ext cx="1071570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상품개수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6572264" y="4214818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결제수단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5500694" y="4786322"/>
            <a:ext cx="928694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400" dirty="0"/>
          </a:p>
        </p:txBody>
      </p:sp>
      <p:sp>
        <p:nvSpPr>
          <p:cNvPr id="73" name="타원 72"/>
          <p:cNvSpPr/>
          <p:nvPr/>
        </p:nvSpPr>
        <p:spPr>
          <a:xfrm>
            <a:off x="5429256" y="5500702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2500298" y="4643446"/>
            <a:ext cx="1071570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주문 상품 저장</a:t>
            </a:r>
            <a:endParaRPr lang="ko-KR" altLang="en-US" sz="1100" dirty="0"/>
          </a:p>
        </p:txBody>
      </p:sp>
      <p:sp>
        <p:nvSpPr>
          <p:cNvPr id="78" name="타원 77"/>
          <p:cNvSpPr/>
          <p:nvPr/>
        </p:nvSpPr>
        <p:spPr>
          <a:xfrm>
            <a:off x="1928794" y="5572140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상품번호</a:t>
            </a:r>
            <a:endParaRPr lang="ko-KR" altLang="en-US" sz="1200" u="sng" dirty="0"/>
          </a:p>
        </p:txBody>
      </p:sp>
      <p:sp>
        <p:nvSpPr>
          <p:cNvPr id="84" name="타원 83"/>
          <p:cNvSpPr/>
          <p:nvPr/>
        </p:nvSpPr>
        <p:spPr>
          <a:xfrm>
            <a:off x="3071802" y="5572140"/>
            <a:ext cx="1071570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상품개수</a:t>
            </a:r>
            <a:endParaRPr lang="ko-KR" altLang="en-US" sz="1200" dirty="0"/>
          </a:p>
        </p:txBody>
      </p:sp>
      <p:cxnSp>
        <p:nvCxnSpPr>
          <p:cNvPr id="86" name="직선 연결선 85"/>
          <p:cNvCxnSpPr>
            <a:stCxn id="59" idx="5"/>
            <a:endCxn id="49" idx="1"/>
          </p:cNvCxnSpPr>
          <p:nvPr/>
        </p:nvCxnSpPr>
        <p:spPr>
          <a:xfrm rot="16200000" flipH="1">
            <a:off x="2086837" y="2479754"/>
            <a:ext cx="884308" cy="8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0" idx="6"/>
            <a:endCxn id="49" idx="1"/>
          </p:cNvCxnSpPr>
          <p:nvPr/>
        </p:nvCxnSpPr>
        <p:spPr>
          <a:xfrm>
            <a:off x="2214546" y="2357430"/>
            <a:ext cx="357190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1" idx="6"/>
            <a:endCxn id="49" idx="1"/>
          </p:cNvCxnSpPr>
          <p:nvPr/>
        </p:nvCxnSpPr>
        <p:spPr>
          <a:xfrm>
            <a:off x="1643042" y="2786058"/>
            <a:ext cx="928694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2" idx="6"/>
            <a:endCxn id="49" idx="1"/>
          </p:cNvCxnSpPr>
          <p:nvPr/>
        </p:nvCxnSpPr>
        <p:spPr>
          <a:xfrm flipV="1">
            <a:off x="1928794" y="2964653"/>
            <a:ext cx="642942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3" idx="7"/>
            <a:endCxn id="49" idx="1"/>
          </p:cNvCxnSpPr>
          <p:nvPr/>
        </p:nvCxnSpPr>
        <p:spPr>
          <a:xfrm rot="5400000" flipH="1" flipV="1">
            <a:off x="2015399" y="3078310"/>
            <a:ext cx="669994" cy="44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65" idx="3"/>
            <a:endCxn id="64" idx="3"/>
          </p:cNvCxnSpPr>
          <p:nvPr/>
        </p:nvCxnSpPr>
        <p:spPr>
          <a:xfrm rot="5400000">
            <a:off x="5744227" y="2265440"/>
            <a:ext cx="1241498" cy="15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66" idx="2"/>
            <a:endCxn id="64" idx="3"/>
          </p:cNvCxnSpPr>
          <p:nvPr/>
        </p:nvCxnSpPr>
        <p:spPr>
          <a:xfrm rot="10800000" flipV="1">
            <a:off x="6286512" y="2000239"/>
            <a:ext cx="428628" cy="96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64" idx="3"/>
            <a:endCxn id="67" idx="2"/>
          </p:cNvCxnSpPr>
          <p:nvPr/>
        </p:nvCxnSpPr>
        <p:spPr>
          <a:xfrm flipV="1">
            <a:off x="6286512" y="2428868"/>
            <a:ext cx="1000132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4" idx="3"/>
            <a:endCxn id="68" idx="2"/>
          </p:cNvCxnSpPr>
          <p:nvPr/>
        </p:nvCxnSpPr>
        <p:spPr>
          <a:xfrm flipV="1">
            <a:off x="6286512" y="2928934"/>
            <a:ext cx="121444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236" idx="1"/>
            <a:endCxn id="49" idx="3"/>
          </p:cNvCxnSpPr>
          <p:nvPr/>
        </p:nvCxnSpPr>
        <p:spPr>
          <a:xfrm rot="10800000">
            <a:off x="3500430" y="296465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64" idx="3"/>
            <a:endCxn id="69" idx="2"/>
          </p:cNvCxnSpPr>
          <p:nvPr/>
        </p:nvCxnSpPr>
        <p:spPr>
          <a:xfrm>
            <a:off x="6286512" y="2964653"/>
            <a:ext cx="1071570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64" idx="3"/>
            <a:endCxn id="70" idx="2"/>
          </p:cNvCxnSpPr>
          <p:nvPr/>
        </p:nvCxnSpPr>
        <p:spPr>
          <a:xfrm>
            <a:off x="6286512" y="2964653"/>
            <a:ext cx="785818" cy="96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64" idx="3"/>
            <a:endCxn id="71" idx="2"/>
          </p:cNvCxnSpPr>
          <p:nvPr/>
        </p:nvCxnSpPr>
        <p:spPr>
          <a:xfrm>
            <a:off x="6286512" y="2964653"/>
            <a:ext cx="285752" cy="146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72" idx="2"/>
            <a:endCxn id="73" idx="0"/>
          </p:cNvCxnSpPr>
          <p:nvPr/>
        </p:nvCxnSpPr>
        <p:spPr>
          <a:xfrm rot="5400000">
            <a:off x="5857884" y="539354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77" idx="2"/>
            <a:endCxn id="78" idx="0"/>
          </p:cNvCxnSpPr>
          <p:nvPr/>
        </p:nvCxnSpPr>
        <p:spPr>
          <a:xfrm rot="5400000">
            <a:off x="2571736" y="5107793"/>
            <a:ext cx="357190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77" idx="2"/>
            <a:endCxn id="84" idx="0"/>
          </p:cNvCxnSpPr>
          <p:nvPr/>
        </p:nvCxnSpPr>
        <p:spPr>
          <a:xfrm rot="16200000" flipH="1">
            <a:off x="3143240" y="5107793"/>
            <a:ext cx="357190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다이아몬드 235"/>
          <p:cNvSpPr/>
          <p:nvPr/>
        </p:nvSpPr>
        <p:spPr>
          <a:xfrm>
            <a:off x="3857620" y="2643182"/>
            <a:ext cx="1071570" cy="642942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cxnSp>
        <p:nvCxnSpPr>
          <p:cNvPr id="240" name="직선 연결선 239"/>
          <p:cNvCxnSpPr>
            <a:stCxn id="64" idx="1"/>
            <a:endCxn id="236" idx="3"/>
          </p:cNvCxnSpPr>
          <p:nvPr/>
        </p:nvCxnSpPr>
        <p:spPr>
          <a:xfrm rot="10800000">
            <a:off x="4929190" y="296465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sz="3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0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3890958" y="1785926"/>
            <a:ext cx="142876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SITE MAP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62066" y="3000372"/>
            <a:ext cx="1428760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주  문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0958" y="3000372"/>
            <a:ext cx="1428760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매   출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19850" y="3000372"/>
            <a:ext cx="1428760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관 리 자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0100" y="4000504"/>
            <a:ext cx="2357454" cy="22145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메뉴판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주문내역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8992" y="4000504"/>
            <a:ext cx="2357454" cy="22145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시간대별 목록 페이지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시간별 매출 페이지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주문 내역 페이지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상세주문내역 페이지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일별 매출 페이지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57884" y="4000504"/>
            <a:ext cx="2357454" cy="22145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암호 입력 페이지관리 목록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제품 목록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제품 등록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암호 변경 페이지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stCxn id="7" idx="0"/>
            <a:endCxn id="5" idx="2"/>
          </p:cNvCxnSpPr>
          <p:nvPr/>
        </p:nvCxnSpPr>
        <p:spPr>
          <a:xfrm rot="5400000" flipH="1" flipV="1">
            <a:off x="3033702" y="1428736"/>
            <a:ext cx="714380" cy="24288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8" idx="0"/>
          </p:cNvCxnSpPr>
          <p:nvPr/>
        </p:nvCxnSpPr>
        <p:spPr>
          <a:xfrm rot="5400000">
            <a:off x="4248148" y="2643182"/>
            <a:ext cx="714380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2"/>
            <a:endCxn id="9" idx="0"/>
          </p:cNvCxnSpPr>
          <p:nvPr/>
        </p:nvCxnSpPr>
        <p:spPr>
          <a:xfrm rot="16200000" flipH="1">
            <a:off x="5462594" y="1428736"/>
            <a:ext cx="714380" cy="24288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2"/>
          </p:cNvCxnSpPr>
          <p:nvPr/>
        </p:nvCxnSpPr>
        <p:spPr>
          <a:xfrm rot="16200000" flipV="1">
            <a:off x="1927604" y="3749280"/>
            <a:ext cx="500066" cy="2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0"/>
            <a:endCxn id="8" idx="2"/>
          </p:cNvCxnSpPr>
          <p:nvPr/>
        </p:nvCxnSpPr>
        <p:spPr>
          <a:xfrm rot="16200000" flipV="1">
            <a:off x="4356496" y="3749280"/>
            <a:ext cx="500066" cy="2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0"/>
            <a:endCxn id="9" idx="2"/>
          </p:cNvCxnSpPr>
          <p:nvPr/>
        </p:nvCxnSpPr>
        <p:spPr>
          <a:xfrm rot="16200000" flipV="1">
            <a:off x="6785388" y="3749280"/>
            <a:ext cx="500066" cy="2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spc="-50" dirty="0" smtClean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3000" spc="-50" dirty="0" err="1" smtClean="0">
                <a:solidFill>
                  <a:schemeClr val="tx2">
                    <a:lumMod val="75000"/>
                  </a:schemeClr>
                </a:solidFill>
              </a:rPr>
              <a:t>웹페이지</a:t>
            </a:r>
            <a:r>
              <a:rPr lang="ko-KR" altLang="en-US" sz="3000" spc="-50" dirty="0" smtClean="0">
                <a:solidFill>
                  <a:schemeClr val="tx2">
                    <a:lumMod val="75000"/>
                  </a:schemeClr>
                </a:solidFill>
              </a:rPr>
              <a:t> 사이트 </a:t>
            </a:r>
            <a:r>
              <a:rPr lang="ko-KR" altLang="en-US" sz="3000" spc="-50" dirty="0" err="1" smtClean="0">
                <a:solidFill>
                  <a:schemeClr val="tx2">
                    <a:lumMod val="75000"/>
                  </a:schemeClr>
                </a:solidFill>
              </a:rPr>
              <a:t>맵</a:t>
            </a:r>
            <a:endParaRPr lang="en-US" altLang="ko-KR" sz="3000" spc="-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시    연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3500438"/>
            <a:ext cx="42386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http://ae0901.iptime.org:8080/coffee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545</Words>
  <Application>Microsoft Office PowerPoint</Application>
  <PresentationFormat>화면 슬라이드 쇼(4:3)</PresentationFormat>
  <Paragraphs>150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나눔고딕</vt:lpstr>
      <vt:lpstr>나눔손글씨 펜</vt:lpstr>
      <vt:lpstr>나눔고딕코딩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YoungJun</cp:lastModifiedBy>
  <cp:revision>100</cp:revision>
  <dcterms:created xsi:type="dcterms:W3CDTF">2011-09-02T09:01:33Z</dcterms:created>
  <dcterms:modified xsi:type="dcterms:W3CDTF">2013-06-17T16:49:13Z</dcterms:modified>
</cp:coreProperties>
</file>