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36C4-F0CE-4D68-917B-4044A9B7D5F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6FE8-BA8E-43BE-A86E-3622785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9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36C4-F0CE-4D68-917B-4044A9B7D5F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6FE8-BA8E-43BE-A86E-3622785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0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36C4-F0CE-4D68-917B-4044A9B7D5F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6FE8-BA8E-43BE-A86E-3622785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3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36C4-F0CE-4D68-917B-4044A9B7D5F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6FE8-BA8E-43BE-A86E-3622785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0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36C4-F0CE-4D68-917B-4044A9B7D5F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6FE8-BA8E-43BE-A86E-3622785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5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36C4-F0CE-4D68-917B-4044A9B7D5F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6FE8-BA8E-43BE-A86E-3622785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9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36C4-F0CE-4D68-917B-4044A9B7D5F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6FE8-BA8E-43BE-A86E-3622785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1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36C4-F0CE-4D68-917B-4044A9B7D5F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6FE8-BA8E-43BE-A86E-3622785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36C4-F0CE-4D68-917B-4044A9B7D5F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6FE8-BA8E-43BE-A86E-3622785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36C4-F0CE-4D68-917B-4044A9B7D5F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6FE8-BA8E-43BE-A86E-3622785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7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36C4-F0CE-4D68-917B-4044A9B7D5F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46FE8-BA8E-43BE-A86E-3622785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C36C4-F0CE-4D68-917B-4044A9B7D5F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46FE8-BA8E-43BE-A86E-3622785A1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3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231" y="311084"/>
            <a:ext cx="11472421" cy="329095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BCT2408:COMPUTER ARCHITECTURE </a:t>
            </a:r>
            <a:br>
              <a:rPr lang="en-US" dirty="0" smtClean="0"/>
            </a:br>
            <a:r>
              <a:rPr lang="en-US" dirty="0" smtClean="0"/>
              <a:t>NAME:JUNE BOYANI</a:t>
            </a:r>
            <a:br>
              <a:rPr lang="en-US" dirty="0" smtClean="0"/>
            </a:br>
            <a:r>
              <a:rPr lang="en-US" dirty="0" smtClean="0"/>
              <a:t>REG NUMBER:SCT212-0067/2021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 smtClean="0"/>
              <a:t>Fundamentals of Quantitative analysis and design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8901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69" y="386499"/>
            <a:ext cx="10045831" cy="961534"/>
          </a:xfrm>
        </p:spPr>
        <p:txBody>
          <a:bodyPr/>
          <a:lstStyle/>
          <a:p>
            <a:r>
              <a:rPr lang="en-US" dirty="0" smtClean="0"/>
              <a:t>1.4 TRENDS IN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69" y="1216058"/>
            <a:ext cx="10529739" cy="539213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If an instruction set architecture is to be successful, it must be designed to survive </a:t>
            </a:r>
            <a:r>
              <a:rPr lang="en-US" dirty="0" smtClean="0"/>
              <a:t>rapid </a:t>
            </a:r>
            <a:r>
              <a:rPr lang="en-US" dirty="0"/>
              <a:t>changes in computer technology. After all, a successful new instruction set </a:t>
            </a:r>
            <a:r>
              <a:rPr lang="en-US" dirty="0" smtClean="0"/>
              <a:t>architecture </a:t>
            </a:r>
            <a:r>
              <a:rPr lang="en-US" dirty="0"/>
              <a:t>may last decades—for example, the core of the IBM mainframe has </a:t>
            </a:r>
            <a:r>
              <a:rPr lang="en-US" dirty="0" smtClean="0"/>
              <a:t>been </a:t>
            </a:r>
            <a:r>
              <a:rPr lang="en-US" dirty="0"/>
              <a:t>in use for nearly 50 years. 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To plan for the evolution of a computer, the designer must be aware of rapid </a:t>
            </a:r>
            <a:endParaRPr lang="en-US" dirty="0" smtClean="0"/>
          </a:p>
          <a:p>
            <a:pPr algn="l"/>
            <a:r>
              <a:rPr lang="en-US" dirty="0"/>
              <a:t>changes in implementation technology. Five implementation technologies, </a:t>
            </a:r>
            <a:r>
              <a:rPr lang="en-US" dirty="0" smtClean="0"/>
              <a:t>which</a:t>
            </a:r>
          </a:p>
          <a:p>
            <a:pPr algn="l"/>
            <a:r>
              <a:rPr lang="en-US" dirty="0" smtClean="0"/>
              <a:t>change at a dramatic pace, are critical to modern implementations: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Integrated circuit logic technology</a:t>
            </a:r>
            <a:r>
              <a:rPr lang="en-US" dirty="0"/>
              <a:t>—Transistor density increases by about </a:t>
            </a:r>
            <a:r>
              <a:rPr lang="en-US" dirty="0" smtClean="0"/>
              <a:t>35</a:t>
            </a:r>
            <a:r>
              <a:rPr lang="en-US" dirty="0"/>
              <a:t>% per year, quadrupling somewhat over four years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/>
              <a:t>Semiconductor DRAM </a:t>
            </a:r>
            <a:r>
              <a:rPr lang="en-US" dirty="0"/>
              <a:t>(dynamic random-access memory)—Now that most </a:t>
            </a:r>
            <a:r>
              <a:rPr lang="en-US" dirty="0" smtClean="0"/>
              <a:t>DRAM </a:t>
            </a:r>
            <a:r>
              <a:rPr lang="en-US" dirty="0"/>
              <a:t>chips are primarily shipped in DIMM modules, it is harder to track </a:t>
            </a:r>
            <a:r>
              <a:rPr lang="en-US" dirty="0" smtClean="0"/>
              <a:t>chip </a:t>
            </a:r>
            <a:r>
              <a:rPr lang="en-US" dirty="0"/>
              <a:t>capacity, as DRAM manufacturers typically offer several capacity </a:t>
            </a:r>
            <a:r>
              <a:rPr lang="en-US" dirty="0" smtClean="0"/>
              <a:t>products </a:t>
            </a:r>
            <a:r>
              <a:rPr lang="en-US" dirty="0"/>
              <a:t>at the same time to match DIMM capacity</a:t>
            </a:r>
          </a:p>
        </p:txBody>
      </p:sp>
    </p:spTree>
    <p:extLst>
      <p:ext uri="{BB962C8B-B14F-4D97-AF65-F5344CB8AC3E}">
        <p14:creationId xmlns:p14="http://schemas.microsoft.com/office/powerpoint/2010/main" val="48503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33" y="169682"/>
            <a:ext cx="11491273" cy="6007281"/>
          </a:xfrm>
        </p:spPr>
        <p:txBody>
          <a:bodyPr/>
          <a:lstStyle/>
          <a:p>
            <a:r>
              <a:rPr lang="en-US" i="1" dirty="0"/>
              <a:t>Semiconductor Flash </a:t>
            </a:r>
            <a:r>
              <a:rPr lang="en-US" dirty="0"/>
              <a:t>(electrically erasable programmable read-only </a:t>
            </a:r>
            <a:r>
              <a:rPr lang="en-US" dirty="0" smtClean="0"/>
              <a:t>memory</a:t>
            </a:r>
            <a:r>
              <a:rPr lang="en-US" dirty="0"/>
              <a:t>)—This nonvolatile semiconductor memory is the standard storage device </a:t>
            </a:r>
            <a:r>
              <a:rPr lang="en-US" dirty="0" smtClean="0"/>
              <a:t>in </a:t>
            </a:r>
            <a:r>
              <a:rPr lang="en-US" dirty="0"/>
              <a:t>PMDs, and its rapidly increasing popularity has fueled its rapid growth rate </a:t>
            </a:r>
            <a:r>
              <a:rPr lang="en-US" dirty="0" smtClean="0"/>
              <a:t>in </a:t>
            </a:r>
            <a:r>
              <a:rPr lang="en-US" dirty="0"/>
              <a:t>capacity</a:t>
            </a:r>
            <a:r>
              <a:rPr lang="en-US" dirty="0" smtClean="0"/>
              <a:t>.</a:t>
            </a:r>
          </a:p>
          <a:p>
            <a:r>
              <a:rPr lang="en-US" i="1" dirty="0"/>
              <a:t>Magnetic disk technology</a:t>
            </a:r>
            <a:r>
              <a:rPr lang="en-US" dirty="0"/>
              <a:t>—Prior to 1990, density increased by about 30% </a:t>
            </a:r>
            <a:r>
              <a:rPr lang="en-US" dirty="0" smtClean="0"/>
              <a:t>per </a:t>
            </a:r>
            <a:r>
              <a:rPr lang="en-US" dirty="0"/>
              <a:t>year, doubling in three years. It rose to 60% per year thereafter, and </a:t>
            </a:r>
            <a:r>
              <a:rPr lang="en-US" dirty="0" smtClean="0"/>
              <a:t>increased </a:t>
            </a:r>
            <a:r>
              <a:rPr lang="en-US" dirty="0"/>
              <a:t>to 100% per year in 1996. Since 2004, it has dropped back to </a:t>
            </a:r>
            <a:r>
              <a:rPr lang="en-US" dirty="0" smtClean="0"/>
              <a:t>about </a:t>
            </a:r>
            <a:r>
              <a:rPr lang="en-US" dirty="0"/>
              <a:t>40% per year, or doubled every three years. Disks are 15 to 25 times </a:t>
            </a:r>
            <a:r>
              <a:rPr lang="en-US" dirty="0" smtClean="0"/>
              <a:t>cheaper </a:t>
            </a:r>
            <a:r>
              <a:rPr lang="en-US" dirty="0"/>
              <a:t>per bit than Flash</a:t>
            </a:r>
            <a:r>
              <a:rPr lang="en-US" dirty="0" smtClean="0"/>
              <a:t>.</a:t>
            </a:r>
          </a:p>
          <a:p>
            <a:r>
              <a:rPr lang="en-US" i="1" dirty="0"/>
              <a:t>Network technology</a:t>
            </a:r>
            <a:r>
              <a:rPr lang="en-US" dirty="0"/>
              <a:t>—Network performance depends both on the </a:t>
            </a:r>
            <a:r>
              <a:rPr lang="en-US" dirty="0" smtClean="0"/>
              <a:t>performance </a:t>
            </a:r>
            <a:r>
              <a:rPr lang="en-US" dirty="0"/>
              <a:t>of switches and on the performance of the transmission system.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1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75"/>
            <a:ext cx="11114988" cy="60449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Performance Trends: Bandwidth over Latency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Bandwidth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i="1" dirty="0"/>
              <a:t>throughput </a:t>
            </a:r>
            <a:r>
              <a:rPr lang="en-US" dirty="0"/>
              <a:t>is the total amount of </a:t>
            </a:r>
            <a:r>
              <a:rPr lang="en-US" dirty="0" smtClean="0"/>
              <a:t>work </a:t>
            </a:r>
            <a:r>
              <a:rPr lang="en-US" dirty="0"/>
              <a:t>done in a given time, such as megabytes per second for a disk transfer. In </a:t>
            </a:r>
            <a:r>
              <a:rPr lang="en-US" dirty="0" smtClean="0"/>
              <a:t>contrast</a:t>
            </a:r>
            <a:r>
              <a:rPr lang="en-US" dirty="0"/>
              <a:t>, </a:t>
            </a:r>
            <a:r>
              <a:rPr lang="en-US" i="1" dirty="0"/>
              <a:t>latency </a:t>
            </a:r>
            <a:r>
              <a:rPr lang="en-US" dirty="0"/>
              <a:t>or </a:t>
            </a:r>
            <a:r>
              <a:rPr lang="en-US" i="1" dirty="0"/>
              <a:t>response time</a:t>
            </a:r>
            <a:r>
              <a:rPr lang="en-US" dirty="0"/>
              <a:t> is the time between the start and the completion </a:t>
            </a:r>
            <a:r>
              <a:rPr lang="en-US" dirty="0" smtClean="0"/>
              <a:t>of </a:t>
            </a:r>
            <a:r>
              <a:rPr lang="en-US" dirty="0"/>
              <a:t>an event, such as milliseconds for a disk access. </a:t>
            </a:r>
          </a:p>
          <a:p>
            <a:pPr marL="0" indent="0">
              <a:buNone/>
            </a:pPr>
            <a:r>
              <a:rPr lang="en-US" b="1" dirty="0"/>
              <a:t>Scaling of Transistor Performance and Wires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Integrated circuit processes are characterized by the </a:t>
            </a:r>
            <a:r>
              <a:rPr lang="en-US" i="1" dirty="0"/>
              <a:t>feature size</a:t>
            </a:r>
            <a:r>
              <a:rPr lang="en-US" dirty="0"/>
              <a:t>, which is the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minimum size of a transistor or a wire in either the </a:t>
            </a:r>
            <a:r>
              <a:rPr lang="en-US" i="1" dirty="0"/>
              <a:t>x</a:t>
            </a:r>
            <a:r>
              <a:rPr lang="en-US" dirty="0"/>
              <a:t> or </a:t>
            </a:r>
            <a:r>
              <a:rPr lang="en-US" i="1" dirty="0"/>
              <a:t>y</a:t>
            </a:r>
            <a:r>
              <a:rPr lang="en-US" dirty="0"/>
              <a:t> dimension. Feature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sizes have decreased from 10 microns in 1971 to 0.032 microns in 2011; in fact,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we have switched units, so production in 2011 is referred to as “32 nanometers,”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and 22 nanometer chips are under </a:t>
            </a:r>
            <a:r>
              <a:rPr lang="en-US" dirty="0" smtClean="0"/>
              <a:t>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7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1.5 TRENDS IN POWER AND ENERGY IN INTERGRATED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51" y="1366888"/>
            <a:ext cx="11557261" cy="526958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Today, power is the biggest challenge facing the computer designer for nearly </a:t>
            </a:r>
            <a:r>
              <a:rPr lang="en-US" dirty="0" smtClean="0"/>
              <a:t>every </a:t>
            </a:r>
            <a:r>
              <a:rPr lang="en-US" dirty="0"/>
              <a:t>class of computer. First, power must be brought in and distributed around </a:t>
            </a:r>
            <a:r>
              <a:rPr lang="en-US" dirty="0" smtClean="0"/>
              <a:t>the </a:t>
            </a:r>
            <a:r>
              <a:rPr lang="en-US" dirty="0"/>
              <a:t>chip, and modern microprocessors use hundreds of pins and multiple </a:t>
            </a:r>
            <a:r>
              <a:rPr lang="en-US" dirty="0" smtClean="0"/>
              <a:t>interconnect </a:t>
            </a:r>
            <a:r>
              <a:rPr lang="en-US" dirty="0"/>
              <a:t>layers just for power and ground. Second, power is dissipated as heat and </a:t>
            </a:r>
            <a:r>
              <a:rPr lang="en-US" dirty="0" smtClean="0"/>
              <a:t>must </a:t>
            </a:r>
            <a:r>
              <a:rPr lang="en-US" dirty="0"/>
              <a:t>be removed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Power and Energy: A Systems Perspective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How should a system architect or a user think about performance, power, and </a:t>
            </a:r>
            <a:r>
              <a:rPr lang="en-US" dirty="0" smtClean="0"/>
              <a:t>energy</a:t>
            </a:r>
            <a:r>
              <a:rPr lang="en-US" dirty="0"/>
              <a:t>? From the viewpoint of a system designer, there are three primary </a:t>
            </a:r>
            <a:r>
              <a:rPr lang="en-US" dirty="0" smtClean="0"/>
              <a:t>concerns:</a:t>
            </a:r>
          </a:p>
          <a:p>
            <a:r>
              <a:rPr lang="en-US" dirty="0"/>
              <a:t>First, what is the maximum power a processor ever requires? Meeting this </a:t>
            </a:r>
            <a:r>
              <a:rPr lang="en-US" dirty="0" smtClean="0"/>
              <a:t>demand </a:t>
            </a:r>
            <a:r>
              <a:rPr lang="en-US" dirty="0"/>
              <a:t>can be important to ensuring correct operation. For example, if a </a:t>
            </a:r>
            <a:r>
              <a:rPr lang="en-US" dirty="0" smtClean="0"/>
              <a:t>processor </a:t>
            </a:r>
            <a:r>
              <a:rPr lang="en-US" dirty="0"/>
              <a:t>attempts to draw more power than a power supply system can provide (by </a:t>
            </a:r>
            <a:r>
              <a:rPr lang="en-US" dirty="0" smtClean="0"/>
              <a:t>drawing </a:t>
            </a:r>
            <a:r>
              <a:rPr lang="en-US" dirty="0"/>
              <a:t>more current than the system can supply), the result is typically a </a:t>
            </a:r>
            <a:r>
              <a:rPr lang="en-US" dirty="0" smtClean="0"/>
              <a:t>voltage </a:t>
            </a:r>
            <a:r>
              <a:rPr lang="en-US" dirty="0"/>
              <a:t>drop, which can cause the device to malfunction.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1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59" y="282804"/>
            <a:ext cx="11576114" cy="6372520"/>
          </a:xfrm>
        </p:spPr>
        <p:txBody>
          <a:bodyPr>
            <a:normAutofit/>
          </a:bodyPr>
          <a:lstStyle/>
          <a:p>
            <a:r>
              <a:rPr lang="en-US" dirty="0"/>
              <a:t>Second, what is the sustained power consumption? This metric is widely </a:t>
            </a: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i="1" dirty="0"/>
              <a:t>thermal design power </a:t>
            </a:r>
            <a:r>
              <a:rPr lang="en-US" dirty="0"/>
              <a:t>(TDP), since it determines the cooling </a:t>
            </a:r>
            <a:r>
              <a:rPr lang="en-US" dirty="0" smtClean="0"/>
              <a:t>requirement</a:t>
            </a:r>
            <a:r>
              <a:rPr lang="en-US" dirty="0"/>
              <a:t>. TDP is neither peak power, which is often 1.5 times higher, nor is it the </a:t>
            </a:r>
            <a:r>
              <a:rPr lang="en-US" dirty="0" smtClean="0"/>
              <a:t>actual </a:t>
            </a:r>
            <a:r>
              <a:rPr lang="en-US" dirty="0"/>
              <a:t>average power that will be consumed during a given computation, which is </a:t>
            </a:r>
            <a:r>
              <a:rPr lang="en-US" dirty="0" smtClean="0"/>
              <a:t>likely </a:t>
            </a:r>
            <a:r>
              <a:rPr lang="en-US" dirty="0"/>
              <a:t>to be lower still. A typical power supply for a system is usually sized to </a:t>
            </a:r>
            <a:r>
              <a:rPr lang="en-US" dirty="0" smtClean="0"/>
              <a:t>exceed </a:t>
            </a:r>
            <a:r>
              <a:rPr lang="en-US" dirty="0"/>
              <a:t>the TDP, and a cooling system is usually designed to match or exceed </a:t>
            </a:r>
            <a:r>
              <a:rPr lang="en-US" dirty="0" smtClean="0"/>
              <a:t>TDP</a:t>
            </a:r>
            <a:r>
              <a:rPr lang="en-US" dirty="0"/>
              <a:t>. Failure to provide adequate cooling will allow the junction temperature in </a:t>
            </a:r>
            <a:r>
              <a:rPr lang="en-US" dirty="0" smtClean="0"/>
              <a:t>the </a:t>
            </a:r>
            <a:r>
              <a:rPr lang="en-US" dirty="0"/>
              <a:t>processor to exceed its maximum value, resulting in device failure and </a:t>
            </a:r>
            <a:r>
              <a:rPr lang="en-US" dirty="0" smtClean="0"/>
              <a:t>possibly </a:t>
            </a:r>
            <a:r>
              <a:rPr lang="en-US" dirty="0"/>
              <a:t>permanent damage</a:t>
            </a:r>
            <a:r>
              <a:rPr lang="en-US" dirty="0" smtClean="0"/>
              <a:t>.</a:t>
            </a:r>
          </a:p>
          <a:p>
            <a:r>
              <a:rPr lang="en-US" dirty="0"/>
              <a:t>The third factor that designers and users need to consider is energy and </a:t>
            </a:r>
            <a:r>
              <a:rPr lang="en-US" dirty="0" smtClean="0"/>
              <a:t>energy </a:t>
            </a:r>
            <a:r>
              <a:rPr lang="en-US" dirty="0"/>
              <a:t>efficiency. Recall that power is simply energy per unit time: 1 watt = </a:t>
            </a:r>
            <a:r>
              <a:rPr lang="en-US" dirty="0" smtClean="0"/>
              <a:t>1 </a:t>
            </a:r>
            <a:r>
              <a:rPr lang="en-US" dirty="0"/>
              <a:t>joule per second. Which metric is the right one for comparing processors: </a:t>
            </a:r>
            <a:r>
              <a:rPr lang="en-US" dirty="0" smtClean="0"/>
              <a:t>energy </a:t>
            </a:r>
            <a:r>
              <a:rPr lang="en-US" dirty="0"/>
              <a:t>or power? In general, energy is always a better metric because it is tied to </a:t>
            </a:r>
            <a:r>
              <a:rPr lang="en-US" dirty="0" smtClean="0"/>
              <a:t>a </a:t>
            </a:r>
            <a:r>
              <a:rPr lang="en-US" dirty="0"/>
              <a:t>specific task and the time required for that </a:t>
            </a:r>
            <a:r>
              <a:rPr lang="en-US" dirty="0" smtClean="0"/>
              <a:t>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1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353" y="65988"/>
            <a:ext cx="11613821" cy="645736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Energy and Power within a Microprocessor </a:t>
            </a:r>
            <a:endParaRPr lang="en-US" b="1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For CMOS chips, the traditional primary energy consumption has been in </a:t>
            </a:r>
            <a:r>
              <a:rPr lang="en-US" dirty="0" smtClean="0"/>
              <a:t>switching </a:t>
            </a:r>
            <a:r>
              <a:rPr lang="en-US" dirty="0"/>
              <a:t>transistors, also called </a:t>
            </a:r>
            <a:r>
              <a:rPr lang="en-US" i="1" dirty="0"/>
              <a:t>dynamic energy. </a:t>
            </a:r>
            <a:r>
              <a:rPr lang="en-US" dirty="0"/>
              <a:t>The energy required per transistor is </a:t>
            </a:r>
            <a:r>
              <a:rPr lang="en-US" dirty="0" smtClean="0"/>
              <a:t>proportional </a:t>
            </a:r>
            <a:r>
              <a:rPr lang="en-US" dirty="0"/>
              <a:t>to the product of the capacitive load driven by the transistor and the </a:t>
            </a:r>
            <a:r>
              <a:rPr lang="en-US" dirty="0" smtClean="0"/>
              <a:t>square </a:t>
            </a:r>
            <a:r>
              <a:rPr lang="en-US" dirty="0"/>
              <a:t>of the </a:t>
            </a:r>
            <a:r>
              <a:rPr lang="en-US" dirty="0" smtClean="0"/>
              <a:t>voltage.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The capacitive </a:t>
            </a:r>
            <a:r>
              <a:rPr lang="en-US" dirty="0"/>
              <a:t>load is a function of the number of transistors connected to an output </a:t>
            </a:r>
            <a:endParaRPr lang="en-US" dirty="0" smtClean="0"/>
          </a:p>
          <a:p>
            <a:pPr algn="l"/>
            <a:r>
              <a:rPr lang="en-US" dirty="0"/>
              <a:t>and the technology, which determines the capacitance of the wires and the </a:t>
            </a:r>
            <a:r>
              <a:rPr lang="en-US" dirty="0" smtClean="0"/>
              <a:t>transistors.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Distributing the power, removing the heat, and preventing hot spots have </a:t>
            </a:r>
            <a:r>
              <a:rPr lang="en-US" dirty="0" smtClean="0"/>
              <a:t>become </a:t>
            </a:r>
            <a:r>
              <a:rPr lang="en-US" dirty="0"/>
              <a:t>increasingly difficult challenges. Power is now the major constraint to </a:t>
            </a:r>
            <a:r>
              <a:rPr lang="en-US" dirty="0" smtClean="0"/>
              <a:t>using </a:t>
            </a:r>
            <a:r>
              <a:rPr lang="en-US" dirty="0"/>
              <a:t>transistors; in the past, it was raw silicon area. Hence, modern </a:t>
            </a:r>
            <a:r>
              <a:rPr lang="en-US" dirty="0" smtClean="0"/>
              <a:t>microprocessors </a:t>
            </a:r>
            <a:r>
              <a:rPr lang="en-US" dirty="0"/>
              <a:t>offer many techniques to try to improve energy efficiency despite flat </a:t>
            </a:r>
            <a:r>
              <a:rPr lang="en-US" dirty="0" smtClean="0"/>
              <a:t>clock </a:t>
            </a:r>
            <a:r>
              <a:rPr lang="en-US" dirty="0"/>
              <a:t>rates and constant supply voltages: </a:t>
            </a:r>
          </a:p>
          <a:p>
            <a:pPr algn="l"/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i="1" dirty="0"/>
              <a:t>Do nothing well. </a:t>
            </a:r>
            <a:r>
              <a:rPr lang="en-US" dirty="0"/>
              <a:t>Most microprocessors today turn off the clock of inactive </a:t>
            </a:r>
            <a:r>
              <a:rPr lang="en-US" dirty="0" smtClean="0"/>
              <a:t>modules </a:t>
            </a:r>
            <a:r>
              <a:rPr lang="en-US" dirty="0"/>
              <a:t>to save energy and dynamic power. For example, if no floating-point </a:t>
            </a:r>
            <a:r>
              <a:rPr lang="en-US" dirty="0" smtClean="0"/>
              <a:t>instructions </a:t>
            </a:r>
            <a:r>
              <a:rPr lang="en-US" dirty="0"/>
              <a:t>are executing, the clock of the floating-point unit is disabled. If </a:t>
            </a:r>
            <a:r>
              <a:rPr lang="en-US" dirty="0" smtClean="0"/>
              <a:t>some </a:t>
            </a:r>
            <a:r>
              <a:rPr lang="en-US" dirty="0"/>
              <a:t>cores are idle, their clocks are stopped. </a:t>
            </a:r>
            <a:endParaRPr lang="en-US" dirty="0" smtClean="0"/>
          </a:p>
          <a:p>
            <a:pPr algn="l"/>
            <a:r>
              <a:rPr lang="en-US" dirty="0"/>
              <a:t>2. </a:t>
            </a:r>
            <a:r>
              <a:rPr lang="en-US" i="1" dirty="0"/>
              <a:t>Dynamic Voltage-Frequency Scaling (DVFS).</a:t>
            </a:r>
            <a:r>
              <a:rPr lang="en-US" dirty="0"/>
              <a:t> The second technique comes </a:t>
            </a:r>
            <a:r>
              <a:rPr lang="en-US" dirty="0" smtClean="0"/>
              <a:t>directly </a:t>
            </a:r>
            <a:r>
              <a:rPr lang="en-US" dirty="0"/>
              <a:t>from the formulas above. Personal mobile devices, laptops, and even </a:t>
            </a:r>
            <a:r>
              <a:rPr lang="en-US" dirty="0" smtClean="0"/>
              <a:t>servers </a:t>
            </a:r>
            <a:r>
              <a:rPr lang="en-US" dirty="0"/>
              <a:t>have periods of low activity where there is no need to operate at the </a:t>
            </a:r>
            <a:r>
              <a:rPr lang="en-US" dirty="0" smtClean="0"/>
              <a:t>highest </a:t>
            </a:r>
            <a:r>
              <a:rPr lang="en-US" dirty="0"/>
              <a:t>clock frequency and voltages.</a:t>
            </a:r>
          </a:p>
        </p:txBody>
      </p:sp>
    </p:spTree>
    <p:extLst>
      <p:ext uri="{BB962C8B-B14F-4D97-AF65-F5344CB8AC3E}">
        <p14:creationId xmlns:p14="http://schemas.microsoft.com/office/powerpoint/2010/main" val="2173846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926" y="179110"/>
            <a:ext cx="11415860" cy="63442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i="1" dirty="0"/>
              <a:t>Design for typical case. </a:t>
            </a:r>
            <a:r>
              <a:rPr lang="en-US" dirty="0"/>
              <a:t>Given that PMDs and laptops are often idle, </a:t>
            </a:r>
            <a:r>
              <a:rPr lang="en-US" dirty="0" smtClean="0"/>
              <a:t>memory </a:t>
            </a:r>
            <a:r>
              <a:rPr lang="en-US" dirty="0"/>
              <a:t>and storage offer low power modes to save </a:t>
            </a:r>
            <a:r>
              <a:rPr lang="en-US" dirty="0" smtClean="0"/>
              <a:t>energy.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i="1" dirty="0"/>
              <a:t>Overclocking</a:t>
            </a:r>
            <a:r>
              <a:rPr lang="en-US" dirty="0"/>
              <a:t>. Intel started offering </a:t>
            </a:r>
            <a:r>
              <a:rPr lang="en-US" i="1" dirty="0"/>
              <a:t>Turbo mode</a:t>
            </a:r>
            <a:r>
              <a:rPr lang="en-US" dirty="0"/>
              <a:t> in 2008, where the chip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decides that it is safe to run at a higher clock rate for a short time possibly on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just a few cores until temperature starts to rise.</a:t>
            </a:r>
          </a:p>
        </p:txBody>
      </p:sp>
    </p:spTree>
    <p:extLst>
      <p:ext uri="{BB962C8B-B14F-4D97-AF65-F5344CB8AC3E}">
        <p14:creationId xmlns:p14="http://schemas.microsoft.com/office/powerpoint/2010/main" val="5255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360"/>
          </a:xfrm>
        </p:spPr>
        <p:txBody>
          <a:bodyPr/>
          <a:lstStyle/>
          <a:p>
            <a:r>
              <a:rPr lang="en-US" dirty="0" smtClean="0"/>
              <a:t>1.6 TRENDS IN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31" y="1093509"/>
            <a:ext cx="11613823" cy="545812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Although costs tend to be less important in some computer designs—specifically </a:t>
            </a:r>
            <a:r>
              <a:rPr lang="en-US" dirty="0" smtClean="0"/>
              <a:t>supercomputers—cost-sensitive </a:t>
            </a:r>
            <a:r>
              <a:rPr lang="en-US" dirty="0"/>
              <a:t>designs are of growing significance. Indeed, in </a:t>
            </a:r>
            <a:r>
              <a:rPr lang="en-US" dirty="0" smtClean="0"/>
              <a:t>the </a:t>
            </a:r>
            <a:r>
              <a:rPr lang="en-US" dirty="0"/>
              <a:t>past 30 years, the use of technology improvements to lower cost, as well as </a:t>
            </a:r>
            <a:r>
              <a:rPr lang="en-US" dirty="0" smtClean="0"/>
              <a:t>increase </a:t>
            </a:r>
            <a:r>
              <a:rPr lang="en-US" dirty="0"/>
              <a:t>performance, has been a major theme in the computer industry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The Impact of Time, Volume, and Commoditization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cost of a manufactured computer component decreases over time even </a:t>
            </a:r>
            <a:r>
              <a:rPr lang="en-US" dirty="0" smtClean="0"/>
              <a:t>without </a:t>
            </a:r>
            <a:r>
              <a:rPr lang="en-US" dirty="0"/>
              <a:t>major improvements in the basic implementation technology. The underlying </a:t>
            </a:r>
            <a:r>
              <a:rPr lang="en-US" dirty="0" smtClean="0"/>
              <a:t>principle </a:t>
            </a:r>
            <a:r>
              <a:rPr lang="en-US" dirty="0"/>
              <a:t>that drives costs down is the </a:t>
            </a:r>
            <a:r>
              <a:rPr lang="en-US" i="1" dirty="0"/>
              <a:t>learning curve</a:t>
            </a:r>
            <a:r>
              <a:rPr lang="en-US" dirty="0"/>
              <a:t>—manufacturing costs </a:t>
            </a:r>
            <a:r>
              <a:rPr lang="en-US" dirty="0" smtClean="0"/>
              <a:t>decrease </a:t>
            </a:r>
            <a:r>
              <a:rPr lang="en-US" dirty="0"/>
              <a:t>over time. The learning curve itself is best measured by change in </a:t>
            </a:r>
            <a:r>
              <a:rPr lang="en-US" i="1" dirty="0" smtClean="0"/>
              <a:t>yield</a:t>
            </a:r>
            <a:r>
              <a:rPr lang="en-US" dirty="0" smtClean="0"/>
              <a:t>—the </a:t>
            </a:r>
            <a:r>
              <a:rPr lang="en-US" dirty="0"/>
              <a:t>percentage of manufactured devices that survives the testing </a:t>
            </a:r>
            <a:r>
              <a:rPr lang="en-US" dirty="0" smtClean="0"/>
              <a:t>procedure</a:t>
            </a:r>
            <a:r>
              <a:rPr lang="en-US" dirty="0"/>
              <a:t>. Whether it is a chip, a board, or a system, designs that have twice the yield </a:t>
            </a:r>
            <a:r>
              <a:rPr lang="en-US" dirty="0" smtClean="0"/>
              <a:t>will </a:t>
            </a:r>
            <a:r>
              <a:rPr lang="en-US" dirty="0"/>
              <a:t>have half the cost. </a:t>
            </a:r>
            <a:r>
              <a:rPr lang="en-US" dirty="0" smtClean="0"/>
              <a:t>Understanding </a:t>
            </a:r>
            <a:r>
              <a:rPr lang="en-US" dirty="0"/>
              <a:t>how the learning curve improves yield is critical to projecting </a:t>
            </a:r>
            <a:r>
              <a:rPr lang="en-US" dirty="0" smtClean="0"/>
              <a:t>costs </a:t>
            </a:r>
            <a:r>
              <a:rPr lang="en-US" dirty="0"/>
              <a:t>over a product’s life.</a:t>
            </a:r>
          </a:p>
        </p:txBody>
      </p:sp>
    </p:spTree>
    <p:extLst>
      <p:ext uri="{BB962C8B-B14F-4D97-AF65-F5344CB8AC3E}">
        <p14:creationId xmlns:p14="http://schemas.microsoft.com/office/powerpoint/2010/main" val="11495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194" y="216815"/>
            <a:ext cx="11349872" cy="631595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Cost of an Integrated Circuit</a:t>
            </a:r>
          </a:p>
          <a:p>
            <a:endParaRPr lang="en-US" b="1" dirty="0"/>
          </a:p>
          <a:p>
            <a:r>
              <a:rPr lang="en-US" dirty="0"/>
              <a:t>Cost of integrated circuit = Cost of die + Cost of testing die + Cost of packaging and final test </a:t>
            </a:r>
            <a:r>
              <a:rPr lang="en-US" dirty="0" smtClean="0"/>
              <a:t>/Final test yield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Learning how to predict the number of good chips per wafer requires first </a:t>
            </a:r>
            <a:endParaRPr lang="en-US" dirty="0" smtClean="0"/>
          </a:p>
          <a:p>
            <a:pPr algn="l"/>
            <a:r>
              <a:rPr lang="en-US" dirty="0"/>
              <a:t>learning how many dies fit on a wafer and then learning how to predict the </a:t>
            </a:r>
            <a:r>
              <a:rPr lang="en-US" dirty="0" smtClean="0"/>
              <a:t>percentage </a:t>
            </a:r>
            <a:r>
              <a:rPr lang="en-US" dirty="0"/>
              <a:t>of those that will work. From there it is simple to predict cost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/>
              <a:t>Cost of die=cost of wafer/dies per wafer*die yield</a:t>
            </a:r>
          </a:p>
          <a:p>
            <a:pPr algn="l"/>
            <a:r>
              <a:rPr lang="de-DE" dirty="0" smtClean="0"/>
              <a:t>Dies per </a:t>
            </a:r>
            <a:r>
              <a:rPr lang="de-DE" dirty="0"/>
              <a:t>wafer </a:t>
            </a:r>
            <a:r>
              <a:rPr lang="de-DE" dirty="0" smtClean="0"/>
              <a:t>=π </a:t>
            </a:r>
            <a:r>
              <a:rPr lang="de-DE" dirty="0"/>
              <a:t>( ) Wafer diameter/2 </a:t>
            </a:r>
            <a:endParaRPr lang="de-DE" dirty="0" smtClean="0"/>
          </a:p>
          <a:p>
            <a:r>
              <a:rPr lang="de-DE" dirty="0"/>
              <a:t>2 </a:t>
            </a:r>
            <a:endParaRPr lang="de-DE" dirty="0" smtClean="0"/>
          </a:p>
          <a:p>
            <a:r>
              <a:rPr lang="de-DE" dirty="0"/>
              <a:t>× </a:t>
            </a:r>
            <a:endParaRPr lang="de-DE" dirty="0" smtClean="0"/>
          </a:p>
          <a:p>
            <a:r>
              <a:rPr lang="de-DE" dirty="0"/>
              <a:t>Die area </a:t>
            </a:r>
            <a:endParaRPr lang="de-DE" dirty="0" smtClean="0"/>
          </a:p>
          <a:p>
            <a:r>
              <a:rPr lang="de-DE" dirty="0"/>
              <a:t>----------------------------------------------------------</a:t>
            </a:r>
            <a:endParaRPr lang="de-DE" dirty="0" smtClean="0"/>
          </a:p>
          <a:p>
            <a:r>
              <a:rPr lang="de-DE" dirty="0"/>
              <a:t>- </a:t>
            </a:r>
            <a:endParaRPr lang="de-DE" dirty="0" smtClean="0"/>
          </a:p>
          <a:p>
            <a:r>
              <a:rPr lang="de-DE" dirty="0"/>
              <a:t>= – </a:t>
            </a:r>
            <a:endParaRPr lang="de-DE" dirty="0" smtClean="0"/>
          </a:p>
          <a:p>
            <a:r>
              <a:rPr lang="de-DE" dirty="0"/>
              <a:t>π </a:t>
            </a:r>
            <a:endParaRPr lang="de-DE" dirty="0" smtClean="0"/>
          </a:p>
          <a:p>
            <a:r>
              <a:rPr lang="de-DE" dirty="0"/>
              <a:t>× Wafer diameter </a:t>
            </a:r>
            <a:endParaRPr lang="de-DE" dirty="0" smtClean="0"/>
          </a:p>
          <a:p>
            <a:r>
              <a:rPr lang="de-DE" dirty="0"/>
              <a:t>2 Die are</a:t>
            </a:r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8913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377" y="188536"/>
            <a:ext cx="11613823" cy="6400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Die yield Wafer yield 1 1 Defects per unit area Die area ⁄ ( ) + × </a:t>
            </a:r>
            <a:r>
              <a:rPr lang="en-US" i="1" dirty="0" smtClean="0"/>
              <a:t>N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Cost versus Price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With the commoditization of computers, the margin between the cost to </a:t>
            </a:r>
            <a:r>
              <a:rPr lang="en-US" dirty="0" smtClean="0"/>
              <a:t>manufacture </a:t>
            </a:r>
            <a:r>
              <a:rPr lang="en-US" dirty="0"/>
              <a:t>a product and the price the product sells for has been shrinking. Those1.7 Dependability </a:t>
            </a:r>
            <a:r>
              <a:rPr lang="en-US" dirty="0" smtClean="0"/>
              <a:t>33 margins </a:t>
            </a:r>
            <a:r>
              <a:rPr lang="en-US" dirty="0"/>
              <a:t>pay for a company’s research and development (R&amp;D), marketing, sales, </a:t>
            </a:r>
            <a:r>
              <a:rPr lang="en-US" dirty="0" smtClean="0"/>
              <a:t>manufacturing </a:t>
            </a:r>
            <a:r>
              <a:rPr lang="en-US" dirty="0"/>
              <a:t>equipment maintenance, building rental, cost of financing, pretax </a:t>
            </a:r>
            <a:r>
              <a:rPr lang="en-US" dirty="0" smtClean="0"/>
              <a:t>profits</a:t>
            </a:r>
            <a:r>
              <a:rPr lang="en-US" dirty="0"/>
              <a:t>, and </a:t>
            </a:r>
            <a:r>
              <a:rPr lang="en-US" dirty="0" smtClean="0"/>
              <a:t>taxes.</a:t>
            </a:r>
          </a:p>
          <a:p>
            <a:pPr marL="0" indent="0">
              <a:buNone/>
            </a:pPr>
            <a:r>
              <a:rPr lang="en-US" b="1" dirty="0"/>
              <a:t>Cost of Manufacturing versus Cost of Operation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the first four editions of this book, cost meant the cost to build a computer </a:t>
            </a:r>
            <a:r>
              <a:rPr lang="en-US" dirty="0" smtClean="0"/>
              <a:t>and </a:t>
            </a:r>
            <a:r>
              <a:rPr lang="en-US" dirty="0"/>
              <a:t>price meant price to purchase a computer. With the advent of </a:t>
            </a:r>
            <a:r>
              <a:rPr lang="en-US" dirty="0" smtClean="0"/>
              <a:t>warehouse</a:t>
            </a:r>
            <a:r>
              <a:rPr lang="en-US" dirty="0"/>
              <a:t> </a:t>
            </a:r>
            <a:r>
              <a:rPr lang="en-US" dirty="0" smtClean="0"/>
              <a:t>scale </a:t>
            </a:r>
            <a:r>
              <a:rPr lang="en-US" dirty="0"/>
              <a:t>computers, which contain tens of thousands of servers, the cost to operate </a:t>
            </a:r>
            <a:r>
              <a:rPr lang="en-US" dirty="0" smtClean="0"/>
              <a:t>the </a:t>
            </a:r>
            <a:r>
              <a:rPr lang="en-US" dirty="0"/>
              <a:t>computers is significant in addition to the cost of </a:t>
            </a:r>
            <a:r>
              <a:rPr lang="en-US" dirty="0" smtClean="0"/>
              <a:t>purchase.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Thus, to lower operational costs in a warehouse-scale </a:t>
            </a:r>
            <a:r>
              <a:rPr lang="en-US" dirty="0" smtClean="0"/>
              <a:t>computer</a:t>
            </a:r>
            <a:r>
              <a:rPr lang="en-US" dirty="0"/>
              <a:t>, computer architects need to use energy </a:t>
            </a:r>
            <a:r>
              <a:rPr lang="en-US" dirty="0" smtClean="0"/>
              <a:t>efficiently.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5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00" y="348792"/>
            <a:ext cx="9869864" cy="8861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1.1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085" y="1055802"/>
            <a:ext cx="11585542" cy="54864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Computer technology has made incredible progress in the roughly 65 years since </a:t>
            </a:r>
            <a:r>
              <a:rPr lang="en-US" dirty="0" smtClean="0"/>
              <a:t>the </a:t>
            </a:r>
            <a:r>
              <a:rPr lang="en-US" dirty="0"/>
              <a:t>first general-purpose electronic computer was </a:t>
            </a:r>
            <a:r>
              <a:rPr lang="en-US" dirty="0" smtClean="0"/>
              <a:t>created this rapid improvement </a:t>
            </a:r>
            <a:r>
              <a:rPr lang="en-US" dirty="0"/>
              <a:t>has come both from advances in the technology used to build </a:t>
            </a:r>
            <a:r>
              <a:rPr lang="en-US" dirty="0" smtClean="0"/>
              <a:t>computers </a:t>
            </a:r>
            <a:r>
              <a:rPr lang="en-US" dirty="0"/>
              <a:t>and from innovations in computer design. 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Although technological improvements have been fairly steady, progress </a:t>
            </a:r>
            <a:r>
              <a:rPr lang="en-US" dirty="0" smtClean="0"/>
              <a:t>arising </a:t>
            </a:r>
            <a:r>
              <a:rPr lang="en-US" dirty="0"/>
              <a:t>from better computer architectures has been much less </a:t>
            </a:r>
            <a:r>
              <a:rPr lang="en-US" dirty="0" smtClean="0"/>
              <a:t>consistent. The </a:t>
            </a:r>
            <a:r>
              <a:rPr lang="en-US" dirty="0"/>
              <a:t>late 1970s </a:t>
            </a:r>
            <a:r>
              <a:rPr lang="en-US" dirty="0" smtClean="0"/>
              <a:t>saw the </a:t>
            </a:r>
            <a:r>
              <a:rPr lang="en-US" dirty="0"/>
              <a:t>emergence of the microprocessor. The ability of the microprocessor to ride </a:t>
            </a:r>
            <a:r>
              <a:rPr lang="en-US" dirty="0" smtClean="0"/>
              <a:t>the </a:t>
            </a:r>
            <a:r>
              <a:rPr lang="en-US" dirty="0"/>
              <a:t>improvements in integrated circuit technology led to a higher rate of </a:t>
            </a:r>
            <a:r>
              <a:rPr lang="en-US" dirty="0" smtClean="0"/>
              <a:t>performance </a:t>
            </a:r>
            <a:r>
              <a:rPr lang="en-US" dirty="0"/>
              <a:t>improvement—roughly 35% growth per year</a:t>
            </a:r>
            <a:r>
              <a:rPr lang="en-US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This growth rate, combined with the cost advantages of a mass-produced </a:t>
            </a:r>
            <a:r>
              <a:rPr lang="en-US" dirty="0" smtClean="0"/>
              <a:t>microprocessor</a:t>
            </a:r>
            <a:r>
              <a:rPr lang="en-US" dirty="0"/>
              <a:t>, led to an increasing fraction of the computer business being </a:t>
            </a:r>
            <a:r>
              <a:rPr lang="en-US" dirty="0" smtClean="0"/>
              <a:t>based </a:t>
            </a:r>
            <a:r>
              <a:rPr lang="en-US" dirty="0"/>
              <a:t>on microprocessors. In addition, two significant changes in the computer </a:t>
            </a:r>
            <a:r>
              <a:rPr lang="en-US" dirty="0" smtClean="0"/>
              <a:t>marketplace </a:t>
            </a:r>
            <a:r>
              <a:rPr lang="en-US" dirty="0"/>
              <a:t>made it easier than ever before to succeed commercially with a </a:t>
            </a:r>
            <a:r>
              <a:rPr lang="en-US" dirty="0" smtClean="0"/>
              <a:t>new architecture.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These </a:t>
            </a:r>
            <a:r>
              <a:rPr lang="en-US" dirty="0"/>
              <a:t>changes made it possible to develop successfully a new set of </a:t>
            </a:r>
            <a:r>
              <a:rPr lang="en-US" dirty="0" smtClean="0"/>
              <a:t>architectures </a:t>
            </a:r>
            <a:r>
              <a:rPr lang="en-US" dirty="0"/>
              <a:t>with simpler instructions, called RISC (Reduced Instruction Set Computer) </a:t>
            </a:r>
            <a:r>
              <a:rPr lang="en-US" dirty="0" smtClean="0"/>
              <a:t>architectures</a:t>
            </a:r>
            <a:r>
              <a:rPr lang="en-US" dirty="0"/>
              <a:t>, in the early 1980s.</a:t>
            </a:r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2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" y="263951"/>
            <a:ext cx="11783506" cy="59130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Second, this dramatic improvement in cost-performance leads to new classes </a:t>
            </a:r>
            <a:r>
              <a:rPr lang="en-US" dirty="0" smtClean="0"/>
              <a:t>of </a:t>
            </a:r>
            <a:r>
              <a:rPr lang="en-US" dirty="0"/>
              <a:t>computers. Personal computers and workstations emerged in the 1980s with </a:t>
            </a:r>
            <a:r>
              <a:rPr lang="en-US" dirty="0" smtClean="0"/>
              <a:t>the </a:t>
            </a:r>
            <a:r>
              <a:rPr lang="en-US" dirty="0"/>
              <a:t>availability of the microprocessor. The last decade saw the rise of smart cell </a:t>
            </a:r>
            <a:r>
              <a:rPr lang="en-US" dirty="0" smtClean="0"/>
              <a:t>phones </a:t>
            </a:r>
            <a:r>
              <a:rPr lang="en-US" dirty="0"/>
              <a:t>and tablet computers, which many people are using as their primary </a:t>
            </a:r>
            <a:r>
              <a:rPr lang="en-US" dirty="0" smtClean="0"/>
              <a:t>computing </a:t>
            </a:r>
            <a:r>
              <a:rPr lang="en-US" dirty="0"/>
              <a:t>platforms instead of PCs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Third, continuing improvement of semiconductor manufacturing as </a:t>
            </a:r>
            <a:r>
              <a:rPr lang="en-US" dirty="0" smtClean="0"/>
              <a:t>predicted </a:t>
            </a:r>
            <a:r>
              <a:rPr lang="en-US" dirty="0"/>
              <a:t>by Moore’s law has led to the dominance of microprocessor-based </a:t>
            </a:r>
            <a:r>
              <a:rPr lang="en-US" dirty="0" smtClean="0"/>
              <a:t>computers </a:t>
            </a:r>
            <a:r>
              <a:rPr lang="en-US" dirty="0"/>
              <a:t>across the entire range of computer design. Minicomputers, which </a:t>
            </a:r>
            <a:r>
              <a:rPr lang="en-US" dirty="0" smtClean="0"/>
              <a:t>were </a:t>
            </a:r>
            <a:r>
              <a:rPr lang="en-US" dirty="0"/>
              <a:t>traditionally made from off-the-shelf logic or from gate arrays, were replaced by </a:t>
            </a:r>
            <a:r>
              <a:rPr lang="en-US" dirty="0" smtClean="0"/>
              <a:t>servers </a:t>
            </a:r>
            <a:r>
              <a:rPr lang="en-US" dirty="0"/>
              <a:t>made using </a:t>
            </a:r>
            <a:r>
              <a:rPr lang="en-US" dirty="0" smtClean="0"/>
              <a:t>microprocessors.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hardware renaissance led to the fourth impact, which is on </a:t>
            </a:r>
            <a:r>
              <a:rPr lang="en-US" dirty="0" smtClean="0"/>
              <a:t>software development.</a:t>
            </a:r>
            <a:r>
              <a:rPr lang="en-US" dirty="0"/>
              <a:t> The nature of applications also changes. Speech, sound, images, and video </a:t>
            </a:r>
            <a:r>
              <a:rPr lang="en-US" dirty="0" smtClean="0"/>
              <a:t>are </a:t>
            </a:r>
            <a:r>
              <a:rPr lang="en-US" dirty="0"/>
              <a:t>becoming increasingly important, along with predictable response time that is </a:t>
            </a:r>
            <a:r>
              <a:rPr lang="en-US" dirty="0" smtClean="0"/>
              <a:t>so </a:t>
            </a:r>
            <a:r>
              <a:rPr lang="en-US" dirty="0"/>
              <a:t>critical to the user experience.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1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531"/>
          </a:xfrm>
        </p:spPr>
        <p:txBody>
          <a:bodyPr/>
          <a:lstStyle/>
          <a:p>
            <a:r>
              <a:rPr lang="en-US" dirty="0" smtClean="0"/>
              <a:t>1.2 CLASSES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1" y="923827"/>
            <a:ext cx="11660956" cy="5253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Personal mobile device</a:t>
            </a:r>
            <a:r>
              <a:rPr lang="en-US" dirty="0"/>
              <a:t> (</a:t>
            </a:r>
            <a:r>
              <a:rPr lang="en-US" i="1" dirty="0"/>
              <a:t>PMD</a:t>
            </a:r>
            <a:r>
              <a:rPr lang="en-US" dirty="0"/>
              <a:t>) is the term we apply to a collection of </a:t>
            </a:r>
            <a:r>
              <a:rPr lang="en-US" dirty="0" smtClean="0"/>
              <a:t>wireless devices </a:t>
            </a:r>
            <a:r>
              <a:rPr lang="en-US" dirty="0"/>
              <a:t>with multimedia user interfaces such as cell phones, tablet computers, </a:t>
            </a:r>
            <a:r>
              <a:rPr lang="en-US" dirty="0" smtClean="0"/>
              <a:t>and </a:t>
            </a:r>
            <a:r>
              <a:rPr lang="en-US" dirty="0"/>
              <a:t>so on</a:t>
            </a:r>
            <a:r>
              <a:rPr lang="en-US" dirty="0" smtClean="0"/>
              <a:t>.</a:t>
            </a:r>
            <a:r>
              <a:rPr lang="en-US" dirty="0"/>
              <a:t> Applications on PMDs are often Web-based and media-oriented, like </a:t>
            </a:r>
            <a:r>
              <a:rPr lang="en-US" dirty="0" smtClean="0"/>
              <a:t>the </a:t>
            </a:r>
            <a:r>
              <a:rPr lang="en-US" dirty="0"/>
              <a:t>Google Goggles example above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Desktop Computing t</a:t>
            </a:r>
            <a:r>
              <a:rPr lang="en-US" dirty="0" smtClean="0"/>
              <a:t>he </a:t>
            </a:r>
            <a:r>
              <a:rPr lang="en-US" dirty="0"/>
              <a:t>first, and probably still the largest market in dollar terms, is desktop </a:t>
            </a:r>
            <a:r>
              <a:rPr lang="en-US" dirty="0" smtClean="0"/>
              <a:t>computing</a:t>
            </a:r>
            <a:r>
              <a:rPr lang="en-US" dirty="0"/>
              <a:t>. Desktop computing spans from low-end netbooks that sell for under $300 to </a:t>
            </a:r>
            <a:r>
              <a:rPr lang="en-US" dirty="0" smtClean="0"/>
              <a:t>high-end</a:t>
            </a:r>
            <a:r>
              <a:rPr lang="en-US" dirty="0"/>
              <a:t>, heavily configured workstations that may sell for $</a:t>
            </a:r>
            <a:r>
              <a:rPr lang="en-US" dirty="0" smtClean="0"/>
              <a:t>2500.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Servers a</a:t>
            </a:r>
            <a:r>
              <a:rPr lang="en-US" dirty="0" smtClean="0"/>
              <a:t>s </a:t>
            </a:r>
            <a:r>
              <a:rPr lang="en-US" dirty="0"/>
              <a:t>the shift to desktop computing occurred in the 1980s, the role of servers grew </a:t>
            </a:r>
            <a:r>
              <a:rPr lang="en-US" dirty="0" smtClean="0"/>
              <a:t>to </a:t>
            </a:r>
            <a:r>
              <a:rPr lang="en-US" dirty="0"/>
              <a:t>provide larger-scale and more reliable file and computing services. Such </a:t>
            </a:r>
            <a:r>
              <a:rPr lang="en-US" dirty="0" smtClean="0"/>
              <a:t>servers </a:t>
            </a:r>
            <a:r>
              <a:rPr lang="en-US" dirty="0"/>
              <a:t>have become the backbone of large-scale enterprise computing, replacing the </a:t>
            </a:r>
            <a:r>
              <a:rPr lang="en-US" dirty="0" smtClean="0"/>
              <a:t>traditional mainframe.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5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097" y="131975"/>
            <a:ext cx="11783505" cy="654220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Embedded </a:t>
            </a:r>
            <a:r>
              <a:rPr lang="en-US" dirty="0" smtClean="0"/>
              <a:t>Computers ;embedded </a:t>
            </a:r>
            <a:r>
              <a:rPr lang="en-US" dirty="0"/>
              <a:t>computers are found in everyday machines; microwaves, washing </a:t>
            </a:r>
            <a:r>
              <a:rPr lang="en-US" dirty="0" smtClean="0"/>
              <a:t>machines</a:t>
            </a:r>
            <a:r>
              <a:rPr lang="en-US" dirty="0"/>
              <a:t>, most printers, most networking switches, and all cars contain </a:t>
            </a:r>
            <a:r>
              <a:rPr lang="en-US" dirty="0" smtClean="0"/>
              <a:t>simple embedded </a:t>
            </a:r>
            <a:r>
              <a:rPr lang="en-US" dirty="0"/>
              <a:t>microprocessors. </a:t>
            </a:r>
            <a:r>
              <a:rPr lang="en-US" dirty="0" smtClean="0"/>
              <a:t>The </a:t>
            </a:r>
            <a:r>
              <a:rPr lang="en-US" dirty="0"/>
              <a:t>processors in a PMD are often considered embedded computers, but we </a:t>
            </a:r>
            <a:r>
              <a:rPr lang="en-US" dirty="0" smtClean="0"/>
              <a:t>are </a:t>
            </a:r>
            <a:r>
              <a:rPr lang="en-US" dirty="0"/>
              <a:t>keeping them as a separate category because PMDs are platforms that can run </a:t>
            </a:r>
            <a:r>
              <a:rPr lang="en-US" dirty="0" smtClean="0"/>
              <a:t>externally </a:t>
            </a:r>
            <a:r>
              <a:rPr lang="en-US" dirty="0"/>
              <a:t>developed software and they share many of the characteristics of </a:t>
            </a:r>
            <a:r>
              <a:rPr lang="en-US" dirty="0" smtClean="0"/>
              <a:t>desktop </a:t>
            </a:r>
            <a:r>
              <a:rPr lang="en-US" dirty="0"/>
              <a:t>computers. Other embedded devices are more limited in hardware and </a:t>
            </a:r>
            <a:r>
              <a:rPr lang="en-US" dirty="0" smtClean="0"/>
              <a:t>software sophistication.</a:t>
            </a:r>
          </a:p>
          <a:p>
            <a:pPr algn="l"/>
            <a:r>
              <a:rPr lang="en-US" dirty="0" smtClean="0"/>
              <a:t>		CLASSES OF PARALLELISM AND PARALLEL ARCHITECTURES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There </a:t>
            </a:r>
            <a:r>
              <a:rPr lang="en-US" dirty="0"/>
              <a:t>are basically two kinds of parallelism in applications: </a:t>
            </a:r>
          </a:p>
          <a:p>
            <a:pPr algn="l"/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i="1" dirty="0"/>
              <a:t>Data-Level Parallelism (DLP)</a:t>
            </a:r>
            <a:r>
              <a:rPr lang="en-US" dirty="0"/>
              <a:t> arises because there are many data items that </a:t>
            </a:r>
            <a:r>
              <a:rPr lang="en-US" dirty="0" smtClean="0"/>
              <a:t>can </a:t>
            </a:r>
            <a:r>
              <a:rPr lang="en-US" dirty="0"/>
              <a:t>be operated on at the same time. </a:t>
            </a:r>
            <a:endParaRPr lang="en-US" dirty="0" smtClean="0"/>
          </a:p>
          <a:p>
            <a:pPr algn="l"/>
            <a:r>
              <a:rPr lang="en-US" dirty="0"/>
              <a:t>2. </a:t>
            </a:r>
            <a:r>
              <a:rPr lang="en-US" i="1" dirty="0"/>
              <a:t>Task-Level Parallelism (TLP)</a:t>
            </a:r>
            <a:r>
              <a:rPr lang="en-US" dirty="0"/>
              <a:t> arises because tasks of work are created that </a:t>
            </a:r>
            <a:r>
              <a:rPr lang="en-US" dirty="0" smtClean="0"/>
              <a:t>can </a:t>
            </a:r>
            <a:r>
              <a:rPr lang="en-US" dirty="0"/>
              <a:t>operate independently and largely in parallel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Computer hardware in turn can exploit these two kinds of application parallelism </a:t>
            </a:r>
            <a:r>
              <a:rPr lang="en-US" dirty="0" smtClean="0"/>
              <a:t>in </a:t>
            </a:r>
            <a:r>
              <a:rPr lang="en-US" dirty="0"/>
              <a:t>four major ways: </a:t>
            </a:r>
            <a:endParaRPr lang="en-US" dirty="0" smtClean="0"/>
          </a:p>
          <a:p>
            <a:pPr marL="457200" indent="-457200" algn="l">
              <a:buAutoNum type="arabicPeriod"/>
            </a:pPr>
            <a:r>
              <a:rPr lang="en-US" i="1" dirty="0" smtClean="0"/>
              <a:t>Instruction-Level </a:t>
            </a:r>
            <a:r>
              <a:rPr lang="en-US" i="1" dirty="0"/>
              <a:t>Parallelism</a:t>
            </a:r>
            <a:r>
              <a:rPr lang="en-US" dirty="0"/>
              <a:t> exploits data-level parallelism at modest levels </a:t>
            </a:r>
            <a:r>
              <a:rPr lang="en-US" dirty="0" smtClean="0"/>
              <a:t>with </a:t>
            </a:r>
            <a:r>
              <a:rPr lang="en-US" dirty="0"/>
              <a:t>compiler help using ideas like pipelining and at medium levels using </a:t>
            </a:r>
            <a:r>
              <a:rPr lang="en-US" dirty="0" smtClean="0"/>
              <a:t>ideas </a:t>
            </a:r>
            <a:r>
              <a:rPr lang="en-US" dirty="0"/>
              <a:t>like speculative execution. </a:t>
            </a:r>
          </a:p>
          <a:p>
            <a:pPr algn="l"/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i="1" dirty="0"/>
              <a:t>Vector Architectures </a:t>
            </a:r>
            <a:r>
              <a:rPr lang="en-US" dirty="0"/>
              <a:t>and</a:t>
            </a:r>
            <a:r>
              <a:rPr lang="en-US" i="1" dirty="0"/>
              <a:t> Graphic Processor Units (GPUs) </a:t>
            </a:r>
            <a:r>
              <a:rPr lang="en-US" dirty="0"/>
              <a:t>exploit data-level </a:t>
            </a:r>
            <a:r>
              <a:rPr lang="en-US" dirty="0" smtClean="0"/>
              <a:t>parallelism </a:t>
            </a:r>
            <a:r>
              <a:rPr lang="en-US" dirty="0"/>
              <a:t>by applying a single instruction to a collection of data in parallel. </a:t>
            </a:r>
            <a:endParaRPr lang="en-US" dirty="0" smtClean="0"/>
          </a:p>
          <a:p>
            <a:r>
              <a:rPr lang="en-US" dirty="0"/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83198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0" y="56561"/>
            <a:ext cx="11378151" cy="64667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3. Thread-Level Parallelism</a:t>
            </a:r>
            <a:r>
              <a:rPr lang="en-US" dirty="0" smtClean="0"/>
              <a:t> exploits either data-level parallelism or task-level </a:t>
            </a:r>
          </a:p>
          <a:p>
            <a:pPr marL="0" indent="0">
              <a:buNone/>
            </a:pPr>
            <a:r>
              <a:rPr lang="en-US" dirty="0" smtClean="0"/>
              <a:t>parallelism in a tightly coupled hardware model that allows for interaction </a:t>
            </a:r>
          </a:p>
          <a:p>
            <a:pPr marL="0" indent="0">
              <a:buNone/>
            </a:pPr>
            <a:r>
              <a:rPr lang="en-US" dirty="0" smtClean="0"/>
              <a:t>among parallel threads. 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i="1" dirty="0" smtClean="0"/>
              <a:t>Request-Level Parallelism</a:t>
            </a:r>
            <a:r>
              <a:rPr lang="en-US" dirty="0" smtClean="0"/>
              <a:t> exploits parallelism among largely decoupled tasks specified by the programmer or the operating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Michael </a:t>
            </a:r>
            <a:r>
              <a:rPr lang="en-US" dirty="0" err="1" smtClean="0"/>
              <a:t>flynn</a:t>
            </a:r>
            <a:r>
              <a:rPr lang="en-US" dirty="0" smtClean="0"/>
              <a:t> </a:t>
            </a:r>
            <a:r>
              <a:rPr lang="en-US" dirty="0"/>
              <a:t>looked at the parallelism in the </a:t>
            </a:r>
            <a:r>
              <a:rPr lang="en-US" dirty="0" smtClean="0"/>
              <a:t>instruction </a:t>
            </a:r>
            <a:r>
              <a:rPr lang="en-US" dirty="0"/>
              <a:t>and data streams called for by the instructions at the most </a:t>
            </a:r>
            <a:r>
              <a:rPr lang="en-US" dirty="0" smtClean="0"/>
              <a:t>constrained </a:t>
            </a:r>
            <a:r>
              <a:rPr lang="en-US" dirty="0"/>
              <a:t>component of the multiprocessor, and placed all computers into one of </a:t>
            </a:r>
            <a:r>
              <a:rPr lang="en-US" dirty="0" smtClean="0"/>
              <a:t>four </a:t>
            </a:r>
            <a:r>
              <a:rPr lang="en-US" dirty="0"/>
              <a:t>categories: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i="1" dirty="0"/>
              <a:t>Single instruction stream, single data stream</a:t>
            </a:r>
            <a:r>
              <a:rPr lang="en-US" dirty="0"/>
              <a:t> (SISD)—This category is the </a:t>
            </a:r>
            <a:r>
              <a:rPr lang="en-US" dirty="0" smtClean="0"/>
              <a:t>uniprocessor</a:t>
            </a:r>
            <a:r>
              <a:rPr lang="en-US" dirty="0"/>
              <a:t>. The programmer thinks of it as the standard sequential </a:t>
            </a:r>
            <a:r>
              <a:rPr lang="en-US" dirty="0" smtClean="0"/>
              <a:t>computer</a:t>
            </a:r>
            <a:r>
              <a:rPr lang="en-US" dirty="0"/>
              <a:t>, but it can exploit instruction-level parallelism. Chapter 3 covers </a:t>
            </a:r>
            <a:r>
              <a:rPr lang="en-US" dirty="0" smtClean="0"/>
              <a:t>SISD architectures </a:t>
            </a:r>
            <a:r>
              <a:rPr lang="en-US" dirty="0"/>
              <a:t>that use ILP techniques such as superscalar and speculative </a:t>
            </a:r>
            <a:r>
              <a:rPr lang="en-US" dirty="0" smtClean="0"/>
              <a:t>execution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i="1" dirty="0"/>
              <a:t>Single instruction stream, multiple data streams</a:t>
            </a:r>
            <a:r>
              <a:rPr lang="en-US" dirty="0"/>
              <a:t> (SIMD)—The same </a:t>
            </a:r>
            <a:r>
              <a:rPr lang="en-US" dirty="0" smtClean="0"/>
              <a:t>instruction </a:t>
            </a:r>
            <a:r>
              <a:rPr lang="en-US" dirty="0"/>
              <a:t>is executed by multiple processors using different data streams. </a:t>
            </a:r>
            <a:r>
              <a:rPr lang="en-US" dirty="0" smtClean="0"/>
              <a:t>SIMD </a:t>
            </a:r>
            <a:r>
              <a:rPr lang="en-US" dirty="0"/>
              <a:t>computers exploit </a:t>
            </a:r>
            <a:r>
              <a:rPr lang="en-US" i="1" dirty="0"/>
              <a:t>data-level parallelism</a:t>
            </a:r>
            <a:r>
              <a:rPr lang="en-US" dirty="0"/>
              <a:t> by applying the same </a:t>
            </a:r>
            <a:r>
              <a:rPr lang="en-US" dirty="0" smtClean="0"/>
              <a:t>operations </a:t>
            </a:r>
            <a:r>
              <a:rPr lang="en-US" dirty="0"/>
              <a:t>to multiple items of data in parallel. Each processor has its own </a:t>
            </a:r>
            <a:r>
              <a:rPr lang="en-US" dirty="0" smtClean="0"/>
              <a:t>data </a:t>
            </a:r>
            <a:r>
              <a:rPr lang="en-US" dirty="0"/>
              <a:t>memory (hence the MD of SIMD), but there is a single instruction </a:t>
            </a:r>
            <a:r>
              <a:rPr lang="en-US" dirty="0" smtClean="0"/>
              <a:t>memory </a:t>
            </a:r>
            <a:r>
              <a:rPr lang="en-US" dirty="0"/>
              <a:t>and control processor, which fetches and dispatches instructions. </a:t>
            </a:r>
            <a:r>
              <a:rPr lang="en-US" dirty="0" smtClean="0"/>
              <a:t>Chapter </a:t>
            </a:r>
            <a:r>
              <a:rPr lang="en-US" dirty="0"/>
              <a:t>4 covers DLP and three different architectures that exploit it: </a:t>
            </a:r>
            <a:r>
              <a:rPr lang="en-US" dirty="0" smtClean="0"/>
              <a:t>vector </a:t>
            </a:r>
            <a:r>
              <a:rPr lang="en-US" dirty="0"/>
              <a:t>architectures, multimedia extensions to standard instruction sets, </a:t>
            </a:r>
            <a:r>
              <a:rPr lang="en-US" dirty="0" smtClean="0"/>
              <a:t>and </a:t>
            </a:r>
            <a:r>
              <a:rPr lang="en-US" dirty="0"/>
              <a:t>GPUs.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i="1" dirty="0"/>
              <a:t>Multiple instruction streams, single data stream</a:t>
            </a:r>
            <a:r>
              <a:rPr lang="en-US" dirty="0"/>
              <a:t> (MISD)—No commercial </a:t>
            </a:r>
            <a:r>
              <a:rPr lang="en-US" dirty="0" smtClean="0"/>
              <a:t>multiprocessor </a:t>
            </a:r>
            <a:r>
              <a:rPr lang="en-US" dirty="0"/>
              <a:t>of this type has been built to date, but it rounds out this simple </a:t>
            </a:r>
            <a:r>
              <a:rPr lang="en-US" dirty="0" smtClean="0"/>
              <a:t>classification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i="1" dirty="0"/>
              <a:t>Multiple instruction streams, multiple data streams</a:t>
            </a:r>
            <a:r>
              <a:rPr lang="en-US" dirty="0"/>
              <a:t> (MIMD)—Each </a:t>
            </a:r>
            <a:r>
              <a:rPr lang="en-US" dirty="0" smtClean="0"/>
              <a:t>processor </a:t>
            </a:r>
            <a:r>
              <a:rPr lang="en-US" dirty="0"/>
              <a:t>fetches its own instructions and operates on its own data, and it targets </a:t>
            </a:r>
            <a:r>
              <a:rPr lang="en-US" dirty="0" smtClean="0"/>
              <a:t>task-level </a:t>
            </a:r>
            <a:r>
              <a:rPr lang="en-US" dirty="0"/>
              <a:t>parallelism. In general, MIMD is more flexible than SIMD and </a:t>
            </a:r>
            <a:r>
              <a:rPr lang="en-US" dirty="0" smtClean="0"/>
              <a:t>thus </a:t>
            </a:r>
            <a:r>
              <a:rPr lang="en-US" dirty="0"/>
              <a:t>more generally applicable, but it is inherently more expensive than </a:t>
            </a:r>
            <a:r>
              <a:rPr lang="en-US" dirty="0" smtClean="0"/>
              <a:t>SIMD</a:t>
            </a:r>
            <a:r>
              <a:rPr lang="en-US" dirty="0"/>
              <a:t>. For example, MIMD computers can also exploit data-level </a:t>
            </a:r>
            <a:r>
              <a:rPr lang="en-US" dirty="0" smtClean="0"/>
              <a:t>parallelism</a:t>
            </a:r>
            <a:r>
              <a:rPr lang="en-US" dirty="0"/>
              <a:t>, although the overhead is likely to be higher than would be seen in an </a:t>
            </a:r>
            <a:r>
              <a:rPr lang="en-US" dirty="0" smtClean="0"/>
              <a:t>SIMD </a:t>
            </a:r>
            <a:r>
              <a:rPr lang="en-US" dirty="0"/>
              <a:t>computer.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386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010" y="263951"/>
            <a:ext cx="9960990" cy="1753385"/>
          </a:xfrm>
        </p:spPr>
        <p:txBody>
          <a:bodyPr/>
          <a:lstStyle/>
          <a:p>
            <a:r>
              <a:rPr lang="en-US" dirty="0" smtClean="0"/>
              <a:t>1.3 DEFINING COMPUTER ARCHITECTURE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938" y="1838227"/>
            <a:ext cx="11415860" cy="479824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The task the computer designer faces is a complex one: Determine what </a:t>
            </a:r>
            <a:endParaRPr lang="en-US" dirty="0" smtClean="0"/>
          </a:p>
          <a:p>
            <a:pPr algn="l"/>
            <a:r>
              <a:rPr lang="en-US" dirty="0"/>
              <a:t>attributes are important for a new computer, then design a computer to maximize </a:t>
            </a:r>
            <a:endParaRPr lang="en-US" dirty="0" smtClean="0"/>
          </a:p>
          <a:p>
            <a:pPr algn="l"/>
            <a:r>
              <a:rPr lang="en-US" dirty="0"/>
              <a:t>performance and energy efficiency while staying within cost, power, and </a:t>
            </a:r>
            <a:r>
              <a:rPr lang="en-US" dirty="0" smtClean="0"/>
              <a:t>availability </a:t>
            </a:r>
            <a:r>
              <a:rPr lang="en-US" dirty="0"/>
              <a:t>constraints. This task has many aspects, including instruction set design, </a:t>
            </a:r>
            <a:r>
              <a:rPr lang="en-US" dirty="0" smtClean="0"/>
              <a:t>functional </a:t>
            </a:r>
            <a:r>
              <a:rPr lang="en-US" dirty="0"/>
              <a:t>organization, logic design, and implementation. The implementation </a:t>
            </a:r>
            <a:r>
              <a:rPr lang="en-US" dirty="0" smtClean="0"/>
              <a:t>may </a:t>
            </a:r>
            <a:r>
              <a:rPr lang="en-US" dirty="0"/>
              <a:t>encompass integrated circuit design, packaging, power, and cooling</a:t>
            </a:r>
            <a:r>
              <a:rPr lang="en-US" dirty="0" smtClean="0"/>
              <a:t>.</a:t>
            </a:r>
          </a:p>
          <a:p>
            <a:r>
              <a:rPr lang="en-US" b="1" dirty="0"/>
              <a:t>Instruction Set Architecture: The Myopic View of Computer </a:t>
            </a:r>
            <a:r>
              <a:rPr lang="en-US" b="1" dirty="0" smtClean="0"/>
              <a:t>Architecture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We use the term </a:t>
            </a:r>
            <a:r>
              <a:rPr lang="en-US" i="1" dirty="0"/>
              <a:t>instruction set architecture</a:t>
            </a:r>
            <a:r>
              <a:rPr lang="en-US" dirty="0"/>
              <a:t> (ISA) to refer to the actual programmer</a:t>
            </a:r>
            <a:endParaRPr lang="en-US" dirty="0" smtClean="0"/>
          </a:p>
          <a:p>
            <a:pPr algn="l"/>
            <a:r>
              <a:rPr lang="en-US" dirty="0"/>
              <a:t>visible instruction set in this book. The ISA serves as the boundary between the </a:t>
            </a:r>
            <a:r>
              <a:rPr lang="en-US" dirty="0" smtClean="0"/>
              <a:t>software </a:t>
            </a:r>
            <a:r>
              <a:rPr lang="en-US" dirty="0"/>
              <a:t>and hardware.</a:t>
            </a:r>
          </a:p>
        </p:txBody>
      </p:sp>
    </p:spTree>
    <p:extLst>
      <p:ext uri="{BB962C8B-B14F-4D97-AF65-F5344CB8AC3E}">
        <p14:creationId xmlns:p14="http://schemas.microsoft.com/office/powerpoint/2010/main" val="139472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085" y="273377"/>
            <a:ext cx="11566687" cy="635366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This quick review of ISA will use examples from 80x86, </a:t>
            </a:r>
            <a:r>
              <a:rPr lang="en-US" dirty="0" smtClean="0"/>
              <a:t>ARM</a:t>
            </a:r>
            <a:r>
              <a:rPr lang="en-US" dirty="0"/>
              <a:t>, and MIPS to illustrate the seven dimensions of an </a:t>
            </a:r>
            <a:r>
              <a:rPr lang="en-US" dirty="0" smtClean="0"/>
              <a:t>ISA;</a:t>
            </a:r>
          </a:p>
          <a:p>
            <a:pPr algn="l"/>
            <a:r>
              <a:rPr lang="en-US" i="1" dirty="0" smtClean="0"/>
              <a:t>1.Class </a:t>
            </a:r>
            <a:r>
              <a:rPr lang="en-US" i="1" dirty="0"/>
              <a:t>of ISA</a:t>
            </a:r>
            <a:r>
              <a:rPr lang="en-US" dirty="0"/>
              <a:t>—Nearly all ISAs today are classified as general-purpose register </a:t>
            </a:r>
            <a:r>
              <a:rPr lang="en-US" dirty="0" smtClean="0"/>
              <a:t>architectures</a:t>
            </a:r>
            <a:r>
              <a:rPr lang="en-US" dirty="0"/>
              <a:t>, where the operands are either registers or memory </a:t>
            </a:r>
            <a:r>
              <a:rPr lang="en-US" dirty="0" smtClean="0"/>
              <a:t>locations.</a:t>
            </a:r>
          </a:p>
          <a:p>
            <a:pPr algn="l"/>
            <a:r>
              <a:rPr lang="en-US" dirty="0" smtClean="0"/>
              <a:t>2. </a:t>
            </a:r>
            <a:r>
              <a:rPr lang="en-US" i="1" dirty="0"/>
              <a:t>Memory addressing</a:t>
            </a:r>
            <a:r>
              <a:rPr lang="en-US" dirty="0"/>
              <a:t>—Virtually all desktop and server computers, including </a:t>
            </a:r>
            <a:r>
              <a:rPr lang="en-US" dirty="0" smtClean="0"/>
              <a:t>the </a:t>
            </a:r>
            <a:r>
              <a:rPr lang="en-US" dirty="0"/>
              <a:t>80x86, ARM, and MIPS, use byte addressing to access memory operands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3. </a:t>
            </a:r>
            <a:r>
              <a:rPr lang="en-US" i="1" dirty="0"/>
              <a:t>Addressing modes</a:t>
            </a:r>
            <a:r>
              <a:rPr lang="en-US" dirty="0"/>
              <a:t>—In addition to specifying registers and constant operands, </a:t>
            </a:r>
            <a:r>
              <a:rPr lang="en-US" dirty="0" smtClean="0"/>
              <a:t>addressing </a:t>
            </a:r>
            <a:r>
              <a:rPr lang="en-US" dirty="0"/>
              <a:t>modes specify the address of a memory </a:t>
            </a:r>
            <a:r>
              <a:rPr lang="en-US" dirty="0" smtClean="0"/>
              <a:t>object.</a:t>
            </a:r>
          </a:p>
          <a:p>
            <a:pPr algn="l"/>
            <a:r>
              <a:rPr lang="en-US" dirty="0" smtClean="0"/>
              <a:t>4.</a:t>
            </a:r>
            <a:r>
              <a:rPr lang="en-US" i="1" dirty="0"/>
              <a:t> Types and sizes of operands</a:t>
            </a:r>
            <a:r>
              <a:rPr lang="en-US" dirty="0"/>
              <a:t>—Like most ISAs, 80x86, ARM, and MIPS </a:t>
            </a:r>
            <a:r>
              <a:rPr lang="en-US" dirty="0" smtClean="0"/>
              <a:t>support </a:t>
            </a:r>
            <a:r>
              <a:rPr lang="en-US" dirty="0"/>
              <a:t>operand sizes of 8-bit (ASCII character), 16-bit (Unicode character </a:t>
            </a:r>
            <a:r>
              <a:rPr lang="en-US" dirty="0" smtClean="0"/>
              <a:t>or </a:t>
            </a:r>
            <a:r>
              <a:rPr lang="en-US" dirty="0"/>
              <a:t>half word), 32-bit (integer or word), 64-bit (double word or long </a:t>
            </a:r>
            <a:r>
              <a:rPr lang="en-US" dirty="0" smtClean="0"/>
              <a:t>integer</a:t>
            </a:r>
            <a:r>
              <a:rPr lang="en-US" dirty="0"/>
              <a:t>), and IEEE 754 floating point in 32-bit (single precision) and 64-bit </a:t>
            </a:r>
            <a:r>
              <a:rPr lang="en-US" dirty="0" smtClean="0"/>
              <a:t>(</a:t>
            </a:r>
            <a:r>
              <a:rPr lang="en-US" dirty="0"/>
              <a:t>double precision). The 80x86 also supports 80-bit floating point (extended </a:t>
            </a:r>
            <a:r>
              <a:rPr lang="en-US" dirty="0" smtClean="0"/>
              <a:t>double </a:t>
            </a:r>
            <a:r>
              <a:rPr lang="en-US" dirty="0"/>
              <a:t>precision). </a:t>
            </a:r>
            <a:endParaRPr lang="en-US" dirty="0" smtClean="0"/>
          </a:p>
          <a:p>
            <a:pPr algn="l"/>
            <a:r>
              <a:rPr lang="en-US" dirty="0" smtClean="0"/>
              <a:t>5. </a:t>
            </a:r>
            <a:r>
              <a:rPr lang="en-US" i="1" dirty="0"/>
              <a:t>Operations</a:t>
            </a:r>
            <a:r>
              <a:rPr lang="en-US" dirty="0"/>
              <a:t>—The general categories of operations are data transfer, </a:t>
            </a:r>
            <a:r>
              <a:rPr lang="en-US" dirty="0" smtClean="0"/>
              <a:t>arithmetic </a:t>
            </a:r>
            <a:r>
              <a:rPr lang="en-US" dirty="0"/>
              <a:t>logical, control (discussed next), and floating point. MIPS is a simple and </a:t>
            </a:r>
            <a:r>
              <a:rPr lang="en-US" dirty="0" smtClean="0"/>
              <a:t>easy-to-pipeline </a:t>
            </a:r>
            <a:r>
              <a:rPr lang="en-US" dirty="0"/>
              <a:t>instruction set architecture, and it is representative of the RISC </a:t>
            </a:r>
            <a:r>
              <a:rPr lang="en-US" dirty="0" smtClean="0"/>
              <a:t>architectures </a:t>
            </a:r>
            <a:r>
              <a:rPr lang="en-US" dirty="0"/>
              <a:t>being used in 2011.</a:t>
            </a:r>
          </a:p>
        </p:txBody>
      </p:sp>
    </p:spTree>
    <p:extLst>
      <p:ext uri="{BB962C8B-B14F-4D97-AF65-F5344CB8AC3E}">
        <p14:creationId xmlns:p14="http://schemas.microsoft.com/office/powerpoint/2010/main" val="313432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79" y="141402"/>
            <a:ext cx="11538409" cy="64102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 smtClean="0"/>
              <a:t>6.Control </a:t>
            </a:r>
            <a:r>
              <a:rPr lang="en-US" i="1" dirty="0"/>
              <a:t>flow instructions</a:t>
            </a:r>
            <a:r>
              <a:rPr lang="en-US" dirty="0"/>
              <a:t>—Virtually all ISAs, including these three, support </a:t>
            </a:r>
          </a:p>
          <a:p>
            <a:pPr marL="0" indent="0">
              <a:buNone/>
            </a:pPr>
            <a:r>
              <a:rPr lang="en-US" dirty="0" smtClean="0"/>
              <a:t>conditional </a:t>
            </a:r>
            <a:r>
              <a:rPr lang="en-US" dirty="0"/>
              <a:t>branches, unconditional jumps, procedure calls, and returns. All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three use PC-relative addressing, where the branch address is specified by an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address field that is added to the PC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en-US" i="1" dirty="0"/>
              <a:t>Encoding an ISA</a:t>
            </a:r>
            <a:r>
              <a:rPr lang="en-US" dirty="0"/>
              <a:t>—There are two basic choices on encoding: </a:t>
            </a:r>
            <a:r>
              <a:rPr lang="en-US" i="1" dirty="0"/>
              <a:t>fixed length</a:t>
            </a:r>
            <a:r>
              <a:rPr lang="en-US" dirty="0"/>
              <a:t> and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i="1" dirty="0"/>
              <a:t>ariable length</a:t>
            </a:r>
            <a:r>
              <a:rPr lang="en-US" dirty="0"/>
              <a:t>. All ARM and MIPS instructions are 32 bits long, which </a:t>
            </a:r>
            <a:r>
              <a:rPr lang="en-US" dirty="0" smtClean="0"/>
              <a:t>simplifies </a:t>
            </a:r>
            <a:r>
              <a:rPr lang="en-US" dirty="0"/>
              <a:t>instruction </a:t>
            </a:r>
            <a:r>
              <a:rPr lang="en-US" dirty="0" smtClean="0"/>
              <a:t>decoding.</a:t>
            </a:r>
          </a:p>
          <a:p>
            <a:pPr marL="0" indent="0">
              <a:buNone/>
            </a:pPr>
            <a:r>
              <a:rPr lang="en-US" b="1" dirty="0"/>
              <a:t>Genuine Computer Architecture: Designing the Organization </a:t>
            </a:r>
            <a:r>
              <a:rPr lang="en-US" b="1" dirty="0" smtClean="0"/>
              <a:t>and </a:t>
            </a:r>
            <a:r>
              <a:rPr lang="en-US" b="1" dirty="0"/>
              <a:t>Hardware to Meet Goals and Functional Requirements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The implementation of a computer has two components: organization </a:t>
            </a:r>
            <a:r>
              <a:rPr lang="en-US" dirty="0" smtClean="0"/>
              <a:t>and hardware</a:t>
            </a:r>
            <a:r>
              <a:rPr lang="en-US" dirty="0"/>
              <a:t>. The term </a:t>
            </a:r>
            <a:r>
              <a:rPr lang="en-US" i="1" dirty="0"/>
              <a:t>organization</a:t>
            </a:r>
            <a:r>
              <a:rPr lang="en-US" dirty="0"/>
              <a:t> includes the high-level aspects of a computer’s </a:t>
            </a:r>
            <a:r>
              <a:rPr lang="en-US" dirty="0" smtClean="0"/>
              <a:t>design</a:t>
            </a:r>
            <a:r>
              <a:rPr lang="en-US" dirty="0"/>
              <a:t>, such as the memory system, the memory interconnect, and the design of </a:t>
            </a:r>
            <a:r>
              <a:rPr lang="en-US" dirty="0" smtClean="0"/>
              <a:t>the </a:t>
            </a:r>
            <a:r>
              <a:rPr lang="en-US" dirty="0"/>
              <a:t>internal processor or CPU (central processing unit—where arithmetic, </a:t>
            </a:r>
            <a:r>
              <a:rPr lang="en-US" dirty="0" smtClean="0"/>
              <a:t>logic, branching, and data transfer are implemented). The term </a:t>
            </a:r>
            <a:r>
              <a:rPr lang="en-US" i="1" dirty="0" smtClean="0"/>
              <a:t>microarchitecture</a:t>
            </a:r>
            <a:r>
              <a:rPr lang="en-US" dirty="0" smtClean="0"/>
              <a:t> is also </a:t>
            </a:r>
            <a:r>
              <a:rPr lang="en-US" dirty="0"/>
              <a:t>used instead of </a:t>
            </a:r>
            <a:r>
              <a:rPr lang="en-US" dirty="0" smtClean="0"/>
              <a:t>organization.</a:t>
            </a:r>
            <a:r>
              <a:rPr lang="en-US" i="1" dirty="0" smtClean="0"/>
              <a:t> Hardware</a:t>
            </a:r>
            <a:r>
              <a:rPr lang="en-US" dirty="0" smtClean="0"/>
              <a:t> refers to the specifics of a computer, including the detailed logic design and the packaging technology of the computer.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2981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BCT2408:COMPUTER ARCHITECTURE  NAME:JUNE BOYANI REG NUMBER:SCT212-0067/2021</vt:lpstr>
      <vt:lpstr>1.1 INTRODUCTION</vt:lpstr>
      <vt:lpstr>PowerPoint Presentation</vt:lpstr>
      <vt:lpstr>1.2 CLASSES OF COMPUTERS</vt:lpstr>
      <vt:lpstr>PowerPoint Presentation</vt:lpstr>
      <vt:lpstr>PowerPoint Presentation</vt:lpstr>
      <vt:lpstr>1.3 DEFINING COMPUTER ARCHITECTURE </vt:lpstr>
      <vt:lpstr>PowerPoint Presentation</vt:lpstr>
      <vt:lpstr>PowerPoint Presentation</vt:lpstr>
      <vt:lpstr>1.4 TRENDS IN TECHNOLOGY</vt:lpstr>
      <vt:lpstr>PowerPoint Presentation</vt:lpstr>
      <vt:lpstr>PowerPoint Presentation</vt:lpstr>
      <vt:lpstr>1.5 TRENDS IN POWER AND ENERGY IN INTERGRATED CIRCUITS</vt:lpstr>
      <vt:lpstr>PowerPoint Presentation</vt:lpstr>
      <vt:lpstr>PowerPoint Presentation</vt:lpstr>
      <vt:lpstr>PowerPoint Presentation</vt:lpstr>
      <vt:lpstr>1.6 TRENDS IN COST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BCT2408:COMPUTER ARCHITECTURE</dc:title>
  <dc:creator>user</dc:creator>
  <cp:lastModifiedBy>user</cp:lastModifiedBy>
  <cp:revision>18</cp:revision>
  <dcterms:created xsi:type="dcterms:W3CDTF">2025-03-06T19:58:46Z</dcterms:created>
  <dcterms:modified xsi:type="dcterms:W3CDTF">2025-03-06T22:56:11Z</dcterms:modified>
</cp:coreProperties>
</file>