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58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632E-D6CA-62E3-7BEB-A3D6CAF10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1A5F9-5912-A581-1A6A-F6018F2A8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3EB9-E1B8-C3C5-CA2A-D35E45EB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1A8D-4C91-4797-0A33-EB1D7BE9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828E-445F-F773-50F1-6309EE67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60C7-E7C0-BA82-3BF1-A295E59A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A13BC-226C-EEC5-022F-07F7E1698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C657-1221-9FA8-E32C-D934D68E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E941-E42D-9A3D-7906-3A80FBBD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B5D8-4F10-24EF-93CF-CF762306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F73D-8A7F-0CF0-E31A-DCF98E4DC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AB895-B88F-463C-C69B-29D9E234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7243C-A1B1-D4A6-B0E4-004EBC28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A47C-D267-F847-DEAC-A06695C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FA0E9-C1F1-8898-4360-DEA29B06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079E-E5B7-C82A-4865-BA875C84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E9719-460C-E689-8BFF-D8FC2841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6BD9-301D-D278-9841-CF761243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B153-512D-B163-3EF6-513DDC7E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0177-6C85-CDED-80B1-488EA75D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FAAE-702C-98CE-5232-55FB42A7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7CA41-7985-37E5-BA6C-F53885DB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AE7E-E850-9883-00FD-4A0D7278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6C876-9E7E-8574-4E99-FB8D598D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5BC0C-025E-1CD5-6262-F4612FBF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53DF-8820-06C4-535D-7ED5180C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13DD-077E-6CF4-E314-6075444BC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C1CA6-B08B-4177-88C0-449BD4AE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A9D03-3222-D5BE-B446-BE95D0E1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FF485-E009-0CC3-74F9-4207CB76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DFB7-A3EC-7F43-E6A2-96200727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F050-601D-8ED5-CA15-9D7BC957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7760-659A-F872-D378-1E7C1678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1A4E6-624D-7FBE-4A7F-4C4EE0E7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FE75B-74F4-27EC-183E-7A6D5592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DCECE-699C-B03B-8444-58231823A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24DE0-065F-79B3-4DEC-1B0FAECE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A3C8C-5571-AA76-A0DE-97A62B75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F5C84-34B0-598F-C350-EED7BEA5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FEE5-ED1D-19AF-70F2-6CB3CB7A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B2455-FAF7-4CAB-A58F-C63D1CCD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B1C2-422F-5FCE-C9CC-8F3642B5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8CE3A-FBFB-791E-9055-90CBDB8E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03403-FDA6-76F0-177B-12C31236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8D394-9180-6BC1-FB14-C9AF805D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1C220-280D-6D72-8F62-55A3AD9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6C01-0F46-D143-246C-7F6907F5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0AB8-A036-A962-20FD-1CDF2CB1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A22A6-EF8F-B43A-CC21-A65864BD6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7CF4E-5506-FF0F-0755-F93E4176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746F6-7B35-61D4-53D2-4F26A03F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C355-7903-DF91-9D42-4EC205DF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592C-564D-72F9-4265-FE8B631F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18070-30D3-C7AE-E718-A8C5E0D9C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B537E-A234-9E2A-4BF5-4DE529BA7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5004-0F79-BA38-B3FA-B0B73396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8B6EC-46CD-8199-B602-E7DFF182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ADECE-A919-903C-24AB-AEAD0F9F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4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158B1-4E6C-727C-0BB8-FB7BC585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6EAE2-63EF-DA7D-F3F9-8A91E85C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43F6-A207-D8DB-1027-73BDE7969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F32F-5747-B849-9B40-EB2BA490E4B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418F-4B4C-4756-4D8F-25C02198D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8E03-9DEA-541E-12F1-8C5563C5C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FE6B1-FCAC-8348-B4F4-4F2B8B0F3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-1"/>
            <a:ext cx="980122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55" y="1518726"/>
            <a:ext cx="6243895" cy="117453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Don’t Get Kicked</a:t>
            </a:r>
          </a:p>
        </p:txBody>
      </p:sp>
      <p:pic>
        <p:nvPicPr>
          <p:cNvPr id="1026" name="Picture 2" descr="Case Studies Archive - End-to-End Recruiting | Talent Compass">
            <a:extLst>
              <a:ext uri="{FF2B5EF4-FFF2-40B4-BE49-F238E27FC236}">
                <a16:creationId xmlns:a16="http://schemas.microsoft.com/office/drawing/2014/main" id="{211A0A59-303E-6F30-B47D-474C91CFD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1" r="20666" b="29192"/>
          <a:stretch/>
        </p:blipFill>
        <p:spPr bwMode="auto">
          <a:xfrm>
            <a:off x="3508331" y="1186872"/>
            <a:ext cx="601748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ase Studies Archive - End-to-End Recruiting | Talent Compass">
            <a:extLst>
              <a:ext uri="{FF2B5EF4-FFF2-40B4-BE49-F238E27FC236}">
                <a16:creationId xmlns:a16="http://schemas.microsoft.com/office/drawing/2014/main" id="{3A0A7E32-6477-705B-F1F5-A2B7719DA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1"/>
          <a:stretch/>
        </p:blipFill>
        <p:spPr bwMode="auto">
          <a:xfrm>
            <a:off x="1265112" y="1259770"/>
            <a:ext cx="2251327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14860A9D-980F-B69D-666F-AD3EA3D0ABE1}"/>
              </a:ext>
            </a:extLst>
          </p:cNvPr>
          <p:cNvSpPr txBox="1">
            <a:spLocks/>
          </p:cNvSpPr>
          <p:nvPr/>
        </p:nvSpPr>
        <p:spPr>
          <a:xfrm>
            <a:off x="1265112" y="2525928"/>
            <a:ext cx="6243895" cy="1174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Predict whether Car Purchase at Auction is a ‘Lemon’</a:t>
            </a:r>
            <a:endParaRPr lang="en-US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801BC-8DF4-F87D-3587-DE98113A9820}"/>
              </a:ext>
            </a:extLst>
          </p:cNvPr>
          <p:cNvSpPr/>
          <p:nvPr/>
        </p:nvSpPr>
        <p:spPr>
          <a:xfrm>
            <a:off x="1265112" y="3903831"/>
            <a:ext cx="335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BIOS 635: Final Project Report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Junead Khan </a:t>
            </a:r>
          </a:p>
        </p:txBody>
      </p:sp>
    </p:spTree>
    <p:extLst>
      <p:ext uri="{BB962C8B-B14F-4D97-AF65-F5344CB8AC3E}">
        <p14:creationId xmlns:p14="http://schemas.microsoft.com/office/powerpoint/2010/main" val="102583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2.3 Vehicle Nationality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5D4FAC5-6121-F520-8799-92E2DA4A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743075"/>
            <a:ext cx="8291513" cy="50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2.4 Vehicle Make Relative to Proportion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C156BD4-DF30-414D-C97E-106C9599B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819" y="1829916"/>
            <a:ext cx="7931150" cy="49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FAC603-4176-0130-BB45-A97117450675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7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57D8AB40-10C7-40F8-416C-8877C0191A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E7BFA206-64F7-FDA2-21A5-DE4C1CBE9F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734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53013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80F18-FB4C-010F-AFA8-C2BB039BC26B}"/>
              </a:ext>
            </a:extLst>
          </p:cNvPr>
          <p:cNvSpPr txBox="1">
            <a:spLocks/>
          </p:cNvSpPr>
          <p:nvPr/>
        </p:nvSpPr>
        <p:spPr>
          <a:xfrm>
            <a:off x="666121" y="157163"/>
            <a:ext cx="10859758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Feature Engineering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422FF2-668B-BEA4-0AF4-D7922D627F96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6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1A9CD5F6-2E9F-0E67-5B9F-E97490E66A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547699F6-35DA-1572-DC10-E308C15763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7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Model to create 2 new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77049B-488E-51C8-C74A-5FC723C4C3E5}"/>
              </a:ext>
            </a:extLst>
          </p:cNvPr>
          <p:cNvSpPr txBox="1">
            <a:spLocks/>
          </p:cNvSpPr>
          <p:nvPr/>
        </p:nvSpPr>
        <p:spPr>
          <a:xfrm>
            <a:off x="613477" y="2965266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3422D-10E6-4137-CBCD-FD10C0F977CA}"/>
              </a:ext>
            </a:extLst>
          </p:cNvPr>
          <p:cNvSpPr txBox="1">
            <a:spLocks/>
          </p:cNvSpPr>
          <p:nvPr/>
        </p:nvSpPr>
        <p:spPr>
          <a:xfrm>
            <a:off x="449171" y="4255587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RAV4 V6 4WD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046A864-8F13-0F70-157D-4EDAD707A495}"/>
              </a:ext>
            </a:extLst>
          </p:cNvPr>
          <p:cNvCxnSpPr/>
          <p:nvPr/>
        </p:nvCxnSpPr>
        <p:spPr>
          <a:xfrm flipV="1">
            <a:off x="4975558" y="2852449"/>
            <a:ext cx="1714500" cy="108585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56C92FE-F419-39DE-FF78-48D2BA5C2048}"/>
              </a:ext>
            </a:extLst>
          </p:cNvPr>
          <p:cNvCxnSpPr>
            <a:cxnSpLocks/>
          </p:cNvCxnSpPr>
          <p:nvPr/>
        </p:nvCxnSpPr>
        <p:spPr>
          <a:xfrm>
            <a:off x="4975558" y="3938299"/>
            <a:ext cx="1714500" cy="135017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91810FA-45D1-7237-447B-C7161A546CEE}"/>
              </a:ext>
            </a:extLst>
          </p:cNvPr>
          <p:cNvSpPr txBox="1">
            <a:spLocks/>
          </p:cNvSpPr>
          <p:nvPr/>
        </p:nvSpPr>
        <p:spPr>
          <a:xfrm>
            <a:off x="5832808" y="2493042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Displacement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B7F6E5-9759-85C6-4622-B2D01FAD1CDF}"/>
              </a:ext>
            </a:extLst>
          </p:cNvPr>
          <p:cNvSpPr txBox="1">
            <a:spLocks/>
          </p:cNvSpPr>
          <p:nvPr/>
        </p:nvSpPr>
        <p:spPr>
          <a:xfrm>
            <a:off x="5604208" y="4987698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Powertrain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467512-5973-C95F-4A8C-546C138D096A}"/>
              </a:ext>
            </a:extLst>
          </p:cNvPr>
          <p:cNvSpPr txBox="1">
            <a:spLocks/>
          </p:cNvSpPr>
          <p:nvPr/>
        </p:nvSpPr>
        <p:spPr>
          <a:xfrm>
            <a:off x="7547308" y="2306700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V6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AE9FE-F36F-7779-5474-1290507F7AA6}"/>
              </a:ext>
            </a:extLst>
          </p:cNvPr>
          <p:cNvSpPr txBox="1">
            <a:spLocks/>
          </p:cNvSpPr>
          <p:nvPr/>
        </p:nvSpPr>
        <p:spPr>
          <a:xfrm>
            <a:off x="7493794" y="4766981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4WD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D0859C-87E2-3EE1-8C33-48C91835391B}"/>
              </a:ext>
            </a:extLst>
          </p:cNvPr>
          <p:cNvSpPr txBox="1">
            <a:spLocks/>
          </p:cNvSpPr>
          <p:nvPr/>
        </p:nvSpPr>
        <p:spPr>
          <a:xfrm>
            <a:off x="3034211" y="3996928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via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RegEx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Matching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63BE8B-F0DD-63CC-966B-3E96C2171A74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7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B216CDC9-52AF-183B-DCCA-945D4EEC2F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791BDC81-FBE6-78F1-F314-6ECC7EC295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4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Price Difference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77049B-488E-51C8-C74A-5FC723C4C3E5}"/>
              </a:ext>
            </a:extLst>
          </p:cNvPr>
          <p:cNvSpPr txBox="1">
            <a:spLocks/>
          </p:cNvSpPr>
          <p:nvPr/>
        </p:nvSpPr>
        <p:spPr>
          <a:xfrm>
            <a:off x="239865" y="2453383"/>
            <a:ext cx="5550452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MMRAcquisitionAveragePrice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3422D-10E6-4137-CBCD-FD10C0F977CA}"/>
              </a:ext>
            </a:extLst>
          </p:cNvPr>
          <p:cNvSpPr txBox="1">
            <a:spLocks/>
          </p:cNvSpPr>
          <p:nvPr/>
        </p:nvSpPr>
        <p:spPr>
          <a:xfrm>
            <a:off x="730217" y="3037309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$12,000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1810FA-45D1-7237-447B-C7161A546CEE}"/>
              </a:ext>
            </a:extLst>
          </p:cNvPr>
          <p:cNvSpPr txBox="1">
            <a:spLocks/>
          </p:cNvSpPr>
          <p:nvPr/>
        </p:nvSpPr>
        <p:spPr>
          <a:xfrm>
            <a:off x="4260926" y="3472228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B7F6E5-9759-85C6-4622-B2D01FAD1CDF}"/>
              </a:ext>
            </a:extLst>
          </p:cNvPr>
          <p:cNvSpPr txBox="1">
            <a:spLocks/>
          </p:cNvSpPr>
          <p:nvPr/>
        </p:nvSpPr>
        <p:spPr>
          <a:xfrm>
            <a:off x="7658100" y="2976828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price_difference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467512-5973-C95F-4A8C-546C138D096A}"/>
              </a:ext>
            </a:extLst>
          </p:cNvPr>
          <p:cNvSpPr txBox="1">
            <a:spLocks/>
          </p:cNvSpPr>
          <p:nvPr/>
        </p:nvSpPr>
        <p:spPr>
          <a:xfrm>
            <a:off x="7493794" y="3490583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$5000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A99B02-91AD-9C43-547F-D031CB68BD94}"/>
              </a:ext>
            </a:extLst>
          </p:cNvPr>
          <p:cNvSpPr txBox="1">
            <a:spLocks/>
          </p:cNvSpPr>
          <p:nvPr/>
        </p:nvSpPr>
        <p:spPr>
          <a:xfrm>
            <a:off x="894523" y="4387648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09E47C0-3DEF-48F9-F77A-D12A577812E5}"/>
              </a:ext>
            </a:extLst>
          </p:cNvPr>
          <p:cNvSpPr txBox="1">
            <a:spLocks/>
          </p:cNvSpPr>
          <p:nvPr/>
        </p:nvSpPr>
        <p:spPr>
          <a:xfrm>
            <a:off x="730217" y="4989203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$7,000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FF786-C460-6F47-9A32-6FF17BEA0C6B}"/>
              </a:ext>
            </a:extLst>
          </p:cNvPr>
          <p:cNvCxnSpPr>
            <a:cxnSpLocks/>
          </p:cNvCxnSpPr>
          <p:nvPr/>
        </p:nvCxnSpPr>
        <p:spPr>
          <a:xfrm>
            <a:off x="4786684" y="4080296"/>
            <a:ext cx="31896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58FA85-4BD0-F730-3907-2396DDEA229A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20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DDC91591-B2CB-EC0F-BCD9-4084A40C38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715FA492-422B-8938-DEB6-CCDC8B9EB4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2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 Travelled Per Year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77049B-488E-51C8-C74A-5FC723C4C3E5}"/>
              </a:ext>
            </a:extLst>
          </p:cNvPr>
          <p:cNvSpPr txBox="1">
            <a:spLocks/>
          </p:cNvSpPr>
          <p:nvPr/>
        </p:nvSpPr>
        <p:spPr>
          <a:xfrm>
            <a:off x="-1016551" y="2509301"/>
            <a:ext cx="5550452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VehOdo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13422D-10E6-4137-CBCD-FD10C0F977CA}"/>
              </a:ext>
            </a:extLst>
          </p:cNvPr>
          <p:cNvSpPr txBox="1">
            <a:spLocks/>
          </p:cNvSpPr>
          <p:nvPr/>
        </p:nvSpPr>
        <p:spPr>
          <a:xfrm>
            <a:off x="-390975" y="2950734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34,000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1810FA-45D1-7237-447B-C7161A546CEE}"/>
              </a:ext>
            </a:extLst>
          </p:cNvPr>
          <p:cNvSpPr txBox="1">
            <a:spLocks/>
          </p:cNvSpPr>
          <p:nvPr/>
        </p:nvSpPr>
        <p:spPr>
          <a:xfrm>
            <a:off x="4893217" y="2741230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2B7F6E5-9759-85C6-4622-B2D01FAD1CDF}"/>
              </a:ext>
            </a:extLst>
          </p:cNvPr>
          <p:cNvSpPr txBox="1">
            <a:spLocks/>
          </p:cNvSpPr>
          <p:nvPr/>
        </p:nvSpPr>
        <p:spPr>
          <a:xfrm>
            <a:off x="7786558" y="2429240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miles_per_year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467512-5973-C95F-4A8C-546C138D096A}"/>
              </a:ext>
            </a:extLst>
          </p:cNvPr>
          <p:cNvSpPr txBox="1">
            <a:spLocks/>
          </p:cNvSpPr>
          <p:nvPr/>
        </p:nvSpPr>
        <p:spPr>
          <a:xfrm>
            <a:off x="7622252" y="2942995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6,800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3A99B02-91AD-9C43-547F-D031CB68BD94}"/>
              </a:ext>
            </a:extLst>
          </p:cNvPr>
          <p:cNvSpPr txBox="1">
            <a:spLocks/>
          </p:cNvSpPr>
          <p:nvPr/>
        </p:nvSpPr>
        <p:spPr>
          <a:xfrm>
            <a:off x="2577639" y="2497062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Vehicle Age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09E47C0-3DEF-48F9-F77A-D12A577812E5}"/>
              </a:ext>
            </a:extLst>
          </p:cNvPr>
          <p:cNvSpPr txBox="1">
            <a:spLocks/>
          </p:cNvSpPr>
          <p:nvPr/>
        </p:nvSpPr>
        <p:spPr>
          <a:xfrm>
            <a:off x="2413333" y="2944221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FF786-C460-6F47-9A32-6FF17BEA0C6B}"/>
              </a:ext>
            </a:extLst>
          </p:cNvPr>
          <p:cNvCxnSpPr>
            <a:cxnSpLocks/>
          </p:cNvCxnSpPr>
          <p:nvPr/>
        </p:nvCxnSpPr>
        <p:spPr>
          <a:xfrm>
            <a:off x="6095999" y="3429000"/>
            <a:ext cx="18355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92C76B59-41D9-B9A1-A3FB-53CE8640E437}"/>
              </a:ext>
            </a:extLst>
          </p:cNvPr>
          <p:cNvSpPr txBox="1">
            <a:spLocks/>
          </p:cNvSpPr>
          <p:nvPr/>
        </p:nvSpPr>
        <p:spPr>
          <a:xfrm>
            <a:off x="-390975" y="4659704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36,000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E86C13-39A6-D35A-3F7F-115E0D440E72}"/>
              </a:ext>
            </a:extLst>
          </p:cNvPr>
          <p:cNvSpPr txBox="1">
            <a:spLocks/>
          </p:cNvSpPr>
          <p:nvPr/>
        </p:nvSpPr>
        <p:spPr>
          <a:xfrm>
            <a:off x="4893217" y="4450200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72DF28-5EB9-7415-4BA2-DA2035C5345F}"/>
              </a:ext>
            </a:extLst>
          </p:cNvPr>
          <p:cNvSpPr txBox="1">
            <a:spLocks/>
          </p:cNvSpPr>
          <p:nvPr/>
        </p:nvSpPr>
        <p:spPr>
          <a:xfrm>
            <a:off x="7622252" y="4651965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18,000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8BEF435-94C9-FBAF-503C-A63BB830E495}"/>
              </a:ext>
            </a:extLst>
          </p:cNvPr>
          <p:cNvSpPr txBox="1">
            <a:spLocks/>
          </p:cNvSpPr>
          <p:nvPr/>
        </p:nvSpPr>
        <p:spPr>
          <a:xfrm>
            <a:off x="2413333" y="4653191"/>
            <a:ext cx="456974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FCC74C-BAA8-640D-9F67-4CD2054DB4E4}"/>
              </a:ext>
            </a:extLst>
          </p:cNvPr>
          <p:cNvCxnSpPr>
            <a:cxnSpLocks/>
          </p:cNvCxnSpPr>
          <p:nvPr/>
        </p:nvCxnSpPr>
        <p:spPr>
          <a:xfrm>
            <a:off x="6095999" y="5137970"/>
            <a:ext cx="183557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D0B201-AE56-5217-AC0A-562008640D20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24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60BCA481-4C44-1DDB-E352-078B16B505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7A069322-7842-EBE5-44D6-10C6644F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79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80F18-FB4C-010F-AFA8-C2BB039BC26B}"/>
              </a:ext>
            </a:extLst>
          </p:cNvPr>
          <p:cNvSpPr txBox="1">
            <a:spLocks/>
          </p:cNvSpPr>
          <p:nvPr/>
        </p:nvSpPr>
        <p:spPr>
          <a:xfrm>
            <a:off x="666121" y="157163"/>
            <a:ext cx="10859758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Feature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310E0-89E8-D450-44EE-9D0A077C6AA0}"/>
              </a:ext>
            </a:extLst>
          </p:cNvPr>
          <p:cNvSpPr txBox="1">
            <a:spLocks/>
          </p:cNvSpPr>
          <p:nvPr/>
        </p:nvSpPr>
        <p:spPr>
          <a:xfrm>
            <a:off x="835189" y="966788"/>
            <a:ext cx="10859758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		500 Trees		Variable Importance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8EB19B-5D56-1B6B-4867-973C86B353E3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7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D9A30869-91B6-F4BF-7E4C-A68345BCF3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05FD837A-F459-C192-DC7E-E53E1648C8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354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 Importance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1810FA-45D1-7237-447B-C7161A546CEE}"/>
              </a:ext>
            </a:extLst>
          </p:cNvPr>
          <p:cNvSpPr txBox="1">
            <a:spLocks/>
          </p:cNvSpPr>
          <p:nvPr/>
        </p:nvSpPr>
        <p:spPr>
          <a:xfrm>
            <a:off x="2147628" y="1496626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Permutation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Imprtance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E86C13-39A6-D35A-3F7F-115E0D440E72}"/>
              </a:ext>
            </a:extLst>
          </p:cNvPr>
          <p:cNvSpPr txBox="1">
            <a:spLocks/>
          </p:cNvSpPr>
          <p:nvPr/>
        </p:nvSpPr>
        <p:spPr>
          <a:xfrm>
            <a:off x="5699144" y="1477297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Gini Impurity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BD92ECE-E6BB-1D47-B0C2-39534FB7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26" y="2011856"/>
            <a:ext cx="7919854" cy="488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46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80F18-FB4C-010F-AFA8-C2BB039BC26B}"/>
              </a:ext>
            </a:extLst>
          </p:cNvPr>
          <p:cNvSpPr txBox="1">
            <a:spLocks/>
          </p:cNvSpPr>
          <p:nvPr/>
        </p:nvSpPr>
        <p:spPr>
          <a:xfrm>
            <a:off x="100011" y="161926"/>
            <a:ext cx="11991975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Modelling &amp; Evaluation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310E0-89E8-D450-44EE-9D0A077C6AA0}"/>
              </a:ext>
            </a:extLst>
          </p:cNvPr>
          <p:cNvSpPr txBox="1">
            <a:spLocks/>
          </p:cNvSpPr>
          <p:nvPr/>
        </p:nvSpPr>
        <p:spPr>
          <a:xfrm>
            <a:off x="455943" y="981076"/>
            <a:ext cx="10859758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Accuracy		Sensitivity		AUC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85C6EC-7448-C165-695B-8097027A1FBA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7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DBC77A69-CB32-AA86-66DD-442A6A5E9C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8A5C04DF-C921-E963-A2A6-45CDAB4B6C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9713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5.2 Baseline Performance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D2F76B-B7FD-6134-DC29-F504657B9A5F}"/>
              </a:ext>
            </a:extLst>
          </p:cNvPr>
          <p:cNvSpPr txBox="1">
            <a:spLocks/>
          </p:cNvSpPr>
          <p:nvPr/>
        </p:nvSpPr>
        <p:spPr>
          <a:xfrm>
            <a:off x="-133221" y="814387"/>
            <a:ext cx="11991975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0.8870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EAA9AA-2AF3-44AB-487E-4DE75391A1A2}"/>
              </a:ext>
            </a:extLst>
          </p:cNvPr>
          <p:cNvSpPr txBox="1">
            <a:spLocks/>
          </p:cNvSpPr>
          <p:nvPr/>
        </p:nvSpPr>
        <p:spPr>
          <a:xfrm>
            <a:off x="432887" y="-328612"/>
            <a:ext cx="10859758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Accuracy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135AC7-FF8E-3BE6-BA14-C93381FAB7ED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2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01ED59BF-FF63-DF3F-6927-66FF019592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5F865976-B15B-6E50-903A-CAF4D2EA5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41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a ‘Lemon Car’</a:t>
            </a:r>
          </a:p>
        </p:txBody>
      </p:sp>
      <p:pic>
        <p:nvPicPr>
          <p:cNvPr id="2050" name="Picture 2" descr="November Auction Sales Report - International Bidding Results in Huge  Prices! - Clements Auctions">
            <a:extLst>
              <a:ext uri="{FF2B5EF4-FFF2-40B4-BE49-F238E27FC236}">
                <a16:creationId xmlns:a16="http://schemas.microsoft.com/office/drawing/2014/main" id="{E48EEFA0-BB70-FE56-736C-5CFF178A3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3289300"/>
            <a:ext cx="2995182" cy="201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r Buying Guide: Best Way To Buy A Car | CarBuzz">
            <a:extLst>
              <a:ext uri="{FF2B5EF4-FFF2-40B4-BE49-F238E27FC236}">
                <a16:creationId xmlns:a16="http://schemas.microsoft.com/office/drawing/2014/main" id="{39FC7F73-C3BF-883A-D6E8-920C9D7D6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74" y="3249530"/>
            <a:ext cx="3017046" cy="201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96,774 Plus Sign Stock Photos, Pictures &amp; Royalty-Free Images - iStock">
            <a:extLst>
              <a:ext uri="{FF2B5EF4-FFF2-40B4-BE49-F238E27FC236}">
                <a16:creationId xmlns:a16="http://schemas.microsoft.com/office/drawing/2014/main" id="{B17C85A1-AE69-E253-456B-8780F10C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19" y="3667944"/>
            <a:ext cx="1174535" cy="117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282D9455-AF7E-DDC3-19AA-F71A9E3B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52" y="2206542"/>
            <a:ext cx="2732299" cy="21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32E9C8D-B55B-D4BD-3477-07B4B6449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52" y="4031373"/>
            <a:ext cx="993109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emon Large - Albertsons">
            <a:extLst>
              <a:ext uri="{FF2B5EF4-FFF2-40B4-BE49-F238E27FC236}">
                <a16:creationId xmlns:a16="http://schemas.microsoft.com/office/drawing/2014/main" id="{EE2A31D3-D8BC-6854-3D85-5A8A148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2" y="3114026"/>
            <a:ext cx="2574926" cy="257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76412BA-E8F4-C210-7AB0-DB17FBF30B5C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9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1A52BD52-FB11-589E-1637-46D104E7E0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2F50CA6C-BCBD-D205-D896-20627BF5B9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374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5.3 Logistic Regression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DE86C13-39A6-D35A-3F7F-115E0D440E72}"/>
              </a:ext>
            </a:extLst>
          </p:cNvPr>
          <p:cNvSpPr txBox="1">
            <a:spLocks/>
          </p:cNvSpPr>
          <p:nvPr/>
        </p:nvSpPr>
        <p:spPr>
          <a:xfrm>
            <a:off x="533398" y="2442635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 Included: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B36379-6BAA-67DA-097B-F5C17F3AA264}"/>
              </a:ext>
            </a:extLst>
          </p:cNvPr>
          <p:cNvSpPr txBox="1">
            <a:spLocks/>
          </p:cNvSpPr>
          <p:nvPr/>
        </p:nvSpPr>
        <p:spPr>
          <a:xfrm>
            <a:off x="789415" y="4657725"/>
            <a:ext cx="3729103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 features,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miles_per_year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VehBCost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WheelType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WheelTypeID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VNZIP1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EB166C-547D-442C-4E88-19E0EFEBF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02237"/>
              </p:ext>
            </p:extLst>
          </p:nvPr>
        </p:nvGraphicFramePr>
        <p:xfrm>
          <a:off x="5767389" y="3301365"/>
          <a:ext cx="5343524" cy="1356360"/>
        </p:xfrm>
        <a:graphic>
          <a:graphicData uri="http://schemas.openxmlformats.org/drawingml/2006/table">
            <a:tbl>
              <a:tblPr/>
              <a:tblGrid>
                <a:gridCol w="1812562">
                  <a:extLst>
                    <a:ext uri="{9D8B030D-6E8A-4147-A177-3AD203B41FA5}">
                      <a16:colId xmlns:a16="http://schemas.microsoft.com/office/drawing/2014/main" val="2138293646"/>
                    </a:ext>
                  </a:extLst>
                </a:gridCol>
                <a:gridCol w="1836101">
                  <a:extLst>
                    <a:ext uri="{9D8B030D-6E8A-4147-A177-3AD203B41FA5}">
                      <a16:colId xmlns:a16="http://schemas.microsoft.com/office/drawing/2014/main" val="2658544974"/>
                    </a:ext>
                  </a:extLst>
                </a:gridCol>
                <a:gridCol w="1694861">
                  <a:extLst>
                    <a:ext uri="{9D8B030D-6E8A-4147-A177-3AD203B41FA5}">
                      <a16:colId xmlns:a16="http://schemas.microsoft.com/office/drawing/2014/main" val="2342992962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 Performance Metrics for Logistic Regression Model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5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Sensitivity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AUC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602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.8968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.2458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.7398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2438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50C625F-3217-8785-2B49-1D937A2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41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AF4135-684B-D7EC-B67C-CA0A4783472A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9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2EDFB58A-A944-C33D-61A7-579F40F42F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F2109840-1034-9816-8504-B78BAD1D7F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138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5.4 Random Forest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EB166C-547D-442C-4E88-19E0EFEBF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93897"/>
              </p:ext>
            </p:extLst>
          </p:nvPr>
        </p:nvGraphicFramePr>
        <p:xfrm>
          <a:off x="5767389" y="3301365"/>
          <a:ext cx="5343524" cy="1356360"/>
        </p:xfrm>
        <a:graphic>
          <a:graphicData uri="http://schemas.openxmlformats.org/drawingml/2006/table">
            <a:tbl>
              <a:tblPr/>
              <a:tblGrid>
                <a:gridCol w="1812562">
                  <a:extLst>
                    <a:ext uri="{9D8B030D-6E8A-4147-A177-3AD203B41FA5}">
                      <a16:colId xmlns:a16="http://schemas.microsoft.com/office/drawing/2014/main" val="2138293646"/>
                    </a:ext>
                  </a:extLst>
                </a:gridCol>
                <a:gridCol w="1836101">
                  <a:extLst>
                    <a:ext uri="{9D8B030D-6E8A-4147-A177-3AD203B41FA5}">
                      <a16:colId xmlns:a16="http://schemas.microsoft.com/office/drawing/2014/main" val="2658544974"/>
                    </a:ext>
                  </a:extLst>
                </a:gridCol>
                <a:gridCol w="1694861">
                  <a:extLst>
                    <a:ext uri="{9D8B030D-6E8A-4147-A177-3AD203B41FA5}">
                      <a16:colId xmlns:a16="http://schemas.microsoft.com/office/drawing/2014/main" val="2342992962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 Performance Metrics for Random Forest Model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5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</a:t>
                      </a:r>
                      <a:endParaRPr lang="en-US" sz="4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Sensitivity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AUC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602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.9000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.2425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.7242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2438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50C625F-3217-8785-2B49-1D937A2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41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7016C-8347-390E-27D4-20908EF4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1" y="2469833"/>
            <a:ext cx="5232400" cy="3276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2E38F1-535E-A995-4E0B-7C4DAD43A338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1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B088F167-BB67-5853-9F0D-BD9C18949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DFEAA2E3-A476-D7B7-4C4C-E5A37E5A48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738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5.4 Gradient Boosting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EB166C-547D-442C-4E88-19E0EFEBF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03377"/>
              </p:ext>
            </p:extLst>
          </p:nvPr>
        </p:nvGraphicFramePr>
        <p:xfrm>
          <a:off x="5767389" y="3301365"/>
          <a:ext cx="5343524" cy="1356360"/>
        </p:xfrm>
        <a:graphic>
          <a:graphicData uri="http://schemas.openxmlformats.org/drawingml/2006/table">
            <a:tbl>
              <a:tblPr/>
              <a:tblGrid>
                <a:gridCol w="1812562">
                  <a:extLst>
                    <a:ext uri="{9D8B030D-6E8A-4147-A177-3AD203B41FA5}">
                      <a16:colId xmlns:a16="http://schemas.microsoft.com/office/drawing/2014/main" val="2138293646"/>
                    </a:ext>
                  </a:extLst>
                </a:gridCol>
                <a:gridCol w="1836101">
                  <a:extLst>
                    <a:ext uri="{9D8B030D-6E8A-4147-A177-3AD203B41FA5}">
                      <a16:colId xmlns:a16="http://schemas.microsoft.com/office/drawing/2014/main" val="2658544974"/>
                    </a:ext>
                  </a:extLst>
                </a:gridCol>
                <a:gridCol w="1694861">
                  <a:extLst>
                    <a:ext uri="{9D8B030D-6E8A-4147-A177-3AD203B41FA5}">
                      <a16:colId xmlns:a16="http://schemas.microsoft.com/office/drawing/2014/main" val="2342992962"/>
                    </a:ext>
                  </a:extLst>
                </a:gridCol>
              </a:tblGrid>
              <a:tr h="266700"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 Performance Metrics for Gradient Boosting Model</a:t>
                      </a:r>
                      <a:endParaRPr 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5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</a:t>
                      </a:r>
                      <a:endParaRPr lang="en-US" sz="40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Sensitivity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AUC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602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.9012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.2475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.7417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2438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50C625F-3217-8785-2B49-1D937A2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41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4E98AE-D7AC-0FBC-4C66-BE6F5CB2AA3B}"/>
              </a:ext>
            </a:extLst>
          </p:cNvPr>
          <p:cNvSpPr txBox="1">
            <a:spLocks/>
          </p:cNvSpPr>
          <p:nvPr/>
        </p:nvSpPr>
        <p:spPr>
          <a:xfrm>
            <a:off x="746552" y="5229225"/>
            <a:ext cx="3729103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500 Trees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Shrinkage: 0.01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Interaction Depth: 5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5-Fold Cross Validation to Reduce Overfitting and aid in Parameter Tuning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B1BB6A-3016-CC27-DEBE-2C7176932BA3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9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BAE96C22-797F-22FB-D06A-23B00C120C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58518572-0A15-0721-47B9-9B304C8C61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6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Comparison of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EB166C-547D-442C-4E88-19E0EFEBF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94374"/>
              </p:ext>
            </p:extLst>
          </p:nvPr>
        </p:nvGraphicFramePr>
        <p:xfrm>
          <a:off x="866775" y="2700973"/>
          <a:ext cx="10663238" cy="2341880"/>
        </p:xfrm>
        <a:graphic>
          <a:graphicData uri="http://schemas.openxmlformats.org/drawingml/2006/table">
            <a:tbl>
              <a:tblPr/>
              <a:tblGrid>
                <a:gridCol w="2905125">
                  <a:extLst>
                    <a:ext uri="{9D8B030D-6E8A-4147-A177-3AD203B41FA5}">
                      <a16:colId xmlns:a16="http://schemas.microsoft.com/office/drawing/2014/main" val="2478765907"/>
                    </a:ext>
                  </a:extLst>
                </a:gridCol>
                <a:gridCol w="2657475">
                  <a:extLst>
                    <a:ext uri="{9D8B030D-6E8A-4147-A177-3AD203B41FA5}">
                      <a16:colId xmlns:a16="http://schemas.microsoft.com/office/drawing/2014/main" val="2138293646"/>
                    </a:ext>
                  </a:extLst>
                </a:gridCol>
                <a:gridCol w="2575138">
                  <a:extLst>
                    <a:ext uri="{9D8B030D-6E8A-4147-A177-3AD203B41FA5}">
                      <a16:colId xmlns:a16="http://schemas.microsoft.com/office/drawing/2014/main" val="2658544974"/>
                    </a:ext>
                  </a:extLst>
                </a:gridCol>
                <a:gridCol w="2525500">
                  <a:extLst>
                    <a:ext uri="{9D8B030D-6E8A-4147-A177-3AD203B41FA5}">
                      <a16:colId xmlns:a16="http://schemas.microsoft.com/office/drawing/2014/main" val="2342992962"/>
                    </a:ext>
                  </a:extLst>
                </a:gridCol>
              </a:tblGrid>
              <a:tr h="266700"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 Performance Metrics for All Models. </a:t>
                      </a:r>
                      <a:r>
                        <a:rPr lang="en-US" sz="1600" b="0" i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Darker shade represents better performance.</a:t>
                      </a:r>
                      <a:endParaRPr lang="en-US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 Performance Metrics for All Models. </a:t>
                      </a:r>
                      <a:r>
                        <a:rPr lang="en-US" sz="1600" b="0" i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Darker shade represents better performance.</a:t>
                      </a:r>
                      <a:endParaRPr lang="en-US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55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Model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Accuracy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Sensitivity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AUC</a:t>
                      </a:r>
                      <a:endParaRPr lang="en-US" sz="4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602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Logistic Regression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.8968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.2458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.7398</a:t>
                      </a:r>
                      <a:endParaRPr lang="en-US" sz="4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24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Random Forest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.9000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.2425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.7242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874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Gradient Boosting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.9012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.2475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.7417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440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50C625F-3217-8785-2B49-1D937A2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41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BE4EDD7-3C78-6CD8-582F-859AD9342C49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9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7C1D6FAE-5DED-A761-8DB7-5296277EC3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CB6BC9EF-5E79-4838-BD51-90AB18C65B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9933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6. Kaggle Submission Result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0C625F-3217-8785-2B49-1D937A2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41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9C82489-759D-A029-C9BD-354018DCE4ED}"/>
              </a:ext>
            </a:extLst>
          </p:cNvPr>
          <p:cNvSpPr txBox="1">
            <a:spLocks/>
          </p:cNvSpPr>
          <p:nvPr/>
        </p:nvSpPr>
        <p:spPr>
          <a:xfrm>
            <a:off x="1602452" y="2800355"/>
            <a:ext cx="348389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0.1375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955083-86D6-CCC8-54CF-0B22E7AD028E}"/>
              </a:ext>
            </a:extLst>
          </p:cNvPr>
          <p:cNvSpPr txBox="1">
            <a:spLocks/>
          </p:cNvSpPr>
          <p:nvPr/>
        </p:nvSpPr>
        <p:spPr>
          <a:xfrm>
            <a:off x="6760240" y="2800355"/>
            <a:ext cx="348389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0.2672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62DDF3-4F5B-DADC-0D38-B6F525C9746D}"/>
              </a:ext>
            </a:extLst>
          </p:cNvPr>
          <p:cNvSpPr txBox="1">
            <a:spLocks/>
          </p:cNvSpPr>
          <p:nvPr/>
        </p:nvSpPr>
        <p:spPr>
          <a:xfrm>
            <a:off x="2091863" y="3214696"/>
            <a:ext cx="4241136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500 Entries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A291EC-E686-5C49-9294-D407D10924CC}"/>
              </a:ext>
            </a:extLst>
          </p:cNvPr>
          <p:cNvSpPr txBox="1">
            <a:spLocks/>
          </p:cNvSpPr>
          <p:nvPr/>
        </p:nvSpPr>
        <p:spPr>
          <a:xfrm>
            <a:off x="224834" y="2157417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My Public Score: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80CCB0-742B-9973-9F0C-3583AABC8083}"/>
              </a:ext>
            </a:extLst>
          </p:cNvPr>
          <p:cNvSpPr txBox="1">
            <a:spLocks/>
          </p:cNvSpPr>
          <p:nvPr/>
        </p:nvSpPr>
        <p:spPr>
          <a:xfrm>
            <a:off x="5411197" y="2170229"/>
            <a:ext cx="4832941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Best Submission on Kaggle: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6F0F1F-EC4B-2500-4DAC-ECE0A2B68CE3}"/>
              </a:ext>
            </a:extLst>
          </p:cNvPr>
          <p:cNvSpPr txBox="1">
            <a:spLocks/>
          </p:cNvSpPr>
          <p:nvPr/>
        </p:nvSpPr>
        <p:spPr>
          <a:xfrm>
            <a:off x="7363821" y="3128975"/>
            <a:ext cx="4241136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en-US" sz="3000" b="1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Place Entry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1CB0AD-6C0F-96EE-5862-F076CC4D9383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3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DF4573B5-6457-8D5F-670C-B1315D05D6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CE31D86B-04EA-CCB8-256E-81494B2A35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78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6" y="127108"/>
            <a:ext cx="11730296" cy="117453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7. Areas of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0C625F-3217-8785-2B49-1D937A24C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34147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EF01FD-4245-2183-9562-0077380C1B8D}"/>
              </a:ext>
            </a:extLst>
          </p:cNvPr>
          <p:cNvSpPr txBox="1">
            <a:spLocks/>
          </p:cNvSpPr>
          <p:nvPr/>
        </p:nvSpPr>
        <p:spPr>
          <a:xfrm>
            <a:off x="1490534" y="499324"/>
            <a:ext cx="11791951" cy="4716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 Kaggle Submissions used Ensemble Methods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One-Hot Encoding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 was heavily class-imbalanced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sz="1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endParaRPr lang="en-US" sz="1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-	Under sampling or Class Weighting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EF622-999C-622C-91F1-85778CB91820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3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BEF4EE06-9F98-0BD0-2CD1-46E34CE8A9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4265B50A-B27C-80FB-C0CB-B2DC7275FF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27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-1"/>
            <a:ext cx="980122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112" y="2248468"/>
            <a:ext cx="7229733" cy="117453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 for listening</a:t>
            </a:r>
          </a:p>
        </p:txBody>
      </p:sp>
      <p:pic>
        <p:nvPicPr>
          <p:cNvPr id="1026" name="Picture 2" descr="Case Studies Archive - End-to-End Recruiting | Talent Compass">
            <a:extLst>
              <a:ext uri="{FF2B5EF4-FFF2-40B4-BE49-F238E27FC236}">
                <a16:creationId xmlns:a16="http://schemas.microsoft.com/office/drawing/2014/main" id="{211A0A59-303E-6F30-B47D-474C91CFD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1" r="20666" b="29192"/>
          <a:stretch/>
        </p:blipFill>
        <p:spPr bwMode="auto">
          <a:xfrm>
            <a:off x="3508331" y="1186872"/>
            <a:ext cx="601748" cy="58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ase Studies Archive - End-to-End Recruiting | Talent Compass">
            <a:extLst>
              <a:ext uri="{FF2B5EF4-FFF2-40B4-BE49-F238E27FC236}">
                <a16:creationId xmlns:a16="http://schemas.microsoft.com/office/drawing/2014/main" id="{3A0A7E32-6477-705B-F1F5-A2B7719DA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1"/>
          <a:stretch/>
        </p:blipFill>
        <p:spPr bwMode="auto">
          <a:xfrm>
            <a:off x="1265112" y="1259770"/>
            <a:ext cx="2251327" cy="51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8801BC-8DF4-F87D-3587-DE98113A9820}"/>
              </a:ext>
            </a:extLst>
          </p:cNvPr>
          <p:cNvSpPr/>
          <p:nvPr/>
        </p:nvSpPr>
        <p:spPr>
          <a:xfrm>
            <a:off x="1265112" y="3903831"/>
            <a:ext cx="33538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BIOS 635: Final Project Report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Junead Khan </a:t>
            </a:r>
          </a:p>
        </p:txBody>
      </p:sp>
    </p:spTree>
    <p:extLst>
      <p:ext uri="{BB962C8B-B14F-4D97-AF65-F5344CB8AC3E}">
        <p14:creationId xmlns:p14="http://schemas.microsoft.com/office/powerpoint/2010/main" val="297525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53013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Aim: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80F18-FB4C-010F-AFA8-C2BB039BC26B}"/>
              </a:ext>
            </a:extLst>
          </p:cNvPr>
          <p:cNvSpPr txBox="1">
            <a:spLocks/>
          </p:cNvSpPr>
          <p:nvPr/>
        </p:nvSpPr>
        <p:spPr>
          <a:xfrm>
            <a:off x="2088227" y="1328738"/>
            <a:ext cx="8015546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we predict whether a car bought at an auction is a Lemon Car?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1CC728-B087-C149-A654-A1E1E1DBD1CC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7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559C1778-62DC-06AC-8651-13F1BD66DB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34F31B7F-D4FB-C3AB-8E9B-BBD2B2076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593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Dataset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39112-59AE-68EA-9AF6-61ECE5B54168}"/>
              </a:ext>
            </a:extLst>
          </p:cNvPr>
          <p:cNvSpPr txBox="1">
            <a:spLocks/>
          </p:cNvSpPr>
          <p:nvPr/>
        </p:nvSpPr>
        <p:spPr>
          <a:xfrm>
            <a:off x="1602452" y="2800355"/>
            <a:ext cx="348389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72,893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D61F050-1D32-DDBE-CB8D-D61A7E6A0FAA}"/>
              </a:ext>
            </a:extLst>
          </p:cNvPr>
          <p:cNvSpPr txBox="1">
            <a:spLocks/>
          </p:cNvSpPr>
          <p:nvPr/>
        </p:nvSpPr>
        <p:spPr>
          <a:xfrm>
            <a:off x="6616239" y="2800355"/>
            <a:ext cx="348389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47,707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EFE186-94FB-6232-1DA9-9F5A81AB103E}"/>
              </a:ext>
            </a:extLst>
          </p:cNvPr>
          <p:cNvSpPr txBox="1">
            <a:spLocks/>
          </p:cNvSpPr>
          <p:nvPr/>
        </p:nvSpPr>
        <p:spPr>
          <a:xfrm>
            <a:off x="2229847" y="3043243"/>
            <a:ext cx="4241136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records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8FFE41-B785-8631-E8F6-8832137DA912}"/>
              </a:ext>
            </a:extLst>
          </p:cNvPr>
          <p:cNvSpPr txBox="1">
            <a:spLocks/>
          </p:cNvSpPr>
          <p:nvPr/>
        </p:nvSpPr>
        <p:spPr>
          <a:xfrm>
            <a:off x="7388890" y="3043242"/>
            <a:ext cx="4241136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records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203A258-B1B4-A102-C305-2ADE0605631C}"/>
              </a:ext>
            </a:extLst>
          </p:cNvPr>
          <p:cNvSpPr txBox="1">
            <a:spLocks/>
          </p:cNvSpPr>
          <p:nvPr/>
        </p:nvSpPr>
        <p:spPr>
          <a:xfrm>
            <a:off x="224834" y="2157417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Dataset: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79E8F1-8A72-FF22-D5EE-22847E8A5B47}"/>
              </a:ext>
            </a:extLst>
          </p:cNvPr>
          <p:cNvSpPr txBox="1">
            <a:spLocks/>
          </p:cNvSpPr>
          <p:nvPr/>
        </p:nvSpPr>
        <p:spPr>
          <a:xfrm>
            <a:off x="5296898" y="2198800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Dataset: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68DF6E-613F-F65D-9945-9AE6906853C6}"/>
              </a:ext>
            </a:extLst>
          </p:cNvPr>
          <p:cNvSpPr txBox="1">
            <a:spLocks/>
          </p:cNvSpPr>
          <p:nvPr/>
        </p:nvSpPr>
        <p:spPr>
          <a:xfrm>
            <a:off x="3810240" y="4444897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 Unique Features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DCBD7C5-3B73-F8D9-E231-C53510B5EB66}"/>
              </a:ext>
            </a:extLst>
          </p:cNvPr>
          <p:cNvSpPr txBox="1">
            <a:spLocks/>
          </p:cNvSpPr>
          <p:nvPr/>
        </p:nvSpPr>
        <p:spPr>
          <a:xfrm>
            <a:off x="814321" y="5972175"/>
            <a:ext cx="10563355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PurchDate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Auction,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VehYear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VehicleAge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Make, Model, Trim,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SubModel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Color, Transmission,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WheelTypeID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WheelType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VehOdo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Nationality, Size,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TopThreeAmericanName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MMRAcquisitionAveragePrice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MMRAcquisitionCleanPrice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MMRAcquisitionRetailAveragePrice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MMRAcquisitionRetailCleanPrice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MMRCurrentAuctionAveragePrice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MMRCurrentAuctionCleanPrice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MMRCurrentRetailAveragePrice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MMRCurrentRetailCleanPrice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PRIMEUNIT,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AcquisitionType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AUCGUART,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KickDate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BYRNO, VNZIP, VNST,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VehBCost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IsOnlineSale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WarrantyCost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8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Holding Out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E21F7-9B0F-9BF6-CB55-A16B06C147EB}"/>
              </a:ext>
            </a:extLst>
          </p:cNvPr>
          <p:cNvSpPr/>
          <p:nvPr/>
        </p:nvSpPr>
        <p:spPr>
          <a:xfrm>
            <a:off x="6711360" y="2143125"/>
            <a:ext cx="4575765" cy="4386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39112-59AE-68EA-9AF6-61ECE5B54168}"/>
              </a:ext>
            </a:extLst>
          </p:cNvPr>
          <p:cNvSpPr txBox="1">
            <a:spLocks/>
          </p:cNvSpPr>
          <p:nvPr/>
        </p:nvSpPr>
        <p:spPr>
          <a:xfrm>
            <a:off x="1545302" y="3592572"/>
            <a:ext cx="348389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72,893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EFE186-94FB-6232-1DA9-9F5A81AB103E}"/>
              </a:ext>
            </a:extLst>
          </p:cNvPr>
          <p:cNvSpPr txBox="1">
            <a:spLocks/>
          </p:cNvSpPr>
          <p:nvPr/>
        </p:nvSpPr>
        <p:spPr>
          <a:xfrm>
            <a:off x="2172697" y="3835460"/>
            <a:ext cx="4241136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C50BC-EA18-11E0-6C05-0A74D3306045}"/>
              </a:ext>
            </a:extLst>
          </p:cNvPr>
          <p:cNvSpPr/>
          <p:nvPr/>
        </p:nvSpPr>
        <p:spPr>
          <a:xfrm>
            <a:off x="6711359" y="4822765"/>
            <a:ext cx="4575765" cy="170662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203A258-B1B4-A102-C305-2ADE0605631C}"/>
              </a:ext>
            </a:extLst>
          </p:cNvPr>
          <p:cNvSpPr txBox="1">
            <a:spLocks/>
          </p:cNvSpPr>
          <p:nvPr/>
        </p:nvSpPr>
        <p:spPr>
          <a:xfrm>
            <a:off x="167684" y="2949634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Dataset: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79E8F1-8A72-FF22-D5EE-22847E8A5B47}"/>
              </a:ext>
            </a:extLst>
          </p:cNvPr>
          <p:cNvSpPr txBox="1">
            <a:spLocks/>
          </p:cNvSpPr>
          <p:nvPr/>
        </p:nvSpPr>
        <p:spPr>
          <a:xfrm>
            <a:off x="6711360" y="2348079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 Training Dataset: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749BA90-3671-3C2C-56A1-558D4A424CCB}"/>
              </a:ext>
            </a:extLst>
          </p:cNvPr>
          <p:cNvSpPr txBox="1">
            <a:spLocks/>
          </p:cNvSpPr>
          <p:nvPr/>
        </p:nvSpPr>
        <p:spPr>
          <a:xfrm>
            <a:off x="6542917" y="4814147"/>
            <a:ext cx="4241136" cy="6015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Hold Out Dataset: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2D208B-011D-A2F1-02CD-90E7858F9215}"/>
              </a:ext>
            </a:extLst>
          </p:cNvPr>
          <p:cNvSpPr txBox="1">
            <a:spLocks/>
          </p:cNvSpPr>
          <p:nvPr/>
        </p:nvSpPr>
        <p:spPr>
          <a:xfrm>
            <a:off x="7257292" y="3029695"/>
            <a:ext cx="348389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2/3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0507FB6-942E-E4C7-DBAA-1A1D9A8D32EB}"/>
              </a:ext>
            </a:extLst>
          </p:cNvPr>
          <p:cNvSpPr txBox="1">
            <a:spLocks/>
          </p:cNvSpPr>
          <p:nvPr/>
        </p:nvSpPr>
        <p:spPr>
          <a:xfrm>
            <a:off x="7257292" y="5168870"/>
            <a:ext cx="3483898" cy="1042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6736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15" grpId="0"/>
      <p:bldP spid="17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Data Cleaning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EFE186-94FB-6232-1DA9-9F5A81AB103E}"/>
              </a:ext>
            </a:extLst>
          </p:cNvPr>
          <p:cNvSpPr txBox="1">
            <a:spLocks/>
          </p:cNvSpPr>
          <p:nvPr/>
        </p:nvSpPr>
        <p:spPr>
          <a:xfrm>
            <a:off x="342642" y="2556723"/>
            <a:ext cx="11791951" cy="4716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Variables with high number of NULL removed (&gt;90%)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Variables deemed to be not relevant were removed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Transmission Variable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One-to-one mapping between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WheelType</a:t>
            </a: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sz="3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WheelTypeID</a:t>
            </a: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Changed String ‘NULL’s to NA in R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Converted MMR variables to numeric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Converted other character variables to Factors.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3862B-5536-28EA-5004-5DADDA519B76}"/>
              </a:ext>
            </a:extLst>
          </p:cNvPr>
          <p:cNvSpPr/>
          <p:nvPr/>
        </p:nvSpPr>
        <p:spPr>
          <a:xfrm>
            <a:off x="4949127" y="3271838"/>
            <a:ext cx="3722494" cy="453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NULL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WheelType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’Steel’ Wheels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BD6106-9C07-D279-611C-D1D415CBAB88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24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52A97B63-A88F-63C7-7968-10C6E2B0D6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CFF6E221-964D-CBBF-642A-E5E160B8F6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094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53013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480F18-FB4C-010F-AFA8-C2BB039BC26B}"/>
              </a:ext>
            </a:extLst>
          </p:cNvPr>
          <p:cNvSpPr txBox="1">
            <a:spLocks/>
          </p:cNvSpPr>
          <p:nvPr/>
        </p:nvSpPr>
        <p:spPr>
          <a:xfrm>
            <a:off x="1670381" y="185738"/>
            <a:ext cx="9189373" cy="375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Data Exploration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D16B5-3694-B29D-E325-8664F880EFB0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2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8354B8AF-E9C3-CFCC-0C9B-B74F0652FB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C4D92BF8-304C-8EE3-375D-0123CAA7AE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202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2.1 Vehicle Age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F519EE2-DB07-DF85-9B12-60224DAEF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42" y="2173180"/>
            <a:ext cx="6788956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8DD09F-4932-56FA-0A09-6811A97E96CA}"/>
              </a:ext>
            </a:extLst>
          </p:cNvPr>
          <p:cNvSpPr txBox="1">
            <a:spLocks/>
          </p:cNvSpPr>
          <p:nvPr/>
        </p:nvSpPr>
        <p:spPr>
          <a:xfrm>
            <a:off x="7608222" y="2173180"/>
            <a:ext cx="4241136" cy="3729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 Age: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4.18</a:t>
            </a:r>
          </a:p>
          <a:p>
            <a:pPr algn="l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Median Age: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4.00</a:t>
            </a:r>
          </a:p>
          <a:p>
            <a:pPr algn="l"/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Newest Car: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 Years</a:t>
            </a:r>
          </a:p>
          <a:p>
            <a:pPr algn="l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Oldest Car: 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 Years</a:t>
            </a:r>
          </a:p>
          <a:p>
            <a:pPr algn="l"/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endParaRPr 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5CAC58-859D-66E2-941A-4A93B87CE330}"/>
              </a:ext>
            </a:extLst>
          </p:cNvPr>
          <p:cNvGrpSpPr/>
          <p:nvPr/>
        </p:nvGrpSpPr>
        <p:grpSpPr>
          <a:xfrm>
            <a:off x="9347033" y="6140084"/>
            <a:ext cx="2844967" cy="590808"/>
            <a:chOff x="9347033" y="6140084"/>
            <a:chExt cx="2844967" cy="590808"/>
          </a:xfrm>
        </p:grpSpPr>
        <p:pic>
          <p:nvPicPr>
            <p:cNvPr id="11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F3144BDA-AFD5-BFAC-709F-EFF954238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61" r="20666" b="29192"/>
            <a:stretch/>
          </p:blipFill>
          <p:spPr bwMode="auto">
            <a:xfrm>
              <a:off x="11590252" y="6140084"/>
              <a:ext cx="601748" cy="585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ase Studies Archive - End-to-End Recruiting | Talent Compass">
              <a:extLst>
                <a:ext uri="{FF2B5EF4-FFF2-40B4-BE49-F238E27FC236}">
                  <a16:creationId xmlns:a16="http://schemas.microsoft.com/office/drawing/2014/main" id="{3FD41218-38C1-4023-CBD6-7C7820A73E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61"/>
            <a:stretch/>
          </p:blipFill>
          <p:spPr bwMode="auto">
            <a:xfrm>
              <a:off x="9347033" y="6212982"/>
              <a:ext cx="2251327" cy="517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140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ECB7C4-45AE-DD55-A36D-B22CDC011E5E}"/>
              </a:ext>
            </a:extLst>
          </p:cNvPr>
          <p:cNvSpPr/>
          <p:nvPr/>
        </p:nvSpPr>
        <p:spPr>
          <a:xfrm>
            <a:off x="-1" y="0"/>
            <a:ext cx="12192001" cy="17430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4A5B8-3E4F-EAC6-E67E-F75D516BA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642" y="284270"/>
            <a:ext cx="8015546" cy="117453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2.2 Vehicle Make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8DD09F-4932-56FA-0A09-6811A97E96CA}"/>
              </a:ext>
            </a:extLst>
          </p:cNvPr>
          <p:cNvSpPr txBox="1">
            <a:spLocks/>
          </p:cNvSpPr>
          <p:nvPr/>
        </p:nvSpPr>
        <p:spPr>
          <a:xfrm>
            <a:off x="7886700" y="4872038"/>
            <a:ext cx="4305300" cy="1571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American Manufacturers overrepresented</a:t>
            </a:r>
          </a:p>
          <a:p>
            <a:pPr algn="l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e.g. Chevrolet, Ford, Chrysler, Dodge, Cadillac</a:t>
            </a:r>
          </a:p>
          <a:p>
            <a:pPr algn="l"/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/>
            <a:r>
              <a: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Asian Manufacturers underrepresented</a:t>
            </a:r>
          </a:p>
          <a:p>
            <a:pPr algn="l"/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e.g. Toyota, Honda, Nissan, Subaru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52EF534-F85E-1F95-E4AB-E8DAFDF5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4" y="1860549"/>
            <a:ext cx="7676485" cy="475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0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568</Words>
  <Application>Microsoft Macintosh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Lato</vt:lpstr>
      <vt:lpstr>Calibri</vt:lpstr>
      <vt:lpstr>Arial</vt:lpstr>
      <vt:lpstr>Calibri Light</vt:lpstr>
      <vt:lpstr>Office Theme</vt:lpstr>
      <vt:lpstr>Don’t Get Kicked</vt:lpstr>
      <vt:lpstr>What is a ‘Lemon Car’</vt:lpstr>
      <vt:lpstr>Aim:</vt:lpstr>
      <vt:lpstr>The Dataset</vt:lpstr>
      <vt:lpstr>Holding Out Data</vt:lpstr>
      <vt:lpstr>1. Data Cleaning</vt:lpstr>
      <vt:lpstr>PowerPoint Presentation</vt:lpstr>
      <vt:lpstr>2.1 Vehicle Age</vt:lpstr>
      <vt:lpstr>2.2 Vehicle Make</vt:lpstr>
      <vt:lpstr>2.3 Vehicle Nationality</vt:lpstr>
      <vt:lpstr>2.4 Vehicle Make Relative to Proportion</vt:lpstr>
      <vt:lpstr>PowerPoint Presentation</vt:lpstr>
      <vt:lpstr>Using Model to create 2 new features</vt:lpstr>
      <vt:lpstr>Price Difference</vt:lpstr>
      <vt:lpstr>Miles Travelled Per Year</vt:lpstr>
      <vt:lpstr>PowerPoint Presentation</vt:lpstr>
      <vt:lpstr>Variable Importance</vt:lpstr>
      <vt:lpstr>PowerPoint Presentation</vt:lpstr>
      <vt:lpstr>5.2 Baseline Performance</vt:lpstr>
      <vt:lpstr>5.3 Logistic Regression</vt:lpstr>
      <vt:lpstr>5.4 Random Forest</vt:lpstr>
      <vt:lpstr>5.4 Gradient Boosting</vt:lpstr>
      <vt:lpstr>Comparison of Results</vt:lpstr>
      <vt:lpstr>6. Kaggle Submission Result</vt:lpstr>
      <vt:lpstr>7. Areas of Improvement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Get Kicked</dc:title>
  <dc:creator>Khan, Junead</dc:creator>
  <cp:lastModifiedBy>Khan, Junead</cp:lastModifiedBy>
  <cp:revision>2</cp:revision>
  <dcterms:created xsi:type="dcterms:W3CDTF">2022-04-24T21:08:38Z</dcterms:created>
  <dcterms:modified xsi:type="dcterms:W3CDTF">2022-04-26T04:56:24Z</dcterms:modified>
</cp:coreProperties>
</file>