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256" r:id="rId2"/>
    <p:sldId id="312" r:id="rId3"/>
    <p:sldId id="260" r:id="rId4"/>
    <p:sldId id="258" r:id="rId5"/>
    <p:sldId id="259" r:id="rId6"/>
    <p:sldId id="263" r:id="rId7"/>
    <p:sldId id="278" r:id="rId8"/>
    <p:sldId id="266" r:id="rId9"/>
    <p:sldId id="281" r:id="rId10"/>
    <p:sldId id="280" r:id="rId11"/>
    <p:sldId id="262" r:id="rId12"/>
    <p:sldId id="285" r:id="rId13"/>
    <p:sldId id="300" r:id="rId14"/>
    <p:sldId id="299" r:id="rId15"/>
    <p:sldId id="287" r:id="rId16"/>
    <p:sldId id="284" r:id="rId17"/>
    <p:sldId id="290" r:id="rId18"/>
    <p:sldId id="288" r:id="rId19"/>
    <p:sldId id="268" r:id="rId20"/>
    <p:sldId id="329" r:id="rId21"/>
    <p:sldId id="270" r:id="rId22"/>
    <p:sldId id="273" r:id="rId23"/>
    <p:sldId id="274" r:id="rId24"/>
    <p:sldId id="275" r:id="rId25"/>
    <p:sldId id="279" r:id="rId26"/>
    <p:sldId id="267" r:id="rId27"/>
    <p:sldId id="286" r:id="rId28"/>
    <p:sldId id="289" r:id="rId29"/>
    <p:sldId id="291" r:id="rId30"/>
    <p:sldId id="292" r:id="rId31"/>
    <p:sldId id="310" r:id="rId32"/>
    <p:sldId id="313" r:id="rId33"/>
    <p:sldId id="309" r:id="rId34"/>
    <p:sldId id="302" r:id="rId35"/>
    <p:sldId id="303" r:id="rId36"/>
    <p:sldId id="304" r:id="rId37"/>
    <p:sldId id="307" r:id="rId38"/>
    <p:sldId id="346" r:id="rId39"/>
    <p:sldId id="336" r:id="rId40"/>
    <p:sldId id="351" r:id="rId41"/>
    <p:sldId id="350" r:id="rId42"/>
    <p:sldId id="339" r:id="rId43"/>
    <p:sldId id="337" r:id="rId44"/>
    <p:sldId id="340" r:id="rId45"/>
    <p:sldId id="341" r:id="rId46"/>
    <p:sldId id="338" r:id="rId47"/>
    <p:sldId id="342" r:id="rId48"/>
    <p:sldId id="331" r:id="rId49"/>
    <p:sldId id="332" r:id="rId50"/>
    <p:sldId id="344" r:id="rId51"/>
    <p:sldId id="343" r:id="rId52"/>
    <p:sldId id="322" r:id="rId53"/>
    <p:sldId id="347" r:id="rId54"/>
    <p:sldId id="348" r:id="rId55"/>
    <p:sldId id="345" r:id="rId56"/>
    <p:sldId id="323" r:id="rId57"/>
    <p:sldId id="324" r:id="rId58"/>
    <p:sldId id="325" r:id="rId59"/>
    <p:sldId id="326" r:id="rId60"/>
    <p:sldId id="333" r:id="rId61"/>
    <p:sldId id="334" r:id="rId62"/>
    <p:sldId id="327" r:id="rId63"/>
    <p:sldId id="32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F1F"/>
    <a:srgbClr val="EE12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7F5F8-8731-4C8F-B457-9465EE5FF5FF}" type="datetimeFigureOut">
              <a:rPr lang="en-GB" smtClean="0"/>
              <a:t>02/02/2022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18736-15D7-4B45-849D-16AC348CD891}" type="slidenum">
              <a:rPr lang="en-GB" smtClean="0"/>
              <a:t>‹#›</a:t>
            </a:fld>
            <a:endParaRPr lang="en-GB"/>
          </a:p>
        </p:txBody>
      </p:sp>
    </p:spTree>
    <p:extLst>
      <p:ext uri="{BB962C8B-B14F-4D97-AF65-F5344CB8AC3E}">
        <p14:creationId xmlns:p14="http://schemas.microsoft.com/office/powerpoint/2010/main" val="265154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5</a:t>
            </a:fld>
            <a:endParaRPr lang="en-GB"/>
          </a:p>
        </p:txBody>
      </p:sp>
    </p:spTree>
    <p:extLst>
      <p:ext uri="{BB962C8B-B14F-4D97-AF65-F5344CB8AC3E}">
        <p14:creationId xmlns:p14="http://schemas.microsoft.com/office/powerpoint/2010/main" val="184155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20</a:t>
            </a:fld>
            <a:endParaRPr lang="en-GB"/>
          </a:p>
        </p:txBody>
      </p:sp>
    </p:spTree>
    <p:extLst>
      <p:ext uri="{BB962C8B-B14F-4D97-AF65-F5344CB8AC3E}">
        <p14:creationId xmlns:p14="http://schemas.microsoft.com/office/powerpoint/2010/main" val="277941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23</a:t>
            </a:fld>
            <a:endParaRPr lang="en-GB"/>
          </a:p>
        </p:txBody>
      </p:sp>
    </p:spTree>
    <p:extLst>
      <p:ext uri="{BB962C8B-B14F-4D97-AF65-F5344CB8AC3E}">
        <p14:creationId xmlns:p14="http://schemas.microsoft.com/office/powerpoint/2010/main" val="21614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26</a:t>
            </a:fld>
            <a:endParaRPr lang="en-GB"/>
          </a:p>
        </p:txBody>
      </p:sp>
    </p:spTree>
    <p:extLst>
      <p:ext uri="{BB962C8B-B14F-4D97-AF65-F5344CB8AC3E}">
        <p14:creationId xmlns:p14="http://schemas.microsoft.com/office/powerpoint/2010/main" val="25197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31</a:t>
            </a:fld>
            <a:endParaRPr lang="en-GB"/>
          </a:p>
        </p:txBody>
      </p:sp>
    </p:spTree>
    <p:extLst>
      <p:ext uri="{BB962C8B-B14F-4D97-AF65-F5344CB8AC3E}">
        <p14:creationId xmlns:p14="http://schemas.microsoft.com/office/powerpoint/2010/main" val="57311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32</a:t>
            </a:fld>
            <a:endParaRPr lang="en-GB"/>
          </a:p>
        </p:txBody>
      </p:sp>
    </p:spTree>
    <p:extLst>
      <p:ext uri="{BB962C8B-B14F-4D97-AF65-F5344CB8AC3E}">
        <p14:creationId xmlns:p14="http://schemas.microsoft.com/office/powerpoint/2010/main" val="363941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41</a:t>
            </a:fld>
            <a:endParaRPr lang="en-GB"/>
          </a:p>
        </p:txBody>
      </p:sp>
    </p:spTree>
    <p:extLst>
      <p:ext uri="{BB962C8B-B14F-4D97-AF65-F5344CB8AC3E}">
        <p14:creationId xmlns:p14="http://schemas.microsoft.com/office/powerpoint/2010/main" val="241434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490-FF23-446A-8D36-2C8AACEB2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632F01-FA77-46EE-97FF-E14ECB2B7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C972D6-76BA-42DD-B969-9C98C33F510F}"/>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5" name="Footer Placeholder 4">
            <a:extLst>
              <a:ext uri="{FF2B5EF4-FFF2-40B4-BE49-F238E27FC236}">
                <a16:creationId xmlns:a16="http://schemas.microsoft.com/office/drawing/2014/main" id="{7CFE2CE2-AFF7-4902-9071-B0A344677B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7E173E-C3F1-4BF0-817F-0B3F3235FCE3}"/>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160933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81F4-15C6-4C78-B246-C7CD99749F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FF3436-0C5C-4535-A6ED-6F5C66416F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761D02-5C8E-4B94-B9F2-DB9C31B169D8}"/>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5" name="Footer Placeholder 4">
            <a:extLst>
              <a:ext uri="{FF2B5EF4-FFF2-40B4-BE49-F238E27FC236}">
                <a16:creationId xmlns:a16="http://schemas.microsoft.com/office/drawing/2014/main" id="{611F1E6B-78A0-43F7-886C-9D310B44AA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CF2C00-1EC9-4A0D-BF5E-0A228D826901}"/>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21820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2D147-9299-4149-A611-31614B8837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6A5153-F6B5-4A52-B0C0-719BA8740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2BDD2F-B60E-4AED-8D7F-9DD802AC4A42}"/>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5" name="Footer Placeholder 4">
            <a:extLst>
              <a:ext uri="{FF2B5EF4-FFF2-40B4-BE49-F238E27FC236}">
                <a16:creationId xmlns:a16="http://schemas.microsoft.com/office/drawing/2014/main" id="{B63614D9-2530-467D-87D9-EAF096AD0A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0A17EE-013C-4EB2-B7E5-ADECAB800AF5}"/>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40568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F804-3D4B-4C38-8593-9363ABEFA5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BC210C-C418-4F47-8F1B-F6278C1CD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EC7090-DA47-4A61-97B4-9A1B74D59616}"/>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5" name="Footer Placeholder 4">
            <a:extLst>
              <a:ext uri="{FF2B5EF4-FFF2-40B4-BE49-F238E27FC236}">
                <a16:creationId xmlns:a16="http://schemas.microsoft.com/office/drawing/2014/main" id="{3E038C07-7110-47E5-84DD-9DA88AED42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7A017-F477-4485-9480-743345251E95}"/>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223657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CBD1-3F98-429F-A521-84B85B5C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E52BAF-5429-4027-8464-4D86006AC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CD4BF-85AD-4CB7-8FC7-E908D72BE5FC}"/>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5" name="Footer Placeholder 4">
            <a:extLst>
              <a:ext uri="{FF2B5EF4-FFF2-40B4-BE49-F238E27FC236}">
                <a16:creationId xmlns:a16="http://schemas.microsoft.com/office/drawing/2014/main" id="{A7B6BB37-0E53-4B0A-A04B-C7FB5EA680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FA9F29-D5A1-49DB-AEAD-35CEC13C4B9A}"/>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274810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8470-831B-4710-A9F6-B1FF845456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A0CB6A-5F39-4F2A-988C-B95EC4456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FB45F5-D9E2-4521-B5EC-1E683FC0D5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ACBF46-3686-43ED-A173-07CA303155BB}"/>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6" name="Footer Placeholder 5">
            <a:extLst>
              <a:ext uri="{FF2B5EF4-FFF2-40B4-BE49-F238E27FC236}">
                <a16:creationId xmlns:a16="http://schemas.microsoft.com/office/drawing/2014/main" id="{E73AF4D8-C54D-4807-8159-51E9E857B6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EB8B88-8DE0-4A4C-B626-173532931DC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80841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CF0E-F40C-4C6F-8104-B9FB55339B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35CDBC-283F-458A-9434-302204EB1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8B7A86-96F5-4088-A1E0-087C193D6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ADAF33-F00B-4967-8C79-3701736D2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1EF19-CB09-4D3C-A511-0CCDD0205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2340B39-F4FC-4390-B0F1-11EAF360A224}"/>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8" name="Footer Placeholder 7">
            <a:extLst>
              <a:ext uri="{FF2B5EF4-FFF2-40B4-BE49-F238E27FC236}">
                <a16:creationId xmlns:a16="http://schemas.microsoft.com/office/drawing/2014/main" id="{72D70DD4-9777-488C-973B-FFCDCC7ABF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35E46C2-D29D-4A67-A9AA-98F88DE887F6}"/>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1432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090D-422A-41EF-B8AC-D224389716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45BFED-6052-45BE-8078-DBD395DDF842}"/>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4" name="Footer Placeholder 3">
            <a:extLst>
              <a:ext uri="{FF2B5EF4-FFF2-40B4-BE49-F238E27FC236}">
                <a16:creationId xmlns:a16="http://schemas.microsoft.com/office/drawing/2014/main" id="{12F8EF9F-1085-419D-ACBC-AD92C0126D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09B7AEA-5098-4DA2-82AE-089266C8D3F6}"/>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4564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27CD7-1F82-4740-9EC7-BFCEB0CA4CE3}"/>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3" name="Footer Placeholder 2">
            <a:extLst>
              <a:ext uri="{FF2B5EF4-FFF2-40B4-BE49-F238E27FC236}">
                <a16:creationId xmlns:a16="http://schemas.microsoft.com/office/drawing/2014/main" id="{DDDCFBCD-C4C5-48A4-914D-C0B68842E22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3AE5775-1671-45AE-97AA-54A1FEA36EE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85310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D635-E8FC-417B-85EC-A46BC286D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113CBA-3DC9-458D-9247-363B226F0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D5EC05-B0C4-4CA5-AE56-B6516E40E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441F9-F985-4855-895A-92F51980D187}"/>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6" name="Footer Placeholder 5">
            <a:extLst>
              <a:ext uri="{FF2B5EF4-FFF2-40B4-BE49-F238E27FC236}">
                <a16:creationId xmlns:a16="http://schemas.microsoft.com/office/drawing/2014/main" id="{664A267C-2946-4309-9269-21D417BF15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C32CED-31A5-4DFB-8634-83C111B72F51}"/>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84953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BB92-78EB-48D4-A59A-063202747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D2472E-26EA-4530-8616-EC6ED6985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4A9EDC-A74B-4C71-A2ED-45AEAC08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FC57A-48EF-43BC-BF6F-8DF1C48AFD27}"/>
              </a:ext>
            </a:extLst>
          </p:cNvPr>
          <p:cNvSpPr>
            <a:spLocks noGrp="1"/>
          </p:cNvSpPr>
          <p:nvPr>
            <p:ph type="dt" sz="half" idx="10"/>
          </p:nvPr>
        </p:nvSpPr>
        <p:spPr/>
        <p:txBody>
          <a:bodyPr/>
          <a:lstStyle/>
          <a:p>
            <a:fld id="{3A31CA01-FB65-4CD8-849B-41E58A4CD733}" type="datetimeFigureOut">
              <a:rPr lang="en-GB" smtClean="0"/>
              <a:t>02/02/2022</a:t>
            </a:fld>
            <a:endParaRPr lang="en-GB"/>
          </a:p>
        </p:txBody>
      </p:sp>
      <p:sp>
        <p:nvSpPr>
          <p:cNvPr id="6" name="Footer Placeholder 5">
            <a:extLst>
              <a:ext uri="{FF2B5EF4-FFF2-40B4-BE49-F238E27FC236}">
                <a16:creationId xmlns:a16="http://schemas.microsoft.com/office/drawing/2014/main" id="{928DD6F3-EE0C-4037-A553-72E2BB8578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40746-78C7-424A-B47F-E31E25F9992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74684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957B72-346D-4F80-8639-25FEA1AD6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9EFB23-370F-4C68-87D7-C89F3AE01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A64B0F-2189-4092-827E-CD29B3843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1CA01-FB65-4CD8-849B-41E58A4CD733}" type="datetimeFigureOut">
              <a:rPr lang="en-GB" smtClean="0"/>
              <a:t>02/02/2022</a:t>
            </a:fld>
            <a:endParaRPr lang="en-GB"/>
          </a:p>
        </p:txBody>
      </p:sp>
      <p:sp>
        <p:nvSpPr>
          <p:cNvPr id="5" name="Footer Placeholder 4">
            <a:extLst>
              <a:ext uri="{FF2B5EF4-FFF2-40B4-BE49-F238E27FC236}">
                <a16:creationId xmlns:a16="http://schemas.microsoft.com/office/drawing/2014/main" id="{8C734E52-EA1C-4B40-9F1E-AE784A5FD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8F5C914-A94F-455C-BC2F-1CB7F7720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0E32C-3036-430B-BF09-B3875CBE411B}" type="slidenum">
              <a:rPr lang="en-GB" smtClean="0"/>
              <a:t>‹#›</a:t>
            </a:fld>
            <a:endParaRPr lang="en-GB"/>
          </a:p>
        </p:txBody>
      </p:sp>
    </p:spTree>
    <p:extLst>
      <p:ext uri="{BB962C8B-B14F-4D97-AF65-F5344CB8AC3E}">
        <p14:creationId xmlns:p14="http://schemas.microsoft.com/office/powerpoint/2010/main" val="10234610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slide" Target="slide47.xml"/><Relationship Id="rId4" Type="http://schemas.openxmlformats.org/officeDocument/2006/relationships/image" Target="../media/image18.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44.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file:///C:\Users\junec\OneDrive\Documents\cs\master_project\files\startPoint_denoised_1.PNG" TargetMode="External"/><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hyperlink" Target="file:///C:\Users\junec\OneDrive\Documents\cs\master_project\files\baseline_synthetic_1.PNG"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file:///C:\Users\junec\OneDrive\Documents\cs\master_project\files\baseline_raw_1.PNG" TargetMode="External"/><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hyperlink" Target="file:///C:\Users\junec\OneDrive\Documents\cs\master_project\files\baseline_raw_2.PNG"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file:///C:\Users\junec\OneDrive\Documents\cs\master_project\files\baseline_denoised_1.PNG" TargetMode="External"/><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hyperlink" Target="file:///C:\Users\junec\OneDrive\Documents\cs\master_project\files\baseline_denoised_2.PN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file:///C:\Users\junec\OneDrive\Documents\cs\master_project\files\faulty_detection.P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file:///C:\Users\junec\OneDrive\Documents\cs\master_project\files\points_correct_2.PNG" TargetMode="External"/><Relationship Id="rId2" Type="http://schemas.openxmlformats.org/officeDocument/2006/relationships/hyperlink" Target="file:///C:\Users\junec\OneDrive\Documents\cs\master_project\files\points_correct.PNG" TargetMode="External"/><Relationship Id="rId1" Type="http://schemas.openxmlformats.org/officeDocument/2006/relationships/slideLayout" Target="../slideLayouts/slideLayout2.xml"/><Relationship Id="rId4" Type="http://schemas.openxmlformats.org/officeDocument/2006/relationships/hyperlink" Target="file:///C:\Users\junec\OneDrive\Documents\cs\master_project\files\multi_rate_1.PNG"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1CEC-77D3-452B-B096-7266E2ED35F5}"/>
              </a:ext>
            </a:extLst>
          </p:cNvPr>
          <p:cNvSpPr>
            <a:spLocks noGrp="1"/>
          </p:cNvSpPr>
          <p:nvPr>
            <p:ph type="ctrTitle"/>
          </p:nvPr>
        </p:nvSpPr>
        <p:spPr/>
        <p:txBody>
          <a:bodyPr>
            <a:normAutofit fontScale="90000"/>
          </a:bodyPr>
          <a:lstStyle/>
          <a:p>
            <a:r>
              <a:rPr lang="en-GB" dirty="0"/>
              <a:t>Transients identification basing on PDG (permanent downhole gauge) pressure data</a:t>
            </a:r>
            <a:br>
              <a:rPr lang="en-GB" dirty="0"/>
            </a:br>
            <a:endParaRPr lang="en-GB" sz="3100" dirty="0"/>
          </a:p>
        </p:txBody>
      </p:sp>
      <p:sp>
        <p:nvSpPr>
          <p:cNvPr id="3" name="Subtitle 2">
            <a:extLst>
              <a:ext uri="{FF2B5EF4-FFF2-40B4-BE49-F238E27FC236}">
                <a16:creationId xmlns:a16="http://schemas.microsoft.com/office/drawing/2014/main" id="{E61D29A7-8B15-4F55-A4E9-2072EA357C62}"/>
              </a:ext>
            </a:extLst>
          </p:cNvPr>
          <p:cNvSpPr>
            <a:spLocks noGrp="1"/>
          </p:cNvSpPr>
          <p:nvPr>
            <p:ph type="subTitle" idx="1"/>
          </p:nvPr>
        </p:nvSpPr>
        <p:spPr>
          <a:xfrm>
            <a:off x="5527828" y="4248550"/>
            <a:ext cx="4947821" cy="998152"/>
          </a:xfrm>
        </p:spPr>
        <p:txBody>
          <a:bodyPr/>
          <a:lstStyle/>
          <a:p>
            <a:pPr algn="l"/>
            <a:r>
              <a:rPr lang="en-GB" dirty="0">
                <a:solidFill>
                  <a:schemeClr val="accent1">
                    <a:lumMod val="75000"/>
                  </a:schemeClr>
                </a:solidFill>
              </a:rPr>
              <a:t>Supervisors:  	Prof. Chunming Rong</a:t>
            </a:r>
          </a:p>
          <a:p>
            <a:pPr algn="l"/>
            <a:r>
              <a:rPr lang="en-GB" dirty="0">
                <a:solidFill>
                  <a:schemeClr val="accent1">
                    <a:lumMod val="75000"/>
                  </a:schemeClr>
                </a:solidFill>
              </a:rPr>
              <a:t>		Dr. Anton Shchipanov</a:t>
            </a:r>
          </a:p>
        </p:txBody>
      </p:sp>
      <p:sp>
        <p:nvSpPr>
          <p:cNvPr id="4" name="TextBox 3">
            <a:extLst>
              <a:ext uri="{FF2B5EF4-FFF2-40B4-BE49-F238E27FC236}">
                <a16:creationId xmlns:a16="http://schemas.microsoft.com/office/drawing/2014/main" id="{CA1E64BF-A290-4D49-B695-8DA987B53D73}"/>
              </a:ext>
            </a:extLst>
          </p:cNvPr>
          <p:cNvSpPr txBox="1"/>
          <p:nvPr/>
        </p:nvSpPr>
        <p:spPr>
          <a:xfrm>
            <a:off x="2175031" y="4206059"/>
            <a:ext cx="1576072" cy="461665"/>
          </a:xfrm>
          <a:prstGeom prst="rect">
            <a:avLst/>
          </a:prstGeom>
          <a:noFill/>
        </p:spPr>
        <p:txBody>
          <a:bodyPr wrap="none" rtlCol="0">
            <a:spAutoFit/>
          </a:bodyPr>
          <a:lstStyle/>
          <a:p>
            <a:r>
              <a:rPr lang="en-GB" sz="2400" dirty="0">
                <a:solidFill>
                  <a:schemeClr val="accent1">
                    <a:lumMod val="75000"/>
                  </a:schemeClr>
                </a:solidFill>
              </a:rPr>
              <a:t>Lejun Chen</a:t>
            </a:r>
          </a:p>
        </p:txBody>
      </p:sp>
    </p:spTree>
    <p:extLst>
      <p:ext uri="{BB962C8B-B14F-4D97-AF65-F5344CB8AC3E}">
        <p14:creationId xmlns:p14="http://schemas.microsoft.com/office/powerpoint/2010/main" val="267310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normAutofit/>
          </a:bodyPr>
          <a:lstStyle/>
          <a:p>
            <a:r>
              <a:rPr lang="en-GB" dirty="0"/>
              <a:t>Three prerequisites</a:t>
            </a:r>
          </a:p>
          <a:p>
            <a:pPr lvl="1">
              <a:buFont typeface="Courier New" panose="02070309020205020404" pitchFamily="49" charset="0"/>
              <a:buChar char="o"/>
            </a:pPr>
            <a:r>
              <a:rPr lang="en-GB" dirty="0"/>
              <a:t>Outliers must be removed.</a:t>
            </a:r>
          </a:p>
          <a:p>
            <a:pPr lvl="1">
              <a:buFont typeface="Courier New" panose="02070309020205020404" pitchFamily="49" charset="0"/>
              <a:buChar char="o"/>
            </a:pPr>
            <a:r>
              <a:rPr lang="en-GB" dirty="0"/>
              <a:t>Denoising is recommended especially when the noise level is large.</a:t>
            </a:r>
          </a:p>
          <a:p>
            <a:pPr lvl="1">
              <a:buFont typeface="Courier New" panose="02070309020205020404" pitchFamily="49" charset="0"/>
              <a:buChar char="o"/>
            </a:pPr>
            <a:r>
              <a:rPr lang="en-GB" dirty="0"/>
              <a:t>Not to use a noise filter that will seriously over smooth the transients.</a:t>
            </a:r>
          </a:p>
        </p:txBody>
      </p:sp>
    </p:spTree>
    <p:extLst>
      <p:ext uri="{BB962C8B-B14F-4D97-AF65-F5344CB8AC3E}">
        <p14:creationId xmlns:p14="http://schemas.microsoft.com/office/powerpoint/2010/main" val="42151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Four methods by Rai (2005)</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Four methods:</a:t>
            </a:r>
          </a:p>
          <a:p>
            <a:pPr lvl="1">
              <a:buFont typeface="Courier New" panose="02070309020205020404" pitchFamily="49" charset="0"/>
              <a:buChar char="o"/>
            </a:pPr>
            <a:r>
              <a:rPr lang="en-GB" dirty="0"/>
              <a:t>Haar wavelet (Stationary wavelet)		    </a:t>
            </a:r>
            <a:r>
              <a:rPr lang="en-GB" sz="1600" dirty="0">
                <a:solidFill>
                  <a:schemeClr val="accent1">
                    <a:lumMod val="75000"/>
                  </a:schemeClr>
                </a:solidFill>
              </a:rPr>
              <a:t>perform similar as spline wavelet</a:t>
            </a:r>
          </a:p>
          <a:p>
            <a:pPr lvl="1">
              <a:buFont typeface="Courier New" panose="02070309020205020404" pitchFamily="49" charset="0"/>
              <a:buChar char="o"/>
            </a:pPr>
            <a:r>
              <a:rPr lang="en-GB" dirty="0"/>
              <a:t>Savitzky-Golay polynomial smoothing filters</a:t>
            </a:r>
          </a:p>
          <a:p>
            <a:pPr lvl="1">
              <a:buFont typeface="Courier New" panose="02070309020205020404" pitchFamily="49" charset="0"/>
              <a:buChar char="o"/>
            </a:pPr>
            <a:r>
              <a:rPr lang="en-GB" dirty="0"/>
              <a:t>Segmentation method				     </a:t>
            </a:r>
            <a:r>
              <a:rPr lang="en-GB" sz="1600" dirty="0">
                <a:solidFill>
                  <a:schemeClr val="accent1">
                    <a:lumMod val="75000"/>
                  </a:schemeClr>
                </a:solidFill>
              </a:rPr>
              <a:t>significant improvements</a:t>
            </a:r>
          </a:p>
          <a:p>
            <a:pPr lvl="1">
              <a:buFont typeface="Courier New" panose="02070309020205020404" pitchFamily="49" charset="0"/>
              <a:buChar char="o"/>
            </a:pPr>
            <a:r>
              <a:rPr lang="en-GB" dirty="0"/>
              <a:t>A variant of segmentation method</a:t>
            </a:r>
          </a:p>
          <a:p>
            <a:pPr marL="457200" lvl="1" indent="0">
              <a:buNone/>
            </a:pPr>
            <a:endParaRPr lang="en-GB" dirty="0"/>
          </a:p>
        </p:txBody>
      </p:sp>
      <p:sp>
        <p:nvSpPr>
          <p:cNvPr id="4" name="Right Brace 3">
            <a:extLst>
              <a:ext uri="{FF2B5EF4-FFF2-40B4-BE49-F238E27FC236}">
                <a16:creationId xmlns:a16="http://schemas.microsoft.com/office/drawing/2014/main" id="{D522EF01-5AA4-41D5-822A-D0CDE15296B7}"/>
              </a:ext>
            </a:extLst>
          </p:cNvPr>
          <p:cNvSpPr/>
          <p:nvPr/>
        </p:nvSpPr>
        <p:spPr>
          <a:xfrm>
            <a:off x="7217546" y="2870978"/>
            <a:ext cx="319596" cy="887767"/>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5" name="Arrow: Right 4">
            <a:extLst>
              <a:ext uri="{FF2B5EF4-FFF2-40B4-BE49-F238E27FC236}">
                <a16:creationId xmlns:a16="http://schemas.microsoft.com/office/drawing/2014/main" id="{73ACD485-2614-40ED-9439-32012FF22894}"/>
              </a:ext>
            </a:extLst>
          </p:cNvPr>
          <p:cNvSpPr/>
          <p:nvPr/>
        </p:nvSpPr>
        <p:spPr>
          <a:xfrm>
            <a:off x="6267636" y="2483304"/>
            <a:ext cx="110970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510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Basic idea:</a:t>
            </a:r>
          </a:p>
          <a:p>
            <a:pPr lvl="1">
              <a:buFont typeface="Courier New" panose="02070309020205020404" pitchFamily="49" charset="0"/>
              <a:buChar char="o"/>
            </a:pPr>
            <a:r>
              <a:rPr lang="en-GB" dirty="0"/>
              <a:t>Denoising the data with Savitzky-Golay filter.</a:t>
            </a:r>
          </a:p>
          <a:p>
            <a:pPr lvl="1">
              <a:buFont typeface="Courier New" panose="02070309020205020404" pitchFamily="49" charset="0"/>
              <a:buChar char="o"/>
            </a:pPr>
            <a:r>
              <a:rPr lang="en-GB" dirty="0"/>
              <a:t>Identify the breakpoints utilizing first-forth derivative.</a:t>
            </a:r>
          </a:p>
          <a:p>
            <a:pPr lvl="1">
              <a:buFont typeface="Courier New" panose="02070309020205020404" pitchFamily="49" charset="0"/>
              <a:buChar char="o"/>
            </a:pPr>
            <a:r>
              <a:rPr lang="en-GB" dirty="0"/>
              <a:t>Threshold for choosing the peak is needed.</a:t>
            </a:r>
          </a:p>
        </p:txBody>
      </p:sp>
    </p:spTree>
    <p:extLst>
      <p:ext uri="{BB962C8B-B14F-4D97-AF65-F5344CB8AC3E}">
        <p14:creationId xmlns:p14="http://schemas.microsoft.com/office/powerpoint/2010/main" val="98818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normAutofit lnSpcReduction="10000"/>
          </a:bodyPr>
          <a:lstStyle/>
          <a:p>
            <a:r>
              <a:rPr lang="en-GB" dirty="0"/>
              <a:t>Algorithm for S-G filter:</a:t>
            </a:r>
          </a:p>
          <a:p>
            <a:pPr lvl="1">
              <a:buFont typeface="Courier New" panose="02070309020205020404" pitchFamily="49" charset="0"/>
              <a:buChar char="o"/>
            </a:pPr>
            <a:r>
              <a:rPr lang="en-GB" sz="2000" dirty="0">
                <a:latin typeface="LinLibertineT"/>
              </a:rPr>
              <a:t>A</a:t>
            </a:r>
            <a:r>
              <a:rPr lang="en-GB" sz="2000" b="0" i="0" u="none" strike="noStrike" baseline="0" dirty="0">
                <a:latin typeface="LinLibertineT"/>
              </a:rPr>
              <a:t> type of digital filter that replaces each data value </a:t>
            </a:r>
            <a:r>
              <a:rPr lang="en-GB" sz="2000" b="0" i="0" u="none" strike="noStrike" baseline="0" dirty="0">
                <a:latin typeface="LibertineMathMI"/>
              </a:rPr>
              <a:t>𝑓</a:t>
            </a:r>
            <a:r>
              <a:rPr lang="en-GB" sz="2000" b="0" i="0" u="none" strike="noStrike" baseline="0" dirty="0">
                <a:latin typeface="LibertineMathMI7"/>
              </a:rPr>
              <a:t>𝑖 </a:t>
            </a:r>
            <a:r>
              <a:rPr lang="en-GB" sz="2000" b="0" i="0" u="none" strike="noStrike" baseline="0" dirty="0">
                <a:latin typeface="LinLibertineT"/>
              </a:rPr>
              <a:t>by a linear combination </a:t>
            </a:r>
            <a:r>
              <a:rPr lang="en-GB" sz="2000" b="0" i="0" u="none" strike="noStrike" baseline="0" dirty="0">
                <a:latin typeface="LibertineMathMI"/>
              </a:rPr>
              <a:t>𝑔</a:t>
            </a:r>
            <a:r>
              <a:rPr lang="en-GB" sz="2000" b="0" i="0" u="none" strike="noStrike" baseline="0" dirty="0">
                <a:latin typeface="LibertineMathMI7"/>
              </a:rPr>
              <a:t>𝑖 </a:t>
            </a:r>
            <a:r>
              <a:rPr lang="en-GB" sz="2000" b="0" i="0" u="none" strike="noStrike" baseline="0" dirty="0">
                <a:latin typeface="LinLibertineT"/>
              </a:rPr>
              <a:t>of itself and some number of nearby neighbours</a:t>
            </a:r>
          </a:p>
          <a:p>
            <a:pPr lvl="1">
              <a:buFont typeface="Courier New" panose="02070309020205020404" pitchFamily="49" charset="0"/>
              <a:buChar char="o"/>
            </a:pPr>
            <a:r>
              <a:rPr lang="en-GB" sz="2000" dirty="0">
                <a:latin typeface="LinLibertineT"/>
              </a:rPr>
              <a:t>Similar with moving average, but not take the average</a:t>
            </a:r>
          </a:p>
          <a:p>
            <a:pPr lvl="1">
              <a:buFont typeface="Courier New" panose="02070309020205020404" pitchFamily="49" charset="0"/>
              <a:buChar char="o"/>
            </a:pPr>
            <a:r>
              <a:rPr lang="en-GB" sz="2000" b="0" i="0" u="none" strike="noStrike" baseline="0" dirty="0">
                <a:latin typeface="LinLibertineT"/>
              </a:rPr>
              <a:t>To approximate the underlying function within the moving window not by a constant (whose estimate is the average), but by a polynomial of higher order.</a:t>
            </a: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marL="457200" lvl="1" indent="0">
              <a:buNone/>
            </a:pPr>
            <a:r>
              <a:rPr lang="en-GB" sz="2000" dirty="0">
                <a:solidFill>
                  <a:schemeClr val="accent1">
                    <a:lumMod val="75000"/>
                  </a:schemeClr>
                </a:solidFill>
                <a:latin typeface="LinLibertineT"/>
              </a:rPr>
              <a:t>Note: Python has S-G filter library ready to use</a:t>
            </a:r>
            <a:endParaRPr lang="en-GB" sz="2000" dirty="0">
              <a:solidFill>
                <a:schemeClr val="accent1">
                  <a:lumMod val="75000"/>
                </a:schemeClr>
              </a:solidFill>
            </a:endParaRPr>
          </a:p>
          <a:p>
            <a:endParaRPr lang="en-GB" dirty="0"/>
          </a:p>
        </p:txBody>
      </p:sp>
      <p:pic>
        <p:nvPicPr>
          <p:cNvPr id="5" name="Picture 4">
            <a:extLst>
              <a:ext uri="{FF2B5EF4-FFF2-40B4-BE49-F238E27FC236}">
                <a16:creationId xmlns:a16="http://schemas.microsoft.com/office/drawing/2014/main" id="{A908192C-4205-4013-9C89-19ADD918CFF4}"/>
              </a:ext>
            </a:extLst>
          </p:cNvPr>
          <p:cNvPicPr>
            <a:picLocks noChangeAspect="1"/>
          </p:cNvPicPr>
          <p:nvPr/>
        </p:nvPicPr>
        <p:blipFill>
          <a:blip r:embed="rId2"/>
          <a:stretch>
            <a:fillRect/>
          </a:stretch>
        </p:blipFill>
        <p:spPr>
          <a:xfrm>
            <a:off x="4343497" y="3670071"/>
            <a:ext cx="2839727" cy="1338262"/>
          </a:xfrm>
          <a:prstGeom prst="rect">
            <a:avLst/>
          </a:prstGeom>
        </p:spPr>
      </p:pic>
    </p:spTree>
    <p:extLst>
      <p:ext uri="{BB962C8B-B14F-4D97-AF65-F5344CB8AC3E}">
        <p14:creationId xmlns:p14="http://schemas.microsoft.com/office/powerpoint/2010/main" val="313823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steps:</a:t>
            </a:r>
          </a:p>
          <a:p>
            <a:pPr lvl="1">
              <a:buFont typeface="Courier New" panose="02070309020205020404" pitchFamily="49" charset="0"/>
              <a:buChar char="o"/>
            </a:pPr>
            <a:r>
              <a:rPr lang="en-GB" dirty="0"/>
              <a:t>Find the peaks above a certain low threshold in the </a:t>
            </a:r>
            <a:r>
              <a:rPr lang="en-GB" b="1" i="1" dirty="0">
                <a:solidFill>
                  <a:srgbClr val="FF0000"/>
                </a:solidFill>
              </a:rPr>
              <a:t>first derivative </a:t>
            </a:r>
            <a:r>
              <a:rPr lang="en-GB" dirty="0"/>
              <a:t>of pressure or rate data.</a:t>
            </a:r>
          </a:p>
          <a:p>
            <a:pPr lvl="1">
              <a:buFont typeface="Courier New" panose="02070309020205020404" pitchFamily="49" charset="0"/>
              <a:buChar char="o"/>
            </a:pPr>
            <a:r>
              <a:rPr lang="en-GB" dirty="0"/>
              <a:t>A backward search is carried out for identifying the corresponding peaks in the </a:t>
            </a:r>
            <a:r>
              <a:rPr lang="en-GB" b="1" i="1" dirty="0">
                <a:solidFill>
                  <a:srgbClr val="FF0000"/>
                </a:solidFill>
              </a:rPr>
              <a:t>second, third and fourth derivatives </a:t>
            </a:r>
            <a:r>
              <a:rPr lang="en-GB" dirty="0"/>
              <a:t>of the data.</a:t>
            </a:r>
          </a:p>
          <a:p>
            <a:pPr lvl="1">
              <a:buFont typeface="Courier New" panose="02070309020205020404" pitchFamily="49" charset="0"/>
              <a:buChar char="o"/>
            </a:pPr>
            <a:r>
              <a:rPr lang="en-GB" dirty="0"/>
              <a:t> Interpolation between these locations is carried out by checking the </a:t>
            </a:r>
            <a:r>
              <a:rPr lang="en-GB" b="1" i="1" dirty="0">
                <a:solidFill>
                  <a:srgbClr val="FF0000"/>
                </a:solidFill>
              </a:rPr>
              <a:t>slopes between each pair of locations</a:t>
            </a:r>
            <a:r>
              <a:rPr lang="en-GB" dirty="0"/>
              <a:t> to be higher than a certain value.</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F7313EC7-A622-49E9-9699-72FA7818CBFB}"/>
                  </a:ext>
                </a:extLst>
              </p:cNvPr>
              <p:cNvGraphicFramePr>
                <a:graphicFrameLocks noChangeAspect="1"/>
              </p:cNvGraphicFramePr>
              <p:nvPr>
                <p:extLst>
                  <p:ext uri="{D42A27DB-BD31-4B8C-83A1-F6EECF244321}">
                    <p14:modId xmlns:p14="http://schemas.microsoft.com/office/powerpoint/2010/main" val="2009010480"/>
                  </p:ext>
                </p:extLst>
              </p:nvPr>
            </p:nvGraphicFramePr>
            <p:xfrm>
              <a:off x="0" y="6154663"/>
              <a:ext cx="1250377" cy="703337"/>
            </p:xfrm>
            <a:graphic>
              <a:graphicData uri="http://schemas.microsoft.com/office/powerpoint/2016/slidezoom">
                <pslz:sldZm>
                  <pslz:sldZmObj sldId="336" cId="3806319067">
                    <pslz:zmPr id="{028F3FC7-6E50-452E-A53E-80A8C87E3278}" returnToParent="0" transitionDur="1000">
                      <p166:blipFill xmlns:p166="http://schemas.microsoft.com/office/powerpoint/2016/6/main">
                        <a:blip r:embed="rId2"/>
                        <a:stretch>
                          <a:fillRect/>
                        </a:stretch>
                      </p166:blipFill>
                      <p166:spPr xmlns:p166="http://schemas.microsoft.com/office/powerpoint/2016/6/main">
                        <a:xfrm>
                          <a:off x="0" y="0"/>
                          <a:ext cx="1250377" cy="703337"/>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F7313EC7-A622-49E9-9699-72FA7818CBFB}"/>
                  </a:ext>
                </a:extLst>
              </p:cNvPr>
              <p:cNvPicPr>
                <a:picLocks noGrp="1" noRot="1" noChangeAspect="1" noMove="1" noResize="1" noEditPoints="1" noAdjustHandles="1" noChangeArrowheads="1" noChangeShapeType="1"/>
              </p:cNvPicPr>
              <p:nvPr/>
            </p:nvPicPr>
            <p:blipFill>
              <a:blip r:embed="rId2"/>
              <a:stretch>
                <a:fillRect/>
              </a:stretch>
            </p:blipFill>
            <p:spPr>
              <a:xfrm>
                <a:off x="0" y="6154663"/>
                <a:ext cx="1250377" cy="703337"/>
              </a:xfrm>
              <a:prstGeom prst="rect">
                <a:avLst/>
              </a:prstGeom>
              <a:ln w="3175">
                <a:solidFill>
                  <a:prstClr val="ltGray"/>
                </a:solidFill>
              </a:ln>
            </p:spPr>
          </p:pic>
        </mc:Fallback>
      </mc:AlternateContent>
    </p:spTree>
    <p:extLst>
      <p:ext uri="{BB962C8B-B14F-4D97-AF65-F5344CB8AC3E}">
        <p14:creationId xmlns:p14="http://schemas.microsoft.com/office/powerpoint/2010/main" val="217930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a:xfrm>
            <a:off x="838200" y="1559295"/>
            <a:ext cx="10515600" cy="4351338"/>
          </a:xfrm>
        </p:spPr>
        <p:txBody>
          <a:bodyPr/>
          <a:lstStyle/>
          <a:p>
            <a:r>
              <a:rPr lang="en-GB" dirty="0"/>
              <a:t> </a:t>
            </a:r>
            <a:r>
              <a:rPr lang="en-GB" sz="2400" dirty="0"/>
              <a:t>Smoothing and derivative calculation for  different window size:</a:t>
            </a:r>
          </a:p>
          <a:p>
            <a:pPr lvl="1">
              <a:buFont typeface="Courier New" panose="02070309020205020404" pitchFamily="49" charset="0"/>
              <a:buChar char="o"/>
            </a:pPr>
            <a:r>
              <a:rPr lang="en-GB" sz="2000" dirty="0"/>
              <a:t>Window size </a:t>
            </a:r>
            <a:r>
              <a:rPr lang="en-GB" sz="2000" b="1" dirty="0">
                <a:solidFill>
                  <a:srgbClr val="FF0000"/>
                </a:solidFill>
              </a:rPr>
              <a:t>21</a:t>
            </a:r>
            <a:r>
              <a:rPr lang="en-GB" sz="2000" dirty="0"/>
              <a:t>					window size </a:t>
            </a:r>
            <a:r>
              <a:rPr lang="en-GB" sz="2000" b="1" dirty="0">
                <a:solidFill>
                  <a:srgbClr val="FF0000"/>
                </a:solidFill>
              </a:rPr>
              <a:t>51</a:t>
            </a:r>
          </a:p>
        </p:txBody>
      </p:sp>
      <p:pic>
        <p:nvPicPr>
          <p:cNvPr id="5" name="Picture 4">
            <a:extLst>
              <a:ext uri="{FF2B5EF4-FFF2-40B4-BE49-F238E27FC236}">
                <a16:creationId xmlns:a16="http://schemas.microsoft.com/office/drawing/2014/main" id="{8221CBB7-58FC-4CCB-859F-023F4F8268E9}"/>
              </a:ext>
            </a:extLst>
          </p:cNvPr>
          <p:cNvPicPr>
            <a:picLocks noChangeAspect="1"/>
          </p:cNvPicPr>
          <p:nvPr/>
        </p:nvPicPr>
        <p:blipFill>
          <a:blip r:embed="rId2"/>
          <a:stretch>
            <a:fillRect/>
          </a:stretch>
        </p:blipFill>
        <p:spPr>
          <a:xfrm>
            <a:off x="1503794" y="2454398"/>
            <a:ext cx="3361170" cy="3720130"/>
          </a:xfrm>
          <a:prstGeom prst="rect">
            <a:avLst/>
          </a:prstGeom>
        </p:spPr>
      </p:pic>
      <p:pic>
        <p:nvPicPr>
          <p:cNvPr id="7" name="Picture 6">
            <a:extLst>
              <a:ext uri="{FF2B5EF4-FFF2-40B4-BE49-F238E27FC236}">
                <a16:creationId xmlns:a16="http://schemas.microsoft.com/office/drawing/2014/main" id="{804BE549-9424-4B83-A8D0-A0EF7552C2B8}"/>
              </a:ext>
            </a:extLst>
          </p:cNvPr>
          <p:cNvPicPr>
            <a:picLocks noChangeAspect="1"/>
          </p:cNvPicPr>
          <p:nvPr/>
        </p:nvPicPr>
        <p:blipFill>
          <a:blip r:embed="rId3"/>
          <a:stretch>
            <a:fillRect/>
          </a:stretch>
        </p:blipFill>
        <p:spPr>
          <a:xfrm>
            <a:off x="6489994" y="2454398"/>
            <a:ext cx="3123180" cy="3456235"/>
          </a:xfrm>
          <a:prstGeom prst="rect">
            <a:avLst/>
          </a:prstGeom>
        </p:spPr>
      </p:pic>
      <p:sp>
        <p:nvSpPr>
          <p:cNvPr id="8" name="TextBox 7">
            <a:extLst>
              <a:ext uri="{FF2B5EF4-FFF2-40B4-BE49-F238E27FC236}">
                <a16:creationId xmlns:a16="http://schemas.microsoft.com/office/drawing/2014/main" id="{6333B76E-6A97-4B09-9408-C01D51D04B73}"/>
              </a:ext>
            </a:extLst>
          </p:cNvPr>
          <p:cNvSpPr txBox="1"/>
          <p:nvPr/>
        </p:nvSpPr>
        <p:spPr>
          <a:xfrm>
            <a:off x="7357702" y="6123543"/>
            <a:ext cx="1503360" cy="369332"/>
          </a:xfrm>
          <a:prstGeom prst="rect">
            <a:avLst/>
          </a:prstGeom>
          <a:noFill/>
        </p:spPr>
        <p:txBody>
          <a:bodyPr wrap="none" rtlCol="0">
            <a:spAutoFit/>
          </a:bodyPr>
          <a:lstStyle/>
          <a:p>
            <a:r>
              <a:rPr lang="en-GB" dirty="0">
                <a:solidFill>
                  <a:srgbClr val="FF0000"/>
                </a:solidFill>
              </a:rPr>
              <a:t>Better choice!</a:t>
            </a:r>
          </a:p>
        </p:txBody>
      </p:sp>
    </p:spTree>
    <p:extLst>
      <p:ext uri="{BB962C8B-B14F-4D97-AF65-F5344CB8AC3E}">
        <p14:creationId xmlns:p14="http://schemas.microsoft.com/office/powerpoint/2010/main" val="127747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algorithm</a:t>
            </a:r>
          </a:p>
          <a:p>
            <a:pPr lvl="1">
              <a:buFont typeface="Courier New" panose="02070309020205020404" pitchFamily="49" charset="0"/>
              <a:buChar char="o"/>
            </a:pPr>
            <a:r>
              <a:rPr lang="en-GB" b="0" i="0" dirty="0">
                <a:effectLst/>
                <a:latin typeface="Arial" panose="020B0604020202020204" pitchFamily="34" charset="0"/>
              </a:rPr>
              <a:t>The first step is to collect a set of strategic points, by solving a sequence of maximum orthogonal (Euclidean) distance problems.</a:t>
            </a:r>
            <a:endParaRPr lang="en-GB" dirty="0"/>
          </a:p>
          <a:p>
            <a:pPr marL="457200" lvl="1" indent="0">
              <a:buNone/>
            </a:pPr>
            <a:endParaRPr lang="en-GB" dirty="0"/>
          </a:p>
        </p:txBody>
      </p:sp>
      <p:pic>
        <p:nvPicPr>
          <p:cNvPr id="7" name="Picture 6">
            <a:extLst>
              <a:ext uri="{FF2B5EF4-FFF2-40B4-BE49-F238E27FC236}">
                <a16:creationId xmlns:a16="http://schemas.microsoft.com/office/drawing/2014/main" id="{606A5EF7-583B-4353-96E3-4BD15D6C9ED1}"/>
              </a:ext>
            </a:extLst>
          </p:cNvPr>
          <p:cNvPicPr>
            <a:picLocks noChangeAspect="1"/>
          </p:cNvPicPr>
          <p:nvPr/>
        </p:nvPicPr>
        <p:blipFill>
          <a:blip r:embed="rId2"/>
          <a:stretch>
            <a:fillRect/>
          </a:stretch>
        </p:blipFill>
        <p:spPr>
          <a:xfrm>
            <a:off x="710861" y="3807596"/>
            <a:ext cx="3408378" cy="1897999"/>
          </a:xfrm>
          <a:prstGeom prst="rect">
            <a:avLst/>
          </a:prstGeom>
        </p:spPr>
      </p:pic>
      <p:pic>
        <p:nvPicPr>
          <p:cNvPr id="9" name="Picture 8">
            <a:extLst>
              <a:ext uri="{FF2B5EF4-FFF2-40B4-BE49-F238E27FC236}">
                <a16:creationId xmlns:a16="http://schemas.microsoft.com/office/drawing/2014/main" id="{B909F550-7224-4946-AF8B-B1D095DAB914}"/>
              </a:ext>
            </a:extLst>
          </p:cNvPr>
          <p:cNvPicPr>
            <a:picLocks noChangeAspect="1"/>
          </p:cNvPicPr>
          <p:nvPr/>
        </p:nvPicPr>
        <p:blipFill>
          <a:blip r:embed="rId3"/>
          <a:stretch>
            <a:fillRect/>
          </a:stretch>
        </p:blipFill>
        <p:spPr>
          <a:xfrm>
            <a:off x="4246578" y="3769403"/>
            <a:ext cx="3322838" cy="1936192"/>
          </a:xfrm>
          <a:prstGeom prst="rect">
            <a:avLst/>
          </a:prstGeom>
        </p:spPr>
      </p:pic>
      <p:pic>
        <p:nvPicPr>
          <p:cNvPr id="11" name="Picture 10">
            <a:extLst>
              <a:ext uri="{FF2B5EF4-FFF2-40B4-BE49-F238E27FC236}">
                <a16:creationId xmlns:a16="http://schemas.microsoft.com/office/drawing/2014/main" id="{36DE175C-47C4-41E7-AE2A-1D5BE1D9AE48}"/>
              </a:ext>
            </a:extLst>
          </p:cNvPr>
          <p:cNvPicPr>
            <a:picLocks noChangeAspect="1"/>
          </p:cNvPicPr>
          <p:nvPr/>
        </p:nvPicPr>
        <p:blipFill>
          <a:blip r:embed="rId4"/>
          <a:stretch>
            <a:fillRect/>
          </a:stretch>
        </p:blipFill>
        <p:spPr>
          <a:xfrm>
            <a:off x="8097960" y="3807596"/>
            <a:ext cx="3255840" cy="1881013"/>
          </a:xfrm>
          <a:prstGeom prst="rect">
            <a:avLst/>
          </a:prstGeom>
        </p:spPr>
      </p:pic>
    </p:spTree>
    <p:extLst>
      <p:ext uri="{BB962C8B-B14F-4D97-AF65-F5344CB8AC3E}">
        <p14:creationId xmlns:p14="http://schemas.microsoft.com/office/powerpoint/2010/main" val="85514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algorithm</a:t>
            </a:r>
          </a:p>
          <a:p>
            <a:pPr lvl="1">
              <a:buFont typeface="Courier New" panose="02070309020205020404" pitchFamily="49" charset="0"/>
              <a:buChar char="o"/>
            </a:pPr>
            <a:r>
              <a:rPr lang="en-GB" dirty="0"/>
              <a:t>The second step is to calculate the area under each strategic point by considering the two other strategic points to its either side. The small or false breakpoints are then deflated using a very small area cut-off which is taken as a very small fraction of the highest area in the dataset.</a:t>
            </a:r>
          </a:p>
          <a:p>
            <a:pPr lvl="1">
              <a:buFont typeface="Courier New" panose="02070309020205020404" pitchFamily="49" charset="0"/>
              <a:buChar char="o"/>
            </a:pPr>
            <a:r>
              <a:rPr lang="en-GB" dirty="0"/>
              <a:t>The third step is to screen further by checking the </a:t>
            </a:r>
            <a:r>
              <a:rPr lang="en-GB" b="1" i="1" dirty="0">
                <a:solidFill>
                  <a:srgbClr val="FF0000"/>
                </a:solidFill>
              </a:rPr>
              <a:t>forward and backward slope</a:t>
            </a:r>
            <a:r>
              <a:rPr lang="en-GB" dirty="0"/>
              <a:t>. As a rule of thumb, if the forward slope is less then half the backward slope, the point is discarded. The </a:t>
            </a:r>
            <a:r>
              <a:rPr lang="en-GB" b="1" i="1" dirty="0">
                <a:solidFill>
                  <a:srgbClr val="FF0000"/>
                </a:solidFill>
              </a:rPr>
              <a:t>slopes were obtained by least square fitting</a:t>
            </a:r>
            <a:r>
              <a:rPr lang="en-GB" dirty="0"/>
              <a:t>.</a:t>
            </a:r>
          </a:p>
          <a:p>
            <a:pPr marL="457200" lvl="1" indent="0">
              <a:buNone/>
            </a:pPr>
            <a:endParaRPr lang="en-GB" dirty="0"/>
          </a:p>
        </p:txBody>
      </p:sp>
    </p:spTree>
    <p:extLst>
      <p:ext uri="{BB962C8B-B14F-4D97-AF65-F5344CB8AC3E}">
        <p14:creationId xmlns:p14="http://schemas.microsoft.com/office/powerpoint/2010/main" val="409454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Variation of 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Basic idea</a:t>
            </a:r>
          </a:p>
          <a:p>
            <a:pPr lvl="1">
              <a:buFont typeface="Courier New" panose="02070309020205020404" pitchFamily="49" charset="0"/>
              <a:buChar char="o"/>
            </a:pPr>
            <a:r>
              <a:rPr lang="en-GB" b="0" i="0" dirty="0">
                <a:effectLst/>
                <a:latin typeface="Arial" panose="020B0604020202020204" pitchFamily="34" charset="0"/>
              </a:rPr>
              <a:t>Identifies </a:t>
            </a:r>
            <a:r>
              <a:rPr lang="en-GB" b="1" i="1" dirty="0">
                <a:solidFill>
                  <a:srgbClr val="FF0000"/>
                </a:solidFill>
                <a:effectLst/>
                <a:latin typeface="Arial" panose="020B0604020202020204" pitchFamily="34" charset="0"/>
              </a:rPr>
              <a:t>the zeros in the flow rate</a:t>
            </a:r>
            <a:r>
              <a:rPr lang="en-GB" b="0" i="0" dirty="0">
                <a:effectLst/>
                <a:latin typeface="Arial" panose="020B0604020202020204" pitchFamily="34" charset="0"/>
              </a:rPr>
              <a:t>.</a:t>
            </a:r>
          </a:p>
          <a:p>
            <a:pPr lvl="1">
              <a:buFont typeface="Courier New" panose="02070309020205020404" pitchFamily="49" charset="0"/>
              <a:buChar char="o"/>
            </a:pPr>
            <a:r>
              <a:rPr lang="en-GB" b="0" i="0" dirty="0">
                <a:effectLst/>
                <a:latin typeface="Arial" panose="020B0604020202020204" pitchFamily="34" charset="0"/>
              </a:rPr>
              <a:t>Between two consecutive zeros finds the peak using the segmentation approach.</a:t>
            </a:r>
            <a:endParaRPr lang="en-GB" dirty="0"/>
          </a:p>
        </p:txBody>
      </p:sp>
    </p:spTree>
    <p:extLst>
      <p:ext uri="{BB962C8B-B14F-4D97-AF65-F5344CB8AC3E}">
        <p14:creationId xmlns:p14="http://schemas.microsoft.com/office/powerpoint/2010/main" val="346371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p:txBody>
          <a:bodyPr/>
          <a:lstStyle/>
          <a:p>
            <a:r>
              <a:rPr lang="en-GB" dirty="0"/>
              <a:t>Data smoothing techniques</a:t>
            </a:r>
          </a:p>
        </p:txBody>
      </p:sp>
      <p:sp>
        <p:nvSpPr>
          <p:cNvPr id="3" name="Content Placeholder 2">
            <a:extLst>
              <a:ext uri="{FF2B5EF4-FFF2-40B4-BE49-F238E27FC236}">
                <a16:creationId xmlns:a16="http://schemas.microsoft.com/office/drawing/2014/main" id="{1C8176CE-AE2A-419B-A234-4F9FBA581E96}"/>
              </a:ext>
            </a:extLst>
          </p:cNvPr>
          <p:cNvSpPr>
            <a:spLocks noGrp="1"/>
          </p:cNvSpPr>
          <p:nvPr>
            <p:ph idx="1"/>
          </p:nvPr>
        </p:nvSpPr>
        <p:spPr/>
        <p:txBody>
          <a:bodyPr/>
          <a:lstStyle/>
          <a:p>
            <a:r>
              <a:rPr lang="en-GB" dirty="0"/>
              <a:t>Nomura (2006)</a:t>
            </a:r>
          </a:p>
          <a:p>
            <a:r>
              <a:rPr lang="en-GB" dirty="0"/>
              <a:t>Detection algorithm</a:t>
            </a:r>
          </a:p>
          <a:p>
            <a:pPr marL="0" indent="0">
              <a:buNone/>
            </a:pPr>
            <a:r>
              <a:rPr lang="en-GB" dirty="0"/>
              <a:t>   (Treat as pressure fitting problem)</a:t>
            </a:r>
          </a:p>
          <a:p>
            <a:pPr lvl="1">
              <a:buFont typeface="Courier New" panose="02070309020205020404" pitchFamily="49" charset="0"/>
              <a:buChar char="o"/>
            </a:pPr>
            <a:r>
              <a:rPr lang="en-GB" dirty="0"/>
              <a:t>Initial guess</a:t>
            </a:r>
          </a:p>
          <a:p>
            <a:pPr marL="457200" lvl="1" indent="0">
              <a:buNone/>
            </a:pPr>
            <a:r>
              <a:rPr lang="en-GB" dirty="0"/>
              <a:t>	(from wavelet processing result)</a:t>
            </a:r>
          </a:p>
          <a:p>
            <a:pPr lvl="1">
              <a:buFont typeface="Courier New" panose="02070309020205020404" pitchFamily="49" charset="0"/>
              <a:buChar char="o"/>
            </a:pPr>
            <a:r>
              <a:rPr lang="en-GB" dirty="0"/>
              <a:t>Insert break points</a:t>
            </a:r>
          </a:p>
          <a:p>
            <a:pPr lvl="1">
              <a:buFont typeface="Courier New" panose="02070309020205020404" pitchFamily="49" charset="0"/>
              <a:buChar char="o"/>
            </a:pPr>
            <a:r>
              <a:rPr lang="en-GB" dirty="0"/>
              <a:t>Delete break points</a:t>
            </a:r>
          </a:p>
        </p:txBody>
      </p:sp>
    </p:spTree>
    <p:extLst>
      <p:ext uri="{BB962C8B-B14F-4D97-AF65-F5344CB8AC3E}">
        <p14:creationId xmlns:p14="http://schemas.microsoft.com/office/powerpoint/2010/main" val="368271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219-6642-4722-A859-8AC5E311154D}"/>
              </a:ext>
            </a:extLst>
          </p:cNvPr>
          <p:cNvSpPr>
            <a:spLocks noGrp="1"/>
          </p:cNvSpPr>
          <p:nvPr>
            <p:ph type="title"/>
          </p:nvPr>
        </p:nvSpPr>
        <p:spPr/>
        <p:txBody>
          <a:bodyPr/>
          <a:lstStyle/>
          <a:p>
            <a:r>
              <a:rPr lang="en-GB" dirty="0"/>
              <a:t>Outlines</a:t>
            </a:r>
          </a:p>
        </p:txBody>
      </p:sp>
      <p:sp>
        <p:nvSpPr>
          <p:cNvPr id="3" name="Content Placeholder 2">
            <a:extLst>
              <a:ext uri="{FF2B5EF4-FFF2-40B4-BE49-F238E27FC236}">
                <a16:creationId xmlns:a16="http://schemas.microsoft.com/office/drawing/2014/main" id="{29B8200F-F55D-482A-91EC-37F9FB4524E2}"/>
              </a:ext>
            </a:extLst>
          </p:cNvPr>
          <p:cNvSpPr>
            <a:spLocks noGrp="1"/>
          </p:cNvSpPr>
          <p:nvPr>
            <p:ph idx="1"/>
          </p:nvPr>
        </p:nvSpPr>
        <p:spPr/>
        <p:txBody>
          <a:bodyPr>
            <a:normAutofit lnSpcReduction="10000"/>
          </a:bodyPr>
          <a:lstStyle/>
          <a:p>
            <a:r>
              <a:rPr lang="en-GB" dirty="0"/>
              <a:t>Methods in last two decades</a:t>
            </a:r>
          </a:p>
          <a:p>
            <a:pPr lvl="1">
              <a:buFont typeface="Courier New" panose="02070309020205020404" pitchFamily="49" charset="0"/>
              <a:buChar char="o"/>
            </a:pPr>
            <a:r>
              <a:rPr lang="en-GB" dirty="0"/>
              <a:t>Algorithms, detecting steps, user input, prerequisites</a:t>
            </a:r>
          </a:p>
          <a:p>
            <a:r>
              <a:rPr lang="en-GB" dirty="0"/>
              <a:t>Experiments results of these methods</a:t>
            </a:r>
          </a:p>
          <a:p>
            <a:r>
              <a:rPr lang="en-GB" dirty="0"/>
              <a:t>Summarization of these methods</a:t>
            </a:r>
          </a:p>
          <a:p>
            <a:r>
              <a:rPr lang="en-GB" dirty="0"/>
              <a:t>Baseline methods that I developed</a:t>
            </a:r>
          </a:p>
          <a:p>
            <a:pPr lvl="1">
              <a:buFont typeface="Courier New" panose="02070309020205020404" pitchFamily="49" charset="0"/>
              <a:buChar char="o"/>
            </a:pPr>
            <a:r>
              <a:rPr lang="en-GB" dirty="0"/>
              <a:t>A naive attempt need improvement</a:t>
            </a:r>
          </a:p>
          <a:p>
            <a:r>
              <a:rPr lang="en-GB" dirty="0"/>
              <a:t>Job ahead</a:t>
            </a:r>
          </a:p>
          <a:p>
            <a:pPr lvl="1">
              <a:buFont typeface="Courier New" panose="02070309020205020404" pitchFamily="49" charset="0"/>
              <a:buChar char="o"/>
            </a:pPr>
            <a:r>
              <a:rPr lang="en-GB" dirty="0"/>
              <a:t>Explore advanced methods: e.g. feature-based machine learning, predefine pattern recognition, etc.</a:t>
            </a:r>
          </a:p>
          <a:p>
            <a:pPr lvl="1">
              <a:buFont typeface="Courier New" panose="02070309020205020404" pitchFamily="49" charset="0"/>
              <a:buChar char="o"/>
            </a:pPr>
            <a:r>
              <a:rPr lang="en-GB" dirty="0"/>
              <a:t>Web-application for testing real field data</a:t>
            </a:r>
          </a:p>
          <a:p>
            <a:endParaRPr lang="en-GB" dirty="0"/>
          </a:p>
        </p:txBody>
      </p:sp>
    </p:spTree>
    <p:extLst>
      <p:ext uri="{BB962C8B-B14F-4D97-AF65-F5344CB8AC3E}">
        <p14:creationId xmlns:p14="http://schemas.microsoft.com/office/powerpoint/2010/main" val="251159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p:txBody>
          <a:bodyPr/>
          <a:lstStyle/>
          <a:p>
            <a:r>
              <a:rPr lang="en-GB" dirty="0"/>
              <a:t>Data smoothing techniques</a:t>
            </a:r>
          </a:p>
        </p:txBody>
      </p:sp>
      <p:pic>
        <p:nvPicPr>
          <p:cNvPr id="5" name="Picture 4">
            <a:extLst>
              <a:ext uri="{FF2B5EF4-FFF2-40B4-BE49-F238E27FC236}">
                <a16:creationId xmlns:a16="http://schemas.microsoft.com/office/drawing/2014/main" id="{C939CAFE-C755-474C-9E03-D42524AA89DE}"/>
              </a:ext>
            </a:extLst>
          </p:cNvPr>
          <p:cNvPicPr>
            <a:picLocks noChangeAspect="1"/>
          </p:cNvPicPr>
          <p:nvPr/>
        </p:nvPicPr>
        <p:blipFill>
          <a:blip r:embed="rId3"/>
          <a:stretch>
            <a:fillRect/>
          </a:stretch>
        </p:blipFill>
        <p:spPr>
          <a:xfrm>
            <a:off x="1249742" y="1428913"/>
            <a:ext cx="3501368" cy="5063962"/>
          </a:xfrm>
          <a:prstGeom prst="rect">
            <a:avLst/>
          </a:prstGeom>
        </p:spPr>
      </p:pic>
      <p:sp>
        <p:nvSpPr>
          <p:cNvPr id="6" name="Arrow: Right 5">
            <a:extLst>
              <a:ext uri="{FF2B5EF4-FFF2-40B4-BE49-F238E27FC236}">
                <a16:creationId xmlns:a16="http://schemas.microsoft.com/office/drawing/2014/main" id="{B8BC0A97-2989-40EF-B3E8-423DBD78997C}"/>
              </a:ext>
            </a:extLst>
          </p:cNvPr>
          <p:cNvSpPr/>
          <p:nvPr/>
        </p:nvSpPr>
        <p:spPr>
          <a:xfrm>
            <a:off x="5162652" y="3726318"/>
            <a:ext cx="798136" cy="234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Content Placeholder 8">
            <a:extLst>
              <a:ext uri="{FF2B5EF4-FFF2-40B4-BE49-F238E27FC236}">
                <a16:creationId xmlns:a16="http://schemas.microsoft.com/office/drawing/2014/main" id="{BEA7BB2D-C139-40CF-B390-4C840E591EC6}"/>
              </a:ext>
            </a:extLst>
          </p:cNvPr>
          <p:cNvPicPr>
            <a:picLocks noGrp="1" noChangeAspect="1"/>
          </p:cNvPicPr>
          <p:nvPr>
            <p:ph idx="1"/>
          </p:nvPr>
        </p:nvPicPr>
        <p:blipFill>
          <a:blip r:embed="rId4"/>
          <a:stretch>
            <a:fillRect/>
          </a:stretch>
        </p:blipFill>
        <p:spPr>
          <a:xfrm>
            <a:off x="6096000" y="2000406"/>
            <a:ext cx="5133219" cy="4351338"/>
          </a:xfrm>
        </p:spPr>
      </p:pic>
      <p:sp>
        <p:nvSpPr>
          <p:cNvPr id="3" name="TextBox 2">
            <a:extLst>
              <a:ext uri="{FF2B5EF4-FFF2-40B4-BE49-F238E27FC236}">
                <a16:creationId xmlns:a16="http://schemas.microsoft.com/office/drawing/2014/main" id="{94DBF132-0925-4598-BCFE-5C173F91C4E9}"/>
              </a:ext>
            </a:extLst>
          </p:cNvPr>
          <p:cNvSpPr txBox="1"/>
          <p:nvPr/>
        </p:nvSpPr>
        <p:spPr>
          <a:xfrm>
            <a:off x="4972744" y="3203098"/>
            <a:ext cx="1177951" cy="523220"/>
          </a:xfrm>
          <a:prstGeom prst="rect">
            <a:avLst/>
          </a:prstGeom>
          <a:noFill/>
        </p:spPr>
        <p:txBody>
          <a:bodyPr wrap="none" rtlCol="0">
            <a:spAutoFit/>
          </a:bodyPr>
          <a:lstStyle/>
          <a:p>
            <a:r>
              <a:rPr lang="en-GB" sz="1400" dirty="0">
                <a:solidFill>
                  <a:schemeClr val="accent1">
                    <a:lumMod val="75000"/>
                  </a:schemeClr>
                </a:solidFill>
              </a:rPr>
              <a:t>Applied to </a:t>
            </a:r>
          </a:p>
          <a:p>
            <a:r>
              <a:rPr lang="en-GB" sz="1400" dirty="0">
                <a:solidFill>
                  <a:schemeClr val="accent1">
                    <a:lumMod val="75000"/>
                  </a:schemeClr>
                </a:solidFill>
              </a:rPr>
              <a:t>Pressure data</a:t>
            </a:r>
          </a:p>
        </p:txBody>
      </p:sp>
    </p:spTree>
    <p:extLst>
      <p:ext uri="{BB962C8B-B14F-4D97-AF65-F5344CB8AC3E}">
        <p14:creationId xmlns:p14="http://schemas.microsoft.com/office/powerpoint/2010/main" val="286464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8BFE-7280-4619-B51A-8B95CC319463}"/>
              </a:ext>
            </a:extLst>
          </p:cNvPr>
          <p:cNvSpPr>
            <a:spLocks noGrp="1"/>
          </p:cNvSpPr>
          <p:nvPr>
            <p:ph type="title"/>
          </p:nvPr>
        </p:nvSpPr>
        <p:spPr/>
        <p:txBody>
          <a:bodyPr/>
          <a:lstStyle/>
          <a:p>
            <a:r>
              <a:rPr lang="en-GB" dirty="0"/>
              <a:t>Smooth noise-robust differentiators</a:t>
            </a:r>
          </a:p>
        </p:txBody>
      </p:sp>
      <p:sp>
        <p:nvSpPr>
          <p:cNvPr id="3" name="Content Placeholder 2">
            <a:extLst>
              <a:ext uri="{FF2B5EF4-FFF2-40B4-BE49-F238E27FC236}">
                <a16:creationId xmlns:a16="http://schemas.microsoft.com/office/drawing/2014/main" id="{A1C4D58A-6BEB-470E-9E17-FF196B842E8F}"/>
              </a:ext>
            </a:extLst>
          </p:cNvPr>
          <p:cNvSpPr>
            <a:spLocks noGrp="1"/>
          </p:cNvSpPr>
          <p:nvPr>
            <p:ph idx="1"/>
          </p:nvPr>
        </p:nvSpPr>
        <p:spPr>
          <a:xfrm>
            <a:off x="838200" y="1253331"/>
            <a:ext cx="10515600" cy="4351338"/>
          </a:xfrm>
        </p:spPr>
        <p:txBody>
          <a:bodyPr/>
          <a:lstStyle/>
          <a:p>
            <a:r>
              <a:rPr lang="en-GB" dirty="0"/>
              <a:t>Pavel (2012)</a:t>
            </a:r>
          </a:p>
          <a:p>
            <a:r>
              <a:rPr lang="en-GB" dirty="0"/>
              <a:t>Liu (2014)</a:t>
            </a:r>
          </a:p>
          <a:p>
            <a:pPr marL="0" indent="0">
              <a:buNone/>
            </a:pPr>
            <a:endParaRPr lang="en-GB" dirty="0"/>
          </a:p>
        </p:txBody>
      </p:sp>
      <p:pic>
        <p:nvPicPr>
          <p:cNvPr id="6" name="Content Placeholder 4">
            <a:extLst>
              <a:ext uri="{FF2B5EF4-FFF2-40B4-BE49-F238E27FC236}">
                <a16:creationId xmlns:a16="http://schemas.microsoft.com/office/drawing/2014/main" id="{332CD2F0-CCEC-4DDF-807F-A1E77055DD9A}"/>
              </a:ext>
            </a:extLst>
          </p:cNvPr>
          <p:cNvPicPr>
            <a:picLocks noChangeAspect="1"/>
          </p:cNvPicPr>
          <p:nvPr/>
        </p:nvPicPr>
        <p:blipFill>
          <a:blip r:embed="rId2"/>
          <a:stretch>
            <a:fillRect/>
          </a:stretch>
        </p:blipFill>
        <p:spPr>
          <a:xfrm>
            <a:off x="4830684" y="1786274"/>
            <a:ext cx="6686550" cy="1362075"/>
          </a:xfrm>
          <a:prstGeom prst="rect">
            <a:avLst/>
          </a:prstGeom>
        </p:spPr>
      </p:pic>
      <p:pic>
        <p:nvPicPr>
          <p:cNvPr id="7" name="Picture 6">
            <a:extLst>
              <a:ext uri="{FF2B5EF4-FFF2-40B4-BE49-F238E27FC236}">
                <a16:creationId xmlns:a16="http://schemas.microsoft.com/office/drawing/2014/main" id="{0189AA0F-060D-4B07-A652-59327EA567DA}"/>
              </a:ext>
            </a:extLst>
          </p:cNvPr>
          <p:cNvPicPr>
            <a:picLocks noChangeAspect="1"/>
          </p:cNvPicPr>
          <p:nvPr/>
        </p:nvPicPr>
        <p:blipFill>
          <a:blip r:embed="rId3"/>
          <a:stretch>
            <a:fillRect/>
          </a:stretch>
        </p:blipFill>
        <p:spPr>
          <a:xfrm>
            <a:off x="4835447" y="3530574"/>
            <a:ext cx="6591300" cy="1419225"/>
          </a:xfrm>
          <a:prstGeom prst="rect">
            <a:avLst/>
          </a:prstGeom>
        </p:spPr>
      </p:pic>
      <p:pic>
        <p:nvPicPr>
          <p:cNvPr id="8" name="Picture 7">
            <a:extLst>
              <a:ext uri="{FF2B5EF4-FFF2-40B4-BE49-F238E27FC236}">
                <a16:creationId xmlns:a16="http://schemas.microsoft.com/office/drawing/2014/main" id="{277C7655-E7F6-4BA6-A000-BB2721875F18}"/>
              </a:ext>
            </a:extLst>
          </p:cNvPr>
          <p:cNvPicPr>
            <a:picLocks noChangeAspect="1"/>
          </p:cNvPicPr>
          <p:nvPr/>
        </p:nvPicPr>
        <p:blipFill>
          <a:blip r:embed="rId4"/>
          <a:stretch>
            <a:fillRect/>
          </a:stretch>
        </p:blipFill>
        <p:spPr>
          <a:xfrm>
            <a:off x="4744959" y="5235024"/>
            <a:ext cx="6772275" cy="1438275"/>
          </a:xfrm>
          <a:prstGeom prst="rect">
            <a:avLst/>
          </a:prstGeom>
        </p:spPr>
      </p:pic>
      <p:sp>
        <p:nvSpPr>
          <p:cNvPr id="9" name="TextBox 8">
            <a:extLst>
              <a:ext uri="{FF2B5EF4-FFF2-40B4-BE49-F238E27FC236}">
                <a16:creationId xmlns:a16="http://schemas.microsoft.com/office/drawing/2014/main" id="{16319F6E-ADD0-4672-A193-8FB848F5393C}"/>
              </a:ext>
            </a:extLst>
          </p:cNvPr>
          <p:cNvSpPr txBox="1"/>
          <p:nvPr/>
        </p:nvSpPr>
        <p:spPr>
          <a:xfrm>
            <a:off x="2073892" y="2393526"/>
            <a:ext cx="2416046" cy="3693319"/>
          </a:xfrm>
          <a:prstGeom prst="rect">
            <a:avLst/>
          </a:prstGeom>
          <a:noFill/>
        </p:spPr>
        <p:txBody>
          <a:bodyPr wrap="none" rtlCol="0">
            <a:spAutoFit/>
          </a:bodyPr>
          <a:lstStyle/>
          <a:p>
            <a:r>
              <a:rPr lang="en-GB" dirty="0"/>
              <a:t>Original Pressure data</a:t>
            </a:r>
          </a:p>
          <a:p>
            <a:endParaRPr lang="en-GB" dirty="0"/>
          </a:p>
          <a:p>
            <a:endParaRPr lang="en-GB" dirty="0"/>
          </a:p>
          <a:p>
            <a:endParaRPr lang="en-GB" dirty="0"/>
          </a:p>
          <a:p>
            <a:endParaRPr lang="en-GB" dirty="0"/>
          </a:p>
          <a:p>
            <a:endParaRPr lang="en-GB" dirty="0"/>
          </a:p>
          <a:p>
            <a:r>
              <a:rPr lang="en-GB" dirty="0"/>
              <a:t>First order derivative</a:t>
            </a:r>
          </a:p>
          <a:p>
            <a:endParaRPr lang="en-GB" dirty="0"/>
          </a:p>
          <a:p>
            <a:endParaRPr lang="en-GB" dirty="0"/>
          </a:p>
          <a:p>
            <a:endParaRPr lang="en-GB" dirty="0"/>
          </a:p>
          <a:p>
            <a:endParaRPr lang="en-GB" dirty="0"/>
          </a:p>
          <a:p>
            <a:endParaRPr lang="en-GB" dirty="0"/>
          </a:p>
          <a:p>
            <a:r>
              <a:rPr lang="en-GB" dirty="0"/>
              <a:t>Second order derivative</a:t>
            </a:r>
          </a:p>
        </p:txBody>
      </p:sp>
    </p:spTree>
    <p:extLst>
      <p:ext uri="{BB962C8B-B14F-4D97-AF65-F5344CB8AC3E}">
        <p14:creationId xmlns:p14="http://schemas.microsoft.com/office/powerpoint/2010/main" val="2585968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p:txBody>
          <a:bodyPr/>
          <a:lstStyle/>
          <a:p>
            <a:r>
              <a:rPr lang="en-GB" dirty="0"/>
              <a:t>Filter convolution</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p:txBody>
          <a:bodyPr/>
          <a:lstStyle/>
          <a:p>
            <a:r>
              <a:rPr lang="en-GB" dirty="0"/>
              <a:t>Suzuki &amp; Chorneyko (2009)</a:t>
            </a:r>
          </a:p>
          <a:p>
            <a:endParaRPr lang="en-GB" dirty="0"/>
          </a:p>
          <a:p>
            <a:r>
              <a:rPr lang="en-GB" dirty="0"/>
              <a:t>Suzuki (2018)</a:t>
            </a:r>
          </a:p>
          <a:p>
            <a:pPr lvl="1">
              <a:buFont typeface="Courier New" panose="02070309020205020404" pitchFamily="49" charset="0"/>
              <a:buChar char="o"/>
            </a:pPr>
            <a:r>
              <a:rPr lang="en-GB" dirty="0"/>
              <a:t>Improvement</a:t>
            </a:r>
          </a:p>
        </p:txBody>
      </p:sp>
    </p:spTree>
    <p:extLst>
      <p:ext uri="{BB962C8B-B14F-4D97-AF65-F5344CB8AC3E}">
        <p14:creationId xmlns:p14="http://schemas.microsoft.com/office/powerpoint/2010/main" val="4202633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p:txBody>
          <a:bodyPr/>
          <a:lstStyle/>
          <a:p>
            <a:r>
              <a:rPr lang="en-GB" dirty="0"/>
              <a:t>Filter convolution</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863241" y="807524"/>
            <a:ext cx="10515600" cy="4351338"/>
          </a:xfrm>
        </p:spPr>
        <p:txBody>
          <a:bodyPr/>
          <a:lstStyle/>
          <a:p>
            <a:pPr marL="0" indent="0">
              <a:buNone/>
            </a:pPr>
            <a:r>
              <a:rPr lang="en-GB" dirty="0"/>
              <a:t>		</a:t>
            </a:r>
          </a:p>
        </p:txBody>
      </p:sp>
      <p:pic>
        <p:nvPicPr>
          <p:cNvPr id="5" name="Picture 4">
            <a:extLst>
              <a:ext uri="{FF2B5EF4-FFF2-40B4-BE49-F238E27FC236}">
                <a16:creationId xmlns:a16="http://schemas.microsoft.com/office/drawing/2014/main" id="{C4E82C2C-1462-407D-84AC-ED8FD8E88065}"/>
              </a:ext>
            </a:extLst>
          </p:cNvPr>
          <p:cNvPicPr>
            <a:picLocks noChangeAspect="1"/>
          </p:cNvPicPr>
          <p:nvPr/>
        </p:nvPicPr>
        <p:blipFill>
          <a:blip r:embed="rId3"/>
          <a:stretch>
            <a:fillRect/>
          </a:stretch>
        </p:blipFill>
        <p:spPr>
          <a:xfrm>
            <a:off x="359696" y="1881676"/>
            <a:ext cx="2776595" cy="1889044"/>
          </a:xfrm>
          <a:prstGeom prst="rect">
            <a:avLst/>
          </a:prstGeom>
        </p:spPr>
      </p:pic>
      <p:pic>
        <p:nvPicPr>
          <p:cNvPr id="7" name="Picture 6">
            <a:extLst>
              <a:ext uri="{FF2B5EF4-FFF2-40B4-BE49-F238E27FC236}">
                <a16:creationId xmlns:a16="http://schemas.microsoft.com/office/drawing/2014/main" id="{CDE01DFD-20BF-4617-A1A8-69A16091CFB0}"/>
              </a:ext>
            </a:extLst>
          </p:cNvPr>
          <p:cNvPicPr>
            <a:picLocks noChangeAspect="1"/>
          </p:cNvPicPr>
          <p:nvPr/>
        </p:nvPicPr>
        <p:blipFill>
          <a:blip r:embed="rId4"/>
          <a:stretch>
            <a:fillRect/>
          </a:stretch>
        </p:blipFill>
        <p:spPr>
          <a:xfrm>
            <a:off x="3899906" y="1702186"/>
            <a:ext cx="3247934" cy="2248024"/>
          </a:xfrm>
          <a:prstGeom prst="rect">
            <a:avLst/>
          </a:prstGeom>
        </p:spPr>
      </p:pic>
      <p:pic>
        <p:nvPicPr>
          <p:cNvPr id="9" name="Picture 8">
            <a:extLst>
              <a:ext uri="{FF2B5EF4-FFF2-40B4-BE49-F238E27FC236}">
                <a16:creationId xmlns:a16="http://schemas.microsoft.com/office/drawing/2014/main" id="{FBDF04B5-ACCB-4FF7-81F1-0788705EB763}"/>
              </a:ext>
            </a:extLst>
          </p:cNvPr>
          <p:cNvPicPr>
            <a:picLocks noChangeAspect="1"/>
          </p:cNvPicPr>
          <p:nvPr/>
        </p:nvPicPr>
        <p:blipFill>
          <a:blip r:embed="rId5"/>
          <a:stretch>
            <a:fillRect/>
          </a:stretch>
        </p:blipFill>
        <p:spPr>
          <a:xfrm>
            <a:off x="8563628" y="1680928"/>
            <a:ext cx="3234525" cy="2320901"/>
          </a:xfrm>
          <a:prstGeom prst="rect">
            <a:avLst/>
          </a:prstGeom>
        </p:spPr>
      </p:pic>
      <p:pic>
        <p:nvPicPr>
          <p:cNvPr id="11" name="Picture 10">
            <a:extLst>
              <a:ext uri="{FF2B5EF4-FFF2-40B4-BE49-F238E27FC236}">
                <a16:creationId xmlns:a16="http://schemas.microsoft.com/office/drawing/2014/main" id="{718A234D-AD00-4021-9CBB-F63493E2E96E}"/>
              </a:ext>
            </a:extLst>
          </p:cNvPr>
          <p:cNvPicPr>
            <a:picLocks noChangeAspect="1"/>
          </p:cNvPicPr>
          <p:nvPr/>
        </p:nvPicPr>
        <p:blipFill>
          <a:blip r:embed="rId6"/>
          <a:stretch>
            <a:fillRect/>
          </a:stretch>
        </p:blipFill>
        <p:spPr>
          <a:xfrm>
            <a:off x="8156982" y="4287248"/>
            <a:ext cx="2976073" cy="2080304"/>
          </a:xfrm>
          <a:prstGeom prst="rect">
            <a:avLst/>
          </a:prstGeom>
        </p:spPr>
      </p:pic>
      <p:pic>
        <p:nvPicPr>
          <p:cNvPr id="13" name="Picture 12">
            <a:extLst>
              <a:ext uri="{FF2B5EF4-FFF2-40B4-BE49-F238E27FC236}">
                <a16:creationId xmlns:a16="http://schemas.microsoft.com/office/drawing/2014/main" id="{A2F36DCC-DCB5-421D-ACFA-051E1A7E5CC1}"/>
              </a:ext>
            </a:extLst>
          </p:cNvPr>
          <p:cNvPicPr>
            <a:picLocks noChangeAspect="1"/>
          </p:cNvPicPr>
          <p:nvPr/>
        </p:nvPicPr>
        <p:blipFill>
          <a:blip r:embed="rId7"/>
          <a:stretch>
            <a:fillRect/>
          </a:stretch>
        </p:blipFill>
        <p:spPr>
          <a:xfrm>
            <a:off x="4199122" y="4281844"/>
            <a:ext cx="3247934" cy="2170210"/>
          </a:xfrm>
          <a:prstGeom prst="rect">
            <a:avLst/>
          </a:prstGeom>
        </p:spPr>
      </p:pic>
      <p:sp>
        <p:nvSpPr>
          <p:cNvPr id="14" name="TextBox 13">
            <a:extLst>
              <a:ext uri="{FF2B5EF4-FFF2-40B4-BE49-F238E27FC236}">
                <a16:creationId xmlns:a16="http://schemas.microsoft.com/office/drawing/2014/main" id="{5ECD733F-DAD7-4CD5-863A-6F1657EC616F}"/>
              </a:ext>
            </a:extLst>
          </p:cNvPr>
          <p:cNvSpPr txBox="1"/>
          <p:nvPr/>
        </p:nvSpPr>
        <p:spPr>
          <a:xfrm>
            <a:off x="1356208" y="1401747"/>
            <a:ext cx="10297114" cy="369332"/>
          </a:xfrm>
          <a:prstGeom prst="rect">
            <a:avLst/>
          </a:prstGeom>
          <a:noFill/>
        </p:spPr>
        <p:txBody>
          <a:bodyPr wrap="none" rtlCol="0">
            <a:spAutoFit/>
          </a:bodyPr>
          <a:lstStyle/>
          <a:p>
            <a:r>
              <a:rPr lang="en-GB" b="1" dirty="0">
                <a:solidFill>
                  <a:schemeClr val="accent1">
                    <a:lumMod val="75000"/>
                  </a:schemeClr>
                </a:solidFill>
              </a:rPr>
              <a:t>Original signal 		         Slope of pressure signal   	       	    Indicator function of slope</a:t>
            </a:r>
          </a:p>
        </p:txBody>
      </p:sp>
      <p:sp>
        <p:nvSpPr>
          <p:cNvPr id="15" name="TextBox 14">
            <a:extLst>
              <a:ext uri="{FF2B5EF4-FFF2-40B4-BE49-F238E27FC236}">
                <a16:creationId xmlns:a16="http://schemas.microsoft.com/office/drawing/2014/main" id="{E89E7093-3CD5-46F4-AB3F-DBDFE740942E}"/>
              </a:ext>
            </a:extLst>
          </p:cNvPr>
          <p:cNvSpPr txBox="1"/>
          <p:nvPr/>
        </p:nvSpPr>
        <p:spPr>
          <a:xfrm>
            <a:off x="5331011" y="6382560"/>
            <a:ext cx="5197961" cy="369332"/>
          </a:xfrm>
          <a:prstGeom prst="rect">
            <a:avLst/>
          </a:prstGeom>
          <a:noFill/>
        </p:spPr>
        <p:txBody>
          <a:bodyPr wrap="none" rtlCol="0">
            <a:spAutoFit/>
          </a:bodyPr>
          <a:lstStyle/>
          <a:p>
            <a:r>
              <a:rPr lang="en-GB" b="1" dirty="0">
                <a:solidFill>
                  <a:schemeClr val="accent1">
                    <a:lumMod val="75000"/>
                  </a:schemeClr>
                </a:solidFill>
              </a:rPr>
              <a:t>Convolution </a:t>
            </a:r>
            <a:r>
              <a:rPr lang="en-GB" dirty="0"/>
              <a:t>			</a:t>
            </a:r>
            <a:r>
              <a:rPr lang="en-GB" b="1" dirty="0">
                <a:solidFill>
                  <a:schemeClr val="accent1">
                    <a:lumMod val="75000"/>
                  </a:schemeClr>
                </a:solidFill>
              </a:rPr>
              <a:t>Filter function</a:t>
            </a:r>
          </a:p>
        </p:txBody>
      </p:sp>
      <p:cxnSp>
        <p:nvCxnSpPr>
          <p:cNvPr id="20" name="Connector: Curved 19">
            <a:extLst>
              <a:ext uri="{FF2B5EF4-FFF2-40B4-BE49-F238E27FC236}">
                <a16:creationId xmlns:a16="http://schemas.microsoft.com/office/drawing/2014/main" id="{5B8ADDAB-BFD0-4BA6-BEE2-5C755305842F}"/>
              </a:ext>
            </a:extLst>
          </p:cNvPr>
          <p:cNvCxnSpPr>
            <a:cxnSpLocks/>
          </p:cNvCxnSpPr>
          <p:nvPr/>
        </p:nvCxnSpPr>
        <p:spPr>
          <a:xfrm rot="10800000" flipV="1">
            <a:off x="7446397" y="3770720"/>
            <a:ext cx="1076339" cy="1074660"/>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D99F8EC0-4EF8-4B28-B669-E82B7F882426}"/>
              </a:ext>
            </a:extLst>
          </p:cNvPr>
          <p:cNvCxnSpPr>
            <a:cxnSpLocks/>
          </p:cNvCxnSpPr>
          <p:nvPr/>
        </p:nvCxnSpPr>
        <p:spPr>
          <a:xfrm rot="10800000">
            <a:off x="7446397" y="5222456"/>
            <a:ext cx="962313" cy="231565"/>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6EF47F-99D1-4F64-ADAB-D5782FE81A77}"/>
              </a:ext>
            </a:extLst>
          </p:cNvPr>
          <p:cNvCxnSpPr>
            <a:cxnSpLocks/>
            <a:stCxn id="5" idx="3"/>
          </p:cNvCxnSpPr>
          <p:nvPr/>
        </p:nvCxnSpPr>
        <p:spPr>
          <a:xfrm>
            <a:off x="3136291" y="2826198"/>
            <a:ext cx="672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BF1D3F-CFE3-497D-B01F-750622871A19}"/>
              </a:ext>
            </a:extLst>
          </p:cNvPr>
          <p:cNvCxnSpPr>
            <a:cxnSpLocks/>
            <a:stCxn id="7" idx="3"/>
          </p:cNvCxnSpPr>
          <p:nvPr/>
        </p:nvCxnSpPr>
        <p:spPr>
          <a:xfrm>
            <a:off x="7147840" y="2826198"/>
            <a:ext cx="13748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698B4A3-52C0-4FCC-84A0-997775BD9FED}"/>
              </a:ext>
            </a:extLst>
          </p:cNvPr>
          <p:cNvPicPr>
            <a:picLocks noChangeAspect="1"/>
          </p:cNvPicPr>
          <p:nvPr/>
        </p:nvPicPr>
        <p:blipFill>
          <a:blip r:embed="rId8"/>
          <a:stretch>
            <a:fillRect/>
          </a:stretch>
        </p:blipFill>
        <p:spPr>
          <a:xfrm>
            <a:off x="7098238" y="2151580"/>
            <a:ext cx="1385888" cy="585788"/>
          </a:xfrm>
          <a:prstGeom prst="rect">
            <a:avLst/>
          </a:prstGeom>
        </p:spPr>
      </p:pic>
      <p:sp>
        <p:nvSpPr>
          <p:cNvPr id="38" name="Speech Bubble: Rectangle 37">
            <a:extLst>
              <a:ext uri="{FF2B5EF4-FFF2-40B4-BE49-F238E27FC236}">
                <a16:creationId xmlns:a16="http://schemas.microsoft.com/office/drawing/2014/main" id="{A3A16415-8607-4E70-8BD4-5F7AC4300D55}"/>
              </a:ext>
            </a:extLst>
          </p:cNvPr>
          <p:cNvSpPr/>
          <p:nvPr/>
        </p:nvSpPr>
        <p:spPr>
          <a:xfrm>
            <a:off x="707009" y="4880093"/>
            <a:ext cx="2429282" cy="567404"/>
          </a:xfrm>
          <a:prstGeom prst="wedgeRectCallout">
            <a:avLst>
              <a:gd name="adj1" fmla="val 71791"/>
              <a:gd name="adj2" fmla="val -12921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Detecting algorithm</a:t>
            </a:r>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392F2BD4-E7F1-49EA-B22D-1BA8EB520006}"/>
                  </a:ext>
                </a:extLst>
              </p:cNvPr>
              <p:cNvGraphicFramePr>
                <a:graphicFrameLocks noChangeAspect="1"/>
              </p:cNvGraphicFramePr>
              <p:nvPr>
                <p:extLst>
                  <p:ext uri="{D42A27DB-BD31-4B8C-83A1-F6EECF244321}">
                    <p14:modId xmlns:p14="http://schemas.microsoft.com/office/powerpoint/2010/main" val="1890655881"/>
                  </p:ext>
                </p:extLst>
              </p:nvPr>
            </p:nvGraphicFramePr>
            <p:xfrm>
              <a:off x="0" y="6386512"/>
              <a:ext cx="838200" cy="471488"/>
            </p:xfrm>
            <a:graphic>
              <a:graphicData uri="http://schemas.microsoft.com/office/powerpoint/2016/slidezoom">
                <pslz:sldZm>
                  <pslz:sldZmObj sldId="342" cId="551593357">
                    <pslz:zmPr id="{30C776DD-8D2A-41E2-9F53-022B87657731}" returnToParent="0" transitionDur="1000">
                      <p166:blipFill xmlns:p166="http://schemas.microsoft.com/office/powerpoint/2016/6/main">
                        <a:blip r:embed="rId9"/>
                        <a:stretch>
                          <a:fillRect/>
                        </a:stretch>
                      </p166:blipFill>
                      <p166:spPr xmlns:p166="http://schemas.microsoft.com/office/powerpoint/2016/6/main">
                        <a:xfrm>
                          <a:off x="0" y="0"/>
                          <a:ext cx="838200" cy="471488"/>
                        </a:xfrm>
                        <a:prstGeom prst="rect">
                          <a:avLst/>
                        </a:prstGeom>
                        <a:ln w="3175">
                          <a:solidFill>
                            <a:prstClr val="ltGray"/>
                          </a:solidFill>
                        </a:ln>
                      </p166:spPr>
                    </pslz:zmPr>
                  </pslz:sldZmObj>
                </pslz:sldZm>
              </a:graphicData>
            </a:graphic>
          </p:graphicFrame>
        </mc:Choice>
        <mc:Fallback>
          <p:pic>
            <p:nvPicPr>
              <p:cNvPr id="6" name="Slide Zoom 5">
                <a:hlinkClick r:id="rId10" action="ppaction://hlinksldjump"/>
                <a:extLst>
                  <a:ext uri="{FF2B5EF4-FFF2-40B4-BE49-F238E27FC236}">
                    <a16:creationId xmlns:a16="http://schemas.microsoft.com/office/drawing/2014/main" id="{392F2BD4-E7F1-49EA-B22D-1BA8EB520006}"/>
                  </a:ext>
                </a:extLst>
              </p:cNvPr>
              <p:cNvPicPr>
                <a:picLocks noGrp="1" noRot="1" noChangeAspect="1" noMove="1" noResize="1" noEditPoints="1" noAdjustHandles="1" noChangeArrowheads="1" noChangeShapeType="1"/>
              </p:cNvPicPr>
              <p:nvPr/>
            </p:nvPicPr>
            <p:blipFill>
              <a:blip r:embed="rId9"/>
              <a:stretch>
                <a:fillRect/>
              </a:stretch>
            </p:blipFill>
            <p:spPr>
              <a:xfrm>
                <a:off x="0" y="6386512"/>
                <a:ext cx="838200" cy="471488"/>
              </a:xfrm>
              <a:prstGeom prst="rect">
                <a:avLst/>
              </a:prstGeom>
              <a:ln w="3175">
                <a:solidFill>
                  <a:prstClr val="ltGray"/>
                </a:solidFill>
              </a:ln>
            </p:spPr>
          </p:pic>
        </mc:Fallback>
      </mc:AlternateContent>
    </p:spTree>
    <p:extLst>
      <p:ext uri="{BB962C8B-B14F-4D97-AF65-F5344CB8AC3E}">
        <p14:creationId xmlns:p14="http://schemas.microsoft.com/office/powerpoint/2010/main" val="134288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1ED9-6EF0-448A-ADF6-B39EB56AFA58}"/>
              </a:ext>
            </a:extLst>
          </p:cNvPr>
          <p:cNvSpPr>
            <a:spLocks noGrp="1"/>
          </p:cNvSpPr>
          <p:nvPr>
            <p:ph type="title"/>
          </p:nvPr>
        </p:nvSpPr>
        <p:spPr/>
        <p:txBody>
          <a:bodyPr/>
          <a:lstStyle/>
          <a:p>
            <a:r>
              <a:rPr lang="en-GB" dirty="0"/>
              <a:t>Filter convolution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DB8746-AE74-4A86-A059-33690AFDC412}"/>
                  </a:ext>
                </a:extLst>
              </p:cNvPr>
              <p:cNvSpPr>
                <a:spLocks noGrp="1"/>
              </p:cNvSpPr>
              <p:nvPr>
                <p:ph idx="1"/>
              </p:nvPr>
            </p:nvSpPr>
            <p:spPr/>
            <p:txBody>
              <a:bodyPr/>
              <a:lstStyle/>
              <a:p>
                <a:r>
                  <a:rPr lang="en-GB" dirty="0"/>
                  <a:t>Can be combined with noise deduction techniques</a:t>
                </a:r>
              </a:p>
              <a:p>
                <a:pPr lvl="1">
                  <a:buFont typeface="Courier New" panose="02070309020205020404" pitchFamily="49" charset="0"/>
                  <a:buChar char="o"/>
                </a:pPr>
                <a:r>
                  <a:rPr lang="en-GB" dirty="0"/>
                  <a:t>Moving average and/or Derivative threshold</a:t>
                </a:r>
              </a:p>
              <a:p>
                <a:r>
                  <a:rPr lang="en-GB" dirty="0"/>
                  <a:t>The size of window (</a:t>
                </a:r>
                <a14:m>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𝑤</m:t>
                    </m:r>
                  </m:oMath>
                </a14:m>
                <a:r>
                  <a:rPr lang="en-GB" dirty="0"/>
                  <a:t>) is set to be the minimum transient interval we want to detect</a:t>
                </a:r>
              </a:p>
              <a:p>
                <a:r>
                  <a:rPr lang="en-GB" dirty="0"/>
                  <a:t>Need 3-5 iterations of trial and error to determine the </a:t>
                </a:r>
                <a:r>
                  <a:rPr lang="en-GB" dirty="0" err="1"/>
                  <a:t>dp</a:t>
                </a:r>
                <a:r>
                  <a:rPr lang="en-GB" dirty="0"/>
                  <a:t>/dt threshold</a:t>
                </a:r>
              </a:p>
            </p:txBody>
          </p:sp>
        </mc:Choice>
        <mc:Fallback xmlns="">
          <p:sp>
            <p:nvSpPr>
              <p:cNvPr id="3" name="Content Placeholder 2">
                <a:extLst>
                  <a:ext uri="{FF2B5EF4-FFF2-40B4-BE49-F238E27FC236}">
                    <a16:creationId xmlns:a16="http://schemas.microsoft.com/office/drawing/2014/main" id="{E3DB8746-AE74-4A86-A059-33690AFDC41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305308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Comparison of results </a:t>
            </a:r>
          </a:p>
        </p:txBody>
      </p:sp>
      <p:pic>
        <p:nvPicPr>
          <p:cNvPr id="5" name="Picture 4">
            <a:extLst>
              <a:ext uri="{FF2B5EF4-FFF2-40B4-BE49-F238E27FC236}">
                <a16:creationId xmlns:a16="http://schemas.microsoft.com/office/drawing/2014/main" id="{D4BC7697-0D57-42E1-8582-D2E352B11268}"/>
              </a:ext>
            </a:extLst>
          </p:cNvPr>
          <p:cNvPicPr>
            <a:picLocks noChangeAspect="1"/>
          </p:cNvPicPr>
          <p:nvPr/>
        </p:nvPicPr>
        <p:blipFill>
          <a:blip r:embed="rId2"/>
          <a:stretch>
            <a:fillRect/>
          </a:stretch>
        </p:blipFill>
        <p:spPr>
          <a:xfrm>
            <a:off x="701336" y="2436412"/>
            <a:ext cx="4852115" cy="3667870"/>
          </a:xfrm>
          <a:prstGeom prst="rect">
            <a:avLst/>
          </a:prstGeom>
        </p:spPr>
      </p:pic>
      <p:pic>
        <p:nvPicPr>
          <p:cNvPr id="7" name="Picture 6">
            <a:extLst>
              <a:ext uri="{FF2B5EF4-FFF2-40B4-BE49-F238E27FC236}">
                <a16:creationId xmlns:a16="http://schemas.microsoft.com/office/drawing/2014/main" id="{C52903E3-36C6-4620-A60E-299F685DD850}"/>
              </a:ext>
            </a:extLst>
          </p:cNvPr>
          <p:cNvPicPr>
            <a:picLocks noChangeAspect="1"/>
          </p:cNvPicPr>
          <p:nvPr/>
        </p:nvPicPr>
        <p:blipFill>
          <a:blip r:embed="rId3"/>
          <a:stretch>
            <a:fillRect/>
          </a:stretch>
        </p:blipFill>
        <p:spPr>
          <a:xfrm>
            <a:off x="6134922" y="2436412"/>
            <a:ext cx="4768113" cy="3662703"/>
          </a:xfrm>
          <a:prstGeom prst="rect">
            <a:avLst/>
          </a:prstGeom>
        </p:spPr>
      </p:pic>
      <p:sp>
        <p:nvSpPr>
          <p:cNvPr id="3" name="TextBox 2">
            <a:extLst>
              <a:ext uri="{FF2B5EF4-FFF2-40B4-BE49-F238E27FC236}">
                <a16:creationId xmlns:a16="http://schemas.microsoft.com/office/drawing/2014/main" id="{314886E4-7F07-4313-866A-4BDE9EABDDD1}"/>
              </a:ext>
            </a:extLst>
          </p:cNvPr>
          <p:cNvSpPr txBox="1"/>
          <p:nvPr/>
        </p:nvSpPr>
        <p:spPr>
          <a:xfrm>
            <a:off x="838200" y="1690688"/>
            <a:ext cx="4710392" cy="523220"/>
          </a:xfrm>
          <a:prstGeom prst="rect">
            <a:avLst/>
          </a:prstGeom>
          <a:noFill/>
        </p:spPr>
        <p:txBody>
          <a:bodyPr wrap="none" rtlCol="0">
            <a:spAutoFit/>
          </a:bodyPr>
          <a:lstStyle/>
          <a:p>
            <a:pPr marL="285750" indent="-285750">
              <a:buFont typeface="Arial" panose="020B0604020202020204" pitchFamily="34" charset="0"/>
              <a:buChar char="•"/>
            </a:pPr>
            <a:r>
              <a:rPr lang="en-GB" sz="2800" dirty="0"/>
              <a:t>Time invariant spline wavelet</a:t>
            </a:r>
          </a:p>
        </p:txBody>
      </p:sp>
    </p:spTree>
    <p:extLst>
      <p:ext uri="{BB962C8B-B14F-4D97-AF65-F5344CB8AC3E}">
        <p14:creationId xmlns:p14="http://schemas.microsoft.com/office/powerpoint/2010/main" val="358627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Pattern-recognition</a:t>
            </a:r>
          </a:p>
        </p:txBody>
      </p:sp>
      <p:pic>
        <p:nvPicPr>
          <p:cNvPr id="5" name="Picture 4">
            <a:extLst>
              <a:ext uri="{FF2B5EF4-FFF2-40B4-BE49-F238E27FC236}">
                <a16:creationId xmlns:a16="http://schemas.microsoft.com/office/drawing/2014/main" id="{77B49D1E-77DF-44FD-AEFD-CBCA6BD2BFD0}"/>
              </a:ext>
            </a:extLst>
          </p:cNvPr>
          <p:cNvPicPr>
            <a:picLocks noChangeAspect="1"/>
          </p:cNvPicPr>
          <p:nvPr/>
        </p:nvPicPr>
        <p:blipFill>
          <a:blip r:embed="rId3"/>
          <a:stretch>
            <a:fillRect/>
          </a:stretch>
        </p:blipFill>
        <p:spPr>
          <a:xfrm>
            <a:off x="3897390" y="2430004"/>
            <a:ext cx="4598541" cy="3746959"/>
          </a:xfrm>
          <a:prstGeom prst="rect">
            <a:avLst/>
          </a:prstGeom>
        </p:spPr>
      </p:pic>
    </p:spTree>
    <p:extLst>
      <p:ext uri="{BB962C8B-B14F-4D97-AF65-F5344CB8AC3E}">
        <p14:creationId xmlns:p14="http://schemas.microsoft.com/office/powerpoint/2010/main" val="367632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Savitzky-Golay FIR smoothing filters</a:t>
            </a:r>
          </a:p>
          <a:p>
            <a:pPr marL="0" indent="0">
              <a:buNone/>
            </a:pPr>
            <a:r>
              <a:rPr lang="en-GB" sz="2000" dirty="0"/>
              <a:t>(compare with wavelet)</a:t>
            </a:r>
          </a:p>
        </p:txBody>
      </p:sp>
      <p:pic>
        <p:nvPicPr>
          <p:cNvPr id="5" name="Picture 4">
            <a:extLst>
              <a:ext uri="{FF2B5EF4-FFF2-40B4-BE49-F238E27FC236}">
                <a16:creationId xmlns:a16="http://schemas.microsoft.com/office/drawing/2014/main" id="{9DE1E1DD-7A10-4C2E-82B3-06651CF64E5D}"/>
              </a:ext>
            </a:extLst>
          </p:cNvPr>
          <p:cNvPicPr>
            <a:picLocks noChangeAspect="1"/>
          </p:cNvPicPr>
          <p:nvPr/>
        </p:nvPicPr>
        <p:blipFill>
          <a:blip r:embed="rId2"/>
          <a:stretch>
            <a:fillRect/>
          </a:stretch>
        </p:blipFill>
        <p:spPr>
          <a:xfrm>
            <a:off x="1189192" y="2635913"/>
            <a:ext cx="4118512" cy="3258860"/>
          </a:xfrm>
          <a:prstGeom prst="rect">
            <a:avLst/>
          </a:prstGeom>
        </p:spPr>
      </p:pic>
      <p:pic>
        <p:nvPicPr>
          <p:cNvPr id="7" name="Picture 6">
            <a:extLst>
              <a:ext uri="{FF2B5EF4-FFF2-40B4-BE49-F238E27FC236}">
                <a16:creationId xmlns:a16="http://schemas.microsoft.com/office/drawing/2014/main" id="{D4A19B94-C79D-4EBE-816F-1613F1909366}"/>
              </a:ext>
            </a:extLst>
          </p:cNvPr>
          <p:cNvPicPr>
            <a:picLocks noChangeAspect="1"/>
          </p:cNvPicPr>
          <p:nvPr/>
        </p:nvPicPr>
        <p:blipFill>
          <a:blip r:embed="rId3"/>
          <a:stretch>
            <a:fillRect/>
          </a:stretch>
        </p:blipFill>
        <p:spPr>
          <a:xfrm>
            <a:off x="6672309" y="2635913"/>
            <a:ext cx="3616911" cy="3106460"/>
          </a:xfrm>
          <a:prstGeom prst="rect">
            <a:avLst/>
          </a:prstGeom>
        </p:spPr>
      </p:pic>
    </p:spTree>
    <p:extLst>
      <p:ext uri="{BB962C8B-B14F-4D97-AF65-F5344CB8AC3E}">
        <p14:creationId xmlns:p14="http://schemas.microsoft.com/office/powerpoint/2010/main" val="21152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Segmentation method</a:t>
            </a:r>
          </a:p>
        </p:txBody>
      </p:sp>
      <p:pic>
        <p:nvPicPr>
          <p:cNvPr id="5" name="Picture 4">
            <a:extLst>
              <a:ext uri="{FF2B5EF4-FFF2-40B4-BE49-F238E27FC236}">
                <a16:creationId xmlns:a16="http://schemas.microsoft.com/office/drawing/2014/main" id="{34C34507-2457-4749-BF17-8094AA5919E9}"/>
              </a:ext>
            </a:extLst>
          </p:cNvPr>
          <p:cNvPicPr>
            <a:picLocks noChangeAspect="1"/>
          </p:cNvPicPr>
          <p:nvPr/>
        </p:nvPicPr>
        <p:blipFill>
          <a:blip r:embed="rId2"/>
          <a:stretch>
            <a:fillRect/>
          </a:stretch>
        </p:blipFill>
        <p:spPr>
          <a:xfrm>
            <a:off x="732084" y="2965049"/>
            <a:ext cx="4886325" cy="2419350"/>
          </a:xfrm>
          <a:prstGeom prst="rect">
            <a:avLst/>
          </a:prstGeom>
        </p:spPr>
      </p:pic>
      <p:pic>
        <p:nvPicPr>
          <p:cNvPr id="8" name="Picture 7">
            <a:extLst>
              <a:ext uri="{FF2B5EF4-FFF2-40B4-BE49-F238E27FC236}">
                <a16:creationId xmlns:a16="http://schemas.microsoft.com/office/drawing/2014/main" id="{8C21DBC1-1335-444D-BBBE-69EB1C1B33D9}"/>
              </a:ext>
            </a:extLst>
          </p:cNvPr>
          <p:cNvPicPr>
            <a:picLocks noChangeAspect="1"/>
          </p:cNvPicPr>
          <p:nvPr/>
        </p:nvPicPr>
        <p:blipFill>
          <a:blip r:embed="rId3"/>
          <a:stretch>
            <a:fillRect/>
          </a:stretch>
        </p:blipFill>
        <p:spPr>
          <a:xfrm>
            <a:off x="6996713" y="425157"/>
            <a:ext cx="3541082" cy="2840793"/>
          </a:xfrm>
          <a:prstGeom prst="rect">
            <a:avLst/>
          </a:prstGeom>
        </p:spPr>
      </p:pic>
      <p:pic>
        <p:nvPicPr>
          <p:cNvPr id="12" name="Picture 11">
            <a:extLst>
              <a:ext uri="{FF2B5EF4-FFF2-40B4-BE49-F238E27FC236}">
                <a16:creationId xmlns:a16="http://schemas.microsoft.com/office/drawing/2014/main" id="{65AAF201-C753-476F-8D02-381A6B5FDE55}"/>
              </a:ext>
            </a:extLst>
          </p:cNvPr>
          <p:cNvPicPr>
            <a:picLocks noChangeAspect="1"/>
          </p:cNvPicPr>
          <p:nvPr/>
        </p:nvPicPr>
        <p:blipFill>
          <a:blip r:embed="rId4"/>
          <a:stretch>
            <a:fillRect/>
          </a:stretch>
        </p:blipFill>
        <p:spPr>
          <a:xfrm>
            <a:off x="7144813" y="3683917"/>
            <a:ext cx="3541082" cy="2867872"/>
          </a:xfrm>
          <a:prstGeom prst="rect">
            <a:avLst/>
          </a:prstGeom>
        </p:spPr>
      </p:pic>
    </p:spTree>
    <p:extLst>
      <p:ext uri="{BB962C8B-B14F-4D97-AF65-F5344CB8AC3E}">
        <p14:creationId xmlns:p14="http://schemas.microsoft.com/office/powerpoint/2010/main" val="227792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Variation of Segmentation method</a:t>
            </a:r>
          </a:p>
        </p:txBody>
      </p:sp>
      <p:pic>
        <p:nvPicPr>
          <p:cNvPr id="5" name="Picture 4">
            <a:extLst>
              <a:ext uri="{FF2B5EF4-FFF2-40B4-BE49-F238E27FC236}">
                <a16:creationId xmlns:a16="http://schemas.microsoft.com/office/drawing/2014/main" id="{0CD6D1C7-64A1-4915-B90A-CA79C3AFABA3}"/>
              </a:ext>
            </a:extLst>
          </p:cNvPr>
          <p:cNvPicPr>
            <a:picLocks noChangeAspect="1"/>
          </p:cNvPicPr>
          <p:nvPr/>
        </p:nvPicPr>
        <p:blipFill>
          <a:blip r:embed="rId2"/>
          <a:stretch>
            <a:fillRect/>
          </a:stretch>
        </p:blipFill>
        <p:spPr>
          <a:xfrm>
            <a:off x="1029085" y="2541566"/>
            <a:ext cx="4502110" cy="3398557"/>
          </a:xfrm>
          <a:prstGeom prst="rect">
            <a:avLst/>
          </a:prstGeom>
        </p:spPr>
      </p:pic>
      <p:pic>
        <p:nvPicPr>
          <p:cNvPr id="7" name="Picture 6">
            <a:extLst>
              <a:ext uri="{FF2B5EF4-FFF2-40B4-BE49-F238E27FC236}">
                <a16:creationId xmlns:a16="http://schemas.microsoft.com/office/drawing/2014/main" id="{2407A062-FCC3-468F-9B54-EE7D2F88BA31}"/>
              </a:ext>
            </a:extLst>
          </p:cNvPr>
          <p:cNvPicPr>
            <a:picLocks noChangeAspect="1"/>
          </p:cNvPicPr>
          <p:nvPr/>
        </p:nvPicPr>
        <p:blipFill>
          <a:blip r:embed="rId3"/>
          <a:stretch>
            <a:fillRect/>
          </a:stretch>
        </p:blipFill>
        <p:spPr>
          <a:xfrm>
            <a:off x="6604245" y="2541566"/>
            <a:ext cx="4291891" cy="3398557"/>
          </a:xfrm>
          <a:prstGeom prst="rect">
            <a:avLst/>
          </a:prstGeom>
        </p:spPr>
      </p:pic>
      <p:cxnSp>
        <p:nvCxnSpPr>
          <p:cNvPr id="9" name="Straight Arrow Connector 8">
            <a:extLst>
              <a:ext uri="{FF2B5EF4-FFF2-40B4-BE49-F238E27FC236}">
                <a16:creationId xmlns:a16="http://schemas.microsoft.com/office/drawing/2014/main" id="{6BF456FF-54E7-4C24-83C0-0E1C4B9D4555}"/>
              </a:ext>
            </a:extLst>
          </p:cNvPr>
          <p:cNvCxnSpPr>
            <a:cxnSpLocks/>
          </p:cNvCxnSpPr>
          <p:nvPr/>
        </p:nvCxnSpPr>
        <p:spPr>
          <a:xfrm flipV="1">
            <a:off x="8897352" y="4717339"/>
            <a:ext cx="0" cy="284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1CA402-280B-4CC4-9AED-95EFBC1ABFA3}"/>
              </a:ext>
            </a:extLst>
          </p:cNvPr>
          <p:cNvCxnSpPr>
            <a:cxnSpLocks/>
          </p:cNvCxnSpPr>
          <p:nvPr/>
        </p:nvCxnSpPr>
        <p:spPr>
          <a:xfrm flipV="1">
            <a:off x="9169550" y="4676628"/>
            <a:ext cx="0" cy="3625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12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3EC4-1CAB-4FB6-B00F-070C9277AF18}"/>
              </a:ext>
            </a:extLst>
          </p:cNvPr>
          <p:cNvSpPr>
            <a:spLocks noGrp="1"/>
          </p:cNvSpPr>
          <p:nvPr>
            <p:ph type="title"/>
          </p:nvPr>
        </p:nvSpPr>
        <p:spPr/>
        <p:txBody>
          <a:bodyPr/>
          <a:lstStyle/>
          <a:p>
            <a:r>
              <a:rPr lang="en-GB" dirty="0"/>
              <a:t>Methodology for analysis of PDG data </a:t>
            </a:r>
            <a:br>
              <a:rPr lang="en-GB" dirty="0"/>
            </a:br>
            <a:r>
              <a:rPr lang="en-GB" sz="1800" dirty="0">
                <a:latin typeface="+mn-lt"/>
              </a:rPr>
              <a:t>(proposed by Athichanagorn 1999)</a:t>
            </a:r>
          </a:p>
        </p:txBody>
      </p:sp>
      <p:sp>
        <p:nvSpPr>
          <p:cNvPr id="3" name="Content Placeholder 2">
            <a:extLst>
              <a:ext uri="{FF2B5EF4-FFF2-40B4-BE49-F238E27FC236}">
                <a16:creationId xmlns:a16="http://schemas.microsoft.com/office/drawing/2014/main" id="{837A3932-9ADB-45EE-ADD2-A5158A80B767}"/>
              </a:ext>
            </a:extLst>
          </p:cNvPr>
          <p:cNvSpPr>
            <a:spLocks noGrp="1"/>
          </p:cNvSpPr>
          <p:nvPr>
            <p:ph idx="1"/>
          </p:nvPr>
        </p:nvSpPr>
        <p:spPr/>
        <p:txBody>
          <a:bodyPr>
            <a:normAutofit/>
          </a:bodyPr>
          <a:lstStyle/>
          <a:p>
            <a:r>
              <a:rPr lang="en-GB" sz="2000" dirty="0">
                <a:latin typeface="CMR12"/>
              </a:rPr>
              <a:t>Outlier removal and denoising </a:t>
            </a:r>
          </a:p>
          <a:p>
            <a:r>
              <a:rPr lang="en-GB" sz="2000" dirty="0">
                <a:latin typeface="CMR12"/>
              </a:rPr>
              <a:t>Data reduction</a:t>
            </a:r>
          </a:p>
          <a:p>
            <a:r>
              <a:rPr lang="en-GB" sz="2000" b="1" i="1" dirty="0">
                <a:latin typeface="CMR12"/>
              </a:rPr>
              <a:t>Transient identification		   </a:t>
            </a:r>
            <a:r>
              <a:rPr lang="en-GB" sz="2000" i="1" dirty="0">
                <a:solidFill>
                  <a:schemeClr val="accent1">
                    <a:lumMod val="75000"/>
                  </a:schemeClr>
                </a:solidFill>
                <a:latin typeface="CMR12"/>
              </a:rPr>
              <a:t>main task</a:t>
            </a:r>
          </a:p>
          <a:p>
            <a:r>
              <a:rPr lang="en-GB" sz="2000" dirty="0">
                <a:latin typeface="CMR12"/>
              </a:rPr>
              <a:t>Flow history reconstruction</a:t>
            </a:r>
          </a:p>
          <a:p>
            <a:r>
              <a:rPr lang="en-GB" sz="2000" dirty="0">
                <a:latin typeface="CMR12"/>
              </a:rPr>
              <a:t>Behavioural filtering</a:t>
            </a:r>
          </a:p>
          <a:p>
            <a:r>
              <a:rPr lang="en-GB" sz="2000" dirty="0">
                <a:latin typeface="CMR12"/>
              </a:rPr>
              <a:t>Data interpretation </a:t>
            </a:r>
          </a:p>
        </p:txBody>
      </p:sp>
      <p:sp>
        <p:nvSpPr>
          <p:cNvPr id="4" name="Arrow: Left 3">
            <a:extLst>
              <a:ext uri="{FF2B5EF4-FFF2-40B4-BE49-F238E27FC236}">
                <a16:creationId xmlns:a16="http://schemas.microsoft.com/office/drawing/2014/main" id="{58CA105C-57CB-445C-8117-DFA3F6190F34}"/>
              </a:ext>
            </a:extLst>
          </p:cNvPr>
          <p:cNvSpPr/>
          <p:nvPr/>
        </p:nvSpPr>
        <p:spPr>
          <a:xfrm>
            <a:off x="3844028" y="2805346"/>
            <a:ext cx="701336" cy="621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0166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a:xfrm>
            <a:off x="838200" y="19528"/>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1C8176CE-AE2A-419B-A234-4F9FBA581E96}"/>
              </a:ext>
            </a:extLst>
          </p:cNvPr>
          <p:cNvSpPr>
            <a:spLocks noGrp="1"/>
          </p:cNvSpPr>
          <p:nvPr>
            <p:ph idx="1"/>
          </p:nvPr>
        </p:nvSpPr>
        <p:spPr>
          <a:xfrm>
            <a:off x="838200" y="1285397"/>
            <a:ext cx="10515600" cy="4351338"/>
          </a:xfrm>
        </p:spPr>
        <p:txBody>
          <a:bodyPr/>
          <a:lstStyle/>
          <a:p>
            <a:r>
              <a:rPr lang="en-GB" dirty="0"/>
              <a:t>Data smoothing</a:t>
            </a:r>
          </a:p>
        </p:txBody>
      </p:sp>
      <p:pic>
        <p:nvPicPr>
          <p:cNvPr id="7" name="Picture 6">
            <a:extLst>
              <a:ext uri="{FF2B5EF4-FFF2-40B4-BE49-F238E27FC236}">
                <a16:creationId xmlns:a16="http://schemas.microsoft.com/office/drawing/2014/main" id="{E7199DFF-FB02-4472-8F67-850729652B57}"/>
              </a:ext>
            </a:extLst>
          </p:cNvPr>
          <p:cNvPicPr>
            <a:picLocks noChangeAspect="1"/>
          </p:cNvPicPr>
          <p:nvPr/>
        </p:nvPicPr>
        <p:blipFill>
          <a:blip r:embed="rId2"/>
          <a:stretch>
            <a:fillRect/>
          </a:stretch>
        </p:blipFill>
        <p:spPr>
          <a:xfrm>
            <a:off x="1646067" y="1798357"/>
            <a:ext cx="3218895" cy="2328407"/>
          </a:xfrm>
          <a:prstGeom prst="rect">
            <a:avLst/>
          </a:prstGeom>
        </p:spPr>
      </p:pic>
      <p:pic>
        <p:nvPicPr>
          <p:cNvPr id="9" name="Picture 8">
            <a:extLst>
              <a:ext uri="{FF2B5EF4-FFF2-40B4-BE49-F238E27FC236}">
                <a16:creationId xmlns:a16="http://schemas.microsoft.com/office/drawing/2014/main" id="{D3F9F0BE-82A4-42AA-9009-B77253FF3F76}"/>
              </a:ext>
            </a:extLst>
          </p:cNvPr>
          <p:cNvPicPr>
            <a:picLocks noChangeAspect="1"/>
          </p:cNvPicPr>
          <p:nvPr/>
        </p:nvPicPr>
        <p:blipFill>
          <a:blip r:embed="rId3"/>
          <a:stretch>
            <a:fillRect/>
          </a:stretch>
        </p:blipFill>
        <p:spPr>
          <a:xfrm>
            <a:off x="1967744" y="4234433"/>
            <a:ext cx="3048139" cy="2604039"/>
          </a:xfrm>
          <a:prstGeom prst="rect">
            <a:avLst/>
          </a:prstGeom>
        </p:spPr>
      </p:pic>
      <p:pic>
        <p:nvPicPr>
          <p:cNvPr id="11" name="Picture 10">
            <a:extLst>
              <a:ext uri="{FF2B5EF4-FFF2-40B4-BE49-F238E27FC236}">
                <a16:creationId xmlns:a16="http://schemas.microsoft.com/office/drawing/2014/main" id="{FD8438CF-8B2C-4B20-8579-C7D8AD5591BA}"/>
              </a:ext>
            </a:extLst>
          </p:cNvPr>
          <p:cNvPicPr>
            <a:picLocks noChangeAspect="1"/>
          </p:cNvPicPr>
          <p:nvPr/>
        </p:nvPicPr>
        <p:blipFill>
          <a:blip r:embed="rId4"/>
          <a:stretch>
            <a:fillRect/>
          </a:stretch>
        </p:blipFill>
        <p:spPr>
          <a:xfrm>
            <a:off x="5994506" y="1285397"/>
            <a:ext cx="3590925" cy="5553075"/>
          </a:xfrm>
          <a:prstGeom prst="rect">
            <a:avLst/>
          </a:prstGeom>
        </p:spPr>
      </p:pic>
    </p:spTree>
    <p:extLst>
      <p:ext uri="{BB962C8B-B14F-4D97-AF65-F5344CB8AC3E}">
        <p14:creationId xmlns:p14="http://schemas.microsoft.com/office/powerpoint/2010/main" val="141292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a:xfrm>
            <a:off x="838200" y="0"/>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907630" y="1505784"/>
            <a:ext cx="10515600" cy="4351338"/>
          </a:xfrm>
        </p:spPr>
        <p:txBody>
          <a:bodyPr/>
          <a:lstStyle/>
          <a:p>
            <a:r>
              <a:rPr lang="en-GB" dirty="0"/>
              <a:t>Filter convolution</a:t>
            </a:r>
          </a:p>
          <a:p>
            <a:pPr marL="0" indent="0">
              <a:buNone/>
            </a:pPr>
            <a:r>
              <a:rPr lang="en-GB" sz="2400" dirty="0"/>
              <a:t>(real oil well)</a:t>
            </a:r>
          </a:p>
        </p:txBody>
      </p:sp>
      <p:pic>
        <p:nvPicPr>
          <p:cNvPr id="6" name="Picture 5">
            <a:extLst>
              <a:ext uri="{FF2B5EF4-FFF2-40B4-BE49-F238E27FC236}">
                <a16:creationId xmlns:a16="http://schemas.microsoft.com/office/drawing/2014/main" id="{0A574B89-E5AC-42E9-B7F2-4FB12D7FB46E}"/>
              </a:ext>
            </a:extLst>
          </p:cNvPr>
          <p:cNvPicPr>
            <a:picLocks noChangeAspect="1"/>
          </p:cNvPicPr>
          <p:nvPr/>
        </p:nvPicPr>
        <p:blipFill>
          <a:blip r:embed="rId3"/>
          <a:stretch>
            <a:fillRect/>
          </a:stretch>
        </p:blipFill>
        <p:spPr>
          <a:xfrm>
            <a:off x="4143008" y="1098532"/>
            <a:ext cx="6254391" cy="5537525"/>
          </a:xfrm>
          <a:prstGeom prst="rect">
            <a:avLst/>
          </a:prstGeom>
        </p:spPr>
      </p:pic>
      <p:sp>
        <p:nvSpPr>
          <p:cNvPr id="5" name="TextBox 4">
            <a:extLst>
              <a:ext uri="{FF2B5EF4-FFF2-40B4-BE49-F238E27FC236}">
                <a16:creationId xmlns:a16="http://schemas.microsoft.com/office/drawing/2014/main" id="{016A2A80-0BF1-4986-8E98-8E37BC4ECC3E}"/>
              </a:ext>
            </a:extLst>
          </p:cNvPr>
          <p:cNvSpPr txBox="1"/>
          <p:nvPr/>
        </p:nvSpPr>
        <p:spPr>
          <a:xfrm>
            <a:off x="669303" y="3563332"/>
            <a:ext cx="3365369" cy="1200329"/>
          </a:xfrm>
          <a:prstGeom prst="rect">
            <a:avLst/>
          </a:prstGeom>
          <a:noFill/>
        </p:spPr>
        <p:txBody>
          <a:bodyPr wrap="square" rtlCol="0">
            <a:spAutoFit/>
          </a:bodyPr>
          <a:lstStyle/>
          <a:p>
            <a:r>
              <a:rPr lang="en-GB" b="1" i="1" dirty="0">
                <a:solidFill>
                  <a:srgbClr val="FF0000"/>
                </a:solidFill>
              </a:rPr>
              <a:t>Interesting metrics: </a:t>
            </a:r>
          </a:p>
          <a:p>
            <a:r>
              <a:rPr lang="en-GB" b="1" i="1" dirty="0">
                <a:solidFill>
                  <a:srgbClr val="FF0000"/>
                </a:solidFill>
              </a:rPr>
              <a:t>The time duration of slop value larger than zero or small than zero</a:t>
            </a:r>
          </a:p>
        </p:txBody>
      </p:sp>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BBA6D5D9-0AFE-470A-A6CA-5A93875EE564}"/>
                  </a:ext>
                </a:extLst>
              </p:cNvPr>
              <p:cNvGraphicFramePr>
                <a:graphicFrameLocks noChangeAspect="1"/>
              </p:cNvGraphicFramePr>
              <p:nvPr>
                <p:extLst>
                  <p:ext uri="{D42A27DB-BD31-4B8C-83A1-F6EECF244321}">
                    <p14:modId xmlns:p14="http://schemas.microsoft.com/office/powerpoint/2010/main" val="2436931805"/>
                  </p:ext>
                </p:extLst>
              </p:nvPr>
            </p:nvGraphicFramePr>
            <p:xfrm>
              <a:off x="0" y="6054353"/>
              <a:ext cx="1428706" cy="803647"/>
            </p:xfrm>
            <a:graphic>
              <a:graphicData uri="http://schemas.microsoft.com/office/powerpoint/2016/slidezoom">
                <pslz:sldZm>
                  <pslz:sldZmObj sldId="340" cId="1015769245">
                    <pslz:zmPr id="{160D0ABE-0966-40DC-AB76-C5D1A4C96640}" returnToParent="0" transitionDur="1000">
                      <p166:blipFill xmlns:p166="http://schemas.microsoft.com/office/powerpoint/2016/6/main">
                        <a:blip r:embed="rId4"/>
                        <a:stretch>
                          <a:fillRect/>
                        </a:stretch>
                      </p166:blipFill>
                      <p166:spPr xmlns:p166="http://schemas.microsoft.com/office/powerpoint/2016/6/main">
                        <a:xfrm>
                          <a:off x="0" y="0"/>
                          <a:ext cx="1428706" cy="803647"/>
                        </a:xfrm>
                        <a:prstGeom prst="rect">
                          <a:avLst/>
                        </a:prstGeom>
                        <a:ln w="3175">
                          <a:solidFill>
                            <a:prstClr val="ltGray"/>
                          </a:solidFill>
                        </a:ln>
                      </p166:spPr>
                    </pslz:zmPr>
                  </pslz:sldZmObj>
                </pslz:sldZm>
              </a:graphicData>
            </a:graphic>
          </p:graphicFrame>
        </mc:Choice>
        <mc:Fallback>
          <p:pic>
            <p:nvPicPr>
              <p:cNvPr id="7" name="Slide Zoom 6">
                <a:hlinkClick r:id="rId5" action="ppaction://hlinksldjump"/>
                <a:extLst>
                  <a:ext uri="{FF2B5EF4-FFF2-40B4-BE49-F238E27FC236}">
                    <a16:creationId xmlns:a16="http://schemas.microsoft.com/office/drawing/2014/main" id="{BBA6D5D9-0AFE-470A-A6CA-5A93875EE564}"/>
                  </a:ext>
                </a:extLst>
              </p:cNvPr>
              <p:cNvPicPr>
                <a:picLocks noGrp="1" noRot="1" noChangeAspect="1" noMove="1" noResize="1" noEditPoints="1" noAdjustHandles="1" noChangeArrowheads="1" noChangeShapeType="1"/>
              </p:cNvPicPr>
              <p:nvPr/>
            </p:nvPicPr>
            <p:blipFill>
              <a:blip r:embed="rId4"/>
              <a:stretch>
                <a:fillRect/>
              </a:stretch>
            </p:blipFill>
            <p:spPr>
              <a:xfrm>
                <a:off x="0" y="6054353"/>
                <a:ext cx="1428706" cy="803647"/>
              </a:xfrm>
              <a:prstGeom prst="rect">
                <a:avLst/>
              </a:prstGeom>
              <a:ln w="3175">
                <a:solidFill>
                  <a:prstClr val="ltGray"/>
                </a:solidFill>
              </a:ln>
            </p:spPr>
          </p:pic>
        </mc:Fallback>
      </mc:AlternateContent>
    </p:spTree>
    <p:extLst>
      <p:ext uri="{BB962C8B-B14F-4D97-AF65-F5344CB8AC3E}">
        <p14:creationId xmlns:p14="http://schemas.microsoft.com/office/powerpoint/2010/main" val="8903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a:xfrm>
            <a:off x="838200" y="0"/>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907630" y="1505784"/>
            <a:ext cx="10515600" cy="4351338"/>
          </a:xfrm>
        </p:spPr>
        <p:txBody>
          <a:bodyPr/>
          <a:lstStyle/>
          <a:p>
            <a:r>
              <a:rPr lang="en-GB" dirty="0"/>
              <a:t>Filter convolution</a:t>
            </a:r>
          </a:p>
          <a:p>
            <a:pPr marL="0" indent="0">
              <a:buNone/>
            </a:pPr>
            <a:r>
              <a:rPr lang="en-GB" sz="2400" dirty="0"/>
              <a:t>(real gas well)</a:t>
            </a:r>
          </a:p>
          <a:p>
            <a:pPr marL="0" indent="0">
              <a:buNone/>
            </a:pPr>
            <a:r>
              <a:rPr lang="en-GB" sz="2000" b="1" i="1" dirty="0">
                <a:solidFill>
                  <a:srgbClr val="FF0000"/>
                </a:solidFill>
              </a:rPr>
              <a:t>More challenging!</a:t>
            </a:r>
          </a:p>
        </p:txBody>
      </p:sp>
      <p:pic>
        <p:nvPicPr>
          <p:cNvPr id="5" name="Content Placeholder 4">
            <a:extLst>
              <a:ext uri="{FF2B5EF4-FFF2-40B4-BE49-F238E27FC236}">
                <a16:creationId xmlns:a16="http://schemas.microsoft.com/office/drawing/2014/main" id="{F53EDEDC-3670-4873-96FD-8A64A7764383}"/>
              </a:ext>
            </a:extLst>
          </p:cNvPr>
          <p:cNvPicPr>
            <a:picLocks noChangeAspect="1"/>
          </p:cNvPicPr>
          <p:nvPr/>
        </p:nvPicPr>
        <p:blipFill>
          <a:blip r:embed="rId3"/>
          <a:stretch>
            <a:fillRect/>
          </a:stretch>
        </p:blipFill>
        <p:spPr>
          <a:xfrm>
            <a:off x="4025481" y="1253330"/>
            <a:ext cx="7242593" cy="5156347"/>
          </a:xfrm>
          <a:prstGeom prst="rect">
            <a:avLst/>
          </a:prstGeom>
        </p:spPr>
      </p:pic>
    </p:spTree>
    <p:extLst>
      <p:ext uri="{BB962C8B-B14F-4D97-AF65-F5344CB8AC3E}">
        <p14:creationId xmlns:p14="http://schemas.microsoft.com/office/powerpoint/2010/main" val="364530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8BFE-7280-4619-B51A-8B95CC319463}"/>
              </a:ext>
            </a:extLst>
          </p:cNvPr>
          <p:cNvSpPr>
            <a:spLocks noGrp="1"/>
          </p:cNvSpPr>
          <p:nvPr>
            <p:ph type="title"/>
          </p:nvPr>
        </p:nvSpPr>
        <p:spPr/>
        <p:txBody>
          <a:bodyPr/>
          <a:lstStyle/>
          <a:p>
            <a:r>
              <a:rPr lang="en-GB" dirty="0"/>
              <a:t>Smooth noise-robust differentiators</a:t>
            </a:r>
          </a:p>
        </p:txBody>
      </p:sp>
      <p:sp>
        <p:nvSpPr>
          <p:cNvPr id="3" name="Content Placeholder 2">
            <a:extLst>
              <a:ext uri="{FF2B5EF4-FFF2-40B4-BE49-F238E27FC236}">
                <a16:creationId xmlns:a16="http://schemas.microsoft.com/office/drawing/2014/main" id="{A1C4D58A-6BEB-470E-9E17-FF196B842E8F}"/>
              </a:ext>
            </a:extLst>
          </p:cNvPr>
          <p:cNvSpPr>
            <a:spLocks noGrp="1"/>
          </p:cNvSpPr>
          <p:nvPr>
            <p:ph idx="1"/>
          </p:nvPr>
        </p:nvSpPr>
        <p:spPr>
          <a:xfrm>
            <a:off x="838200" y="1910466"/>
            <a:ext cx="10515600" cy="4351338"/>
          </a:xfrm>
        </p:spPr>
        <p:txBody>
          <a:bodyPr/>
          <a:lstStyle/>
          <a:p>
            <a:r>
              <a:rPr lang="en-GB" dirty="0"/>
              <a:t>Pavel (2012)</a:t>
            </a:r>
          </a:p>
          <a:p>
            <a:r>
              <a:rPr lang="en-GB" dirty="0"/>
              <a:t>Liu (2014)</a:t>
            </a:r>
          </a:p>
          <a:p>
            <a:pPr lvl="1">
              <a:buFont typeface="Courier New" panose="02070309020205020404" pitchFamily="49" charset="0"/>
              <a:buChar char="o"/>
            </a:pPr>
            <a:r>
              <a:rPr lang="en-GB" dirty="0"/>
              <a:t>Experiment result (synthetic data)</a:t>
            </a:r>
          </a:p>
          <a:p>
            <a:endParaRPr lang="en-GB" dirty="0"/>
          </a:p>
        </p:txBody>
      </p:sp>
      <p:pic>
        <p:nvPicPr>
          <p:cNvPr id="5" name="Picture 4">
            <a:extLst>
              <a:ext uri="{FF2B5EF4-FFF2-40B4-BE49-F238E27FC236}">
                <a16:creationId xmlns:a16="http://schemas.microsoft.com/office/drawing/2014/main" id="{3F605262-A128-4EBB-A01D-C5E1F1AD2115}"/>
              </a:ext>
            </a:extLst>
          </p:cNvPr>
          <p:cNvPicPr>
            <a:picLocks noChangeAspect="1"/>
          </p:cNvPicPr>
          <p:nvPr/>
        </p:nvPicPr>
        <p:blipFill>
          <a:blip r:embed="rId2"/>
          <a:stretch>
            <a:fillRect/>
          </a:stretch>
        </p:blipFill>
        <p:spPr>
          <a:xfrm>
            <a:off x="1780194" y="3429000"/>
            <a:ext cx="7071576" cy="2917216"/>
          </a:xfrm>
          <a:prstGeom prst="rect">
            <a:avLst/>
          </a:prstGeom>
        </p:spPr>
      </p:pic>
    </p:spTree>
    <p:extLst>
      <p:ext uri="{BB962C8B-B14F-4D97-AF65-F5344CB8AC3E}">
        <p14:creationId xmlns:p14="http://schemas.microsoft.com/office/powerpoint/2010/main" val="166737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838200" y="120028"/>
            <a:ext cx="10515600" cy="1325563"/>
          </a:xfrm>
        </p:spPr>
        <p:txBody>
          <a:bodyPr/>
          <a:lstStyle/>
          <a:p>
            <a:r>
              <a:rPr lang="en-GB" dirty="0">
                <a:solidFill>
                  <a:srgbClr val="000000"/>
                </a:solidFill>
                <a:latin typeface="Calibri" panose="020F0502020204030204" pitchFamily="34" charset="0"/>
              </a:rPr>
              <a:t>Summarization(1)</a:t>
            </a:r>
            <a:endParaRPr lang="en-GB" dirty="0"/>
          </a:p>
        </p:txBody>
      </p:sp>
      <p:pic>
        <p:nvPicPr>
          <p:cNvPr id="5" name="Picture 4">
            <a:extLst>
              <a:ext uri="{FF2B5EF4-FFF2-40B4-BE49-F238E27FC236}">
                <a16:creationId xmlns:a16="http://schemas.microsoft.com/office/drawing/2014/main" id="{9C7A08D9-3A28-4FB6-A0AE-D6FF0B52F6DD}"/>
              </a:ext>
            </a:extLst>
          </p:cNvPr>
          <p:cNvPicPr>
            <a:picLocks noChangeAspect="1"/>
          </p:cNvPicPr>
          <p:nvPr/>
        </p:nvPicPr>
        <p:blipFill>
          <a:blip r:embed="rId2"/>
          <a:stretch>
            <a:fillRect/>
          </a:stretch>
        </p:blipFill>
        <p:spPr>
          <a:xfrm>
            <a:off x="1498152" y="1555423"/>
            <a:ext cx="8729690" cy="4937452"/>
          </a:xfrm>
          <a:prstGeom prst="rect">
            <a:avLst/>
          </a:prstGeom>
        </p:spPr>
      </p:pic>
    </p:spTree>
    <p:extLst>
      <p:ext uri="{BB962C8B-B14F-4D97-AF65-F5344CB8AC3E}">
        <p14:creationId xmlns:p14="http://schemas.microsoft.com/office/powerpoint/2010/main" val="138628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753358" y="31738"/>
            <a:ext cx="10515600" cy="1325563"/>
          </a:xfrm>
        </p:spPr>
        <p:txBody>
          <a:bodyPr/>
          <a:lstStyle/>
          <a:p>
            <a:r>
              <a:rPr lang="en-GB" dirty="0">
                <a:solidFill>
                  <a:srgbClr val="000000"/>
                </a:solidFill>
                <a:latin typeface="Calibri" panose="020F0502020204030204" pitchFamily="34" charset="0"/>
              </a:rPr>
              <a:t>Summarization(1)</a:t>
            </a:r>
            <a:endParaRPr lang="en-GB" dirty="0"/>
          </a:p>
        </p:txBody>
      </p:sp>
      <p:pic>
        <p:nvPicPr>
          <p:cNvPr id="4" name="Picture 3">
            <a:extLst>
              <a:ext uri="{FF2B5EF4-FFF2-40B4-BE49-F238E27FC236}">
                <a16:creationId xmlns:a16="http://schemas.microsoft.com/office/drawing/2014/main" id="{802F879C-B4CE-40FD-AA8E-6FBD3429CB03}"/>
              </a:ext>
            </a:extLst>
          </p:cNvPr>
          <p:cNvPicPr>
            <a:picLocks noChangeAspect="1"/>
          </p:cNvPicPr>
          <p:nvPr/>
        </p:nvPicPr>
        <p:blipFill>
          <a:blip r:embed="rId2"/>
          <a:stretch>
            <a:fillRect/>
          </a:stretch>
        </p:blipFill>
        <p:spPr>
          <a:xfrm>
            <a:off x="2069837" y="1178351"/>
            <a:ext cx="7287913" cy="5478229"/>
          </a:xfrm>
          <a:prstGeom prst="rect">
            <a:avLst/>
          </a:prstGeom>
        </p:spPr>
      </p:pic>
    </p:spTree>
    <p:extLst>
      <p:ext uri="{BB962C8B-B14F-4D97-AF65-F5344CB8AC3E}">
        <p14:creationId xmlns:p14="http://schemas.microsoft.com/office/powerpoint/2010/main" val="3826722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753358" y="31738"/>
            <a:ext cx="10515600" cy="1325563"/>
          </a:xfrm>
        </p:spPr>
        <p:txBody>
          <a:bodyPr/>
          <a:lstStyle/>
          <a:p>
            <a:r>
              <a:rPr lang="en-GB" dirty="0">
                <a:solidFill>
                  <a:srgbClr val="000000"/>
                </a:solidFill>
                <a:latin typeface="Calibri" panose="020F0502020204030204" pitchFamily="34" charset="0"/>
              </a:rPr>
              <a:t>Summarization(2)</a:t>
            </a:r>
            <a:endParaRPr lang="en-GB" dirty="0"/>
          </a:p>
        </p:txBody>
      </p:sp>
      <p:pic>
        <p:nvPicPr>
          <p:cNvPr id="5" name="Picture 4">
            <a:extLst>
              <a:ext uri="{FF2B5EF4-FFF2-40B4-BE49-F238E27FC236}">
                <a16:creationId xmlns:a16="http://schemas.microsoft.com/office/drawing/2014/main" id="{888266DD-D5CF-4019-BA2C-FD03CD4B3E1E}"/>
              </a:ext>
            </a:extLst>
          </p:cNvPr>
          <p:cNvPicPr>
            <a:picLocks noChangeAspect="1"/>
          </p:cNvPicPr>
          <p:nvPr/>
        </p:nvPicPr>
        <p:blipFill>
          <a:blip r:embed="rId2"/>
          <a:stretch>
            <a:fillRect/>
          </a:stretch>
        </p:blipFill>
        <p:spPr>
          <a:xfrm>
            <a:off x="84842" y="1405645"/>
            <a:ext cx="11453566" cy="4345322"/>
          </a:xfrm>
          <a:prstGeom prst="rect">
            <a:avLst/>
          </a:prstGeom>
        </p:spPr>
      </p:pic>
    </p:spTree>
    <p:extLst>
      <p:ext uri="{BB962C8B-B14F-4D97-AF65-F5344CB8AC3E}">
        <p14:creationId xmlns:p14="http://schemas.microsoft.com/office/powerpoint/2010/main" val="75619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CF22-2A16-447E-B7A3-D416FAEEB1AC}"/>
              </a:ext>
            </a:extLst>
          </p:cNvPr>
          <p:cNvSpPr>
            <a:spLocks noGrp="1"/>
          </p:cNvSpPr>
          <p:nvPr>
            <p:ph type="title"/>
          </p:nvPr>
        </p:nvSpPr>
        <p:spPr/>
        <p:txBody>
          <a:bodyPr/>
          <a:lstStyle/>
          <a:p>
            <a:r>
              <a:rPr lang="en-GB" dirty="0">
                <a:solidFill>
                  <a:srgbClr val="000000"/>
                </a:solidFill>
                <a:latin typeface="Calibri" panose="020F0502020204030204" pitchFamily="34" charset="0"/>
              </a:rPr>
              <a:t>Summarization(3)</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2A3436-2011-4905-8DB6-957A3965577D}"/>
                  </a:ext>
                </a:extLst>
              </p:cNvPr>
              <p:cNvSpPr>
                <a:spLocks noGrp="1"/>
              </p:cNvSpPr>
              <p:nvPr>
                <p:ph idx="1"/>
              </p:nvPr>
            </p:nvSpPr>
            <p:spPr/>
            <p:txBody>
              <a:bodyPr/>
              <a:lstStyle/>
              <a:p>
                <a:r>
                  <a:rPr lang="en-GB" dirty="0"/>
                  <a:t>Main effort of these methods are contributed to distinguish the noisy data points from the real breakpoints. </a:t>
                </a:r>
              </a:p>
              <a:p>
                <a:r>
                  <a:rPr lang="en-GB" dirty="0"/>
                  <a:t>The threshold needed fall into two categories:</a:t>
                </a:r>
              </a:p>
              <a:p>
                <a:pPr lvl="1">
                  <a:buFont typeface="Courier New" panose="02070309020205020404" pitchFamily="49" charset="0"/>
                  <a:buChar char="o"/>
                </a:pPr>
                <a:r>
                  <a:rPr lang="en-GB" dirty="0"/>
                  <a:t>Used to filter noise: </a:t>
                </a:r>
              </a:p>
              <a:p>
                <a:pPr lvl="2"/>
                <a:r>
                  <a:rPr lang="en-GB" dirty="0"/>
                  <a:t>slope threshold, window size of S-G filter, tolerance</a:t>
                </a:r>
              </a:p>
              <a:p>
                <a:pPr lvl="1">
                  <a:buFont typeface="Courier New" panose="02070309020205020404" pitchFamily="49" charset="0"/>
                  <a:buChar char="o"/>
                </a:pPr>
                <a:r>
                  <a:rPr lang="en-GB" dirty="0"/>
                  <a:t>The minimum transient interval we want to detect</a:t>
                </a:r>
              </a:p>
              <a:p>
                <a:pPr lvl="2"/>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r>
                  <a:rPr lang="en-GB" dirty="0"/>
                  <a:t> , 2</a:t>
                </a:r>
                <a14:m>
                  <m:oMath xmlns:m="http://schemas.openxmlformats.org/officeDocument/2006/math">
                    <m:r>
                      <a:rPr lang="en-GB" b="0" i="1" smtClean="0">
                        <a:latin typeface="Cambria Math" panose="02040503050406030204" pitchFamily="18" charset="0"/>
                      </a:rPr>
                      <m:t>𝑤</m:t>
                    </m:r>
                  </m:oMath>
                </a14:m>
                <a:endParaRPr lang="en-GB" dirty="0"/>
              </a:p>
              <a:p>
                <a:endParaRPr lang="en-GB" dirty="0"/>
              </a:p>
              <a:p>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F42A3436-2011-4905-8DB6-957A3965577D}"/>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GB">
                    <a:noFill/>
                  </a:rPr>
                  <a:t> </a:t>
                </a:r>
              </a:p>
            </p:txBody>
          </p:sp>
        </mc:Fallback>
      </mc:AlternateContent>
    </p:spTree>
    <p:extLst>
      <p:ext uri="{BB962C8B-B14F-4D97-AF65-F5344CB8AC3E}">
        <p14:creationId xmlns:p14="http://schemas.microsoft.com/office/powerpoint/2010/main" val="3470163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44BF90-8A3C-4C6C-A06F-F417229F9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55" y="0"/>
            <a:ext cx="11848289" cy="6858000"/>
          </a:xfrm>
          <a:prstGeom prst="rect">
            <a:avLst/>
          </a:prstGeom>
        </p:spPr>
      </p:pic>
      <p:sp>
        <p:nvSpPr>
          <p:cNvPr id="4" name="Rectangle 3">
            <a:extLst>
              <a:ext uri="{FF2B5EF4-FFF2-40B4-BE49-F238E27FC236}">
                <a16:creationId xmlns:a16="http://schemas.microsoft.com/office/drawing/2014/main" id="{BAD6BE4E-65DC-49C7-AF5D-2A57B013324B}"/>
              </a:ext>
            </a:extLst>
          </p:cNvPr>
          <p:cNvSpPr/>
          <p:nvPr/>
        </p:nvSpPr>
        <p:spPr>
          <a:xfrm>
            <a:off x="3978111" y="480767"/>
            <a:ext cx="6872141" cy="2705493"/>
          </a:xfrm>
          <a:prstGeom prst="rect">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Tree>
    <p:extLst>
      <p:ext uri="{BB962C8B-B14F-4D97-AF65-F5344CB8AC3E}">
        <p14:creationId xmlns:p14="http://schemas.microsoft.com/office/powerpoint/2010/main" val="3579392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0C8D-A745-4735-B413-C1F68D19569B}"/>
              </a:ext>
            </a:extLst>
          </p:cNvPr>
          <p:cNvSpPr>
            <a:spLocks noGrp="1"/>
          </p:cNvSpPr>
          <p:nvPr>
            <p:ph type="title"/>
          </p:nvPr>
        </p:nvSpPr>
        <p:spPr/>
        <p:txBody>
          <a:bodyPr/>
          <a:lstStyle/>
          <a:p>
            <a:r>
              <a:rPr lang="en-GB" dirty="0"/>
              <a:t>Start Point Method</a:t>
            </a:r>
          </a:p>
        </p:txBody>
      </p:sp>
      <p:sp>
        <p:nvSpPr>
          <p:cNvPr id="3" name="Content Placeholder 2">
            <a:extLst>
              <a:ext uri="{FF2B5EF4-FFF2-40B4-BE49-F238E27FC236}">
                <a16:creationId xmlns:a16="http://schemas.microsoft.com/office/drawing/2014/main" id="{0FA60469-0A52-4946-B21B-23EA3C4EBBE7}"/>
              </a:ext>
            </a:extLst>
          </p:cNvPr>
          <p:cNvSpPr>
            <a:spLocks noGrp="1"/>
          </p:cNvSpPr>
          <p:nvPr>
            <p:ph idx="1"/>
          </p:nvPr>
        </p:nvSpPr>
        <p:spPr/>
        <p:txBody>
          <a:bodyPr>
            <a:normAutofit/>
          </a:bodyPr>
          <a:lstStyle/>
          <a:p>
            <a:r>
              <a:rPr lang="en-GB" dirty="0"/>
              <a:t>Basic idea:</a:t>
            </a:r>
          </a:p>
          <a:p>
            <a:pPr marL="0" indent="0">
              <a:buNone/>
            </a:pPr>
            <a:r>
              <a:rPr lang="en-GB" sz="1600" i="1" dirty="0">
                <a:solidFill>
                  <a:schemeClr val="accent5">
                    <a:lumMod val="75000"/>
                  </a:schemeClr>
                </a:solidFill>
              </a:rPr>
              <a:t>(inspired by S-G filter method proposed by Rai)</a:t>
            </a:r>
          </a:p>
          <a:p>
            <a:pPr lvl="1">
              <a:buFont typeface="Courier New" panose="02070309020205020404" pitchFamily="49" charset="0"/>
              <a:buChar char="o"/>
            </a:pPr>
            <a:r>
              <a:rPr lang="en-GB" dirty="0"/>
              <a:t>Denosing the raw data with S-G filter</a:t>
            </a:r>
          </a:p>
          <a:p>
            <a:pPr lvl="1">
              <a:buFont typeface="Courier New" panose="02070309020205020404" pitchFamily="49" charset="0"/>
              <a:buChar char="o"/>
            </a:pPr>
            <a:r>
              <a:rPr lang="en-GB" dirty="0"/>
              <a:t>Identify as the breakpoints if:</a:t>
            </a:r>
          </a:p>
          <a:p>
            <a:pPr lvl="2"/>
            <a:r>
              <a:rPr lang="en-GB" dirty="0"/>
              <a:t>First order derivative &gt; threshold_1</a:t>
            </a:r>
          </a:p>
          <a:p>
            <a:pPr lvl="2"/>
            <a:r>
              <a:rPr lang="en-GB" dirty="0"/>
              <a:t>Second order derivative &gt; threshold_2</a:t>
            </a:r>
          </a:p>
          <a:p>
            <a:pPr lvl="1">
              <a:buFont typeface="Courier New" panose="02070309020205020404" pitchFamily="49" charset="0"/>
              <a:buChar char="o"/>
            </a:pPr>
            <a:r>
              <a:rPr lang="en-GB" dirty="0"/>
              <a:t>Empirical threshold value: </a:t>
            </a:r>
            <a:r>
              <a:rPr lang="en-GB" b="1" dirty="0">
                <a:solidFill>
                  <a:srgbClr val="FF0000"/>
                </a:solidFill>
              </a:rPr>
              <a:t>2.5 * std</a:t>
            </a:r>
          </a:p>
          <a:p>
            <a:endParaRPr lang="en-GB" dirty="0"/>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EC5959CA-2263-4272-9132-474FBF5676C1}"/>
                  </a:ext>
                </a:extLst>
              </p:cNvPr>
              <p:cNvGraphicFramePr>
                <a:graphicFrameLocks noChangeAspect="1"/>
              </p:cNvGraphicFramePr>
              <p:nvPr>
                <p:extLst>
                  <p:ext uri="{D42A27DB-BD31-4B8C-83A1-F6EECF244321}">
                    <p14:modId xmlns:p14="http://schemas.microsoft.com/office/powerpoint/2010/main" val="3542405459"/>
                  </p:ext>
                </p:extLst>
              </p:nvPr>
            </p:nvGraphicFramePr>
            <p:xfrm>
              <a:off x="0" y="6132377"/>
              <a:ext cx="1281769" cy="720995"/>
            </p:xfrm>
            <a:graphic>
              <a:graphicData uri="http://schemas.microsoft.com/office/powerpoint/2016/slidezoom">
                <pslz:sldZm>
                  <pslz:sldZmObj sldId="299" cId="2179307682">
                    <pslz:zmPr id="{BDB0021A-15D7-4CA5-8DB0-B93B19D4874D}" returnToParent="0" transitionDur="1000">
                      <p166:blipFill xmlns:p166="http://schemas.microsoft.com/office/powerpoint/2016/6/main">
                        <a:blip r:embed="rId2"/>
                        <a:stretch>
                          <a:fillRect/>
                        </a:stretch>
                      </p166:blipFill>
                      <p166:spPr xmlns:p166="http://schemas.microsoft.com/office/powerpoint/2016/6/main">
                        <a:xfrm>
                          <a:off x="0" y="0"/>
                          <a:ext cx="1281769" cy="720995"/>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EC5959CA-2263-4272-9132-474FBF5676C1}"/>
                  </a:ext>
                </a:extLst>
              </p:cNvPr>
              <p:cNvPicPr>
                <a:picLocks noGrp="1" noRot="1" noChangeAspect="1" noMove="1" noResize="1" noEditPoints="1" noAdjustHandles="1" noChangeArrowheads="1" noChangeShapeType="1"/>
              </p:cNvPicPr>
              <p:nvPr/>
            </p:nvPicPr>
            <p:blipFill>
              <a:blip r:embed="rId2"/>
              <a:stretch>
                <a:fillRect/>
              </a:stretch>
            </p:blipFill>
            <p:spPr>
              <a:xfrm>
                <a:off x="0" y="6132377"/>
                <a:ext cx="1281769" cy="720995"/>
              </a:xfrm>
              <a:prstGeom prst="rect">
                <a:avLst/>
              </a:prstGeom>
              <a:ln w="3175">
                <a:solidFill>
                  <a:prstClr val="ltGray"/>
                </a:solidFill>
              </a:ln>
            </p:spPr>
          </p:pic>
        </mc:Fallback>
      </mc:AlternateContent>
    </p:spTree>
    <p:extLst>
      <p:ext uri="{BB962C8B-B14F-4D97-AF65-F5344CB8AC3E}">
        <p14:creationId xmlns:p14="http://schemas.microsoft.com/office/powerpoint/2010/main" val="380631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01F2-C131-4C68-AF4E-98F6ACF1AB45}"/>
              </a:ext>
            </a:extLst>
          </p:cNvPr>
          <p:cNvSpPr>
            <a:spLocks noGrp="1"/>
          </p:cNvSpPr>
          <p:nvPr>
            <p:ph type="title"/>
          </p:nvPr>
        </p:nvSpPr>
        <p:spPr/>
        <p:txBody>
          <a:bodyPr/>
          <a:lstStyle/>
          <a:p>
            <a:r>
              <a:rPr lang="en-GB" dirty="0"/>
              <a:t>Methods investigated</a:t>
            </a:r>
          </a:p>
        </p:txBody>
      </p:sp>
      <p:pic>
        <p:nvPicPr>
          <p:cNvPr id="19" name="Content Placeholder 18">
            <a:extLst>
              <a:ext uri="{FF2B5EF4-FFF2-40B4-BE49-F238E27FC236}">
                <a16:creationId xmlns:a16="http://schemas.microsoft.com/office/drawing/2014/main" id="{AC6912A6-043A-4522-BB1A-DFD8EA353D60}"/>
              </a:ext>
            </a:extLst>
          </p:cNvPr>
          <p:cNvPicPr>
            <a:picLocks noGrp="1" noChangeAspect="1"/>
          </p:cNvPicPr>
          <p:nvPr>
            <p:ph idx="1"/>
          </p:nvPr>
        </p:nvPicPr>
        <p:blipFill>
          <a:blip r:embed="rId2"/>
          <a:stretch>
            <a:fillRect/>
          </a:stretch>
        </p:blipFill>
        <p:spPr>
          <a:xfrm>
            <a:off x="1959189" y="1372418"/>
            <a:ext cx="7708593" cy="4919955"/>
          </a:xfrm>
        </p:spPr>
      </p:pic>
    </p:spTree>
    <p:extLst>
      <p:ext uri="{BB962C8B-B14F-4D97-AF65-F5344CB8AC3E}">
        <p14:creationId xmlns:p14="http://schemas.microsoft.com/office/powerpoint/2010/main" val="1296121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p:txBody>
          <a:bodyPr/>
          <a:lstStyle/>
          <a:p>
            <a:r>
              <a:rPr lang="en-GB" dirty="0"/>
              <a:t>Basic idea: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0" i="1"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(inspired by filter convolution method proposed by </a:t>
            </a:r>
            <a:r>
              <a:rPr lang="en-GB" sz="1600" i="1" dirty="0">
                <a:solidFill>
                  <a:srgbClr val="5B9BD5">
                    <a:lumMod val="75000"/>
                  </a:srgbClr>
                </a:solidFill>
                <a:latin typeface="Calibri" panose="020F0502020204030204"/>
              </a:rPr>
              <a:t>Suzuki &amp; Chorneyko </a:t>
            </a:r>
            <a:r>
              <a:rPr kumimoji="0" lang="en-GB" sz="1600" b="0" i="1"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a:t>
            </a:r>
          </a:p>
          <a:p>
            <a:endParaRPr lang="en-GB" dirty="0"/>
          </a:p>
          <a:p>
            <a:pPr marL="0" indent="0">
              <a:buNone/>
            </a:pPr>
            <a:endParaRPr lang="en-GB" dirty="0"/>
          </a:p>
        </p:txBody>
      </p:sp>
      <p:pic>
        <p:nvPicPr>
          <p:cNvPr id="5" name="Picture 4">
            <a:extLst>
              <a:ext uri="{FF2B5EF4-FFF2-40B4-BE49-F238E27FC236}">
                <a16:creationId xmlns:a16="http://schemas.microsoft.com/office/drawing/2014/main" id="{F9E086B9-46AB-478E-B7C8-D7F4C3665BBC}"/>
              </a:ext>
            </a:extLst>
          </p:cNvPr>
          <p:cNvPicPr>
            <a:picLocks noChangeAspect="1"/>
          </p:cNvPicPr>
          <p:nvPr/>
        </p:nvPicPr>
        <p:blipFill>
          <a:blip r:embed="rId2"/>
          <a:stretch>
            <a:fillRect/>
          </a:stretch>
        </p:blipFill>
        <p:spPr>
          <a:xfrm>
            <a:off x="1034156" y="4515566"/>
            <a:ext cx="5010150" cy="1457325"/>
          </a:xfrm>
          <a:prstGeom prst="rect">
            <a:avLst/>
          </a:prstGeom>
        </p:spPr>
      </p:pic>
      <p:pic>
        <p:nvPicPr>
          <p:cNvPr id="7" name="Picture 6">
            <a:extLst>
              <a:ext uri="{FF2B5EF4-FFF2-40B4-BE49-F238E27FC236}">
                <a16:creationId xmlns:a16="http://schemas.microsoft.com/office/drawing/2014/main" id="{6B8409F6-DF01-441C-B35F-50F78078F232}"/>
              </a:ext>
            </a:extLst>
          </p:cNvPr>
          <p:cNvPicPr>
            <a:picLocks noChangeAspect="1"/>
          </p:cNvPicPr>
          <p:nvPr/>
        </p:nvPicPr>
        <p:blipFill>
          <a:blip r:embed="rId3"/>
          <a:stretch>
            <a:fillRect/>
          </a:stretch>
        </p:blipFill>
        <p:spPr>
          <a:xfrm>
            <a:off x="1110356" y="2604854"/>
            <a:ext cx="4857750" cy="1524000"/>
          </a:xfrm>
          <a:prstGeom prst="rect">
            <a:avLst/>
          </a:prstGeom>
        </p:spPr>
      </p:pic>
    </p:spTree>
    <p:extLst>
      <p:ext uri="{BB962C8B-B14F-4D97-AF65-F5344CB8AC3E}">
        <p14:creationId xmlns:p14="http://schemas.microsoft.com/office/powerpoint/2010/main" val="1763537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8D6D41C4-7B76-42F4-9DD4-320517F84565}"/>
                  </a:ext>
                </a:extLst>
              </p:cNvPr>
              <p:cNvGraphicFramePr>
                <a:graphicFrameLocks noGrp="1"/>
              </p:cNvGraphicFramePr>
              <p:nvPr>
                <p:ph idx="1"/>
                <p:extLst>
                  <p:ext uri="{D42A27DB-BD31-4B8C-83A1-F6EECF244321}">
                    <p14:modId xmlns:p14="http://schemas.microsoft.com/office/powerpoint/2010/main" val="444151696"/>
                  </p:ext>
                </p:extLst>
              </p:nvPr>
            </p:nvGraphicFramePr>
            <p:xfrm>
              <a:off x="749424" y="157480"/>
              <a:ext cx="10515600" cy="6543040"/>
            </p:xfrm>
            <a:graphic>
              <a:graphicData uri="http://schemas.openxmlformats.org/drawingml/2006/table">
                <a:tbl>
                  <a:tblPr firstRow="1" bandRow="1">
                    <a:tableStyleId>{5C22544A-7EE6-4342-B048-85BDC9FD1C3A}</a:tableStyleId>
                  </a:tblPr>
                  <a:tblGrid>
                    <a:gridCol w="4239828">
                      <a:extLst>
                        <a:ext uri="{9D8B030D-6E8A-4147-A177-3AD203B41FA5}">
                          <a16:colId xmlns:a16="http://schemas.microsoft.com/office/drawing/2014/main" val="3200318556"/>
                        </a:ext>
                      </a:extLst>
                    </a:gridCol>
                    <a:gridCol w="6275772">
                      <a:extLst>
                        <a:ext uri="{9D8B030D-6E8A-4147-A177-3AD203B41FA5}">
                          <a16:colId xmlns:a16="http://schemas.microsoft.com/office/drawing/2014/main" val="3166266220"/>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Algorithm</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19861411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Point 1, point 2 are adjacent</a:t>
                          </a:r>
                        </a:p>
                      </a:txBody>
                      <a:tcPr/>
                    </a:tc>
                    <a:tc hMerge="1">
                      <a:txBody>
                        <a:bodyPr/>
                        <a:lstStyle/>
                        <a:p>
                          <a:endParaRPr lang="en-GB" dirty="0"/>
                        </a:p>
                      </a:txBody>
                      <a:tcPr/>
                    </a:tc>
                    <a:extLst>
                      <a:ext uri="{0D108BD9-81ED-4DB2-BD59-A6C34878D82A}">
                        <a16:rowId xmlns:a16="http://schemas.microsoft.com/office/drawing/2014/main" val="4265215324"/>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 </m:t>
                              </m:r>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m:t>
                                  </m:r>
                                </m:e>
                                <m:sup>
                                  <m:r>
                                    <a:rPr lang="en-GB" sz="1400" b="0" i="1" smtClean="0">
                                      <a:latin typeface="Cambria Math" panose="02040503050406030204" pitchFamily="18" charset="0"/>
                                      <a:ea typeface="Cambria Math" panose="02040503050406030204" pitchFamily="18" charset="0"/>
                                    </a:rPr>
                                    <m:t>2</m:t>
                                  </m:r>
                                </m:sup>
                              </m:sSup>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1</m:t>
                                  </m:r>
                                </m:sub>
                              </m:sSub>
                            </m:oMath>
                          </a14:m>
                          <a:r>
                            <a:rPr lang="en-GB" sz="1400" dirty="0"/>
                            <a:t> : the</a:t>
                          </a:r>
                          <a:r>
                            <a:rPr lang="en-GB" sz="1400" baseline="0" dirty="0"/>
                            <a:t> first &amp; second order derivative of point 1</a:t>
                          </a:r>
                          <a:endParaRPr lang="en-GB" sz="1400" dirty="0"/>
                        </a:p>
                      </a:txBody>
                      <a:tcPr/>
                    </a:tc>
                    <a:tc hMerge="1">
                      <a:txBody>
                        <a:bodyPr/>
                        <a:lstStyle/>
                        <a:p>
                          <a:endParaRPr lang="en-GB"/>
                        </a:p>
                      </a:txBody>
                      <a:tcPr/>
                    </a:tc>
                    <a:extLst>
                      <a:ext uri="{0D108BD9-81ED-4DB2-BD59-A6C34878D82A}">
                        <a16:rowId xmlns:a16="http://schemas.microsoft.com/office/drawing/2014/main" val="219602631"/>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 </m:t>
                              </m:r>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m:t>
                                  </m:r>
                                </m:e>
                                <m:sup>
                                  <m:r>
                                    <a:rPr lang="en-GB" sz="1400" b="0" i="1" smtClean="0">
                                      <a:latin typeface="Cambria Math" panose="02040503050406030204" pitchFamily="18" charset="0"/>
                                      <a:ea typeface="Cambria Math" panose="02040503050406030204" pitchFamily="18" charset="0"/>
                                    </a:rPr>
                                    <m:t>2</m:t>
                                  </m:r>
                                </m:sup>
                              </m:sSup>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oMath>
                          </a14:m>
                          <a:r>
                            <a:rPr lang="en-GB" sz="1400" dirty="0"/>
                            <a:t> : the</a:t>
                          </a:r>
                          <a:r>
                            <a:rPr lang="en-GB" sz="1400" baseline="0" dirty="0"/>
                            <a:t> first &amp; second order derivative of point 2</a:t>
                          </a:r>
                          <a:endParaRPr lang="en-GB" sz="1400" dirty="0"/>
                        </a:p>
                      </a:txBody>
                      <a:tcPr/>
                    </a:tc>
                    <a:tc hMerge="1">
                      <a:txBody>
                        <a:bodyPr/>
                        <a:lstStyle/>
                        <a:p>
                          <a:endParaRPr lang="en-GB"/>
                        </a:p>
                      </a:txBody>
                      <a:tcPr/>
                    </a:tc>
                    <a:extLst>
                      <a:ext uri="{0D108BD9-81ED-4DB2-BD59-A6C34878D82A}">
                        <a16:rowId xmlns:a16="http://schemas.microsoft.com/office/drawing/2014/main" val="83456307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𝑠𝑡𝑑</m:t>
                                  </m:r>
                                </m:e>
                                <m:sub>
                                  <m:r>
                                    <a:rPr lang="en-GB" sz="1400" b="0" i="1" smtClean="0">
                                      <a:latin typeface="Cambria Math" panose="02040503050406030204" pitchFamily="18" charset="0"/>
                                    </a:rPr>
                                    <m:t>21</m:t>
                                  </m:r>
                                </m:sub>
                              </m:sSub>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𝑠𝑡𝑑</m:t>
                                  </m:r>
                                </m:e>
                                <m:sub>
                                  <m:r>
                                    <a:rPr lang="en-GB" sz="1400" b="0" i="1" smtClean="0">
                                      <a:latin typeface="Cambria Math" panose="02040503050406030204" pitchFamily="18" charset="0"/>
                                    </a:rPr>
                                    <m:t>22</m:t>
                                  </m:r>
                                </m:sub>
                              </m:sSub>
                            </m:oMath>
                          </a14:m>
                          <a:r>
                            <a:rPr lang="en-GB" sz="1400" dirty="0"/>
                            <a:t>: standard deviation of </a:t>
                          </a:r>
                          <a14:m>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 </m:t>
                              </m:r>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m:t>
                                  </m:r>
                                </m:e>
                                <m:sup>
                                  <m:r>
                                    <a:rPr lang="en-GB" sz="1400" b="0" i="1" smtClean="0">
                                      <a:latin typeface="Cambria Math" panose="02040503050406030204" pitchFamily="18" charset="0"/>
                                      <a:ea typeface="Cambria Math" panose="02040503050406030204" pitchFamily="18" charset="0"/>
                                    </a:rPr>
                                    <m:t>2</m:t>
                                  </m:r>
                                </m:sup>
                              </m:sSup>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oMath>
                          </a14:m>
                          <a:r>
                            <a:rPr lang="en-GB" sz="1400" dirty="0"/>
                            <a:t> </a:t>
                          </a:r>
                        </a:p>
                      </a:txBody>
                      <a:tcPr/>
                    </a:tc>
                    <a:tc hMerge="1">
                      <a:txBody>
                        <a:bodyPr/>
                        <a:lstStyle/>
                        <a:p>
                          <a:endParaRPr lang="en-GB" dirty="0"/>
                        </a:p>
                      </a:txBody>
                      <a:tcPr/>
                    </a:tc>
                    <a:extLst>
                      <a:ext uri="{0D108BD9-81ED-4DB2-BD59-A6C34878D82A}">
                        <a16:rowId xmlns:a16="http://schemas.microsoft.com/office/drawing/2014/main" val="3901237211"/>
                      </a:ext>
                    </a:extLst>
                  </a:tr>
                  <a:tr h="370840">
                    <a:tc gridSpan="2">
                      <a:txBody>
                        <a:bodyPr/>
                        <a:lstStyle/>
                        <a:p>
                          <a14:m>
                            <m:oMath xmlns:m="http://schemas.openxmlformats.org/officeDocument/2006/math">
                              <m:r>
                                <a:rPr lang="en-GB" sz="1400" b="0" i="1" smtClean="0">
                                  <a:latin typeface="Cambria Math" panose="02040503050406030204" pitchFamily="18" charset="0"/>
                                </a:rPr>
                                <m:t>𝑛</m:t>
                              </m:r>
                            </m:oMath>
                          </a14:m>
                          <a:r>
                            <a:rPr lang="en-GB" sz="1400" dirty="0"/>
                            <a:t>: threshold</a:t>
                          </a:r>
                          <a:r>
                            <a:rPr lang="en-GB" sz="1400" baseline="0" dirty="0"/>
                            <a:t> tuning</a:t>
                          </a:r>
                          <a:endParaRPr lang="en-GB" sz="1400" dirty="0"/>
                        </a:p>
                      </a:txBody>
                      <a:tcPr/>
                    </a:tc>
                    <a:tc hMerge="1">
                      <a:txBody>
                        <a:bodyPr/>
                        <a:lstStyle/>
                        <a:p>
                          <a:endParaRPr lang="en-GB" dirty="0"/>
                        </a:p>
                      </a:txBody>
                      <a:tcPr/>
                    </a:tc>
                    <a:extLst>
                      <a:ext uri="{0D108BD9-81ED-4DB2-BD59-A6C34878D82A}">
                        <a16:rowId xmlns:a16="http://schemas.microsoft.com/office/drawing/2014/main" val="3634268447"/>
                      </a:ext>
                    </a:extLst>
                  </a:tr>
                  <a:tr h="370840">
                    <a:tc gridSpan="2">
                      <a:txBody>
                        <a:bodyPr/>
                        <a:lstStyle/>
                        <a:p>
                          <a14:m>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𝑐𝑜𝑚𝑝𝑎𝑟𝑒</m:t>
                                  </m:r>
                                </m:sub>
                              </m:sSub>
                            </m:oMath>
                          </a14:m>
                          <a:r>
                            <a:rPr lang="en-GB" sz="1400" b="0" dirty="0"/>
                            <a:t>: the initial value is </a:t>
                          </a:r>
                          <a14:m>
                            <m:oMath xmlns:m="http://schemas.openxmlformats.org/officeDocument/2006/math">
                              <m:r>
                                <a:rPr lang="en-GB" sz="1400" b="0" i="1" baseline="0" smtClean="0">
                                  <a:latin typeface="Cambria Math" panose="02040503050406030204" pitchFamily="18" charset="0"/>
                                  <a:ea typeface="Cambria Math" panose="02040503050406030204" pitchFamily="18" charset="0"/>
                                </a:rPr>
                                <m:t>∆</m:t>
                              </m:r>
                              <m:sSub>
                                <m:sSubPr>
                                  <m:ctrlPr>
                                    <a:rPr lang="en-GB" sz="1400" b="0" i="1" baseline="0" smtClean="0">
                                      <a:latin typeface="Cambria Math" panose="02040503050406030204" pitchFamily="18" charset="0"/>
                                      <a:ea typeface="Cambria Math" panose="02040503050406030204" pitchFamily="18" charset="0"/>
                                    </a:rPr>
                                  </m:ctrlPr>
                                </m:sSubPr>
                                <m:e>
                                  <m:r>
                                    <a:rPr lang="en-GB" sz="1400" b="0" i="1" baseline="0" smtClean="0">
                                      <a:latin typeface="Cambria Math" panose="02040503050406030204" pitchFamily="18" charset="0"/>
                                      <a:ea typeface="Cambria Math" panose="02040503050406030204" pitchFamily="18" charset="0"/>
                                    </a:rPr>
                                    <m:t>𝑝</m:t>
                                  </m:r>
                                </m:e>
                                <m:sub>
                                  <m:r>
                                    <a:rPr lang="en-GB" sz="1400" b="0" i="1" baseline="0" smtClean="0">
                                      <a:latin typeface="Cambria Math" panose="02040503050406030204" pitchFamily="18" charset="0"/>
                                      <a:ea typeface="Cambria Math" panose="02040503050406030204" pitchFamily="18" charset="0"/>
                                    </a:rPr>
                                    <m:t>𝑓𝑖𝑟𝑠𝑡</m:t>
                                  </m:r>
                                  <m:r>
                                    <a:rPr lang="en-GB" sz="1400" b="0" i="1" baseline="0" smtClean="0">
                                      <a:latin typeface="Cambria Math" panose="02040503050406030204" pitchFamily="18" charset="0"/>
                                      <a:ea typeface="Cambria Math" panose="02040503050406030204" pitchFamily="18" charset="0"/>
                                    </a:rPr>
                                    <m:t> </m:t>
                                  </m:r>
                                  <m:r>
                                    <a:rPr lang="en-GB" sz="1400" b="0" i="1" baseline="0" smtClean="0">
                                      <a:latin typeface="Cambria Math" panose="02040503050406030204" pitchFamily="18" charset="0"/>
                                      <a:ea typeface="Cambria Math" panose="02040503050406030204" pitchFamily="18" charset="0"/>
                                    </a:rPr>
                                    <m:t>𝑝𝑜𝑖𝑛𝑡</m:t>
                                  </m:r>
                                  <m:r>
                                    <a:rPr lang="en-GB" sz="1400" b="0" i="1" baseline="0" smtClean="0">
                                      <a:latin typeface="Cambria Math" panose="02040503050406030204" pitchFamily="18" charset="0"/>
                                      <a:ea typeface="Cambria Math" panose="02040503050406030204" pitchFamily="18" charset="0"/>
                                    </a:rPr>
                                    <m:t> </m:t>
                                  </m:r>
                                  <m:r>
                                    <a:rPr lang="en-GB" sz="1400" b="0" i="1" baseline="0" smtClean="0">
                                      <a:latin typeface="Cambria Math" panose="02040503050406030204" pitchFamily="18" charset="0"/>
                                      <a:ea typeface="Cambria Math" panose="02040503050406030204" pitchFamily="18" charset="0"/>
                                    </a:rPr>
                                    <m:t>𝑜𝑓</m:t>
                                  </m:r>
                                  <m:r>
                                    <a:rPr lang="en-GB" sz="1400" b="0" i="1" baseline="0" smtClean="0">
                                      <a:latin typeface="Cambria Math" panose="02040503050406030204" pitchFamily="18" charset="0"/>
                                      <a:ea typeface="Cambria Math" panose="02040503050406030204" pitchFamily="18" charset="0"/>
                                    </a:rPr>
                                    <m:t> </m:t>
                                  </m:r>
                                  <m:r>
                                    <a:rPr lang="en-GB" sz="1400" b="0" i="1" baseline="0" smtClean="0">
                                      <a:latin typeface="Cambria Math" panose="02040503050406030204" pitchFamily="18" charset="0"/>
                                      <a:ea typeface="Cambria Math" panose="02040503050406030204" pitchFamily="18" charset="0"/>
                                    </a:rPr>
                                    <m:t>𝑑𝑎𝑡𝑎𝑠𝑒𝑡</m:t>
                                  </m:r>
                                </m:sub>
                              </m:sSub>
                            </m:oMath>
                          </a14:m>
                          <a:endParaRPr lang="en-GB" sz="1400" b="0" dirty="0"/>
                        </a:p>
                      </a:txBody>
                      <a:tcPr/>
                    </a:tc>
                    <a:tc hMerge="1">
                      <a:txBody>
                        <a:bodyPr/>
                        <a:lstStyle/>
                        <a:p>
                          <a:endParaRPr lang="en-GB" b="1" dirty="0"/>
                        </a:p>
                      </a:txBody>
                      <a:tcPr/>
                    </a:tc>
                    <a:extLst>
                      <a:ext uri="{0D108BD9-81ED-4DB2-BD59-A6C34878D82A}">
                        <a16:rowId xmlns:a16="http://schemas.microsoft.com/office/drawing/2014/main" val="3387342646"/>
                      </a:ext>
                    </a:extLst>
                  </a:tr>
                  <a:tr h="370840">
                    <a:tc gridSpan="2">
                      <a:txBody>
                        <a:bodyPr/>
                        <a:lstStyle/>
                        <a:p>
                          <a:r>
                            <a:rPr lang="en-GB" b="1" dirty="0"/>
                            <a:t>Start Point    </a:t>
                          </a:r>
                          <a:r>
                            <a:rPr lang="en-GB" sz="1600" b="1" i="1" u="sng" kern="1200" dirty="0">
                              <a:solidFill>
                                <a:schemeClr val="accent6">
                                  <a:lumMod val="75000"/>
                                </a:schemeClr>
                              </a:solidFill>
                              <a:latin typeface="+mn-lt"/>
                              <a:ea typeface="+mn-ea"/>
                              <a:cs typeface="+mn-cs"/>
                            </a:rPr>
                            <a:t>Real field data(smoothed): 404 </a:t>
                          </a:r>
                          <a:r>
                            <a:rPr lang="en-GB" sz="1600" b="1" i="1" u="sng" dirty="0">
                              <a:solidFill>
                                <a:schemeClr val="accent6">
                                  <a:lumMod val="75000"/>
                                </a:schemeClr>
                              </a:solidFill>
                            </a:rPr>
                            <a:t>detected, many points missed </a:t>
                          </a:r>
                          <a:endParaRPr lang="en-GB" sz="1600" b="1" dirty="0"/>
                        </a:p>
                      </a:txBody>
                      <a:tcPr/>
                    </a:tc>
                    <a:tc hMerge="1">
                      <a:txBody>
                        <a:bodyPr/>
                        <a:lstStyle/>
                        <a:p>
                          <a:endParaRPr lang="en-GB"/>
                        </a:p>
                      </a:txBody>
                      <a:tcPr/>
                    </a:tc>
                    <a:extLst>
                      <a:ext uri="{0D108BD9-81ED-4DB2-BD59-A6C34878D82A}">
                        <a16:rowId xmlns:a16="http://schemas.microsoft.com/office/drawing/2014/main" val="2299951807"/>
                      </a:ext>
                    </a:extLst>
                  </a:tr>
                  <a:tr h="370840">
                    <a:tc gridSpan="2">
                      <a:txBody>
                        <a:bodyPr/>
                        <a:lstStyle/>
                        <a:p>
                          <a:r>
                            <a:rPr lang="en-GB" sz="1400" dirty="0"/>
                            <a:t>          </a:t>
                          </a:r>
                          <a:r>
                            <a:rPr lang="en-GB" sz="1400" b="1" dirty="0"/>
                            <a:t>if</a:t>
                          </a:r>
                          <a:r>
                            <a:rPr lang="en-GB" sz="1400" dirty="0"/>
                            <a:t> </a:t>
                          </a:r>
                          <a14:m>
                            <m:oMath xmlns:m="http://schemas.openxmlformats.org/officeDocument/2006/math">
                              <m:sSub>
                                <m:sSubPr>
                                  <m:ctrlPr>
                                    <a:rPr lang="en-GB" sz="1400" b="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rPr>
                                    <m:t>&gt;</m:t>
                                  </m:r>
                                  <m:r>
                                    <a:rPr lang="en-GB" sz="1400" b="0" i="1" smtClean="0">
                                      <a:latin typeface="Cambria Math" panose="02040503050406030204" pitchFamily="18" charset="0"/>
                                    </a:rPr>
                                    <m:t>𝑛</m:t>
                                  </m:r>
                                  <m:r>
                                    <a:rPr lang="en-GB" sz="1400" b="0" i="1" smtClean="0">
                                      <a:latin typeface="Cambria Math" panose="02040503050406030204" pitchFamily="18" charset="0"/>
                                    </a:rPr>
                                    <m:t>∗</m:t>
                                  </m:r>
                                  <m:r>
                                    <a:rPr lang="en-GB" sz="1400" b="0" i="1" smtClean="0">
                                      <a:latin typeface="Cambria Math" panose="02040503050406030204" pitchFamily="18" charset="0"/>
                                    </a:rPr>
                                    <m:t>𝑠𝑡𝑑</m:t>
                                  </m:r>
                                </m:e>
                                <m:sub>
                                  <m:r>
                                    <a:rPr lang="en-GB" sz="1400" b="0" i="1" smtClean="0">
                                      <a:latin typeface="Cambria Math" panose="02040503050406030204" pitchFamily="18" charset="0"/>
                                    </a:rPr>
                                    <m:t>21</m:t>
                                  </m:r>
                                </m:sub>
                              </m:sSub>
                              <m:r>
                                <a:rPr lang="en-GB" sz="1400" b="0" i="1" smtClean="0">
                                  <a:latin typeface="Cambria Math" panose="02040503050406030204" pitchFamily="18" charset="0"/>
                                </a:rPr>
                                <m:t> </m:t>
                              </m:r>
                              <m:r>
                                <a:rPr lang="en-GB" sz="1400" b="0" i="1" smtClean="0">
                                  <a:latin typeface="Cambria Math" panose="02040503050406030204" pitchFamily="18" charset="0"/>
                                </a:rPr>
                                <m:t>𝑎𝑛𝑑</m:t>
                              </m:r>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 ∆</m:t>
                                  </m:r>
                                </m:e>
                                <m:sup>
                                  <m:r>
                                    <a:rPr lang="en-GB" sz="1400" b="0" i="1" smtClean="0">
                                      <a:latin typeface="Cambria Math" panose="02040503050406030204" pitchFamily="18" charset="0"/>
                                      <a:ea typeface="Cambria Math" panose="02040503050406030204" pitchFamily="18" charset="0"/>
                                    </a:rPr>
                                    <m:t>2</m:t>
                                  </m:r>
                                </m:sup>
                              </m:sSup>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rPr>
                                <m:t>&gt;</m:t>
                              </m:r>
                              <m:r>
                                <a:rPr lang="en-GB" sz="1400" b="0" i="1" smtClean="0">
                                  <a:latin typeface="Cambria Math" panose="02040503050406030204" pitchFamily="18" charset="0"/>
                                </a:rPr>
                                <m:t>𝑛</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𝑠𝑡𝑑</m:t>
                                  </m:r>
                                </m:e>
                                <m:sub>
                                  <m:r>
                                    <a:rPr lang="en-GB" sz="1400" b="0" i="1" smtClean="0">
                                      <a:latin typeface="Cambria Math" panose="02040503050406030204" pitchFamily="18" charset="0"/>
                                    </a:rPr>
                                    <m:t>22</m:t>
                                  </m:r>
                                </m:sub>
                              </m:sSub>
                            </m:oMath>
                          </a14:m>
                          <a:endParaRPr lang="en-GB" sz="1400" b="0" dirty="0"/>
                        </a:p>
                      </a:txBody>
                      <a:tcPr/>
                    </a:tc>
                    <a:tc hMerge="1">
                      <a:txBody>
                        <a:bodyPr/>
                        <a:lstStyle/>
                        <a:p>
                          <a:endParaRPr lang="en-GB" sz="1400" dirty="0"/>
                        </a:p>
                      </a:txBody>
                      <a:tcPr/>
                    </a:tc>
                    <a:extLst>
                      <a:ext uri="{0D108BD9-81ED-4DB2-BD59-A6C34878D82A}">
                        <a16:rowId xmlns:a16="http://schemas.microsoft.com/office/drawing/2014/main" val="360021882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                   point 2 is breakpoint</a:t>
                          </a:r>
                          <a:endParaRPr lang="en-GB" sz="1600" dirty="0">
                            <a:solidFill>
                              <a:srgbClr val="FF0000"/>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a:p>
                      </a:txBody>
                      <a:tcPr/>
                    </a:tc>
                    <a:extLst>
                      <a:ext uri="{0D108BD9-81ED-4DB2-BD59-A6C34878D82A}">
                        <a16:rowId xmlns:a16="http://schemas.microsoft.com/office/drawing/2014/main" val="889876729"/>
                      </a:ext>
                    </a:extLst>
                  </a:tr>
                  <a:tr h="370840">
                    <a:tc>
                      <a:txBody>
                        <a:bodyPr/>
                        <a:lstStyle/>
                        <a:p>
                          <a:r>
                            <a:rPr lang="en-GB" b="1" dirty="0"/>
                            <a:t>Baseline_1</a:t>
                          </a:r>
                        </a:p>
                      </a:txBody>
                      <a:tcPr/>
                    </a:tc>
                    <a:tc>
                      <a:txBody>
                        <a:bodyPr/>
                        <a:lstStyle/>
                        <a:p>
                          <a:r>
                            <a:rPr lang="en-GB" b="1" dirty="0"/>
                            <a:t>Baseline_2</a:t>
                          </a:r>
                        </a:p>
                      </a:txBody>
                      <a:tcPr/>
                    </a:tc>
                    <a:extLst>
                      <a:ext uri="{0D108BD9-81ED-4DB2-BD59-A6C34878D82A}">
                        <a16:rowId xmlns:a16="http://schemas.microsoft.com/office/drawing/2014/main" val="23522181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ea typeface="Cambria Math" panose="02040503050406030204" pitchFamily="18" charset="0"/>
                            </a:rPr>
                            <a:t>if</a:t>
                          </a:r>
                          <a:r>
                            <a:rPr lang="en-GB" sz="1400" b="0" dirty="0">
                              <a:ea typeface="Cambria Math" panose="02040503050406030204" pitchFamily="18" charset="0"/>
                            </a:rPr>
                            <a:t> </a:t>
                          </a:r>
                          <a14:m>
                            <m:oMath xmlns:m="http://schemas.openxmlformats.org/officeDocument/2006/math">
                              <m:d>
                                <m:dPr>
                                  <m:ctrlPr>
                                    <a:rPr lang="en-GB" sz="1400" b="0" i="1" smtClean="0">
                                      <a:latin typeface="Cambria Math" panose="02040503050406030204" pitchFamily="18" charset="0"/>
                                      <a:ea typeface="Cambria Math" panose="02040503050406030204" pitchFamily="18" charset="0"/>
                                    </a:rPr>
                                  </m:ctrlPr>
                                </m:dPr>
                                <m:e>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&gt;0 </m:t>
                                  </m:r>
                                  <m:r>
                                    <a:rPr lang="en-GB" sz="1400" b="0" i="1" smtClean="0">
                                      <a:latin typeface="Cambria Math" panose="02040503050406030204" pitchFamily="18" charset="0"/>
                                      <a:ea typeface="Cambria Math" panose="02040503050406030204" pitchFamily="18" charset="0"/>
                                    </a:rPr>
                                    <m:t>𝑎𝑛𝑑</m:t>
                                  </m:r>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&lt;0</m:t>
                                  </m:r>
                                </m:e>
                              </m:d>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𝑜𝑟</m:t>
                              </m:r>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&lt;0 </m:t>
                              </m:r>
                              <m:r>
                                <a:rPr lang="en-GB" sz="1400" b="0" i="1" smtClean="0">
                                  <a:latin typeface="Cambria Math" panose="02040503050406030204" pitchFamily="18" charset="0"/>
                                  <a:ea typeface="Cambria Math" panose="02040503050406030204" pitchFamily="18" charset="0"/>
                                </a:rPr>
                                <m:t>𝑎𝑛𝑑</m:t>
                              </m:r>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&gt;0)</m:t>
                              </m:r>
                            </m:oMath>
                          </a14:m>
                          <a:endParaRPr lang="en-GB" sz="1400" b="0" dirty="0">
                            <a:ea typeface="Cambria Math"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ea typeface="Cambria Math" panose="02040503050406030204" pitchFamily="18" charset="0"/>
                            </a:rPr>
                            <a:t>if</a:t>
                          </a:r>
                          <a:r>
                            <a:rPr lang="en-GB" sz="1400" b="0" dirty="0">
                              <a:ea typeface="Cambria Math" panose="02040503050406030204" pitchFamily="18" charset="0"/>
                            </a:rPr>
                            <a:t> </a:t>
                          </a:r>
                          <a14:m>
                            <m:oMath xmlns:m="http://schemas.openxmlformats.org/officeDocument/2006/math">
                              <m:d>
                                <m:dPr>
                                  <m:ctrlPr>
                                    <a:rPr lang="en-GB" sz="1400" b="0" i="1" smtClean="0">
                                      <a:latin typeface="Cambria Math" panose="02040503050406030204" pitchFamily="18" charset="0"/>
                                      <a:ea typeface="Cambria Math" panose="02040503050406030204" pitchFamily="18" charset="0"/>
                                    </a:rPr>
                                  </m:ctrlPr>
                                </m:dPr>
                                <m:e>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𝑐𝑜𝑚𝑝𝑎𝑟𝑒</m:t>
                                      </m:r>
                                    </m:sub>
                                  </m:sSub>
                                  <m:r>
                                    <a:rPr lang="en-GB" sz="1400" b="0" i="1" smtClean="0">
                                      <a:latin typeface="Cambria Math" panose="02040503050406030204" pitchFamily="18" charset="0"/>
                                      <a:ea typeface="Cambria Math" panose="02040503050406030204" pitchFamily="18" charset="0"/>
                                    </a:rPr>
                                    <m:t>&gt;0 </m:t>
                                  </m:r>
                                  <m:r>
                                    <a:rPr lang="en-GB" sz="1400" b="0" i="1" smtClean="0">
                                      <a:latin typeface="Cambria Math" panose="02040503050406030204" pitchFamily="18" charset="0"/>
                                      <a:ea typeface="Cambria Math" panose="02040503050406030204" pitchFamily="18" charset="0"/>
                                    </a:rPr>
                                    <m:t>𝑎𝑛𝑑</m:t>
                                  </m:r>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&lt;0</m:t>
                                  </m:r>
                                </m:e>
                              </m:d>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𝑜𝑟</m:t>
                              </m:r>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𝑐𝑜𝑚𝑝𝑎𝑟𝑒</m:t>
                                  </m:r>
                                </m:sub>
                              </m:sSub>
                              <m:r>
                                <a:rPr lang="en-GB" sz="1400" b="0" i="1" smtClean="0">
                                  <a:latin typeface="Cambria Math" panose="02040503050406030204" pitchFamily="18" charset="0"/>
                                  <a:ea typeface="Cambria Math" panose="02040503050406030204" pitchFamily="18" charset="0"/>
                                </a:rPr>
                                <m:t>&lt;0 </m:t>
                              </m:r>
                              <m:r>
                                <a:rPr lang="en-GB" sz="1400" b="0" i="1" smtClean="0">
                                  <a:latin typeface="Cambria Math" panose="02040503050406030204" pitchFamily="18" charset="0"/>
                                  <a:ea typeface="Cambria Math" panose="02040503050406030204" pitchFamily="18" charset="0"/>
                                </a:rPr>
                                <m:t>𝑎𝑛𝑑</m:t>
                              </m:r>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&gt;0)</m:t>
                              </m:r>
                            </m:oMath>
                          </a14:m>
                          <a:endParaRPr lang="en-GB" sz="1400" b="0" dirty="0">
                            <a:ea typeface="Cambria Math" panose="02040503050406030204" pitchFamily="18" charset="0"/>
                          </a:endParaRPr>
                        </a:p>
                      </a:txBody>
                      <a:tcPr/>
                    </a:tc>
                    <a:extLst>
                      <a:ext uri="{0D108BD9-81ED-4DB2-BD59-A6C34878D82A}">
                        <a16:rowId xmlns:a16="http://schemas.microsoft.com/office/drawing/2014/main" val="3686176604"/>
                      </a:ext>
                    </a:extLst>
                  </a:tr>
                  <a:tr h="370840">
                    <a:tc>
                      <a:txBody>
                        <a:bodyPr/>
                        <a:lstStyle/>
                        <a:p>
                          <a:r>
                            <a:rPr lang="en-GB" sz="1400" dirty="0"/>
                            <a:t>          </a:t>
                          </a:r>
                          <a:r>
                            <a:rPr lang="en-GB" sz="1400" b="1" dirty="0"/>
                            <a:t>if</a:t>
                          </a:r>
                          <a:r>
                            <a:rPr lang="en-GB" sz="1400" dirty="0"/>
                            <a:t> </a:t>
                          </a:r>
                          <a14:m>
                            <m:oMath xmlns:m="http://schemas.openxmlformats.org/officeDocument/2006/math">
                              <m:sSub>
                                <m:sSubPr>
                                  <m:ctrlPr>
                                    <a:rPr lang="en-GB" sz="1400" b="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rPr>
                                    <m:t>&gt;</m:t>
                                  </m:r>
                                  <m:r>
                                    <a:rPr lang="en-GB" sz="1400" b="0" i="1" smtClean="0">
                                      <a:latin typeface="Cambria Math" panose="02040503050406030204" pitchFamily="18" charset="0"/>
                                    </a:rPr>
                                    <m:t>𝑛</m:t>
                                  </m:r>
                                  <m:r>
                                    <a:rPr lang="en-GB" sz="1400" b="0" i="1" smtClean="0">
                                      <a:latin typeface="Cambria Math" panose="02040503050406030204" pitchFamily="18" charset="0"/>
                                    </a:rPr>
                                    <m:t>∗</m:t>
                                  </m:r>
                                  <m:r>
                                    <a:rPr lang="en-GB" sz="1400" b="0" i="1" smtClean="0">
                                      <a:latin typeface="Cambria Math" panose="02040503050406030204" pitchFamily="18" charset="0"/>
                                    </a:rPr>
                                    <m:t>𝑠𝑡𝑑</m:t>
                                  </m:r>
                                </m:e>
                                <m:sub>
                                  <m:r>
                                    <a:rPr lang="en-GB" sz="1400" b="0" i="1" smtClean="0">
                                      <a:latin typeface="Cambria Math" panose="02040503050406030204" pitchFamily="18" charset="0"/>
                                    </a:rPr>
                                    <m:t>21</m:t>
                                  </m:r>
                                </m:sub>
                              </m:sSub>
                              <m:r>
                                <a:rPr lang="en-GB" sz="1400" b="0" i="1" smtClean="0">
                                  <a:latin typeface="Cambria Math" panose="02040503050406030204" pitchFamily="18" charset="0"/>
                                </a:rPr>
                                <m:t> </m:t>
                              </m:r>
                              <m:r>
                                <a:rPr lang="en-GB" sz="1400" b="0" i="1" smtClean="0">
                                  <a:latin typeface="Cambria Math" panose="02040503050406030204" pitchFamily="18" charset="0"/>
                                </a:rPr>
                                <m:t>𝑎𝑛𝑑</m:t>
                              </m:r>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 ∆</m:t>
                                  </m:r>
                                </m:e>
                                <m:sup>
                                  <m:r>
                                    <a:rPr lang="en-GB" sz="1400" b="0" i="1" smtClean="0">
                                      <a:latin typeface="Cambria Math" panose="02040503050406030204" pitchFamily="18" charset="0"/>
                                      <a:ea typeface="Cambria Math" panose="02040503050406030204" pitchFamily="18" charset="0"/>
                                    </a:rPr>
                                    <m:t>2</m:t>
                                  </m:r>
                                </m:sup>
                              </m:sSup>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rPr>
                                <m:t>&gt;</m:t>
                              </m:r>
                              <m:r>
                                <a:rPr lang="en-GB" sz="1400" b="0" i="1" smtClean="0">
                                  <a:latin typeface="Cambria Math" panose="02040503050406030204" pitchFamily="18" charset="0"/>
                                </a:rPr>
                                <m:t>𝑛</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𝑠𝑡𝑑</m:t>
                                  </m:r>
                                </m:e>
                                <m:sub>
                                  <m:r>
                                    <a:rPr lang="en-GB" sz="1400" b="0" i="1" smtClean="0">
                                      <a:latin typeface="Cambria Math" panose="02040503050406030204" pitchFamily="18" charset="0"/>
                                    </a:rPr>
                                    <m:t>22</m:t>
                                  </m:r>
                                </m:sub>
                              </m:sSub>
                            </m:oMath>
                          </a14:m>
                          <a:endParaRPr lang="en-GB" sz="1400" dirty="0"/>
                        </a:p>
                      </a:txBody>
                      <a:tcPr/>
                    </a:tc>
                    <a:tc>
                      <a:txBody>
                        <a:bodyPr/>
                        <a:lstStyle/>
                        <a:p>
                          <a:r>
                            <a:rPr lang="en-GB" sz="1400" dirty="0"/>
                            <a:t>          </a:t>
                          </a:r>
                          <a:r>
                            <a:rPr lang="en-GB" sz="1400" b="1" dirty="0"/>
                            <a:t>if</a:t>
                          </a:r>
                          <a:r>
                            <a:rPr lang="en-GB" sz="1400" dirty="0"/>
                            <a:t> </a:t>
                          </a:r>
                          <a14:m>
                            <m:oMath xmlns:m="http://schemas.openxmlformats.org/officeDocument/2006/math">
                              <m:sSub>
                                <m:sSubPr>
                                  <m:ctrlPr>
                                    <a:rPr lang="en-GB" sz="1400" b="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rPr>
                                    <m:t>&gt;</m:t>
                                  </m:r>
                                  <m:r>
                                    <a:rPr lang="en-GB" sz="1400" b="0" i="1" smtClean="0">
                                      <a:latin typeface="Cambria Math" panose="02040503050406030204" pitchFamily="18" charset="0"/>
                                    </a:rPr>
                                    <m:t>𝑛</m:t>
                                  </m:r>
                                  <m:r>
                                    <a:rPr lang="en-GB" sz="1400" b="0" i="1" smtClean="0">
                                      <a:latin typeface="Cambria Math" panose="02040503050406030204" pitchFamily="18" charset="0"/>
                                    </a:rPr>
                                    <m:t>∗</m:t>
                                  </m:r>
                                  <m:r>
                                    <a:rPr lang="en-GB" sz="1400" b="0" i="1" smtClean="0">
                                      <a:latin typeface="Cambria Math" panose="02040503050406030204" pitchFamily="18" charset="0"/>
                                    </a:rPr>
                                    <m:t>𝑠𝑡𝑑</m:t>
                                  </m:r>
                                </m:e>
                                <m:sub>
                                  <m:r>
                                    <a:rPr lang="en-GB" sz="1400" b="0" i="1" smtClean="0">
                                      <a:latin typeface="Cambria Math" panose="02040503050406030204" pitchFamily="18" charset="0"/>
                                    </a:rPr>
                                    <m:t>21</m:t>
                                  </m:r>
                                </m:sub>
                              </m:sSub>
                              <m:r>
                                <a:rPr lang="en-GB" sz="1400" b="0" i="1" smtClean="0">
                                  <a:latin typeface="Cambria Math" panose="02040503050406030204" pitchFamily="18" charset="0"/>
                                </a:rPr>
                                <m:t> </m:t>
                              </m:r>
                              <m:r>
                                <a:rPr lang="en-GB" sz="1400" b="0" i="1" smtClean="0">
                                  <a:latin typeface="Cambria Math" panose="02040503050406030204" pitchFamily="18" charset="0"/>
                                </a:rPr>
                                <m:t>𝑎𝑛𝑑</m:t>
                              </m:r>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 ∆</m:t>
                                  </m:r>
                                </m:e>
                                <m:sup>
                                  <m:r>
                                    <a:rPr lang="en-GB" sz="1400" b="0" i="1" smtClean="0">
                                      <a:latin typeface="Cambria Math" panose="02040503050406030204" pitchFamily="18" charset="0"/>
                                      <a:ea typeface="Cambria Math" panose="02040503050406030204" pitchFamily="18" charset="0"/>
                                    </a:rPr>
                                    <m:t>2</m:t>
                                  </m:r>
                                </m:sup>
                              </m:sSup>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rPr>
                                <m:t>&gt;</m:t>
                              </m:r>
                              <m:r>
                                <a:rPr lang="en-GB" sz="1400" b="0" i="1" smtClean="0">
                                  <a:latin typeface="Cambria Math" panose="02040503050406030204" pitchFamily="18" charset="0"/>
                                </a:rPr>
                                <m:t>𝑛</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𝑠𝑡𝑑</m:t>
                                  </m:r>
                                </m:e>
                                <m:sub>
                                  <m:r>
                                    <a:rPr lang="en-GB" sz="1400" b="0" i="1" smtClean="0">
                                      <a:latin typeface="Cambria Math" panose="02040503050406030204" pitchFamily="18" charset="0"/>
                                    </a:rPr>
                                    <m:t>22</m:t>
                                  </m:r>
                                </m:sub>
                              </m:sSub>
                            </m:oMath>
                          </a14:m>
                          <a:endParaRPr lang="en-GB" sz="1400" dirty="0"/>
                        </a:p>
                      </a:txBody>
                      <a:tcPr/>
                    </a:tc>
                    <a:extLst>
                      <a:ext uri="{0D108BD9-81ED-4DB2-BD59-A6C34878D82A}">
                        <a16:rowId xmlns:a16="http://schemas.microsoft.com/office/drawing/2014/main" val="1720628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                   point 2 is breakpoint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                   point 2 is breakpoint</a:t>
                          </a:r>
                        </a:p>
                      </a:txBody>
                      <a:tcPr/>
                    </a:tc>
                    <a:extLst>
                      <a:ext uri="{0D108BD9-81ED-4DB2-BD59-A6C34878D82A}">
                        <a16:rowId xmlns:a16="http://schemas.microsoft.com/office/drawing/2014/main" val="2880666315"/>
                      </a:ext>
                    </a:extLst>
                  </a:tr>
                  <a:tr h="370840">
                    <a:tc>
                      <a:txBody>
                        <a:bodyPr/>
                        <a:lstStyle/>
                        <a:p>
                          <a:endParaRPr lang="en-GB" dirty="0"/>
                        </a:p>
                      </a:txBody>
                      <a:tcPr/>
                    </a:tc>
                    <a:tc>
                      <a:txBody>
                        <a:bodyPr/>
                        <a:lstStyle/>
                        <a:p>
                          <a:r>
                            <a:rPr lang="en-GB" sz="1400" dirty="0"/>
                            <a:t>                   </a:t>
                          </a:r>
                          <a14:m>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𝑐𝑜𝑚𝑝𝑎𝑟𝑒</m:t>
                                  </m:r>
                                </m:sub>
                              </m:sSub>
                            </m:oMath>
                          </a14:m>
                          <a:r>
                            <a:rPr lang="en-GB" sz="1400" dirty="0"/>
                            <a:t>=</a:t>
                          </a:r>
                          <a14:m>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𝑝</m:t>
                                  </m:r>
                                </m:e>
                                <m:sub>
                                  <m:r>
                                    <a:rPr lang="en-GB" sz="1400" b="0" i="1" smtClean="0">
                                      <a:latin typeface="Cambria Math" panose="02040503050406030204" pitchFamily="18" charset="0"/>
                                      <a:ea typeface="Cambria Math" panose="02040503050406030204" pitchFamily="18" charset="0"/>
                                    </a:rPr>
                                    <m:t>2</m:t>
                                  </m:r>
                                </m:sub>
                              </m:sSub>
                            </m:oMath>
                          </a14:m>
                          <a:endParaRPr lang="en-GB" sz="1400" dirty="0"/>
                        </a:p>
                      </a:txBody>
                      <a:tcPr/>
                    </a:tc>
                    <a:extLst>
                      <a:ext uri="{0D108BD9-81ED-4DB2-BD59-A6C34878D82A}">
                        <a16:rowId xmlns:a16="http://schemas.microsoft.com/office/drawing/2014/main" val="3485680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FF0000"/>
                              </a:solidFill>
                            </a:rPr>
                            <a:t>Many points faulty because of noise</a:t>
                          </a:r>
                        </a:p>
                      </a:txBody>
                      <a:tcPr/>
                    </a:tc>
                    <a:tc>
                      <a:txBody>
                        <a:bodyPr/>
                        <a:lstStyle/>
                        <a:p>
                          <a:r>
                            <a:rPr lang="en-GB" sz="1600" b="1" dirty="0">
                              <a:solidFill>
                                <a:srgbClr val="FF0000"/>
                              </a:solidFill>
                            </a:rPr>
                            <a:t>! </a:t>
                          </a:r>
                          <a:r>
                            <a:rPr lang="en-GB" sz="1600" b="0" dirty="0">
                              <a:solidFill>
                                <a:srgbClr val="FF0000"/>
                              </a:solidFill>
                            </a:rPr>
                            <a:t>We </a:t>
                          </a:r>
                          <a:r>
                            <a:rPr lang="en-GB" sz="1600" b="1" u="sng" dirty="0">
                              <a:solidFill>
                                <a:srgbClr val="FF0000"/>
                              </a:solidFill>
                            </a:rPr>
                            <a:t>only</a:t>
                          </a:r>
                          <a:r>
                            <a:rPr lang="en-GB" sz="1600" b="0" u="sng" dirty="0">
                              <a:solidFill>
                                <a:srgbClr val="FF0000"/>
                              </a:solidFill>
                            </a:rPr>
                            <a:t> </a:t>
                          </a:r>
                          <a:r>
                            <a:rPr lang="en-GB" sz="1600" b="0" dirty="0">
                              <a:solidFill>
                                <a:srgbClr val="FF0000"/>
                              </a:solidFill>
                            </a:rPr>
                            <a:t>flip the sign of </a:t>
                          </a:r>
                          <a14:m>
                            <m:oMath xmlns:m="http://schemas.openxmlformats.org/officeDocument/2006/math">
                              <m:r>
                                <a:rPr lang="en-GB" sz="1600" b="0" i="0" smtClean="0">
                                  <a:solidFill>
                                    <a:srgbClr val="FF0000"/>
                                  </a:solidFill>
                                  <a:latin typeface="Cambria Math" panose="02040503050406030204" pitchFamily="18" charset="0"/>
                                  <a:ea typeface="Cambria Math" panose="02040503050406030204" pitchFamily="18" charset="0"/>
                                </a:rPr>
                                <m:t> </m:t>
                              </m:r>
                              <m:r>
                                <a:rPr lang="en-GB" sz="1600" i="1" smtClean="0">
                                  <a:solidFill>
                                    <a:srgbClr val="FF0000"/>
                                  </a:solidFill>
                                  <a:latin typeface="Cambria Math" panose="02040503050406030204" pitchFamily="18" charset="0"/>
                                  <a:ea typeface="Cambria Math" panose="02040503050406030204" pitchFamily="18" charset="0"/>
                                </a:rPr>
                                <m:t>∆</m:t>
                              </m:r>
                              <m:sSub>
                                <m:sSubPr>
                                  <m:ctrlPr>
                                    <a:rPr lang="en-GB" sz="1600" i="1" smtClean="0">
                                      <a:solidFill>
                                        <a:srgbClr val="FF0000"/>
                                      </a:solidFill>
                                      <a:latin typeface="Cambria Math" panose="02040503050406030204" pitchFamily="18" charset="0"/>
                                      <a:ea typeface="Cambria Math" panose="02040503050406030204" pitchFamily="18" charset="0"/>
                                    </a:rPr>
                                  </m:ctrlPr>
                                </m:sSubPr>
                                <m:e>
                                  <m:r>
                                    <a:rPr lang="en-GB" sz="1600" b="0" i="1" smtClean="0">
                                      <a:solidFill>
                                        <a:srgbClr val="FF0000"/>
                                      </a:solidFill>
                                      <a:latin typeface="Cambria Math" panose="02040503050406030204" pitchFamily="18" charset="0"/>
                                      <a:ea typeface="Cambria Math" panose="02040503050406030204" pitchFamily="18" charset="0"/>
                                    </a:rPr>
                                    <m:t>𝑝</m:t>
                                  </m:r>
                                </m:e>
                                <m:sub>
                                  <m:r>
                                    <a:rPr lang="en-GB" sz="1600" b="0" i="1" smtClean="0">
                                      <a:solidFill>
                                        <a:srgbClr val="FF0000"/>
                                      </a:solidFill>
                                      <a:latin typeface="Cambria Math" panose="02040503050406030204" pitchFamily="18" charset="0"/>
                                      <a:ea typeface="Cambria Math" panose="02040503050406030204" pitchFamily="18" charset="0"/>
                                    </a:rPr>
                                    <m:t>𝑐𝑜𝑚𝑝𝑎𝑟𝑒</m:t>
                                  </m:r>
                                </m:sub>
                              </m:sSub>
                            </m:oMath>
                          </a14:m>
                          <a:r>
                            <a:rPr lang="en-GB" sz="1600" b="0" dirty="0">
                              <a:solidFill>
                                <a:srgbClr val="FF0000"/>
                              </a:solidFill>
                            </a:rPr>
                            <a:t> when two </a:t>
                          </a:r>
                          <a:r>
                            <a:rPr lang="en-GB" sz="1600" b="1" u="sng" dirty="0">
                              <a:solidFill>
                                <a:srgbClr val="FF0000"/>
                              </a:solidFill>
                            </a:rPr>
                            <a:t>if statement </a:t>
                          </a:r>
                          <a:r>
                            <a:rPr lang="en-GB" sz="1600" b="0" dirty="0">
                              <a:solidFill>
                                <a:srgbClr val="FF0000"/>
                              </a:solidFill>
                            </a:rPr>
                            <a:t>are met </a:t>
                          </a:r>
                        </a:p>
                      </a:txBody>
                      <a:tcPr/>
                    </a:tc>
                    <a:extLst>
                      <a:ext uri="{0D108BD9-81ED-4DB2-BD59-A6C34878D82A}">
                        <a16:rowId xmlns:a16="http://schemas.microsoft.com/office/drawing/2014/main" val="76248179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Baseline_1 + Baseline_2 = Baseline_improved    </a:t>
                          </a:r>
                          <a:r>
                            <a:rPr lang="en-GB" sz="1600" b="1" i="1" u="sng" kern="1200" dirty="0">
                              <a:solidFill>
                                <a:schemeClr val="accent6">
                                  <a:lumMod val="75000"/>
                                </a:schemeClr>
                              </a:solidFill>
                              <a:latin typeface="+mn-lt"/>
                              <a:ea typeface="+mn-ea"/>
                              <a:cs typeface="+mn-cs"/>
                            </a:rPr>
                            <a:t>Real field data: 116 (raw) or 69 (smoothed) detected, a few missed, a few faulty</a:t>
                          </a:r>
                        </a:p>
                      </a:txBody>
                      <a:tcPr/>
                    </a:tc>
                    <a:tc hMerge="1">
                      <a:txBody>
                        <a:bodyPr/>
                        <a:lstStyle/>
                        <a:p>
                          <a:endParaRPr lang="en-GB" dirty="0"/>
                        </a:p>
                      </a:txBody>
                      <a:tcPr/>
                    </a:tc>
                    <a:extLst>
                      <a:ext uri="{0D108BD9-81ED-4DB2-BD59-A6C34878D82A}">
                        <a16:rowId xmlns:a16="http://schemas.microsoft.com/office/drawing/2014/main" val="1145915302"/>
                      </a:ext>
                    </a:extLst>
                  </a:tr>
                </a:tbl>
              </a:graphicData>
            </a:graphic>
          </p:graphicFrame>
        </mc:Choice>
        <mc:Fallback>
          <p:graphicFrame>
            <p:nvGraphicFramePr>
              <p:cNvPr id="4" name="Table 4">
                <a:extLst>
                  <a:ext uri="{FF2B5EF4-FFF2-40B4-BE49-F238E27FC236}">
                    <a16:creationId xmlns:a16="http://schemas.microsoft.com/office/drawing/2014/main" id="{8D6D41C4-7B76-42F4-9DD4-320517F84565}"/>
                  </a:ext>
                </a:extLst>
              </p:cNvPr>
              <p:cNvGraphicFramePr>
                <a:graphicFrameLocks noGrp="1"/>
              </p:cNvGraphicFramePr>
              <p:nvPr>
                <p:ph idx="1"/>
                <p:extLst>
                  <p:ext uri="{D42A27DB-BD31-4B8C-83A1-F6EECF244321}">
                    <p14:modId xmlns:p14="http://schemas.microsoft.com/office/powerpoint/2010/main" val="444151696"/>
                  </p:ext>
                </p:extLst>
              </p:nvPr>
            </p:nvGraphicFramePr>
            <p:xfrm>
              <a:off x="749424" y="157480"/>
              <a:ext cx="10515600" cy="6543040"/>
            </p:xfrm>
            <a:graphic>
              <a:graphicData uri="http://schemas.openxmlformats.org/drawingml/2006/table">
                <a:tbl>
                  <a:tblPr firstRow="1" bandRow="1">
                    <a:tableStyleId>{5C22544A-7EE6-4342-B048-85BDC9FD1C3A}</a:tableStyleId>
                  </a:tblPr>
                  <a:tblGrid>
                    <a:gridCol w="4239828">
                      <a:extLst>
                        <a:ext uri="{9D8B030D-6E8A-4147-A177-3AD203B41FA5}">
                          <a16:colId xmlns:a16="http://schemas.microsoft.com/office/drawing/2014/main" val="3200318556"/>
                        </a:ext>
                      </a:extLst>
                    </a:gridCol>
                    <a:gridCol w="6275772">
                      <a:extLst>
                        <a:ext uri="{9D8B030D-6E8A-4147-A177-3AD203B41FA5}">
                          <a16:colId xmlns:a16="http://schemas.microsoft.com/office/drawing/2014/main" val="3166266220"/>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Algorithm</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19861411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Point 1, point 2 are adjacent</a:t>
                          </a:r>
                        </a:p>
                      </a:txBody>
                      <a:tcPr/>
                    </a:tc>
                    <a:tc hMerge="1">
                      <a:txBody>
                        <a:bodyPr/>
                        <a:lstStyle/>
                        <a:p>
                          <a:endParaRPr lang="en-GB" dirty="0"/>
                        </a:p>
                      </a:txBody>
                      <a:tcPr/>
                    </a:tc>
                    <a:extLst>
                      <a:ext uri="{0D108BD9-81ED-4DB2-BD59-A6C34878D82A}">
                        <a16:rowId xmlns:a16="http://schemas.microsoft.com/office/drawing/2014/main" val="4265215324"/>
                      </a:ext>
                    </a:extLst>
                  </a:tr>
                  <a:tr h="370840">
                    <a:tc gridSpan="2">
                      <a:txBody>
                        <a:bodyPr/>
                        <a:lstStyle/>
                        <a:p>
                          <a:endParaRPr lang="en-US"/>
                        </a:p>
                      </a:txBody>
                      <a:tcPr>
                        <a:blipFill>
                          <a:blip r:embed="rId3"/>
                          <a:stretch>
                            <a:fillRect l="-58" t="-208197" r="-290" b="-1481967"/>
                          </a:stretch>
                        </a:blipFill>
                      </a:tcPr>
                    </a:tc>
                    <a:tc hMerge="1">
                      <a:txBody>
                        <a:bodyPr/>
                        <a:lstStyle/>
                        <a:p>
                          <a:endParaRPr lang="en-GB"/>
                        </a:p>
                      </a:txBody>
                      <a:tcPr/>
                    </a:tc>
                    <a:extLst>
                      <a:ext uri="{0D108BD9-81ED-4DB2-BD59-A6C34878D82A}">
                        <a16:rowId xmlns:a16="http://schemas.microsoft.com/office/drawing/2014/main" val="219602631"/>
                      </a:ext>
                    </a:extLst>
                  </a:tr>
                  <a:tr h="370840">
                    <a:tc gridSpan="2">
                      <a:txBody>
                        <a:bodyPr/>
                        <a:lstStyle/>
                        <a:p>
                          <a:endParaRPr lang="en-US"/>
                        </a:p>
                      </a:txBody>
                      <a:tcPr>
                        <a:blipFill>
                          <a:blip r:embed="rId3"/>
                          <a:stretch>
                            <a:fillRect l="-58" t="-308197" r="-290" b="-1381967"/>
                          </a:stretch>
                        </a:blipFill>
                      </a:tcPr>
                    </a:tc>
                    <a:tc hMerge="1">
                      <a:txBody>
                        <a:bodyPr/>
                        <a:lstStyle/>
                        <a:p>
                          <a:endParaRPr lang="en-GB"/>
                        </a:p>
                      </a:txBody>
                      <a:tcPr/>
                    </a:tc>
                    <a:extLst>
                      <a:ext uri="{0D108BD9-81ED-4DB2-BD59-A6C34878D82A}">
                        <a16:rowId xmlns:a16="http://schemas.microsoft.com/office/drawing/2014/main" val="834563075"/>
                      </a:ext>
                    </a:extLst>
                  </a:tr>
                  <a:tr h="370840">
                    <a:tc gridSpan="2">
                      <a:txBody>
                        <a:bodyPr/>
                        <a:lstStyle/>
                        <a:p>
                          <a:endParaRPr lang="en-US"/>
                        </a:p>
                      </a:txBody>
                      <a:tcPr>
                        <a:blipFill>
                          <a:blip r:embed="rId3"/>
                          <a:stretch>
                            <a:fillRect l="-58" t="-408197" r="-290" b="-1281967"/>
                          </a:stretch>
                        </a:blipFill>
                      </a:tcPr>
                    </a:tc>
                    <a:tc hMerge="1">
                      <a:txBody>
                        <a:bodyPr/>
                        <a:lstStyle/>
                        <a:p>
                          <a:endParaRPr lang="en-GB" dirty="0"/>
                        </a:p>
                      </a:txBody>
                      <a:tcPr/>
                    </a:tc>
                    <a:extLst>
                      <a:ext uri="{0D108BD9-81ED-4DB2-BD59-A6C34878D82A}">
                        <a16:rowId xmlns:a16="http://schemas.microsoft.com/office/drawing/2014/main" val="3901237211"/>
                      </a:ext>
                    </a:extLst>
                  </a:tr>
                  <a:tr h="370840">
                    <a:tc gridSpan="2">
                      <a:txBody>
                        <a:bodyPr/>
                        <a:lstStyle/>
                        <a:p>
                          <a:endParaRPr lang="en-US"/>
                        </a:p>
                      </a:txBody>
                      <a:tcPr>
                        <a:blipFill>
                          <a:blip r:embed="rId3"/>
                          <a:stretch>
                            <a:fillRect l="-58" t="-508197" r="-290" b="-1181967"/>
                          </a:stretch>
                        </a:blipFill>
                      </a:tcPr>
                    </a:tc>
                    <a:tc hMerge="1">
                      <a:txBody>
                        <a:bodyPr/>
                        <a:lstStyle/>
                        <a:p>
                          <a:endParaRPr lang="en-GB" dirty="0"/>
                        </a:p>
                      </a:txBody>
                      <a:tcPr/>
                    </a:tc>
                    <a:extLst>
                      <a:ext uri="{0D108BD9-81ED-4DB2-BD59-A6C34878D82A}">
                        <a16:rowId xmlns:a16="http://schemas.microsoft.com/office/drawing/2014/main" val="3634268447"/>
                      </a:ext>
                    </a:extLst>
                  </a:tr>
                  <a:tr h="370840">
                    <a:tc gridSpan="2">
                      <a:txBody>
                        <a:bodyPr/>
                        <a:lstStyle/>
                        <a:p>
                          <a:endParaRPr lang="en-US"/>
                        </a:p>
                      </a:txBody>
                      <a:tcPr>
                        <a:blipFill>
                          <a:blip r:embed="rId3"/>
                          <a:stretch>
                            <a:fillRect l="-58" t="-618333" r="-290" b="-1101667"/>
                          </a:stretch>
                        </a:blipFill>
                      </a:tcPr>
                    </a:tc>
                    <a:tc hMerge="1">
                      <a:txBody>
                        <a:bodyPr/>
                        <a:lstStyle/>
                        <a:p>
                          <a:endParaRPr lang="en-GB" b="1" dirty="0"/>
                        </a:p>
                      </a:txBody>
                      <a:tcPr/>
                    </a:tc>
                    <a:extLst>
                      <a:ext uri="{0D108BD9-81ED-4DB2-BD59-A6C34878D82A}">
                        <a16:rowId xmlns:a16="http://schemas.microsoft.com/office/drawing/2014/main" val="3387342646"/>
                      </a:ext>
                    </a:extLst>
                  </a:tr>
                  <a:tr h="370840">
                    <a:tc gridSpan="2">
                      <a:txBody>
                        <a:bodyPr/>
                        <a:lstStyle/>
                        <a:p>
                          <a:r>
                            <a:rPr lang="en-GB" b="1" dirty="0"/>
                            <a:t>Start Point    </a:t>
                          </a:r>
                          <a:r>
                            <a:rPr lang="en-GB" sz="1600" b="1" i="1" u="sng" kern="1200" dirty="0">
                              <a:solidFill>
                                <a:schemeClr val="accent6">
                                  <a:lumMod val="75000"/>
                                </a:schemeClr>
                              </a:solidFill>
                              <a:latin typeface="+mn-lt"/>
                              <a:ea typeface="+mn-ea"/>
                              <a:cs typeface="+mn-cs"/>
                            </a:rPr>
                            <a:t>Real field data(smoothed): 404 </a:t>
                          </a:r>
                          <a:r>
                            <a:rPr lang="en-GB" sz="1600" b="1" i="1" u="sng" dirty="0">
                              <a:solidFill>
                                <a:schemeClr val="accent6">
                                  <a:lumMod val="75000"/>
                                </a:schemeClr>
                              </a:solidFill>
                            </a:rPr>
                            <a:t>detected, many points missed </a:t>
                          </a:r>
                          <a:endParaRPr lang="en-GB" sz="1600" b="1" dirty="0"/>
                        </a:p>
                      </a:txBody>
                      <a:tcPr/>
                    </a:tc>
                    <a:tc hMerge="1">
                      <a:txBody>
                        <a:bodyPr/>
                        <a:lstStyle/>
                        <a:p>
                          <a:endParaRPr lang="en-GB"/>
                        </a:p>
                      </a:txBody>
                      <a:tcPr/>
                    </a:tc>
                    <a:extLst>
                      <a:ext uri="{0D108BD9-81ED-4DB2-BD59-A6C34878D82A}">
                        <a16:rowId xmlns:a16="http://schemas.microsoft.com/office/drawing/2014/main" val="2299951807"/>
                      </a:ext>
                    </a:extLst>
                  </a:tr>
                  <a:tr h="370840">
                    <a:tc gridSpan="2">
                      <a:txBody>
                        <a:bodyPr/>
                        <a:lstStyle/>
                        <a:p>
                          <a:endParaRPr lang="en-US"/>
                        </a:p>
                      </a:txBody>
                      <a:tcPr>
                        <a:blipFill>
                          <a:blip r:embed="rId3"/>
                          <a:stretch>
                            <a:fillRect l="-58" t="-806557" r="-290" b="-883607"/>
                          </a:stretch>
                        </a:blipFill>
                      </a:tcPr>
                    </a:tc>
                    <a:tc hMerge="1">
                      <a:txBody>
                        <a:bodyPr/>
                        <a:lstStyle/>
                        <a:p>
                          <a:endParaRPr lang="en-GB" sz="1400" dirty="0"/>
                        </a:p>
                      </a:txBody>
                      <a:tcPr/>
                    </a:tc>
                    <a:extLst>
                      <a:ext uri="{0D108BD9-81ED-4DB2-BD59-A6C34878D82A}">
                        <a16:rowId xmlns:a16="http://schemas.microsoft.com/office/drawing/2014/main" val="360021882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                   point 2 is breakpoint</a:t>
                          </a:r>
                          <a:endParaRPr lang="en-GB" sz="1600" dirty="0">
                            <a:solidFill>
                              <a:srgbClr val="FF0000"/>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a:p>
                      </a:txBody>
                      <a:tcPr/>
                    </a:tc>
                    <a:extLst>
                      <a:ext uri="{0D108BD9-81ED-4DB2-BD59-A6C34878D82A}">
                        <a16:rowId xmlns:a16="http://schemas.microsoft.com/office/drawing/2014/main" val="889876729"/>
                      </a:ext>
                    </a:extLst>
                  </a:tr>
                  <a:tr h="370840">
                    <a:tc>
                      <a:txBody>
                        <a:bodyPr/>
                        <a:lstStyle/>
                        <a:p>
                          <a:r>
                            <a:rPr lang="en-GB" b="1" dirty="0"/>
                            <a:t>Baseline_1</a:t>
                          </a:r>
                        </a:p>
                      </a:txBody>
                      <a:tcPr/>
                    </a:tc>
                    <a:tc>
                      <a:txBody>
                        <a:bodyPr/>
                        <a:lstStyle/>
                        <a:p>
                          <a:r>
                            <a:rPr lang="en-GB" b="1" dirty="0"/>
                            <a:t>Baseline_2</a:t>
                          </a:r>
                        </a:p>
                      </a:txBody>
                      <a:tcPr/>
                    </a:tc>
                    <a:extLst>
                      <a:ext uri="{0D108BD9-81ED-4DB2-BD59-A6C34878D82A}">
                        <a16:rowId xmlns:a16="http://schemas.microsoft.com/office/drawing/2014/main" val="2352218127"/>
                      </a:ext>
                    </a:extLst>
                  </a:tr>
                  <a:tr h="370840">
                    <a:tc>
                      <a:txBody>
                        <a:bodyPr/>
                        <a:lstStyle/>
                        <a:p>
                          <a:endParaRPr lang="en-US"/>
                        </a:p>
                      </a:txBody>
                      <a:tcPr>
                        <a:blipFill>
                          <a:blip r:embed="rId3"/>
                          <a:stretch>
                            <a:fillRect l="-144" t="-1106557" r="-148707" b="-583607"/>
                          </a:stretch>
                        </a:blipFill>
                      </a:tcPr>
                    </a:tc>
                    <a:tc>
                      <a:txBody>
                        <a:bodyPr/>
                        <a:lstStyle/>
                        <a:p>
                          <a:endParaRPr lang="en-US"/>
                        </a:p>
                      </a:txBody>
                      <a:tcPr>
                        <a:blipFill>
                          <a:blip r:embed="rId3"/>
                          <a:stretch>
                            <a:fillRect l="-67670" t="-1106557" r="-485" b="-583607"/>
                          </a:stretch>
                        </a:blipFill>
                      </a:tcPr>
                    </a:tc>
                    <a:extLst>
                      <a:ext uri="{0D108BD9-81ED-4DB2-BD59-A6C34878D82A}">
                        <a16:rowId xmlns:a16="http://schemas.microsoft.com/office/drawing/2014/main" val="3686176604"/>
                      </a:ext>
                    </a:extLst>
                  </a:tr>
                  <a:tr h="370840">
                    <a:tc>
                      <a:txBody>
                        <a:bodyPr/>
                        <a:lstStyle/>
                        <a:p>
                          <a:endParaRPr lang="en-US"/>
                        </a:p>
                      </a:txBody>
                      <a:tcPr>
                        <a:blipFill>
                          <a:blip r:embed="rId3"/>
                          <a:stretch>
                            <a:fillRect l="-144" t="-1206557" r="-148707" b="-483607"/>
                          </a:stretch>
                        </a:blipFill>
                      </a:tcPr>
                    </a:tc>
                    <a:tc>
                      <a:txBody>
                        <a:bodyPr/>
                        <a:lstStyle/>
                        <a:p>
                          <a:endParaRPr lang="en-US"/>
                        </a:p>
                      </a:txBody>
                      <a:tcPr>
                        <a:blipFill>
                          <a:blip r:embed="rId3"/>
                          <a:stretch>
                            <a:fillRect l="-67670" t="-1206557" r="-485" b="-483607"/>
                          </a:stretch>
                        </a:blipFill>
                      </a:tcPr>
                    </a:tc>
                    <a:extLst>
                      <a:ext uri="{0D108BD9-81ED-4DB2-BD59-A6C34878D82A}">
                        <a16:rowId xmlns:a16="http://schemas.microsoft.com/office/drawing/2014/main" val="1720628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                   point 2 is breakpoint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                   point 2 is breakpoint</a:t>
                          </a:r>
                        </a:p>
                      </a:txBody>
                      <a:tcPr/>
                    </a:tc>
                    <a:extLst>
                      <a:ext uri="{0D108BD9-81ED-4DB2-BD59-A6C34878D82A}">
                        <a16:rowId xmlns:a16="http://schemas.microsoft.com/office/drawing/2014/main" val="2880666315"/>
                      </a:ext>
                    </a:extLst>
                  </a:tr>
                  <a:tr h="370840">
                    <a:tc>
                      <a:txBody>
                        <a:bodyPr/>
                        <a:lstStyle/>
                        <a:p>
                          <a:endParaRPr lang="en-GB" dirty="0"/>
                        </a:p>
                      </a:txBody>
                      <a:tcPr/>
                    </a:tc>
                    <a:tc>
                      <a:txBody>
                        <a:bodyPr/>
                        <a:lstStyle/>
                        <a:p>
                          <a:endParaRPr lang="en-US"/>
                        </a:p>
                      </a:txBody>
                      <a:tcPr>
                        <a:blipFill>
                          <a:blip r:embed="rId3"/>
                          <a:stretch>
                            <a:fillRect l="-67670" t="-1406557" r="-485" b="-283607"/>
                          </a:stretch>
                        </a:blipFill>
                      </a:tcPr>
                    </a:tc>
                    <a:extLst>
                      <a:ext uri="{0D108BD9-81ED-4DB2-BD59-A6C34878D82A}">
                        <a16:rowId xmlns:a16="http://schemas.microsoft.com/office/drawing/2014/main" val="3485680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FF0000"/>
                              </a:solidFill>
                            </a:rPr>
                            <a:t>Many points faulty because of noise</a:t>
                          </a:r>
                        </a:p>
                      </a:txBody>
                      <a:tcPr/>
                    </a:tc>
                    <a:tc>
                      <a:txBody>
                        <a:bodyPr/>
                        <a:lstStyle/>
                        <a:p>
                          <a:endParaRPr lang="en-US"/>
                        </a:p>
                      </a:txBody>
                      <a:tcPr>
                        <a:blipFill>
                          <a:blip r:embed="rId3"/>
                          <a:stretch>
                            <a:fillRect l="-67670" t="-1506557" r="-485" b="-183607"/>
                          </a:stretch>
                        </a:blipFill>
                      </a:tcPr>
                    </a:tc>
                    <a:extLst>
                      <a:ext uri="{0D108BD9-81ED-4DB2-BD59-A6C34878D82A}">
                        <a16:rowId xmlns:a16="http://schemas.microsoft.com/office/drawing/2014/main" val="762481793"/>
                      </a:ext>
                    </a:extLst>
                  </a:tr>
                  <a:tr h="6096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Baseline_1 + Baseline_2 = Baseline_improved    </a:t>
                          </a:r>
                          <a:r>
                            <a:rPr lang="en-GB" sz="1600" b="1" i="1" u="sng" kern="1200" dirty="0">
                              <a:solidFill>
                                <a:schemeClr val="accent6">
                                  <a:lumMod val="75000"/>
                                </a:schemeClr>
                              </a:solidFill>
                              <a:latin typeface="+mn-lt"/>
                              <a:ea typeface="+mn-ea"/>
                              <a:cs typeface="+mn-cs"/>
                            </a:rPr>
                            <a:t>Real field data: 116 (raw) or 69 (smoothed) detected, a few missed, a few faulty</a:t>
                          </a:r>
                        </a:p>
                      </a:txBody>
                      <a:tcPr/>
                    </a:tc>
                    <a:tc hMerge="1">
                      <a:txBody>
                        <a:bodyPr/>
                        <a:lstStyle/>
                        <a:p>
                          <a:endParaRPr lang="en-GB" dirty="0"/>
                        </a:p>
                      </a:txBody>
                      <a:tcPr/>
                    </a:tc>
                    <a:extLst>
                      <a:ext uri="{0D108BD9-81ED-4DB2-BD59-A6C34878D82A}">
                        <a16:rowId xmlns:a16="http://schemas.microsoft.com/office/drawing/2014/main" val="1145915302"/>
                      </a:ext>
                    </a:extLst>
                  </a:tr>
                </a:tbl>
              </a:graphicData>
            </a:graphic>
          </p:graphicFrame>
        </mc:Fallback>
      </mc:AlternateContent>
    </p:spTree>
    <p:extLst>
      <p:ext uri="{BB962C8B-B14F-4D97-AF65-F5344CB8AC3E}">
        <p14:creationId xmlns:p14="http://schemas.microsoft.com/office/powerpoint/2010/main" val="1209639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Start Point Method</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690688"/>
            <a:ext cx="10515600" cy="4351338"/>
          </a:xfrm>
        </p:spPr>
        <p:txBody>
          <a:bodyPr>
            <a:normAutofit/>
          </a:bodyPr>
          <a:lstStyle/>
          <a:p>
            <a:r>
              <a:rPr lang="en-GB" dirty="0"/>
              <a:t>Test with synthetic data</a:t>
            </a:r>
          </a:p>
          <a:p>
            <a:pPr lvl="1">
              <a:buFont typeface="Courier New" panose="02070309020205020404" pitchFamily="49" charset="0"/>
              <a:buChar char="o"/>
            </a:pPr>
            <a:r>
              <a:rPr lang="en-GB" dirty="0"/>
              <a:t>Synthetic data</a:t>
            </a:r>
          </a:p>
          <a:p>
            <a:pPr lvl="2"/>
            <a:r>
              <a:rPr lang="en-GB" sz="1600" dirty="0"/>
              <a:t>6000 hours</a:t>
            </a:r>
          </a:p>
          <a:p>
            <a:pPr lvl="2"/>
            <a:r>
              <a:rPr lang="en-GB" sz="1600" dirty="0"/>
              <a:t>Pressure: 3519 measurements</a:t>
            </a:r>
          </a:p>
          <a:p>
            <a:pPr lvl="2"/>
            <a:r>
              <a:rPr lang="en-GB" sz="1600" dirty="0"/>
              <a:t>Flow rate: 95 measurements </a:t>
            </a:r>
          </a:p>
          <a:p>
            <a:pPr lvl="1">
              <a:buFont typeface="Courier New" panose="02070309020205020404" pitchFamily="49" charset="0"/>
              <a:buChar char="o"/>
            </a:pPr>
            <a:r>
              <a:rPr lang="en-GB" dirty="0"/>
              <a:t>Ground truth: 45 (according to my judgement)</a:t>
            </a:r>
          </a:p>
          <a:p>
            <a:pPr lvl="1">
              <a:buFont typeface="Courier New" panose="02070309020205020404" pitchFamily="49" charset="0"/>
              <a:buChar char="o"/>
            </a:pPr>
            <a:r>
              <a:rPr lang="en-GB" dirty="0"/>
              <a:t>Statistics plot for experiment result</a:t>
            </a:r>
          </a:p>
          <a:p>
            <a:pPr lvl="2"/>
            <a:r>
              <a:rPr lang="en-GB" dirty="0"/>
              <a:t>Noise threshold: 2.8*std  </a:t>
            </a:r>
            <a:r>
              <a:rPr lang="en-GB" sz="1600" b="1" i="1" u="sng" dirty="0">
                <a:solidFill>
                  <a:srgbClr val="FF0000"/>
                </a:solidFill>
              </a:rPr>
              <a:t>points missed if threshold increase</a:t>
            </a:r>
          </a:p>
          <a:p>
            <a:pPr lvl="2"/>
            <a:r>
              <a:rPr lang="en-GB" dirty="0"/>
              <a:t>Total detected breakpoints: 71</a:t>
            </a:r>
          </a:p>
          <a:p>
            <a:pPr lvl="2"/>
            <a:r>
              <a:rPr lang="en-GB" dirty="0"/>
              <a:t>Points correct: 45</a:t>
            </a:r>
          </a:p>
          <a:p>
            <a:pPr lvl="2"/>
            <a:r>
              <a:rPr lang="en-GB" dirty="0"/>
              <a:t>Points faulty: 26</a:t>
            </a:r>
          </a:p>
          <a:p>
            <a:pPr lvl="2"/>
            <a:r>
              <a:rPr lang="en-GB" dirty="0"/>
              <a:t>Points missed: 0</a:t>
            </a:r>
          </a:p>
        </p:txBody>
      </p:sp>
      <p:grpSp>
        <p:nvGrpSpPr>
          <p:cNvPr id="5" name="Group 4">
            <a:extLst>
              <a:ext uri="{FF2B5EF4-FFF2-40B4-BE49-F238E27FC236}">
                <a16:creationId xmlns:a16="http://schemas.microsoft.com/office/drawing/2014/main" id="{B734F676-2ADD-4ECA-8BA4-CA1A4AB2FCE9}"/>
              </a:ext>
            </a:extLst>
          </p:cNvPr>
          <p:cNvGrpSpPr/>
          <p:nvPr/>
        </p:nvGrpSpPr>
        <p:grpSpPr>
          <a:xfrm>
            <a:off x="8233310" y="3653440"/>
            <a:ext cx="2923628" cy="2247900"/>
            <a:chOff x="7790379" y="3169469"/>
            <a:chExt cx="2923628" cy="2247900"/>
          </a:xfrm>
        </p:grpSpPr>
        <p:grpSp>
          <p:nvGrpSpPr>
            <p:cNvPr id="21" name="Group 20">
              <a:extLst>
                <a:ext uri="{FF2B5EF4-FFF2-40B4-BE49-F238E27FC236}">
                  <a16:creationId xmlns:a16="http://schemas.microsoft.com/office/drawing/2014/main" id="{98910FF8-622B-4283-B411-226487EEA09F}"/>
                </a:ext>
              </a:extLst>
            </p:cNvPr>
            <p:cNvGrpSpPr/>
            <p:nvPr/>
          </p:nvGrpSpPr>
          <p:grpSpPr>
            <a:xfrm>
              <a:off x="7790379" y="3169469"/>
              <a:ext cx="2923628" cy="2247900"/>
              <a:chOff x="7109636" y="2010808"/>
              <a:chExt cx="2923628" cy="2247900"/>
            </a:xfrm>
          </p:grpSpPr>
          <p:pic>
            <p:nvPicPr>
              <p:cNvPr id="22" name="Picture 21">
                <a:extLst>
                  <a:ext uri="{FF2B5EF4-FFF2-40B4-BE49-F238E27FC236}">
                    <a16:creationId xmlns:a16="http://schemas.microsoft.com/office/drawing/2014/main" id="{E1762058-D0A2-4D35-88E8-19D080A0E05F}"/>
                  </a:ext>
                </a:extLst>
              </p:cNvPr>
              <p:cNvPicPr>
                <a:picLocks noChangeAspect="1"/>
              </p:cNvPicPr>
              <p:nvPr/>
            </p:nvPicPr>
            <p:blipFill>
              <a:blip r:embed="rId2"/>
              <a:stretch>
                <a:fillRect/>
              </a:stretch>
            </p:blipFill>
            <p:spPr>
              <a:xfrm>
                <a:off x="7842514" y="2010808"/>
                <a:ext cx="2190750" cy="2247900"/>
              </a:xfrm>
              <a:prstGeom prst="rect">
                <a:avLst/>
              </a:prstGeom>
            </p:spPr>
          </p:pic>
          <p:sp>
            <p:nvSpPr>
              <p:cNvPr id="23" name="TextBox 22">
                <a:extLst>
                  <a:ext uri="{FF2B5EF4-FFF2-40B4-BE49-F238E27FC236}">
                    <a16:creationId xmlns:a16="http://schemas.microsoft.com/office/drawing/2014/main" id="{61483BC2-23B1-4A9F-81A3-F4469A0FEB3E}"/>
                  </a:ext>
                </a:extLst>
              </p:cNvPr>
              <p:cNvSpPr txBox="1"/>
              <p:nvPr/>
            </p:nvSpPr>
            <p:spPr>
              <a:xfrm>
                <a:off x="7109636" y="2959843"/>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grpSp>
        <p:sp>
          <p:nvSpPr>
            <p:cNvPr id="24" name="TextBox 23">
              <a:extLst>
                <a:ext uri="{FF2B5EF4-FFF2-40B4-BE49-F238E27FC236}">
                  <a16:creationId xmlns:a16="http://schemas.microsoft.com/office/drawing/2014/main" id="{1E2C7E96-07F1-4CC3-821D-79DF7E669923}"/>
                </a:ext>
              </a:extLst>
            </p:cNvPr>
            <p:cNvSpPr txBox="1"/>
            <p:nvPr/>
          </p:nvSpPr>
          <p:spPr>
            <a:xfrm>
              <a:off x="9460962" y="4118504"/>
              <a:ext cx="747641" cy="523220"/>
            </a:xfrm>
            <a:prstGeom prst="rect">
              <a:avLst/>
            </a:prstGeom>
            <a:noFill/>
          </p:spPr>
          <p:txBody>
            <a:bodyPr wrap="none" rtlCol="0">
              <a:spAutoFit/>
            </a:bodyPr>
            <a:lstStyle/>
            <a:p>
              <a:pPr algn="ctr"/>
              <a:r>
                <a:rPr lang="en-GB" sz="1400" dirty="0"/>
                <a:t>ground </a:t>
              </a:r>
            </a:p>
            <a:p>
              <a:pPr algn="ctr"/>
              <a:r>
                <a:rPr lang="en-GB" sz="1400" dirty="0"/>
                <a:t>truth</a:t>
              </a:r>
            </a:p>
          </p:txBody>
        </p:sp>
      </p:grpSp>
    </p:spTree>
    <p:extLst>
      <p:ext uri="{BB962C8B-B14F-4D97-AF65-F5344CB8AC3E}">
        <p14:creationId xmlns:p14="http://schemas.microsoft.com/office/powerpoint/2010/main" val="658628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E10E0B1-E648-4845-B8E4-19A2FD355D5D}"/>
              </a:ext>
            </a:extLst>
          </p:cNvPr>
          <p:cNvPicPr>
            <a:picLocks noChangeAspect="1"/>
          </p:cNvPicPr>
          <p:nvPr/>
        </p:nvPicPr>
        <p:blipFill>
          <a:blip r:embed="rId2"/>
          <a:stretch>
            <a:fillRect/>
          </a:stretch>
        </p:blipFill>
        <p:spPr>
          <a:xfrm>
            <a:off x="1097870" y="78509"/>
            <a:ext cx="10925915" cy="6779491"/>
          </a:xfrm>
          <a:prstGeom prst="rect">
            <a:avLst/>
          </a:prstGeom>
        </p:spPr>
      </p:pic>
      <p:sp>
        <p:nvSpPr>
          <p:cNvPr id="24" name="Arrow: Pentagon 23">
            <a:extLst>
              <a:ext uri="{FF2B5EF4-FFF2-40B4-BE49-F238E27FC236}">
                <a16:creationId xmlns:a16="http://schemas.microsoft.com/office/drawing/2014/main" id="{4AB79BF7-9D6A-4205-9AF9-CFE04E51CCF7}"/>
              </a:ext>
            </a:extLst>
          </p:cNvPr>
          <p:cNvSpPr/>
          <p:nvPr/>
        </p:nvSpPr>
        <p:spPr>
          <a:xfrm>
            <a:off x="70702" y="1013381"/>
            <a:ext cx="1107650" cy="46662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Synthetic</a:t>
            </a:r>
          </a:p>
        </p:txBody>
      </p:sp>
      <p:sp>
        <p:nvSpPr>
          <p:cNvPr id="25" name="Arrow: Pentagon 24">
            <a:extLst>
              <a:ext uri="{FF2B5EF4-FFF2-40B4-BE49-F238E27FC236}">
                <a16:creationId xmlns:a16="http://schemas.microsoft.com/office/drawing/2014/main" id="{DA1BAC55-1527-4E46-BA43-30E42171F3BD}"/>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Start point</a:t>
            </a:r>
          </a:p>
        </p:txBody>
      </p:sp>
    </p:spTree>
    <p:extLst>
      <p:ext uri="{BB962C8B-B14F-4D97-AF65-F5344CB8AC3E}">
        <p14:creationId xmlns:p14="http://schemas.microsoft.com/office/powerpoint/2010/main" val="3745823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Start Point Method</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576931"/>
            <a:ext cx="10515600" cy="4351338"/>
          </a:xfrm>
        </p:spPr>
        <p:txBody>
          <a:bodyPr>
            <a:normAutofit lnSpcReduction="10000"/>
          </a:bodyPr>
          <a:lstStyle/>
          <a:p>
            <a:r>
              <a:rPr lang="en-GB" dirty="0"/>
              <a:t>Test with </a:t>
            </a:r>
            <a:r>
              <a:rPr lang="en-GB" b="1" dirty="0"/>
              <a:t>real field data (S-G)</a:t>
            </a:r>
          </a:p>
          <a:p>
            <a:pPr lvl="1">
              <a:buFont typeface="Courier New" panose="02070309020205020404" pitchFamily="49" charset="0"/>
              <a:buChar char="o"/>
            </a:pPr>
            <a:r>
              <a:rPr lang="en-GB" dirty="0"/>
              <a:t>Real field data</a:t>
            </a:r>
          </a:p>
          <a:p>
            <a:pPr lvl="2"/>
            <a:r>
              <a:rPr lang="en-GB" sz="1600" dirty="0"/>
              <a:t>4070 hours</a:t>
            </a:r>
          </a:p>
          <a:p>
            <a:pPr lvl="2"/>
            <a:r>
              <a:rPr lang="en-GB" sz="1600" dirty="0"/>
              <a:t>Pressure: 29813 measurements</a:t>
            </a:r>
          </a:p>
          <a:p>
            <a:pPr lvl="2"/>
            <a:r>
              <a:rPr lang="en-GB" sz="1600" dirty="0"/>
              <a:t>Flow rate: 10191 measurements</a:t>
            </a:r>
          </a:p>
          <a:p>
            <a:pPr lvl="1">
              <a:buFont typeface="Courier New" panose="02070309020205020404" pitchFamily="49" charset="0"/>
              <a:buChar char="o"/>
            </a:pPr>
            <a:r>
              <a:rPr lang="en-GB" dirty="0"/>
              <a:t>Ground truth: </a:t>
            </a:r>
            <a:r>
              <a:rPr lang="en-GB" dirty="0">
                <a:solidFill>
                  <a:srgbClr val="FF0000"/>
                </a:solidFill>
              </a:rPr>
              <a:t>60 </a:t>
            </a:r>
            <a:endParaRPr lang="en-GB" dirty="0"/>
          </a:p>
          <a:p>
            <a:pPr lvl="1">
              <a:buFont typeface="Courier New" panose="02070309020205020404" pitchFamily="49" charset="0"/>
              <a:buChar char="o"/>
            </a:pPr>
            <a:r>
              <a:rPr lang="en-GB" dirty="0"/>
              <a:t>Statistics plot for experiment result</a:t>
            </a:r>
          </a:p>
          <a:p>
            <a:pPr marL="914400" lvl="2" indent="0">
              <a:buNone/>
            </a:pPr>
            <a:r>
              <a:rPr lang="en-GB" b="1" dirty="0">
                <a:solidFill>
                  <a:srgbClr val="00B050"/>
                </a:solidFill>
              </a:rPr>
              <a:t>With</a:t>
            </a:r>
            <a:r>
              <a:rPr lang="en-GB" dirty="0"/>
              <a:t> S-G filter</a:t>
            </a:r>
          </a:p>
          <a:p>
            <a:pPr marL="914400" lvl="2" indent="0">
              <a:buNone/>
            </a:pPr>
            <a:r>
              <a:rPr lang="en-GB" dirty="0"/>
              <a:t>Noise threshold: 3*std</a:t>
            </a:r>
          </a:p>
          <a:p>
            <a:pPr marL="914400" lvl="2" indent="0">
              <a:buNone/>
            </a:pPr>
            <a:r>
              <a:rPr lang="en-GB" dirty="0"/>
              <a:t>Total detected breakpoints: 404</a:t>
            </a:r>
          </a:p>
          <a:p>
            <a:pPr marL="914400" lvl="2" indent="0">
              <a:buNone/>
            </a:pPr>
            <a:r>
              <a:rPr lang="en-GB" dirty="0"/>
              <a:t>Points correct: </a:t>
            </a:r>
            <a:r>
              <a:rPr lang="en-GB" dirty="0">
                <a:solidFill>
                  <a:srgbClr val="FF0000"/>
                </a:solidFill>
              </a:rPr>
              <a:t>?</a:t>
            </a:r>
            <a:r>
              <a:rPr lang="en-GB" dirty="0"/>
              <a:t> (my next job)</a:t>
            </a:r>
          </a:p>
          <a:p>
            <a:pPr marL="914400" lvl="2" indent="0">
              <a:buNone/>
            </a:pPr>
            <a:r>
              <a:rPr lang="en-GB" dirty="0"/>
              <a:t>Points faulty: </a:t>
            </a:r>
            <a:r>
              <a:rPr lang="en-GB" dirty="0">
                <a:solidFill>
                  <a:srgbClr val="FF0000"/>
                </a:solidFill>
              </a:rPr>
              <a:t>?</a:t>
            </a:r>
            <a:r>
              <a:rPr lang="en-GB" dirty="0"/>
              <a:t> (my next job)</a:t>
            </a:r>
          </a:p>
          <a:p>
            <a:pPr marL="914400" lvl="2" indent="0">
              <a:buNone/>
            </a:pPr>
            <a:r>
              <a:rPr lang="en-GB" dirty="0"/>
              <a:t>Points missed: </a:t>
            </a:r>
            <a:r>
              <a:rPr lang="en-GB" dirty="0">
                <a:solidFill>
                  <a:srgbClr val="FF0000"/>
                </a:solidFill>
              </a:rPr>
              <a:t>? </a:t>
            </a:r>
            <a:r>
              <a:rPr lang="en-GB" dirty="0"/>
              <a:t>(my next job)</a:t>
            </a:r>
          </a:p>
          <a:p>
            <a:pPr lvl="2"/>
            <a:endParaRPr lang="en-GB" sz="1600" dirty="0"/>
          </a:p>
        </p:txBody>
      </p:sp>
      <p:grpSp>
        <p:nvGrpSpPr>
          <p:cNvPr id="21" name="Group 20">
            <a:extLst>
              <a:ext uri="{FF2B5EF4-FFF2-40B4-BE49-F238E27FC236}">
                <a16:creationId xmlns:a16="http://schemas.microsoft.com/office/drawing/2014/main" id="{184D7DE0-5870-498A-BD7A-FDCD05615118}"/>
              </a:ext>
            </a:extLst>
          </p:cNvPr>
          <p:cNvGrpSpPr/>
          <p:nvPr/>
        </p:nvGrpSpPr>
        <p:grpSpPr>
          <a:xfrm>
            <a:off x="7451795" y="2036385"/>
            <a:ext cx="3337927" cy="3004986"/>
            <a:chOff x="6877585" y="2367265"/>
            <a:chExt cx="3337927" cy="3004986"/>
          </a:xfrm>
        </p:grpSpPr>
        <p:pic>
          <p:nvPicPr>
            <p:cNvPr id="22" name="Picture 21">
              <a:extLst>
                <a:ext uri="{FF2B5EF4-FFF2-40B4-BE49-F238E27FC236}">
                  <a16:creationId xmlns:a16="http://schemas.microsoft.com/office/drawing/2014/main" id="{03AF0763-0EB6-42B0-A52D-3A27CBF03324}"/>
                </a:ext>
              </a:extLst>
            </p:cNvPr>
            <p:cNvPicPr>
              <a:picLocks noChangeAspect="1"/>
            </p:cNvPicPr>
            <p:nvPr/>
          </p:nvPicPr>
          <p:blipFill>
            <a:blip r:embed="rId2"/>
            <a:stretch>
              <a:fillRect/>
            </a:stretch>
          </p:blipFill>
          <p:spPr>
            <a:xfrm>
              <a:off x="7285166" y="2897352"/>
              <a:ext cx="2580397" cy="2093857"/>
            </a:xfrm>
            <a:prstGeom prst="rect">
              <a:avLst/>
            </a:prstGeom>
          </p:spPr>
        </p:pic>
        <p:sp>
          <p:nvSpPr>
            <p:cNvPr id="23" name="TextBox 22">
              <a:extLst>
                <a:ext uri="{FF2B5EF4-FFF2-40B4-BE49-F238E27FC236}">
                  <a16:creationId xmlns:a16="http://schemas.microsoft.com/office/drawing/2014/main" id="{1544CE9A-7D32-47AD-9CA5-7E328D83BD14}"/>
                </a:ext>
              </a:extLst>
            </p:cNvPr>
            <p:cNvSpPr txBox="1"/>
            <p:nvPr/>
          </p:nvSpPr>
          <p:spPr>
            <a:xfrm>
              <a:off x="7065591" y="4849031"/>
              <a:ext cx="1330749" cy="523220"/>
            </a:xfrm>
            <a:prstGeom prst="rect">
              <a:avLst/>
            </a:prstGeom>
            <a:noFill/>
          </p:spPr>
          <p:txBody>
            <a:bodyPr wrap="none" rtlCol="0">
              <a:spAutoFit/>
            </a:bodyPr>
            <a:lstStyle/>
            <a:p>
              <a:pPr algn="ctr"/>
              <a:r>
                <a:rPr lang="en-GB" sz="1400" dirty="0"/>
                <a:t>Left circle: </a:t>
              </a:r>
            </a:p>
            <a:p>
              <a:pPr algn="ctr"/>
              <a:r>
                <a:rPr lang="en-GB" sz="1400" dirty="0"/>
                <a:t>detected points</a:t>
              </a:r>
            </a:p>
          </p:txBody>
        </p:sp>
        <p:sp>
          <p:nvSpPr>
            <p:cNvPr id="24" name="TextBox 23">
              <a:extLst>
                <a:ext uri="{FF2B5EF4-FFF2-40B4-BE49-F238E27FC236}">
                  <a16:creationId xmlns:a16="http://schemas.microsoft.com/office/drawing/2014/main" id="{E9B2209B-07A2-4648-A1E6-B38AEA4D5F53}"/>
                </a:ext>
              </a:extLst>
            </p:cNvPr>
            <p:cNvSpPr txBox="1"/>
            <p:nvPr/>
          </p:nvSpPr>
          <p:spPr>
            <a:xfrm>
              <a:off x="8876714" y="4849031"/>
              <a:ext cx="1121141" cy="523220"/>
            </a:xfrm>
            <a:prstGeom prst="rect">
              <a:avLst/>
            </a:prstGeom>
            <a:noFill/>
          </p:spPr>
          <p:txBody>
            <a:bodyPr wrap="none" rtlCol="0">
              <a:spAutoFit/>
            </a:bodyPr>
            <a:lstStyle/>
            <a:p>
              <a:pPr algn="ctr"/>
              <a:r>
                <a:rPr lang="en-GB" sz="1400" dirty="0"/>
                <a:t>Right circle: </a:t>
              </a:r>
            </a:p>
            <a:p>
              <a:pPr algn="ctr"/>
              <a:r>
                <a:rPr lang="en-GB" sz="1400" dirty="0"/>
                <a:t>ground truth</a:t>
              </a:r>
            </a:p>
          </p:txBody>
        </p:sp>
        <p:cxnSp>
          <p:nvCxnSpPr>
            <p:cNvPr id="25" name="Straight Arrow Connector 24">
              <a:extLst>
                <a:ext uri="{FF2B5EF4-FFF2-40B4-BE49-F238E27FC236}">
                  <a16:creationId xmlns:a16="http://schemas.microsoft.com/office/drawing/2014/main" id="{E50880BE-FF49-4DD2-BA52-C482F9050D81}"/>
                </a:ext>
              </a:extLst>
            </p:cNvPr>
            <p:cNvCxnSpPr/>
            <p:nvPr/>
          </p:nvCxnSpPr>
          <p:spPr>
            <a:xfrm>
              <a:off x="7345081" y="3196583"/>
              <a:ext cx="385880" cy="4197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A601087-8225-4866-92B8-75B7D1B6AE8C}"/>
                </a:ext>
              </a:extLst>
            </p:cNvPr>
            <p:cNvCxnSpPr/>
            <p:nvPr/>
          </p:nvCxnSpPr>
          <p:spPr>
            <a:xfrm>
              <a:off x="8471241" y="2892774"/>
              <a:ext cx="0" cy="536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A1FE53-FAFC-436C-A10F-8285920B1B96}"/>
                </a:ext>
              </a:extLst>
            </p:cNvPr>
            <p:cNvCxnSpPr/>
            <p:nvPr/>
          </p:nvCxnSpPr>
          <p:spPr>
            <a:xfrm flipH="1">
              <a:off x="9229033" y="3316237"/>
              <a:ext cx="428284" cy="3607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3C7EA5-4CC0-4D1B-AF08-CA661E5F6055}"/>
                </a:ext>
              </a:extLst>
            </p:cNvPr>
            <p:cNvSpPr txBox="1"/>
            <p:nvPr/>
          </p:nvSpPr>
          <p:spPr>
            <a:xfrm>
              <a:off x="8120343" y="2367265"/>
              <a:ext cx="701795"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correct</a:t>
              </a:r>
            </a:p>
          </p:txBody>
        </p:sp>
        <p:sp>
          <p:nvSpPr>
            <p:cNvPr id="29" name="TextBox 28">
              <a:extLst>
                <a:ext uri="{FF2B5EF4-FFF2-40B4-BE49-F238E27FC236}">
                  <a16:creationId xmlns:a16="http://schemas.microsoft.com/office/drawing/2014/main" id="{1F08857B-1A9E-4779-9E58-C1E2F000264C}"/>
                </a:ext>
              </a:extLst>
            </p:cNvPr>
            <p:cNvSpPr txBox="1"/>
            <p:nvPr/>
          </p:nvSpPr>
          <p:spPr>
            <a:xfrm>
              <a:off x="6877585" y="2603606"/>
              <a:ext cx="679930"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faulty</a:t>
              </a:r>
            </a:p>
          </p:txBody>
        </p:sp>
        <p:sp>
          <p:nvSpPr>
            <p:cNvPr id="30" name="TextBox 29">
              <a:extLst>
                <a:ext uri="{FF2B5EF4-FFF2-40B4-BE49-F238E27FC236}">
                  <a16:creationId xmlns:a16="http://schemas.microsoft.com/office/drawing/2014/main" id="{945EE57F-BD9A-4345-90DF-B3C236AE3562}"/>
                </a:ext>
              </a:extLst>
            </p:cNvPr>
            <p:cNvSpPr txBox="1"/>
            <p:nvPr/>
          </p:nvSpPr>
          <p:spPr>
            <a:xfrm>
              <a:off x="9521090" y="2790728"/>
              <a:ext cx="694422"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missed</a:t>
              </a:r>
            </a:p>
          </p:txBody>
        </p:sp>
      </p:gr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5CFEDDF2-B36B-40FC-B35B-B2E1D6091504}"/>
                  </a:ext>
                </a:extLst>
              </p:cNvPr>
              <p:cNvGraphicFramePr>
                <a:graphicFrameLocks noChangeAspect="1"/>
              </p:cNvGraphicFramePr>
              <p:nvPr>
                <p:extLst>
                  <p:ext uri="{D42A27DB-BD31-4B8C-83A1-F6EECF244321}">
                    <p14:modId xmlns:p14="http://schemas.microsoft.com/office/powerpoint/2010/main" val="475640788"/>
                  </p:ext>
                </p:extLst>
              </p:nvPr>
            </p:nvGraphicFramePr>
            <p:xfrm>
              <a:off x="0" y="6158060"/>
              <a:ext cx="1244338" cy="699940"/>
            </p:xfrm>
            <a:graphic>
              <a:graphicData uri="http://schemas.microsoft.com/office/powerpoint/2016/slidezoom">
                <pslz:sldZm>
                  <pslz:sldZmObj sldId="310" cId="89032760">
                    <pslz:zmPr id="{C8262097-174A-4008-89A4-78D44D8762DF}" returnToParent="0" transitionDur="1000">
                      <p166:blipFill xmlns:p166="http://schemas.microsoft.com/office/powerpoint/2016/6/main">
                        <a:blip r:embed="rId3"/>
                        <a:stretch>
                          <a:fillRect/>
                        </a:stretch>
                      </p166:blipFill>
                      <p166:spPr xmlns:p166="http://schemas.microsoft.com/office/powerpoint/2016/6/main">
                        <a:xfrm>
                          <a:off x="0" y="0"/>
                          <a:ext cx="1244338" cy="699940"/>
                        </a:xfrm>
                        <a:prstGeom prst="rect">
                          <a:avLst/>
                        </a:prstGeom>
                        <a:ln w="3175">
                          <a:solidFill>
                            <a:prstClr val="ltGray"/>
                          </a:solidFill>
                        </a:ln>
                      </p166:spPr>
                    </pslz:zmPr>
                  </pslz:sldZmObj>
                </pslz:sldZm>
              </a:graphicData>
            </a:graphic>
          </p:graphicFrame>
        </mc:Choice>
        <mc:Fallback>
          <p:pic>
            <p:nvPicPr>
              <p:cNvPr id="5" name="Slide Zoom 4">
                <a:hlinkClick r:id="rId4" action="ppaction://hlinksldjump"/>
                <a:extLst>
                  <a:ext uri="{FF2B5EF4-FFF2-40B4-BE49-F238E27FC236}">
                    <a16:creationId xmlns:a16="http://schemas.microsoft.com/office/drawing/2014/main" id="{5CFEDDF2-B36B-40FC-B35B-B2E1D6091504}"/>
                  </a:ext>
                </a:extLst>
              </p:cNvPr>
              <p:cNvPicPr>
                <a:picLocks noGrp="1" noRot="1" noChangeAspect="1" noMove="1" noResize="1" noEditPoints="1" noAdjustHandles="1" noChangeArrowheads="1" noChangeShapeType="1"/>
              </p:cNvPicPr>
              <p:nvPr/>
            </p:nvPicPr>
            <p:blipFill>
              <a:blip r:embed="rId3"/>
              <a:stretch>
                <a:fillRect/>
              </a:stretch>
            </p:blipFill>
            <p:spPr>
              <a:xfrm>
                <a:off x="0" y="6158060"/>
                <a:ext cx="1244338" cy="699940"/>
              </a:xfrm>
              <a:prstGeom prst="rect">
                <a:avLst/>
              </a:prstGeom>
              <a:ln w="3175">
                <a:solidFill>
                  <a:prstClr val="ltGray"/>
                </a:solidFill>
              </a:ln>
            </p:spPr>
          </p:pic>
        </mc:Fallback>
      </mc:AlternateContent>
    </p:spTree>
    <p:extLst>
      <p:ext uri="{BB962C8B-B14F-4D97-AF65-F5344CB8AC3E}">
        <p14:creationId xmlns:p14="http://schemas.microsoft.com/office/powerpoint/2010/main" val="1015769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23B4877-E134-4135-8F02-8F54D092AFF5}"/>
              </a:ext>
            </a:extLst>
          </p:cNvPr>
          <p:cNvPicPr>
            <a:picLocks noChangeAspect="1"/>
          </p:cNvPicPr>
          <p:nvPr/>
        </p:nvPicPr>
        <p:blipFill>
          <a:blip r:embed="rId2"/>
          <a:stretch>
            <a:fillRect/>
          </a:stretch>
        </p:blipFill>
        <p:spPr>
          <a:xfrm>
            <a:off x="1199027" y="2910411"/>
            <a:ext cx="7049425" cy="3481688"/>
          </a:xfrm>
          <a:prstGeom prst="rect">
            <a:avLst/>
          </a:prstGeom>
        </p:spPr>
      </p:pic>
      <p:sp>
        <p:nvSpPr>
          <p:cNvPr id="2" name="Title 1">
            <a:extLst>
              <a:ext uri="{FF2B5EF4-FFF2-40B4-BE49-F238E27FC236}">
                <a16:creationId xmlns:a16="http://schemas.microsoft.com/office/drawing/2014/main" id="{2CA5C5E8-5D8E-41FA-A63A-0D1023358B79}"/>
              </a:ext>
            </a:extLst>
          </p:cNvPr>
          <p:cNvSpPr>
            <a:spLocks noGrp="1"/>
          </p:cNvSpPr>
          <p:nvPr>
            <p:ph type="title"/>
          </p:nvPr>
        </p:nvSpPr>
        <p:spPr/>
        <p:txBody>
          <a:bodyPr/>
          <a:lstStyle/>
          <a:p>
            <a:r>
              <a:rPr lang="en-GB" dirty="0"/>
              <a:t>Start Point Method</a:t>
            </a:r>
          </a:p>
        </p:txBody>
      </p:sp>
      <p:sp>
        <p:nvSpPr>
          <p:cNvPr id="6" name="TextBox 5">
            <a:extLst>
              <a:ext uri="{FF2B5EF4-FFF2-40B4-BE49-F238E27FC236}">
                <a16:creationId xmlns:a16="http://schemas.microsoft.com/office/drawing/2014/main" id="{458A76DF-0F6B-4320-A561-957D17D07D21}"/>
              </a:ext>
            </a:extLst>
          </p:cNvPr>
          <p:cNvSpPr txBox="1"/>
          <p:nvPr/>
        </p:nvSpPr>
        <p:spPr>
          <a:xfrm>
            <a:off x="5965795" y="5234101"/>
            <a:ext cx="1297278" cy="369332"/>
          </a:xfrm>
          <a:prstGeom prst="rect">
            <a:avLst/>
          </a:prstGeom>
          <a:noFill/>
        </p:spPr>
        <p:txBody>
          <a:bodyPr wrap="none" rtlCol="0">
            <a:spAutoFit/>
          </a:bodyPr>
          <a:lstStyle/>
          <a:p>
            <a:r>
              <a:rPr lang="en-GB" b="1" dirty="0">
                <a:solidFill>
                  <a:srgbClr val="FF0000"/>
                </a:solidFill>
              </a:rPr>
              <a:t>Very noisy !</a:t>
            </a:r>
          </a:p>
        </p:txBody>
      </p:sp>
      <p:sp>
        <p:nvSpPr>
          <p:cNvPr id="7" name="Rectangle 6">
            <a:extLst>
              <a:ext uri="{FF2B5EF4-FFF2-40B4-BE49-F238E27FC236}">
                <a16:creationId xmlns:a16="http://schemas.microsoft.com/office/drawing/2014/main" id="{6D6060EA-CDEC-4DD5-BAE4-1D623D3310E5}"/>
              </a:ext>
            </a:extLst>
          </p:cNvPr>
          <p:cNvSpPr/>
          <p:nvPr/>
        </p:nvSpPr>
        <p:spPr>
          <a:xfrm>
            <a:off x="4758430" y="4128940"/>
            <a:ext cx="1029628" cy="83238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F9144DF8-D73F-45E8-B5EA-87BB9D0B52F3}"/>
              </a:ext>
            </a:extLst>
          </p:cNvPr>
          <p:cNvCxnSpPr>
            <a:cxnSpLocks/>
          </p:cNvCxnSpPr>
          <p:nvPr/>
        </p:nvCxnSpPr>
        <p:spPr>
          <a:xfrm>
            <a:off x="5379865" y="5034994"/>
            <a:ext cx="585930" cy="2423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9CD4D4D-4BDB-4847-8690-D412473D9559}"/>
              </a:ext>
            </a:extLst>
          </p:cNvPr>
          <p:cNvSpPr txBox="1"/>
          <p:nvPr/>
        </p:nvSpPr>
        <p:spPr>
          <a:xfrm>
            <a:off x="1361117" y="1558713"/>
            <a:ext cx="2497800" cy="1292662"/>
          </a:xfrm>
          <a:prstGeom prst="rect">
            <a:avLst/>
          </a:prstGeom>
          <a:noFill/>
        </p:spPr>
        <p:txBody>
          <a:bodyPr wrap="none" rtlCol="0">
            <a:spAutoFit/>
          </a:bodyPr>
          <a:lstStyle/>
          <a:p>
            <a:r>
              <a:rPr lang="en-GB" sz="2400" i="0" dirty="0">
                <a:solidFill>
                  <a:srgbClr val="4A4A4A"/>
                </a:solidFill>
                <a:effectLst/>
                <a:latin typeface="Open Sans"/>
              </a:rPr>
              <a:t>Data denosing</a:t>
            </a:r>
          </a:p>
          <a:p>
            <a:r>
              <a:rPr lang="en-GB" i="0" dirty="0">
                <a:solidFill>
                  <a:srgbClr val="4A4A4A"/>
                </a:solidFill>
                <a:effectLst/>
                <a:latin typeface="Open Sans"/>
              </a:rPr>
              <a:t>S-G filter </a:t>
            </a:r>
            <a:r>
              <a:rPr lang="en-GB" b="1" i="0" dirty="0">
                <a:solidFill>
                  <a:srgbClr val="4A4A4A"/>
                </a:solidFill>
                <a:effectLst/>
                <a:latin typeface="Open Sans"/>
              </a:rPr>
              <a:t>parameters</a:t>
            </a:r>
            <a:r>
              <a:rPr lang="en-GB" i="0" dirty="0">
                <a:solidFill>
                  <a:srgbClr val="4A4A4A"/>
                </a:solidFill>
                <a:effectLst/>
                <a:latin typeface="Open Sans"/>
              </a:rPr>
              <a:t> </a:t>
            </a:r>
          </a:p>
          <a:p>
            <a:pPr marL="285750" indent="-285750">
              <a:buFont typeface="Arial" panose="020B0604020202020204" pitchFamily="34" charset="0"/>
              <a:buChar char="•"/>
            </a:pPr>
            <a:r>
              <a:rPr lang="en-GB" i="0" dirty="0">
                <a:solidFill>
                  <a:srgbClr val="4A4A4A"/>
                </a:solidFill>
                <a:effectLst/>
                <a:latin typeface="Open Sans"/>
              </a:rPr>
              <a:t>window_length: 199</a:t>
            </a:r>
          </a:p>
          <a:p>
            <a:pPr marL="285750" indent="-285750">
              <a:buFont typeface="Arial" panose="020B0604020202020204" pitchFamily="34" charset="0"/>
              <a:buChar char="•"/>
            </a:pPr>
            <a:r>
              <a:rPr lang="en-GB" i="0" dirty="0">
                <a:solidFill>
                  <a:srgbClr val="4A4A4A"/>
                </a:solidFill>
                <a:effectLst/>
                <a:latin typeface="Open Sans"/>
              </a:rPr>
              <a:t>Polyorder</a:t>
            </a:r>
            <a:r>
              <a:rPr lang="en-GB" dirty="0">
                <a:solidFill>
                  <a:srgbClr val="4A4A4A"/>
                </a:solidFill>
                <a:latin typeface="Open Sans"/>
              </a:rPr>
              <a:t>: 3</a:t>
            </a:r>
            <a:endParaRPr lang="en-GB" dirty="0"/>
          </a:p>
        </p:txBody>
      </p:sp>
    </p:spTree>
    <p:extLst>
      <p:ext uri="{BB962C8B-B14F-4D97-AF65-F5344CB8AC3E}">
        <p14:creationId xmlns:p14="http://schemas.microsoft.com/office/powerpoint/2010/main" val="1441343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46C5F1A-A3DD-491D-8C7E-D2019BFF6FF3}"/>
              </a:ext>
            </a:extLst>
          </p:cNvPr>
          <p:cNvPicPr>
            <a:picLocks noChangeAspect="1"/>
          </p:cNvPicPr>
          <p:nvPr/>
        </p:nvPicPr>
        <p:blipFill>
          <a:blip r:embed="rId2"/>
          <a:stretch>
            <a:fillRect/>
          </a:stretch>
        </p:blipFill>
        <p:spPr>
          <a:xfrm>
            <a:off x="952978" y="32689"/>
            <a:ext cx="11009636" cy="6792622"/>
          </a:xfrm>
          <a:prstGeom prst="rect">
            <a:avLst/>
          </a:prstGeom>
        </p:spPr>
      </p:pic>
      <p:sp>
        <p:nvSpPr>
          <p:cNvPr id="3" name="Rectangle 2">
            <a:extLst>
              <a:ext uri="{FF2B5EF4-FFF2-40B4-BE49-F238E27FC236}">
                <a16:creationId xmlns:a16="http://schemas.microsoft.com/office/drawing/2014/main" id="{88FD2390-3596-4ADD-89F2-5C51D5B743BB}"/>
              </a:ext>
            </a:extLst>
          </p:cNvPr>
          <p:cNvSpPr/>
          <p:nvPr/>
        </p:nvSpPr>
        <p:spPr>
          <a:xfrm>
            <a:off x="3059769" y="365125"/>
            <a:ext cx="443884" cy="13255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055F5AB-877C-4199-B4EC-D4670DBA2332}"/>
              </a:ext>
            </a:extLst>
          </p:cNvPr>
          <p:cNvSpPr/>
          <p:nvPr/>
        </p:nvSpPr>
        <p:spPr>
          <a:xfrm>
            <a:off x="3718195" y="365125"/>
            <a:ext cx="486793" cy="13255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90321B-7CB0-4AB2-B98B-D2F9CC5BE770}"/>
              </a:ext>
            </a:extLst>
          </p:cNvPr>
          <p:cNvSpPr/>
          <p:nvPr/>
        </p:nvSpPr>
        <p:spPr>
          <a:xfrm>
            <a:off x="7767816" y="365124"/>
            <a:ext cx="364242" cy="1325563"/>
          </a:xfrm>
          <a:prstGeom prst="rect">
            <a:avLst/>
          </a:prstGeom>
          <a:noFill/>
          <a:ln w="28575">
            <a:solidFill>
              <a:srgbClr val="EE12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13284E2E-9854-420A-925A-DFA4DF49D3E1}"/>
              </a:ext>
            </a:extLst>
          </p:cNvPr>
          <p:cNvCxnSpPr>
            <a:cxnSpLocks/>
            <a:stCxn id="13" idx="3"/>
          </p:cNvCxnSpPr>
          <p:nvPr/>
        </p:nvCxnSpPr>
        <p:spPr>
          <a:xfrm>
            <a:off x="2638761" y="1106786"/>
            <a:ext cx="340237" cy="0"/>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1F05742F-188F-4DA4-8821-6806EA85C2B0}"/>
              </a:ext>
            </a:extLst>
          </p:cNvPr>
          <p:cNvSpPr txBox="1"/>
          <p:nvPr/>
        </p:nvSpPr>
        <p:spPr>
          <a:xfrm>
            <a:off x="8529269" y="960592"/>
            <a:ext cx="1027717" cy="292388"/>
          </a:xfrm>
          <a:prstGeom prst="rect">
            <a:avLst/>
          </a:prstGeom>
          <a:noFill/>
        </p:spPr>
        <p:txBody>
          <a:bodyPr wrap="none" rtlCol="0">
            <a:spAutoFit/>
          </a:bodyPr>
          <a:lstStyle/>
          <a:p>
            <a:r>
              <a:rPr lang="en-GB" sz="1300" dirty="0">
                <a:highlight>
                  <a:srgbClr val="FFFF00"/>
                </a:highlight>
              </a:rPr>
              <a:t>Points faulty</a:t>
            </a:r>
          </a:p>
        </p:txBody>
      </p:sp>
      <p:cxnSp>
        <p:nvCxnSpPr>
          <p:cNvPr id="11" name="Straight Arrow Connector 10">
            <a:extLst>
              <a:ext uri="{FF2B5EF4-FFF2-40B4-BE49-F238E27FC236}">
                <a16:creationId xmlns:a16="http://schemas.microsoft.com/office/drawing/2014/main" id="{E6B5CB43-83B2-41A9-B93C-D409628D845F}"/>
              </a:ext>
            </a:extLst>
          </p:cNvPr>
          <p:cNvCxnSpPr>
            <a:cxnSpLocks/>
          </p:cNvCxnSpPr>
          <p:nvPr/>
        </p:nvCxnSpPr>
        <p:spPr>
          <a:xfrm flipH="1">
            <a:off x="8132057" y="1106786"/>
            <a:ext cx="468668" cy="0"/>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89593C6-A634-466A-84CB-16CA6DDEEED6}"/>
              </a:ext>
            </a:extLst>
          </p:cNvPr>
          <p:cNvSpPr txBox="1"/>
          <p:nvPr/>
        </p:nvSpPr>
        <p:spPr>
          <a:xfrm>
            <a:off x="1973579" y="860564"/>
            <a:ext cx="665182" cy="492443"/>
          </a:xfrm>
          <a:prstGeom prst="rect">
            <a:avLst/>
          </a:prstGeom>
          <a:noFill/>
        </p:spPr>
        <p:txBody>
          <a:bodyPr wrap="none" rtlCol="0">
            <a:spAutoFit/>
          </a:bodyPr>
          <a:lstStyle/>
          <a:p>
            <a:pPr algn="ctr"/>
            <a:r>
              <a:rPr lang="en-GB" sz="1300" dirty="0">
                <a:highlight>
                  <a:srgbClr val="FFFF00"/>
                </a:highlight>
              </a:rPr>
              <a:t>Points </a:t>
            </a:r>
          </a:p>
          <a:p>
            <a:pPr algn="ctr"/>
            <a:r>
              <a:rPr lang="en-GB" sz="1300" dirty="0">
                <a:highlight>
                  <a:srgbClr val="FFFF00"/>
                </a:highlight>
              </a:rPr>
              <a:t>missed</a:t>
            </a:r>
          </a:p>
        </p:txBody>
      </p:sp>
      <p:sp>
        <p:nvSpPr>
          <p:cNvPr id="20" name="Arrow: Pentagon 19">
            <a:extLst>
              <a:ext uri="{FF2B5EF4-FFF2-40B4-BE49-F238E27FC236}">
                <a16:creationId xmlns:a16="http://schemas.microsoft.com/office/drawing/2014/main" id="{15EA94ED-0043-4C75-A959-2A74FFBCE34F}"/>
              </a:ext>
            </a:extLst>
          </p:cNvPr>
          <p:cNvSpPr/>
          <p:nvPr/>
        </p:nvSpPr>
        <p:spPr>
          <a:xfrm>
            <a:off x="70702" y="1013381"/>
            <a:ext cx="1107650" cy="46662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Denoised data</a:t>
            </a:r>
          </a:p>
        </p:txBody>
      </p:sp>
      <p:sp>
        <p:nvSpPr>
          <p:cNvPr id="21" name="Arrow: Pentagon 20">
            <a:extLst>
              <a:ext uri="{FF2B5EF4-FFF2-40B4-BE49-F238E27FC236}">
                <a16:creationId xmlns:a16="http://schemas.microsoft.com/office/drawing/2014/main" id="{B7AD42EC-D2F3-4AF4-948E-FE0E31541CBB}"/>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Start point</a:t>
            </a:r>
          </a:p>
        </p:txBody>
      </p:sp>
      <p:sp>
        <p:nvSpPr>
          <p:cNvPr id="2" name="Action Button: Document 1">
            <a:hlinkClick r:id="rId3" action="ppaction://hlinkfile" highlightClick="1"/>
            <a:extLst>
              <a:ext uri="{FF2B5EF4-FFF2-40B4-BE49-F238E27FC236}">
                <a16:creationId xmlns:a16="http://schemas.microsoft.com/office/drawing/2014/main" id="{8B129A4B-0D1F-497C-A372-6FA3A48FF499}"/>
              </a:ext>
            </a:extLst>
          </p:cNvPr>
          <p:cNvSpPr/>
          <p:nvPr/>
        </p:nvSpPr>
        <p:spPr>
          <a:xfrm>
            <a:off x="7767814" y="1106785"/>
            <a:ext cx="364242" cy="519415"/>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3363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690688"/>
            <a:ext cx="10515600" cy="4351338"/>
          </a:xfrm>
        </p:spPr>
        <p:txBody>
          <a:bodyPr>
            <a:normAutofit/>
          </a:bodyPr>
          <a:lstStyle/>
          <a:p>
            <a:r>
              <a:rPr lang="en-GB" dirty="0"/>
              <a:t>Test with </a:t>
            </a:r>
            <a:r>
              <a:rPr lang="en-GB" b="1" dirty="0"/>
              <a:t>synthetic data</a:t>
            </a:r>
          </a:p>
          <a:p>
            <a:pPr lvl="1">
              <a:buFont typeface="Courier New" panose="02070309020205020404" pitchFamily="49" charset="0"/>
              <a:buChar char="o"/>
            </a:pPr>
            <a:r>
              <a:rPr lang="en-GB" dirty="0"/>
              <a:t>Synthetic data</a:t>
            </a:r>
          </a:p>
          <a:p>
            <a:pPr lvl="2"/>
            <a:r>
              <a:rPr lang="en-GB" sz="1600" dirty="0"/>
              <a:t>6000 hours</a:t>
            </a:r>
          </a:p>
          <a:p>
            <a:pPr lvl="2"/>
            <a:r>
              <a:rPr lang="en-GB" sz="1600" dirty="0"/>
              <a:t>Pressure: 3519 measurements</a:t>
            </a:r>
          </a:p>
          <a:p>
            <a:pPr lvl="2"/>
            <a:r>
              <a:rPr lang="en-GB" sz="1600" dirty="0"/>
              <a:t>Flow rate: 95 measurements </a:t>
            </a:r>
          </a:p>
          <a:p>
            <a:pPr lvl="1">
              <a:buFont typeface="Courier New" panose="02070309020205020404" pitchFamily="49" charset="0"/>
              <a:buChar char="o"/>
            </a:pPr>
            <a:r>
              <a:rPr lang="en-GB" dirty="0"/>
              <a:t>Ground truth: 45 (according to my judgement)</a:t>
            </a:r>
          </a:p>
          <a:p>
            <a:pPr lvl="1">
              <a:buFont typeface="Courier New" panose="02070309020205020404" pitchFamily="49" charset="0"/>
              <a:buChar char="o"/>
            </a:pPr>
            <a:r>
              <a:rPr lang="en-GB" dirty="0"/>
              <a:t>Statistics plot for experiment result</a:t>
            </a:r>
          </a:p>
          <a:p>
            <a:pPr lvl="2"/>
            <a:r>
              <a:rPr lang="en-GB" dirty="0"/>
              <a:t>Noise threshold: 2.4*std  </a:t>
            </a:r>
            <a:r>
              <a:rPr lang="en-GB" sz="1600" b="1" i="1" u="sng" dirty="0">
                <a:solidFill>
                  <a:srgbClr val="FF0000"/>
                </a:solidFill>
              </a:rPr>
              <a:t>points missed if threshold increase</a:t>
            </a:r>
          </a:p>
          <a:p>
            <a:pPr lvl="2"/>
            <a:r>
              <a:rPr lang="en-GB" dirty="0"/>
              <a:t>Total detected breakpoints: 57</a:t>
            </a:r>
          </a:p>
          <a:p>
            <a:pPr lvl="2"/>
            <a:r>
              <a:rPr lang="en-GB" dirty="0"/>
              <a:t>Points correct: 45</a:t>
            </a:r>
          </a:p>
          <a:p>
            <a:pPr lvl="2"/>
            <a:r>
              <a:rPr lang="en-GB" dirty="0"/>
              <a:t>Points faulty: 12</a:t>
            </a:r>
          </a:p>
          <a:p>
            <a:pPr lvl="2"/>
            <a:r>
              <a:rPr lang="en-GB" dirty="0"/>
              <a:t>Points missed: 0</a:t>
            </a:r>
          </a:p>
        </p:txBody>
      </p:sp>
      <p:grpSp>
        <p:nvGrpSpPr>
          <p:cNvPr id="5" name="Group 4">
            <a:extLst>
              <a:ext uri="{FF2B5EF4-FFF2-40B4-BE49-F238E27FC236}">
                <a16:creationId xmlns:a16="http://schemas.microsoft.com/office/drawing/2014/main" id="{B734F676-2ADD-4ECA-8BA4-CA1A4AB2FCE9}"/>
              </a:ext>
            </a:extLst>
          </p:cNvPr>
          <p:cNvGrpSpPr/>
          <p:nvPr/>
        </p:nvGrpSpPr>
        <p:grpSpPr>
          <a:xfrm>
            <a:off x="8139043" y="3257514"/>
            <a:ext cx="2923628" cy="2247900"/>
            <a:chOff x="7790379" y="3169469"/>
            <a:chExt cx="2923628" cy="2247900"/>
          </a:xfrm>
        </p:grpSpPr>
        <p:grpSp>
          <p:nvGrpSpPr>
            <p:cNvPr id="21" name="Group 20">
              <a:extLst>
                <a:ext uri="{FF2B5EF4-FFF2-40B4-BE49-F238E27FC236}">
                  <a16:creationId xmlns:a16="http://schemas.microsoft.com/office/drawing/2014/main" id="{98910FF8-622B-4283-B411-226487EEA09F}"/>
                </a:ext>
              </a:extLst>
            </p:cNvPr>
            <p:cNvGrpSpPr/>
            <p:nvPr/>
          </p:nvGrpSpPr>
          <p:grpSpPr>
            <a:xfrm>
              <a:off x="7790379" y="3169469"/>
              <a:ext cx="2923628" cy="2247900"/>
              <a:chOff x="7109636" y="2010808"/>
              <a:chExt cx="2923628" cy="2247900"/>
            </a:xfrm>
          </p:grpSpPr>
          <p:pic>
            <p:nvPicPr>
              <p:cNvPr id="22" name="Picture 21">
                <a:extLst>
                  <a:ext uri="{FF2B5EF4-FFF2-40B4-BE49-F238E27FC236}">
                    <a16:creationId xmlns:a16="http://schemas.microsoft.com/office/drawing/2014/main" id="{E1762058-D0A2-4D35-88E8-19D080A0E05F}"/>
                  </a:ext>
                </a:extLst>
              </p:cNvPr>
              <p:cNvPicPr>
                <a:picLocks noChangeAspect="1"/>
              </p:cNvPicPr>
              <p:nvPr/>
            </p:nvPicPr>
            <p:blipFill>
              <a:blip r:embed="rId2"/>
              <a:stretch>
                <a:fillRect/>
              </a:stretch>
            </p:blipFill>
            <p:spPr>
              <a:xfrm>
                <a:off x="7842514" y="2010808"/>
                <a:ext cx="2190750" cy="2247900"/>
              </a:xfrm>
              <a:prstGeom prst="rect">
                <a:avLst/>
              </a:prstGeom>
            </p:spPr>
          </p:pic>
          <p:sp>
            <p:nvSpPr>
              <p:cNvPr id="23" name="TextBox 22">
                <a:extLst>
                  <a:ext uri="{FF2B5EF4-FFF2-40B4-BE49-F238E27FC236}">
                    <a16:creationId xmlns:a16="http://schemas.microsoft.com/office/drawing/2014/main" id="{61483BC2-23B1-4A9F-81A3-F4469A0FEB3E}"/>
                  </a:ext>
                </a:extLst>
              </p:cNvPr>
              <p:cNvSpPr txBox="1"/>
              <p:nvPr/>
            </p:nvSpPr>
            <p:spPr>
              <a:xfrm>
                <a:off x="7109636" y="2959843"/>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grpSp>
        <p:sp>
          <p:nvSpPr>
            <p:cNvPr id="24" name="TextBox 23">
              <a:extLst>
                <a:ext uri="{FF2B5EF4-FFF2-40B4-BE49-F238E27FC236}">
                  <a16:creationId xmlns:a16="http://schemas.microsoft.com/office/drawing/2014/main" id="{1E2C7E96-07F1-4CC3-821D-79DF7E669923}"/>
                </a:ext>
              </a:extLst>
            </p:cNvPr>
            <p:cNvSpPr txBox="1"/>
            <p:nvPr/>
          </p:nvSpPr>
          <p:spPr>
            <a:xfrm>
              <a:off x="9460962" y="4118504"/>
              <a:ext cx="747641" cy="523220"/>
            </a:xfrm>
            <a:prstGeom prst="rect">
              <a:avLst/>
            </a:prstGeom>
            <a:noFill/>
          </p:spPr>
          <p:txBody>
            <a:bodyPr wrap="none" rtlCol="0">
              <a:spAutoFit/>
            </a:bodyPr>
            <a:lstStyle/>
            <a:p>
              <a:pPr algn="ctr"/>
              <a:r>
                <a:rPr lang="en-GB" sz="1400" dirty="0"/>
                <a:t>ground </a:t>
              </a:r>
            </a:p>
            <a:p>
              <a:pPr algn="ctr"/>
              <a:r>
                <a:rPr lang="en-GB" sz="1400" dirty="0"/>
                <a:t>truth</a:t>
              </a:r>
            </a:p>
          </p:txBody>
        </p:sp>
      </p:grpSp>
    </p:spTree>
    <p:extLst>
      <p:ext uri="{BB962C8B-B14F-4D97-AF65-F5344CB8AC3E}">
        <p14:creationId xmlns:p14="http://schemas.microsoft.com/office/powerpoint/2010/main" val="551593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734F676-2ADD-4ECA-8BA4-CA1A4AB2FCE9}"/>
              </a:ext>
            </a:extLst>
          </p:cNvPr>
          <p:cNvGrpSpPr/>
          <p:nvPr/>
        </p:nvGrpSpPr>
        <p:grpSpPr>
          <a:xfrm>
            <a:off x="7790379" y="3169469"/>
            <a:ext cx="2923628" cy="2247900"/>
            <a:chOff x="7790379" y="3169469"/>
            <a:chExt cx="2923628" cy="2247900"/>
          </a:xfrm>
        </p:grpSpPr>
        <p:grpSp>
          <p:nvGrpSpPr>
            <p:cNvPr id="21" name="Group 20">
              <a:extLst>
                <a:ext uri="{FF2B5EF4-FFF2-40B4-BE49-F238E27FC236}">
                  <a16:creationId xmlns:a16="http://schemas.microsoft.com/office/drawing/2014/main" id="{98910FF8-622B-4283-B411-226487EEA09F}"/>
                </a:ext>
              </a:extLst>
            </p:cNvPr>
            <p:cNvGrpSpPr/>
            <p:nvPr/>
          </p:nvGrpSpPr>
          <p:grpSpPr>
            <a:xfrm>
              <a:off x="7790379" y="3169469"/>
              <a:ext cx="2923628" cy="2247900"/>
              <a:chOff x="7109636" y="2010808"/>
              <a:chExt cx="2923628" cy="2247900"/>
            </a:xfrm>
          </p:grpSpPr>
          <p:pic>
            <p:nvPicPr>
              <p:cNvPr id="22" name="Picture 21">
                <a:extLst>
                  <a:ext uri="{FF2B5EF4-FFF2-40B4-BE49-F238E27FC236}">
                    <a16:creationId xmlns:a16="http://schemas.microsoft.com/office/drawing/2014/main" id="{E1762058-D0A2-4D35-88E8-19D080A0E05F}"/>
                  </a:ext>
                </a:extLst>
              </p:cNvPr>
              <p:cNvPicPr>
                <a:picLocks noChangeAspect="1"/>
              </p:cNvPicPr>
              <p:nvPr/>
            </p:nvPicPr>
            <p:blipFill>
              <a:blip r:embed="rId2"/>
              <a:stretch>
                <a:fillRect/>
              </a:stretch>
            </p:blipFill>
            <p:spPr>
              <a:xfrm>
                <a:off x="7842514" y="2010808"/>
                <a:ext cx="2190750" cy="2247900"/>
              </a:xfrm>
              <a:prstGeom prst="rect">
                <a:avLst/>
              </a:prstGeom>
            </p:spPr>
          </p:pic>
          <p:sp>
            <p:nvSpPr>
              <p:cNvPr id="23" name="TextBox 22">
                <a:extLst>
                  <a:ext uri="{FF2B5EF4-FFF2-40B4-BE49-F238E27FC236}">
                    <a16:creationId xmlns:a16="http://schemas.microsoft.com/office/drawing/2014/main" id="{61483BC2-23B1-4A9F-81A3-F4469A0FEB3E}"/>
                  </a:ext>
                </a:extLst>
              </p:cNvPr>
              <p:cNvSpPr txBox="1"/>
              <p:nvPr/>
            </p:nvSpPr>
            <p:spPr>
              <a:xfrm>
                <a:off x="7109636" y="2959843"/>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grpSp>
        <p:sp>
          <p:nvSpPr>
            <p:cNvPr id="24" name="TextBox 23">
              <a:extLst>
                <a:ext uri="{FF2B5EF4-FFF2-40B4-BE49-F238E27FC236}">
                  <a16:creationId xmlns:a16="http://schemas.microsoft.com/office/drawing/2014/main" id="{1E2C7E96-07F1-4CC3-821D-79DF7E669923}"/>
                </a:ext>
              </a:extLst>
            </p:cNvPr>
            <p:cNvSpPr txBox="1"/>
            <p:nvPr/>
          </p:nvSpPr>
          <p:spPr>
            <a:xfrm>
              <a:off x="9460962" y="4118504"/>
              <a:ext cx="747641" cy="523220"/>
            </a:xfrm>
            <a:prstGeom prst="rect">
              <a:avLst/>
            </a:prstGeom>
            <a:noFill/>
          </p:spPr>
          <p:txBody>
            <a:bodyPr wrap="none" rtlCol="0">
              <a:spAutoFit/>
            </a:bodyPr>
            <a:lstStyle/>
            <a:p>
              <a:pPr algn="ctr"/>
              <a:r>
                <a:rPr lang="en-GB" sz="1400" dirty="0"/>
                <a:t>ground </a:t>
              </a:r>
            </a:p>
            <a:p>
              <a:pPr algn="ctr"/>
              <a:r>
                <a:rPr lang="en-GB" sz="1400" dirty="0"/>
                <a:t>truth</a:t>
              </a:r>
            </a:p>
          </p:txBody>
        </p:sp>
      </p:grpSp>
      <p:pic>
        <p:nvPicPr>
          <p:cNvPr id="7" name="Picture 6">
            <a:extLst>
              <a:ext uri="{FF2B5EF4-FFF2-40B4-BE49-F238E27FC236}">
                <a16:creationId xmlns:a16="http://schemas.microsoft.com/office/drawing/2014/main" id="{20D1858C-DE06-4EB9-9C46-853D050DB92D}"/>
              </a:ext>
            </a:extLst>
          </p:cNvPr>
          <p:cNvPicPr>
            <a:picLocks noChangeAspect="1"/>
          </p:cNvPicPr>
          <p:nvPr/>
        </p:nvPicPr>
        <p:blipFill>
          <a:blip r:embed="rId3"/>
          <a:stretch>
            <a:fillRect/>
          </a:stretch>
        </p:blipFill>
        <p:spPr>
          <a:xfrm>
            <a:off x="1282749" y="75414"/>
            <a:ext cx="10909251" cy="6858000"/>
          </a:xfrm>
          <a:prstGeom prst="rect">
            <a:avLst/>
          </a:prstGeom>
        </p:spPr>
      </p:pic>
      <p:sp>
        <p:nvSpPr>
          <p:cNvPr id="25" name="Arrow: Pentagon 24">
            <a:extLst>
              <a:ext uri="{FF2B5EF4-FFF2-40B4-BE49-F238E27FC236}">
                <a16:creationId xmlns:a16="http://schemas.microsoft.com/office/drawing/2014/main" id="{7EE8FF19-E8C2-4BEE-93C6-F91C5AA8AD2A}"/>
              </a:ext>
            </a:extLst>
          </p:cNvPr>
          <p:cNvSpPr/>
          <p:nvPr/>
        </p:nvSpPr>
        <p:spPr>
          <a:xfrm>
            <a:off x="70702" y="961534"/>
            <a:ext cx="1107650" cy="452485"/>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Synthetic</a:t>
            </a:r>
          </a:p>
        </p:txBody>
      </p:sp>
      <p:sp>
        <p:nvSpPr>
          <p:cNvPr id="26" name="Arrow: Pentagon 25">
            <a:extLst>
              <a:ext uri="{FF2B5EF4-FFF2-40B4-BE49-F238E27FC236}">
                <a16:creationId xmlns:a16="http://schemas.microsoft.com/office/drawing/2014/main" id="{32C5062C-8C0A-4343-B0A6-CBF7C8F148C2}"/>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Baseline</a:t>
            </a:r>
          </a:p>
        </p:txBody>
      </p:sp>
      <p:sp>
        <p:nvSpPr>
          <p:cNvPr id="2" name="Action Button: Document 1">
            <a:hlinkClick r:id="rId4" action="ppaction://hlinkfile" highlightClick="1"/>
            <a:extLst>
              <a:ext uri="{FF2B5EF4-FFF2-40B4-BE49-F238E27FC236}">
                <a16:creationId xmlns:a16="http://schemas.microsoft.com/office/drawing/2014/main" id="{BF3E92DC-8D21-40B3-9706-9EA555BEF732}"/>
              </a:ext>
            </a:extLst>
          </p:cNvPr>
          <p:cNvSpPr/>
          <p:nvPr/>
        </p:nvSpPr>
        <p:spPr>
          <a:xfrm>
            <a:off x="7004665" y="1414019"/>
            <a:ext cx="212880" cy="241620"/>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8545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378798"/>
            <a:ext cx="10515600" cy="4351338"/>
          </a:xfrm>
        </p:spPr>
        <p:txBody>
          <a:bodyPr/>
          <a:lstStyle/>
          <a:p>
            <a:r>
              <a:rPr lang="en-GB" dirty="0"/>
              <a:t>Test with </a:t>
            </a:r>
            <a:r>
              <a:rPr lang="en-GB" b="1" dirty="0"/>
              <a:t>real field data</a:t>
            </a:r>
          </a:p>
          <a:p>
            <a:pPr lvl="1">
              <a:buFont typeface="Courier New" panose="02070309020205020404" pitchFamily="49" charset="0"/>
              <a:buChar char="o"/>
            </a:pPr>
            <a:r>
              <a:rPr lang="en-GB" dirty="0"/>
              <a:t>Real field data</a:t>
            </a:r>
          </a:p>
          <a:p>
            <a:pPr lvl="2"/>
            <a:r>
              <a:rPr lang="en-GB" sz="1600" dirty="0"/>
              <a:t>4070 hours</a:t>
            </a:r>
          </a:p>
          <a:p>
            <a:pPr lvl="2"/>
            <a:r>
              <a:rPr lang="en-GB" sz="1600" dirty="0"/>
              <a:t>Pressure: 29813 measurements</a:t>
            </a:r>
          </a:p>
          <a:p>
            <a:pPr lvl="2"/>
            <a:r>
              <a:rPr lang="en-GB" sz="1600" dirty="0"/>
              <a:t>Flow rate: 10191 measurements</a:t>
            </a:r>
          </a:p>
          <a:p>
            <a:pPr lvl="1">
              <a:buFont typeface="Courier New" panose="02070309020205020404" pitchFamily="49" charset="0"/>
              <a:buChar char="o"/>
            </a:pPr>
            <a:r>
              <a:rPr lang="en-GB" dirty="0"/>
              <a:t>Ground truth: </a:t>
            </a:r>
            <a:r>
              <a:rPr lang="en-GB" b="1" dirty="0">
                <a:solidFill>
                  <a:srgbClr val="FF0000"/>
                </a:solidFill>
              </a:rPr>
              <a:t>60</a:t>
            </a:r>
            <a:r>
              <a:rPr lang="en-GB" dirty="0"/>
              <a:t> breakpoints</a:t>
            </a:r>
          </a:p>
          <a:p>
            <a:pPr lvl="1">
              <a:buFont typeface="Courier New" panose="02070309020205020404" pitchFamily="49" charset="0"/>
              <a:buChar char="o"/>
            </a:pPr>
            <a:r>
              <a:rPr lang="en-GB" dirty="0"/>
              <a:t>Statistics plot for experiment result</a:t>
            </a:r>
          </a:p>
          <a:p>
            <a:pPr lvl="2"/>
            <a:endParaRPr lang="en-GB" sz="1600" dirty="0"/>
          </a:p>
        </p:txBody>
      </p:sp>
      <p:grpSp>
        <p:nvGrpSpPr>
          <p:cNvPr id="21" name="Group 20">
            <a:extLst>
              <a:ext uri="{FF2B5EF4-FFF2-40B4-BE49-F238E27FC236}">
                <a16:creationId xmlns:a16="http://schemas.microsoft.com/office/drawing/2014/main" id="{184D7DE0-5870-498A-BD7A-FDCD05615118}"/>
              </a:ext>
            </a:extLst>
          </p:cNvPr>
          <p:cNvGrpSpPr/>
          <p:nvPr/>
        </p:nvGrpSpPr>
        <p:grpSpPr>
          <a:xfrm>
            <a:off x="7803517" y="2704361"/>
            <a:ext cx="3337927" cy="3004986"/>
            <a:chOff x="6877585" y="2367265"/>
            <a:chExt cx="3337927" cy="3004986"/>
          </a:xfrm>
        </p:grpSpPr>
        <p:pic>
          <p:nvPicPr>
            <p:cNvPr id="22" name="Picture 21">
              <a:extLst>
                <a:ext uri="{FF2B5EF4-FFF2-40B4-BE49-F238E27FC236}">
                  <a16:creationId xmlns:a16="http://schemas.microsoft.com/office/drawing/2014/main" id="{03AF0763-0EB6-42B0-A52D-3A27CBF03324}"/>
                </a:ext>
              </a:extLst>
            </p:cNvPr>
            <p:cNvPicPr>
              <a:picLocks noChangeAspect="1"/>
            </p:cNvPicPr>
            <p:nvPr/>
          </p:nvPicPr>
          <p:blipFill>
            <a:blip r:embed="rId2"/>
            <a:stretch>
              <a:fillRect/>
            </a:stretch>
          </p:blipFill>
          <p:spPr>
            <a:xfrm>
              <a:off x="7285166" y="2897352"/>
              <a:ext cx="2580397" cy="2093857"/>
            </a:xfrm>
            <a:prstGeom prst="rect">
              <a:avLst/>
            </a:prstGeom>
          </p:spPr>
        </p:pic>
        <p:sp>
          <p:nvSpPr>
            <p:cNvPr id="23" name="TextBox 22">
              <a:extLst>
                <a:ext uri="{FF2B5EF4-FFF2-40B4-BE49-F238E27FC236}">
                  <a16:creationId xmlns:a16="http://schemas.microsoft.com/office/drawing/2014/main" id="{1544CE9A-7D32-47AD-9CA5-7E328D83BD14}"/>
                </a:ext>
              </a:extLst>
            </p:cNvPr>
            <p:cNvSpPr txBox="1"/>
            <p:nvPr/>
          </p:nvSpPr>
          <p:spPr>
            <a:xfrm>
              <a:off x="7065591" y="4849031"/>
              <a:ext cx="1330749" cy="523220"/>
            </a:xfrm>
            <a:prstGeom prst="rect">
              <a:avLst/>
            </a:prstGeom>
            <a:noFill/>
          </p:spPr>
          <p:txBody>
            <a:bodyPr wrap="none" rtlCol="0">
              <a:spAutoFit/>
            </a:bodyPr>
            <a:lstStyle/>
            <a:p>
              <a:pPr algn="ctr"/>
              <a:r>
                <a:rPr lang="en-GB" sz="1400" dirty="0"/>
                <a:t>Left circle: </a:t>
              </a:r>
            </a:p>
            <a:p>
              <a:pPr algn="ctr"/>
              <a:r>
                <a:rPr lang="en-GB" sz="1400" dirty="0"/>
                <a:t>detected points</a:t>
              </a:r>
            </a:p>
          </p:txBody>
        </p:sp>
        <p:sp>
          <p:nvSpPr>
            <p:cNvPr id="24" name="TextBox 23">
              <a:extLst>
                <a:ext uri="{FF2B5EF4-FFF2-40B4-BE49-F238E27FC236}">
                  <a16:creationId xmlns:a16="http://schemas.microsoft.com/office/drawing/2014/main" id="{E9B2209B-07A2-4648-A1E6-B38AEA4D5F53}"/>
                </a:ext>
              </a:extLst>
            </p:cNvPr>
            <p:cNvSpPr txBox="1"/>
            <p:nvPr/>
          </p:nvSpPr>
          <p:spPr>
            <a:xfrm>
              <a:off x="8876714" y="4849031"/>
              <a:ext cx="1121141" cy="523220"/>
            </a:xfrm>
            <a:prstGeom prst="rect">
              <a:avLst/>
            </a:prstGeom>
            <a:noFill/>
          </p:spPr>
          <p:txBody>
            <a:bodyPr wrap="none" rtlCol="0">
              <a:spAutoFit/>
            </a:bodyPr>
            <a:lstStyle/>
            <a:p>
              <a:pPr algn="ctr"/>
              <a:r>
                <a:rPr lang="en-GB" sz="1400" dirty="0"/>
                <a:t>Right circle: </a:t>
              </a:r>
            </a:p>
            <a:p>
              <a:pPr algn="ctr"/>
              <a:r>
                <a:rPr lang="en-GB" sz="1400" dirty="0"/>
                <a:t>ground truth</a:t>
              </a:r>
            </a:p>
          </p:txBody>
        </p:sp>
        <p:cxnSp>
          <p:nvCxnSpPr>
            <p:cNvPr id="25" name="Straight Arrow Connector 24">
              <a:extLst>
                <a:ext uri="{FF2B5EF4-FFF2-40B4-BE49-F238E27FC236}">
                  <a16:creationId xmlns:a16="http://schemas.microsoft.com/office/drawing/2014/main" id="{E50880BE-FF49-4DD2-BA52-C482F9050D81}"/>
                </a:ext>
              </a:extLst>
            </p:cNvPr>
            <p:cNvCxnSpPr/>
            <p:nvPr/>
          </p:nvCxnSpPr>
          <p:spPr>
            <a:xfrm>
              <a:off x="7345081" y="3196583"/>
              <a:ext cx="385880" cy="4197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A601087-8225-4866-92B8-75B7D1B6AE8C}"/>
                </a:ext>
              </a:extLst>
            </p:cNvPr>
            <p:cNvCxnSpPr/>
            <p:nvPr/>
          </p:nvCxnSpPr>
          <p:spPr>
            <a:xfrm>
              <a:off x="8471241" y="2892774"/>
              <a:ext cx="0" cy="536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A1FE53-FAFC-436C-A10F-8285920B1B96}"/>
                </a:ext>
              </a:extLst>
            </p:cNvPr>
            <p:cNvCxnSpPr/>
            <p:nvPr/>
          </p:nvCxnSpPr>
          <p:spPr>
            <a:xfrm flipH="1">
              <a:off x="9229033" y="3316237"/>
              <a:ext cx="428284" cy="3607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3C7EA5-4CC0-4D1B-AF08-CA661E5F6055}"/>
                </a:ext>
              </a:extLst>
            </p:cNvPr>
            <p:cNvSpPr txBox="1"/>
            <p:nvPr/>
          </p:nvSpPr>
          <p:spPr>
            <a:xfrm>
              <a:off x="8120343" y="2367265"/>
              <a:ext cx="701795"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correct</a:t>
              </a:r>
            </a:p>
          </p:txBody>
        </p:sp>
        <p:sp>
          <p:nvSpPr>
            <p:cNvPr id="29" name="TextBox 28">
              <a:extLst>
                <a:ext uri="{FF2B5EF4-FFF2-40B4-BE49-F238E27FC236}">
                  <a16:creationId xmlns:a16="http://schemas.microsoft.com/office/drawing/2014/main" id="{1F08857B-1A9E-4779-9E58-C1E2F000264C}"/>
                </a:ext>
              </a:extLst>
            </p:cNvPr>
            <p:cNvSpPr txBox="1"/>
            <p:nvPr/>
          </p:nvSpPr>
          <p:spPr>
            <a:xfrm>
              <a:off x="6877585" y="2603606"/>
              <a:ext cx="679930"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faulty</a:t>
              </a:r>
            </a:p>
          </p:txBody>
        </p:sp>
        <p:sp>
          <p:nvSpPr>
            <p:cNvPr id="30" name="TextBox 29">
              <a:extLst>
                <a:ext uri="{FF2B5EF4-FFF2-40B4-BE49-F238E27FC236}">
                  <a16:creationId xmlns:a16="http://schemas.microsoft.com/office/drawing/2014/main" id="{945EE57F-BD9A-4345-90DF-B3C236AE3562}"/>
                </a:ext>
              </a:extLst>
            </p:cNvPr>
            <p:cNvSpPr txBox="1"/>
            <p:nvPr/>
          </p:nvSpPr>
          <p:spPr>
            <a:xfrm>
              <a:off x="9521090" y="2790728"/>
              <a:ext cx="694422"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missed</a:t>
              </a:r>
            </a:p>
          </p:txBody>
        </p:sp>
      </p:grpSp>
      <p:sp>
        <p:nvSpPr>
          <p:cNvPr id="6" name="Rectangle 5">
            <a:extLst>
              <a:ext uri="{FF2B5EF4-FFF2-40B4-BE49-F238E27FC236}">
                <a16:creationId xmlns:a16="http://schemas.microsoft.com/office/drawing/2014/main" id="{F36AD8E0-6044-4628-A1DF-0D6B14EF098B}"/>
              </a:ext>
            </a:extLst>
          </p:cNvPr>
          <p:cNvSpPr/>
          <p:nvPr/>
        </p:nvSpPr>
        <p:spPr>
          <a:xfrm>
            <a:off x="1322773" y="4029692"/>
            <a:ext cx="2539014" cy="132556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r>
              <a:rPr lang="en-GB" sz="1400" b="1" dirty="0">
                <a:solidFill>
                  <a:srgbClr val="FFFF00"/>
                </a:solidFill>
              </a:rPr>
              <a:t>Without</a:t>
            </a:r>
            <a:r>
              <a:rPr lang="en-GB" sz="1400" dirty="0"/>
              <a:t> S-G filter</a:t>
            </a:r>
          </a:p>
          <a:p>
            <a:r>
              <a:rPr lang="en-GB" sz="1400" dirty="0"/>
              <a:t>Noise threshold</a:t>
            </a:r>
            <a:r>
              <a:rPr lang="en-US" sz="1400" dirty="0"/>
              <a:t>: 2*std</a:t>
            </a:r>
            <a:endParaRPr lang="en-GB" sz="1400" dirty="0"/>
          </a:p>
          <a:p>
            <a:r>
              <a:rPr lang="en-GB" sz="1400" dirty="0"/>
              <a:t>Total detected breakpoints: 116</a:t>
            </a:r>
          </a:p>
          <a:p>
            <a:r>
              <a:rPr lang="en-GB" sz="1400" dirty="0"/>
              <a:t>Points correct: </a:t>
            </a:r>
            <a:r>
              <a:rPr lang="en-GB" sz="1400" b="1" dirty="0">
                <a:solidFill>
                  <a:srgbClr val="FF0000"/>
                </a:solidFill>
              </a:rPr>
              <a:t>?</a:t>
            </a:r>
            <a:r>
              <a:rPr lang="en-GB" sz="1400" dirty="0"/>
              <a:t> (my next job)</a:t>
            </a:r>
          </a:p>
          <a:p>
            <a:r>
              <a:rPr lang="en-GB" sz="1400" dirty="0"/>
              <a:t>Points faulty: </a:t>
            </a:r>
            <a:r>
              <a:rPr lang="en-GB" sz="1400" b="1" dirty="0">
                <a:solidFill>
                  <a:srgbClr val="FF0000"/>
                </a:solidFill>
              </a:rPr>
              <a:t>?</a:t>
            </a:r>
            <a:r>
              <a:rPr lang="en-GB" sz="1400" dirty="0"/>
              <a:t> (my next job)</a:t>
            </a:r>
          </a:p>
          <a:p>
            <a:r>
              <a:rPr lang="en-GB" sz="1400" dirty="0"/>
              <a:t>Points missed: </a:t>
            </a:r>
            <a:r>
              <a:rPr lang="en-GB" sz="1400" b="1" dirty="0">
                <a:solidFill>
                  <a:srgbClr val="FF0000"/>
                </a:solidFill>
              </a:rPr>
              <a:t>?</a:t>
            </a:r>
            <a:r>
              <a:rPr lang="en-GB" sz="1400" dirty="0"/>
              <a:t> (my next job)</a:t>
            </a:r>
          </a:p>
        </p:txBody>
      </p:sp>
      <p:sp>
        <p:nvSpPr>
          <p:cNvPr id="19" name="Rectangle 18">
            <a:extLst>
              <a:ext uri="{FF2B5EF4-FFF2-40B4-BE49-F238E27FC236}">
                <a16:creationId xmlns:a16="http://schemas.microsoft.com/office/drawing/2014/main" id="{2BBE32ED-5E1A-4276-880F-F84675CA8FF0}"/>
              </a:ext>
            </a:extLst>
          </p:cNvPr>
          <p:cNvSpPr/>
          <p:nvPr/>
        </p:nvSpPr>
        <p:spPr>
          <a:xfrm>
            <a:off x="4138474" y="4029692"/>
            <a:ext cx="2539014" cy="132556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GB" sz="1400" b="1" dirty="0">
                <a:solidFill>
                  <a:srgbClr val="FFFF00"/>
                </a:solidFill>
              </a:rPr>
              <a:t>With</a:t>
            </a:r>
            <a:r>
              <a:rPr lang="en-GB" sz="1400" dirty="0"/>
              <a:t> S-G filter</a:t>
            </a:r>
          </a:p>
          <a:p>
            <a:r>
              <a:rPr lang="en-GB" sz="1400" dirty="0"/>
              <a:t>Noise threshold</a:t>
            </a:r>
            <a:r>
              <a:rPr lang="en-US" sz="1400" dirty="0"/>
              <a:t>: 0.3*std</a:t>
            </a:r>
            <a:endParaRPr lang="en-GB" sz="1400" dirty="0"/>
          </a:p>
          <a:p>
            <a:r>
              <a:rPr lang="en-GB" sz="1400" dirty="0"/>
              <a:t>Total detected breakpoints: 69</a:t>
            </a:r>
          </a:p>
          <a:p>
            <a:r>
              <a:rPr lang="en-GB" sz="1400" dirty="0"/>
              <a:t>Points correct: </a:t>
            </a:r>
            <a:r>
              <a:rPr lang="en-GB" sz="1400" b="1" dirty="0">
                <a:solidFill>
                  <a:srgbClr val="FF0000"/>
                </a:solidFill>
              </a:rPr>
              <a:t>?</a:t>
            </a:r>
            <a:r>
              <a:rPr lang="en-GB" sz="1400" dirty="0"/>
              <a:t> (my next job)</a:t>
            </a:r>
          </a:p>
          <a:p>
            <a:r>
              <a:rPr lang="en-GB" sz="1400" dirty="0"/>
              <a:t>Points faulty: </a:t>
            </a:r>
            <a:r>
              <a:rPr lang="en-GB" sz="1400" b="1" dirty="0">
                <a:solidFill>
                  <a:srgbClr val="FF0000"/>
                </a:solidFill>
              </a:rPr>
              <a:t>?</a:t>
            </a:r>
            <a:r>
              <a:rPr lang="en-GB" sz="1400" dirty="0"/>
              <a:t> (my next job)</a:t>
            </a:r>
          </a:p>
          <a:p>
            <a:r>
              <a:rPr lang="en-GB" sz="1400" dirty="0"/>
              <a:t>Points missed: </a:t>
            </a:r>
            <a:r>
              <a:rPr lang="en-GB" sz="1400" b="1" dirty="0">
                <a:solidFill>
                  <a:srgbClr val="FF0000"/>
                </a:solidFill>
              </a:rPr>
              <a:t>?</a:t>
            </a:r>
            <a:r>
              <a:rPr lang="en-GB" sz="1400" dirty="0"/>
              <a:t> (my next job)</a:t>
            </a:r>
          </a:p>
        </p:txBody>
      </p:sp>
    </p:spTree>
    <p:extLst>
      <p:ext uri="{BB962C8B-B14F-4D97-AF65-F5344CB8AC3E}">
        <p14:creationId xmlns:p14="http://schemas.microsoft.com/office/powerpoint/2010/main" val="186750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Athichanagorn (1999 &amp; 2002)</a:t>
            </a:r>
          </a:p>
          <a:p>
            <a:pPr algn="l"/>
            <a:r>
              <a:rPr lang="en-GB" dirty="0">
                <a:latin typeface="Arial" panose="020B0604020202020204" pitchFamily="34" charset="0"/>
                <a:cs typeface="Arial" panose="020B0604020202020204" pitchFamily="34" charset="0"/>
              </a:rPr>
              <a:t>Use wavelet multilevel signal decomposition</a:t>
            </a:r>
          </a:p>
          <a:p>
            <a:r>
              <a:rPr lang="en-GB" sz="2800" dirty="0">
                <a:latin typeface="Arial" panose="020B0604020202020204" pitchFamily="34" charset="0"/>
                <a:cs typeface="Arial" panose="020B0604020202020204" pitchFamily="34" charset="0"/>
              </a:rPr>
              <a:t>Detect algorithm: </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T</a:t>
            </a:r>
            <a:r>
              <a:rPr lang="en-GB" sz="1800" b="0" i="0" u="none" strike="noStrike" baseline="0" dirty="0">
                <a:latin typeface="Arial" panose="020B0604020202020204" pitchFamily="34" charset="0"/>
                <a:cs typeface="Arial" panose="020B0604020202020204" pitchFamily="34" charset="0"/>
              </a:rPr>
              <a:t>he wavelet modulus maxima at different levels of decomposition</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The characteristics of </a:t>
            </a:r>
            <a:r>
              <a:rPr lang="en-GB" sz="1800" b="0" i="0" u="none" strike="noStrike" baseline="0" dirty="0">
                <a:latin typeface="Arial" panose="020B0604020202020204" pitchFamily="34" charset="0"/>
                <a:cs typeface="Arial" panose="020B0604020202020204" pitchFamily="34" charset="0"/>
              </a:rPr>
              <a:t>wavelet modulus maxima </a:t>
            </a:r>
          </a:p>
          <a:p>
            <a:pPr lvl="2"/>
            <a:r>
              <a:rPr lang="en-GB" sz="1600" dirty="0">
                <a:latin typeface="Arial" panose="020B0604020202020204" pitchFamily="34" charset="0"/>
                <a:cs typeface="Arial" panose="020B0604020202020204" pitchFamily="34" charset="0"/>
              </a:rPr>
              <a:t>High level: </a:t>
            </a:r>
            <a:r>
              <a:rPr lang="en-GB" sz="1600" b="0" i="0" u="none" strike="noStrike" baseline="0" dirty="0">
                <a:latin typeface="Arial" panose="020B0604020202020204" pitchFamily="34" charset="0"/>
                <a:cs typeface="Arial" panose="020B0604020202020204" pitchFamily="34" charset="0"/>
              </a:rPr>
              <a:t>signal singularities are group as a single singularity </a:t>
            </a:r>
          </a:p>
          <a:p>
            <a:pPr lvl="2"/>
            <a:r>
              <a:rPr lang="en-GB" sz="1600" dirty="0">
                <a:latin typeface="Arial" panose="020B0604020202020204" pitchFamily="34" charset="0"/>
                <a:cs typeface="Arial" panose="020B0604020202020204" pitchFamily="34" charset="0"/>
              </a:rPr>
              <a:t>Low level: </a:t>
            </a:r>
            <a:r>
              <a:rPr lang="en-GB" sz="1600" b="0" i="0" u="none" strike="noStrike" baseline="0" dirty="0">
                <a:latin typeface="Arial" panose="020B0604020202020204" pitchFamily="34" charset="0"/>
                <a:cs typeface="Arial" panose="020B0604020202020204" pitchFamily="34" charset="0"/>
              </a:rPr>
              <a:t>signal singularities and noise singularities both present</a:t>
            </a:r>
          </a:p>
          <a:p>
            <a:pPr lvl="2"/>
            <a:r>
              <a:rPr lang="en-GB" sz="1600" dirty="0">
                <a:latin typeface="Arial" panose="020B0604020202020204" pitchFamily="34" charset="0"/>
                <a:cs typeface="Arial" panose="020B0604020202020204" pitchFamily="34" charset="0"/>
              </a:rPr>
              <a:t>Intermediate level: only </a:t>
            </a:r>
            <a:r>
              <a:rPr lang="en-GB" sz="1600" b="0" i="0" u="none" strike="noStrike" baseline="0" dirty="0">
                <a:latin typeface="Arial" panose="020B0604020202020204" pitchFamily="34" charset="0"/>
                <a:cs typeface="Arial" panose="020B0604020202020204" pitchFamily="34" charset="0"/>
              </a:rPr>
              <a:t>signal singularities present	                </a:t>
            </a:r>
            <a:r>
              <a:rPr lang="en-GB" sz="1600" i="0" u="none" strike="noStrike" baseline="0" dirty="0">
                <a:solidFill>
                  <a:srgbClr val="FF0000"/>
                </a:solidFill>
                <a:latin typeface="Arial" panose="020B0604020202020204" pitchFamily="34" charset="0"/>
                <a:cs typeface="Arial" panose="020B0604020202020204" pitchFamily="34" charset="0"/>
              </a:rPr>
              <a:t>detect this level</a:t>
            </a:r>
          </a:p>
          <a:p>
            <a:pPr marL="1371600" lvl="3" indent="0">
              <a:buNone/>
            </a:pPr>
            <a:r>
              <a:rPr lang="en-GB" sz="1600" dirty="0">
                <a:solidFill>
                  <a:schemeClr val="accent1">
                    <a:lumMod val="75000"/>
                  </a:schemeClr>
                </a:solidFill>
                <a:latin typeface="Arial" panose="020B0604020202020204" pitchFamily="34" charset="0"/>
                <a:cs typeface="Arial" panose="020B0604020202020204" pitchFamily="34" charset="0"/>
              </a:rPr>
              <a:t>Note: intermediate level may vary for different datasets</a:t>
            </a:r>
          </a:p>
          <a:p>
            <a:pPr marL="1371600" lvl="3" indent="0">
              <a:buNone/>
            </a:pPr>
            <a:endParaRPr lang="en-GB" sz="1200" dirty="0">
              <a:solidFill>
                <a:srgbClr val="FF0000"/>
              </a:solidFill>
              <a:latin typeface="Arial" panose="020B0604020202020204" pitchFamily="34" charset="0"/>
              <a:cs typeface="Arial" panose="020B0604020202020204" pitchFamily="34" charset="0"/>
            </a:endParaRPr>
          </a:p>
        </p:txBody>
      </p:sp>
      <p:sp>
        <p:nvSpPr>
          <p:cNvPr id="4" name="Arrow: Left 3">
            <a:extLst>
              <a:ext uri="{FF2B5EF4-FFF2-40B4-BE49-F238E27FC236}">
                <a16:creationId xmlns:a16="http://schemas.microsoft.com/office/drawing/2014/main" id="{A7305354-78EA-4DB4-A542-6EB2718DA374}"/>
              </a:ext>
            </a:extLst>
          </p:cNvPr>
          <p:cNvSpPr/>
          <p:nvPr/>
        </p:nvSpPr>
        <p:spPr>
          <a:xfrm>
            <a:off x="7042513" y="4601185"/>
            <a:ext cx="866073" cy="4863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11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C35D7-C017-4F0D-9CDC-351616690649}"/>
              </a:ext>
            </a:extLst>
          </p:cNvPr>
          <p:cNvPicPr>
            <a:picLocks noChangeAspect="1"/>
          </p:cNvPicPr>
          <p:nvPr/>
        </p:nvPicPr>
        <p:blipFill>
          <a:blip r:embed="rId2"/>
          <a:stretch>
            <a:fillRect/>
          </a:stretch>
        </p:blipFill>
        <p:spPr>
          <a:xfrm>
            <a:off x="942409" y="0"/>
            <a:ext cx="11136467" cy="6858000"/>
          </a:xfrm>
          <a:prstGeom prst="rect">
            <a:avLst/>
          </a:prstGeom>
        </p:spPr>
      </p:pic>
      <p:sp>
        <p:nvSpPr>
          <p:cNvPr id="4" name="Arrow: Pentagon 3">
            <a:extLst>
              <a:ext uri="{FF2B5EF4-FFF2-40B4-BE49-F238E27FC236}">
                <a16:creationId xmlns:a16="http://schemas.microsoft.com/office/drawing/2014/main" id="{FB8EA117-F1E9-49C1-BE62-176F4F16229A}"/>
              </a:ext>
            </a:extLst>
          </p:cNvPr>
          <p:cNvSpPr/>
          <p:nvPr/>
        </p:nvSpPr>
        <p:spPr>
          <a:xfrm>
            <a:off x="70702" y="961534"/>
            <a:ext cx="1107650" cy="452485"/>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Raw data</a:t>
            </a:r>
          </a:p>
        </p:txBody>
      </p:sp>
      <p:sp>
        <p:nvSpPr>
          <p:cNvPr id="7" name="Arrow: Pentagon 6">
            <a:extLst>
              <a:ext uri="{FF2B5EF4-FFF2-40B4-BE49-F238E27FC236}">
                <a16:creationId xmlns:a16="http://schemas.microsoft.com/office/drawing/2014/main" id="{7EDD926C-3F48-432E-A4D8-806664EFB83A}"/>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Baseline</a:t>
            </a:r>
          </a:p>
        </p:txBody>
      </p:sp>
      <p:sp>
        <p:nvSpPr>
          <p:cNvPr id="2" name="Action Button: Document 1">
            <a:hlinkClick r:id="rId3" action="ppaction://hlinkfile" highlightClick="1"/>
            <a:extLst>
              <a:ext uri="{FF2B5EF4-FFF2-40B4-BE49-F238E27FC236}">
                <a16:creationId xmlns:a16="http://schemas.microsoft.com/office/drawing/2014/main" id="{4993D8C7-B7EE-4115-82E8-3BDF0A9D2E55}"/>
              </a:ext>
            </a:extLst>
          </p:cNvPr>
          <p:cNvSpPr/>
          <p:nvPr/>
        </p:nvSpPr>
        <p:spPr>
          <a:xfrm>
            <a:off x="1971850" y="961534"/>
            <a:ext cx="346229" cy="299371"/>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 name="Action Button: Document 4">
            <a:hlinkClick r:id="rId4" action="ppaction://hlinkfile" highlightClick="1"/>
            <a:extLst>
              <a:ext uri="{FF2B5EF4-FFF2-40B4-BE49-F238E27FC236}">
                <a16:creationId xmlns:a16="http://schemas.microsoft.com/office/drawing/2014/main" id="{0AA10873-0318-4C18-A4AA-462C7D36D57A}"/>
              </a:ext>
            </a:extLst>
          </p:cNvPr>
          <p:cNvSpPr/>
          <p:nvPr/>
        </p:nvSpPr>
        <p:spPr>
          <a:xfrm>
            <a:off x="5488963" y="1197204"/>
            <a:ext cx="273378" cy="299371"/>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4972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4E771-E9FB-42FA-9ADA-8244814DA59E}"/>
              </a:ext>
            </a:extLst>
          </p:cNvPr>
          <p:cNvPicPr>
            <a:picLocks noChangeAspect="1"/>
          </p:cNvPicPr>
          <p:nvPr/>
        </p:nvPicPr>
        <p:blipFill>
          <a:blip r:embed="rId2"/>
          <a:stretch>
            <a:fillRect/>
          </a:stretch>
        </p:blipFill>
        <p:spPr>
          <a:xfrm>
            <a:off x="1119834" y="0"/>
            <a:ext cx="11072166" cy="6858000"/>
          </a:xfrm>
          <a:prstGeom prst="rect">
            <a:avLst/>
          </a:prstGeom>
        </p:spPr>
      </p:pic>
      <p:sp>
        <p:nvSpPr>
          <p:cNvPr id="4" name="Arrow: Pentagon 3">
            <a:extLst>
              <a:ext uri="{FF2B5EF4-FFF2-40B4-BE49-F238E27FC236}">
                <a16:creationId xmlns:a16="http://schemas.microsoft.com/office/drawing/2014/main" id="{414DF308-58BB-4625-A1DB-E54679E6A814}"/>
              </a:ext>
            </a:extLst>
          </p:cNvPr>
          <p:cNvSpPr/>
          <p:nvPr/>
        </p:nvSpPr>
        <p:spPr>
          <a:xfrm>
            <a:off x="70702" y="968600"/>
            <a:ext cx="1107650" cy="46662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Denoised</a:t>
            </a:r>
          </a:p>
        </p:txBody>
      </p:sp>
      <p:sp>
        <p:nvSpPr>
          <p:cNvPr id="5" name="Arrow: Pentagon 4">
            <a:extLst>
              <a:ext uri="{FF2B5EF4-FFF2-40B4-BE49-F238E27FC236}">
                <a16:creationId xmlns:a16="http://schemas.microsoft.com/office/drawing/2014/main" id="{EF86A790-0523-4F53-A9E1-6EA63E49B597}"/>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Baseline</a:t>
            </a:r>
          </a:p>
        </p:txBody>
      </p:sp>
      <p:sp>
        <p:nvSpPr>
          <p:cNvPr id="2" name="Action Button: Document 1">
            <a:hlinkClick r:id="rId3" action="ppaction://hlinkfile" highlightClick="1"/>
            <a:extLst>
              <a:ext uri="{FF2B5EF4-FFF2-40B4-BE49-F238E27FC236}">
                <a16:creationId xmlns:a16="http://schemas.microsoft.com/office/drawing/2014/main" id="{E8E1CEAD-6138-411B-AD23-18CD4CAF4D69}"/>
              </a:ext>
            </a:extLst>
          </p:cNvPr>
          <p:cNvSpPr/>
          <p:nvPr/>
        </p:nvSpPr>
        <p:spPr>
          <a:xfrm>
            <a:off x="3280528" y="530260"/>
            <a:ext cx="339365" cy="346431"/>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6" name="Action Button: Document 5">
            <a:hlinkClick r:id="rId4" action="ppaction://hlinkfile" highlightClick="1"/>
            <a:extLst>
              <a:ext uri="{FF2B5EF4-FFF2-40B4-BE49-F238E27FC236}">
                <a16:creationId xmlns:a16="http://schemas.microsoft.com/office/drawing/2014/main" id="{35683E94-0EFB-4947-8946-F7CB621D9916}"/>
              </a:ext>
            </a:extLst>
          </p:cNvPr>
          <p:cNvSpPr/>
          <p:nvPr/>
        </p:nvSpPr>
        <p:spPr>
          <a:xfrm>
            <a:off x="6683604" y="871978"/>
            <a:ext cx="273377" cy="346431"/>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4341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102D-AFEF-4390-A57F-46CE7DF0A8D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D8CDBBCC-80CF-4A24-9762-48C2CF192BC7}"/>
              </a:ext>
            </a:extLst>
          </p:cNvPr>
          <p:cNvSpPr>
            <a:spLocks noGrp="1"/>
          </p:cNvSpPr>
          <p:nvPr>
            <p:ph idx="1"/>
          </p:nvPr>
        </p:nvSpPr>
        <p:spPr/>
        <p:txBody>
          <a:bodyPr/>
          <a:lstStyle/>
          <a:p>
            <a:r>
              <a:rPr lang="en-GB" dirty="0"/>
              <a:t>Pros:</a:t>
            </a:r>
          </a:p>
          <a:p>
            <a:pPr lvl="1">
              <a:buFont typeface="Courier New" panose="02070309020205020404" pitchFamily="49" charset="0"/>
              <a:buChar char="o"/>
            </a:pPr>
            <a:r>
              <a:rPr lang="en-GB" dirty="0"/>
              <a:t>Very good performance towards synthetic data</a:t>
            </a:r>
          </a:p>
          <a:p>
            <a:pPr lvl="1">
              <a:buFont typeface="Courier New" panose="02070309020205020404" pitchFamily="49" charset="0"/>
              <a:buChar char="o"/>
            </a:pPr>
            <a:r>
              <a:rPr lang="en-GB" dirty="0"/>
              <a:t>Do not require denosing </a:t>
            </a:r>
            <a:r>
              <a:rPr lang="en-GB" sz="1800" u="sng" dirty="0">
                <a:solidFill>
                  <a:srgbClr val="FF0000"/>
                </a:solidFill>
              </a:rPr>
              <a:t>(however denoising can help to smooth extremely noisy points)</a:t>
            </a:r>
          </a:p>
          <a:p>
            <a:pPr lvl="1">
              <a:buFont typeface="Courier New" panose="02070309020205020404" pitchFamily="49" charset="0"/>
              <a:buChar char="o"/>
            </a:pPr>
            <a:r>
              <a:rPr lang="en-GB" dirty="0"/>
              <a:t>Calculation cheap</a:t>
            </a:r>
          </a:p>
          <a:p>
            <a:r>
              <a:rPr lang="en-GB" dirty="0"/>
              <a:t>Cons:</a:t>
            </a:r>
          </a:p>
          <a:p>
            <a:pPr lvl="1">
              <a:buFont typeface="Courier New" panose="02070309020205020404" pitchFamily="49" charset="0"/>
              <a:buChar char="o"/>
            </a:pPr>
            <a:r>
              <a:rPr lang="en-GB" dirty="0"/>
              <a:t>Have difficulty for the data which is very noisy</a:t>
            </a:r>
          </a:p>
          <a:p>
            <a:pPr lvl="1">
              <a:buFont typeface="Courier New" panose="02070309020205020404" pitchFamily="49" charset="0"/>
              <a:buChar char="o"/>
            </a:pPr>
            <a:r>
              <a:rPr lang="en-GB" dirty="0"/>
              <a:t>Difficult to filter the points where the flow rate decrease but not shut in</a:t>
            </a:r>
          </a:p>
          <a:p>
            <a:pPr lvl="1">
              <a:buFont typeface="Courier New" panose="02070309020205020404" pitchFamily="49" charset="0"/>
              <a:buChar char="o"/>
            </a:pPr>
            <a:r>
              <a:rPr lang="en-GB" dirty="0"/>
              <a:t>Need threshold</a:t>
            </a:r>
          </a:p>
          <a:p>
            <a:pPr lvl="1">
              <a:buFont typeface="Courier New" panose="02070309020205020404" pitchFamily="49" charset="0"/>
              <a:buChar char="o"/>
            </a:pPr>
            <a:r>
              <a:rPr lang="en-GB" dirty="0"/>
              <a:t>Performance is sensitive to threshold</a:t>
            </a:r>
          </a:p>
          <a:p>
            <a:pPr lvl="1">
              <a:buFont typeface="Courier New" panose="02070309020205020404" pitchFamily="49" charset="0"/>
              <a:buChar char="o"/>
            </a:pPr>
            <a:endParaRPr lang="en-GB" dirty="0"/>
          </a:p>
        </p:txBody>
      </p:sp>
    </p:spTree>
    <p:extLst>
      <p:ext uri="{BB962C8B-B14F-4D97-AF65-F5344CB8AC3E}">
        <p14:creationId xmlns:p14="http://schemas.microsoft.com/office/powerpoint/2010/main" val="3108214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102D-AFEF-4390-A57F-46CE7DF0A8D1}"/>
              </a:ext>
            </a:extLst>
          </p:cNvPr>
          <p:cNvSpPr>
            <a:spLocks noGrp="1"/>
          </p:cNvSpPr>
          <p:nvPr>
            <p:ph type="title"/>
          </p:nvPr>
        </p:nvSpPr>
        <p:spPr/>
        <p:txBody>
          <a:bodyPr/>
          <a:lstStyle/>
          <a:p>
            <a:r>
              <a:rPr lang="en-GB" dirty="0"/>
              <a:t>Baseline methods--Conclusion</a:t>
            </a:r>
          </a:p>
        </p:txBody>
      </p:sp>
      <p:sp>
        <p:nvSpPr>
          <p:cNvPr id="3" name="Content Placeholder 2">
            <a:extLst>
              <a:ext uri="{FF2B5EF4-FFF2-40B4-BE49-F238E27FC236}">
                <a16:creationId xmlns:a16="http://schemas.microsoft.com/office/drawing/2014/main" id="{D8CDBBCC-80CF-4A24-9762-48C2CF192BC7}"/>
              </a:ext>
            </a:extLst>
          </p:cNvPr>
          <p:cNvSpPr>
            <a:spLocks noGrp="1"/>
          </p:cNvSpPr>
          <p:nvPr>
            <p:ph idx="1"/>
          </p:nvPr>
        </p:nvSpPr>
        <p:spPr/>
        <p:txBody>
          <a:bodyPr/>
          <a:lstStyle/>
          <a:p>
            <a:r>
              <a:rPr lang="en-GB" dirty="0"/>
              <a:t>About the S-G filter</a:t>
            </a:r>
          </a:p>
          <a:p>
            <a:pPr lvl="1">
              <a:buFont typeface="Courier New" panose="02070309020205020404" pitchFamily="49" charset="0"/>
              <a:buChar char="o"/>
            </a:pPr>
            <a:r>
              <a:rPr lang="en-GB" dirty="0"/>
              <a:t>Helps with the extremely noisy data</a:t>
            </a:r>
          </a:p>
          <a:p>
            <a:pPr lvl="1">
              <a:buFont typeface="Courier New" panose="02070309020205020404" pitchFamily="49" charset="0"/>
              <a:buChar char="o"/>
            </a:pPr>
            <a:r>
              <a:rPr lang="en-GB" dirty="0"/>
              <a:t>Increase the </a:t>
            </a:r>
            <a:r>
              <a:rPr lang="en-GB" b="1" dirty="0"/>
              <a:t>missed points </a:t>
            </a:r>
            <a:r>
              <a:rPr lang="en-GB" dirty="0"/>
              <a:t>if over smoothed</a:t>
            </a:r>
          </a:p>
          <a:p>
            <a:pPr lvl="1">
              <a:buFont typeface="Courier New" panose="02070309020205020404" pitchFamily="49" charset="0"/>
              <a:buChar char="o"/>
            </a:pPr>
            <a:r>
              <a:rPr lang="en-GB" dirty="0"/>
              <a:t>The detected breakpoints are </a:t>
            </a:r>
            <a:r>
              <a:rPr lang="en-GB" b="1" dirty="0"/>
              <a:t>slightly different </a:t>
            </a:r>
            <a:r>
              <a:rPr lang="en-GB" dirty="0"/>
              <a:t>from the one without smoothing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The limitation of methods basing on derivatives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Difficult to get rid of</a:t>
            </a:r>
            <a:r>
              <a:rPr lang="en-GB" dirty="0">
                <a:solidFill>
                  <a:prstClr val="black"/>
                </a:solidFill>
                <a:latin typeface="Calibri" panose="020F0502020204030204"/>
              </a:rPr>
              <a:t> noise threshold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The main reason for faulty detection</a:t>
            </a:r>
          </a:p>
          <a:p>
            <a:pPr lvl="1">
              <a:spcBef>
                <a:spcPts val="1000"/>
              </a:spcBef>
              <a:buFont typeface="Courier New" panose="02070309020205020404" pitchFamily="49" charset="0"/>
              <a:buChar char="o"/>
              <a:defRPr/>
            </a:pPr>
            <a:endParaRPr lang="en-GB"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lvl="1" indent="0">
              <a:buNone/>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p:txBody>
      </p:sp>
      <p:sp>
        <p:nvSpPr>
          <p:cNvPr id="4" name="Action Button: Document 3">
            <a:hlinkClick r:id="rId2" action="ppaction://hlinkfile" highlightClick="1"/>
            <a:extLst>
              <a:ext uri="{FF2B5EF4-FFF2-40B4-BE49-F238E27FC236}">
                <a16:creationId xmlns:a16="http://schemas.microsoft.com/office/drawing/2014/main" id="{27D0B49C-FEE9-4E26-9A0A-78D0B61FFAA7}"/>
              </a:ext>
            </a:extLst>
          </p:cNvPr>
          <p:cNvSpPr/>
          <p:nvPr/>
        </p:nvSpPr>
        <p:spPr>
          <a:xfrm>
            <a:off x="6457362" y="4967926"/>
            <a:ext cx="273377" cy="329938"/>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8962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102D-AFEF-4390-A57F-46CE7DF0A8D1}"/>
              </a:ext>
            </a:extLst>
          </p:cNvPr>
          <p:cNvSpPr>
            <a:spLocks noGrp="1"/>
          </p:cNvSpPr>
          <p:nvPr>
            <p:ph type="title"/>
          </p:nvPr>
        </p:nvSpPr>
        <p:spPr>
          <a:xfrm>
            <a:off x="809921" y="356573"/>
            <a:ext cx="10515600" cy="1325563"/>
          </a:xfrm>
        </p:spPr>
        <p:txBody>
          <a:bodyPr/>
          <a:lstStyle/>
          <a:p>
            <a:r>
              <a:rPr lang="en-GB" dirty="0"/>
              <a:t>Baseline methods--Discussion</a:t>
            </a:r>
          </a:p>
        </p:txBody>
      </p:sp>
      <p:sp>
        <p:nvSpPr>
          <p:cNvPr id="3" name="Content Placeholder 2">
            <a:extLst>
              <a:ext uri="{FF2B5EF4-FFF2-40B4-BE49-F238E27FC236}">
                <a16:creationId xmlns:a16="http://schemas.microsoft.com/office/drawing/2014/main" id="{D8CDBBCC-80CF-4A24-9762-48C2CF192BC7}"/>
              </a:ext>
            </a:extLst>
          </p:cNvPr>
          <p:cNvSpPr>
            <a:spLocks noGrp="1"/>
          </p:cNvSpPr>
          <p:nvPr>
            <p:ph idx="1"/>
          </p:nvPr>
        </p:nvSpPr>
        <p:spPr>
          <a:xfrm>
            <a:off x="809921" y="1946634"/>
            <a:ext cx="10515600" cy="4351338"/>
          </a:xfrm>
        </p:spPr>
        <p:txBody>
          <a:bodyPr>
            <a:normAutofit/>
          </a:bodyPr>
          <a:lstStyle/>
          <a:p>
            <a:r>
              <a:rPr lang="en-GB" dirty="0"/>
              <a:t>The criteria for </a:t>
            </a:r>
            <a:r>
              <a:rPr lang="en-GB" dirty="0" err="1"/>
              <a:t>Ground_truth</a:t>
            </a:r>
            <a:r>
              <a:rPr lang="en-GB" dirty="0"/>
              <a:t>?</a:t>
            </a:r>
          </a:p>
          <a:p>
            <a:r>
              <a:rPr lang="en-GB" dirty="0"/>
              <a:t>The criteria for </a:t>
            </a:r>
            <a:r>
              <a:rPr lang="en-GB" dirty="0" err="1"/>
              <a:t>points_correct</a:t>
            </a:r>
            <a:r>
              <a:rPr lang="en-GB" dirty="0"/>
              <a:t>?</a:t>
            </a:r>
          </a:p>
          <a:p>
            <a:pPr lvl="1">
              <a:buFont typeface="Courier New" panose="02070309020205020404" pitchFamily="49" charset="0"/>
              <a:buChar char="o"/>
            </a:pPr>
            <a:r>
              <a:rPr lang="en-GB" dirty="0"/>
              <a:t>Should points closed to </a:t>
            </a:r>
            <a:r>
              <a:rPr lang="en-GB" b="1" dirty="0"/>
              <a:t>ground truth </a:t>
            </a:r>
            <a:r>
              <a:rPr lang="en-GB" dirty="0"/>
              <a:t>be classified as correct? </a:t>
            </a:r>
          </a:p>
          <a:p>
            <a:pPr lvl="1">
              <a:buFont typeface="Courier New" panose="02070309020205020404" pitchFamily="49" charset="0"/>
              <a:buChar char="o"/>
            </a:pPr>
            <a:r>
              <a:rPr lang="en-GB" dirty="0"/>
              <a:t>Should points closed to </a:t>
            </a:r>
            <a:r>
              <a:rPr lang="en-GB" b="1" dirty="0"/>
              <a:t>each other </a:t>
            </a:r>
            <a:r>
              <a:rPr lang="en-GB" dirty="0"/>
              <a:t>be grouped as 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Is the flow rate always available?</a:t>
            </a:r>
          </a:p>
          <a:p>
            <a:pPr lvl="1">
              <a:spcBef>
                <a:spcPts val="1000"/>
              </a:spcBef>
              <a:buFont typeface="Courier New" panose="02070309020205020404" pitchFamily="49" charset="0"/>
              <a:buChar char="o"/>
              <a:defRPr/>
            </a:pPr>
            <a:r>
              <a:rPr lang="en-GB" dirty="0">
                <a:solidFill>
                  <a:prstClr val="black"/>
                </a:solidFill>
                <a:latin typeface="Calibri" panose="020F0502020204030204"/>
              </a:rPr>
              <a:t>If so, we can use it to refine our detection basing on pressure data</a:t>
            </a:r>
          </a:p>
          <a:p>
            <a:pPr lvl="1">
              <a:spcBef>
                <a:spcPts val="1000"/>
              </a:spcBef>
              <a:buFont typeface="Courier New" panose="02070309020205020404" pitchFamily="49" charset="0"/>
              <a:buChar char="o"/>
              <a:defRPr/>
            </a:pPr>
            <a:r>
              <a:rPr lang="en-GB" dirty="0">
                <a:solidFill>
                  <a:prstClr val="black"/>
                </a:solidFill>
                <a:latin typeface="Calibri" panose="020F0502020204030204"/>
              </a:rPr>
              <a:t>Or our scope is just using the pressure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dirty="0">
                <a:solidFill>
                  <a:prstClr val="black"/>
                </a:solidFill>
                <a:latin typeface="Calibri" panose="020F0502020204030204"/>
              </a:rPr>
              <a:t>The criteria for dominating multi-rate transient?</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spcBef>
                <a:spcPts val="1000"/>
              </a:spcBef>
              <a:buFont typeface="Courier New" panose="02070309020205020404" pitchFamily="49" charset="0"/>
              <a:buChar char="o"/>
              <a:defRPr/>
            </a:pPr>
            <a:endParaRPr lang="en-GB"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lvl="1" indent="0">
              <a:buNone/>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p:txBody>
      </p:sp>
      <p:sp>
        <p:nvSpPr>
          <p:cNvPr id="4" name="Action Button: Document 3">
            <a:hlinkClick r:id="rId2" action="ppaction://hlinkfile" highlightClick="1"/>
            <a:extLst>
              <a:ext uri="{FF2B5EF4-FFF2-40B4-BE49-F238E27FC236}">
                <a16:creationId xmlns:a16="http://schemas.microsoft.com/office/drawing/2014/main" id="{845A40FF-1B7C-43CB-8531-0FFB2CEA577C}"/>
              </a:ext>
            </a:extLst>
          </p:cNvPr>
          <p:cNvSpPr/>
          <p:nvPr/>
        </p:nvSpPr>
        <p:spPr>
          <a:xfrm>
            <a:off x="9275977" y="2837468"/>
            <a:ext cx="301657" cy="367645"/>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 name="Action Button: Document 4">
            <a:hlinkClick r:id="rId3" action="ppaction://hlinkfile" highlightClick="1"/>
            <a:extLst>
              <a:ext uri="{FF2B5EF4-FFF2-40B4-BE49-F238E27FC236}">
                <a16:creationId xmlns:a16="http://schemas.microsoft.com/office/drawing/2014/main" id="{17174346-B301-4777-BEC8-681EE58CF273}"/>
              </a:ext>
            </a:extLst>
          </p:cNvPr>
          <p:cNvSpPr/>
          <p:nvPr/>
        </p:nvSpPr>
        <p:spPr>
          <a:xfrm>
            <a:off x="8220171" y="3372440"/>
            <a:ext cx="320511" cy="329938"/>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7" name="Action Button: Document 6">
            <a:hlinkClick r:id="rId4" action="ppaction://hlinkfile" highlightClick="1"/>
            <a:extLst>
              <a:ext uri="{FF2B5EF4-FFF2-40B4-BE49-F238E27FC236}">
                <a16:creationId xmlns:a16="http://schemas.microsoft.com/office/drawing/2014/main" id="{FED48A74-C668-42A6-A7BA-7E0AFABFB5A0}"/>
              </a:ext>
            </a:extLst>
          </p:cNvPr>
          <p:cNvSpPr/>
          <p:nvPr/>
        </p:nvSpPr>
        <p:spPr>
          <a:xfrm>
            <a:off x="8220172" y="5128183"/>
            <a:ext cx="320511" cy="405352"/>
          </a:xfrm>
          <a:prstGeom prst="actionButton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1162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BA4F4C-5D97-4905-A810-F6C41F6F80C8}"/>
              </a:ext>
            </a:extLst>
          </p:cNvPr>
          <p:cNvPicPr>
            <a:picLocks noChangeAspect="1"/>
          </p:cNvPicPr>
          <p:nvPr/>
        </p:nvPicPr>
        <p:blipFill>
          <a:blip r:embed="rId2"/>
          <a:stretch>
            <a:fillRect/>
          </a:stretch>
        </p:blipFill>
        <p:spPr>
          <a:xfrm>
            <a:off x="1406803" y="718124"/>
            <a:ext cx="9691688" cy="5997408"/>
          </a:xfrm>
          <a:prstGeom prst="rect">
            <a:avLst/>
          </a:prstGeom>
        </p:spPr>
      </p:pic>
      <p:sp>
        <p:nvSpPr>
          <p:cNvPr id="7" name="TextBox 6">
            <a:extLst>
              <a:ext uri="{FF2B5EF4-FFF2-40B4-BE49-F238E27FC236}">
                <a16:creationId xmlns:a16="http://schemas.microsoft.com/office/drawing/2014/main" id="{748347CF-DF13-4F74-826C-07C9725EFB96}"/>
              </a:ext>
            </a:extLst>
          </p:cNvPr>
          <p:cNvSpPr txBox="1"/>
          <p:nvPr/>
        </p:nvSpPr>
        <p:spPr>
          <a:xfrm>
            <a:off x="1093509" y="348792"/>
            <a:ext cx="7501092" cy="369332"/>
          </a:xfrm>
          <a:prstGeom prst="rect">
            <a:avLst/>
          </a:prstGeom>
          <a:noFill/>
        </p:spPr>
        <p:txBody>
          <a:bodyPr wrap="none" rtlCol="0">
            <a:spAutoFit/>
          </a:bodyPr>
          <a:lstStyle/>
          <a:p>
            <a:r>
              <a:rPr lang="en-GB" dirty="0"/>
              <a:t>A transient in </a:t>
            </a:r>
            <a:r>
              <a:rPr lang="en-GB" b="1" dirty="0"/>
              <a:t>400-900 hours</a:t>
            </a:r>
            <a:r>
              <a:rPr lang="en-GB" dirty="0"/>
              <a:t>/synthetic data   </a:t>
            </a:r>
            <a:r>
              <a:rPr lang="en-GB" b="1" u="sng" dirty="0">
                <a:solidFill>
                  <a:srgbClr val="FF0000"/>
                </a:solidFill>
              </a:rPr>
              <a:t>--My judgement for transients ?</a:t>
            </a:r>
          </a:p>
        </p:txBody>
      </p:sp>
      <p:cxnSp>
        <p:nvCxnSpPr>
          <p:cNvPr id="8" name="Straight Arrow Connector 7">
            <a:extLst>
              <a:ext uri="{FF2B5EF4-FFF2-40B4-BE49-F238E27FC236}">
                <a16:creationId xmlns:a16="http://schemas.microsoft.com/office/drawing/2014/main" id="{828CD507-9159-43C9-B661-6DA29F97A2F7}"/>
              </a:ext>
            </a:extLst>
          </p:cNvPr>
          <p:cNvCxnSpPr>
            <a:cxnSpLocks/>
            <a:stCxn id="9" idx="3"/>
          </p:cNvCxnSpPr>
          <p:nvPr/>
        </p:nvCxnSpPr>
        <p:spPr>
          <a:xfrm>
            <a:off x="1575726" y="2501952"/>
            <a:ext cx="224794" cy="420357"/>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44868A6-77E7-4234-AD30-5C8AE15AF3B1}"/>
              </a:ext>
            </a:extLst>
          </p:cNvPr>
          <p:cNvSpPr txBox="1"/>
          <p:nvPr/>
        </p:nvSpPr>
        <p:spPr>
          <a:xfrm>
            <a:off x="453689" y="2255730"/>
            <a:ext cx="1122037" cy="492443"/>
          </a:xfrm>
          <a:prstGeom prst="rect">
            <a:avLst/>
          </a:prstGeom>
          <a:noFill/>
        </p:spPr>
        <p:txBody>
          <a:bodyPr wrap="none" rtlCol="0">
            <a:spAutoFit/>
          </a:bodyPr>
          <a:lstStyle/>
          <a:p>
            <a:pPr algn="ctr"/>
            <a:r>
              <a:rPr lang="en-GB" sz="1300" dirty="0">
                <a:highlight>
                  <a:srgbClr val="FFFF00"/>
                </a:highlight>
              </a:rPr>
              <a:t>Start point of </a:t>
            </a:r>
          </a:p>
          <a:p>
            <a:pPr algn="ctr"/>
            <a:r>
              <a:rPr lang="en-GB" sz="1300" dirty="0">
                <a:highlight>
                  <a:srgbClr val="FFFF00"/>
                </a:highlight>
              </a:rPr>
              <a:t>build up</a:t>
            </a:r>
          </a:p>
        </p:txBody>
      </p:sp>
      <p:sp>
        <p:nvSpPr>
          <p:cNvPr id="11" name="TextBox 10">
            <a:extLst>
              <a:ext uri="{FF2B5EF4-FFF2-40B4-BE49-F238E27FC236}">
                <a16:creationId xmlns:a16="http://schemas.microsoft.com/office/drawing/2014/main" id="{49728B46-C07A-48A6-85E8-7B1789B275AB}"/>
              </a:ext>
            </a:extLst>
          </p:cNvPr>
          <p:cNvSpPr txBox="1"/>
          <p:nvPr/>
        </p:nvSpPr>
        <p:spPr>
          <a:xfrm>
            <a:off x="7713899" y="1664762"/>
            <a:ext cx="1122037" cy="492443"/>
          </a:xfrm>
          <a:prstGeom prst="rect">
            <a:avLst/>
          </a:prstGeom>
          <a:noFill/>
        </p:spPr>
        <p:txBody>
          <a:bodyPr wrap="none" rtlCol="0">
            <a:spAutoFit/>
          </a:bodyPr>
          <a:lstStyle/>
          <a:p>
            <a:pPr algn="ctr"/>
            <a:r>
              <a:rPr lang="en-GB" sz="1300" dirty="0">
                <a:highlight>
                  <a:srgbClr val="FFFF00"/>
                </a:highlight>
              </a:rPr>
              <a:t>Start point of </a:t>
            </a:r>
          </a:p>
          <a:p>
            <a:pPr algn="ctr"/>
            <a:r>
              <a:rPr lang="en-GB" sz="1300" dirty="0">
                <a:highlight>
                  <a:srgbClr val="FFFF00"/>
                </a:highlight>
              </a:rPr>
              <a:t>draw down</a:t>
            </a:r>
          </a:p>
        </p:txBody>
      </p:sp>
      <p:cxnSp>
        <p:nvCxnSpPr>
          <p:cNvPr id="12" name="Straight Arrow Connector 11">
            <a:extLst>
              <a:ext uri="{FF2B5EF4-FFF2-40B4-BE49-F238E27FC236}">
                <a16:creationId xmlns:a16="http://schemas.microsoft.com/office/drawing/2014/main" id="{7FB2C48A-015D-4D4A-BB08-01338F7B20CA}"/>
              </a:ext>
            </a:extLst>
          </p:cNvPr>
          <p:cNvCxnSpPr>
            <a:cxnSpLocks/>
          </p:cNvCxnSpPr>
          <p:nvPr/>
        </p:nvCxnSpPr>
        <p:spPr>
          <a:xfrm flipV="1">
            <a:off x="8729221" y="1197205"/>
            <a:ext cx="348791" cy="386498"/>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457F3E6-7033-472F-9A46-2BF6D092A3C1}"/>
              </a:ext>
            </a:extLst>
          </p:cNvPr>
          <p:cNvSpPr txBox="1"/>
          <p:nvPr/>
        </p:nvSpPr>
        <p:spPr>
          <a:xfrm>
            <a:off x="123794" y="4135152"/>
            <a:ext cx="1130694" cy="292388"/>
          </a:xfrm>
          <a:prstGeom prst="rect">
            <a:avLst/>
          </a:prstGeom>
          <a:noFill/>
        </p:spPr>
        <p:txBody>
          <a:bodyPr wrap="none" rtlCol="0">
            <a:spAutoFit/>
          </a:bodyPr>
          <a:lstStyle/>
          <a:p>
            <a:pPr algn="ctr"/>
            <a:r>
              <a:rPr lang="en-GB" sz="1300" dirty="0">
                <a:highlight>
                  <a:srgbClr val="FFFF00"/>
                </a:highlight>
              </a:rPr>
              <a:t>Zero flow rate</a:t>
            </a:r>
          </a:p>
        </p:txBody>
      </p:sp>
      <p:cxnSp>
        <p:nvCxnSpPr>
          <p:cNvPr id="13" name="Straight Arrow Connector 12">
            <a:extLst>
              <a:ext uri="{FF2B5EF4-FFF2-40B4-BE49-F238E27FC236}">
                <a16:creationId xmlns:a16="http://schemas.microsoft.com/office/drawing/2014/main" id="{A9B0E7A5-A1F4-4A29-B9D7-904D88ADDF91}"/>
              </a:ext>
            </a:extLst>
          </p:cNvPr>
          <p:cNvCxnSpPr>
            <a:cxnSpLocks/>
          </p:cNvCxnSpPr>
          <p:nvPr/>
        </p:nvCxnSpPr>
        <p:spPr>
          <a:xfrm flipV="1">
            <a:off x="1263942" y="4109828"/>
            <a:ext cx="649699" cy="224908"/>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A92B0D3-9CA6-4B30-8DC3-F38A14D5F65F}"/>
              </a:ext>
            </a:extLst>
          </p:cNvPr>
          <p:cNvSpPr txBox="1"/>
          <p:nvPr/>
        </p:nvSpPr>
        <p:spPr>
          <a:xfrm>
            <a:off x="10533144" y="4281346"/>
            <a:ext cx="1130694" cy="292388"/>
          </a:xfrm>
          <a:prstGeom prst="rect">
            <a:avLst/>
          </a:prstGeom>
          <a:noFill/>
        </p:spPr>
        <p:txBody>
          <a:bodyPr wrap="none" rtlCol="0">
            <a:spAutoFit/>
          </a:bodyPr>
          <a:lstStyle/>
          <a:p>
            <a:pPr algn="ctr"/>
            <a:r>
              <a:rPr lang="en-GB" sz="1300" dirty="0">
                <a:highlight>
                  <a:srgbClr val="FFFF00"/>
                </a:highlight>
              </a:rPr>
              <a:t>Zero flow rate</a:t>
            </a:r>
          </a:p>
        </p:txBody>
      </p:sp>
      <p:cxnSp>
        <p:nvCxnSpPr>
          <p:cNvPr id="15" name="Straight Arrow Connector 14">
            <a:extLst>
              <a:ext uri="{FF2B5EF4-FFF2-40B4-BE49-F238E27FC236}">
                <a16:creationId xmlns:a16="http://schemas.microsoft.com/office/drawing/2014/main" id="{0952564C-73FC-482B-8D46-599744EE3371}"/>
              </a:ext>
            </a:extLst>
          </p:cNvPr>
          <p:cNvCxnSpPr>
            <a:cxnSpLocks/>
            <a:stCxn id="14" idx="1"/>
          </p:cNvCxnSpPr>
          <p:nvPr/>
        </p:nvCxnSpPr>
        <p:spPr>
          <a:xfrm flipH="1" flipV="1">
            <a:off x="10130855" y="4135152"/>
            <a:ext cx="402289" cy="292388"/>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E77B7A9-14AA-40E7-A1BE-610B0F8AF22C}"/>
              </a:ext>
            </a:extLst>
          </p:cNvPr>
          <p:cNvCxnSpPr>
            <a:cxnSpLocks/>
          </p:cNvCxnSpPr>
          <p:nvPr/>
        </p:nvCxnSpPr>
        <p:spPr>
          <a:xfrm flipH="1" flipV="1">
            <a:off x="10167876" y="2922309"/>
            <a:ext cx="328246" cy="329938"/>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08B9A61-C9BD-41E2-AC0D-C5CE9DCF717E}"/>
              </a:ext>
            </a:extLst>
          </p:cNvPr>
          <p:cNvSpPr txBox="1"/>
          <p:nvPr/>
        </p:nvSpPr>
        <p:spPr>
          <a:xfrm>
            <a:off x="10067192" y="3006025"/>
            <a:ext cx="1979902" cy="492443"/>
          </a:xfrm>
          <a:prstGeom prst="rect">
            <a:avLst/>
          </a:prstGeom>
          <a:noFill/>
        </p:spPr>
        <p:txBody>
          <a:bodyPr wrap="none" rtlCol="0">
            <a:spAutoFit/>
          </a:bodyPr>
          <a:lstStyle/>
          <a:p>
            <a:pPr algn="ctr"/>
            <a:r>
              <a:rPr lang="en-GB" sz="1300" dirty="0">
                <a:highlight>
                  <a:srgbClr val="FFFF00"/>
                </a:highlight>
              </a:rPr>
              <a:t>Start point of </a:t>
            </a:r>
          </a:p>
          <a:p>
            <a:pPr algn="ctr"/>
            <a:r>
              <a:rPr lang="en-GB" sz="1300" dirty="0">
                <a:highlight>
                  <a:srgbClr val="FFFF00"/>
                </a:highlight>
              </a:rPr>
              <a:t>Build up for </a:t>
            </a:r>
            <a:r>
              <a:rPr lang="en-GB" sz="1300" b="1" dirty="0">
                <a:highlight>
                  <a:srgbClr val="FFFF00"/>
                </a:highlight>
              </a:rPr>
              <a:t>next transient</a:t>
            </a:r>
          </a:p>
        </p:txBody>
      </p:sp>
    </p:spTree>
    <p:extLst>
      <p:ext uri="{BB962C8B-B14F-4D97-AF65-F5344CB8AC3E}">
        <p14:creationId xmlns:p14="http://schemas.microsoft.com/office/powerpoint/2010/main" val="2981849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 --- Feature extractions</a:t>
            </a:r>
          </a:p>
          <a:p>
            <a:pPr lvl="1">
              <a:buFont typeface="Courier New" panose="02070309020205020404" pitchFamily="49" charset="0"/>
              <a:buChar char="o"/>
            </a:pPr>
            <a:r>
              <a:rPr lang="en-GB" dirty="0"/>
              <a:t>Inspired by the methods investigated </a:t>
            </a:r>
          </a:p>
          <a:p>
            <a:pPr lvl="2"/>
            <a:r>
              <a:rPr lang="en-GB" dirty="0"/>
              <a:t>first to forth order derivatives of pressure data, estimated noise</a:t>
            </a:r>
            <a:r>
              <a:rPr lang="en-GB" dirty="0">
                <a:solidFill>
                  <a:srgbClr val="FF0000"/>
                </a:solidFill>
              </a:rPr>
              <a:t>(S-G filter method)</a:t>
            </a:r>
          </a:p>
          <a:p>
            <a:pPr lvl="2"/>
            <a:r>
              <a:rPr lang="en-GB" dirty="0"/>
              <a:t>the time duration the first derivative larger(or smaller) than zero, the first order derivative of the previous point </a:t>
            </a:r>
            <a:r>
              <a:rPr lang="en-GB" dirty="0">
                <a:solidFill>
                  <a:srgbClr val="FF0000"/>
                </a:solidFill>
              </a:rPr>
              <a:t>(filter convolution method)</a:t>
            </a:r>
          </a:p>
          <a:p>
            <a:pPr lvl="2"/>
            <a:r>
              <a:rPr lang="en-GB" dirty="0"/>
              <a:t>Backward and forward slope of two adjacent detected breakpoints, slopes were obtained by least square fitting </a:t>
            </a:r>
            <a:r>
              <a:rPr lang="en-GB" dirty="0">
                <a:solidFill>
                  <a:srgbClr val="FF0000"/>
                </a:solidFill>
              </a:rPr>
              <a:t>(segmentation methods)</a:t>
            </a:r>
          </a:p>
          <a:p>
            <a:pPr lvl="1">
              <a:buFont typeface="Courier New" panose="02070309020205020404" pitchFamily="49" charset="0"/>
              <a:buChar char="o"/>
            </a:pPr>
            <a:r>
              <a:rPr lang="en-GB" dirty="0"/>
              <a:t>Feature selection criteria</a:t>
            </a:r>
          </a:p>
          <a:p>
            <a:pPr lvl="2"/>
            <a:r>
              <a:rPr lang="en-GB" dirty="0"/>
              <a:t>Realtime</a:t>
            </a:r>
          </a:p>
          <a:p>
            <a:pPr lvl="2"/>
            <a:r>
              <a:rPr lang="en-GB" dirty="0"/>
              <a:t>Case independent (require less or no expert use)</a:t>
            </a:r>
          </a:p>
          <a:p>
            <a:pPr lvl="2"/>
            <a:r>
              <a:rPr lang="en-GB" dirty="0"/>
              <a:t>The one that brings minor improvement will be discarded</a:t>
            </a:r>
          </a:p>
          <a:p>
            <a:pPr lvl="2"/>
            <a:r>
              <a:rPr lang="en-GB" dirty="0"/>
              <a:t>Computational cheap</a:t>
            </a:r>
          </a:p>
          <a:p>
            <a:pPr algn="l"/>
            <a:endParaRPr lang="en-GB" dirty="0"/>
          </a:p>
        </p:txBody>
      </p:sp>
    </p:spTree>
    <p:extLst>
      <p:ext uri="{BB962C8B-B14F-4D97-AF65-F5344CB8AC3E}">
        <p14:creationId xmlns:p14="http://schemas.microsoft.com/office/powerpoint/2010/main" val="3977712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fontScale="92500" lnSpcReduction="10000"/>
          </a:bodyPr>
          <a:lstStyle/>
          <a:p>
            <a:pPr algn="l"/>
            <a:r>
              <a:rPr lang="en-GB" dirty="0"/>
              <a:t>Machine learning --- label</a:t>
            </a:r>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r>
              <a:rPr lang="en-GB" dirty="0"/>
              <a:t>Generate Label </a:t>
            </a:r>
          </a:p>
          <a:p>
            <a:pPr lvl="1">
              <a:buFont typeface="Courier New" panose="02070309020205020404" pitchFamily="49" charset="0"/>
              <a:buChar char="o"/>
            </a:pPr>
            <a:r>
              <a:rPr lang="en-GB" dirty="0"/>
              <a:t>Results from the baseline methods </a:t>
            </a:r>
          </a:p>
          <a:p>
            <a:pPr lvl="1">
              <a:buFont typeface="Courier New" panose="02070309020205020404" pitchFamily="49" charset="0"/>
              <a:buChar char="o"/>
            </a:pPr>
            <a:r>
              <a:rPr lang="en-GB" dirty="0"/>
              <a:t>validate with flow rate</a:t>
            </a:r>
          </a:p>
          <a:p>
            <a:pPr algn="l"/>
            <a:endParaRPr lang="en-GB" dirty="0"/>
          </a:p>
        </p:txBody>
      </p:sp>
      <p:pic>
        <p:nvPicPr>
          <p:cNvPr id="5" name="Picture 4">
            <a:extLst>
              <a:ext uri="{FF2B5EF4-FFF2-40B4-BE49-F238E27FC236}">
                <a16:creationId xmlns:a16="http://schemas.microsoft.com/office/drawing/2014/main" id="{FE2BDF20-3F39-4A33-A63B-CD4622260FDB}"/>
              </a:ext>
            </a:extLst>
          </p:cNvPr>
          <p:cNvPicPr>
            <a:picLocks noChangeAspect="1"/>
          </p:cNvPicPr>
          <p:nvPr/>
        </p:nvPicPr>
        <p:blipFill>
          <a:blip r:embed="rId2"/>
          <a:stretch>
            <a:fillRect/>
          </a:stretch>
        </p:blipFill>
        <p:spPr>
          <a:xfrm>
            <a:off x="2432528" y="2662469"/>
            <a:ext cx="5267325" cy="1657350"/>
          </a:xfrm>
          <a:prstGeom prst="rect">
            <a:avLst/>
          </a:prstGeom>
        </p:spPr>
      </p:pic>
    </p:spTree>
    <p:extLst>
      <p:ext uri="{BB962C8B-B14F-4D97-AF65-F5344CB8AC3E}">
        <p14:creationId xmlns:p14="http://schemas.microsoft.com/office/powerpoint/2010/main" val="1992250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 –classical methods</a:t>
            </a:r>
          </a:p>
          <a:p>
            <a:pPr lvl="1">
              <a:buFont typeface="Courier New" panose="02070309020205020404" pitchFamily="49" charset="0"/>
              <a:buChar char="o"/>
            </a:pPr>
            <a:r>
              <a:rPr lang="en-GB" dirty="0"/>
              <a:t>Split the data to train and test set following 80/20 rule</a:t>
            </a:r>
          </a:p>
          <a:p>
            <a:pPr lvl="1">
              <a:buFont typeface="Courier New" panose="02070309020205020404" pitchFamily="49" charset="0"/>
              <a:buChar char="o"/>
            </a:pPr>
            <a:r>
              <a:rPr lang="en-GB" dirty="0"/>
              <a:t>Cross validation, K-means, etc.</a:t>
            </a:r>
          </a:p>
          <a:p>
            <a:pPr lvl="1">
              <a:buFont typeface="Courier New" panose="02070309020205020404" pitchFamily="49" charset="0"/>
              <a:buChar char="o"/>
            </a:pPr>
            <a:r>
              <a:rPr lang="en-GB" dirty="0"/>
              <a:t>Experiment with different classifiers</a:t>
            </a:r>
          </a:p>
        </p:txBody>
      </p:sp>
    </p:spTree>
    <p:extLst>
      <p:ext uri="{BB962C8B-B14F-4D97-AF65-F5344CB8AC3E}">
        <p14:creationId xmlns:p14="http://schemas.microsoft.com/office/powerpoint/2010/main" val="18192202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a:t>
            </a:r>
          </a:p>
          <a:p>
            <a:pPr lvl="1">
              <a:buFont typeface="Courier New" panose="02070309020205020404" pitchFamily="49" charset="0"/>
              <a:buChar char="o"/>
            </a:pPr>
            <a:r>
              <a:rPr lang="en-GB" dirty="0"/>
              <a:t>Pros:</a:t>
            </a:r>
          </a:p>
          <a:p>
            <a:pPr lvl="2"/>
            <a:r>
              <a:rPr lang="en-GB" dirty="0"/>
              <a:t>Higher accuracy</a:t>
            </a:r>
          </a:p>
          <a:p>
            <a:pPr lvl="1">
              <a:buFont typeface="Courier New" panose="02070309020205020404" pitchFamily="49" charset="0"/>
              <a:buChar char="o"/>
            </a:pPr>
            <a:r>
              <a:rPr lang="en-GB" dirty="0"/>
              <a:t>Cons:</a:t>
            </a:r>
          </a:p>
          <a:p>
            <a:pPr lvl="2"/>
            <a:r>
              <a:rPr lang="en-GB" dirty="0"/>
              <a:t>More computation</a:t>
            </a:r>
          </a:p>
          <a:p>
            <a:pPr algn="l"/>
            <a:endParaRPr lang="en-GB" dirty="0"/>
          </a:p>
        </p:txBody>
      </p:sp>
    </p:spTree>
    <p:extLst>
      <p:ext uri="{BB962C8B-B14F-4D97-AF65-F5344CB8AC3E}">
        <p14:creationId xmlns:p14="http://schemas.microsoft.com/office/powerpoint/2010/main" val="148389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Two criteria for pick up the transients</a:t>
                </a:r>
              </a:p>
              <a:p>
                <a:pPr lvl="1">
                  <a:buFont typeface="Courier New" panose="02070309020205020404" pitchFamily="49" charset="0"/>
                  <a:buChar char="o"/>
                </a:pPr>
                <a14:m>
                  <m:oMath xmlns:m="http://schemas.openxmlformats.org/officeDocument/2006/math">
                    <m:r>
                      <a:rPr lang="en-GB" sz="1800">
                        <a:latin typeface="Cambria Math" panose="02040503050406030204" pitchFamily="18" charset="0"/>
                      </a:rPr>
                      <m:t>∆</m:t>
                    </m:r>
                    <m:sSub>
                      <m:sSubPr>
                        <m:ctrlPr>
                          <a:rPr lang="en-GB" sz="1800" i="1">
                            <a:latin typeface="Cambria Math" panose="02040503050406030204" pitchFamily="18" charset="0"/>
                          </a:rPr>
                        </m:ctrlPr>
                      </m:sSubPr>
                      <m:e>
                        <m:r>
                          <a:rPr lang="en-GB" sz="1800">
                            <a:latin typeface="Cambria Math" panose="02040503050406030204" pitchFamily="18" charset="0"/>
                          </a:rPr>
                          <m:t>𝑡</m:t>
                        </m:r>
                      </m:e>
                      <m:sub>
                        <m:r>
                          <a:rPr lang="en-GB" sz="1800">
                            <a:latin typeface="Cambria Math" panose="02040503050406030204" pitchFamily="18" charset="0"/>
                          </a:rPr>
                          <m:t>𝑚𝑖𝑛</m:t>
                        </m:r>
                      </m:sub>
                    </m:sSub>
                  </m:oMath>
                </a14:m>
                <a:r>
                  <a:rPr lang="en-GB" sz="1800" dirty="0">
                    <a:latin typeface="Arial" panose="020B0604020202020204" pitchFamily="34" charset="0"/>
                    <a:cs typeface="Arial" panose="020B0604020202020204" pitchFamily="34" charset="0"/>
                  </a:rPr>
                  <a:t> need to chosen ( to pick which level to detect)</a:t>
                </a:r>
              </a:p>
              <a:p>
                <a:pPr marL="457200" lvl="1" indent="0">
                  <a:buNone/>
                </a:pPr>
                <a:r>
                  <a:rPr lang="en-GB" sz="1800" dirty="0">
                    <a:latin typeface="Arial" panose="020B0604020202020204" pitchFamily="34" charset="0"/>
                    <a:cs typeface="Arial" panose="020B0604020202020204" pitchFamily="34" charset="0"/>
                  </a:rPr>
                  <a:t>	</a:t>
                </a:r>
                <a14:m>
                  <m:oMath xmlns:m="http://schemas.openxmlformats.org/officeDocument/2006/math">
                    <m:r>
                      <a:rPr lang="en-GB" sz="1800">
                        <a:latin typeface="Cambria Math" panose="02040503050406030204" pitchFamily="18" charset="0"/>
                      </a:rPr>
                      <m:t>∆</m:t>
                    </m:r>
                    <m:sSub>
                      <m:sSubPr>
                        <m:ctrlPr>
                          <a:rPr lang="en-GB" sz="1800" i="1">
                            <a:latin typeface="Cambria Math" panose="02040503050406030204" pitchFamily="18" charset="0"/>
                          </a:rPr>
                        </m:ctrlPr>
                      </m:sSubPr>
                      <m:e>
                        <m:r>
                          <a:rPr lang="en-GB" sz="1800">
                            <a:latin typeface="Cambria Math" panose="02040503050406030204" pitchFamily="18" charset="0"/>
                          </a:rPr>
                          <m:t>𝑡</m:t>
                        </m:r>
                      </m:e>
                      <m:sub>
                        <m:r>
                          <a:rPr lang="en-GB" sz="1800">
                            <a:latin typeface="Cambria Math" panose="02040503050406030204" pitchFamily="18" charset="0"/>
                          </a:rPr>
                          <m:t>𝑚𝑖𝑛</m:t>
                        </m:r>
                      </m:sub>
                    </m:sSub>
                  </m:oMath>
                </a14:m>
                <a:r>
                  <a:rPr lang="en-GB" sz="1800" dirty="0">
                    <a:latin typeface="Arial" panose="020B0604020202020204" pitchFamily="34" charset="0"/>
                    <a:cs typeface="Arial" panose="020B0604020202020204" pitchFamily="34" charset="0"/>
                  </a:rPr>
                  <a:t> : the length of shortest transient to be detected</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Slope threshold need to be chosen (for pick up the singularities)</a:t>
                </a:r>
              </a:p>
              <a:p>
                <a:pPr lvl="1">
                  <a:buFont typeface="Wingdings" panose="05000000000000000000" pitchFamily="2" charset="2"/>
                  <a:buChar char="q"/>
                </a:pPr>
                <a:endParaRPr lang="en-GB" sz="1200" dirty="0">
                  <a:solidFill>
                    <a:srgbClr val="FF0000"/>
                  </a:solidFill>
                  <a:latin typeface="Arial" panose="020B0604020202020204" pitchFamily="34" charset="0"/>
                  <a:cs typeface="Arial" panose="020B0604020202020204" pitchFamily="34" charset="0"/>
                </a:endParaRPr>
              </a:p>
              <a:p>
                <a:pPr marL="0" lvl="1"/>
                <a:r>
                  <a:rPr lang="en-GB" sz="2800" dirty="0">
                    <a:latin typeface="Arial" panose="020B0604020202020204" pitchFamily="34" charset="0"/>
                    <a:cs typeface="Arial" panose="020B0604020202020204" pitchFamily="34" charset="0"/>
                  </a:rPr>
                  <a:t>Improvement:</a:t>
                </a:r>
              </a:p>
              <a:p>
                <a:pPr marL="571500" lvl="2" indent="-342900">
                  <a:buFont typeface="Courier New" panose="02070309020205020404" pitchFamily="49" charset="0"/>
                  <a:buChar char="o"/>
                </a:pPr>
                <a:r>
                  <a:rPr lang="en-GB" sz="1800" dirty="0">
                    <a:latin typeface="Arial" panose="020B0604020202020204" pitchFamily="34" charset="0"/>
                    <a:cs typeface="Arial" panose="020B0604020202020204" pitchFamily="34" charset="0"/>
                  </a:rPr>
                  <a:t>Khong (2001)</a:t>
                </a:r>
              </a:p>
              <a:p>
                <a:pPr marL="1028700" lvl="3" indent="-342900"/>
                <a:r>
                  <a:rPr lang="en-GB" sz="1600" dirty="0">
                    <a:latin typeface="Arial" panose="020B0604020202020204" pitchFamily="34" charset="0"/>
                    <a:cs typeface="Arial" panose="020B0604020202020204" pitchFamily="34" charset="0"/>
                  </a:rPr>
                  <a:t>a statistical approach for choosing slope threshold</a:t>
                </a:r>
              </a:p>
              <a:p>
                <a:pPr lvl="1">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FBB3F65-0676-4E5C-9DFC-A0320224168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GB">
                    <a:noFill/>
                  </a:rPr>
                  <a:t> </a:t>
                </a:r>
              </a:p>
            </p:txBody>
          </p:sp>
        </mc:Fallback>
      </mc:AlternateContent>
    </p:spTree>
    <p:extLst>
      <p:ext uri="{BB962C8B-B14F-4D97-AF65-F5344CB8AC3E}">
        <p14:creationId xmlns:p14="http://schemas.microsoft.com/office/powerpoint/2010/main" val="648684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a:xfrm>
            <a:off x="889286" y="1422214"/>
            <a:ext cx="10515600" cy="5214256"/>
          </a:xfrm>
        </p:spPr>
        <p:txBody>
          <a:bodyPr>
            <a:normAutofit fontScale="92500" lnSpcReduction="20000"/>
          </a:bodyPr>
          <a:lstStyle/>
          <a:p>
            <a:pPr algn="l"/>
            <a:r>
              <a:rPr lang="en-GB" dirty="0"/>
              <a:t>Web application[10]</a:t>
            </a:r>
          </a:p>
          <a:p>
            <a:pPr lvl="1">
              <a:buFont typeface="Courier New" panose="02070309020205020404" pitchFamily="49" charset="0"/>
              <a:buChar char="o"/>
            </a:pPr>
            <a:r>
              <a:rPr lang="en-GB" sz="2800" dirty="0"/>
              <a:t>Rest API</a:t>
            </a:r>
          </a:p>
          <a:p>
            <a:pPr lvl="1">
              <a:buFont typeface="Courier New" panose="02070309020205020404" pitchFamily="49" charset="0"/>
              <a:buChar char="o"/>
            </a:pPr>
            <a:r>
              <a:rPr lang="en-GB" sz="2800" dirty="0"/>
              <a:t>API endpoint: Python flask web framework</a:t>
            </a:r>
          </a:p>
          <a:p>
            <a:pPr lvl="1">
              <a:buFont typeface="Courier New" panose="02070309020205020404" pitchFamily="49" charset="0"/>
              <a:buChar char="o"/>
            </a:pPr>
            <a:r>
              <a:rPr lang="en-GB" sz="2800" dirty="0"/>
              <a:t>Front end: Javascript, CSS</a:t>
            </a:r>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sz="1800" b="0" i="0" u="none" strike="noStrike" baseline="0" dirty="0">
              <a:solidFill>
                <a:srgbClr val="000000"/>
              </a:solidFill>
              <a:latin typeface="Calibri" panose="020F0502020204030204" pitchFamily="34" charset="0"/>
            </a:endParaRPr>
          </a:p>
          <a:p>
            <a:pPr lvl="1">
              <a:buFont typeface="Courier New" panose="02070309020205020404" pitchFamily="49" charset="0"/>
              <a:buChar char="o"/>
            </a:pPr>
            <a:endParaRPr lang="en-GB" sz="1800" b="0" i="0" u="none" strike="noStrike" baseline="0" dirty="0">
              <a:solidFill>
                <a:srgbClr val="000000"/>
              </a:solidFill>
              <a:latin typeface="Calibri" panose="020F0502020204030204" pitchFamily="34" charset="0"/>
            </a:endParaRPr>
          </a:p>
          <a:p>
            <a:pPr lvl="1">
              <a:buFont typeface="Courier New" panose="02070309020205020404" pitchFamily="49" charset="0"/>
              <a:buChar char="o"/>
            </a:pPr>
            <a:endParaRPr lang="en-GB" sz="1800" b="0" i="0" u="none" strike="noStrike" baseline="0" dirty="0">
              <a:solidFill>
                <a:srgbClr val="000000"/>
              </a:solidFill>
              <a:latin typeface="Calibri" panose="020F0502020204030204" pitchFamily="34" charset="0"/>
            </a:endParaRPr>
          </a:p>
          <a:p>
            <a:pPr lvl="1">
              <a:buFont typeface="Courier New" panose="02070309020205020404" pitchFamily="49" charset="0"/>
              <a:buChar char="o"/>
            </a:pPr>
            <a:endParaRPr lang="en-GB" sz="1800" dirty="0">
              <a:solidFill>
                <a:srgbClr val="000000"/>
              </a:solidFill>
              <a:latin typeface="Calibri" panose="020F0502020204030204" pitchFamily="34" charset="0"/>
            </a:endParaRPr>
          </a:p>
          <a:p>
            <a:pPr marL="457200" lvl="1" indent="0">
              <a:buNone/>
            </a:pPr>
            <a:r>
              <a:rPr lang="en-GB" sz="1800" dirty="0">
                <a:solidFill>
                  <a:srgbClr val="000000"/>
                </a:solidFill>
                <a:latin typeface="Calibri" panose="020F0502020204030204" pitchFamily="34" charset="0"/>
              </a:rPr>
              <a:t>                     	 </a:t>
            </a:r>
          </a:p>
          <a:p>
            <a:pPr marL="457200" lvl="1" indent="0">
              <a:buNone/>
            </a:pPr>
            <a:r>
              <a:rPr lang="en-GB" sz="1800" b="1" dirty="0">
                <a:solidFill>
                  <a:srgbClr val="000000"/>
                </a:solidFill>
                <a:latin typeface="Calibri" panose="020F0502020204030204" pitchFamily="34" charset="0"/>
              </a:rPr>
              <a:t>                 </a:t>
            </a:r>
            <a:r>
              <a:rPr lang="en-GB" sz="1900" b="1" dirty="0">
                <a:solidFill>
                  <a:srgbClr val="000000"/>
                </a:solidFill>
                <a:latin typeface="Calibri" panose="020F0502020204030204" pitchFamily="34" charset="0"/>
              </a:rPr>
              <a:t>User interface(picture is from Anisa[10]</a:t>
            </a:r>
            <a:r>
              <a:rPr lang="en-GB" sz="1800" dirty="0">
                <a:solidFill>
                  <a:srgbClr val="000000"/>
                </a:solidFill>
                <a:latin typeface="Calibri" panose="020F0502020204030204" pitchFamily="34" charset="0"/>
              </a:rPr>
              <a:t>)</a:t>
            </a:r>
            <a:endParaRPr lang="en-GB" sz="1800" b="0" i="0" u="none" strike="noStrike" baseline="0" dirty="0">
              <a:solidFill>
                <a:srgbClr val="000000"/>
              </a:solidFill>
              <a:latin typeface="Calibri" panose="020F0502020204030204" pitchFamily="34" charset="0"/>
            </a:endParaRPr>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algn="l"/>
            <a:endParaRPr lang="en-GB" dirty="0"/>
          </a:p>
        </p:txBody>
      </p:sp>
      <p:pic>
        <p:nvPicPr>
          <p:cNvPr id="5" name="Picture 4">
            <a:extLst>
              <a:ext uri="{FF2B5EF4-FFF2-40B4-BE49-F238E27FC236}">
                <a16:creationId xmlns:a16="http://schemas.microsoft.com/office/drawing/2014/main" id="{2D6A7BB9-089A-43AC-A7CB-89EB6D487DC2}"/>
              </a:ext>
            </a:extLst>
          </p:cNvPr>
          <p:cNvPicPr>
            <a:picLocks noChangeAspect="1"/>
          </p:cNvPicPr>
          <p:nvPr/>
        </p:nvPicPr>
        <p:blipFill>
          <a:blip r:embed="rId2"/>
          <a:stretch>
            <a:fillRect/>
          </a:stretch>
        </p:blipFill>
        <p:spPr>
          <a:xfrm>
            <a:off x="1200372" y="2869300"/>
            <a:ext cx="5942613" cy="3097604"/>
          </a:xfrm>
          <a:prstGeom prst="rect">
            <a:avLst/>
          </a:prstGeom>
        </p:spPr>
      </p:pic>
    </p:spTree>
    <p:extLst>
      <p:ext uri="{BB962C8B-B14F-4D97-AF65-F5344CB8AC3E}">
        <p14:creationId xmlns:p14="http://schemas.microsoft.com/office/powerpoint/2010/main" val="525807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Reference</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a:xfrm>
            <a:off x="889286" y="1422214"/>
            <a:ext cx="10515600" cy="5214256"/>
          </a:xfrm>
        </p:spPr>
        <p:txBody>
          <a:bodyPr>
            <a:normAutofit fontScale="92500" lnSpcReduction="10000"/>
          </a:bodyPr>
          <a:lstStyle/>
          <a:p>
            <a:pPr algn="l"/>
            <a:r>
              <a:rPr lang="en-GB" sz="1800" b="0" i="0" u="none" strike="noStrike" baseline="0" dirty="0">
                <a:latin typeface="LinLibertineT"/>
              </a:rPr>
              <a:t>[1] </a:t>
            </a:r>
            <a:r>
              <a:rPr lang="en-GB" sz="1800" b="0" i="0" u="none" strike="noStrike" baseline="0" dirty="0" err="1">
                <a:latin typeface="LinLibertineT"/>
              </a:rPr>
              <a:t>Athichanagorn</a:t>
            </a:r>
            <a:r>
              <a:rPr lang="en-GB" sz="1800" b="0" i="0" u="none" strike="noStrike" baseline="0" dirty="0">
                <a:latin typeface="LinLibertineT"/>
              </a:rPr>
              <a:t>, S. (1999). Development of an interpretation methodology for long-term pressure data from permanent downhole gauges.</a:t>
            </a:r>
          </a:p>
          <a:p>
            <a:pPr algn="l"/>
            <a:r>
              <a:rPr lang="en-GB" sz="1800" b="0" i="0" u="none" strike="noStrike" baseline="0" dirty="0">
                <a:latin typeface="LinLibertineT"/>
              </a:rPr>
              <a:t>[2] Olsen, S., </a:t>
            </a:r>
            <a:r>
              <a:rPr lang="en-GB" sz="1800" b="0" i="0" u="none" strike="noStrike" baseline="0" dirty="0" err="1">
                <a:latin typeface="LinLibertineT"/>
              </a:rPr>
              <a:t>Nordtvedt</a:t>
            </a:r>
            <a:r>
              <a:rPr lang="en-GB" sz="1800" b="0" i="0" u="none" strike="noStrike" baseline="0" dirty="0">
                <a:latin typeface="LinLibertineT"/>
              </a:rPr>
              <a:t>, J.E. (2005). Automatic Filtering and Monitoring of Real-Time Reservoir and Production Data.</a:t>
            </a:r>
          </a:p>
          <a:p>
            <a:pPr algn="l"/>
            <a:r>
              <a:rPr lang="en-GB" sz="1800" b="0" i="0" u="none" strike="noStrike" baseline="0" dirty="0">
                <a:latin typeface="LinLibertineT"/>
              </a:rPr>
              <a:t>[3] H. Rai. (2005). </a:t>
            </a:r>
            <a:r>
              <a:rPr lang="en-GB" sz="1800" b="0" i="0" u="none" strike="noStrike" baseline="0" dirty="0" err="1">
                <a:latin typeface="LinLibertineT"/>
              </a:rPr>
              <a:t>Analyzing</a:t>
            </a:r>
            <a:r>
              <a:rPr lang="en-GB" sz="1800" b="0" i="0" u="none" strike="noStrike" baseline="0" dirty="0">
                <a:latin typeface="LinLibertineT"/>
              </a:rPr>
              <a:t> rate data from permanent downhole gauges. MS report, Stanford University.</a:t>
            </a:r>
          </a:p>
          <a:p>
            <a:pPr algn="l"/>
            <a:r>
              <a:rPr lang="en-GB" sz="1800" b="0" i="0" u="none" strike="noStrike" baseline="0" dirty="0">
                <a:latin typeface="LinLibertineT"/>
              </a:rPr>
              <a:t>[4] </a:t>
            </a:r>
            <a:r>
              <a:rPr lang="en-GB" sz="1800" b="0" i="0" u="none" strike="noStrike" baseline="0" dirty="0" err="1">
                <a:latin typeface="LinLibertineT"/>
              </a:rPr>
              <a:t>Khong</a:t>
            </a:r>
            <a:r>
              <a:rPr lang="en-GB" sz="1800" b="0" i="0" u="none" strike="noStrike" baseline="0" dirty="0">
                <a:latin typeface="LinLibertineT"/>
              </a:rPr>
              <a:t>, C.K. (2001). Permanent Downhole Gauge Data Interpretation, MS report, Stanford University.</a:t>
            </a:r>
          </a:p>
          <a:p>
            <a:pPr algn="l"/>
            <a:r>
              <a:rPr lang="en-GB" sz="1800" b="0" i="0" u="none" strike="noStrike" baseline="0" dirty="0">
                <a:latin typeface="LinLibertineT"/>
              </a:rPr>
              <a:t>[5] Nomura, M. (2006). Processing and interpretation of pressure transient data from permanent downhole gauges.</a:t>
            </a:r>
          </a:p>
          <a:p>
            <a:pPr algn="l"/>
            <a:r>
              <a:rPr lang="en-GB" sz="1800" b="0" i="0" u="none" strike="noStrike" baseline="0" dirty="0">
                <a:latin typeface="LinLibertineT"/>
              </a:rPr>
              <a:t>[6] Suzuki, Satomi &amp; Chorneyko, David. (2009). Automatic Detection of Pressure-</a:t>
            </a:r>
            <a:r>
              <a:rPr lang="en-GB" sz="1800" b="0" i="0" u="none" strike="noStrike" baseline="0" dirty="0" err="1">
                <a:latin typeface="LinLibertineT"/>
              </a:rPr>
              <a:t>Buildup</a:t>
            </a:r>
            <a:r>
              <a:rPr lang="en-GB" sz="1800" b="0" i="0" u="none" strike="noStrike" baseline="0" dirty="0">
                <a:latin typeface="LinLibertineT"/>
              </a:rPr>
              <a:t> Intervals From Permanent Downhole Pressure Data Using Filter Convolution. 10.2118/125240-MS.</a:t>
            </a:r>
          </a:p>
          <a:p>
            <a:pPr algn="l"/>
            <a:r>
              <a:rPr lang="en-GB" sz="1800" b="0" i="0" u="none" strike="noStrike" baseline="0" dirty="0">
                <a:latin typeface="LinLibertineT"/>
              </a:rPr>
              <a:t>[7] Pavel </a:t>
            </a:r>
            <a:r>
              <a:rPr lang="en-GB" sz="1800" b="0" i="0" u="none" strike="noStrike" baseline="0" dirty="0" err="1">
                <a:latin typeface="LinLibertineT"/>
              </a:rPr>
              <a:t>Holoborodko</a:t>
            </a:r>
            <a:r>
              <a:rPr lang="en-GB" sz="1800" b="0" i="0" u="none" strike="noStrike" baseline="0" dirty="0">
                <a:latin typeface="LinLibertineT"/>
              </a:rPr>
              <a:t>. (2009). Smooth noise-robust differentiators. http://www.holoborodko.com/pavel/numerical-methods/numericalderivative/smooth-low-noise-differentiators/deriv.</a:t>
            </a:r>
          </a:p>
          <a:p>
            <a:pPr algn="l"/>
            <a:r>
              <a:rPr lang="en-GB" sz="1800" b="0" i="0" u="none" strike="noStrike" baseline="0" dirty="0">
                <a:latin typeface="LinLibertineT"/>
              </a:rPr>
              <a:t>[8] Andrey </a:t>
            </a:r>
            <a:r>
              <a:rPr lang="en-GB" sz="1800" b="0" i="0" u="none" strike="noStrike" baseline="0" dirty="0" err="1">
                <a:latin typeface="LinLibertineT"/>
              </a:rPr>
              <a:t>Paramonov</a:t>
            </a:r>
            <a:r>
              <a:rPr lang="en-GB" sz="1800" b="0" i="0" u="none" strike="noStrike" baseline="0" dirty="0">
                <a:latin typeface="LinLibertineT"/>
              </a:rPr>
              <a:t>. (2015). Noise-robust smoothing filter. http://www.holoborodko.com/pavel/numerical-methods/noise-robustsmoothing-filter/.</a:t>
            </a:r>
          </a:p>
          <a:p>
            <a:pPr algn="l"/>
            <a:r>
              <a:rPr lang="en-GB" sz="1800" b="0" i="0" u="none" strike="noStrike" baseline="0" dirty="0">
                <a:latin typeface="LinLibertineT"/>
              </a:rPr>
              <a:t>[9] Liu </a:t>
            </a:r>
            <a:r>
              <a:rPr lang="en-GB" sz="1800" b="0" i="0" u="none" strike="noStrike" baseline="0" dirty="0" err="1">
                <a:latin typeface="LinLibertineT"/>
              </a:rPr>
              <a:t>Junrong</a:t>
            </a:r>
            <a:r>
              <a:rPr lang="en-GB" sz="1800" b="0" i="0" u="none" strike="noStrike" baseline="0" dirty="0">
                <a:latin typeface="LinLibertineT"/>
              </a:rPr>
              <a:t>, Yao Jun, Yu </a:t>
            </a:r>
            <a:r>
              <a:rPr lang="en-GB" sz="1800" b="0" i="0" u="none" strike="noStrike" baseline="0" dirty="0" err="1">
                <a:latin typeface="LinLibertineT"/>
              </a:rPr>
              <a:t>Weiqiang</a:t>
            </a:r>
            <a:r>
              <a:rPr lang="en-GB" sz="1800" b="0" i="0" u="none" strike="noStrike" baseline="0" dirty="0">
                <a:latin typeface="LinLibertineT"/>
              </a:rPr>
              <a:t>. (2016). Study of Identification Method of Transient Flow from Permanent Downhole Pressure Data. Journal of Southwest Petroleum University(Science Technology Edition)</a:t>
            </a:r>
          </a:p>
          <a:p>
            <a:pPr algn="l"/>
            <a:r>
              <a:rPr lang="en-GB" sz="1800" dirty="0">
                <a:latin typeface="LinLibertineT"/>
              </a:rPr>
              <a:t>[10] Anisa </a:t>
            </a:r>
            <a:r>
              <a:rPr lang="en-GB" sz="1800" dirty="0" err="1">
                <a:latin typeface="LinLibertineT"/>
              </a:rPr>
              <a:t>Zhurda</a:t>
            </a:r>
            <a:r>
              <a:rPr lang="en-GB" sz="1800" dirty="0">
                <a:latin typeface="LinLibertineT"/>
              </a:rPr>
              <a:t>, "Automated Well Monitoring: Machine Learning and Web Application," University of Stavanger, 2020. </a:t>
            </a:r>
          </a:p>
        </p:txBody>
      </p:sp>
    </p:spTree>
    <p:extLst>
      <p:ext uri="{BB962C8B-B14F-4D97-AF65-F5344CB8AC3E}">
        <p14:creationId xmlns:p14="http://schemas.microsoft.com/office/powerpoint/2010/main" val="30392753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7D377C-B4BB-491F-9160-FEE13DFA3E7B}"/>
              </a:ext>
            </a:extLst>
          </p:cNvPr>
          <p:cNvSpPr/>
          <p:nvPr/>
        </p:nvSpPr>
        <p:spPr>
          <a:xfrm>
            <a:off x="3704101" y="2967335"/>
            <a:ext cx="4783810" cy="1754326"/>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Thanks </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sym typeface="Wingdings" panose="05000000000000000000" pitchFamily="2" charset="2"/>
              </a:rPr>
              <a:t></a:t>
            </a:r>
          </a:p>
          <a:p>
            <a:pPr algn="ctr"/>
            <a:r>
              <a:rPr lang="en-US" sz="5400" b="1" dirty="0">
                <a:ln w="12700">
                  <a:solidFill>
                    <a:schemeClr val="accent5"/>
                  </a:solidFill>
                  <a:prstDash val="solid"/>
                </a:ln>
                <a:pattFill prst="ltDnDiag">
                  <a:fgClr>
                    <a:schemeClr val="accent5">
                      <a:lumMod val="60000"/>
                      <a:lumOff val="40000"/>
                    </a:schemeClr>
                  </a:fgClr>
                  <a:bgClr>
                    <a:schemeClr val="bg1"/>
                  </a:bgClr>
                </a:pattFill>
                <a:sym typeface="Wingdings" panose="05000000000000000000" pitchFamily="2" charset="2"/>
              </a:rPr>
              <a:t>Any comments?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855702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p:txBody>
          <a:bodyPr/>
          <a:lstStyle/>
          <a:p>
            <a:r>
              <a:rPr lang="en-GB" dirty="0"/>
              <a:t>Basic idea: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0" i="1"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(inspired by filter convolution method proposed by </a:t>
            </a:r>
            <a:r>
              <a:rPr lang="en-GB" sz="1600" i="1" dirty="0">
                <a:solidFill>
                  <a:srgbClr val="5B9BD5">
                    <a:lumMod val="75000"/>
                  </a:srgbClr>
                </a:solidFill>
                <a:latin typeface="Calibri" panose="020F0502020204030204"/>
              </a:rPr>
              <a:t>Suzuki &amp; Chorneyko </a:t>
            </a:r>
            <a:r>
              <a:rPr kumimoji="0" lang="en-GB" sz="1600" b="0" i="1"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a:t>
            </a:r>
          </a:p>
          <a:p>
            <a:endParaRPr lang="en-GB" dirty="0"/>
          </a:p>
          <a:p>
            <a:pPr marL="0" indent="0">
              <a:buNone/>
            </a:pPr>
            <a:endParaRPr lang="en-GB" dirty="0"/>
          </a:p>
        </p:txBody>
      </p:sp>
      <p:pic>
        <p:nvPicPr>
          <p:cNvPr id="5" name="Picture 4">
            <a:extLst>
              <a:ext uri="{FF2B5EF4-FFF2-40B4-BE49-F238E27FC236}">
                <a16:creationId xmlns:a16="http://schemas.microsoft.com/office/drawing/2014/main" id="{F9E086B9-46AB-478E-B7C8-D7F4C3665BBC}"/>
              </a:ext>
            </a:extLst>
          </p:cNvPr>
          <p:cNvPicPr>
            <a:picLocks noChangeAspect="1"/>
          </p:cNvPicPr>
          <p:nvPr/>
        </p:nvPicPr>
        <p:blipFill>
          <a:blip r:embed="rId2"/>
          <a:stretch>
            <a:fillRect/>
          </a:stretch>
        </p:blipFill>
        <p:spPr>
          <a:xfrm>
            <a:off x="1034156" y="4515566"/>
            <a:ext cx="5010150" cy="1457325"/>
          </a:xfrm>
          <a:prstGeom prst="rect">
            <a:avLst/>
          </a:prstGeom>
        </p:spPr>
      </p:pic>
      <p:pic>
        <p:nvPicPr>
          <p:cNvPr id="7" name="Picture 6">
            <a:extLst>
              <a:ext uri="{FF2B5EF4-FFF2-40B4-BE49-F238E27FC236}">
                <a16:creationId xmlns:a16="http://schemas.microsoft.com/office/drawing/2014/main" id="{6B8409F6-DF01-441C-B35F-50F78078F232}"/>
              </a:ext>
            </a:extLst>
          </p:cNvPr>
          <p:cNvPicPr>
            <a:picLocks noChangeAspect="1"/>
          </p:cNvPicPr>
          <p:nvPr/>
        </p:nvPicPr>
        <p:blipFill>
          <a:blip r:embed="rId3"/>
          <a:stretch>
            <a:fillRect/>
          </a:stretch>
        </p:blipFill>
        <p:spPr>
          <a:xfrm>
            <a:off x="1110356" y="2604854"/>
            <a:ext cx="4857750" cy="1524000"/>
          </a:xfrm>
          <a:prstGeom prst="rect">
            <a:avLst/>
          </a:prstGeom>
        </p:spPr>
      </p:pic>
      <p:sp>
        <p:nvSpPr>
          <p:cNvPr id="8" name="TextBox 7">
            <a:extLst>
              <a:ext uri="{FF2B5EF4-FFF2-40B4-BE49-F238E27FC236}">
                <a16:creationId xmlns:a16="http://schemas.microsoft.com/office/drawing/2014/main" id="{843A896E-A022-40A8-80A2-4F93674EAF81}"/>
              </a:ext>
            </a:extLst>
          </p:cNvPr>
          <p:cNvSpPr txBox="1"/>
          <p:nvPr/>
        </p:nvSpPr>
        <p:spPr>
          <a:xfrm>
            <a:off x="6962405" y="1506118"/>
            <a:ext cx="4119239" cy="2893100"/>
          </a:xfrm>
          <a:prstGeom prst="rect">
            <a:avLst/>
          </a:prstGeom>
          <a:noFill/>
        </p:spPr>
        <p:txBody>
          <a:bodyPr wrap="square" rtlCol="0">
            <a:spAutoFit/>
          </a:bodyPr>
          <a:lstStyle/>
          <a:p>
            <a:r>
              <a:rPr lang="en-GB" dirty="0"/>
              <a:t>Criteria for deciding breakpoints:</a:t>
            </a:r>
          </a:p>
          <a:p>
            <a:r>
              <a:rPr lang="en-GB" dirty="0"/>
              <a:t>If there exists two adjacent points:</a:t>
            </a:r>
          </a:p>
          <a:p>
            <a:pPr marL="342900" indent="-342900">
              <a:buAutoNum type="arabicParenBoth"/>
            </a:pPr>
            <a:r>
              <a:rPr lang="en-GB" dirty="0"/>
              <a:t>the sign of first order derivative are different </a:t>
            </a:r>
          </a:p>
          <a:p>
            <a:pPr marL="342900" indent="-342900">
              <a:buAutoNum type="arabicParenBoth"/>
            </a:pPr>
            <a:r>
              <a:rPr lang="en-GB" dirty="0"/>
              <a:t>The difference of first order derivative is larger than a certain threshold</a:t>
            </a:r>
          </a:p>
          <a:p>
            <a:r>
              <a:rPr lang="en-GB" dirty="0"/>
              <a:t>Then, the latter point is a breakpoint.</a:t>
            </a:r>
          </a:p>
          <a:p>
            <a:r>
              <a:rPr lang="en-GB" sz="1400" dirty="0">
                <a:solidFill>
                  <a:schemeClr val="accent1">
                    <a:lumMod val="75000"/>
                  </a:schemeClr>
                </a:solidFill>
              </a:rPr>
              <a:t>Note: </a:t>
            </a:r>
          </a:p>
          <a:p>
            <a:pPr marL="285750" indent="-285750">
              <a:buFont typeface="Arial" panose="020B0604020202020204" pitchFamily="34" charset="0"/>
              <a:buChar char="•"/>
            </a:pPr>
            <a:r>
              <a:rPr lang="en-GB" sz="1400" dirty="0">
                <a:solidFill>
                  <a:schemeClr val="accent1">
                    <a:lumMod val="75000"/>
                  </a:schemeClr>
                </a:solidFill>
              </a:rPr>
              <a:t>Empirical threshold value: 2.5 std</a:t>
            </a:r>
          </a:p>
          <a:p>
            <a:pPr marL="285750" indent="-285750">
              <a:buFont typeface="Arial" panose="020B0604020202020204" pitchFamily="34" charset="0"/>
              <a:buChar char="•"/>
            </a:pPr>
            <a:r>
              <a:rPr lang="en-GB" sz="1400" dirty="0">
                <a:solidFill>
                  <a:schemeClr val="accent1">
                    <a:lumMod val="75000"/>
                  </a:schemeClr>
                </a:solidFill>
              </a:rPr>
              <a:t>Works well with synthetic data, but not for real data because of</a:t>
            </a:r>
            <a:r>
              <a:rPr lang="en-GB" sz="1400" b="1" dirty="0">
                <a:solidFill>
                  <a:schemeClr val="accent1">
                    <a:lumMod val="75000"/>
                  </a:schemeClr>
                </a:solidFill>
              </a:rPr>
              <a:t> </a:t>
            </a:r>
            <a:r>
              <a:rPr lang="en-GB" sz="1400" b="1" dirty="0">
                <a:solidFill>
                  <a:srgbClr val="FF0000"/>
                </a:solidFill>
              </a:rPr>
              <a:t>NOISE!</a:t>
            </a:r>
            <a:endParaRPr lang="en-GB" sz="1400" dirty="0">
              <a:solidFill>
                <a:srgbClr val="FF0000"/>
              </a:solidFill>
            </a:endParaRPr>
          </a:p>
        </p:txBody>
      </p:sp>
      <p:sp>
        <p:nvSpPr>
          <p:cNvPr id="9" name="TextBox 8">
            <a:extLst>
              <a:ext uri="{FF2B5EF4-FFF2-40B4-BE49-F238E27FC236}">
                <a16:creationId xmlns:a16="http://schemas.microsoft.com/office/drawing/2014/main" id="{E018030D-4972-4B3E-8BCB-112E6FBDE8BA}"/>
              </a:ext>
            </a:extLst>
          </p:cNvPr>
          <p:cNvSpPr txBox="1"/>
          <p:nvPr/>
        </p:nvSpPr>
        <p:spPr>
          <a:xfrm>
            <a:off x="7101858" y="4860966"/>
            <a:ext cx="4119239" cy="1200329"/>
          </a:xfrm>
          <a:prstGeom prst="rect">
            <a:avLst/>
          </a:prstGeom>
          <a:noFill/>
        </p:spPr>
        <p:txBody>
          <a:bodyPr wrap="square" rtlCol="0">
            <a:spAutoFit/>
          </a:bodyPr>
          <a:lstStyle/>
          <a:p>
            <a:r>
              <a:rPr lang="en-GB" dirty="0"/>
              <a:t>(3) Set the sign of first order derivative of later point as same as the previous one, if the difference of slope between them is smaller than a threshold</a:t>
            </a:r>
          </a:p>
        </p:txBody>
      </p:sp>
      <p:sp>
        <p:nvSpPr>
          <p:cNvPr id="12" name="Arrow: Down 11">
            <a:extLst>
              <a:ext uri="{FF2B5EF4-FFF2-40B4-BE49-F238E27FC236}">
                <a16:creationId xmlns:a16="http://schemas.microsoft.com/office/drawing/2014/main" id="{60471264-8476-4C65-BEC1-AA1E23F5EB18}"/>
              </a:ext>
            </a:extLst>
          </p:cNvPr>
          <p:cNvSpPr/>
          <p:nvPr/>
        </p:nvSpPr>
        <p:spPr>
          <a:xfrm>
            <a:off x="8708994" y="4432952"/>
            <a:ext cx="195309" cy="36054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592F393-87BD-42A8-A13C-A98FFF50CB9C}"/>
              </a:ext>
            </a:extLst>
          </p:cNvPr>
          <p:cNvSpPr txBox="1"/>
          <p:nvPr/>
        </p:nvSpPr>
        <p:spPr>
          <a:xfrm>
            <a:off x="8921284" y="4399218"/>
            <a:ext cx="1207767" cy="369332"/>
          </a:xfrm>
          <a:prstGeom prst="rect">
            <a:avLst/>
          </a:prstGeom>
          <a:noFill/>
        </p:spPr>
        <p:txBody>
          <a:bodyPr wrap="none" rtlCol="0">
            <a:spAutoFit/>
          </a:bodyPr>
          <a:lstStyle/>
          <a:p>
            <a:r>
              <a:rPr lang="en-GB" dirty="0"/>
              <a:t>to improve</a:t>
            </a:r>
          </a:p>
        </p:txBody>
      </p:sp>
    </p:spTree>
    <p:extLst>
      <p:ext uri="{BB962C8B-B14F-4D97-AF65-F5344CB8AC3E}">
        <p14:creationId xmlns:p14="http://schemas.microsoft.com/office/powerpoint/2010/main" val="302429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Detecting steps:</a:t>
            </a:r>
          </a:p>
          <a:p>
            <a:pPr lvl="1">
              <a:buFont typeface="Courier New" panose="02070309020205020404" pitchFamily="49" charset="0"/>
              <a:buChar char="o"/>
            </a:pPr>
            <a:r>
              <a:rPr lang="en-GB" sz="1800" b="0" i="0" u="none" strike="noStrike" baseline="0" dirty="0">
                <a:solidFill>
                  <a:srgbClr val="0070C0"/>
                </a:solidFill>
                <a:latin typeface="LinLibertineT"/>
              </a:rPr>
              <a:t>Determine which level </a:t>
            </a:r>
            <a:r>
              <a:rPr lang="en-GB" sz="1800" b="0" i="0" u="none" strike="noStrike" baseline="0" dirty="0">
                <a:latin typeface="LinLibertineT"/>
              </a:rPr>
              <a:t>should be used in the detection algorithm based on the desired resolution of the results.</a:t>
            </a:r>
          </a:p>
          <a:p>
            <a:pPr lvl="1">
              <a:buFont typeface="Courier New" panose="02070309020205020404" pitchFamily="49" charset="0"/>
              <a:buChar char="o"/>
            </a:pPr>
            <a:r>
              <a:rPr lang="en-GB" sz="1800" dirty="0">
                <a:solidFill>
                  <a:srgbClr val="0070C0"/>
                </a:solidFill>
                <a:latin typeface="LinLibertineT"/>
              </a:rPr>
              <a:t>Choose </a:t>
            </a:r>
            <a:r>
              <a:rPr lang="en-GB" sz="1800" b="0" i="0" u="none" strike="noStrike" baseline="0" dirty="0">
                <a:solidFill>
                  <a:srgbClr val="0070C0"/>
                </a:solidFill>
                <a:latin typeface="LinLibertineT"/>
              </a:rPr>
              <a:t>a slope threshold </a:t>
            </a:r>
            <a:r>
              <a:rPr lang="en-GB" sz="1800" b="0" i="0" u="none" strike="noStrike" baseline="0" dirty="0">
                <a:latin typeface="LinLibertineT"/>
              </a:rPr>
              <a:t>to discriminate between singularities corresponding to new transients and noise singularities.</a:t>
            </a:r>
          </a:p>
          <a:p>
            <a:pPr lvl="1">
              <a:buFont typeface="Courier New" panose="02070309020205020404" pitchFamily="49" charset="0"/>
              <a:buChar char="o"/>
            </a:pPr>
            <a:r>
              <a:rPr lang="en-GB" sz="1800" b="0" i="0" u="none" strike="noStrike" baseline="0" dirty="0">
                <a:latin typeface="LinLibertineT"/>
              </a:rPr>
              <a:t>Determine possible locations for starting positions of new transients by choosing wavelet modulus maxima whose detail signals are higher than the threshold and map the positions back to the original resolution.</a:t>
            </a:r>
          </a:p>
          <a:p>
            <a:pPr lvl="1">
              <a:buFont typeface="Courier New" panose="02070309020205020404" pitchFamily="49" charset="0"/>
              <a:buChar char="o"/>
            </a:pPr>
            <a:r>
              <a:rPr lang="en-GB" sz="1800" b="0" i="0" u="none" strike="noStrike" baseline="0" dirty="0">
                <a:latin typeface="LinLibertineT"/>
              </a:rPr>
              <a:t>Check whether the slope extending from the singularity point forward is higher than the slope threshold and whether it deviates from the slope of data prior to the point of singularity.</a:t>
            </a:r>
          </a:p>
          <a:p>
            <a:pPr lvl="1">
              <a:buFont typeface="Courier New" panose="02070309020205020404" pitchFamily="49" charset="0"/>
              <a:buChar char="o"/>
            </a:pPr>
            <a:r>
              <a:rPr lang="en-GB" sz="1800" b="0" i="0" u="none" strike="noStrike" baseline="0" dirty="0">
                <a:latin typeface="LinLibertineT"/>
              </a:rPr>
              <a:t>Determine the exact location of the beginning of a new transient by computing the intersection between a line that passes through the first two points in the new transient and another line passing through the last two points in the previous transient.</a:t>
            </a:r>
            <a:endParaRPr lang="en-GB" sz="1800"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325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Thomas (2002)</a:t>
            </a:r>
          </a:p>
          <a:p>
            <a:pPr lvl="1">
              <a:buFont typeface="Courier New" panose="02070309020205020404" pitchFamily="49" charset="0"/>
              <a:buChar char="o"/>
            </a:pPr>
            <a:r>
              <a:rPr lang="en-GB" dirty="0"/>
              <a:t>Identify aberrant transients</a:t>
            </a:r>
          </a:p>
          <a:p>
            <a:pPr lvl="1">
              <a:buFont typeface="Wingdings" panose="05000000000000000000" pitchFamily="2" charset="2"/>
              <a:buChar char="q"/>
            </a:pPr>
            <a:endParaRPr lang="en-GB" dirty="0"/>
          </a:p>
          <a:p>
            <a:r>
              <a:rPr lang="en-GB" dirty="0"/>
              <a:t>Olsen &amp; Nordvedt (2005)</a:t>
            </a:r>
          </a:p>
          <a:p>
            <a:pPr lvl="1">
              <a:buFont typeface="Courier New" panose="02070309020205020404" pitchFamily="49" charset="0"/>
              <a:buChar char="o"/>
            </a:pPr>
            <a:r>
              <a:rPr lang="en-GB" dirty="0"/>
              <a:t>Extend to identify normal transients</a:t>
            </a:r>
          </a:p>
        </p:txBody>
      </p:sp>
    </p:spTree>
    <p:extLst>
      <p:ext uri="{BB962C8B-B14F-4D97-AF65-F5344CB8AC3E}">
        <p14:creationId xmlns:p14="http://schemas.microsoft.com/office/powerpoint/2010/main" val="307408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Two ways to determine the pattern for break points</a:t>
            </a:r>
          </a:p>
          <a:p>
            <a:pPr lvl="1">
              <a:buFont typeface="Courier New" panose="02070309020205020404" pitchFamily="49" charset="0"/>
              <a:buChar char="o"/>
            </a:pPr>
            <a:r>
              <a:rPr lang="en-GB" dirty="0"/>
              <a:t>To predefine a pattern.    </a:t>
            </a:r>
            <a:r>
              <a:rPr lang="en-GB" sz="2000" i="1" dirty="0">
                <a:solidFill>
                  <a:schemeClr val="accent1">
                    <a:lumMod val="75000"/>
                  </a:schemeClr>
                </a:solidFill>
                <a:sym typeface="Wingdings" panose="05000000000000000000" pitchFamily="2" charset="2"/>
              </a:rPr>
              <a:t></a:t>
            </a:r>
            <a:r>
              <a:rPr lang="en-GB" sz="2000" i="1" dirty="0">
                <a:solidFill>
                  <a:schemeClr val="accent1">
                    <a:lumMod val="75000"/>
                  </a:schemeClr>
                </a:solidFill>
              </a:rPr>
              <a:t> used by Olsen &amp; </a:t>
            </a:r>
            <a:r>
              <a:rPr lang="en-GB" sz="2000" i="1" dirty="0" err="1">
                <a:solidFill>
                  <a:schemeClr val="accent1">
                    <a:lumMod val="75000"/>
                  </a:schemeClr>
                </a:solidFill>
              </a:rPr>
              <a:t>Nordvedt</a:t>
            </a:r>
            <a:r>
              <a:rPr lang="en-GB" sz="2000" i="1" dirty="0">
                <a:solidFill>
                  <a:schemeClr val="accent1">
                    <a:lumMod val="75000"/>
                  </a:schemeClr>
                </a:solidFill>
              </a:rPr>
              <a:t> </a:t>
            </a:r>
          </a:p>
          <a:p>
            <a:pPr lvl="1">
              <a:buFont typeface="Courier New" panose="02070309020205020404" pitchFamily="49" charset="0"/>
              <a:buChar char="o"/>
            </a:pPr>
            <a:r>
              <a:rPr lang="en-GB" dirty="0"/>
              <a:t>To use a system learning process, like neural networks, to train the system for pattern recognition.</a:t>
            </a:r>
          </a:p>
        </p:txBody>
      </p:sp>
      <p:pic>
        <p:nvPicPr>
          <p:cNvPr id="7" name="Picture 6">
            <a:extLst>
              <a:ext uri="{FF2B5EF4-FFF2-40B4-BE49-F238E27FC236}">
                <a16:creationId xmlns:a16="http://schemas.microsoft.com/office/drawing/2014/main" id="{C488636E-DF0C-47BC-A949-060225AF669D}"/>
              </a:ext>
            </a:extLst>
          </p:cNvPr>
          <p:cNvPicPr>
            <a:picLocks noChangeAspect="1"/>
          </p:cNvPicPr>
          <p:nvPr/>
        </p:nvPicPr>
        <p:blipFill>
          <a:blip r:embed="rId2"/>
          <a:stretch>
            <a:fillRect/>
          </a:stretch>
        </p:blipFill>
        <p:spPr>
          <a:xfrm>
            <a:off x="1391668" y="3569979"/>
            <a:ext cx="3189210" cy="2342259"/>
          </a:xfrm>
          <a:prstGeom prst="rect">
            <a:avLst/>
          </a:prstGeom>
        </p:spPr>
      </p:pic>
      <p:pic>
        <p:nvPicPr>
          <p:cNvPr id="9" name="Picture 8">
            <a:extLst>
              <a:ext uri="{FF2B5EF4-FFF2-40B4-BE49-F238E27FC236}">
                <a16:creationId xmlns:a16="http://schemas.microsoft.com/office/drawing/2014/main" id="{19CF4D67-A63A-49E9-A038-736047CF7314}"/>
              </a:ext>
            </a:extLst>
          </p:cNvPr>
          <p:cNvPicPr>
            <a:picLocks noChangeAspect="1"/>
          </p:cNvPicPr>
          <p:nvPr/>
        </p:nvPicPr>
        <p:blipFill>
          <a:blip r:embed="rId3"/>
          <a:stretch>
            <a:fillRect/>
          </a:stretch>
        </p:blipFill>
        <p:spPr>
          <a:xfrm>
            <a:off x="6304533" y="3419349"/>
            <a:ext cx="3292581" cy="2433161"/>
          </a:xfrm>
          <a:prstGeom prst="rect">
            <a:avLst/>
          </a:prstGeom>
        </p:spPr>
      </p:pic>
    </p:spTree>
    <p:extLst>
      <p:ext uri="{BB962C8B-B14F-4D97-AF65-F5344CB8AC3E}">
        <p14:creationId xmlns:p14="http://schemas.microsoft.com/office/powerpoint/2010/main" val="87319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60055</TotalTime>
  <Words>2755</Words>
  <Application>Microsoft Office PowerPoint</Application>
  <PresentationFormat>Widescreen</PresentationFormat>
  <Paragraphs>457</Paragraphs>
  <Slides>63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CMR12</vt:lpstr>
      <vt:lpstr>LibertineMathMI</vt:lpstr>
      <vt:lpstr>LibertineMathMI7</vt:lpstr>
      <vt:lpstr>LinLibertineT</vt:lpstr>
      <vt:lpstr>Open Sans</vt:lpstr>
      <vt:lpstr>Arial</vt:lpstr>
      <vt:lpstr>Calibri</vt:lpstr>
      <vt:lpstr>Calibri Light</vt:lpstr>
      <vt:lpstr>Cambria Math</vt:lpstr>
      <vt:lpstr>Courier New</vt:lpstr>
      <vt:lpstr>Wingdings</vt:lpstr>
      <vt:lpstr>Office Theme</vt:lpstr>
      <vt:lpstr>Transients identification basing on PDG (permanent downhole gauge) pressure data </vt:lpstr>
      <vt:lpstr>Outlines</vt:lpstr>
      <vt:lpstr>Methodology for analysis of PDG data  (proposed by Athichanagorn 1999)</vt:lpstr>
      <vt:lpstr>Methods investigated</vt:lpstr>
      <vt:lpstr>Time invariant spline wavelet</vt:lpstr>
      <vt:lpstr>Time invariant spline wavelet</vt:lpstr>
      <vt:lpstr>Time invariant spline wavelet</vt:lpstr>
      <vt:lpstr>Pattern-recognition approach</vt:lpstr>
      <vt:lpstr>Pattern-recognition approach</vt:lpstr>
      <vt:lpstr>Pattern-recognition approach</vt:lpstr>
      <vt:lpstr>Four methods by Rai (2005)</vt:lpstr>
      <vt:lpstr>Savitzky-Golay FIR smoothing filters</vt:lpstr>
      <vt:lpstr>Savitzky-Golay FIR smoothing filters</vt:lpstr>
      <vt:lpstr>Savitzky-Golay FIR smoothing filters</vt:lpstr>
      <vt:lpstr>Savitzky-Golay FIR smoothing filters</vt:lpstr>
      <vt:lpstr>Segmentation method</vt:lpstr>
      <vt:lpstr>Segmentation method</vt:lpstr>
      <vt:lpstr>Variation of Segmentation method</vt:lpstr>
      <vt:lpstr>Data smoothing techniques</vt:lpstr>
      <vt:lpstr>Data smoothing techniques</vt:lpstr>
      <vt:lpstr>Smooth noise-robust differentiators</vt:lpstr>
      <vt:lpstr>Filter convolution</vt:lpstr>
      <vt:lpstr>Filter convolution</vt:lpstr>
      <vt:lpstr>Filter convolution</vt:lpstr>
      <vt:lpstr>Comparison of results </vt:lpstr>
      <vt:lpstr>Comparison of results </vt:lpstr>
      <vt:lpstr>Comparison of results </vt:lpstr>
      <vt:lpstr>Comparison of results </vt:lpstr>
      <vt:lpstr>Comparison of results </vt:lpstr>
      <vt:lpstr>Comparison of results </vt:lpstr>
      <vt:lpstr>Comparison of results </vt:lpstr>
      <vt:lpstr>Comparison of results </vt:lpstr>
      <vt:lpstr>Smooth noise-robust differentiators</vt:lpstr>
      <vt:lpstr>Summarization(1)</vt:lpstr>
      <vt:lpstr>Summarization(1)</vt:lpstr>
      <vt:lpstr>Summarization(2)</vt:lpstr>
      <vt:lpstr>Summarization(3)</vt:lpstr>
      <vt:lpstr>PowerPoint Presentation</vt:lpstr>
      <vt:lpstr>Start Point Method</vt:lpstr>
      <vt:lpstr>Baseline methods:</vt:lpstr>
      <vt:lpstr>PowerPoint Presentation</vt:lpstr>
      <vt:lpstr>Start Point Method</vt:lpstr>
      <vt:lpstr>PowerPoint Presentation</vt:lpstr>
      <vt:lpstr>Start Point Method</vt:lpstr>
      <vt:lpstr>Start Point Method</vt:lpstr>
      <vt:lpstr>PowerPoint Presentation</vt:lpstr>
      <vt:lpstr>Baseline Method</vt:lpstr>
      <vt:lpstr>PowerPoint Presentation</vt:lpstr>
      <vt:lpstr>Baseline methods:</vt:lpstr>
      <vt:lpstr>PowerPoint Presentation</vt:lpstr>
      <vt:lpstr>PowerPoint Presentation</vt:lpstr>
      <vt:lpstr>Baseline methods</vt:lpstr>
      <vt:lpstr>Baseline methods--Conclusion</vt:lpstr>
      <vt:lpstr>Baseline methods--Discussion</vt:lpstr>
      <vt:lpstr>PowerPoint Presentation</vt:lpstr>
      <vt:lpstr>Job ahead (advanced methods)</vt:lpstr>
      <vt:lpstr>Job ahead (advanced methods)</vt:lpstr>
      <vt:lpstr>Job ahead (advanced methods)</vt:lpstr>
      <vt:lpstr>Job ahead (advanced methods)</vt:lpstr>
      <vt:lpstr>Job ahead (advanced methods)</vt:lpstr>
      <vt:lpstr>Reference</vt:lpstr>
      <vt:lpstr>PowerPoint Presentation</vt:lpstr>
      <vt:lpstr>Baseline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about the methods to identify the pressure transients</dc:title>
  <dc:creator>lejun chen</dc:creator>
  <cp:lastModifiedBy>lejun chen</cp:lastModifiedBy>
  <cp:revision>462</cp:revision>
  <dcterms:created xsi:type="dcterms:W3CDTF">2021-09-29T14:36:48Z</dcterms:created>
  <dcterms:modified xsi:type="dcterms:W3CDTF">2022-02-03T04:16:55Z</dcterms:modified>
</cp:coreProperties>
</file>