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6"/>
  </p:notesMasterIdLst>
  <p:sldIdLst>
    <p:sldId id="256" r:id="rId2"/>
    <p:sldId id="312" r:id="rId3"/>
    <p:sldId id="260" r:id="rId4"/>
    <p:sldId id="258" r:id="rId5"/>
    <p:sldId id="259" r:id="rId6"/>
    <p:sldId id="263" r:id="rId7"/>
    <p:sldId id="278" r:id="rId8"/>
    <p:sldId id="266" r:id="rId9"/>
    <p:sldId id="281" r:id="rId10"/>
    <p:sldId id="280" r:id="rId11"/>
    <p:sldId id="262" r:id="rId12"/>
    <p:sldId id="285" r:id="rId13"/>
    <p:sldId id="300" r:id="rId14"/>
    <p:sldId id="299" r:id="rId15"/>
    <p:sldId id="287" r:id="rId16"/>
    <p:sldId id="284" r:id="rId17"/>
    <p:sldId id="290" r:id="rId18"/>
    <p:sldId id="288" r:id="rId19"/>
    <p:sldId id="268" r:id="rId20"/>
    <p:sldId id="329" r:id="rId21"/>
    <p:sldId id="270" r:id="rId22"/>
    <p:sldId id="273" r:id="rId23"/>
    <p:sldId id="274" r:id="rId24"/>
    <p:sldId id="275" r:id="rId25"/>
    <p:sldId id="279" r:id="rId26"/>
    <p:sldId id="267" r:id="rId27"/>
    <p:sldId id="286" r:id="rId28"/>
    <p:sldId id="289" r:id="rId29"/>
    <p:sldId id="291" r:id="rId30"/>
    <p:sldId id="292" r:id="rId31"/>
    <p:sldId id="310" r:id="rId32"/>
    <p:sldId id="313" r:id="rId33"/>
    <p:sldId id="309" r:id="rId34"/>
    <p:sldId id="302" r:id="rId35"/>
    <p:sldId id="303" r:id="rId36"/>
    <p:sldId id="304" r:id="rId37"/>
    <p:sldId id="307" r:id="rId38"/>
    <p:sldId id="328" r:id="rId39"/>
    <p:sldId id="331" r:id="rId40"/>
    <p:sldId id="316" r:id="rId41"/>
    <p:sldId id="317" r:id="rId42"/>
    <p:sldId id="318" r:id="rId43"/>
    <p:sldId id="332" r:id="rId44"/>
    <p:sldId id="319" r:id="rId45"/>
    <p:sldId id="320" r:id="rId46"/>
    <p:sldId id="322" r:id="rId47"/>
    <p:sldId id="323" r:id="rId48"/>
    <p:sldId id="324" r:id="rId49"/>
    <p:sldId id="325" r:id="rId50"/>
    <p:sldId id="326" r:id="rId51"/>
    <p:sldId id="327" r:id="rId52"/>
    <p:sldId id="293" r:id="rId53"/>
    <p:sldId id="277" r:id="rId54"/>
    <p:sldId id="294" r:id="rId55"/>
    <p:sldId id="296" r:id="rId56"/>
    <p:sldId id="297" r:id="rId57"/>
    <p:sldId id="298" r:id="rId58"/>
    <p:sldId id="295" r:id="rId59"/>
    <p:sldId id="265" r:id="rId60"/>
    <p:sldId id="261" r:id="rId61"/>
    <p:sldId id="269" r:id="rId62"/>
    <p:sldId id="271" r:id="rId63"/>
    <p:sldId id="276" r:id="rId64"/>
    <p:sldId id="32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7F5F8-8731-4C8F-B457-9465EE5FF5FF}" type="datetimeFigureOut">
              <a:rPr lang="en-GB" smtClean="0"/>
              <a:t>20/01/2022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18736-15D7-4B45-849D-16AC348CD891}" type="slidenum">
              <a:rPr lang="en-GB" smtClean="0"/>
              <a:t>‹#›</a:t>
            </a:fld>
            <a:endParaRPr lang="en-GB"/>
          </a:p>
        </p:txBody>
      </p:sp>
    </p:spTree>
    <p:extLst>
      <p:ext uri="{BB962C8B-B14F-4D97-AF65-F5344CB8AC3E}">
        <p14:creationId xmlns:p14="http://schemas.microsoft.com/office/powerpoint/2010/main" val="2651548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5</a:t>
            </a:fld>
            <a:endParaRPr lang="en-GB"/>
          </a:p>
        </p:txBody>
      </p:sp>
    </p:spTree>
    <p:extLst>
      <p:ext uri="{BB962C8B-B14F-4D97-AF65-F5344CB8AC3E}">
        <p14:creationId xmlns:p14="http://schemas.microsoft.com/office/powerpoint/2010/main" val="184155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20</a:t>
            </a:fld>
            <a:endParaRPr lang="en-GB"/>
          </a:p>
        </p:txBody>
      </p:sp>
    </p:spTree>
    <p:extLst>
      <p:ext uri="{BB962C8B-B14F-4D97-AF65-F5344CB8AC3E}">
        <p14:creationId xmlns:p14="http://schemas.microsoft.com/office/powerpoint/2010/main" val="2779415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23</a:t>
            </a:fld>
            <a:endParaRPr lang="en-GB"/>
          </a:p>
        </p:txBody>
      </p:sp>
    </p:spTree>
    <p:extLst>
      <p:ext uri="{BB962C8B-B14F-4D97-AF65-F5344CB8AC3E}">
        <p14:creationId xmlns:p14="http://schemas.microsoft.com/office/powerpoint/2010/main" val="21614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26</a:t>
            </a:fld>
            <a:endParaRPr lang="en-GB"/>
          </a:p>
        </p:txBody>
      </p:sp>
    </p:spTree>
    <p:extLst>
      <p:ext uri="{BB962C8B-B14F-4D97-AF65-F5344CB8AC3E}">
        <p14:creationId xmlns:p14="http://schemas.microsoft.com/office/powerpoint/2010/main" val="25197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31</a:t>
            </a:fld>
            <a:endParaRPr lang="en-GB"/>
          </a:p>
        </p:txBody>
      </p:sp>
    </p:spTree>
    <p:extLst>
      <p:ext uri="{BB962C8B-B14F-4D97-AF65-F5344CB8AC3E}">
        <p14:creationId xmlns:p14="http://schemas.microsoft.com/office/powerpoint/2010/main" val="57311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32</a:t>
            </a:fld>
            <a:endParaRPr lang="en-GB"/>
          </a:p>
        </p:txBody>
      </p:sp>
    </p:spTree>
    <p:extLst>
      <p:ext uri="{BB962C8B-B14F-4D97-AF65-F5344CB8AC3E}">
        <p14:creationId xmlns:p14="http://schemas.microsoft.com/office/powerpoint/2010/main" val="3639416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490-FF23-446A-8D36-2C8AACEB2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632F01-FA77-46EE-97FF-E14ECB2B7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C972D6-76BA-42DD-B969-9C98C33F510F}"/>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5" name="Footer Placeholder 4">
            <a:extLst>
              <a:ext uri="{FF2B5EF4-FFF2-40B4-BE49-F238E27FC236}">
                <a16:creationId xmlns:a16="http://schemas.microsoft.com/office/drawing/2014/main" id="{7CFE2CE2-AFF7-4902-9071-B0A344677B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7E173E-C3F1-4BF0-817F-0B3F3235FCE3}"/>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160933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81F4-15C6-4C78-B246-C7CD99749F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8FF3436-0C5C-4535-A6ED-6F5C66416F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761D02-5C8E-4B94-B9F2-DB9C31B169D8}"/>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5" name="Footer Placeholder 4">
            <a:extLst>
              <a:ext uri="{FF2B5EF4-FFF2-40B4-BE49-F238E27FC236}">
                <a16:creationId xmlns:a16="http://schemas.microsoft.com/office/drawing/2014/main" id="{611F1E6B-78A0-43F7-886C-9D310B44AA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CF2C00-1EC9-4A0D-BF5E-0A228D826901}"/>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321820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2D147-9299-4149-A611-31614B8837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6A5153-F6B5-4A52-B0C0-719BA8740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2BDD2F-B60E-4AED-8D7F-9DD802AC4A42}"/>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5" name="Footer Placeholder 4">
            <a:extLst>
              <a:ext uri="{FF2B5EF4-FFF2-40B4-BE49-F238E27FC236}">
                <a16:creationId xmlns:a16="http://schemas.microsoft.com/office/drawing/2014/main" id="{B63614D9-2530-467D-87D9-EAF096AD0A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0A17EE-013C-4EB2-B7E5-ADECAB800AF5}"/>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40568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F804-3D4B-4C38-8593-9363ABEFA5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BC210C-C418-4F47-8F1B-F6278C1CD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EC7090-DA47-4A61-97B4-9A1B74D59616}"/>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5" name="Footer Placeholder 4">
            <a:extLst>
              <a:ext uri="{FF2B5EF4-FFF2-40B4-BE49-F238E27FC236}">
                <a16:creationId xmlns:a16="http://schemas.microsoft.com/office/drawing/2014/main" id="{3E038C07-7110-47E5-84DD-9DA88AED42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87A017-F477-4485-9480-743345251E95}"/>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223657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CBD1-3F98-429F-A521-84B85B5C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E52BAF-5429-4027-8464-4D86006AC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CD4BF-85AD-4CB7-8FC7-E908D72BE5FC}"/>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5" name="Footer Placeholder 4">
            <a:extLst>
              <a:ext uri="{FF2B5EF4-FFF2-40B4-BE49-F238E27FC236}">
                <a16:creationId xmlns:a16="http://schemas.microsoft.com/office/drawing/2014/main" id="{A7B6BB37-0E53-4B0A-A04B-C7FB5EA680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FA9F29-D5A1-49DB-AEAD-35CEC13C4B9A}"/>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274810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8470-831B-4710-A9F6-B1FF845456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A0CB6A-5F39-4F2A-988C-B95EC4456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FB45F5-D9E2-4521-B5EC-1E683FC0D5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ACBF46-3686-43ED-A173-07CA303155BB}"/>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6" name="Footer Placeholder 5">
            <a:extLst>
              <a:ext uri="{FF2B5EF4-FFF2-40B4-BE49-F238E27FC236}">
                <a16:creationId xmlns:a16="http://schemas.microsoft.com/office/drawing/2014/main" id="{E73AF4D8-C54D-4807-8159-51E9E857B6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EB8B88-8DE0-4A4C-B626-173532931DC2}"/>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80841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CF0E-F40C-4C6F-8104-B9FB55339B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35CDBC-283F-458A-9434-302204EB1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8B7A86-96F5-4088-A1E0-087C193D6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ADAF33-F00B-4967-8C79-3701736D2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1EF19-CB09-4D3C-A511-0CCDD0205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2340B39-F4FC-4390-B0F1-11EAF360A224}"/>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8" name="Footer Placeholder 7">
            <a:extLst>
              <a:ext uri="{FF2B5EF4-FFF2-40B4-BE49-F238E27FC236}">
                <a16:creationId xmlns:a16="http://schemas.microsoft.com/office/drawing/2014/main" id="{72D70DD4-9777-488C-973B-FFCDCC7ABF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35E46C2-D29D-4A67-A9AA-98F88DE887F6}"/>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1432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090D-422A-41EF-B8AC-D224389716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45BFED-6052-45BE-8078-DBD395DDF842}"/>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4" name="Footer Placeholder 3">
            <a:extLst>
              <a:ext uri="{FF2B5EF4-FFF2-40B4-BE49-F238E27FC236}">
                <a16:creationId xmlns:a16="http://schemas.microsoft.com/office/drawing/2014/main" id="{12F8EF9F-1085-419D-ACBC-AD92C0126D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09B7AEA-5098-4DA2-82AE-089266C8D3F6}"/>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4564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27CD7-1F82-4740-9EC7-BFCEB0CA4CE3}"/>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3" name="Footer Placeholder 2">
            <a:extLst>
              <a:ext uri="{FF2B5EF4-FFF2-40B4-BE49-F238E27FC236}">
                <a16:creationId xmlns:a16="http://schemas.microsoft.com/office/drawing/2014/main" id="{DDDCFBCD-C4C5-48A4-914D-C0B68842E22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3AE5775-1671-45AE-97AA-54A1FEA36EE2}"/>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85310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D635-E8FC-417B-85EC-A46BC286D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113CBA-3DC9-458D-9247-363B226F07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DD5EC05-B0C4-4CA5-AE56-B6516E40E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441F9-F985-4855-895A-92F51980D187}"/>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6" name="Footer Placeholder 5">
            <a:extLst>
              <a:ext uri="{FF2B5EF4-FFF2-40B4-BE49-F238E27FC236}">
                <a16:creationId xmlns:a16="http://schemas.microsoft.com/office/drawing/2014/main" id="{664A267C-2946-4309-9269-21D417BF15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C32CED-31A5-4DFB-8634-83C111B72F51}"/>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384953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BB92-78EB-48D4-A59A-063202747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D2472E-26EA-4530-8616-EC6ED6985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4A9EDC-A74B-4C71-A2ED-45AEAC08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FC57A-48EF-43BC-BF6F-8DF1C48AFD27}"/>
              </a:ext>
            </a:extLst>
          </p:cNvPr>
          <p:cNvSpPr>
            <a:spLocks noGrp="1"/>
          </p:cNvSpPr>
          <p:nvPr>
            <p:ph type="dt" sz="half" idx="10"/>
          </p:nvPr>
        </p:nvSpPr>
        <p:spPr/>
        <p:txBody>
          <a:bodyPr/>
          <a:lstStyle/>
          <a:p>
            <a:fld id="{3A31CA01-FB65-4CD8-849B-41E58A4CD733}" type="datetimeFigureOut">
              <a:rPr lang="en-GB" smtClean="0"/>
              <a:t>20/01/2022</a:t>
            </a:fld>
            <a:endParaRPr lang="en-GB"/>
          </a:p>
        </p:txBody>
      </p:sp>
      <p:sp>
        <p:nvSpPr>
          <p:cNvPr id="6" name="Footer Placeholder 5">
            <a:extLst>
              <a:ext uri="{FF2B5EF4-FFF2-40B4-BE49-F238E27FC236}">
                <a16:creationId xmlns:a16="http://schemas.microsoft.com/office/drawing/2014/main" id="{928DD6F3-EE0C-4037-A553-72E2BB8578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40746-78C7-424A-B47F-E31E25F99922}"/>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374684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957B72-346D-4F80-8639-25FEA1AD6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9EFB23-370F-4C68-87D7-C89F3AE01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A64B0F-2189-4092-827E-CD29B3843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1CA01-FB65-4CD8-849B-41E58A4CD733}" type="datetimeFigureOut">
              <a:rPr lang="en-GB" smtClean="0"/>
              <a:t>20/01/2022</a:t>
            </a:fld>
            <a:endParaRPr lang="en-GB"/>
          </a:p>
        </p:txBody>
      </p:sp>
      <p:sp>
        <p:nvSpPr>
          <p:cNvPr id="5" name="Footer Placeholder 4">
            <a:extLst>
              <a:ext uri="{FF2B5EF4-FFF2-40B4-BE49-F238E27FC236}">
                <a16:creationId xmlns:a16="http://schemas.microsoft.com/office/drawing/2014/main" id="{8C734E52-EA1C-4B40-9F1E-AE784A5FD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8F5C914-A94F-455C-BC2F-1CB7F7720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0E32C-3036-430B-BF09-B3875CBE411B}" type="slidenum">
              <a:rPr lang="en-GB" smtClean="0"/>
              <a:t>‹#›</a:t>
            </a:fld>
            <a:endParaRPr lang="en-GB"/>
          </a:p>
        </p:txBody>
      </p:sp>
    </p:spTree>
    <p:extLst>
      <p:ext uri="{BB962C8B-B14F-4D97-AF65-F5344CB8AC3E}">
        <p14:creationId xmlns:p14="http://schemas.microsoft.com/office/powerpoint/2010/main" val="10234610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1CEC-77D3-452B-B096-7266E2ED35F5}"/>
              </a:ext>
            </a:extLst>
          </p:cNvPr>
          <p:cNvSpPr>
            <a:spLocks noGrp="1"/>
          </p:cNvSpPr>
          <p:nvPr>
            <p:ph type="ctrTitle"/>
          </p:nvPr>
        </p:nvSpPr>
        <p:spPr/>
        <p:txBody>
          <a:bodyPr>
            <a:normAutofit fontScale="90000"/>
          </a:bodyPr>
          <a:lstStyle/>
          <a:p>
            <a:r>
              <a:rPr lang="en-GB" dirty="0"/>
              <a:t>Transients identification basing on PDG (permanent downhole gauge) pressure data</a:t>
            </a:r>
            <a:br>
              <a:rPr lang="en-GB" dirty="0"/>
            </a:br>
            <a:endParaRPr lang="en-GB" sz="3100" dirty="0"/>
          </a:p>
        </p:txBody>
      </p:sp>
      <p:sp>
        <p:nvSpPr>
          <p:cNvPr id="3" name="Subtitle 2">
            <a:extLst>
              <a:ext uri="{FF2B5EF4-FFF2-40B4-BE49-F238E27FC236}">
                <a16:creationId xmlns:a16="http://schemas.microsoft.com/office/drawing/2014/main" id="{E61D29A7-8B15-4F55-A4E9-2072EA357C62}"/>
              </a:ext>
            </a:extLst>
          </p:cNvPr>
          <p:cNvSpPr>
            <a:spLocks noGrp="1"/>
          </p:cNvSpPr>
          <p:nvPr>
            <p:ph type="subTitle" idx="1"/>
          </p:nvPr>
        </p:nvSpPr>
        <p:spPr>
          <a:xfrm>
            <a:off x="5527828" y="4248550"/>
            <a:ext cx="4947821" cy="998152"/>
          </a:xfrm>
        </p:spPr>
        <p:txBody>
          <a:bodyPr/>
          <a:lstStyle/>
          <a:p>
            <a:pPr algn="l"/>
            <a:r>
              <a:rPr lang="en-GB" dirty="0">
                <a:solidFill>
                  <a:schemeClr val="accent1">
                    <a:lumMod val="75000"/>
                  </a:schemeClr>
                </a:solidFill>
              </a:rPr>
              <a:t>Supervisors:  	Prof. Chunming Rong</a:t>
            </a:r>
          </a:p>
          <a:p>
            <a:pPr algn="l"/>
            <a:r>
              <a:rPr lang="en-GB" dirty="0">
                <a:solidFill>
                  <a:schemeClr val="accent1">
                    <a:lumMod val="75000"/>
                  </a:schemeClr>
                </a:solidFill>
              </a:rPr>
              <a:t>		Dr. Anton Shchipanov</a:t>
            </a:r>
          </a:p>
        </p:txBody>
      </p:sp>
      <p:sp>
        <p:nvSpPr>
          <p:cNvPr id="4" name="TextBox 3">
            <a:extLst>
              <a:ext uri="{FF2B5EF4-FFF2-40B4-BE49-F238E27FC236}">
                <a16:creationId xmlns:a16="http://schemas.microsoft.com/office/drawing/2014/main" id="{CA1E64BF-A290-4D49-B695-8DA987B53D73}"/>
              </a:ext>
            </a:extLst>
          </p:cNvPr>
          <p:cNvSpPr txBox="1"/>
          <p:nvPr/>
        </p:nvSpPr>
        <p:spPr>
          <a:xfrm>
            <a:off x="2175031" y="4206059"/>
            <a:ext cx="1576072" cy="461665"/>
          </a:xfrm>
          <a:prstGeom prst="rect">
            <a:avLst/>
          </a:prstGeom>
          <a:noFill/>
        </p:spPr>
        <p:txBody>
          <a:bodyPr wrap="none" rtlCol="0">
            <a:spAutoFit/>
          </a:bodyPr>
          <a:lstStyle/>
          <a:p>
            <a:r>
              <a:rPr lang="en-GB" sz="2400" dirty="0">
                <a:solidFill>
                  <a:schemeClr val="accent1">
                    <a:lumMod val="75000"/>
                  </a:schemeClr>
                </a:solidFill>
              </a:rPr>
              <a:t>Lejun Chen</a:t>
            </a:r>
          </a:p>
        </p:txBody>
      </p:sp>
    </p:spTree>
    <p:extLst>
      <p:ext uri="{BB962C8B-B14F-4D97-AF65-F5344CB8AC3E}">
        <p14:creationId xmlns:p14="http://schemas.microsoft.com/office/powerpoint/2010/main" val="267310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Pattern-recognition approach</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normAutofit/>
          </a:bodyPr>
          <a:lstStyle/>
          <a:p>
            <a:r>
              <a:rPr lang="en-GB" dirty="0"/>
              <a:t>Three prerequisites</a:t>
            </a:r>
          </a:p>
          <a:p>
            <a:pPr lvl="1">
              <a:buFont typeface="Courier New" panose="02070309020205020404" pitchFamily="49" charset="0"/>
              <a:buChar char="o"/>
            </a:pPr>
            <a:r>
              <a:rPr lang="en-GB" dirty="0"/>
              <a:t>Outliers must be removed.</a:t>
            </a:r>
          </a:p>
          <a:p>
            <a:pPr lvl="1">
              <a:buFont typeface="Courier New" panose="02070309020205020404" pitchFamily="49" charset="0"/>
              <a:buChar char="o"/>
            </a:pPr>
            <a:r>
              <a:rPr lang="en-GB" dirty="0"/>
              <a:t>Denoising is recommended especially when the noise level is large.</a:t>
            </a:r>
          </a:p>
          <a:p>
            <a:pPr lvl="1">
              <a:buFont typeface="Courier New" panose="02070309020205020404" pitchFamily="49" charset="0"/>
              <a:buChar char="o"/>
            </a:pPr>
            <a:r>
              <a:rPr lang="en-GB" dirty="0"/>
              <a:t>Not to use a noise filter that will seriously over smooth the transients.</a:t>
            </a:r>
          </a:p>
        </p:txBody>
      </p:sp>
    </p:spTree>
    <p:extLst>
      <p:ext uri="{BB962C8B-B14F-4D97-AF65-F5344CB8AC3E}">
        <p14:creationId xmlns:p14="http://schemas.microsoft.com/office/powerpoint/2010/main" val="42151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Four methods by Rai (2005)</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Four methods:</a:t>
            </a:r>
          </a:p>
          <a:p>
            <a:pPr lvl="1">
              <a:buFont typeface="Courier New" panose="02070309020205020404" pitchFamily="49" charset="0"/>
              <a:buChar char="o"/>
            </a:pPr>
            <a:r>
              <a:rPr lang="en-GB" dirty="0"/>
              <a:t>Haar wavelet (Stationary wavelet)		    </a:t>
            </a:r>
            <a:r>
              <a:rPr lang="en-GB" sz="1600" dirty="0">
                <a:solidFill>
                  <a:schemeClr val="accent1">
                    <a:lumMod val="75000"/>
                  </a:schemeClr>
                </a:solidFill>
              </a:rPr>
              <a:t>perform similar as spline wavelet</a:t>
            </a:r>
          </a:p>
          <a:p>
            <a:pPr lvl="1">
              <a:buFont typeface="Courier New" panose="02070309020205020404" pitchFamily="49" charset="0"/>
              <a:buChar char="o"/>
            </a:pPr>
            <a:r>
              <a:rPr lang="en-GB" dirty="0"/>
              <a:t>Savitzky-Golay polynomial smoothing filters</a:t>
            </a:r>
          </a:p>
          <a:p>
            <a:pPr lvl="1">
              <a:buFont typeface="Courier New" panose="02070309020205020404" pitchFamily="49" charset="0"/>
              <a:buChar char="o"/>
            </a:pPr>
            <a:r>
              <a:rPr lang="en-GB" dirty="0"/>
              <a:t>Segmentation method				     </a:t>
            </a:r>
            <a:r>
              <a:rPr lang="en-GB" sz="1600" dirty="0">
                <a:solidFill>
                  <a:schemeClr val="accent1">
                    <a:lumMod val="75000"/>
                  </a:schemeClr>
                </a:solidFill>
              </a:rPr>
              <a:t>significant improvements</a:t>
            </a:r>
          </a:p>
          <a:p>
            <a:pPr lvl="1">
              <a:buFont typeface="Courier New" panose="02070309020205020404" pitchFamily="49" charset="0"/>
              <a:buChar char="o"/>
            </a:pPr>
            <a:r>
              <a:rPr lang="en-GB" dirty="0"/>
              <a:t>A variant of segmentation method</a:t>
            </a:r>
          </a:p>
          <a:p>
            <a:pPr marL="457200" lvl="1" indent="0">
              <a:buNone/>
            </a:pPr>
            <a:endParaRPr lang="en-GB" dirty="0"/>
          </a:p>
        </p:txBody>
      </p:sp>
      <p:sp>
        <p:nvSpPr>
          <p:cNvPr id="4" name="Right Brace 3">
            <a:extLst>
              <a:ext uri="{FF2B5EF4-FFF2-40B4-BE49-F238E27FC236}">
                <a16:creationId xmlns:a16="http://schemas.microsoft.com/office/drawing/2014/main" id="{D522EF01-5AA4-41D5-822A-D0CDE15296B7}"/>
              </a:ext>
            </a:extLst>
          </p:cNvPr>
          <p:cNvSpPr/>
          <p:nvPr/>
        </p:nvSpPr>
        <p:spPr>
          <a:xfrm>
            <a:off x="7217546" y="2870978"/>
            <a:ext cx="319596" cy="887767"/>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5" name="Arrow: Right 4">
            <a:extLst>
              <a:ext uri="{FF2B5EF4-FFF2-40B4-BE49-F238E27FC236}">
                <a16:creationId xmlns:a16="http://schemas.microsoft.com/office/drawing/2014/main" id="{73ACD485-2614-40ED-9439-32012FF22894}"/>
              </a:ext>
            </a:extLst>
          </p:cNvPr>
          <p:cNvSpPr/>
          <p:nvPr/>
        </p:nvSpPr>
        <p:spPr>
          <a:xfrm>
            <a:off x="6267636" y="2483304"/>
            <a:ext cx="110970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510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Basic idea:</a:t>
            </a:r>
          </a:p>
          <a:p>
            <a:pPr lvl="1">
              <a:buFont typeface="Courier New" panose="02070309020205020404" pitchFamily="49" charset="0"/>
              <a:buChar char="o"/>
            </a:pPr>
            <a:r>
              <a:rPr lang="en-GB" dirty="0"/>
              <a:t>Denoising the data with Savitzky-Golay filter.</a:t>
            </a:r>
          </a:p>
          <a:p>
            <a:pPr lvl="1">
              <a:buFont typeface="Courier New" panose="02070309020205020404" pitchFamily="49" charset="0"/>
              <a:buChar char="o"/>
            </a:pPr>
            <a:r>
              <a:rPr lang="en-GB" dirty="0"/>
              <a:t>Identify the breakpoints utilizing first-forth derivative.</a:t>
            </a:r>
          </a:p>
          <a:p>
            <a:pPr lvl="1">
              <a:buFont typeface="Courier New" panose="02070309020205020404" pitchFamily="49" charset="0"/>
              <a:buChar char="o"/>
            </a:pPr>
            <a:r>
              <a:rPr lang="en-GB" dirty="0"/>
              <a:t>Threshold for choosing the peak is needed.</a:t>
            </a:r>
          </a:p>
        </p:txBody>
      </p:sp>
    </p:spTree>
    <p:extLst>
      <p:ext uri="{BB962C8B-B14F-4D97-AF65-F5344CB8AC3E}">
        <p14:creationId xmlns:p14="http://schemas.microsoft.com/office/powerpoint/2010/main" val="98818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normAutofit lnSpcReduction="10000"/>
          </a:bodyPr>
          <a:lstStyle/>
          <a:p>
            <a:r>
              <a:rPr lang="en-GB" dirty="0"/>
              <a:t>Algorithm for S-G filter:</a:t>
            </a:r>
          </a:p>
          <a:p>
            <a:pPr lvl="1">
              <a:buFont typeface="Courier New" panose="02070309020205020404" pitchFamily="49" charset="0"/>
              <a:buChar char="o"/>
            </a:pPr>
            <a:r>
              <a:rPr lang="en-GB" sz="2000" dirty="0">
                <a:latin typeface="LinLibertineT"/>
              </a:rPr>
              <a:t>A</a:t>
            </a:r>
            <a:r>
              <a:rPr lang="en-GB" sz="2000" b="0" i="0" u="none" strike="noStrike" baseline="0" dirty="0">
                <a:latin typeface="LinLibertineT"/>
              </a:rPr>
              <a:t> type of digital filter that replaces each data value </a:t>
            </a:r>
            <a:r>
              <a:rPr lang="en-GB" sz="2000" b="0" i="0" u="none" strike="noStrike" baseline="0" dirty="0">
                <a:latin typeface="LibertineMathMI"/>
              </a:rPr>
              <a:t>𝑓</a:t>
            </a:r>
            <a:r>
              <a:rPr lang="en-GB" sz="2000" b="0" i="0" u="none" strike="noStrike" baseline="0" dirty="0">
                <a:latin typeface="LibertineMathMI7"/>
              </a:rPr>
              <a:t>𝑖 </a:t>
            </a:r>
            <a:r>
              <a:rPr lang="en-GB" sz="2000" b="0" i="0" u="none" strike="noStrike" baseline="0" dirty="0">
                <a:latin typeface="LinLibertineT"/>
              </a:rPr>
              <a:t>by a linear combination </a:t>
            </a:r>
            <a:r>
              <a:rPr lang="en-GB" sz="2000" b="0" i="0" u="none" strike="noStrike" baseline="0" dirty="0">
                <a:latin typeface="LibertineMathMI"/>
              </a:rPr>
              <a:t>𝑔</a:t>
            </a:r>
            <a:r>
              <a:rPr lang="en-GB" sz="2000" b="0" i="0" u="none" strike="noStrike" baseline="0" dirty="0">
                <a:latin typeface="LibertineMathMI7"/>
              </a:rPr>
              <a:t>𝑖 </a:t>
            </a:r>
            <a:r>
              <a:rPr lang="en-GB" sz="2000" b="0" i="0" u="none" strike="noStrike" baseline="0" dirty="0">
                <a:latin typeface="LinLibertineT"/>
              </a:rPr>
              <a:t>of itself and some number of nearby neighbours</a:t>
            </a:r>
          </a:p>
          <a:p>
            <a:pPr lvl="1">
              <a:buFont typeface="Courier New" panose="02070309020205020404" pitchFamily="49" charset="0"/>
              <a:buChar char="o"/>
            </a:pPr>
            <a:r>
              <a:rPr lang="en-GB" sz="2000" dirty="0">
                <a:latin typeface="LinLibertineT"/>
              </a:rPr>
              <a:t>Similar with moving average, but not take the average</a:t>
            </a:r>
          </a:p>
          <a:p>
            <a:pPr lvl="1">
              <a:buFont typeface="Courier New" panose="02070309020205020404" pitchFamily="49" charset="0"/>
              <a:buChar char="o"/>
            </a:pPr>
            <a:r>
              <a:rPr lang="en-GB" sz="2000" b="0" i="0" u="none" strike="noStrike" baseline="0" dirty="0">
                <a:latin typeface="LinLibertineT"/>
              </a:rPr>
              <a:t>To approximate the underlying function within the moving window not by a constant (whose estimate is the average), but by a polynomial of higher order.</a:t>
            </a: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marL="457200" lvl="1" indent="0">
              <a:buNone/>
            </a:pPr>
            <a:r>
              <a:rPr lang="en-GB" sz="2000" dirty="0">
                <a:solidFill>
                  <a:schemeClr val="accent1">
                    <a:lumMod val="75000"/>
                  </a:schemeClr>
                </a:solidFill>
                <a:latin typeface="LinLibertineT"/>
              </a:rPr>
              <a:t>Note: Python has S-G filter library ready to use</a:t>
            </a:r>
            <a:endParaRPr lang="en-GB" sz="2000" dirty="0">
              <a:solidFill>
                <a:schemeClr val="accent1">
                  <a:lumMod val="75000"/>
                </a:schemeClr>
              </a:solidFill>
            </a:endParaRPr>
          </a:p>
          <a:p>
            <a:endParaRPr lang="en-GB" dirty="0"/>
          </a:p>
        </p:txBody>
      </p:sp>
      <p:pic>
        <p:nvPicPr>
          <p:cNvPr id="5" name="Picture 4">
            <a:extLst>
              <a:ext uri="{FF2B5EF4-FFF2-40B4-BE49-F238E27FC236}">
                <a16:creationId xmlns:a16="http://schemas.microsoft.com/office/drawing/2014/main" id="{A908192C-4205-4013-9C89-19ADD918CFF4}"/>
              </a:ext>
            </a:extLst>
          </p:cNvPr>
          <p:cNvPicPr>
            <a:picLocks noChangeAspect="1"/>
          </p:cNvPicPr>
          <p:nvPr/>
        </p:nvPicPr>
        <p:blipFill>
          <a:blip r:embed="rId2"/>
          <a:stretch>
            <a:fillRect/>
          </a:stretch>
        </p:blipFill>
        <p:spPr>
          <a:xfrm>
            <a:off x="4343497" y="3670071"/>
            <a:ext cx="2839727" cy="1338262"/>
          </a:xfrm>
          <a:prstGeom prst="rect">
            <a:avLst/>
          </a:prstGeom>
        </p:spPr>
      </p:pic>
    </p:spTree>
    <p:extLst>
      <p:ext uri="{BB962C8B-B14F-4D97-AF65-F5344CB8AC3E}">
        <p14:creationId xmlns:p14="http://schemas.microsoft.com/office/powerpoint/2010/main" val="313823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Detecting steps:</a:t>
            </a:r>
          </a:p>
          <a:p>
            <a:pPr lvl="1">
              <a:buFont typeface="Courier New" panose="02070309020205020404" pitchFamily="49" charset="0"/>
              <a:buChar char="o"/>
            </a:pPr>
            <a:r>
              <a:rPr lang="en-GB" dirty="0"/>
              <a:t>Find the peaks above a certain low threshold in the </a:t>
            </a:r>
            <a:r>
              <a:rPr lang="en-GB" b="1" i="1" dirty="0">
                <a:solidFill>
                  <a:srgbClr val="FF0000"/>
                </a:solidFill>
              </a:rPr>
              <a:t>first derivative </a:t>
            </a:r>
            <a:r>
              <a:rPr lang="en-GB" dirty="0"/>
              <a:t>of pressure or rate data.</a:t>
            </a:r>
          </a:p>
          <a:p>
            <a:pPr lvl="1">
              <a:buFont typeface="Courier New" panose="02070309020205020404" pitchFamily="49" charset="0"/>
              <a:buChar char="o"/>
            </a:pPr>
            <a:r>
              <a:rPr lang="en-GB" dirty="0"/>
              <a:t>A backward search is carried out for identifying the corresponding peaks in the </a:t>
            </a:r>
            <a:r>
              <a:rPr lang="en-GB" b="1" i="1" dirty="0">
                <a:solidFill>
                  <a:srgbClr val="FF0000"/>
                </a:solidFill>
              </a:rPr>
              <a:t>second, third and fourth derivatives </a:t>
            </a:r>
            <a:r>
              <a:rPr lang="en-GB" dirty="0"/>
              <a:t>of the data.</a:t>
            </a:r>
          </a:p>
          <a:p>
            <a:pPr lvl="1">
              <a:buFont typeface="Courier New" panose="02070309020205020404" pitchFamily="49" charset="0"/>
              <a:buChar char="o"/>
            </a:pPr>
            <a:r>
              <a:rPr lang="en-GB" dirty="0"/>
              <a:t> Interpolation between these locations is carried out by checking the </a:t>
            </a:r>
            <a:r>
              <a:rPr lang="en-GB" b="1" i="1" dirty="0">
                <a:solidFill>
                  <a:srgbClr val="FF0000"/>
                </a:solidFill>
              </a:rPr>
              <a:t>slopes between each pair of locations</a:t>
            </a:r>
            <a:r>
              <a:rPr lang="en-GB" dirty="0"/>
              <a:t> to be higher than a certain value.</a:t>
            </a:r>
          </a:p>
        </p:txBody>
      </p:sp>
    </p:spTree>
    <p:extLst>
      <p:ext uri="{BB962C8B-B14F-4D97-AF65-F5344CB8AC3E}">
        <p14:creationId xmlns:p14="http://schemas.microsoft.com/office/powerpoint/2010/main" val="217930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a:xfrm>
            <a:off x="838200" y="1559295"/>
            <a:ext cx="10515600" cy="4351338"/>
          </a:xfrm>
        </p:spPr>
        <p:txBody>
          <a:bodyPr/>
          <a:lstStyle/>
          <a:p>
            <a:r>
              <a:rPr lang="en-GB" dirty="0"/>
              <a:t> </a:t>
            </a:r>
            <a:r>
              <a:rPr lang="en-GB" sz="2400" dirty="0"/>
              <a:t>Smoothing and derivative calculation for  different window size:</a:t>
            </a:r>
          </a:p>
          <a:p>
            <a:pPr lvl="1">
              <a:buFont typeface="Courier New" panose="02070309020205020404" pitchFamily="49" charset="0"/>
              <a:buChar char="o"/>
            </a:pPr>
            <a:r>
              <a:rPr lang="en-GB" sz="2000" dirty="0"/>
              <a:t>Window size </a:t>
            </a:r>
            <a:r>
              <a:rPr lang="en-GB" sz="2000" b="1" dirty="0">
                <a:solidFill>
                  <a:srgbClr val="FF0000"/>
                </a:solidFill>
              </a:rPr>
              <a:t>21</a:t>
            </a:r>
            <a:r>
              <a:rPr lang="en-GB" sz="2000" dirty="0"/>
              <a:t>					window size </a:t>
            </a:r>
            <a:r>
              <a:rPr lang="en-GB" sz="2000" b="1" dirty="0">
                <a:solidFill>
                  <a:srgbClr val="FF0000"/>
                </a:solidFill>
              </a:rPr>
              <a:t>51</a:t>
            </a:r>
          </a:p>
        </p:txBody>
      </p:sp>
      <p:pic>
        <p:nvPicPr>
          <p:cNvPr id="5" name="Picture 4">
            <a:extLst>
              <a:ext uri="{FF2B5EF4-FFF2-40B4-BE49-F238E27FC236}">
                <a16:creationId xmlns:a16="http://schemas.microsoft.com/office/drawing/2014/main" id="{8221CBB7-58FC-4CCB-859F-023F4F8268E9}"/>
              </a:ext>
            </a:extLst>
          </p:cNvPr>
          <p:cNvPicPr>
            <a:picLocks noChangeAspect="1"/>
          </p:cNvPicPr>
          <p:nvPr/>
        </p:nvPicPr>
        <p:blipFill>
          <a:blip r:embed="rId2"/>
          <a:stretch>
            <a:fillRect/>
          </a:stretch>
        </p:blipFill>
        <p:spPr>
          <a:xfrm>
            <a:off x="1503794" y="2454398"/>
            <a:ext cx="3361170" cy="3720130"/>
          </a:xfrm>
          <a:prstGeom prst="rect">
            <a:avLst/>
          </a:prstGeom>
        </p:spPr>
      </p:pic>
      <p:pic>
        <p:nvPicPr>
          <p:cNvPr id="7" name="Picture 6">
            <a:extLst>
              <a:ext uri="{FF2B5EF4-FFF2-40B4-BE49-F238E27FC236}">
                <a16:creationId xmlns:a16="http://schemas.microsoft.com/office/drawing/2014/main" id="{804BE549-9424-4B83-A8D0-A0EF7552C2B8}"/>
              </a:ext>
            </a:extLst>
          </p:cNvPr>
          <p:cNvPicPr>
            <a:picLocks noChangeAspect="1"/>
          </p:cNvPicPr>
          <p:nvPr/>
        </p:nvPicPr>
        <p:blipFill>
          <a:blip r:embed="rId3"/>
          <a:stretch>
            <a:fillRect/>
          </a:stretch>
        </p:blipFill>
        <p:spPr>
          <a:xfrm>
            <a:off x="6489994" y="2454398"/>
            <a:ext cx="3123180" cy="3456235"/>
          </a:xfrm>
          <a:prstGeom prst="rect">
            <a:avLst/>
          </a:prstGeom>
        </p:spPr>
      </p:pic>
      <p:sp>
        <p:nvSpPr>
          <p:cNvPr id="8" name="TextBox 7">
            <a:extLst>
              <a:ext uri="{FF2B5EF4-FFF2-40B4-BE49-F238E27FC236}">
                <a16:creationId xmlns:a16="http://schemas.microsoft.com/office/drawing/2014/main" id="{6333B76E-6A97-4B09-9408-C01D51D04B73}"/>
              </a:ext>
            </a:extLst>
          </p:cNvPr>
          <p:cNvSpPr txBox="1"/>
          <p:nvPr/>
        </p:nvSpPr>
        <p:spPr>
          <a:xfrm>
            <a:off x="7357702" y="6123543"/>
            <a:ext cx="1503360" cy="369332"/>
          </a:xfrm>
          <a:prstGeom prst="rect">
            <a:avLst/>
          </a:prstGeom>
          <a:noFill/>
        </p:spPr>
        <p:txBody>
          <a:bodyPr wrap="none" rtlCol="0">
            <a:spAutoFit/>
          </a:bodyPr>
          <a:lstStyle/>
          <a:p>
            <a:r>
              <a:rPr lang="en-GB" dirty="0">
                <a:solidFill>
                  <a:srgbClr val="FF0000"/>
                </a:solidFill>
              </a:rPr>
              <a:t>Better choice!</a:t>
            </a:r>
          </a:p>
        </p:txBody>
      </p:sp>
    </p:spTree>
    <p:extLst>
      <p:ext uri="{BB962C8B-B14F-4D97-AF65-F5344CB8AC3E}">
        <p14:creationId xmlns:p14="http://schemas.microsoft.com/office/powerpoint/2010/main" val="127747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Segmentation method</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Detecting algorithm</a:t>
            </a:r>
          </a:p>
          <a:p>
            <a:pPr lvl="1">
              <a:buFont typeface="Courier New" panose="02070309020205020404" pitchFamily="49" charset="0"/>
              <a:buChar char="o"/>
            </a:pPr>
            <a:r>
              <a:rPr lang="en-GB" b="0" i="0" dirty="0">
                <a:effectLst/>
                <a:latin typeface="Arial" panose="020B0604020202020204" pitchFamily="34" charset="0"/>
              </a:rPr>
              <a:t>The first step is to collect a set of strategic points, by solving a sequence of maximum orthogonal (Euclidean) distance problems.</a:t>
            </a:r>
            <a:endParaRPr lang="en-GB" dirty="0"/>
          </a:p>
          <a:p>
            <a:pPr marL="457200" lvl="1" indent="0">
              <a:buNone/>
            </a:pPr>
            <a:endParaRPr lang="en-GB" dirty="0"/>
          </a:p>
        </p:txBody>
      </p:sp>
      <p:pic>
        <p:nvPicPr>
          <p:cNvPr id="7" name="Picture 6">
            <a:extLst>
              <a:ext uri="{FF2B5EF4-FFF2-40B4-BE49-F238E27FC236}">
                <a16:creationId xmlns:a16="http://schemas.microsoft.com/office/drawing/2014/main" id="{606A5EF7-583B-4353-96E3-4BD15D6C9ED1}"/>
              </a:ext>
            </a:extLst>
          </p:cNvPr>
          <p:cNvPicPr>
            <a:picLocks noChangeAspect="1"/>
          </p:cNvPicPr>
          <p:nvPr/>
        </p:nvPicPr>
        <p:blipFill>
          <a:blip r:embed="rId2"/>
          <a:stretch>
            <a:fillRect/>
          </a:stretch>
        </p:blipFill>
        <p:spPr>
          <a:xfrm>
            <a:off x="710861" y="3807596"/>
            <a:ext cx="3408378" cy="1897999"/>
          </a:xfrm>
          <a:prstGeom prst="rect">
            <a:avLst/>
          </a:prstGeom>
        </p:spPr>
      </p:pic>
      <p:pic>
        <p:nvPicPr>
          <p:cNvPr id="9" name="Picture 8">
            <a:extLst>
              <a:ext uri="{FF2B5EF4-FFF2-40B4-BE49-F238E27FC236}">
                <a16:creationId xmlns:a16="http://schemas.microsoft.com/office/drawing/2014/main" id="{B909F550-7224-4946-AF8B-B1D095DAB914}"/>
              </a:ext>
            </a:extLst>
          </p:cNvPr>
          <p:cNvPicPr>
            <a:picLocks noChangeAspect="1"/>
          </p:cNvPicPr>
          <p:nvPr/>
        </p:nvPicPr>
        <p:blipFill>
          <a:blip r:embed="rId3"/>
          <a:stretch>
            <a:fillRect/>
          </a:stretch>
        </p:blipFill>
        <p:spPr>
          <a:xfrm>
            <a:off x="4246578" y="3769403"/>
            <a:ext cx="3322838" cy="1936192"/>
          </a:xfrm>
          <a:prstGeom prst="rect">
            <a:avLst/>
          </a:prstGeom>
        </p:spPr>
      </p:pic>
      <p:pic>
        <p:nvPicPr>
          <p:cNvPr id="11" name="Picture 10">
            <a:extLst>
              <a:ext uri="{FF2B5EF4-FFF2-40B4-BE49-F238E27FC236}">
                <a16:creationId xmlns:a16="http://schemas.microsoft.com/office/drawing/2014/main" id="{36DE175C-47C4-41E7-AE2A-1D5BE1D9AE48}"/>
              </a:ext>
            </a:extLst>
          </p:cNvPr>
          <p:cNvPicPr>
            <a:picLocks noChangeAspect="1"/>
          </p:cNvPicPr>
          <p:nvPr/>
        </p:nvPicPr>
        <p:blipFill>
          <a:blip r:embed="rId4"/>
          <a:stretch>
            <a:fillRect/>
          </a:stretch>
        </p:blipFill>
        <p:spPr>
          <a:xfrm>
            <a:off x="8097960" y="3807596"/>
            <a:ext cx="3255840" cy="1881013"/>
          </a:xfrm>
          <a:prstGeom prst="rect">
            <a:avLst/>
          </a:prstGeom>
        </p:spPr>
      </p:pic>
    </p:spTree>
    <p:extLst>
      <p:ext uri="{BB962C8B-B14F-4D97-AF65-F5344CB8AC3E}">
        <p14:creationId xmlns:p14="http://schemas.microsoft.com/office/powerpoint/2010/main" val="85514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Segmentation method</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Detecting algorithm</a:t>
            </a:r>
          </a:p>
          <a:p>
            <a:pPr lvl="1">
              <a:buFont typeface="Courier New" panose="02070309020205020404" pitchFamily="49" charset="0"/>
              <a:buChar char="o"/>
            </a:pPr>
            <a:r>
              <a:rPr lang="en-GB" dirty="0"/>
              <a:t>The second step is to calculate the area under each strategic point by considering the two other strategic points to its either side. The small or false breakpoints are then deflated using a very small area cut-off which is taken as a very small fraction of the highest area in the dataset.</a:t>
            </a:r>
          </a:p>
          <a:p>
            <a:pPr lvl="1">
              <a:buFont typeface="Courier New" panose="02070309020205020404" pitchFamily="49" charset="0"/>
              <a:buChar char="o"/>
            </a:pPr>
            <a:r>
              <a:rPr lang="en-GB" dirty="0"/>
              <a:t>The third step is to screen further by checking the </a:t>
            </a:r>
            <a:r>
              <a:rPr lang="en-GB" b="1" i="1" dirty="0">
                <a:solidFill>
                  <a:srgbClr val="FF0000"/>
                </a:solidFill>
              </a:rPr>
              <a:t>forward and backward slope</a:t>
            </a:r>
            <a:r>
              <a:rPr lang="en-GB" dirty="0"/>
              <a:t>. As a rule of thumb, if the forward slope is less then half the backward slope, the point is discarded. The </a:t>
            </a:r>
            <a:r>
              <a:rPr lang="en-GB" b="1" i="1" dirty="0">
                <a:solidFill>
                  <a:srgbClr val="FF0000"/>
                </a:solidFill>
              </a:rPr>
              <a:t>slopes were obtained by least square fitting</a:t>
            </a:r>
            <a:r>
              <a:rPr lang="en-GB" dirty="0"/>
              <a:t>.</a:t>
            </a:r>
          </a:p>
          <a:p>
            <a:pPr marL="457200" lvl="1" indent="0">
              <a:buNone/>
            </a:pPr>
            <a:endParaRPr lang="en-GB" dirty="0"/>
          </a:p>
        </p:txBody>
      </p:sp>
    </p:spTree>
    <p:extLst>
      <p:ext uri="{BB962C8B-B14F-4D97-AF65-F5344CB8AC3E}">
        <p14:creationId xmlns:p14="http://schemas.microsoft.com/office/powerpoint/2010/main" val="409454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Variation of Segmentation method</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Basic idea</a:t>
            </a:r>
          </a:p>
          <a:p>
            <a:pPr lvl="1">
              <a:buFont typeface="Courier New" panose="02070309020205020404" pitchFamily="49" charset="0"/>
              <a:buChar char="o"/>
            </a:pPr>
            <a:r>
              <a:rPr lang="en-GB" b="0" i="0" dirty="0">
                <a:effectLst/>
                <a:latin typeface="Arial" panose="020B0604020202020204" pitchFamily="34" charset="0"/>
              </a:rPr>
              <a:t>Identifies </a:t>
            </a:r>
            <a:r>
              <a:rPr lang="en-GB" b="0" i="0" dirty="0">
                <a:solidFill>
                  <a:srgbClr val="FF0000"/>
                </a:solidFill>
                <a:effectLst/>
                <a:latin typeface="Arial" panose="020B0604020202020204" pitchFamily="34" charset="0"/>
              </a:rPr>
              <a:t>the zeros in the flow rate</a:t>
            </a:r>
            <a:r>
              <a:rPr lang="en-GB" b="0" i="0" dirty="0">
                <a:effectLst/>
                <a:latin typeface="Arial" panose="020B0604020202020204" pitchFamily="34" charset="0"/>
              </a:rPr>
              <a:t>.</a:t>
            </a:r>
          </a:p>
          <a:p>
            <a:pPr lvl="1">
              <a:buFont typeface="Courier New" panose="02070309020205020404" pitchFamily="49" charset="0"/>
              <a:buChar char="o"/>
            </a:pPr>
            <a:r>
              <a:rPr lang="en-GB" b="0" i="0" dirty="0">
                <a:effectLst/>
                <a:latin typeface="Arial" panose="020B0604020202020204" pitchFamily="34" charset="0"/>
              </a:rPr>
              <a:t>Between two consecutive zeros finds the peak using the segmentation approach.</a:t>
            </a:r>
            <a:endParaRPr lang="en-GB" dirty="0"/>
          </a:p>
        </p:txBody>
      </p:sp>
    </p:spTree>
    <p:extLst>
      <p:ext uri="{BB962C8B-B14F-4D97-AF65-F5344CB8AC3E}">
        <p14:creationId xmlns:p14="http://schemas.microsoft.com/office/powerpoint/2010/main" val="346371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0A38-EBC1-4BF4-AA71-6CA356F888D8}"/>
              </a:ext>
            </a:extLst>
          </p:cNvPr>
          <p:cNvSpPr>
            <a:spLocks noGrp="1"/>
          </p:cNvSpPr>
          <p:nvPr>
            <p:ph type="title"/>
          </p:nvPr>
        </p:nvSpPr>
        <p:spPr/>
        <p:txBody>
          <a:bodyPr/>
          <a:lstStyle/>
          <a:p>
            <a:r>
              <a:rPr lang="en-GB" dirty="0"/>
              <a:t>Data smoothing techniques</a:t>
            </a:r>
          </a:p>
        </p:txBody>
      </p:sp>
      <p:sp>
        <p:nvSpPr>
          <p:cNvPr id="3" name="Content Placeholder 2">
            <a:extLst>
              <a:ext uri="{FF2B5EF4-FFF2-40B4-BE49-F238E27FC236}">
                <a16:creationId xmlns:a16="http://schemas.microsoft.com/office/drawing/2014/main" id="{1C8176CE-AE2A-419B-A234-4F9FBA581E96}"/>
              </a:ext>
            </a:extLst>
          </p:cNvPr>
          <p:cNvSpPr>
            <a:spLocks noGrp="1"/>
          </p:cNvSpPr>
          <p:nvPr>
            <p:ph idx="1"/>
          </p:nvPr>
        </p:nvSpPr>
        <p:spPr/>
        <p:txBody>
          <a:bodyPr/>
          <a:lstStyle/>
          <a:p>
            <a:r>
              <a:rPr lang="en-GB" dirty="0"/>
              <a:t>Nomura (2006)</a:t>
            </a:r>
          </a:p>
          <a:p>
            <a:r>
              <a:rPr lang="en-GB" dirty="0"/>
              <a:t>Detection algorithm</a:t>
            </a:r>
          </a:p>
          <a:p>
            <a:pPr marL="0" indent="0">
              <a:buNone/>
            </a:pPr>
            <a:r>
              <a:rPr lang="en-GB" dirty="0"/>
              <a:t>   (Treat as pressure fitting problem)</a:t>
            </a:r>
          </a:p>
          <a:p>
            <a:pPr lvl="1">
              <a:buFont typeface="Courier New" panose="02070309020205020404" pitchFamily="49" charset="0"/>
              <a:buChar char="o"/>
            </a:pPr>
            <a:r>
              <a:rPr lang="en-GB" dirty="0"/>
              <a:t>Initial guess</a:t>
            </a:r>
          </a:p>
          <a:p>
            <a:pPr marL="457200" lvl="1" indent="0">
              <a:buNone/>
            </a:pPr>
            <a:r>
              <a:rPr lang="en-GB" dirty="0"/>
              <a:t>	(from wavelet processing result)</a:t>
            </a:r>
          </a:p>
          <a:p>
            <a:pPr lvl="1">
              <a:buFont typeface="Courier New" panose="02070309020205020404" pitchFamily="49" charset="0"/>
              <a:buChar char="o"/>
            </a:pPr>
            <a:r>
              <a:rPr lang="en-GB" dirty="0"/>
              <a:t>Insert break points</a:t>
            </a:r>
          </a:p>
          <a:p>
            <a:pPr lvl="1">
              <a:buFont typeface="Courier New" panose="02070309020205020404" pitchFamily="49" charset="0"/>
              <a:buChar char="o"/>
            </a:pPr>
            <a:r>
              <a:rPr lang="en-GB" dirty="0"/>
              <a:t>Delete break points</a:t>
            </a:r>
          </a:p>
        </p:txBody>
      </p:sp>
    </p:spTree>
    <p:extLst>
      <p:ext uri="{BB962C8B-B14F-4D97-AF65-F5344CB8AC3E}">
        <p14:creationId xmlns:p14="http://schemas.microsoft.com/office/powerpoint/2010/main" val="368271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219-6642-4722-A859-8AC5E311154D}"/>
              </a:ext>
            </a:extLst>
          </p:cNvPr>
          <p:cNvSpPr>
            <a:spLocks noGrp="1"/>
          </p:cNvSpPr>
          <p:nvPr>
            <p:ph type="title"/>
          </p:nvPr>
        </p:nvSpPr>
        <p:spPr/>
        <p:txBody>
          <a:bodyPr/>
          <a:lstStyle/>
          <a:p>
            <a:r>
              <a:rPr lang="en-GB" dirty="0"/>
              <a:t>Outlines</a:t>
            </a:r>
          </a:p>
        </p:txBody>
      </p:sp>
      <p:sp>
        <p:nvSpPr>
          <p:cNvPr id="3" name="Content Placeholder 2">
            <a:extLst>
              <a:ext uri="{FF2B5EF4-FFF2-40B4-BE49-F238E27FC236}">
                <a16:creationId xmlns:a16="http://schemas.microsoft.com/office/drawing/2014/main" id="{29B8200F-F55D-482A-91EC-37F9FB4524E2}"/>
              </a:ext>
            </a:extLst>
          </p:cNvPr>
          <p:cNvSpPr>
            <a:spLocks noGrp="1"/>
          </p:cNvSpPr>
          <p:nvPr>
            <p:ph idx="1"/>
          </p:nvPr>
        </p:nvSpPr>
        <p:spPr/>
        <p:txBody>
          <a:bodyPr>
            <a:normAutofit lnSpcReduction="10000"/>
          </a:bodyPr>
          <a:lstStyle/>
          <a:p>
            <a:r>
              <a:rPr lang="en-GB" dirty="0"/>
              <a:t>Methods in last two decades</a:t>
            </a:r>
          </a:p>
          <a:p>
            <a:pPr lvl="1">
              <a:buFont typeface="Courier New" panose="02070309020205020404" pitchFamily="49" charset="0"/>
              <a:buChar char="o"/>
            </a:pPr>
            <a:r>
              <a:rPr lang="en-GB" dirty="0"/>
              <a:t>Algorithms, detecting steps, user input, prerequisites</a:t>
            </a:r>
          </a:p>
          <a:p>
            <a:r>
              <a:rPr lang="en-GB" dirty="0"/>
              <a:t>Experiments results of these methods</a:t>
            </a:r>
          </a:p>
          <a:p>
            <a:r>
              <a:rPr lang="en-GB" dirty="0"/>
              <a:t>Summarization of these methods</a:t>
            </a:r>
          </a:p>
          <a:p>
            <a:r>
              <a:rPr lang="en-GB" dirty="0"/>
              <a:t>Baseline methods that I developed</a:t>
            </a:r>
          </a:p>
          <a:p>
            <a:pPr lvl="1">
              <a:buFont typeface="Courier New" panose="02070309020205020404" pitchFamily="49" charset="0"/>
              <a:buChar char="o"/>
            </a:pPr>
            <a:r>
              <a:rPr lang="en-GB" dirty="0"/>
              <a:t>A naive attempt need improvement</a:t>
            </a:r>
          </a:p>
          <a:p>
            <a:r>
              <a:rPr lang="en-GB" dirty="0"/>
              <a:t>Job ahead</a:t>
            </a:r>
          </a:p>
          <a:p>
            <a:pPr lvl="1">
              <a:buFont typeface="Courier New" panose="02070309020205020404" pitchFamily="49" charset="0"/>
              <a:buChar char="o"/>
            </a:pPr>
            <a:r>
              <a:rPr lang="en-GB" dirty="0"/>
              <a:t>Explore advanced methods: e.g. feature-based machine learning, predefine pattern recognition, etc.</a:t>
            </a:r>
          </a:p>
          <a:p>
            <a:pPr lvl="1">
              <a:buFont typeface="Courier New" panose="02070309020205020404" pitchFamily="49" charset="0"/>
              <a:buChar char="o"/>
            </a:pPr>
            <a:r>
              <a:rPr lang="en-GB" dirty="0"/>
              <a:t>Web-application for testing real field data</a:t>
            </a:r>
          </a:p>
          <a:p>
            <a:endParaRPr lang="en-GB" dirty="0"/>
          </a:p>
        </p:txBody>
      </p:sp>
    </p:spTree>
    <p:extLst>
      <p:ext uri="{BB962C8B-B14F-4D97-AF65-F5344CB8AC3E}">
        <p14:creationId xmlns:p14="http://schemas.microsoft.com/office/powerpoint/2010/main" val="251159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0A38-EBC1-4BF4-AA71-6CA356F888D8}"/>
              </a:ext>
            </a:extLst>
          </p:cNvPr>
          <p:cNvSpPr>
            <a:spLocks noGrp="1"/>
          </p:cNvSpPr>
          <p:nvPr>
            <p:ph type="title"/>
          </p:nvPr>
        </p:nvSpPr>
        <p:spPr/>
        <p:txBody>
          <a:bodyPr/>
          <a:lstStyle/>
          <a:p>
            <a:r>
              <a:rPr lang="en-GB" dirty="0"/>
              <a:t>Data smoothing techniques</a:t>
            </a:r>
          </a:p>
        </p:txBody>
      </p:sp>
      <p:pic>
        <p:nvPicPr>
          <p:cNvPr id="5" name="Picture 4">
            <a:extLst>
              <a:ext uri="{FF2B5EF4-FFF2-40B4-BE49-F238E27FC236}">
                <a16:creationId xmlns:a16="http://schemas.microsoft.com/office/drawing/2014/main" id="{C939CAFE-C755-474C-9E03-D42524AA89DE}"/>
              </a:ext>
            </a:extLst>
          </p:cNvPr>
          <p:cNvPicPr>
            <a:picLocks noChangeAspect="1"/>
          </p:cNvPicPr>
          <p:nvPr/>
        </p:nvPicPr>
        <p:blipFill>
          <a:blip r:embed="rId3"/>
          <a:stretch>
            <a:fillRect/>
          </a:stretch>
        </p:blipFill>
        <p:spPr>
          <a:xfrm>
            <a:off x="1249742" y="1428913"/>
            <a:ext cx="3501368" cy="5063962"/>
          </a:xfrm>
          <a:prstGeom prst="rect">
            <a:avLst/>
          </a:prstGeom>
        </p:spPr>
      </p:pic>
      <p:sp>
        <p:nvSpPr>
          <p:cNvPr id="6" name="Arrow: Right 5">
            <a:extLst>
              <a:ext uri="{FF2B5EF4-FFF2-40B4-BE49-F238E27FC236}">
                <a16:creationId xmlns:a16="http://schemas.microsoft.com/office/drawing/2014/main" id="{B8BC0A97-2989-40EF-B3E8-423DBD78997C}"/>
              </a:ext>
            </a:extLst>
          </p:cNvPr>
          <p:cNvSpPr/>
          <p:nvPr/>
        </p:nvSpPr>
        <p:spPr>
          <a:xfrm>
            <a:off x="5162652" y="3726318"/>
            <a:ext cx="798136" cy="234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Content Placeholder 8">
            <a:extLst>
              <a:ext uri="{FF2B5EF4-FFF2-40B4-BE49-F238E27FC236}">
                <a16:creationId xmlns:a16="http://schemas.microsoft.com/office/drawing/2014/main" id="{BEA7BB2D-C139-40CF-B390-4C840E591EC6}"/>
              </a:ext>
            </a:extLst>
          </p:cNvPr>
          <p:cNvPicPr>
            <a:picLocks noGrp="1" noChangeAspect="1"/>
          </p:cNvPicPr>
          <p:nvPr>
            <p:ph idx="1"/>
          </p:nvPr>
        </p:nvPicPr>
        <p:blipFill>
          <a:blip r:embed="rId4"/>
          <a:stretch>
            <a:fillRect/>
          </a:stretch>
        </p:blipFill>
        <p:spPr>
          <a:xfrm>
            <a:off x="6096000" y="2000406"/>
            <a:ext cx="5133219" cy="4351338"/>
          </a:xfrm>
        </p:spPr>
      </p:pic>
    </p:spTree>
    <p:extLst>
      <p:ext uri="{BB962C8B-B14F-4D97-AF65-F5344CB8AC3E}">
        <p14:creationId xmlns:p14="http://schemas.microsoft.com/office/powerpoint/2010/main" val="286464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8BFE-7280-4619-B51A-8B95CC319463}"/>
              </a:ext>
            </a:extLst>
          </p:cNvPr>
          <p:cNvSpPr>
            <a:spLocks noGrp="1"/>
          </p:cNvSpPr>
          <p:nvPr>
            <p:ph type="title"/>
          </p:nvPr>
        </p:nvSpPr>
        <p:spPr/>
        <p:txBody>
          <a:bodyPr/>
          <a:lstStyle/>
          <a:p>
            <a:r>
              <a:rPr lang="en-GB" dirty="0"/>
              <a:t>Smooth noise-robust differentiators</a:t>
            </a:r>
          </a:p>
        </p:txBody>
      </p:sp>
      <p:sp>
        <p:nvSpPr>
          <p:cNvPr id="3" name="Content Placeholder 2">
            <a:extLst>
              <a:ext uri="{FF2B5EF4-FFF2-40B4-BE49-F238E27FC236}">
                <a16:creationId xmlns:a16="http://schemas.microsoft.com/office/drawing/2014/main" id="{A1C4D58A-6BEB-470E-9E17-FF196B842E8F}"/>
              </a:ext>
            </a:extLst>
          </p:cNvPr>
          <p:cNvSpPr>
            <a:spLocks noGrp="1"/>
          </p:cNvSpPr>
          <p:nvPr>
            <p:ph idx="1"/>
          </p:nvPr>
        </p:nvSpPr>
        <p:spPr>
          <a:xfrm>
            <a:off x="838200" y="1253331"/>
            <a:ext cx="10515600" cy="4351338"/>
          </a:xfrm>
        </p:spPr>
        <p:txBody>
          <a:bodyPr/>
          <a:lstStyle/>
          <a:p>
            <a:r>
              <a:rPr lang="en-GB" dirty="0"/>
              <a:t>Pavel (2012)</a:t>
            </a:r>
          </a:p>
          <a:p>
            <a:r>
              <a:rPr lang="en-GB" dirty="0"/>
              <a:t>Liu (2014)</a:t>
            </a:r>
          </a:p>
          <a:p>
            <a:pPr marL="0" indent="0">
              <a:buNone/>
            </a:pPr>
            <a:endParaRPr lang="en-GB" dirty="0"/>
          </a:p>
        </p:txBody>
      </p:sp>
      <p:pic>
        <p:nvPicPr>
          <p:cNvPr id="6" name="Content Placeholder 4">
            <a:extLst>
              <a:ext uri="{FF2B5EF4-FFF2-40B4-BE49-F238E27FC236}">
                <a16:creationId xmlns:a16="http://schemas.microsoft.com/office/drawing/2014/main" id="{332CD2F0-CCEC-4DDF-807F-A1E77055DD9A}"/>
              </a:ext>
            </a:extLst>
          </p:cNvPr>
          <p:cNvPicPr>
            <a:picLocks noChangeAspect="1"/>
          </p:cNvPicPr>
          <p:nvPr/>
        </p:nvPicPr>
        <p:blipFill>
          <a:blip r:embed="rId2"/>
          <a:stretch>
            <a:fillRect/>
          </a:stretch>
        </p:blipFill>
        <p:spPr>
          <a:xfrm>
            <a:off x="4830684" y="1786274"/>
            <a:ext cx="6686550" cy="1362075"/>
          </a:xfrm>
          <a:prstGeom prst="rect">
            <a:avLst/>
          </a:prstGeom>
        </p:spPr>
      </p:pic>
      <p:pic>
        <p:nvPicPr>
          <p:cNvPr id="7" name="Picture 6">
            <a:extLst>
              <a:ext uri="{FF2B5EF4-FFF2-40B4-BE49-F238E27FC236}">
                <a16:creationId xmlns:a16="http://schemas.microsoft.com/office/drawing/2014/main" id="{0189AA0F-060D-4B07-A652-59327EA567DA}"/>
              </a:ext>
            </a:extLst>
          </p:cNvPr>
          <p:cNvPicPr>
            <a:picLocks noChangeAspect="1"/>
          </p:cNvPicPr>
          <p:nvPr/>
        </p:nvPicPr>
        <p:blipFill>
          <a:blip r:embed="rId3"/>
          <a:stretch>
            <a:fillRect/>
          </a:stretch>
        </p:blipFill>
        <p:spPr>
          <a:xfrm>
            <a:off x="4835447" y="3530574"/>
            <a:ext cx="6591300" cy="1419225"/>
          </a:xfrm>
          <a:prstGeom prst="rect">
            <a:avLst/>
          </a:prstGeom>
        </p:spPr>
      </p:pic>
      <p:pic>
        <p:nvPicPr>
          <p:cNvPr id="8" name="Picture 7">
            <a:extLst>
              <a:ext uri="{FF2B5EF4-FFF2-40B4-BE49-F238E27FC236}">
                <a16:creationId xmlns:a16="http://schemas.microsoft.com/office/drawing/2014/main" id="{277C7655-E7F6-4BA6-A000-BB2721875F18}"/>
              </a:ext>
            </a:extLst>
          </p:cNvPr>
          <p:cNvPicPr>
            <a:picLocks noChangeAspect="1"/>
          </p:cNvPicPr>
          <p:nvPr/>
        </p:nvPicPr>
        <p:blipFill>
          <a:blip r:embed="rId4"/>
          <a:stretch>
            <a:fillRect/>
          </a:stretch>
        </p:blipFill>
        <p:spPr>
          <a:xfrm>
            <a:off x="4744959" y="5235024"/>
            <a:ext cx="6772275" cy="1438275"/>
          </a:xfrm>
          <a:prstGeom prst="rect">
            <a:avLst/>
          </a:prstGeom>
        </p:spPr>
      </p:pic>
      <p:sp>
        <p:nvSpPr>
          <p:cNvPr id="9" name="TextBox 8">
            <a:extLst>
              <a:ext uri="{FF2B5EF4-FFF2-40B4-BE49-F238E27FC236}">
                <a16:creationId xmlns:a16="http://schemas.microsoft.com/office/drawing/2014/main" id="{16319F6E-ADD0-4672-A193-8FB848F5393C}"/>
              </a:ext>
            </a:extLst>
          </p:cNvPr>
          <p:cNvSpPr txBox="1"/>
          <p:nvPr/>
        </p:nvSpPr>
        <p:spPr>
          <a:xfrm>
            <a:off x="2073892" y="2393526"/>
            <a:ext cx="2416046" cy="3693319"/>
          </a:xfrm>
          <a:prstGeom prst="rect">
            <a:avLst/>
          </a:prstGeom>
          <a:noFill/>
        </p:spPr>
        <p:txBody>
          <a:bodyPr wrap="none" rtlCol="0">
            <a:spAutoFit/>
          </a:bodyPr>
          <a:lstStyle/>
          <a:p>
            <a:r>
              <a:rPr lang="en-GB" dirty="0"/>
              <a:t>Original Pressure data</a:t>
            </a:r>
          </a:p>
          <a:p>
            <a:endParaRPr lang="en-GB" dirty="0"/>
          </a:p>
          <a:p>
            <a:endParaRPr lang="en-GB" dirty="0"/>
          </a:p>
          <a:p>
            <a:endParaRPr lang="en-GB" dirty="0"/>
          </a:p>
          <a:p>
            <a:endParaRPr lang="en-GB" dirty="0"/>
          </a:p>
          <a:p>
            <a:endParaRPr lang="en-GB" dirty="0"/>
          </a:p>
          <a:p>
            <a:r>
              <a:rPr lang="en-GB" dirty="0"/>
              <a:t>First order derivative</a:t>
            </a:r>
          </a:p>
          <a:p>
            <a:endParaRPr lang="en-GB" dirty="0"/>
          </a:p>
          <a:p>
            <a:endParaRPr lang="en-GB" dirty="0"/>
          </a:p>
          <a:p>
            <a:endParaRPr lang="en-GB" dirty="0"/>
          </a:p>
          <a:p>
            <a:endParaRPr lang="en-GB" dirty="0"/>
          </a:p>
          <a:p>
            <a:endParaRPr lang="en-GB" dirty="0"/>
          </a:p>
          <a:p>
            <a:r>
              <a:rPr lang="en-GB" dirty="0"/>
              <a:t>Second order derivative</a:t>
            </a:r>
          </a:p>
        </p:txBody>
      </p:sp>
    </p:spTree>
    <p:extLst>
      <p:ext uri="{BB962C8B-B14F-4D97-AF65-F5344CB8AC3E}">
        <p14:creationId xmlns:p14="http://schemas.microsoft.com/office/powerpoint/2010/main" val="2585968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p:txBody>
          <a:bodyPr/>
          <a:lstStyle/>
          <a:p>
            <a:r>
              <a:rPr lang="en-GB" dirty="0"/>
              <a:t>Filter convolution</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p:txBody>
          <a:bodyPr/>
          <a:lstStyle/>
          <a:p>
            <a:r>
              <a:rPr lang="en-GB" dirty="0"/>
              <a:t>Suzuki &amp; Chorneyko (2009)</a:t>
            </a:r>
          </a:p>
          <a:p>
            <a:endParaRPr lang="en-GB" dirty="0"/>
          </a:p>
          <a:p>
            <a:r>
              <a:rPr lang="en-GB" dirty="0"/>
              <a:t>Suzuki (2018)</a:t>
            </a:r>
          </a:p>
          <a:p>
            <a:pPr lvl="1">
              <a:buFont typeface="Courier New" panose="02070309020205020404" pitchFamily="49" charset="0"/>
              <a:buChar char="o"/>
            </a:pPr>
            <a:r>
              <a:rPr lang="en-GB" dirty="0"/>
              <a:t>Improvement</a:t>
            </a:r>
          </a:p>
        </p:txBody>
      </p:sp>
    </p:spTree>
    <p:extLst>
      <p:ext uri="{BB962C8B-B14F-4D97-AF65-F5344CB8AC3E}">
        <p14:creationId xmlns:p14="http://schemas.microsoft.com/office/powerpoint/2010/main" val="4202633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p:txBody>
          <a:bodyPr/>
          <a:lstStyle/>
          <a:p>
            <a:r>
              <a:rPr lang="en-GB" dirty="0"/>
              <a:t>Filter convolution</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a:xfrm>
            <a:off x="863241" y="807524"/>
            <a:ext cx="10515600" cy="4351338"/>
          </a:xfrm>
        </p:spPr>
        <p:txBody>
          <a:bodyPr/>
          <a:lstStyle/>
          <a:p>
            <a:pPr marL="0" indent="0">
              <a:buNone/>
            </a:pPr>
            <a:r>
              <a:rPr lang="en-GB" dirty="0"/>
              <a:t>		</a:t>
            </a:r>
          </a:p>
        </p:txBody>
      </p:sp>
      <p:pic>
        <p:nvPicPr>
          <p:cNvPr id="5" name="Picture 4">
            <a:extLst>
              <a:ext uri="{FF2B5EF4-FFF2-40B4-BE49-F238E27FC236}">
                <a16:creationId xmlns:a16="http://schemas.microsoft.com/office/drawing/2014/main" id="{C4E82C2C-1462-407D-84AC-ED8FD8E88065}"/>
              </a:ext>
            </a:extLst>
          </p:cNvPr>
          <p:cNvPicPr>
            <a:picLocks noChangeAspect="1"/>
          </p:cNvPicPr>
          <p:nvPr/>
        </p:nvPicPr>
        <p:blipFill>
          <a:blip r:embed="rId3"/>
          <a:stretch>
            <a:fillRect/>
          </a:stretch>
        </p:blipFill>
        <p:spPr>
          <a:xfrm>
            <a:off x="359696" y="1881676"/>
            <a:ext cx="2776595" cy="1889044"/>
          </a:xfrm>
          <a:prstGeom prst="rect">
            <a:avLst/>
          </a:prstGeom>
        </p:spPr>
      </p:pic>
      <p:pic>
        <p:nvPicPr>
          <p:cNvPr id="7" name="Picture 6">
            <a:extLst>
              <a:ext uri="{FF2B5EF4-FFF2-40B4-BE49-F238E27FC236}">
                <a16:creationId xmlns:a16="http://schemas.microsoft.com/office/drawing/2014/main" id="{CDE01DFD-20BF-4617-A1A8-69A16091CFB0}"/>
              </a:ext>
            </a:extLst>
          </p:cNvPr>
          <p:cNvPicPr>
            <a:picLocks noChangeAspect="1"/>
          </p:cNvPicPr>
          <p:nvPr/>
        </p:nvPicPr>
        <p:blipFill>
          <a:blip r:embed="rId4"/>
          <a:stretch>
            <a:fillRect/>
          </a:stretch>
        </p:blipFill>
        <p:spPr>
          <a:xfrm>
            <a:off x="3899906" y="1702186"/>
            <a:ext cx="3247934" cy="2248024"/>
          </a:xfrm>
          <a:prstGeom prst="rect">
            <a:avLst/>
          </a:prstGeom>
        </p:spPr>
      </p:pic>
      <p:pic>
        <p:nvPicPr>
          <p:cNvPr id="9" name="Picture 8">
            <a:extLst>
              <a:ext uri="{FF2B5EF4-FFF2-40B4-BE49-F238E27FC236}">
                <a16:creationId xmlns:a16="http://schemas.microsoft.com/office/drawing/2014/main" id="{FBDF04B5-ACCB-4FF7-81F1-0788705EB763}"/>
              </a:ext>
            </a:extLst>
          </p:cNvPr>
          <p:cNvPicPr>
            <a:picLocks noChangeAspect="1"/>
          </p:cNvPicPr>
          <p:nvPr/>
        </p:nvPicPr>
        <p:blipFill>
          <a:blip r:embed="rId5"/>
          <a:stretch>
            <a:fillRect/>
          </a:stretch>
        </p:blipFill>
        <p:spPr>
          <a:xfrm>
            <a:off x="8563628" y="1680928"/>
            <a:ext cx="3234525" cy="2320901"/>
          </a:xfrm>
          <a:prstGeom prst="rect">
            <a:avLst/>
          </a:prstGeom>
        </p:spPr>
      </p:pic>
      <p:pic>
        <p:nvPicPr>
          <p:cNvPr id="11" name="Picture 10">
            <a:extLst>
              <a:ext uri="{FF2B5EF4-FFF2-40B4-BE49-F238E27FC236}">
                <a16:creationId xmlns:a16="http://schemas.microsoft.com/office/drawing/2014/main" id="{718A234D-AD00-4021-9CBB-F63493E2E96E}"/>
              </a:ext>
            </a:extLst>
          </p:cNvPr>
          <p:cNvPicPr>
            <a:picLocks noChangeAspect="1"/>
          </p:cNvPicPr>
          <p:nvPr/>
        </p:nvPicPr>
        <p:blipFill>
          <a:blip r:embed="rId6"/>
          <a:stretch>
            <a:fillRect/>
          </a:stretch>
        </p:blipFill>
        <p:spPr>
          <a:xfrm>
            <a:off x="8156982" y="4287248"/>
            <a:ext cx="2976073" cy="2080304"/>
          </a:xfrm>
          <a:prstGeom prst="rect">
            <a:avLst/>
          </a:prstGeom>
        </p:spPr>
      </p:pic>
      <p:pic>
        <p:nvPicPr>
          <p:cNvPr id="13" name="Picture 12">
            <a:extLst>
              <a:ext uri="{FF2B5EF4-FFF2-40B4-BE49-F238E27FC236}">
                <a16:creationId xmlns:a16="http://schemas.microsoft.com/office/drawing/2014/main" id="{A2F36DCC-DCB5-421D-ACFA-051E1A7E5CC1}"/>
              </a:ext>
            </a:extLst>
          </p:cNvPr>
          <p:cNvPicPr>
            <a:picLocks noChangeAspect="1"/>
          </p:cNvPicPr>
          <p:nvPr/>
        </p:nvPicPr>
        <p:blipFill>
          <a:blip r:embed="rId7"/>
          <a:stretch>
            <a:fillRect/>
          </a:stretch>
        </p:blipFill>
        <p:spPr>
          <a:xfrm>
            <a:off x="4199122" y="4281844"/>
            <a:ext cx="3247934" cy="2170210"/>
          </a:xfrm>
          <a:prstGeom prst="rect">
            <a:avLst/>
          </a:prstGeom>
        </p:spPr>
      </p:pic>
      <p:sp>
        <p:nvSpPr>
          <p:cNvPr id="14" name="TextBox 13">
            <a:extLst>
              <a:ext uri="{FF2B5EF4-FFF2-40B4-BE49-F238E27FC236}">
                <a16:creationId xmlns:a16="http://schemas.microsoft.com/office/drawing/2014/main" id="{5ECD733F-DAD7-4CD5-863A-6F1657EC616F}"/>
              </a:ext>
            </a:extLst>
          </p:cNvPr>
          <p:cNvSpPr txBox="1"/>
          <p:nvPr/>
        </p:nvSpPr>
        <p:spPr>
          <a:xfrm>
            <a:off x="1356208" y="1401747"/>
            <a:ext cx="10297114" cy="369332"/>
          </a:xfrm>
          <a:prstGeom prst="rect">
            <a:avLst/>
          </a:prstGeom>
          <a:noFill/>
        </p:spPr>
        <p:txBody>
          <a:bodyPr wrap="none" rtlCol="0">
            <a:spAutoFit/>
          </a:bodyPr>
          <a:lstStyle/>
          <a:p>
            <a:r>
              <a:rPr lang="en-GB" b="1" dirty="0">
                <a:solidFill>
                  <a:schemeClr val="accent1">
                    <a:lumMod val="75000"/>
                  </a:schemeClr>
                </a:solidFill>
              </a:rPr>
              <a:t>Original signal 		         Slope of pressure signal   	       	    Indicator function of slope</a:t>
            </a:r>
          </a:p>
        </p:txBody>
      </p:sp>
      <p:sp>
        <p:nvSpPr>
          <p:cNvPr id="15" name="TextBox 14">
            <a:extLst>
              <a:ext uri="{FF2B5EF4-FFF2-40B4-BE49-F238E27FC236}">
                <a16:creationId xmlns:a16="http://schemas.microsoft.com/office/drawing/2014/main" id="{E89E7093-3CD5-46F4-AB3F-DBDFE740942E}"/>
              </a:ext>
            </a:extLst>
          </p:cNvPr>
          <p:cNvSpPr txBox="1"/>
          <p:nvPr/>
        </p:nvSpPr>
        <p:spPr>
          <a:xfrm>
            <a:off x="5331011" y="6382560"/>
            <a:ext cx="5197961" cy="369332"/>
          </a:xfrm>
          <a:prstGeom prst="rect">
            <a:avLst/>
          </a:prstGeom>
          <a:noFill/>
        </p:spPr>
        <p:txBody>
          <a:bodyPr wrap="none" rtlCol="0">
            <a:spAutoFit/>
          </a:bodyPr>
          <a:lstStyle/>
          <a:p>
            <a:r>
              <a:rPr lang="en-GB" b="1" dirty="0">
                <a:solidFill>
                  <a:schemeClr val="accent1">
                    <a:lumMod val="75000"/>
                  </a:schemeClr>
                </a:solidFill>
              </a:rPr>
              <a:t>Convolution </a:t>
            </a:r>
            <a:r>
              <a:rPr lang="en-GB" dirty="0"/>
              <a:t>			</a:t>
            </a:r>
            <a:r>
              <a:rPr lang="en-GB" b="1" dirty="0">
                <a:solidFill>
                  <a:schemeClr val="accent1">
                    <a:lumMod val="75000"/>
                  </a:schemeClr>
                </a:solidFill>
              </a:rPr>
              <a:t>Filter function</a:t>
            </a:r>
          </a:p>
        </p:txBody>
      </p:sp>
      <p:cxnSp>
        <p:nvCxnSpPr>
          <p:cNvPr id="20" name="Connector: Curved 19">
            <a:extLst>
              <a:ext uri="{FF2B5EF4-FFF2-40B4-BE49-F238E27FC236}">
                <a16:creationId xmlns:a16="http://schemas.microsoft.com/office/drawing/2014/main" id="{5B8ADDAB-BFD0-4BA6-BEE2-5C755305842F}"/>
              </a:ext>
            </a:extLst>
          </p:cNvPr>
          <p:cNvCxnSpPr>
            <a:cxnSpLocks/>
          </p:cNvCxnSpPr>
          <p:nvPr/>
        </p:nvCxnSpPr>
        <p:spPr>
          <a:xfrm rot="10800000" flipV="1">
            <a:off x="7446397" y="3770720"/>
            <a:ext cx="1076339" cy="1074660"/>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D99F8EC0-4EF8-4B28-B669-E82B7F882426}"/>
              </a:ext>
            </a:extLst>
          </p:cNvPr>
          <p:cNvCxnSpPr>
            <a:cxnSpLocks/>
          </p:cNvCxnSpPr>
          <p:nvPr/>
        </p:nvCxnSpPr>
        <p:spPr>
          <a:xfrm rot="10800000">
            <a:off x="7446397" y="5222456"/>
            <a:ext cx="962313" cy="231565"/>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6EF47F-99D1-4F64-ADAB-D5782FE81A77}"/>
              </a:ext>
            </a:extLst>
          </p:cNvPr>
          <p:cNvCxnSpPr>
            <a:cxnSpLocks/>
            <a:stCxn id="5" idx="3"/>
          </p:cNvCxnSpPr>
          <p:nvPr/>
        </p:nvCxnSpPr>
        <p:spPr>
          <a:xfrm>
            <a:off x="3136291" y="2826198"/>
            <a:ext cx="672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BF1D3F-CFE3-497D-B01F-750622871A19}"/>
              </a:ext>
            </a:extLst>
          </p:cNvPr>
          <p:cNvCxnSpPr>
            <a:cxnSpLocks/>
            <a:stCxn id="7" idx="3"/>
          </p:cNvCxnSpPr>
          <p:nvPr/>
        </p:nvCxnSpPr>
        <p:spPr>
          <a:xfrm>
            <a:off x="7147840" y="2826198"/>
            <a:ext cx="13748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698B4A3-52C0-4FCC-84A0-997775BD9FED}"/>
              </a:ext>
            </a:extLst>
          </p:cNvPr>
          <p:cNvPicPr>
            <a:picLocks noChangeAspect="1"/>
          </p:cNvPicPr>
          <p:nvPr/>
        </p:nvPicPr>
        <p:blipFill>
          <a:blip r:embed="rId8"/>
          <a:stretch>
            <a:fillRect/>
          </a:stretch>
        </p:blipFill>
        <p:spPr>
          <a:xfrm>
            <a:off x="7098238" y="2151580"/>
            <a:ext cx="1385888" cy="585788"/>
          </a:xfrm>
          <a:prstGeom prst="rect">
            <a:avLst/>
          </a:prstGeom>
        </p:spPr>
      </p:pic>
      <p:sp>
        <p:nvSpPr>
          <p:cNvPr id="38" name="Speech Bubble: Rectangle 37">
            <a:extLst>
              <a:ext uri="{FF2B5EF4-FFF2-40B4-BE49-F238E27FC236}">
                <a16:creationId xmlns:a16="http://schemas.microsoft.com/office/drawing/2014/main" id="{A3A16415-8607-4E70-8BD4-5F7AC4300D55}"/>
              </a:ext>
            </a:extLst>
          </p:cNvPr>
          <p:cNvSpPr/>
          <p:nvPr/>
        </p:nvSpPr>
        <p:spPr>
          <a:xfrm>
            <a:off x="707009" y="4880093"/>
            <a:ext cx="2429282" cy="567404"/>
          </a:xfrm>
          <a:prstGeom prst="wedgeRectCallout">
            <a:avLst>
              <a:gd name="adj1" fmla="val 71791"/>
              <a:gd name="adj2" fmla="val -129213"/>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Detecting algorithm</a:t>
            </a:r>
          </a:p>
        </p:txBody>
      </p:sp>
    </p:spTree>
    <p:extLst>
      <p:ext uri="{BB962C8B-B14F-4D97-AF65-F5344CB8AC3E}">
        <p14:creationId xmlns:p14="http://schemas.microsoft.com/office/powerpoint/2010/main" val="134288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1ED9-6EF0-448A-ADF6-B39EB56AFA58}"/>
              </a:ext>
            </a:extLst>
          </p:cNvPr>
          <p:cNvSpPr>
            <a:spLocks noGrp="1"/>
          </p:cNvSpPr>
          <p:nvPr>
            <p:ph type="title"/>
          </p:nvPr>
        </p:nvSpPr>
        <p:spPr/>
        <p:txBody>
          <a:bodyPr/>
          <a:lstStyle/>
          <a:p>
            <a:r>
              <a:rPr lang="en-GB" dirty="0"/>
              <a:t>Filter convolution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DB8746-AE74-4A86-A059-33690AFDC412}"/>
                  </a:ext>
                </a:extLst>
              </p:cNvPr>
              <p:cNvSpPr>
                <a:spLocks noGrp="1"/>
              </p:cNvSpPr>
              <p:nvPr>
                <p:ph idx="1"/>
              </p:nvPr>
            </p:nvSpPr>
            <p:spPr/>
            <p:txBody>
              <a:bodyPr/>
              <a:lstStyle/>
              <a:p>
                <a:r>
                  <a:rPr lang="en-GB" dirty="0"/>
                  <a:t>Can be combined with noise deduction techniques</a:t>
                </a:r>
              </a:p>
              <a:p>
                <a:pPr lvl="1">
                  <a:buFont typeface="Courier New" panose="02070309020205020404" pitchFamily="49" charset="0"/>
                  <a:buChar char="o"/>
                </a:pPr>
                <a:r>
                  <a:rPr lang="en-GB" dirty="0"/>
                  <a:t>Moving average and/or Derivative threshold</a:t>
                </a:r>
              </a:p>
              <a:p>
                <a:r>
                  <a:rPr lang="en-GB" dirty="0"/>
                  <a:t>The size of window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𝜔</m:t>
                    </m:r>
                  </m:oMath>
                </a14:m>
                <a:r>
                  <a:rPr lang="en-GB" dirty="0"/>
                  <a:t>) is set to be the minimum transient interval we want to detect</a:t>
                </a:r>
              </a:p>
              <a:p>
                <a:r>
                  <a:rPr lang="en-GB" dirty="0"/>
                  <a:t>Need 3-5 iterations of trial and error to determine the </a:t>
                </a:r>
                <a:r>
                  <a:rPr lang="en-GB" dirty="0" err="1"/>
                  <a:t>dp</a:t>
                </a:r>
                <a:r>
                  <a:rPr lang="en-GB" dirty="0"/>
                  <a:t>/dt threshold</a:t>
                </a:r>
              </a:p>
            </p:txBody>
          </p:sp>
        </mc:Choice>
        <mc:Fallback xmlns="">
          <p:sp>
            <p:nvSpPr>
              <p:cNvPr id="3" name="Content Placeholder 2">
                <a:extLst>
                  <a:ext uri="{FF2B5EF4-FFF2-40B4-BE49-F238E27FC236}">
                    <a16:creationId xmlns:a16="http://schemas.microsoft.com/office/drawing/2014/main" id="{E3DB8746-AE74-4A86-A059-33690AFDC41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305308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Comparison of results </a:t>
            </a:r>
          </a:p>
        </p:txBody>
      </p:sp>
      <p:pic>
        <p:nvPicPr>
          <p:cNvPr id="5" name="Picture 4">
            <a:extLst>
              <a:ext uri="{FF2B5EF4-FFF2-40B4-BE49-F238E27FC236}">
                <a16:creationId xmlns:a16="http://schemas.microsoft.com/office/drawing/2014/main" id="{D4BC7697-0D57-42E1-8582-D2E352B11268}"/>
              </a:ext>
            </a:extLst>
          </p:cNvPr>
          <p:cNvPicPr>
            <a:picLocks noChangeAspect="1"/>
          </p:cNvPicPr>
          <p:nvPr/>
        </p:nvPicPr>
        <p:blipFill>
          <a:blip r:embed="rId2"/>
          <a:stretch>
            <a:fillRect/>
          </a:stretch>
        </p:blipFill>
        <p:spPr>
          <a:xfrm>
            <a:off x="701336" y="2436412"/>
            <a:ext cx="4852115" cy="3667870"/>
          </a:xfrm>
          <a:prstGeom prst="rect">
            <a:avLst/>
          </a:prstGeom>
        </p:spPr>
      </p:pic>
      <p:pic>
        <p:nvPicPr>
          <p:cNvPr id="7" name="Picture 6">
            <a:extLst>
              <a:ext uri="{FF2B5EF4-FFF2-40B4-BE49-F238E27FC236}">
                <a16:creationId xmlns:a16="http://schemas.microsoft.com/office/drawing/2014/main" id="{C52903E3-36C6-4620-A60E-299F685DD850}"/>
              </a:ext>
            </a:extLst>
          </p:cNvPr>
          <p:cNvPicPr>
            <a:picLocks noChangeAspect="1"/>
          </p:cNvPicPr>
          <p:nvPr/>
        </p:nvPicPr>
        <p:blipFill>
          <a:blip r:embed="rId3"/>
          <a:stretch>
            <a:fillRect/>
          </a:stretch>
        </p:blipFill>
        <p:spPr>
          <a:xfrm>
            <a:off x="6134922" y="2436412"/>
            <a:ext cx="4768113" cy="3662703"/>
          </a:xfrm>
          <a:prstGeom prst="rect">
            <a:avLst/>
          </a:prstGeom>
        </p:spPr>
      </p:pic>
      <p:sp>
        <p:nvSpPr>
          <p:cNvPr id="3" name="TextBox 2">
            <a:extLst>
              <a:ext uri="{FF2B5EF4-FFF2-40B4-BE49-F238E27FC236}">
                <a16:creationId xmlns:a16="http://schemas.microsoft.com/office/drawing/2014/main" id="{314886E4-7F07-4313-866A-4BDE9EABDDD1}"/>
              </a:ext>
            </a:extLst>
          </p:cNvPr>
          <p:cNvSpPr txBox="1"/>
          <p:nvPr/>
        </p:nvSpPr>
        <p:spPr>
          <a:xfrm>
            <a:off x="838200" y="1690688"/>
            <a:ext cx="4710392" cy="523220"/>
          </a:xfrm>
          <a:prstGeom prst="rect">
            <a:avLst/>
          </a:prstGeom>
          <a:noFill/>
        </p:spPr>
        <p:txBody>
          <a:bodyPr wrap="none" rtlCol="0">
            <a:spAutoFit/>
          </a:bodyPr>
          <a:lstStyle/>
          <a:p>
            <a:pPr marL="285750" indent="-285750">
              <a:buFont typeface="Arial" panose="020B0604020202020204" pitchFamily="34" charset="0"/>
              <a:buChar char="•"/>
            </a:pPr>
            <a:r>
              <a:rPr lang="en-GB" sz="2800" dirty="0"/>
              <a:t>Time invariant spline wavelet</a:t>
            </a:r>
          </a:p>
        </p:txBody>
      </p:sp>
    </p:spTree>
    <p:extLst>
      <p:ext uri="{BB962C8B-B14F-4D97-AF65-F5344CB8AC3E}">
        <p14:creationId xmlns:p14="http://schemas.microsoft.com/office/powerpoint/2010/main" val="3586273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lstStyle/>
          <a:p>
            <a:r>
              <a:rPr lang="en-GB" dirty="0"/>
              <a:t>Pattern-recognition</a:t>
            </a:r>
          </a:p>
        </p:txBody>
      </p:sp>
      <p:pic>
        <p:nvPicPr>
          <p:cNvPr id="5" name="Picture 4">
            <a:extLst>
              <a:ext uri="{FF2B5EF4-FFF2-40B4-BE49-F238E27FC236}">
                <a16:creationId xmlns:a16="http://schemas.microsoft.com/office/drawing/2014/main" id="{77B49D1E-77DF-44FD-AEFD-CBCA6BD2BFD0}"/>
              </a:ext>
            </a:extLst>
          </p:cNvPr>
          <p:cNvPicPr>
            <a:picLocks noChangeAspect="1"/>
          </p:cNvPicPr>
          <p:nvPr/>
        </p:nvPicPr>
        <p:blipFill>
          <a:blip r:embed="rId3"/>
          <a:stretch>
            <a:fillRect/>
          </a:stretch>
        </p:blipFill>
        <p:spPr>
          <a:xfrm>
            <a:off x="3897390" y="2430004"/>
            <a:ext cx="4598541" cy="3746959"/>
          </a:xfrm>
          <a:prstGeom prst="rect">
            <a:avLst/>
          </a:prstGeom>
        </p:spPr>
      </p:pic>
    </p:spTree>
    <p:extLst>
      <p:ext uri="{BB962C8B-B14F-4D97-AF65-F5344CB8AC3E}">
        <p14:creationId xmlns:p14="http://schemas.microsoft.com/office/powerpoint/2010/main" val="367632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Savitzky-Golay FIR smoothing filters</a:t>
            </a:r>
          </a:p>
        </p:txBody>
      </p:sp>
      <p:pic>
        <p:nvPicPr>
          <p:cNvPr id="5" name="Picture 4">
            <a:extLst>
              <a:ext uri="{FF2B5EF4-FFF2-40B4-BE49-F238E27FC236}">
                <a16:creationId xmlns:a16="http://schemas.microsoft.com/office/drawing/2014/main" id="{9DE1E1DD-7A10-4C2E-82B3-06651CF64E5D}"/>
              </a:ext>
            </a:extLst>
          </p:cNvPr>
          <p:cNvPicPr>
            <a:picLocks noChangeAspect="1"/>
          </p:cNvPicPr>
          <p:nvPr/>
        </p:nvPicPr>
        <p:blipFill>
          <a:blip r:embed="rId2"/>
          <a:stretch>
            <a:fillRect/>
          </a:stretch>
        </p:blipFill>
        <p:spPr>
          <a:xfrm>
            <a:off x="1189192" y="2635913"/>
            <a:ext cx="4118512" cy="3258860"/>
          </a:xfrm>
          <a:prstGeom prst="rect">
            <a:avLst/>
          </a:prstGeom>
        </p:spPr>
      </p:pic>
      <p:pic>
        <p:nvPicPr>
          <p:cNvPr id="7" name="Picture 6">
            <a:extLst>
              <a:ext uri="{FF2B5EF4-FFF2-40B4-BE49-F238E27FC236}">
                <a16:creationId xmlns:a16="http://schemas.microsoft.com/office/drawing/2014/main" id="{D4A19B94-C79D-4EBE-816F-1613F1909366}"/>
              </a:ext>
            </a:extLst>
          </p:cNvPr>
          <p:cNvPicPr>
            <a:picLocks noChangeAspect="1"/>
          </p:cNvPicPr>
          <p:nvPr/>
        </p:nvPicPr>
        <p:blipFill>
          <a:blip r:embed="rId3"/>
          <a:stretch>
            <a:fillRect/>
          </a:stretch>
        </p:blipFill>
        <p:spPr>
          <a:xfrm>
            <a:off x="6672309" y="2635913"/>
            <a:ext cx="3616911" cy="3106460"/>
          </a:xfrm>
          <a:prstGeom prst="rect">
            <a:avLst/>
          </a:prstGeom>
        </p:spPr>
      </p:pic>
    </p:spTree>
    <p:extLst>
      <p:ext uri="{BB962C8B-B14F-4D97-AF65-F5344CB8AC3E}">
        <p14:creationId xmlns:p14="http://schemas.microsoft.com/office/powerpoint/2010/main" val="211529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Segmentation method</a:t>
            </a:r>
          </a:p>
        </p:txBody>
      </p:sp>
      <p:pic>
        <p:nvPicPr>
          <p:cNvPr id="5" name="Picture 4">
            <a:extLst>
              <a:ext uri="{FF2B5EF4-FFF2-40B4-BE49-F238E27FC236}">
                <a16:creationId xmlns:a16="http://schemas.microsoft.com/office/drawing/2014/main" id="{34C34507-2457-4749-BF17-8094AA5919E9}"/>
              </a:ext>
            </a:extLst>
          </p:cNvPr>
          <p:cNvPicPr>
            <a:picLocks noChangeAspect="1"/>
          </p:cNvPicPr>
          <p:nvPr/>
        </p:nvPicPr>
        <p:blipFill>
          <a:blip r:embed="rId2"/>
          <a:stretch>
            <a:fillRect/>
          </a:stretch>
        </p:blipFill>
        <p:spPr>
          <a:xfrm>
            <a:off x="732084" y="2965049"/>
            <a:ext cx="4886325" cy="2419350"/>
          </a:xfrm>
          <a:prstGeom prst="rect">
            <a:avLst/>
          </a:prstGeom>
        </p:spPr>
      </p:pic>
      <p:pic>
        <p:nvPicPr>
          <p:cNvPr id="8" name="Picture 7">
            <a:extLst>
              <a:ext uri="{FF2B5EF4-FFF2-40B4-BE49-F238E27FC236}">
                <a16:creationId xmlns:a16="http://schemas.microsoft.com/office/drawing/2014/main" id="{8C21DBC1-1335-444D-BBBE-69EB1C1B33D9}"/>
              </a:ext>
            </a:extLst>
          </p:cNvPr>
          <p:cNvPicPr>
            <a:picLocks noChangeAspect="1"/>
          </p:cNvPicPr>
          <p:nvPr/>
        </p:nvPicPr>
        <p:blipFill>
          <a:blip r:embed="rId3"/>
          <a:stretch>
            <a:fillRect/>
          </a:stretch>
        </p:blipFill>
        <p:spPr>
          <a:xfrm>
            <a:off x="6996713" y="425157"/>
            <a:ext cx="3541082" cy="2840793"/>
          </a:xfrm>
          <a:prstGeom prst="rect">
            <a:avLst/>
          </a:prstGeom>
        </p:spPr>
      </p:pic>
      <p:pic>
        <p:nvPicPr>
          <p:cNvPr id="12" name="Picture 11">
            <a:extLst>
              <a:ext uri="{FF2B5EF4-FFF2-40B4-BE49-F238E27FC236}">
                <a16:creationId xmlns:a16="http://schemas.microsoft.com/office/drawing/2014/main" id="{65AAF201-C753-476F-8D02-381A6B5FDE55}"/>
              </a:ext>
            </a:extLst>
          </p:cNvPr>
          <p:cNvPicPr>
            <a:picLocks noChangeAspect="1"/>
          </p:cNvPicPr>
          <p:nvPr/>
        </p:nvPicPr>
        <p:blipFill>
          <a:blip r:embed="rId4"/>
          <a:stretch>
            <a:fillRect/>
          </a:stretch>
        </p:blipFill>
        <p:spPr>
          <a:xfrm>
            <a:off x="7144813" y="3683917"/>
            <a:ext cx="3541082" cy="2867872"/>
          </a:xfrm>
          <a:prstGeom prst="rect">
            <a:avLst/>
          </a:prstGeom>
        </p:spPr>
      </p:pic>
    </p:spTree>
    <p:extLst>
      <p:ext uri="{BB962C8B-B14F-4D97-AF65-F5344CB8AC3E}">
        <p14:creationId xmlns:p14="http://schemas.microsoft.com/office/powerpoint/2010/main" val="227792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Variation of Segmentation method</a:t>
            </a:r>
          </a:p>
        </p:txBody>
      </p:sp>
      <p:pic>
        <p:nvPicPr>
          <p:cNvPr id="5" name="Picture 4">
            <a:extLst>
              <a:ext uri="{FF2B5EF4-FFF2-40B4-BE49-F238E27FC236}">
                <a16:creationId xmlns:a16="http://schemas.microsoft.com/office/drawing/2014/main" id="{0CD6D1C7-64A1-4915-B90A-CA79C3AFABA3}"/>
              </a:ext>
            </a:extLst>
          </p:cNvPr>
          <p:cNvPicPr>
            <a:picLocks noChangeAspect="1"/>
          </p:cNvPicPr>
          <p:nvPr/>
        </p:nvPicPr>
        <p:blipFill>
          <a:blip r:embed="rId2"/>
          <a:stretch>
            <a:fillRect/>
          </a:stretch>
        </p:blipFill>
        <p:spPr>
          <a:xfrm>
            <a:off x="1029085" y="2541566"/>
            <a:ext cx="4502110" cy="3398557"/>
          </a:xfrm>
          <a:prstGeom prst="rect">
            <a:avLst/>
          </a:prstGeom>
        </p:spPr>
      </p:pic>
      <p:pic>
        <p:nvPicPr>
          <p:cNvPr id="7" name="Picture 6">
            <a:extLst>
              <a:ext uri="{FF2B5EF4-FFF2-40B4-BE49-F238E27FC236}">
                <a16:creationId xmlns:a16="http://schemas.microsoft.com/office/drawing/2014/main" id="{2407A062-FCC3-468F-9B54-EE7D2F88BA31}"/>
              </a:ext>
            </a:extLst>
          </p:cNvPr>
          <p:cNvPicPr>
            <a:picLocks noChangeAspect="1"/>
          </p:cNvPicPr>
          <p:nvPr/>
        </p:nvPicPr>
        <p:blipFill>
          <a:blip r:embed="rId3"/>
          <a:stretch>
            <a:fillRect/>
          </a:stretch>
        </p:blipFill>
        <p:spPr>
          <a:xfrm>
            <a:off x="6604245" y="2541566"/>
            <a:ext cx="4291891" cy="3398557"/>
          </a:xfrm>
          <a:prstGeom prst="rect">
            <a:avLst/>
          </a:prstGeom>
        </p:spPr>
      </p:pic>
      <p:cxnSp>
        <p:nvCxnSpPr>
          <p:cNvPr id="9" name="Straight Arrow Connector 8">
            <a:extLst>
              <a:ext uri="{FF2B5EF4-FFF2-40B4-BE49-F238E27FC236}">
                <a16:creationId xmlns:a16="http://schemas.microsoft.com/office/drawing/2014/main" id="{6BF456FF-54E7-4C24-83C0-0E1C4B9D4555}"/>
              </a:ext>
            </a:extLst>
          </p:cNvPr>
          <p:cNvCxnSpPr>
            <a:cxnSpLocks/>
          </p:cNvCxnSpPr>
          <p:nvPr/>
        </p:nvCxnSpPr>
        <p:spPr>
          <a:xfrm flipV="1">
            <a:off x="8897352" y="4717339"/>
            <a:ext cx="0" cy="284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1CA402-280B-4CC4-9AED-95EFBC1ABFA3}"/>
              </a:ext>
            </a:extLst>
          </p:cNvPr>
          <p:cNvCxnSpPr>
            <a:cxnSpLocks/>
          </p:cNvCxnSpPr>
          <p:nvPr/>
        </p:nvCxnSpPr>
        <p:spPr>
          <a:xfrm flipV="1">
            <a:off x="9169550" y="4676628"/>
            <a:ext cx="0" cy="3625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12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3EC4-1CAB-4FB6-B00F-070C9277AF18}"/>
              </a:ext>
            </a:extLst>
          </p:cNvPr>
          <p:cNvSpPr>
            <a:spLocks noGrp="1"/>
          </p:cNvSpPr>
          <p:nvPr>
            <p:ph type="title"/>
          </p:nvPr>
        </p:nvSpPr>
        <p:spPr/>
        <p:txBody>
          <a:bodyPr/>
          <a:lstStyle/>
          <a:p>
            <a:r>
              <a:rPr lang="en-GB" dirty="0"/>
              <a:t>Methodology for analysis of PDG data </a:t>
            </a:r>
            <a:br>
              <a:rPr lang="en-GB" dirty="0"/>
            </a:br>
            <a:r>
              <a:rPr lang="en-GB" sz="1800" dirty="0">
                <a:latin typeface="+mn-lt"/>
              </a:rPr>
              <a:t>(proposed by Athichanagorn 1999)</a:t>
            </a:r>
          </a:p>
        </p:txBody>
      </p:sp>
      <p:sp>
        <p:nvSpPr>
          <p:cNvPr id="3" name="Content Placeholder 2">
            <a:extLst>
              <a:ext uri="{FF2B5EF4-FFF2-40B4-BE49-F238E27FC236}">
                <a16:creationId xmlns:a16="http://schemas.microsoft.com/office/drawing/2014/main" id="{837A3932-9ADB-45EE-ADD2-A5158A80B767}"/>
              </a:ext>
            </a:extLst>
          </p:cNvPr>
          <p:cNvSpPr>
            <a:spLocks noGrp="1"/>
          </p:cNvSpPr>
          <p:nvPr>
            <p:ph idx="1"/>
          </p:nvPr>
        </p:nvSpPr>
        <p:spPr/>
        <p:txBody>
          <a:bodyPr>
            <a:normAutofit/>
          </a:bodyPr>
          <a:lstStyle/>
          <a:p>
            <a:r>
              <a:rPr lang="en-GB" sz="2000" dirty="0">
                <a:latin typeface="CMR12"/>
              </a:rPr>
              <a:t>Outlier removal and denoising </a:t>
            </a:r>
          </a:p>
          <a:p>
            <a:r>
              <a:rPr lang="en-GB" sz="2000" dirty="0">
                <a:latin typeface="CMR12"/>
              </a:rPr>
              <a:t>Data reduction</a:t>
            </a:r>
          </a:p>
          <a:p>
            <a:r>
              <a:rPr lang="en-GB" sz="2000" b="1" i="1" dirty="0">
                <a:latin typeface="CMR12"/>
              </a:rPr>
              <a:t>Transient identification		   </a:t>
            </a:r>
            <a:r>
              <a:rPr lang="en-GB" sz="2000" i="1" dirty="0">
                <a:solidFill>
                  <a:schemeClr val="accent1">
                    <a:lumMod val="75000"/>
                  </a:schemeClr>
                </a:solidFill>
                <a:latin typeface="CMR12"/>
              </a:rPr>
              <a:t>main task</a:t>
            </a:r>
          </a:p>
          <a:p>
            <a:r>
              <a:rPr lang="en-GB" sz="2000" dirty="0">
                <a:latin typeface="CMR12"/>
              </a:rPr>
              <a:t>Flow history reconstruction</a:t>
            </a:r>
          </a:p>
          <a:p>
            <a:r>
              <a:rPr lang="en-GB" sz="2000" dirty="0">
                <a:latin typeface="CMR12"/>
              </a:rPr>
              <a:t>Behavioural filtering</a:t>
            </a:r>
          </a:p>
          <a:p>
            <a:r>
              <a:rPr lang="en-GB" sz="2000" dirty="0">
                <a:latin typeface="CMR12"/>
              </a:rPr>
              <a:t>Data interpretation </a:t>
            </a:r>
          </a:p>
        </p:txBody>
      </p:sp>
      <p:sp>
        <p:nvSpPr>
          <p:cNvPr id="4" name="Arrow: Left 3">
            <a:extLst>
              <a:ext uri="{FF2B5EF4-FFF2-40B4-BE49-F238E27FC236}">
                <a16:creationId xmlns:a16="http://schemas.microsoft.com/office/drawing/2014/main" id="{58CA105C-57CB-445C-8117-DFA3F6190F34}"/>
              </a:ext>
            </a:extLst>
          </p:cNvPr>
          <p:cNvSpPr/>
          <p:nvPr/>
        </p:nvSpPr>
        <p:spPr>
          <a:xfrm>
            <a:off x="3844028" y="2805346"/>
            <a:ext cx="701336" cy="621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0166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0A38-EBC1-4BF4-AA71-6CA356F888D8}"/>
              </a:ext>
            </a:extLst>
          </p:cNvPr>
          <p:cNvSpPr>
            <a:spLocks noGrp="1"/>
          </p:cNvSpPr>
          <p:nvPr>
            <p:ph type="title"/>
          </p:nvPr>
        </p:nvSpPr>
        <p:spPr>
          <a:xfrm>
            <a:off x="838200" y="19528"/>
            <a:ext cx="10515600" cy="1325563"/>
          </a:xfrm>
        </p:spPr>
        <p:txBody>
          <a:bodyPr/>
          <a:lstStyle/>
          <a:p>
            <a:r>
              <a:rPr lang="en-GB" dirty="0"/>
              <a:t>Comparison of results </a:t>
            </a:r>
          </a:p>
        </p:txBody>
      </p:sp>
      <p:sp>
        <p:nvSpPr>
          <p:cNvPr id="3" name="Content Placeholder 2">
            <a:extLst>
              <a:ext uri="{FF2B5EF4-FFF2-40B4-BE49-F238E27FC236}">
                <a16:creationId xmlns:a16="http://schemas.microsoft.com/office/drawing/2014/main" id="{1C8176CE-AE2A-419B-A234-4F9FBA581E96}"/>
              </a:ext>
            </a:extLst>
          </p:cNvPr>
          <p:cNvSpPr>
            <a:spLocks noGrp="1"/>
          </p:cNvSpPr>
          <p:nvPr>
            <p:ph idx="1"/>
          </p:nvPr>
        </p:nvSpPr>
        <p:spPr>
          <a:xfrm>
            <a:off x="838200" y="1285397"/>
            <a:ext cx="10515600" cy="4351338"/>
          </a:xfrm>
        </p:spPr>
        <p:txBody>
          <a:bodyPr/>
          <a:lstStyle/>
          <a:p>
            <a:r>
              <a:rPr lang="en-GB" dirty="0"/>
              <a:t>Data smoothing</a:t>
            </a:r>
          </a:p>
        </p:txBody>
      </p:sp>
      <p:pic>
        <p:nvPicPr>
          <p:cNvPr id="7" name="Picture 6">
            <a:extLst>
              <a:ext uri="{FF2B5EF4-FFF2-40B4-BE49-F238E27FC236}">
                <a16:creationId xmlns:a16="http://schemas.microsoft.com/office/drawing/2014/main" id="{E7199DFF-FB02-4472-8F67-850729652B57}"/>
              </a:ext>
            </a:extLst>
          </p:cNvPr>
          <p:cNvPicPr>
            <a:picLocks noChangeAspect="1"/>
          </p:cNvPicPr>
          <p:nvPr/>
        </p:nvPicPr>
        <p:blipFill>
          <a:blip r:embed="rId2"/>
          <a:stretch>
            <a:fillRect/>
          </a:stretch>
        </p:blipFill>
        <p:spPr>
          <a:xfrm>
            <a:off x="1646067" y="1798357"/>
            <a:ext cx="3218895" cy="2328407"/>
          </a:xfrm>
          <a:prstGeom prst="rect">
            <a:avLst/>
          </a:prstGeom>
        </p:spPr>
      </p:pic>
      <p:pic>
        <p:nvPicPr>
          <p:cNvPr id="9" name="Picture 8">
            <a:extLst>
              <a:ext uri="{FF2B5EF4-FFF2-40B4-BE49-F238E27FC236}">
                <a16:creationId xmlns:a16="http://schemas.microsoft.com/office/drawing/2014/main" id="{D3F9F0BE-82A4-42AA-9009-B77253FF3F76}"/>
              </a:ext>
            </a:extLst>
          </p:cNvPr>
          <p:cNvPicPr>
            <a:picLocks noChangeAspect="1"/>
          </p:cNvPicPr>
          <p:nvPr/>
        </p:nvPicPr>
        <p:blipFill>
          <a:blip r:embed="rId3"/>
          <a:stretch>
            <a:fillRect/>
          </a:stretch>
        </p:blipFill>
        <p:spPr>
          <a:xfrm>
            <a:off x="1967744" y="4234433"/>
            <a:ext cx="3048139" cy="2604039"/>
          </a:xfrm>
          <a:prstGeom prst="rect">
            <a:avLst/>
          </a:prstGeom>
        </p:spPr>
      </p:pic>
      <p:pic>
        <p:nvPicPr>
          <p:cNvPr id="11" name="Picture 10">
            <a:extLst>
              <a:ext uri="{FF2B5EF4-FFF2-40B4-BE49-F238E27FC236}">
                <a16:creationId xmlns:a16="http://schemas.microsoft.com/office/drawing/2014/main" id="{FD8438CF-8B2C-4B20-8579-C7D8AD5591BA}"/>
              </a:ext>
            </a:extLst>
          </p:cNvPr>
          <p:cNvPicPr>
            <a:picLocks noChangeAspect="1"/>
          </p:cNvPicPr>
          <p:nvPr/>
        </p:nvPicPr>
        <p:blipFill>
          <a:blip r:embed="rId4"/>
          <a:stretch>
            <a:fillRect/>
          </a:stretch>
        </p:blipFill>
        <p:spPr>
          <a:xfrm>
            <a:off x="5994506" y="1285397"/>
            <a:ext cx="3590925" cy="5553075"/>
          </a:xfrm>
          <a:prstGeom prst="rect">
            <a:avLst/>
          </a:prstGeom>
        </p:spPr>
      </p:pic>
    </p:spTree>
    <p:extLst>
      <p:ext uri="{BB962C8B-B14F-4D97-AF65-F5344CB8AC3E}">
        <p14:creationId xmlns:p14="http://schemas.microsoft.com/office/powerpoint/2010/main" val="141292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a:xfrm>
            <a:off x="838200" y="0"/>
            <a:ext cx="10515600" cy="1325563"/>
          </a:xfrm>
        </p:spPr>
        <p:txBody>
          <a:bodyPr/>
          <a:lstStyle/>
          <a:p>
            <a:r>
              <a:rPr lang="en-GB" dirty="0"/>
              <a:t>Comparison of results </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a:xfrm>
            <a:off x="907630" y="1505784"/>
            <a:ext cx="10515600" cy="4351338"/>
          </a:xfrm>
        </p:spPr>
        <p:txBody>
          <a:bodyPr/>
          <a:lstStyle/>
          <a:p>
            <a:r>
              <a:rPr lang="en-GB" dirty="0"/>
              <a:t>Filter convolution</a:t>
            </a:r>
          </a:p>
          <a:p>
            <a:pPr marL="0" indent="0">
              <a:buNone/>
            </a:pPr>
            <a:r>
              <a:rPr lang="en-GB" sz="2400" dirty="0"/>
              <a:t>(real oil well)</a:t>
            </a:r>
          </a:p>
        </p:txBody>
      </p:sp>
      <p:pic>
        <p:nvPicPr>
          <p:cNvPr id="6" name="Picture 5">
            <a:extLst>
              <a:ext uri="{FF2B5EF4-FFF2-40B4-BE49-F238E27FC236}">
                <a16:creationId xmlns:a16="http://schemas.microsoft.com/office/drawing/2014/main" id="{0A574B89-E5AC-42E9-B7F2-4FB12D7FB46E}"/>
              </a:ext>
            </a:extLst>
          </p:cNvPr>
          <p:cNvPicPr>
            <a:picLocks noChangeAspect="1"/>
          </p:cNvPicPr>
          <p:nvPr/>
        </p:nvPicPr>
        <p:blipFill>
          <a:blip r:embed="rId3"/>
          <a:stretch>
            <a:fillRect/>
          </a:stretch>
        </p:blipFill>
        <p:spPr>
          <a:xfrm>
            <a:off x="4143008" y="1098532"/>
            <a:ext cx="6254391" cy="5537525"/>
          </a:xfrm>
          <a:prstGeom prst="rect">
            <a:avLst/>
          </a:prstGeom>
        </p:spPr>
      </p:pic>
      <p:sp>
        <p:nvSpPr>
          <p:cNvPr id="5" name="TextBox 4">
            <a:extLst>
              <a:ext uri="{FF2B5EF4-FFF2-40B4-BE49-F238E27FC236}">
                <a16:creationId xmlns:a16="http://schemas.microsoft.com/office/drawing/2014/main" id="{016A2A80-0BF1-4986-8E98-8E37BC4ECC3E}"/>
              </a:ext>
            </a:extLst>
          </p:cNvPr>
          <p:cNvSpPr txBox="1"/>
          <p:nvPr/>
        </p:nvSpPr>
        <p:spPr>
          <a:xfrm>
            <a:off x="669303" y="3563332"/>
            <a:ext cx="3365369" cy="1200329"/>
          </a:xfrm>
          <a:prstGeom prst="rect">
            <a:avLst/>
          </a:prstGeom>
          <a:noFill/>
        </p:spPr>
        <p:txBody>
          <a:bodyPr wrap="square" rtlCol="0">
            <a:spAutoFit/>
          </a:bodyPr>
          <a:lstStyle/>
          <a:p>
            <a:r>
              <a:rPr lang="en-GB" b="1" i="1" dirty="0">
                <a:solidFill>
                  <a:srgbClr val="FF0000"/>
                </a:solidFill>
              </a:rPr>
              <a:t>Interesting characteristics: </a:t>
            </a:r>
          </a:p>
          <a:p>
            <a:r>
              <a:rPr lang="en-GB" b="1" i="1" dirty="0">
                <a:solidFill>
                  <a:srgbClr val="FF0000"/>
                </a:solidFill>
              </a:rPr>
              <a:t>The time duration of slop value larger than zero or small than zero</a:t>
            </a:r>
          </a:p>
        </p:txBody>
      </p:sp>
    </p:spTree>
    <p:extLst>
      <p:ext uri="{BB962C8B-B14F-4D97-AF65-F5344CB8AC3E}">
        <p14:creationId xmlns:p14="http://schemas.microsoft.com/office/powerpoint/2010/main" val="89032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a:xfrm>
            <a:off x="838200" y="0"/>
            <a:ext cx="10515600" cy="1325563"/>
          </a:xfrm>
        </p:spPr>
        <p:txBody>
          <a:bodyPr/>
          <a:lstStyle/>
          <a:p>
            <a:r>
              <a:rPr lang="en-GB" dirty="0"/>
              <a:t>Comparison of results </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a:xfrm>
            <a:off x="907630" y="1505784"/>
            <a:ext cx="10515600" cy="4351338"/>
          </a:xfrm>
        </p:spPr>
        <p:txBody>
          <a:bodyPr/>
          <a:lstStyle/>
          <a:p>
            <a:r>
              <a:rPr lang="en-GB" dirty="0"/>
              <a:t>Filter convolution</a:t>
            </a:r>
          </a:p>
          <a:p>
            <a:pPr marL="0" indent="0">
              <a:buNone/>
            </a:pPr>
            <a:r>
              <a:rPr lang="en-GB" sz="2400" dirty="0"/>
              <a:t>(real gas well)</a:t>
            </a:r>
          </a:p>
          <a:p>
            <a:pPr marL="0" indent="0">
              <a:buNone/>
            </a:pPr>
            <a:r>
              <a:rPr lang="en-GB" sz="2000" b="1" i="1" dirty="0">
                <a:solidFill>
                  <a:srgbClr val="FF0000"/>
                </a:solidFill>
              </a:rPr>
              <a:t>More challenging!</a:t>
            </a:r>
          </a:p>
        </p:txBody>
      </p:sp>
      <p:pic>
        <p:nvPicPr>
          <p:cNvPr id="5" name="Content Placeholder 4">
            <a:extLst>
              <a:ext uri="{FF2B5EF4-FFF2-40B4-BE49-F238E27FC236}">
                <a16:creationId xmlns:a16="http://schemas.microsoft.com/office/drawing/2014/main" id="{F53EDEDC-3670-4873-96FD-8A64A7764383}"/>
              </a:ext>
            </a:extLst>
          </p:cNvPr>
          <p:cNvPicPr>
            <a:picLocks noChangeAspect="1"/>
          </p:cNvPicPr>
          <p:nvPr/>
        </p:nvPicPr>
        <p:blipFill>
          <a:blip r:embed="rId3"/>
          <a:stretch>
            <a:fillRect/>
          </a:stretch>
        </p:blipFill>
        <p:spPr>
          <a:xfrm>
            <a:off x="4025481" y="1253330"/>
            <a:ext cx="7242593" cy="5156347"/>
          </a:xfrm>
          <a:prstGeom prst="rect">
            <a:avLst/>
          </a:prstGeom>
        </p:spPr>
      </p:pic>
    </p:spTree>
    <p:extLst>
      <p:ext uri="{BB962C8B-B14F-4D97-AF65-F5344CB8AC3E}">
        <p14:creationId xmlns:p14="http://schemas.microsoft.com/office/powerpoint/2010/main" val="3645308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8BFE-7280-4619-B51A-8B95CC319463}"/>
              </a:ext>
            </a:extLst>
          </p:cNvPr>
          <p:cNvSpPr>
            <a:spLocks noGrp="1"/>
          </p:cNvSpPr>
          <p:nvPr>
            <p:ph type="title"/>
          </p:nvPr>
        </p:nvSpPr>
        <p:spPr/>
        <p:txBody>
          <a:bodyPr/>
          <a:lstStyle/>
          <a:p>
            <a:r>
              <a:rPr lang="en-GB" dirty="0"/>
              <a:t>Smooth noise-robust differentiators</a:t>
            </a:r>
          </a:p>
        </p:txBody>
      </p:sp>
      <p:sp>
        <p:nvSpPr>
          <p:cNvPr id="3" name="Content Placeholder 2">
            <a:extLst>
              <a:ext uri="{FF2B5EF4-FFF2-40B4-BE49-F238E27FC236}">
                <a16:creationId xmlns:a16="http://schemas.microsoft.com/office/drawing/2014/main" id="{A1C4D58A-6BEB-470E-9E17-FF196B842E8F}"/>
              </a:ext>
            </a:extLst>
          </p:cNvPr>
          <p:cNvSpPr>
            <a:spLocks noGrp="1"/>
          </p:cNvSpPr>
          <p:nvPr>
            <p:ph idx="1"/>
          </p:nvPr>
        </p:nvSpPr>
        <p:spPr>
          <a:xfrm>
            <a:off x="838200" y="1910466"/>
            <a:ext cx="10515600" cy="4351338"/>
          </a:xfrm>
        </p:spPr>
        <p:txBody>
          <a:bodyPr/>
          <a:lstStyle/>
          <a:p>
            <a:r>
              <a:rPr lang="en-GB" dirty="0"/>
              <a:t>Pavel (2012)</a:t>
            </a:r>
          </a:p>
          <a:p>
            <a:r>
              <a:rPr lang="en-GB" dirty="0"/>
              <a:t>Liu (2014)</a:t>
            </a:r>
          </a:p>
          <a:p>
            <a:pPr lvl="1">
              <a:buFont typeface="Wingdings" panose="05000000000000000000" pitchFamily="2" charset="2"/>
              <a:buChar char="q"/>
            </a:pPr>
            <a:r>
              <a:rPr lang="en-GB" dirty="0"/>
              <a:t>Experiment result (synthetic data)</a:t>
            </a:r>
          </a:p>
          <a:p>
            <a:endParaRPr lang="en-GB" dirty="0"/>
          </a:p>
        </p:txBody>
      </p:sp>
      <p:pic>
        <p:nvPicPr>
          <p:cNvPr id="5" name="Picture 4">
            <a:extLst>
              <a:ext uri="{FF2B5EF4-FFF2-40B4-BE49-F238E27FC236}">
                <a16:creationId xmlns:a16="http://schemas.microsoft.com/office/drawing/2014/main" id="{3F605262-A128-4EBB-A01D-C5E1F1AD2115}"/>
              </a:ext>
            </a:extLst>
          </p:cNvPr>
          <p:cNvPicPr>
            <a:picLocks noChangeAspect="1"/>
          </p:cNvPicPr>
          <p:nvPr/>
        </p:nvPicPr>
        <p:blipFill>
          <a:blip r:embed="rId2"/>
          <a:stretch>
            <a:fillRect/>
          </a:stretch>
        </p:blipFill>
        <p:spPr>
          <a:xfrm>
            <a:off x="1780194" y="3429000"/>
            <a:ext cx="7071576" cy="2917216"/>
          </a:xfrm>
          <a:prstGeom prst="rect">
            <a:avLst/>
          </a:prstGeom>
        </p:spPr>
      </p:pic>
    </p:spTree>
    <p:extLst>
      <p:ext uri="{BB962C8B-B14F-4D97-AF65-F5344CB8AC3E}">
        <p14:creationId xmlns:p14="http://schemas.microsoft.com/office/powerpoint/2010/main" val="166737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a:xfrm>
            <a:off x="838200" y="120028"/>
            <a:ext cx="10515600" cy="1325563"/>
          </a:xfrm>
        </p:spPr>
        <p:txBody>
          <a:bodyPr/>
          <a:lstStyle/>
          <a:p>
            <a:r>
              <a:rPr lang="en-GB" dirty="0">
                <a:solidFill>
                  <a:srgbClr val="000000"/>
                </a:solidFill>
                <a:latin typeface="Calibri" panose="020F0502020204030204" pitchFamily="34" charset="0"/>
              </a:rPr>
              <a:t>Summarization(1)</a:t>
            </a:r>
            <a:endParaRPr lang="en-GB" dirty="0"/>
          </a:p>
        </p:txBody>
      </p:sp>
      <p:pic>
        <p:nvPicPr>
          <p:cNvPr id="5" name="Picture 4">
            <a:extLst>
              <a:ext uri="{FF2B5EF4-FFF2-40B4-BE49-F238E27FC236}">
                <a16:creationId xmlns:a16="http://schemas.microsoft.com/office/drawing/2014/main" id="{9C7A08D9-3A28-4FB6-A0AE-D6FF0B52F6DD}"/>
              </a:ext>
            </a:extLst>
          </p:cNvPr>
          <p:cNvPicPr>
            <a:picLocks noChangeAspect="1"/>
          </p:cNvPicPr>
          <p:nvPr/>
        </p:nvPicPr>
        <p:blipFill>
          <a:blip r:embed="rId2"/>
          <a:stretch>
            <a:fillRect/>
          </a:stretch>
        </p:blipFill>
        <p:spPr>
          <a:xfrm>
            <a:off x="1498152" y="1555423"/>
            <a:ext cx="8729690" cy="4937452"/>
          </a:xfrm>
          <a:prstGeom prst="rect">
            <a:avLst/>
          </a:prstGeom>
        </p:spPr>
      </p:pic>
    </p:spTree>
    <p:extLst>
      <p:ext uri="{BB962C8B-B14F-4D97-AF65-F5344CB8AC3E}">
        <p14:creationId xmlns:p14="http://schemas.microsoft.com/office/powerpoint/2010/main" val="138628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a:xfrm>
            <a:off x="753358" y="31738"/>
            <a:ext cx="10515600" cy="1325563"/>
          </a:xfrm>
        </p:spPr>
        <p:txBody>
          <a:bodyPr/>
          <a:lstStyle/>
          <a:p>
            <a:r>
              <a:rPr lang="en-GB" dirty="0">
                <a:solidFill>
                  <a:srgbClr val="000000"/>
                </a:solidFill>
                <a:latin typeface="Calibri" panose="020F0502020204030204" pitchFamily="34" charset="0"/>
              </a:rPr>
              <a:t>Summarization(1)</a:t>
            </a:r>
            <a:endParaRPr lang="en-GB" dirty="0"/>
          </a:p>
        </p:txBody>
      </p:sp>
      <p:pic>
        <p:nvPicPr>
          <p:cNvPr id="4" name="Picture 3">
            <a:extLst>
              <a:ext uri="{FF2B5EF4-FFF2-40B4-BE49-F238E27FC236}">
                <a16:creationId xmlns:a16="http://schemas.microsoft.com/office/drawing/2014/main" id="{802F879C-B4CE-40FD-AA8E-6FBD3429CB03}"/>
              </a:ext>
            </a:extLst>
          </p:cNvPr>
          <p:cNvPicPr>
            <a:picLocks noChangeAspect="1"/>
          </p:cNvPicPr>
          <p:nvPr/>
        </p:nvPicPr>
        <p:blipFill>
          <a:blip r:embed="rId2"/>
          <a:stretch>
            <a:fillRect/>
          </a:stretch>
        </p:blipFill>
        <p:spPr>
          <a:xfrm>
            <a:off x="2069837" y="1178351"/>
            <a:ext cx="7287913" cy="5478229"/>
          </a:xfrm>
          <a:prstGeom prst="rect">
            <a:avLst/>
          </a:prstGeom>
        </p:spPr>
      </p:pic>
    </p:spTree>
    <p:extLst>
      <p:ext uri="{BB962C8B-B14F-4D97-AF65-F5344CB8AC3E}">
        <p14:creationId xmlns:p14="http://schemas.microsoft.com/office/powerpoint/2010/main" val="3826722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a:xfrm>
            <a:off x="753358" y="31738"/>
            <a:ext cx="10515600" cy="1325563"/>
          </a:xfrm>
        </p:spPr>
        <p:txBody>
          <a:bodyPr/>
          <a:lstStyle/>
          <a:p>
            <a:r>
              <a:rPr lang="en-GB" dirty="0">
                <a:solidFill>
                  <a:srgbClr val="000000"/>
                </a:solidFill>
                <a:latin typeface="Calibri" panose="020F0502020204030204" pitchFamily="34" charset="0"/>
              </a:rPr>
              <a:t>Summarization(2)</a:t>
            </a:r>
            <a:endParaRPr lang="en-GB" dirty="0"/>
          </a:p>
        </p:txBody>
      </p:sp>
      <p:pic>
        <p:nvPicPr>
          <p:cNvPr id="5" name="Picture 4">
            <a:extLst>
              <a:ext uri="{FF2B5EF4-FFF2-40B4-BE49-F238E27FC236}">
                <a16:creationId xmlns:a16="http://schemas.microsoft.com/office/drawing/2014/main" id="{888266DD-D5CF-4019-BA2C-FD03CD4B3E1E}"/>
              </a:ext>
            </a:extLst>
          </p:cNvPr>
          <p:cNvPicPr>
            <a:picLocks noChangeAspect="1"/>
          </p:cNvPicPr>
          <p:nvPr/>
        </p:nvPicPr>
        <p:blipFill>
          <a:blip r:embed="rId2"/>
          <a:stretch>
            <a:fillRect/>
          </a:stretch>
        </p:blipFill>
        <p:spPr>
          <a:xfrm>
            <a:off x="466708" y="1405645"/>
            <a:ext cx="11071699" cy="4200447"/>
          </a:xfrm>
          <a:prstGeom prst="rect">
            <a:avLst/>
          </a:prstGeom>
        </p:spPr>
      </p:pic>
    </p:spTree>
    <p:extLst>
      <p:ext uri="{BB962C8B-B14F-4D97-AF65-F5344CB8AC3E}">
        <p14:creationId xmlns:p14="http://schemas.microsoft.com/office/powerpoint/2010/main" val="75619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CF22-2A16-447E-B7A3-D416FAEEB1AC}"/>
              </a:ext>
            </a:extLst>
          </p:cNvPr>
          <p:cNvSpPr>
            <a:spLocks noGrp="1"/>
          </p:cNvSpPr>
          <p:nvPr>
            <p:ph type="title"/>
          </p:nvPr>
        </p:nvSpPr>
        <p:spPr/>
        <p:txBody>
          <a:bodyPr/>
          <a:lstStyle/>
          <a:p>
            <a:r>
              <a:rPr lang="en-GB" dirty="0">
                <a:solidFill>
                  <a:srgbClr val="000000"/>
                </a:solidFill>
                <a:latin typeface="Calibri" panose="020F0502020204030204" pitchFamily="34" charset="0"/>
              </a:rPr>
              <a:t>Summarization(3)</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2A3436-2011-4905-8DB6-957A3965577D}"/>
                  </a:ext>
                </a:extLst>
              </p:cNvPr>
              <p:cNvSpPr>
                <a:spLocks noGrp="1"/>
              </p:cNvSpPr>
              <p:nvPr>
                <p:ph idx="1"/>
              </p:nvPr>
            </p:nvSpPr>
            <p:spPr/>
            <p:txBody>
              <a:bodyPr/>
              <a:lstStyle/>
              <a:p>
                <a:r>
                  <a:rPr lang="en-GB" dirty="0"/>
                  <a:t>Main effort of these methods are contributed to distinguish the noisy data points from the real breakpoints. </a:t>
                </a:r>
              </a:p>
              <a:p>
                <a:r>
                  <a:rPr lang="en-GB" dirty="0"/>
                  <a:t>The threshold needed fall into two categories:</a:t>
                </a:r>
              </a:p>
              <a:p>
                <a:pPr lvl="1">
                  <a:buFont typeface="Courier New" panose="02070309020205020404" pitchFamily="49" charset="0"/>
                  <a:buChar char="o"/>
                </a:pPr>
                <a:r>
                  <a:rPr lang="en-GB" dirty="0"/>
                  <a:t>Used to filter noise: </a:t>
                </a:r>
              </a:p>
              <a:p>
                <a:pPr lvl="2"/>
                <a:r>
                  <a:rPr lang="en-GB" dirty="0"/>
                  <a:t>slope threshold, window size of S-G filter, tolerance</a:t>
                </a:r>
              </a:p>
              <a:p>
                <a:pPr lvl="1">
                  <a:buFont typeface="Courier New" panose="02070309020205020404" pitchFamily="49" charset="0"/>
                  <a:buChar char="o"/>
                </a:pPr>
                <a:r>
                  <a:rPr lang="en-GB" dirty="0"/>
                  <a:t>The minimum transient interval we want to detect</a:t>
                </a:r>
              </a:p>
              <a:p>
                <a:pPr lvl="2"/>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r>
                  <a:rPr lang="en-GB" dirty="0"/>
                  <a:t> , 2</a:t>
                </a:r>
                <a14:m>
                  <m:oMath xmlns:m="http://schemas.openxmlformats.org/officeDocument/2006/math">
                    <m:r>
                      <a:rPr lang="en-GB" i="1">
                        <a:latin typeface="Cambria Math" panose="02040503050406030204" pitchFamily="18" charset="0"/>
                        <a:ea typeface="Cambria Math" panose="02040503050406030204" pitchFamily="18" charset="0"/>
                      </a:rPr>
                      <m:t>𝜔</m:t>
                    </m:r>
                  </m:oMath>
                </a14:m>
                <a:endParaRPr lang="en-GB" dirty="0"/>
              </a:p>
              <a:p>
                <a:endParaRPr lang="en-GB" dirty="0"/>
              </a:p>
              <a:p>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F42A3436-2011-4905-8DB6-957A3965577D}"/>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GB">
                    <a:noFill/>
                  </a:rPr>
                  <a:t> </a:t>
                </a:r>
              </a:p>
            </p:txBody>
          </p:sp>
        </mc:Fallback>
      </mc:AlternateContent>
    </p:spTree>
    <p:extLst>
      <p:ext uri="{BB962C8B-B14F-4D97-AF65-F5344CB8AC3E}">
        <p14:creationId xmlns:p14="http://schemas.microsoft.com/office/powerpoint/2010/main" val="3470163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p:txBody>
          <a:bodyPr/>
          <a:lstStyle/>
          <a:p>
            <a:r>
              <a:rPr lang="en-GB" dirty="0"/>
              <a:t>Basic idea (a naive attempt):</a:t>
            </a:r>
          </a:p>
        </p:txBody>
      </p:sp>
      <p:pic>
        <p:nvPicPr>
          <p:cNvPr id="5" name="Picture 4">
            <a:extLst>
              <a:ext uri="{FF2B5EF4-FFF2-40B4-BE49-F238E27FC236}">
                <a16:creationId xmlns:a16="http://schemas.microsoft.com/office/drawing/2014/main" id="{F9E086B9-46AB-478E-B7C8-D7F4C3665BBC}"/>
              </a:ext>
            </a:extLst>
          </p:cNvPr>
          <p:cNvPicPr>
            <a:picLocks noChangeAspect="1"/>
          </p:cNvPicPr>
          <p:nvPr/>
        </p:nvPicPr>
        <p:blipFill>
          <a:blip r:embed="rId2"/>
          <a:stretch>
            <a:fillRect/>
          </a:stretch>
        </p:blipFill>
        <p:spPr>
          <a:xfrm>
            <a:off x="1085850" y="4001294"/>
            <a:ext cx="5010150" cy="1457325"/>
          </a:xfrm>
          <a:prstGeom prst="rect">
            <a:avLst/>
          </a:prstGeom>
        </p:spPr>
      </p:pic>
      <p:pic>
        <p:nvPicPr>
          <p:cNvPr id="7" name="Picture 6">
            <a:extLst>
              <a:ext uri="{FF2B5EF4-FFF2-40B4-BE49-F238E27FC236}">
                <a16:creationId xmlns:a16="http://schemas.microsoft.com/office/drawing/2014/main" id="{6B8409F6-DF01-441C-B35F-50F78078F232}"/>
              </a:ext>
            </a:extLst>
          </p:cNvPr>
          <p:cNvPicPr>
            <a:picLocks noChangeAspect="1"/>
          </p:cNvPicPr>
          <p:nvPr/>
        </p:nvPicPr>
        <p:blipFill>
          <a:blip r:embed="rId3"/>
          <a:stretch>
            <a:fillRect/>
          </a:stretch>
        </p:blipFill>
        <p:spPr>
          <a:xfrm>
            <a:off x="1110356" y="2249749"/>
            <a:ext cx="4857750" cy="1524000"/>
          </a:xfrm>
          <a:prstGeom prst="rect">
            <a:avLst/>
          </a:prstGeom>
        </p:spPr>
      </p:pic>
      <p:sp>
        <p:nvSpPr>
          <p:cNvPr id="8" name="TextBox 7">
            <a:extLst>
              <a:ext uri="{FF2B5EF4-FFF2-40B4-BE49-F238E27FC236}">
                <a16:creationId xmlns:a16="http://schemas.microsoft.com/office/drawing/2014/main" id="{843A896E-A022-40A8-80A2-4F93674EAF81}"/>
              </a:ext>
            </a:extLst>
          </p:cNvPr>
          <p:cNvSpPr txBox="1"/>
          <p:nvPr/>
        </p:nvSpPr>
        <p:spPr>
          <a:xfrm>
            <a:off x="6962405" y="1506118"/>
            <a:ext cx="4119239" cy="2893100"/>
          </a:xfrm>
          <a:prstGeom prst="rect">
            <a:avLst/>
          </a:prstGeom>
          <a:noFill/>
        </p:spPr>
        <p:txBody>
          <a:bodyPr wrap="square" rtlCol="0">
            <a:spAutoFit/>
          </a:bodyPr>
          <a:lstStyle/>
          <a:p>
            <a:r>
              <a:rPr lang="en-GB" dirty="0"/>
              <a:t>Criteria for deciding breakpoints:</a:t>
            </a:r>
          </a:p>
          <a:p>
            <a:r>
              <a:rPr lang="en-GB" dirty="0"/>
              <a:t>If there exists two points:</a:t>
            </a:r>
          </a:p>
          <a:p>
            <a:pPr marL="342900" indent="-342900">
              <a:buAutoNum type="arabicParenBoth"/>
            </a:pPr>
            <a:r>
              <a:rPr lang="en-GB" dirty="0"/>
              <a:t>the sign of first order derivative are different </a:t>
            </a:r>
          </a:p>
          <a:p>
            <a:pPr marL="342900" indent="-342900">
              <a:buAutoNum type="arabicParenBoth"/>
            </a:pPr>
            <a:r>
              <a:rPr lang="en-GB" dirty="0"/>
              <a:t>The difference of first order derivative is larger than a certain threshold</a:t>
            </a:r>
          </a:p>
          <a:p>
            <a:r>
              <a:rPr lang="en-GB" dirty="0"/>
              <a:t>Then, the latter point is a breakpoint.</a:t>
            </a:r>
          </a:p>
          <a:p>
            <a:r>
              <a:rPr lang="en-GB" sz="1400" dirty="0">
                <a:solidFill>
                  <a:schemeClr val="accent1">
                    <a:lumMod val="75000"/>
                  </a:schemeClr>
                </a:solidFill>
              </a:rPr>
              <a:t>Note: </a:t>
            </a:r>
          </a:p>
          <a:p>
            <a:pPr marL="285750" indent="-285750">
              <a:buFont typeface="Arial" panose="020B0604020202020204" pitchFamily="34" charset="0"/>
              <a:buChar char="•"/>
            </a:pPr>
            <a:r>
              <a:rPr lang="en-GB" sz="1400" dirty="0">
                <a:solidFill>
                  <a:schemeClr val="accent1">
                    <a:lumMod val="75000"/>
                  </a:schemeClr>
                </a:solidFill>
              </a:rPr>
              <a:t>Empirical threshold value: 2.5 std</a:t>
            </a:r>
          </a:p>
          <a:p>
            <a:pPr marL="285750" indent="-285750">
              <a:buFont typeface="Arial" panose="020B0604020202020204" pitchFamily="34" charset="0"/>
              <a:buChar char="•"/>
            </a:pPr>
            <a:r>
              <a:rPr lang="en-GB" sz="1400" dirty="0">
                <a:solidFill>
                  <a:schemeClr val="accent1">
                    <a:lumMod val="75000"/>
                  </a:schemeClr>
                </a:solidFill>
              </a:rPr>
              <a:t>Works well with synthetic data, but not for real data because of</a:t>
            </a:r>
            <a:r>
              <a:rPr lang="en-GB" sz="1400" b="1" dirty="0">
                <a:solidFill>
                  <a:schemeClr val="accent1">
                    <a:lumMod val="75000"/>
                  </a:schemeClr>
                </a:solidFill>
              </a:rPr>
              <a:t> </a:t>
            </a:r>
            <a:r>
              <a:rPr lang="en-GB" sz="1400" b="1" dirty="0">
                <a:solidFill>
                  <a:srgbClr val="FF0000"/>
                </a:solidFill>
              </a:rPr>
              <a:t>NOISE!</a:t>
            </a:r>
            <a:endParaRPr lang="en-GB" sz="1400" dirty="0">
              <a:solidFill>
                <a:srgbClr val="FF0000"/>
              </a:solidFill>
            </a:endParaRPr>
          </a:p>
        </p:txBody>
      </p:sp>
      <p:sp>
        <p:nvSpPr>
          <p:cNvPr id="9" name="TextBox 8">
            <a:extLst>
              <a:ext uri="{FF2B5EF4-FFF2-40B4-BE49-F238E27FC236}">
                <a16:creationId xmlns:a16="http://schemas.microsoft.com/office/drawing/2014/main" id="{E018030D-4972-4B3E-8BCB-112E6FBDE8BA}"/>
              </a:ext>
            </a:extLst>
          </p:cNvPr>
          <p:cNvSpPr txBox="1"/>
          <p:nvPr/>
        </p:nvSpPr>
        <p:spPr>
          <a:xfrm>
            <a:off x="7101858" y="4860966"/>
            <a:ext cx="4119239" cy="1200329"/>
          </a:xfrm>
          <a:prstGeom prst="rect">
            <a:avLst/>
          </a:prstGeom>
          <a:noFill/>
        </p:spPr>
        <p:txBody>
          <a:bodyPr wrap="square" rtlCol="0">
            <a:spAutoFit/>
          </a:bodyPr>
          <a:lstStyle/>
          <a:p>
            <a:r>
              <a:rPr lang="en-GB" dirty="0"/>
              <a:t>(3) Set the sign of first order derivative of later point as same as the previous one, if the difference of slope between them is smaller than a threshold</a:t>
            </a:r>
          </a:p>
        </p:txBody>
      </p:sp>
      <p:sp>
        <p:nvSpPr>
          <p:cNvPr id="12" name="Arrow: Down 11">
            <a:extLst>
              <a:ext uri="{FF2B5EF4-FFF2-40B4-BE49-F238E27FC236}">
                <a16:creationId xmlns:a16="http://schemas.microsoft.com/office/drawing/2014/main" id="{60471264-8476-4C65-BEC1-AA1E23F5EB18}"/>
              </a:ext>
            </a:extLst>
          </p:cNvPr>
          <p:cNvSpPr/>
          <p:nvPr/>
        </p:nvSpPr>
        <p:spPr>
          <a:xfrm>
            <a:off x="8708994" y="4432952"/>
            <a:ext cx="195309" cy="36054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4291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p:txBody>
          <a:bodyPr/>
          <a:lstStyle/>
          <a:p>
            <a:r>
              <a:rPr lang="en-GB" dirty="0"/>
              <a:t>Test with synthetic data</a:t>
            </a:r>
          </a:p>
          <a:p>
            <a:pPr lvl="1">
              <a:buFont typeface="Courier New" panose="02070309020205020404" pitchFamily="49" charset="0"/>
              <a:buChar char="o"/>
            </a:pPr>
            <a:r>
              <a:rPr lang="en-GB" dirty="0"/>
              <a:t>Synthetic data</a:t>
            </a:r>
          </a:p>
          <a:p>
            <a:pPr lvl="2"/>
            <a:r>
              <a:rPr lang="en-GB" sz="1600" dirty="0"/>
              <a:t>6000 hours</a:t>
            </a:r>
          </a:p>
          <a:p>
            <a:pPr lvl="2"/>
            <a:r>
              <a:rPr lang="en-GB" sz="1600" dirty="0"/>
              <a:t>Pressure: 3519 measurements</a:t>
            </a:r>
          </a:p>
          <a:p>
            <a:pPr lvl="2"/>
            <a:r>
              <a:rPr lang="en-GB" sz="1600" dirty="0"/>
              <a:t>Flow rate: 95 measurements </a:t>
            </a:r>
          </a:p>
          <a:p>
            <a:pPr lvl="1">
              <a:buFont typeface="Courier New" panose="02070309020205020404" pitchFamily="49" charset="0"/>
              <a:buChar char="o"/>
            </a:pPr>
            <a:r>
              <a:rPr lang="en-GB" dirty="0"/>
              <a:t>Experiment result interpretation</a:t>
            </a:r>
          </a:p>
        </p:txBody>
      </p:sp>
      <p:grpSp>
        <p:nvGrpSpPr>
          <p:cNvPr id="10" name="Group 9">
            <a:extLst>
              <a:ext uri="{FF2B5EF4-FFF2-40B4-BE49-F238E27FC236}">
                <a16:creationId xmlns:a16="http://schemas.microsoft.com/office/drawing/2014/main" id="{6FAC441D-59B1-46F8-A570-3BB7C28B9784}"/>
              </a:ext>
            </a:extLst>
          </p:cNvPr>
          <p:cNvGrpSpPr/>
          <p:nvPr/>
        </p:nvGrpSpPr>
        <p:grpSpPr>
          <a:xfrm>
            <a:off x="6860627" y="1939263"/>
            <a:ext cx="3514614" cy="3414134"/>
            <a:chOff x="1071541" y="1943545"/>
            <a:chExt cx="3514614" cy="3414134"/>
          </a:xfrm>
        </p:grpSpPr>
        <p:pic>
          <p:nvPicPr>
            <p:cNvPr id="11" name="Picture 10">
              <a:extLst>
                <a:ext uri="{FF2B5EF4-FFF2-40B4-BE49-F238E27FC236}">
                  <a16:creationId xmlns:a16="http://schemas.microsoft.com/office/drawing/2014/main" id="{F2D0E919-AAC7-4325-9294-96BC16E61BE9}"/>
                </a:ext>
              </a:extLst>
            </p:cNvPr>
            <p:cNvPicPr>
              <a:picLocks noChangeAspect="1"/>
            </p:cNvPicPr>
            <p:nvPr/>
          </p:nvPicPr>
          <p:blipFill>
            <a:blip r:embed="rId2"/>
            <a:stretch>
              <a:fillRect/>
            </a:stretch>
          </p:blipFill>
          <p:spPr>
            <a:xfrm>
              <a:off x="1477226" y="2882780"/>
              <a:ext cx="2580397" cy="2093857"/>
            </a:xfrm>
            <a:prstGeom prst="rect">
              <a:avLst/>
            </a:prstGeom>
          </p:spPr>
        </p:pic>
        <p:sp>
          <p:nvSpPr>
            <p:cNvPr id="13" name="TextBox 12">
              <a:extLst>
                <a:ext uri="{FF2B5EF4-FFF2-40B4-BE49-F238E27FC236}">
                  <a16:creationId xmlns:a16="http://schemas.microsoft.com/office/drawing/2014/main" id="{5EF9D79A-AD73-4E72-8050-F8092AE0910B}"/>
                </a:ext>
              </a:extLst>
            </p:cNvPr>
            <p:cNvSpPr txBox="1"/>
            <p:nvPr/>
          </p:nvSpPr>
          <p:spPr>
            <a:xfrm>
              <a:off x="1485241" y="4834459"/>
              <a:ext cx="875561" cy="523220"/>
            </a:xfrm>
            <a:prstGeom prst="rect">
              <a:avLst/>
            </a:prstGeom>
            <a:noFill/>
          </p:spPr>
          <p:txBody>
            <a:bodyPr wrap="none" rtlCol="0">
              <a:spAutoFit/>
            </a:bodyPr>
            <a:lstStyle/>
            <a:p>
              <a:pPr algn="ctr"/>
              <a:r>
                <a:rPr lang="en-GB" sz="1400" dirty="0"/>
                <a:t>detected </a:t>
              </a:r>
            </a:p>
            <a:p>
              <a:pPr algn="ctr"/>
              <a:r>
                <a:rPr lang="en-GB" sz="1400" dirty="0"/>
                <a:t>points</a:t>
              </a:r>
            </a:p>
          </p:txBody>
        </p:sp>
        <p:sp>
          <p:nvSpPr>
            <p:cNvPr id="14" name="TextBox 13">
              <a:extLst>
                <a:ext uri="{FF2B5EF4-FFF2-40B4-BE49-F238E27FC236}">
                  <a16:creationId xmlns:a16="http://schemas.microsoft.com/office/drawing/2014/main" id="{EAE619C1-387D-49BD-973F-72B624AF24AB}"/>
                </a:ext>
              </a:extLst>
            </p:cNvPr>
            <p:cNvSpPr txBox="1"/>
            <p:nvPr/>
          </p:nvSpPr>
          <p:spPr>
            <a:xfrm>
              <a:off x="3255519" y="4834459"/>
              <a:ext cx="747641" cy="523220"/>
            </a:xfrm>
            <a:prstGeom prst="rect">
              <a:avLst/>
            </a:prstGeom>
            <a:noFill/>
          </p:spPr>
          <p:txBody>
            <a:bodyPr wrap="none" rtlCol="0">
              <a:spAutoFit/>
            </a:bodyPr>
            <a:lstStyle/>
            <a:p>
              <a:pPr algn="ctr"/>
              <a:r>
                <a:rPr lang="en-GB" sz="1400" dirty="0"/>
                <a:t>ground </a:t>
              </a:r>
            </a:p>
            <a:p>
              <a:pPr algn="ctr"/>
              <a:r>
                <a:rPr lang="en-GB" sz="1400" dirty="0"/>
                <a:t>truth</a:t>
              </a:r>
            </a:p>
          </p:txBody>
        </p:sp>
        <p:cxnSp>
          <p:nvCxnSpPr>
            <p:cNvPr id="15" name="Straight Arrow Connector 14">
              <a:extLst>
                <a:ext uri="{FF2B5EF4-FFF2-40B4-BE49-F238E27FC236}">
                  <a16:creationId xmlns:a16="http://schemas.microsoft.com/office/drawing/2014/main" id="{6D626EFB-C89A-4BBB-AA45-F8D337EBB3FB}"/>
                </a:ext>
              </a:extLst>
            </p:cNvPr>
            <p:cNvCxnSpPr/>
            <p:nvPr/>
          </p:nvCxnSpPr>
          <p:spPr>
            <a:xfrm>
              <a:off x="1477226" y="2882780"/>
              <a:ext cx="385880" cy="419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B2E34D-AB5A-4508-946B-40A5CCCFA799}"/>
                </a:ext>
              </a:extLst>
            </p:cNvPr>
            <p:cNvCxnSpPr/>
            <p:nvPr/>
          </p:nvCxnSpPr>
          <p:spPr>
            <a:xfrm>
              <a:off x="2663302" y="2526576"/>
              <a:ext cx="0" cy="53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6C4983-DAF5-4909-BA9F-914409885940}"/>
                </a:ext>
              </a:extLst>
            </p:cNvPr>
            <p:cNvCxnSpPr/>
            <p:nvPr/>
          </p:nvCxnSpPr>
          <p:spPr>
            <a:xfrm flipH="1">
              <a:off x="3629339" y="3092638"/>
              <a:ext cx="428284" cy="360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4DD49A-DE6C-4F1A-BFFD-25E5E706DC90}"/>
                </a:ext>
              </a:extLst>
            </p:cNvPr>
            <p:cNvSpPr txBox="1"/>
            <p:nvPr/>
          </p:nvSpPr>
          <p:spPr>
            <a:xfrm>
              <a:off x="2312404" y="1943545"/>
              <a:ext cx="701795"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correct</a:t>
              </a:r>
            </a:p>
          </p:txBody>
        </p:sp>
        <p:sp>
          <p:nvSpPr>
            <p:cNvPr id="19" name="TextBox 18">
              <a:extLst>
                <a:ext uri="{FF2B5EF4-FFF2-40B4-BE49-F238E27FC236}">
                  <a16:creationId xmlns:a16="http://schemas.microsoft.com/office/drawing/2014/main" id="{BF0B99A4-5F6A-4FE5-878E-F167806E78E4}"/>
                </a:ext>
              </a:extLst>
            </p:cNvPr>
            <p:cNvSpPr txBox="1"/>
            <p:nvPr/>
          </p:nvSpPr>
          <p:spPr>
            <a:xfrm>
              <a:off x="1071541" y="2343930"/>
              <a:ext cx="679930"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faulty</a:t>
              </a:r>
            </a:p>
          </p:txBody>
        </p:sp>
        <p:sp>
          <p:nvSpPr>
            <p:cNvPr id="20" name="TextBox 19">
              <a:extLst>
                <a:ext uri="{FF2B5EF4-FFF2-40B4-BE49-F238E27FC236}">
                  <a16:creationId xmlns:a16="http://schemas.microsoft.com/office/drawing/2014/main" id="{BD2ADE70-E6BD-4F3A-A3DD-39AA48903E34}"/>
                </a:ext>
              </a:extLst>
            </p:cNvPr>
            <p:cNvSpPr txBox="1"/>
            <p:nvPr/>
          </p:nvSpPr>
          <p:spPr>
            <a:xfrm>
              <a:off x="3891733" y="2546348"/>
              <a:ext cx="694422"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missed</a:t>
              </a:r>
            </a:p>
          </p:txBody>
        </p:sp>
      </p:grpSp>
    </p:spTree>
    <p:extLst>
      <p:ext uri="{BB962C8B-B14F-4D97-AF65-F5344CB8AC3E}">
        <p14:creationId xmlns:p14="http://schemas.microsoft.com/office/powerpoint/2010/main" val="336854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01F2-C131-4C68-AF4E-98F6ACF1AB45}"/>
              </a:ext>
            </a:extLst>
          </p:cNvPr>
          <p:cNvSpPr>
            <a:spLocks noGrp="1"/>
          </p:cNvSpPr>
          <p:nvPr>
            <p:ph type="title"/>
          </p:nvPr>
        </p:nvSpPr>
        <p:spPr/>
        <p:txBody>
          <a:bodyPr/>
          <a:lstStyle/>
          <a:p>
            <a:r>
              <a:rPr lang="en-GB" dirty="0"/>
              <a:t>Methods investigated</a:t>
            </a:r>
          </a:p>
        </p:txBody>
      </p:sp>
      <p:pic>
        <p:nvPicPr>
          <p:cNvPr id="19" name="Content Placeholder 18">
            <a:extLst>
              <a:ext uri="{FF2B5EF4-FFF2-40B4-BE49-F238E27FC236}">
                <a16:creationId xmlns:a16="http://schemas.microsoft.com/office/drawing/2014/main" id="{AC6912A6-043A-4522-BB1A-DFD8EA353D60}"/>
              </a:ext>
            </a:extLst>
          </p:cNvPr>
          <p:cNvPicPr>
            <a:picLocks noGrp="1" noChangeAspect="1"/>
          </p:cNvPicPr>
          <p:nvPr>
            <p:ph idx="1"/>
          </p:nvPr>
        </p:nvPicPr>
        <p:blipFill>
          <a:blip r:embed="rId2"/>
          <a:stretch>
            <a:fillRect/>
          </a:stretch>
        </p:blipFill>
        <p:spPr>
          <a:xfrm>
            <a:off x="1959189" y="1372418"/>
            <a:ext cx="7708593" cy="4919955"/>
          </a:xfrm>
        </p:spPr>
      </p:pic>
    </p:spTree>
    <p:extLst>
      <p:ext uri="{BB962C8B-B14F-4D97-AF65-F5344CB8AC3E}">
        <p14:creationId xmlns:p14="http://schemas.microsoft.com/office/powerpoint/2010/main" val="1296121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78F9-C3C0-43E8-BB1C-72E0844FA1C6}"/>
              </a:ext>
            </a:extLst>
          </p:cNvPr>
          <p:cNvSpPr>
            <a:spLocks noGrp="1"/>
          </p:cNvSpPr>
          <p:nvPr>
            <p:ph type="title"/>
          </p:nvPr>
        </p:nvSpPr>
        <p:spPr>
          <a:xfrm>
            <a:off x="838200" y="73131"/>
            <a:ext cx="10515600" cy="1325563"/>
          </a:xfrm>
        </p:spPr>
        <p:txBody>
          <a:bodyPr/>
          <a:lstStyle/>
          <a:p>
            <a:r>
              <a:rPr lang="en-GB" dirty="0"/>
              <a:t>Baseline methods</a:t>
            </a:r>
          </a:p>
        </p:txBody>
      </p:sp>
      <p:pic>
        <p:nvPicPr>
          <p:cNvPr id="7" name="Content Placeholder 6">
            <a:extLst>
              <a:ext uri="{FF2B5EF4-FFF2-40B4-BE49-F238E27FC236}">
                <a16:creationId xmlns:a16="http://schemas.microsoft.com/office/drawing/2014/main" id="{5F8026C1-E9F9-4EFC-B7C2-9385F8F5ABB5}"/>
              </a:ext>
            </a:extLst>
          </p:cNvPr>
          <p:cNvPicPr>
            <a:picLocks noGrp="1" noChangeAspect="1"/>
          </p:cNvPicPr>
          <p:nvPr>
            <p:ph idx="1"/>
          </p:nvPr>
        </p:nvPicPr>
        <p:blipFill>
          <a:blip r:embed="rId2"/>
          <a:stretch>
            <a:fillRect/>
          </a:stretch>
        </p:blipFill>
        <p:spPr>
          <a:xfrm>
            <a:off x="589624" y="2164585"/>
            <a:ext cx="10515600" cy="4241586"/>
          </a:xfrm>
        </p:spPr>
      </p:pic>
      <p:sp>
        <p:nvSpPr>
          <p:cNvPr id="10" name="Content Placeholder 2">
            <a:extLst>
              <a:ext uri="{FF2B5EF4-FFF2-40B4-BE49-F238E27FC236}">
                <a16:creationId xmlns:a16="http://schemas.microsoft.com/office/drawing/2014/main" id="{9E8602F2-4C61-4B5E-96EA-D4BD13856D34}"/>
              </a:ext>
            </a:extLst>
          </p:cNvPr>
          <p:cNvSpPr txBox="1">
            <a:spLocks/>
          </p:cNvSpPr>
          <p:nvPr/>
        </p:nvSpPr>
        <p:spPr>
          <a:xfrm>
            <a:off x="838200" y="13986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Test with synthetic data</a:t>
            </a:r>
          </a:p>
          <a:p>
            <a:pPr lvl="1">
              <a:buFont typeface="Courier New" panose="02070309020205020404" pitchFamily="49" charset="0"/>
              <a:buChar char="o"/>
            </a:pPr>
            <a:r>
              <a:rPr lang="en-GB" sz="1800" dirty="0"/>
              <a:t>Total detected breakpoints: 57</a:t>
            </a:r>
          </a:p>
          <a:p>
            <a:endParaRPr lang="en-GB" dirty="0"/>
          </a:p>
        </p:txBody>
      </p:sp>
    </p:spTree>
    <p:extLst>
      <p:ext uri="{BB962C8B-B14F-4D97-AF65-F5344CB8AC3E}">
        <p14:creationId xmlns:p14="http://schemas.microsoft.com/office/powerpoint/2010/main" val="412907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78F9-C3C0-43E8-BB1C-72E0844FA1C6}"/>
              </a:ext>
            </a:extLst>
          </p:cNvPr>
          <p:cNvSpPr>
            <a:spLocks noGrp="1"/>
          </p:cNvSpPr>
          <p:nvPr>
            <p:ph type="title"/>
          </p:nvPr>
        </p:nvSpPr>
        <p:spPr>
          <a:xfrm>
            <a:off x="838200" y="73131"/>
            <a:ext cx="10515600" cy="1325563"/>
          </a:xfrm>
        </p:spPr>
        <p:txBody>
          <a:bodyPr/>
          <a:lstStyle/>
          <a:p>
            <a:r>
              <a:rPr lang="en-GB" dirty="0"/>
              <a:t>Baseline methods</a:t>
            </a:r>
          </a:p>
        </p:txBody>
      </p:sp>
      <p:pic>
        <p:nvPicPr>
          <p:cNvPr id="6" name="Picture 5">
            <a:extLst>
              <a:ext uri="{FF2B5EF4-FFF2-40B4-BE49-F238E27FC236}">
                <a16:creationId xmlns:a16="http://schemas.microsoft.com/office/drawing/2014/main" id="{53F3FFF8-044C-4614-8793-3ECD15C4EA94}"/>
              </a:ext>
            </a:extLst>
          </p:cNvPr>
          <p:cNvPicPr>
            <a:picLocks noChangeAspect="1"/>
          </p:cNvPicPr>
          <p:nvPr/>
        </p:nvPicPr>
        <p:blipFill>
          <a:blip r:embed="rId2"/>
          <a:stretch>
            <a:fillRect/>
          </a:stretch>
        </p:blipFill>
        <p:spPr>
          <a:xfrm>
            <a:off x="150659" y="2071533"/>
            <a:ext cx="11890681" cy="3778851"/>
          </a:xfrm>
          <a:prstGeom prst="rect">
            <a:avLst/>
          </a:prstGeom>
        </p:spPr>
      </p:pic>
      <p:sp>
        <p:nvSpPr>
          <p:cNvPr id="10" name="Content Placeholder 2">
            <a:extLst>
              <a:ext uri="{FF2B5EF4-FFF2-40B4-BE49-F238E27FC236}">
                <a16:creationId xmlns:a16="http://schemas.microsoft.com/office/drawing/2014/main" id="{249B028D-9379-4F0C-930D-9E2EC6498218}"/>
              </a:ext>
            </a:extLst>
          </p:cNvPr>
          <p:cNvSpPr txBox="1">
            <a:spLocks/>
          </p:cNvSpPr>
          <p:nvPr/>
        </p:nvSpPr>
        <p:spPr>
          <a:xfrm>
            <a:off x="838200" y="13986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Test with synthetic data</a:t>
            </a:r>
          </a:p>
        </p:txBody>
      </p:sp>
    </p:spTree>
    <p:extLst>
      <p:ext uri="{BB962C8B-B14F-4D97-AF65-F5344CB8AC3E}">
        <p14:creationId xmlns:p14="http://schemas.microsoft.com/office/powerpoint/2010/main" val="3006460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78F9-C3C0-43E8-BB1C-72E0844FA1C6}"/>
              </a:ext>
            </a:extLst>
          </p:cNvPr>
          <p:cNvSpPr>
            <a:spLocks noGrp="1"/>
          </p:cNvSpPr>
          <p:nvPr>
            <p:ph type="title"/>
          </p:nvPr>
        </p:nvSpPr>
        <p:spPr>
          <a:xfrm>
            <a:off x="838200" y="73131"/>
            <a:ext cx="10515600" cy="1325563"/>
          </a:xfrm>
        </p:spPr>
        <p:txBody>
          <a:bodyPr/>
          <a:lstStyle/>
          <a:p>
            <a:r>
              <a:rPr lang="en-GB" dirty="0"/>
              <a:t>Baseline methods</a:t>
            </a:r>
          </a:p>
        </p:txBody>
      </p:sp>
      <p:grpSp>
        <p:nvGrpSpPr>
          <p:cNvPr id="33" name="Group 32">
            <a:extLst>
              <a:ext uri="{FF2B5EF4-FFF2-40B4-BE49-F238E27FC236}">
                <a16:creationId xmlns:a16="http://schemas.microsoft.com/office/drawing/2014/main" id="{E88F7A59-8B86-41CE-B59F-9A5E010F3E76}"/>
              </a:ext>
            </a:extLst>
          </p:cNvPr>
          <p:cNvGrpSpPr/>
          <p:nvPr/>
        </p:nvGrpSpPr>
        <p:grpSpPr>
          <a:xfrm>
            <a:off x="7109636" y="2010808"/>
            <a:ext cx="2923628" cy="2247900"/>
            <a:chOff x="6130852" y="3805939"/>
            <a:chExt cx="2923628" cy="2247900"/>
          </a:xfrm>
        </p:grpSpPr>
        <p:pic>
          <p:nvPicPr>
            <p:cNvPr id="18" name="Picture 17">
              <a:extLst>
                <a:ext uri="{FF2B5EF4-FFF2-40B4-BE49-F238E27FC236}">
                  <a16:creationId xmlns:a16="http://schemas.microsoft.com/office/drawing/2014/main" id="{D35E026E-9B28-4FDD-AC83-25010C41CA97}"/>
                </a:ext>
              </a:extLst>
            </p:cNvPr>
            <p:cNvPicPr>
              <a:picLocks noChangeAspect="1"/>
            </p:cNvPicPr>
            <p:nvPr/>
          </p:nvPicPr>
          <p:blipFill>
            <a:blip r:embed="rId2"/>
            <a:stretch>
              <a:fillRect/>
            </a:stretch>
          </p:blipFill>
          <p:spPr>
            <a:xfrm>
              <a:off x="6863730" y="3805939"/>
              <a:ext cx="2190750" cy="2247900"/>
            </a:xfrm>
            <a:prstGeom prst="rect">
              <a:avLst/>
            </a:prstGeom>
          </p:spPr>
        </p:pic>
        <p:sp>
          <p:nvSpPr>
            <p:cNvPr id="19" name="TextBox 18">
              <a:extLst>
                <a:ext uri="{FF2B5EF4-FFF2-40B4-BE49-F238E27FC236}">
                  <a16:creationId xmlns:a16="http://schemas.microsoft.com/office/drawing/2014/main" id="{C11019C7-11B3-4CF3-B842-6A1415035118}"/>
                </a:ext>
              </a:extLst>
            </p:cNvPr>
            <p:cNvSpPr txBox="1"/>
            <p:nvPr/>
          </p:nvSpPr>
          <p:spPr>
            <a:xfrm>
              <a:off x="6130852" y="4754974"/>
              <a:ext cx="875561" cy="523220"/>
            </a:xfrm>
            <a:prstGeom prst="rect">
              <a:avLst/>
            </a:prstGeom>
            <a:noFill/>
          </p:spPr>
          <p:txBody>
            <a:bodyPr wrap="none" rtlCol="0">
              <a:spAutoFit/>
            </a:bodyPr>
            <a:lstStyle/>
            <a:p>
              <a:pPr algn="ctr"/>
              <a:r>
                <a:rPr lang="en-GB" sz="1400" dirty="0"/>
                <a:t>detected </a:t>
              </a:r>
            </a:p>
            <a:p>
              <a:pPr algn="ctr"/>
              <a:r>
                <a:rPr lang="en-GB" sz="1400" dirty="0"/>
                <a:t>points</a:t>
              </a:r>
            </a:p>
          </p:txBody>
        </p:sp>
        <p:sp>
          <p:nvSpPr>
            <p:cNvPr id="20" name="TextBox 19">
              <a:extLst>
                <a:ext uri="{FF2B5EF4-FFF2-40B4-BE49-F238E27FC236}">
                  <a16:creationId xmlns:a16="http://schemas.microsoft.com/office/drawing/2014/main" id="{B5A89739-AFDA-498A-8D00-357568A0259C}"/>
                </a:ext>
              </a:extLst>
            </p:cNvPr>
            <p:cNvSpPr txBox="1"/>
            <p:nvPr/>
          </p:nvSpPr>
          <p:spPr>
            <a:xfrm>
              <a:off x="7773210" y="4754974"/>
              <a:ext cx="747641" cy="523220"/>
            </a:xfrm>
            <a:prstGeom prst="rect">
              <a:avLst/>
            </a:prstGeom>
            <a:noFill/>
          </p:spPr>
          <p:txBody>
            <a:bodyPr wrap="none" rtlCol="0">
              <a:spAutoFit/>
            </a:bodyPr>
            <a:lstStyle/>
            <a:p>
              <a:pPr algn="ctr"/>
              <a:r>
                <a:rPr lang="en-GB" sz="1400" dirty="0"/>
                <a:t>ground </a:t>
              </a:r>
            </a:p>
            <a:p>
              <a:pPr algn="ctr"/>
              <a:r>
                <a:rPr lang="en-GB" sz="1400" dirty="0"/>
                <a:t>points</a:t>
              </a:r>
            </a:p>
          </p:txBody>
        </p:sp>
      </p:grpSp>
      <p:sp>
        <p:nvSpPr>
          <p:cNvPr id="35" name="Content Placeholder 2">
            <a:extLst>
              <a:ext uri="{FF2B5EF4-FFF2-40B4-BE49-F238E27FC236}">
                <a16:creationId xmlns:a16="http://schemas.microsoft.com/office/drawing/2014/main" id="{17C2C7E9-43A9-4E72-A650-C4270787D0AF}"/>
              </a:ext>
            </a:extLst>
          </p:cNvPr>
          <p:cNvSpPr>
            <a:spLocks noGrp="1"/>
          </p:cNvSpPr>
          <p:nvPr>
            <p:ph idx="1"/>
          </p:nvPr>
        </p:nvSpPr>
        <p:spPr>
          <a:xfrm>
            <a:off x="868811" y="1356708"/>
            <a:ext cx="10515600" cy="4351338"/>
          </a:xfrm>
        </p:spPr>
        <p:txBody>
          <a:bodyPr/>
          <a:lstStyle/>
          <a:p>
            <a:r>
              <a:rPr lang="en-GB" dirty="0"/>
              <a:t>Test with synthetic data</a:t>
            </a:r>
          </a:p>
          <a:p>
            <a:pPr lvl="1">
              <a:buFont typeface="Courier New" panose="02070309020205020404" pitchFamily="49" charset="0"/>
              <a:buChar char="o"/>
            </a:pPr>
            <a:r>
              <a:rPr lang="en-GB" dirty="0"/>
              <a:t>Ground truth: 45</a:t>
            </a:r>
          </a:p>
          <a:p>
            <a:pPr lvl="1">
              <a:buFont typeface="Courier New" panose="02070309020205020404" pitchFamily="49" charset="0"/>
              <a:buChar char="o"/>
            </a:pPr>
            <a:r>
              <a:rPr lang="en-GB" dirty="0"/>
              <a:t>Statistics plot for experiment result</a:t>
            </a:r>
          </a:p>
          <a:p>
            <a:pPr lvl="2"/>
            <a:r>
              <a:rPr lang="en-GB" dirty="0"/>
              <a:t>Total detected breakpoints: 57</a:t>
            </a:r>
          </a:p>
          <a:p>
            <a:pPr lvl="2"/>
            <a:r>
              <a:rPr lang="en-GB" dirty="0"/>
              <a:t>Points correct: 45</a:t>
            </a:r>
          </a:p>
          <a:p>
            <a:pPr lvl="2"/>
            <a:r>
              <a:rPr lang="en-GB" dirty="0"/>
              <a:t>Points faulty:12</a:t>
            </a:r>
          </a:p>
          <a:p>
            <a:pPr lvl="2"/>
            <a:r>
              <a:rPr lang="en-GB" dirty="0"/>
              <a:t>Points missed: 0</a:t>
            </a:r>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p:txBody>
      </p:sp>
    </p:spTree>
    <p:extLst>
      <p:ext uri="{BB962C8B-B14F-4D97-AF65-F5344CB8AC3E}">
        <p14:creationId xmlns:p14="http://schemas.microsoft.com/office/powerpoint/2010/main" val="1486280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p:txBody>
          <a:bodyPr/>
          <a:lstStyle/>
          <a:p>
            <a:r>
              <a:rPr lang="en-GB" dirty="0"/>
              <a:t>Test with real field data</a:t>
            </a:r>
          </a:p>
          <a:p>
            <a:pPr lvl="1">
              <a:buFont typeface="Courier New" panose="02070309020205020404" pitchFamily="49" charset="0"/>
              <a:buChar char="o"/>
            </a:pPr>
            <a:r>
              <a:rPr lang="en-GB" dirty="0"/>
              <a:t>Real field data</a:t>
            </a:r>
          </a:p>
          <a:p>
            <a:pPr lvl="2"/>
            <a:r>
              <a:rPr lang="en-GB" sz="1600" dirty="0"/>
              <a:t>4070 hours</a:t>
            </a:r>
          </a:p>
          <a:p>
            <a:pPr lvl="2"/>
            <a:r>
              <a:rPr lang="en-GB" sz="1600" dirty="0"/>
              <a:t>Pressure: 29813 measurements</a:t>
            </a:r>
          </a:p>
          <a:p>
            <a:pPr lvl="2"/>
            <a:r>
              <a:rPr lang="en-GB" sz="1600" dirty="0"/>
              <a:t>Flow rate: 10191 measurements</a:t>
            </a:r>
          </a:p>
          <a:p>
            <a:pPr lvl="1">
              <a:buFont typeface="Courier New" panose="02070309020205020404" pitchFamily="49" charset="0"/>
              <a:buChar char="o"/>
            </a:pPr>
            <a:r>
              <a:rPr lang="en-GB" dirty="0"/>
              <a:t>Experiment result interpretation</a:t>
            </a:r>
          </a:p>
        </p:txBody>
      </p:sp>
      <p:grpSp>
        <p:nvGrpSpPr>
          <p:cNvPr id="10" name="Group 9">
            <a:extLst>
              <a:ext uri="{FF2B5EF4-FFF2-40B4-BE49-F238E27FC236}">
                <a16:creationId xmlns:a16="http://schemas.microsoft.com/office/drawing/2014/main" id="{6FAC441D-59B1-46F8-A570-3BB7C28B9784}"/>
              </a:ext>
            </a:extLst>
          </p:cNvPr>
          <p:cNvGrpSpPr/>
          <p:nvPr/>
        </p:nvGrpSpPr>
        <p:grpSpPr>
          <a:xfrm>
            <a:off x="6860627" y="1939263"/>
            <a:ext cx="3514614" cy="3414134"/>
            <a:chOff x="1071541" y="1943545"/>
            <a:chExt cx="3514614" cy="3414134"/>
          </a:xfrm>
        </p:grpSpPr>
        <p:pic>
          <p:nvPicPr>
            <p:cNvPr id="11" name="Picture 10">
              <a:extLst>
                <a:ext uri="{FF2B5EF4-FFF2-40B4-BE49-F238E27FC236}">
                  <a16:creationId xmlns:a16="http://schemas.microsoft.com/office/drawing/2014/main" id="{F2D0E919-AAC7-4325-9294-96BC16E61BE9}"/>
                </a:ext>
              </a:extLst>
            </p:cNvPr>
            <p:cNvPicPr>
              <a:picLocks noChangeAspect="1"/>
            </p:cNvPicPr>
            <p:nvPr/>
          </p:nvPicPr>
          <p:blipFill>
            <a:blip r:embed="rId2"/>
            <a:stretch>
              <a:fillRect/>
            </a:stretch>
          </p:blipFill>
          <p:spPr>
            <a:xfrm>
              <a:off x="1477226" y="2882780"/>
              <a:ext cx="2580397" cy="2093857"/>
            </a:xfrm>
            <a:prstGeom prst="rect">
              <a:avLst/>
            </a:prstGeom>
          </p:spPr>
        </p:pic>
        <p:sp>
          <p:nvSpPr>
            <p:cNvPr id="13" name="TextBox 12">
              <a:extLst>
                <a:ext uri="{FF2B5EF4-FFF2-40B4-BE49-F238E27FC236}">
                  <a16:creationId xmlns:a16="http://schemas.microsoft.com/office/drawing/2014/main" id="{5EF9D79A-AD73-4E72-8050-F8092AE0910B}"/>
                </a:ext>
              </a:extLst>
            </p:cNvPr>
            <p:cNvSpPr txBox="1"/>
            <p:nvPr/>
          </p:nvSpPr>
          <p:spPr>
            <a:xfrm>
              <a:off x="1485241" y="4834459"/>
              <a:ext cx="875561" cy="523220"/>
            </a:xfrm>
            <a:prstGeom prst="rect">
              <a:avLst/>
            </a:prstGeom>
            <a:noFill/>
          </p:spPr>
          <p:txBody>
            <a:bodyPr wrap="none" rtlCol="0">
              <a:spAutoFit/>
            </a:bodyPr>
            <a:lstStyle/>
            <a:p>
              <a:pPr algn="ctr"/>
              <a:r>
                <a:rPr lang="en-GB" sz="1400" dirty="0"/>
                <a:t>detected </a:t>
              </a:r>
            </a:p>
            <a:p>
              <a:pPr algn="ctr"/>
              <a:r>
                <a:rPr lang="en-GB" sz="1400" dirty="0"/>
                <a:t>points</a:t>
              </a:r>
            </a:p>
          </p:txBody>
        </p:sp>
        <p:sp>
          <p:nvSpPr>
            <p:cNvPr id="14" name="TextBox 13">
              <a:extLst>
                <a:ext uri="{FF2B5EF4-FFF2-40B4-BE49-F238E27FC236}">
                  <a16:creationId xmlns:a16="http://schemas.microsoft.com/office/drawing/2014/main" id="{EAE619C1-387D-49BD-973F-72B624AF24AB}"/>
                </a:ext>
              </a:extLst>
            </p:cNvPr>
            <p:cNvSpPr txBox="1"/>
            <p:nvPr/>
          </p:nvSpPr>
          <p:spPr>
            <a:xfrm>
              <a:off x="3255519" y="4834459"/>
              <a:ext cx="747641" cy="523220"/>
            </a:xfrm>
            <a:prstGeom prst="rect">
              <a:avLst/>
            </a:prstGeom>
            <a:noFill/>
          </p:spPr>
          <p:txBody>
            <a:bodyPr wrap="none" rtlCol="0">
              <a:spAutoFit/>
            </a:bodyPr>
            <a:lstStyle/>
            <a:p>
              <a:pPr algn="ctr"/>
              <a:r>
                <a:rPr lang="en-GB" sz="1400" dirty="0"/>
                <a:t>ground </a:t>
              </a:r>
            </a:p>
            <a:p>
              <a:pPr algn="ctr"/>
              <a:r>
                <a:rPr lang="en-GB" sz="1400" dirty="0"/>
                <a:t>truth</a:t>
              </a:r>
            </a:p>
          </p:txBody>
        </p:sp>
        <p:cxnSp>
          <p:nvCxnSpPr>
            <p:cNvPr id="15" name="Straight Arrow Connector 14">
              <a:extLst>
                <a:ext uri="{FF2B5EF4-FFF2-40B4-BE49-F238E27FC236}">
                  <a16:creationId xmlns:a16="http://schemas.microsoft.com/office/drawing/2014/main" id="{6D626EFB-C89A-4BBB-AA45-F8D337EBB3FB}"/>
                </a:ext>
              </a:extLst>
            </p:cNvPr>
            <p:cNvCxnSpPr/>
            <p:nvPr/>
          </p:nvCxnSpPr>
          <p:spPr>
            <a:xfrm>
              <a:off x="1477226" y="2882780"/>
              <a:ext cx="385880" cy="419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B2E34D-AB5A-4508-946B-40A5CCCFA799}"/>
                </a:ext>
              </a:extLst>
            </p:cNvPr>
            <p:cNvCxnSpPr/>
            <p:nvPr/>
          </p:nvCxnSpPr>
          <p:spPr>
            <a:xfrm>
              <a:off x="2663302" y="2526576"/>
              <a:ext cx="0" cy="53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6C4983-DAF5-4909-BA9F-914409885940}"/>
                </a:ext>
              </a:extLst>
            </p:cNvPr>
            <p:cNvCxnSpPr/>
            <p:nvPr/>
          </p:nvCxnSpPr>
          <p:spPr>
            <a:xfrm flipH="1">
              <a:off x="3629339" y="3092638"/>
              <a:ext cx="428284" cy="360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4DD49A-DE6C-4F1A-BFFD-25E5E706DC90}"/>
                </a:ext>
              </a:extLst>
            </p:cNvPr>
            <p:cNvSpPr txBox="1"/>
            <p:nvPr/>
          </p:nvSpPr>
          <p:spPr>
            <a:xfrm>
              <a:off x="2312404" y="1943545"/>
              <a:ext cx="701795"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correct</a:t>
              </a:r>
            </a:p>
          </p:txBody>
        </p:sp>
        <p:sp>
          <p:nvSpPr>
            <p:cNvPr id="19" name="TextBox 18">
              <a:extLst>
                <a:ext uri="{FF2B5EF4-FFF2-40B4-BE49-F238E27FC236}">
                  <a16:creationId xmlns:a16="http://schemas.microsoft.com/office/drawing/2014/main" id="{BF0B99A4-5F6A-4FE5-878E-F167806E78E4}"/>
                </a:ext>
              </a:extLst>
            </p:cNvPr>
            <p:cNvSpPr txBox="1"/>
            <p:nvPr/>
          </p:nvSpPr>
          <p:spPr>
            <a:xfrm>
              <a:off x="1071541" y="2343930"/>
              <a:ext cx="679930"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faulty</a:t>
              </a:r>
            </a:p>
          </p:txBody>
        </p:sp>
        <p:sp>
          <p:nvSpPr>
            <p:cNvPr id="20" name="TextBox 19">
              <a:extLst>
                <a:ext uri="{FF2B5EF4-FFF2-40B4-BE49-F238E27FC236}">
                  <a16:creationId xmlns:a16="http://schemas.microsoft.com/office/drawing/2014/main" id="{BD2ADE70-E6BD-4F3A-A3DD-39AA48903E34}"/>
                </a:ext>
              </a:extLst>
            </p:cNvPr>
            <p:cNvSpPr txBox="1"/>
            <p:nvPr/>
          </p:nvSpPr>
          <p:spPr>
            <a:xfrm>
              <a:off x="3891733" y="2546348"/>
              <a:ext cx="694422"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missed</a:t>
              </a:r>
            </a:p>
          </p:txBody>
        </p:sp>
      </p:grpSp>
    </p:spTree>
    <p:extLst>
      <p:ext uri="{BB962C8B-B14F-4D97-AF65-F5344CB8AC3E}">
        <p14:creationId xmlns:p14="http://schemas.microsoft.com/office/powerpoint/2010/main" val="1867506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78F9-C3C0-43E8-BB1C-72E0844FA1C6}"/>
              </a:ext>
            </a:extLst>
          </p:cNvPr>
          <p:cNvSpPr>
            <a:spLocks noGrp="1"/>
          </p:cNvSpPr>
          <p:nvPr>
            <p:ph type="title"/>
          </p:nvPr>
        </p:nvSpPr>
        <p:spPr>
          <a:xfrm>
            <a:off x="838200" y="31750"/>
            <a:ext cx="10515600" cy="1325563"/>
          </a:xfrm>
        </p:spPr>
        <p:txBody>
          <a:bodyPr/>
          <a:lstStyle/>
          <a:p>
            <a:r>
              <a:rPr lang="en-GB" dirty="0"/>
              <a:t>Baseline methods</a:t>
            </a:r>
          </a:p>
        </p:txBody>
      </p:sp>
      <p:sp>
        <p:nvSpPr>
          <p:cNvPr id="8" name="TextBox 7">
            <a:extLst>
              <a:ext uri="{FF2B5EF4-FFF2-40B4-BE49-F238E27FC236}">
                <a16:creationId xmlns:a16="http://schemas.microsoft.com/office/drawing/2014/main" id="{03CE2971-C3B9-46A8-8305-749A9539E092}"/>
              </a:ext>
            </a:extLst>
          </p:cNvPr>
          <p:cNvSpPr txBox="1"/>
          <p:nvPr/>
        </p:nvSpPr>
        <p:spPr>
          <a:xfrm>
            <a:off x="838200" y="1380100"/>
            <a:ext cx="3625480" cy="461665"/>
          </a:xfrm>
          <a:prstGeom prst="rect">
            <a:avLst/>
          </a:prstGeom>
          <a:noFill/>
        </p:spPr>
        <p:txBody>
          <a:bodyPr wrap="none" rtlCol="0">
            <a:spAutoFit/>
          </a:bodyPr>
          <a:lstStyle/>
          <a:p>
            <a:pPr marL="285750" indent="-285750">
              <a:buFont typeface="Arial" panose="020B0604020202020204" pitchFamily="34" charset="0"/>
              <a:buChar char="•"/>
            </a:pPr>
            <a:r>
              <a:rPr lang="en-GB" sz="2400" dirty="0"/>
              <a:t>Detected breakpoints: 72</a:t>
            </a:r>
          </a:p>
        </p:txBody>
      </p:sp>
      <p:pic>
        <p:nvPicPr>
          <p:cNvPr id="6" name="Picture 5">
            <a:extLst>
              <a:ext uri="{FF2B5EF4-FFF2-40B4-BE49-F238E27FC236}">
                <a16:creationId xmlns:a16="http://schemas.microsoft.com/office/drawing/2014/main" id="{9B887219-875A-4F13-8BE8-B8AC4A35F121}"/>
              </a:ext>
            </a:extLst>
          </p:cNvPr>
          <p:cNvPicPr>
            <a:picLocks noChangeAspect="1"/>
          </p:cNvPicPr>
          <p:nvPr/>
        </p:nvPicPr>
        <p:blipFill>
          <a:blip r:embed="rId2"/>
          <a:stretch>
            <a:fillRect/>
          </a:stretch>
        </p:blipFill>
        <p:spPr>
          <a:xfrm>
            <a:off x="266700" y="1864552"/>
            <a:ext cx="11658600" cy="4819650"/>
          </a:xfrm>
          <a:prstGeom prst="rect">
            <a:avLst/>
          </a:prstGeom>
        </p:spPr>
      </p:pic>
    </p:spTree>
    <p:extLst>
      <p:ext uri="{BB962C8B-B14F-4D97-AF65-F5344CB8AC3E}">
        <p14:creationId xmlns:p14="http://schemas.microsoft.com/office/powerpoint/2010/main" val="1507367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78F9-C3C0-43E8-BB1C-72E0844FA1C6}"/>
              </a:ext>
            </a:extLst>
          </p:cNvPr>
          <p:cNvSpPr>
            <a:spLocks noGrp="1"/>
          </p:cNvSpPr>
          <p:nvPr>
            <p:ph type="title"/>
          </p:nvPr>
        </p:nvSpPr>
        <p:spPr>
          <a:xfrm>
            <a:off x="838200" y="73131"/>
            <a:ext cx="10515600" cy="1325563"/>
          </a:xfrm>
        </p:spPr>
        <p:txBody>
          <a:bodyPr/>
          <a:lstStyle/>
          <a:p>
            <a:r>
              <a:rPr lang="en-GB" dirty="0"/>
              <a:t>Baseline methods</a:t>
            </a:r>
          </a:p>
        </p:txBody>
      </p:sp>
      <p:sp>
        <p:nvSpPr>
          <p:cNvPr id="6" name="TextBox 5">
            <a:extLst>
              <a:ext uri="{FF2B5EF4-FFF2-40B4-BE49-F238E27FC236}">
                <a16:creationId xmlns:a16="http://schemas.microsoft.com/office/drawing/2014/main" id="{BF0E1D3E-4E27-4C7A-99E1-FA6C56082E67}"/>
              </a:ext>
            </a:extLst>
          </p:cNvPr>
          <p:cNvSpPr txBox="1"/>
          <p:nvPr/>
        </p:nvSpPr>
        <p:spPr>
          <a:xfrm>
            <a:off x="838200" y="1380100"/>
            <a:ext cx="3625480" cy="461665"/>
          </a:xfrm>
          <a:prstGeom prst="rect">
            <a:avLst/>
          </a:prstGeom>
          <a:noFill/>
        </p:spPr>
        <p:txBody>
          <a:bodyPr wrap="none" rtlCol="0">
            <a:spAutoFit/>
          </a:bodyPr>
          <a:lstStyle/>
          <a:p>
            <a:pPr marL="285750" indent="-285750">
              <a:buFont typeface="Arial" panose="020B0604020202020204" pitchFamily="34" charset="0"/>
              <a:buChar char="•"/>
            </a:pPr>
            <a:r>
              <a:rPr lang="en-GB" sz="2400" dirty="0"/>
              <a:t>Detected breakpoints: 72</a:t>
            </a:r>
          </a:p>
        </p:txBody>
      </p:sp>
      <p:pic>
        <p:nvPicPr>
          <p:cNvPr id="4" name="Picture 3">
            <a:extLst>
              <a:ext uri="{FF2B5EF4-FFF2-40B4-BE49-F238E27FC236}">
                <a16:creationId xmlns:a16="http://schemas.microsoft.com/office/drawing/2014/main" id="{5B5FE6C1-0C67-47A5-8A2E-C20DE9BDA2F7}"/>
              </a:ext>
            </a:extLst>
          </p:cNvPr>
          <p:cNvPicPr>
            <a:picLocks noChangeAspect="1"/>
          </p:cNvPicPr>
          <p:nvPr/>
        </p:nvPicPr>
        <p:blipFill>
          <a:blip r:embed="rId2"/>
          <a:stretch>
            <a:fillRect/>
          </a:stretch>
        </p:blipFill>
        <p:spPr>
          <a:xfrm>
            <a:off x="190500" y="2264053"/>
            <a:ext cx="11811000" cy="3800475"/>
          </a:xfrm>
          <a:prstGeom prst="rect">
            <a:avLst/>
          </a:prstGeom>
        </p:spPr>
      </p:pic>
    </p:spTree>
    <p:extLst>
      <p:ext uri="{BB962C8B-B14F-4D97-AF65-F5344CB8AC3E}">
        <p14:creationId xmlns:p14="http://schemas.microsoft.com/office/powerpoint/2010/main" val="1536844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102D-AFEF-4390-A57F-46CE7DF0A8D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D8CDBBCC-80CF-4A24-9762-48C2CF192BC7}"/>
              </a:ext>
            </a:extLst>
          </p:cNvPr>
          <p:cNvSpPr>
            <a:spLocks noGrp="1"/>
          </p:cNvSpPr>
          <p:nvPr>
            <p:ph idx="1"/>
          </p:nvPr>
        </p:nvSpPr>
        <p:spPr/>
        <p:txBody>
          <a:bodyPr/>
          <a:lstStyle/>
          <a:p>
            <a:r>
              <a:rPr lang="en-GB" dirty="0"/>
              <a:t>Pros:</a:t>
            </a:r>
          </a:p>
          <a:p>
            <a:pPr lvl="1">
              <a:buFont typeface="Courier New" panose="02070309020205020404" pitchFamily="49" charset="0"/>
              <a:buChar char="o"/>
            </a:pPr>
            <a:r>
              <a:rPr lang="en-GB" dirty="0"/>
              <a:t>Identify most of the main transients towards synthetic data</a:t>
            </a:r>
          </a:p>
          <a:p>
            <a:pPr lvl="1">
              <a:buFont typeface="Courier New" panose="02070309020205020404" pitchFamily="49" charset="0"/>
              <a:buChar char="o"/>
            </a:pPr>
            <a:r>
              <a:rPr lang="en-GB" dirty="0"/>
              <a:t>Do not require </a:t>
            </a:r>
            <a:r>
              <a:rPr lang="en-GB" dirty="0" err="1"/>
              <a:t>denosing</a:t>
            </a:r>
            <a:endParaRPr lang="en-GB" dirty="0"/>
          </a:p>
          <a:p>
            <a:pPr lvl="1">
              <a:buFont typeface="Courier New" panose="02070309020205020404" pitchFamily="49" charset="0"/>
              <a:buChar char="o"/>
            </a:pPr>
            <a:r>
              <a:rPr lang="en-GB" dirty="0"/>
              <a:t>Calculation cheap</a:t>
            </a:r>
          </a:p>
          <a:p>
            <a:r>
              <a:rPr lang="en-GB" dirty="0"/>
              <a:t>Cons:</a:t>
            </a:r>
          </a:p>
          <a:p>
            <a:pPr lvl="1">
              <a:buFont typeface="Courier New" panose="02070309020205020404" pitchFamily="49" charset="0"/>
              <a:buChar char="o"/>
            </a:pPr>
            <a:r>
              <a:rPr lang="en-GB" dirty="0"/>
              <a:t>Have many faulty detections for real field data</a:t>
            </a:r>
          </a:p>
          <a:p>
            <a:pPr lvl="1">
              <a:buFont typeface="Courier New" panose="02070309020205020404" pitchFamily="49" charset="0"/>
              <a:buChar char="o"/>
            </a:pPr>
            <a:r>
              <a:rPr lang="en-GB" dirty="0"/>
              <a:t>Difficult to filter the points where the flow rate decrease but not shut in</a:t>
            </a:r>
          </a:p>
          <a:p>
            <a:pPr lvl="1">
              <a:buFont typeface="Courier New" panose="02070309020205020404" pitchFamily="49" charset="0"/>
              <a:buChar char="o"/>
            </a:pPr>
            <a:r>
              <a:rPr lang="en-GB" dirty="0"/>
              <a:t>Need threshold</a:t>
            </a:r>
          </a:p>
          <a:p>
            <a:pPr lvl="1">
              <a:buFont typeface="Courier New" panose="02070309020205020404" pitchFamily="49" charset="0"/>
              <a:buChar char="o"/>
            </a:pPr>
            <a:r>
              <a:rPr lang="en-GB" dirty="0"/>
              <a:t>The value of threshold has a great influence to the performance</a:t>
            </a:r>
          </a:p>
        </p:txBody>
      </p:sp>
    </p:spTree>
    <p:extLst>
      <p:ext uri="{BB962C8B-B14F-4D97-AF65-F5344CB8AC3E}">
        <p14:creationId xmlns:p14="http://schemas.microsoft.com/office/powerpoint/2010/main" val="3108214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a:bodyPr>
          <a:lstStyle/>
          <a:p>
            <a:pPr algn="l"/>
            <a:r>
              <a:rPr lang="en-GB" dirty="0"/>
              <a:t>Machine learning --- Feature extractions</a:t>
            </a:r>
          </a:p>
          <a:p>
            <a:pPr lvl="1">
              <a:buFont typeface="Courier New" panose="02070309020205020404" pitchFamily="49" charset="0"/>
              <a:buChar char="o"/>
            </a:pPr>
            <a:r>
              <a:rPr lang="en-GB" dirty="0"/>
              <a:t>Inspired by the methods investigated </a:t>
            </a:r>
          </a:p>
          <a:p>
            <a:pPr lvl="2"/>
            <a:r>
              <a:rPr lang="en-GB" dirty="0"/>
              <a:t>first to forth derivatives of pressure data, estimated noise</a:t>
            </a:r>
            <a:r>
              <a:rPr lang="en-GB" dirty="0">
                <a:solidFill>
                  <a:srgbClr val="FF0000"/>
                </a:solidFill>
              </a:rPr>
              <a:t>(S-G filter method)</a:t>
            </a:r>
          </a:p>
          <a:p>
            <a:pPr lvl="2"/>
            <a:r>
              <a:rPr lang="en-GB" dirty="0"/>
              <a:t>the time duration the first derivative larger(or smaller) than zero </a:t>
            </a:r>
            <a:r>
              <a:rPr lang="en-GB" dirty="0">
                <a:solidFill>
                  <a:srgbClr val="FF0000"/>
                </a:solidFill>
              </a:rPr>
              <a:t>(filter convolution method)</a:t>
            </a:r>
          </a:p>
          <a:p>
            <a:pPr lvl="2"/>
            <a:r>
              <a:rPr lang="en-GB"/>
              <a:t>Backward </a:t>
            </a:r>
            <a:r>
              <a:rPr lang="en-GB" dirty="0"/>
              <a:t>and forward slope of two adjacent detected breakpoints, slopes were obtained by least square fitting </a:t>
            </a:r>
            <a:r>
              <a:rPr lang="en-GB" dirty="0">
                <a:solidFill>
                  <a:srgbClr val="FF0000"/>
                </a:solidFill>
              </a:rPr>
              <a:t>(segmentation methods)</a:t>
            </a:r>
          </a:p>
          <a:p>
            <a:pPr lvl="1">
              <a:buFont typeface="Courier New" panose="02070309020205020404" pitchFamily="49" charset="0"/>
              <a:buChar char="o"/>
            </a:pPr>
            <a:r>
              <a:rPr lang="en-GB" dirty="0"/>
              <a:t>Feature selection criteria</a:t>
            </a:r>
          </a:p>
          <a:p>
            <a:pPr lvl="2"/>
            <a:r>
              <a:rPr lang="en-GB" dirty="0"/>
              <a:t>Realtime</a:t>
            </a:r>
          </a:p>
          <a:p>
            <a:pPr lvl="2"/>
            <a:r>
              <a:rPr lang="en-GB" dirty="0"/>
              <a:t>Case independent (require less or no expert use)</a:t>
            </a:r>
          </a:p>
          <a:p>
            <a:pPr lvl="2"/>
            <a:r>
              <a:rPr lang="en-GB" dirty="0"/>
              <a:t>The one that brings minor improvement will be discarded</a:t>
            </a:r>
          </a:p>
          <a:p>
            <a:pPr lvl="2"/>
            <a:r>
              <a:rPr lang="en-GB" dirty="0"/>
              <a:t>Computational cheap</a:t>
            </a:r>
          </a:p>
          <a:p>
            <a:pPr algn="l"/>
            <a:endParaRPr lang="en-GB" dirty="0"/>
          </a:p>
        </p:txBody>
      </p:sp>
    </p:spTree>
    <p:extLst>
      <p:ext uri="{BB962C8B-B14F-4D97-AF65-F5344CB8AC3E}">
        <p14:creationId xmlns:p14="http://schemas.microsoft.com/office/powerpoint/2010/main" val="3977712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fontScale="92500" lnSpcReduction="10000"/>
          </a:bodyPr>
          <a:lstStyle/>
          <a:p>
            <a:pPr algn="l"/>
            <a:r>
              <a:rPr lang="en-GB" dirty="0"/>
              <a:t>Machine learning --- label</a:t>
            </a:r>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r>
              <a:rPr lang="en-GB" dirty="0"/>
              <a:t>Generate Label </a:t>
            </a:r>
          </a:p>
          <a:p>
            <a:pPr lvl="1">
              <a:buFont typeface="Courier New" panose="02070309020205020404" pitchFamily="49" charset="0"/>
              <a:buChar char="o"/>
            </a:pPr>
            <a:r>
              <a:rPr lang="en-GB" dirty="0"/>
              <a:t>Results from the baseline methods </a:t>
            </a:r>
          </a:p>
          <a:p>
            <a:pPr lvl="1">
              <a:buFont typeface="Courier New" panose="02070309020205020404" pitchFamily="49" charset="0"/>
              <a:buChar char="o"/>
            </a:pPr>
            <a:r>
              <a:rPr lang="en-GB" dirty="0"/>
              <a:t>validate with flow rate</a:t>
            </a:r>
          </a:p>
          <a:p>
            <a:pPr algn="l"/>
            <a:endParaRPr lang="en-GB" dirty="0"/>
          </a:p>
        </p:txBody>
      </p:sp>
      <p:pic>
        <p:nvPicPr>
          <p:cNvPr id="5" name="Picture 4">
            <a:extLst>
              <a:ext uri="{FF2B5EF4-FFF2-40B4-BE49-F238E27FC236}">
                <a16:creationId xmlns:a16="http://schemas.microsoft.com/office/drawing/2014/main" id="{FE2BDF20-3F39-4A33-A63B-CD4622260FDB}"/>
              </a:ext>
            </a:extLst>
          </p:cNvPr>
          <p:cNvPicPr>
            <a:picLocks noChangeAspect="1"/>
          </p:cNvPicPr>
          <p:nvPr/>
        </p:nvPicPr>
        <p:blipFill>
          <a:blip r:embed="rId2"/>
          <a:stretch>
            <a:fillRect/>
          </a:stretch>
        </p:blipFill>
        <p:spPr>
          <a:xfrm>
            <a:off x="2432528" y="2662469"/>
            <a:ext cx="5267325" cy="1657350"/>
          </a:xfrm>
          <a:prstGeom prst="rect">
            <a:avLst/>
          </a:prstGeom>
        </p:spPr>
      </p:pic>
    </p:spTree>
    <p:extLst>
      <p:ext uri="{BB962C8B-B14F-4D97-AF65-F5344CB8AC3E}">
        <p14:creationId xmlns:p14="http://schemas.microsoft.com/office/powerpoint/2010/main" val="1992250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a:bodyPr>
          <a:lstStyle/>
          <a:p>
            <a:pPr algn="l"/>
            <a:r>
              <a:rPr lang="en-GB" dirty="0"/>
              <a:t>Machine learning –classical methods</a:t>
            </a:r>
          </a:p>
          <a:p>
            <a:pPr lvl="1">
              <a:buFont typeface="Courier New" panose="02070309020205020404" pitchFamily="49" charset="0"/>
              <a:buChar char="o"/>
            </a:pPr>
            <a:r>
              <a:rPr lang="en-GB" dirty="0"/>
              <a:t>Split the data to train and test set following 80/20 rule</a:t>
            </a:r>
          </a:p>
          <a:p>
            <a:pPr lvl="1">
              <a:buFont typeface="Courier New" panose="02070309020205020404" pitchFamily="49" charset="0"/>
              <a:buChar char="o"/>
            </a:pPr>
            <a:r>
              <a:rPr lang="en-GB" dirty="0"/>
              <a:t>Cross validation, K-means, etc.</a:t>
            </a:r>
          </a:p>
          <a:p>
            <a:pPr lvl="1">
              <a:buFont typeface="Courier New" panose="02070309020205020404" pitchFamily="49" charset="0"/>
              <a:buChar char="o"/>
            </a:pPr>
            <a:r>
              <a:rPr lang="en-GB" dirty="0"/>
              <a:t>Experiment with different classifiers</a:t>
            </a:r>
          </a:p>
        </p:txBody>
      </p:sp>
    </p:spTree>
    <p:extLst>
      <p:ext uri="{BB962C8B-B14F-4D97-AF65-F5344CB8AC3E}">
        <p14:creationId xmlns:p14="http://schemas.microsoft.com/office/powerpoint/2010/main" val="181922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Time invariant spline wavelet</a:t>
            </a:r>
          </a:p>
        </p:txBody>
      </p:sp>
      <p:sp>
        <p:nvSpPr>
          <p:cNvPr id="3" name="Content Placeholder 2">
            <a:extLst>
              <a:ext uri="{FF2B5EF4-FFF2-40B4-BE49-F238E27FC236}">
                <a16:creationId xmlns:a16="http://schemas.microsoft.com/office/drawing/2014/main" id="{EFBB3F65-0676-4E5C-9DFC-A0320224168B}"/>
              </a:ext>
            </a:extLst>
          </p:cNvPr>
          <p:cNvSpPr>
            <a:spLocks noGrp="1"/>
          </p:cNvSpPr>
          <p:nvPr>
            <p:ph idx="1"/>
          </p:nvPr>
        </p:nvSpPr>
        <p:spPr/>
        <p:txBody>
          <a:bodyPr>
            <a:normAutofit/>
          </a:bodyPr>
          <a:lstStyle/>
          <a:p>
            <a:pPr algn="l"/>
            <a:r>
              <a:rPr lang="en-GB" dirty="0">
                <a:latin typeface="Arial" panose="020B0604020202020204" pitchFamily="34" charset="0"/>
                <a:cs typeface="Arial" panose="020B0604020202020204" pitchFamily="34" charset="0"/>
              </a:rPr>
              <a:t>Athichanagorn (1999 &amp; 2002)</a:t>
            </a:r>
          </a:p>
          <a:p>
            <a:pPr algn="l"/>
            <a:r>
              <a:rPr lang="en-GB" dirty="0">
                <a:latin typeface="Arial" panose="020B0604020202020204" pitchFamily="34" charset="0"/>
                <a:cs typeface="Arial" panose="020B0604020202020204" pitchFamily="34" charset="0"/>
              </a:rPr>
              <a:t>Use wavelet multilevel signal decomposition</a:t>
            </a:r>
          </a:p>
          <a:p>
            <a:r>
              <a:rPr lang="en-GB" sz="2800" dirty="0">
                <a:latin typeface="Arial" panose="020B0604020202020204" pitchFamily="34" charset="0"/>
                <a:cs typeface="Arial" panose="020B0604020202020204" pitchFamily="34" charset="0"/>
              </a:rPr>
              <a:t>Detect algorithm: </a:t>
            </a:r>
          </a:p>
          <a:p>
            <a:pPr lvl="1">
              <a:buFont typeface="Courier New" panose="02070309020205020404" pitchFamily="49" charset="0"/>
              <a:buChar char="o"/>
            </a:pPr>
            <a:r>
              <a:rPr lang="en-GB" sz="1800" dirty="0">
                <a:latin typeface="Arial" panose="020B0604020202020204" pitchFamily="34" charset="0"/>
                <a:cs typeface="Arial" panose="020B0604020202020204" pitchFamily="34" charset="0"/>
              </a:rPr>
              <a:t>T</a:t>
            </a:r>
            <a:r>
              <a:rPr lang="en-GB" sz="1800" b="0" i="0" u="none" strike="noStrike" baseline="0" dirty="0">
                <a:latin typeface="Arial" panose="020B0604020202020204" pitchFamily="34" charset="0"/>
                <a:cs typeface="Arial" panose="020B0604020202020204" pitchFamily="34" charset="0"/>
              </a:rPr>
              <a:t>he wavelet modulus maxima at different levels of decomposition</a:t>
            </a:r>
          </a:p>
          <a:p>
            <a:pPr lvl="1">
              <a:buFont typeface="Courier New" panose="02070309020205020404" pitchFamily="49" charset="0"/>
              <a:buChar char="o"/>
            </a:pPr>
            <a:r>
              <a:rPr lang="en-GB" sz="1800" dirty="0">
                <a:latin typeface="Arial" panose="020B0604020202020204" pitchFamily="34" charset="0"/>
                <a:cs typeface="Arial" panose="020B0604020202020204" pitchFamily="34" charset="0"/>
              </a:rPr>
              <a:t>The characteristics of </a:t>
            </a:r>
            <a:r>
              <a:rPr lang="en-GB" sz="1800" b="0" i="0" u="none" strike="noStrike" baseline="0" dirty="0">
                <a:latin typeface="Arial" panose="020B0604020202020204" pitchFamily="34" charset="0"/>
                <a:cs typeface="Arial" panose="020B0604020202020204" pitchFamily="34" charset="0"/>
              </a:rPr>
              <a:t>wavelet modulus maxima </a:t>
            </a:r>
          </a:p>
          <a:p>
            <a:pPr lvl="2"/>
            <a:r>
              <a:rPr lang="en-GB" sz="1600" dirty="0">
                <a:latin typeface="Arial" panose="020B0604020202020204" pitchFamily="34" charset="0"/>
                <a:cs typeface="Arial" panose="020B0604020202020204" pitchFamily="34" charset="0"/>
              </a:rPr>
              <a:t>High level: </a:t>
            </a:r>
            <a:r>
              <a:rPr lang="en-GB" sz="1600" b="0" i="0" u="none" strike="noStrike" baseline="0" dirty="0">
                <a:latin typeface="Arial" panose="020B0604020202020204" pitchFamily="34" charset="0"/>
                <a:cs typeface="Arial" panose="020B0604020202020204" pitchFamily="34" charset="0"/>
              </a:rPr>
              <a:t>signal singularities are group as a single singularity </a:t>
            </a:r>
          </a:p>
          <a:p>
            <a:pPr lvl="2"/>
            <a:r>
              <a:rPr lang="en-GB" sz="1600" dirty="0">
                <a:latin typeface="Arial" panose="020B0604020202020204" pitchFamily="34" charset="0"/>
                <a:cs typeface="Arial" panose="020B0604020202020204" pitchFamily="34" charset="0"/>
              </a:rPr>
              <a:t>Low level: </a:t>
            </a:r>
            <a:r>
              <a:rPr lang="en-GB" sz="1600" b="0" i="0" u="none" strike="noStrike" baseline="0" dirty="0">
                <a:latin typeface="Arial" panose="020B0604020202020204" pitchFamily="34" charset="0"/>
                <a:cs typeface="Arial" panose="020B0604020202020204" pitchFamily="34" charset="0"/>
              </a:rPr>
              <a:t>signal singularities and noise singularities both present</a:t>
            </a:r>
          </a:p>
          <a:p>
            <a:pPr lvl="2"/>
            <a:r>
              <a:rPr lang="en-GB" sz="1600" dirty="0">
                <a:latin typeface="Arial" panose="020B0604020202020204" pitchFamily="34" charset="0"/>
                <a:cs typeface="Arial" panose="020B0604020202020204" pitchFamily="34" charset="0"/>
              </a:rPr>
              <a:t>Intermediate level: only </a:t>
            </a:r>
            <a:r>
              <a:rPr lang="en-GB" sz="1600" b="0" i="0" u="none" strike="noStrike" baseline="0" dirty="0">
                <a:latin typeface="Arial" panose="020B0604020202020204" pitchFamily="34" charset="0"/>
                <a:cs typeface="Arial" panose="020B0604020202020204" pitchFamily="34" charset="0"/>
              </a:rPr>
              <a:t>signal singularities present	                </a:t>
            </a:r>
            <a:r>
              <a:rPr lang="en-GB" sz="1600" i="0" u="none" strike="noStrike" baseline="0" dirty="0">
                <a:solidFill>
                  <a:srgbClr val="FF0000"/>
                </a:solidFill>
                <a:latin typeface="Arial" panose="020B0604020202020204" pitchFamily="34" charset="0"/>
                <a:cs typeface="Arial" panose="020B0604020202020204" pitchFamily="34" charset="0"/>
              </a:rPr>
              <a:t>detect this level</a:t>
            </a:r>
          </a:p>
          <a:p>
            <a:pPr marL="1371600" lvl="3" indent="0">
              <a:buNone/>
            </a:pPr>
            <a:r>
              <a:rPr lang="en-GB" sz="1600" dirty="0">
                <a:solidFill>
                  <a:schemeClr val="accent1">
                    <a:lumMod val="75000"/>
                  </a:schemeClr>
                </a:solidFill>
                <a:latin typeface="Arial" panose="020B0604020202020204" pitchFamily="34" charset="0"/>
                <a:cs typeface="Arial" panose="020B0604020202020204" pitchFamily="34" charset="0"/>
              </a:rPr>
              <a:t>Note: intermediate level may vary for different datasets</a:t>
            </a:r>
          </a:p>
          <a:p>
            <a:pPr marL="1371600" lvl="3" indent="0">
              <a:buNone/>
            </a:pPr>
            <a:endParaRPr lang="en-GB" sz="1200" dirty="0">
              <a:solidFill>
                <a:srgbClr val="FF0000"/>
              </a:solidFill>
              <a:latin typeface="Arial" panose="020B0604020202020204" pitchFamily="34" charset="0"/>
              <a:cs typeface="Arial" panose="020B0604020202020204" pitchFamily="34" charset="0"/>
            </a:endParaRPr>
          </a:p>
        </p:txBody>
      </p:sp>
      <p:sp>
        <p:nvSpPr>
          <p:cNvPr id="4" name="Arrow: Left 3">
            <a:extLst>
              <a:ext uri="{FF2B5EF4-FFF2-40B4-BE49-F238E27FC236}">
                <a16:creationId xmlns:a16="http://schemas.microsoft.com/office/drawing/2014/main" id="{A7305354-78EA-4DB4-A542-6EB2718DA374}"/>
              </a:ext>
            </a:extLst>
          </p:cNvPr>
          <p:cNvSpPr/>
          <p:nvPr/>
        </p:nvSpPr>
        <p:spPr>
          <a:xfrm>
            <a:off x="7042513" y="4601185"/>
            <a:ext cx="866073" cy="4863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11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a:bodyPr>
          <a:lstStyle/>
          <a:p>
            <a:pPr algn="l"/>
            <a:r>
              <a:rPr lang="en-GB" dirty="0"/>
              <a:t>Machine learning</a:t>
            </a:r>
          </a:p>
          <a:p>
            <a:pPr lvl="1">
              <a:buFont typeface="Courier New" panose="02070309020205020404" pitchFamily="49" charset="0"/>
              <a:buChar char="o"/>
            </a:pPr>
            <a:r>
              <a:rPr lang="en-GB" dirty="0"/>
              <a:t>Pros:</a:t>
            </a:r>
          </a:p>
          <a:p>
            <a:pPr lvl="2"/>
            <a:r>
              <a:rPr lang="en-GB" dirty="0"/>
              <a:t>Higher accuracy</a:t>
            </a:r>
          </a:p>
          <a:p>
            <a:pPr lvl="1">
              <a:buFont typeface="Courier New" panose="02070309020205020404" pitchFamily="49" charset="0"/>
              <a:buChar char="o"/>
            </a:pPr>
            <a:r>
              <a:rPr lang="en-GB" dirty="0"/>
              <a:t>Cons:</a:t>
            </a:r>
          </a:p>
          <a:p>
            <a:pPr lvl="2"/>
            <a:r>
              <a:rPr lang="en-GB" dirty="0"/>
              <a:t>More computation</a:t>
            </a:r>
          </a:p>
          <a:p>
            <a:pPr algn="l"/>
            <a:endParaRPr lang="en-GB" dirty="0"/>
          </a:p>
        </p:txBody>
      </p:sp>
    </p:spTree>
    <p:extLst>
      <p:ext uri="{BB962C8B-B14F-4D97-AF65-F5344CB8AC3E}">
        <p14:creationId xmlns:p14="http://schemas.microsoft.com/office/powerpoint/2010/main" val="1483895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7D377C-B4BB-491F-9160-FEE13DFA3E7B}"/>
              </a:ext>
            </a:extLst>
          </p:cNvPr>
          <p:cNvSpPr/>
          <p:nvPr/>
        </p:nvSpPr>
        <p:spPr>
          <a:xfrm>
            <a:off x="3704101" y="2967335"/>
            <a:ext cx="4783810" cy="1754326"/>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Thanks </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sym typeface="Wingdings" panose="05000000000000000000" pitchFamily="2" charset="2"/>
              </a:rPr>
              <a:t></a:t>
            </a:r>
          </a:p>
          <a:p>
            <a:pPr algn="ctr"/>
            <a:r>
              <a:rPr lang="en-US" sz="5400" b="1" dirty="0">
                <a:ln w="12700">
                  <a:solidFill>
                    <a:schemeClr val="accent5"/>
                  </a:solidFill>
                  <a:prstDash val="solid"/>
                </a:ln>
                <a:pattFill prst="ltDnDiag">
                  <a:fgClr>
                    <a:schemeClr val="accent5">
                      <a:lumMod val="60000"/>
                      <a:lumOff val="40000"/>
                    </a:schemeClr>
                  </a:fgClr>
                  <a:bgClr>
                    <a:schemeClr val="bg1"/>
                  </a:bgClr>
                </a:pattFill>
                <a:sym typeface="Wingdings" panose="05000000000000000000" pitchFamily="2" charset="2"/>
              </a:rPr>
              <a:t>Any comments?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855702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0CE-BDF6-4B29-A64B-154F027DF2F7}"/>
              </a:ext>
            </a:extLst>
          </p:cNvPr>
          <p:cNvSpPr>
            <a:spLocks noGrp="1"/>
          </p:cNvSpPr>
          <p:nvPr>
            <p:ph type="title"/>
          </p:nvPr>
        </p:nvSpPr>
        <p:spPr/>
        <p:txBody>
          <a:bodyPr/>
          <a:lstStyle/>
          <a:p>
            <a:r>
              <a:rPr lang="en-GB" dirty="0"/>
              <a:t>An idea for using machine learning</a:t>
            </a:r>
          </a:p>
        </p:txBody>
      </p:sp>
      <p:sp>
        <p:nvSpPr>
          <p:cNvPr id="3" name="Content Placeholder 2">
            <a:extLst>
              <a:ext uri="{FF2B5EF4-FFF2-40B4-BE49-F238E27FC236}">
                <a16:creationId xmlns:a16="http://schemas.microsoft.com/office/drawing/2014/main" id="{644591DD-5108-4B47-A57A-F252B24CDAE0}"/>
              </a:ext>
            </a:extLst>
          </p:cNvPr>
          <p:cNvSpPr>
            <a:spLocks noGrp="1"/>
          </p:cNvSpPr>
          <p:nvPr>
            <p:ph idx="1"/>
          </p:nvPr>
        </p:nvSpPr>
        <p:spPr/>
        <p:txBody>
          <a:bodyPr/>
          <a:lstStyle/>
          <a:p>
            <a:r>
              <a:rPr lang="en-GB" dirty="0"/>
              <a:t>How to extract features?</a:t>
            </a:r>
          </a:p>
          <a:p>
            <a:pPr lvl="1"/>
            <a:r>
              <a:rPr lang="en-GB" dirty="0"/>
              <a:t>Need careful analysis and investigation.</a:t>
            </a:r>
          </a:p>
          <a:p>
            <a:r>
              <a:rPr lang="en-GB" dirty="0"/>
              <a:t>Some preliminary ideas</a:t>
            </a:r>
          </a:p>
          <a:p>
            <a:pPr lvl="1"/>
            <a:r>
              <a:rPr lang="en-GB" dirty="0"/>
              <a:t>Based on different algorithm, different features will be extracted.</a:t>
            </a:r>
          </a:p>
          <a:p>
            <a:pPr lvl="2"/>
            <a:r>
              <a:rPr lang="en-GB" dirty="0"/>
              <a:t>S-G filter: first to forth derivatives, maybe fifth needed, estimated noise, window size also matters?</a:t>
            </a:r>
          </a:p>
          <a:p>
            <a:pPr lvl="2"/>
            <a:r>
              <a:rPr lang="en-GB" dirty="0"/>
              <a:t>Filter convolution: first derivative, convolution value, estimated noise, the time duration the first derivative larger(or smaller) than zero, parameter of filter functions also matters??</a:t>
            </a:r>
          </a:p>
          <a:p>
            <a:pPr lvl="2"/>
            <a:r>
              <a:rPr lang="en-GB" dirty="0"/>
              <a:t>Maybe above two methods can be combined…</a:t>
            </a:r>
          </a:p>
          <a:p>
            <a:pPr lvl="2"/>
            <a:r>
              <a:rPr lang="en-GB" dirty="0"/>
              <a:t>Other methods?</a:t>
            </a:r>
          </a:p>
        </p:txBody>
      </p:sp>
    </p:spTree>
    <p:extLst>
      <p:ext uri="{BB962C8B-B14F-4D97-AF65-F5344CB8AC3E}">
        <p14:creationId xmlns:p14="http://schemas.microsoft.com/office/powerpoint/2010/main" val="880429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1179-BABC-4566-A411-1F6BE98FC407}"/>
              </a:ext>
            </a:extLst>
          </p:cNvPr>
          <p:cNvSpPr>
            <a:spLocks noGrp="1"/>
          </p:cNvSpPr>
          <p:nvPr>
            <p:ph type="title"/>
          </p:nvPr>
        </p:nvSpPr>
        <p:spPr/>
        <p:txBody>
          <a:bodyPr/>
          <a:lstStyle/>
          <a:p>
            <a:r>
              <a:rPr lang="en-GB" b="1" dirty="0"/>
              <a:t>Questions</a:t>
            </a:r>
          </a:p>
        </p:txBody>
      </p:sp>
      <p:sp>
        <p:nvSpPr>
          <p:cNvPr id="3" name="Content Placeholder 2">
            <a:extLst>
              <a:ext uri="{FF2B5EF4-FFF2-40B4-BE49-F238E27FC236}">
                <a16:creationId xmlns:a16="http://schemas.microsoft.com/office/drawing/2014/main" id="{19E0E559-5A34-40EC-AD4E-E2F2F31C3A35}"/>
              </a:ext>
            </a:extLst>
          </p:cNvPr>
          <p:cNvSpPr>
            <a:spLocks noGrp="1"/>
          </p:cNvSpPr>
          <p:nvPr>
            <p:ph idx="1"/>
          </p:nvPr>
        </p:nvSpPr>
        <p:spPr/>
        <p:txBody>
          <a:bodyPr>
            <a:normAutofit/>
          </a:bodyPr>
          <a:lstStyle/>
          <a:p>
            <a:r>
              <a:rPr lang="en-GB" dirty="0"/>
              <a:t>Which method to chose?</a:t>
            </a:r>
          </a:p>
          <a:p>
            <a:pPr lvl="1">
              <a:buFont typeface="Wingdings" panose="05000000000000000000" pitchFamily="2" charset="2"/>
              <a:buChar char="q"/>
            </a:pPr>
            <a:r>
              <a:rPr lang="en-GB" dirty="0"/>
              <a:t>Simplicity</a:t>
            </a:r>
          </a:p>
          <a:p>
            <a:pPr lvl="1">
              <a:buFont typeface="Wingdings" panose="05000000000000000000" pitchFamily="2" charset="2"/>
              <a:buChar char="q"/>
            </a:pPr>
            <a:r>
              <a:rPr lang="en-GB" dirty="0"/>
              <a:t>Accuracy </a:t>
            </a:r>
          </a:p>
          <a:p>
            <a:r>
              <a:rPr lang="en-GB" dirty="0"/>
              <a:t>Our real case data</a:t>
            </a:r>
          </a:p>
          <a:p>
            <a:pPr lvl="1">
              <a:buFont typeface="Wingdings" panose="05000000000000000000" pitchFamily="2" charset="2"/>
              <a:buChar char="q"/>
            </a:pPr>
            <a:r>
              <a:rPr lang="en-GB" dirty="0"/>
              <a:t>Outlier removed?</a:t>
            </a:r>
          </a:p>
          <a:p>
            <a:pPr lvl="1">
              <a:buFont typeface="Wingdings" panose="05000000000000000000" pitchFamily="2" charset="2"/>
              <a:buChar char="q"/>
            </a:pPr>
            <a:r>
              <a:rPr lang="en-GB" dirty="0"/>
              <a:t>Denoised?</a:t>
            </a:r>
          </a:p>
          <a:p>
            <a:r>
              <a:rPr lang="en-GB" dirty="0"/>
              <a:t>A naive thinking</a:t>
            </a:r>
          </a:p>
          <a:p>
            <a:pPr lvl="1">
              <a:buFont typeface="Wingdings" panose="05000000000000000000" pitchFamily="2" charset="2"/>
              <a:buChar char="q"/>
            </a:pPr>
            <a:r>
              <a:rPr lang="en-GB" dirty="0"/>
              <a:t>Use the reconstructed flow rate data (Anisa 2020) to identify the pressure transient</a:t>
            </a:r>
          </a:p>
        </p:txBody>
      </p:sp>
    </p:spTree>
    <p:extLst>
      <p:ext uri="{BB962C8B-B14F-4D97-AF65-F5344CB8AC3E}">
        <p14:creationId xmlns:p14="http://schemas.microsoft.com/office/powerpoint/2010/main" val="1046343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56F6B-8D61-4C37-81F8-66C49F365C61}"/>
              </a:ext>
            </a:extLst>
          </p:cNvPr>
          <p:cNvPicPr>
            <a:picLocks noChangeAspect="1"/>
          </p:cNvPicPr>
          <p:nvPr/>
        </p:nvPicPr>
        <p:blipFill>
          <a:blip r:embed="rId2"/>
          <a:stretch>
            <a:fillRect/>
          </a:stretch>
        </p:blipFill>
        <p:spPr>
          <a:xfrm>
            <a:off x="2771775" y="581025"/>
            <a:ext cx="6648450" cy="5695950"/>
          </a:xfrm>
          <a:prstGeom prst="rect">
            <a:avLst/>
          </a:prstGeom>
        </p:spPr>
      </p:pic>
      <p:sp>
        <p:nvSpPr>
          <p:cNvPr id="4" name="TextBox 3">
            <a:extLst>
              <a:ext uri="{FF2B5EF4-FFF2-40B4-BE49-F238E27FC236}">
                <a16:creationId xmlns:a16="http://schemas.microsoft.com/office/drawing/2014/main" id="{B2396803-5E49-4C1B-9402-7432551C1678}"/>
              </a:ext>
            </a:extLst>
          </p:cNvPr>
          <p:cNvSpPr txBox="1"/>
          <p:nvPr/>
        </p:nvSpPr>
        <p:spPr>
          <a:xfrm>
            <a:off x="5783016" y="2093106"/>
            <a:ext cx="1090750" cy="369332"/>
          </a:xfrm>
          <a:prstGeom prst="rect">
            <a:avLst/>
          </a:prstGeom>
          <a:solidFill>
            <a:schemeClr val="bg1"/>
          </a:solidFill>
        </p:spPr>
        <p:txBody>
          <a:bodyPr wrap="square" rtlCol="0">
            <a:spAutoFit/>
          </a:bodyPr>
          <a:lstStyle/>
          <a:p>
            <a:endParaRPr lang="en-GB" dirty="0"/>
          </a:p>
        </p:txBody>
      </p:sp>
      <p:sp>
        <p:nvSpPr>
          <p:cNvPr id="5" name="TextBox 4">
            <a:extLst>
              <a:ext uri="{FF2B5EF4-FFF2-40B4-BE49-F238E27FC236}">
                <a16:creationId xmlns:a16="http://schemas.microsoft.com/office/drawing/2014/main" id="{C5B3CCDA-E703-43CE-A36B-DE41CBE682C2}"/>
              </a:ext>
            </a:extLst>
          </p:cNvPr>
          <p:cNvSpPr txBox="1"/>
          <p:nvPr/>
        </p:nvSpPr>
        <p:spPr>
          <a:xfrm>
            <a:off x="5760117" y="5945590"/>
            <a:ext cx="1090750" cy="369332"/>
          </a:xfrm>
          <a:prstGeom prst="rect">
            <a:avLst/>
          </a:prstGeom>
          <a:solidFill>
            <a:schemeClr val="bg1"/>
          </a:solidFill>
        </p:spPr>
        <p:txBody>
          <a:bodyPr wrap="square" rtlCol="0">
            <a:spAutoFit/>
          </a:bodyPr>
          <a:lstStyle/>
          <a:p>
            <a:endParaRPr lang="en-GB" dirty="0"/>
          </a:p>
        </p:txBody>
      </p:sp>
      <p:sp>
        <p:nvSpPr>
          <p:cNvPr id="7" name="TextBox 6">
            <a:extLst>
              <a:ext uri="{FF2B5EF4-FFF2-40B4-BE49-F238E27FC236}">
                <a16:creationId xmlns:a16="http://schemas.microsoft.com/office/drawing/2014/main" id="{157788F6-DB67-433D-9B9B-5D4A1CFD5182}"/>
              </a:ext>
            </a:extLst>
          </p:cNvPr>
          <p:cNvSpPr txBox="1"/>
          <p:nvPr/>
        </p:nvSpPr>
        <p:spPr>
          <a:xfrm>
            <a:off x="5550817" y="5614204"/>
            <a:ext cx="1555149" cy="369332"/>
          </a:xfrm>
          <a:prstGeom prst="rect">
            <a:avLst/>
          </a:prstGeom>
          <a:solidFill>
            <a:schemeClr val="bg1"/>
          </a:solidFill>
        </p:spPr>
        <p:txBody>
          <a:bodyPr wrap="square" rtlCol="0">
            <a:spAutoFit/>
          </a:bodyPr>
          <a:lstStyle/>
          <a:p>
            <a:r>
              <a:rPr lang="en-GB" dirty="0"/>
              <a:t>2</a:t>
            </a:r>
            <a:r>
              <a:rPr lang="en-GB" baseline="30000" dirty="0"/>
              <a:t>nd </a:t>
            </a:r>
            <a:r>
              <a:rPr lang="en-GB" dirty="0"/>
              <a:t>derivative</a:t>
            </a:r>
          </a:p>
        </p:txBody>
      </p:sp>
      <p:sp>
        <p:nvSpPr>
          <p:cNvPr id="8" name="TextBox 7">
            <a:extLst>
              <a:ext uri="{FF2B5EF4-FFF2-40B4-BE49-F238E27FC236}">
                <a16:creationId xmlns:a16="http://schemas.microsoft.com/office/drawing/2014/main" id="{A6ECA13F-F734-4B23-BA47-9E3B33ECD62A}"/>
              </a:ext>
            </a:extLst>
          </p:cNvPr>
          <p:cNvSpPr txBox="1"/>
          <p:nvPr/>
        </p:nvSpPr>
        <p:spPr>
          <a:xfrm>
            <a:off x="5783016" y="4111800"/>
            <a:ext cx="1090750" cy="369332"/>
          </a:xfrm>
          <a:prstGeom prst="rect">
            <a:avLst/>
          </a:prstGeom>
          <a:solidFill>
            <a:schemeClr val="bg1"/>
          </a:solidFill>
        </p:spPr>
        <p:txBody>
          <a:bodyPr wrap="square" rtlCol="0">
            <a:spAutoFit/>
          </a:bodyPr>
          <a:lstStyle/>
          <a:p>
            <a:endParaRPr lang="en-GB" dirty="0"/>
          </a:p>
        </p:txBody>
      </p:sp>
      <p:sp>
        <p:nvSpPr>
          <p:cNvPr id="9" name="TextBox 8">
            <a:extLst>
              <a:ext uri="{FF2B5EF4-FFF2-40B4-BE49-F238E27FC236}">
                <a16:creationId xmlns:a16="http://schemas.microsoft.com/office/drawing/2014/main" id="{3B54E594-7484-4108-8025-0842FC019575}"/>
              </a:ext>
            </a:extLst>
          </p:cNvPr>
          <p:cNvSpPr txBox="1"/>
          <p:nvPr/>
        </p:nvSpPr>
        <p:spPr>
          <a:xfrm>
            <a:off x="5491498" y="3761322"/>
            <a:ext cx="1555149" cy="369332"/>
          </a:xfrm>
          <a:prstGeom prst="rect">
            <a:avLst/>
          </a:prstGeom>
          <a:solidFill>
            <a:schemeClr val="bg1"/>
          </a:solidFill>
        </p:spPr>
        <p:txBody>
          <a:bodyPr wrap="square" rtlCol="0">
            <a:spAutoFit/>
          </a:bodyPr>
          <a:lstStyle/>
          <a:p>
            <a:r>
              <a:rPr lang="en-GB" dirty="0"/>
              <a:t>1</a:t>
            </a:r>
            <a:r>
              <a:rPr lang="en-GB" baseline="30000" dirty="0"/>
              <a:t>st</a:t>
            </a:r>
            <a:r>
              <a:rPr lang="en-GB" dirty="0"/>
              <a:t> derivative</a:t>
            </a:r>
          </a:p>
        </p:txBody>
      </p:sp>
      <p:sp>
        <p:nvSpPr>
          <p:cNvPr id="10" name="TextBox 9">
            <a:extLst>
              <a:ext uri="{FF2B5EF4-FFF2-40B4-BE49-F238E27FC236}">
                <a16:creationId xmlns:a16="http://schemas.microsoft.com/office/drawing/2014/main" id="{AA6683F3-AF70-4ED0-AFAA-930CBBB9B140}"/>
              </a:ext>
            </a:extLst>
          </p:cNvPr>
          <p:cNvSpPr txBox="1"/>
          <p:nvPr/>
        </p:nvSpPr>
        <p:spPr>
          <a:xfrm>
            <a:off x="5550817" y="1928861"/>
            <a:ext cx="1555149" cy="369332"/>
          </a:xfrm>
          <a:prstGeom prst="rect">
            <a:avLst/>
          </a:prstGeom>
          <a:solidFill>
            <a:schemeClr val="bg1"/>
          </a:solidFill>
        </p:spPr>
        <p:txBody>
          <a:bodyPr wrap="square" rtlCol="0">
            <a:spAutoFit/>
          </a:bodyPr>
          <a:lstStyle/>
          <a:p>
            <a:r>
              <a:rPr lang="en-GB" dirty="0"/>
              <a:t>Original signal</a:t>
            </a:r>
          </a:p>
        </p:txBody>
      </p:sp>
    </p:spTree>
    <p:extLst>
      <p:ext uri="{BB962C8B-B14F-4D97-AF65-F5344CB8AC3E}">
        <p14:creationId xmlns:p14="http://schemas.microsoft.com/office/powerpoint/2010/main" val="769757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99BF-50C3-41C0-A887-3319268F8B75}"/>
              </a:ext>
            </a:extLst>
          </p:cNvPr>
          <p:cNvSpPr>
            <a:spLocks noGrp="1"/>
          </p:cNvSpPr>
          <p:nvPr>
            <p:ph type="title"/>
          </p:nvPr>
        </p:nvSpPr>
        <p:spPr/>
        <p:txBody>
          <a:bodyPr/>
          <a:lstStyle/>
          <a:p>
            <a:r>
              <a:rPr lang="en-GB" dirty="0"/>
              <a:t>Challenges of PDG data</a:t>
            </a:r>
          </a:p>
        </p:txBody>
      </p:sp>
      <p:pic>
        <p:nvPicPr>
          <p:cNvPr id="5" name="Picture 4">
            <a:extLst>
              <a:ext uri="{FF2B5EF4-FFF2-40B4-BE49-F238E27FC236}">
                <a16:creationId xmlns:a16="http://schemas.microsoft.com/office/drawing/2014/main" id="{3858C6F4-6009-4971-AE95-0B36F55AD889}"/>
              </a:ext>
            </a:extLst>
          </p:cNvPr>
          <p:cNvPicPr>
            <a:picLocks noChangeAspect="1"/>
          </p:cNvPicPr>
          <p:nvPr/>
        </p:nvPicPr>
        <p:blipFill>
          <a:blip r:embed="rId2"/>
          <a:stretch>
            <a:fillRect/>
          </a:stretch>
        </p:blipFill>
        <p:spPr>
          <a:xfrm>
            <a:off x="940190" y="3428999"/>
            <a:ext cx="4562475" cy="2733675"/>
          </a:xfrm>
          <a:prstGeom prst="rect">
            <a:avLst/>
          </a:prstGeom>
        </p:spPr>
      </p:pic>
      <p:pic>
        <p:nvPicPr>
          <p:cNvPr id="7" name="Picture 6">
            <a:extLst>
              <a:ext uri="{FF2B5EF4-FFF2-40B4-BE49-F238E27FC236}">
                <a16:creationId xmlns:a16="http://schemas.microsoft.com/office/drawing/2014/main" id="{8F867C1B-4D13-4137-8FF1-B915C6077EC2}"/>
              </a:ext>
            </a:extLst>
          </p:cNvPr>
          <p:cNvPicPr>
            <a:picLocks noChangeAspect="1"/>
          </p:cNvPicPr>
          <p:nvPr/>
        </p:nvPicPr>
        <p:blipFill>
          <a:blip r:embed="rId3"/>
          <a:stretch>
            <a:fillRect/>
          </a:stretch>
        </p:blipFill>
        <p:spPr>
          <a:xfrm>
            <a:off x="6772275" y="3429000"/>
            <a:ext cx="4581525" cy="2733675"/>
          </a:xfrm>
          <a:prstGeom prst="rect">
            <a:avLst/>
          </a:prstGeom>
        </p:spPr>
      </p:pic>
      <p:sp>
        <p:nvSpPr>
          <p:cNvPr id="9" name="TextBox 8">
            <a:extLst>
              <a:ext uri="{FF2B5EF4-FFF2-40B4-BE49-F238E27FC236}">
                <a16:creationId xmlns:a16="http://schemas.microsoft.com/office/drawing/2014/main" id="{333845D4-9B97-46C2-8AE9-EF45D9A1434E}"/>
              </a:ext>
            </a:extLst>
          </p:cNvPr>
          <p:cNvSpPr txBox="1"/>
          <p:nvPr/>
        </p:nvSpPr>
        <p:spPr>
          <a:xfrm>
            <a:off x="838200" y="1849360"/>
            <a:ext cx="5859553" cy="1015663"/>
          </a:xfrm>
          <a:prstGeom prst="rect">
            <a:avLst/>
          </a:prstGeom>
          <a:noFill/>
        </p:spPr>
        <p:txBody>
          <a:bodyPr wrap="none" rtlCol="0">
            <a:spAutoFit/>
          </a:bodyPr>
          <a:lstStyle/>
          <a:p>
            <a:pPr marL="342900" indent="-342900">
              <a:buFont typeface="Arial" panose="020B0604020202020204" pitchFamily="34" charset="0"/>
              <a:buChar char="•"/>
            </a:pPr>
            <a:r>
              <a:rPr lang="en-GB" sz="2000" dirty="0"/>
              <a:t>Pressure Transient Analysis (PTA)</a:t>
            </a:r>
          </a:p>
          <a:p>
            <a:pPr marL="800100" lvl="1" indent="-342900">
              <a:buFont typeface="Arial" panose="020B0604020202020204" pitchFamily="34" charset="0"/>
              <a:buChar char="•"/>
            </a:pPr>
            <a:r>
              <a:rPr lang="en-GB" sz="2000" dirty="0"/>
              <a:t>Need high frequency extraction</a:t>
            </a:r>
          </a:p>
          <a:p>
            <a:pPr marL="800100" lvl="1" indent="-342900">
              <a:buFont typeface="Arial" panose="020B0604020202020204" pitchFamily="34" charset="0"/>
              <a:buChar char="•"/>
            </a:pPr>
            <a:r>
              <a:rPr lang="en-GB" sz="2000" dirty="0"/>
              <a:t>1 pressure point per hour is more than enough</a:t>
            </a:r>
          </a:p>
        </p:txBody>
      </p:sp>
      <p:sp>
        <p:nvSpPr>
          <p:cNvPr id="10" name="TextBox 9">
            <a:extLst>
              <a:ext uri="{FF2B5EF4-FFF2-40B4-BE49-F238E27FC236}">
                <a16:creationId xmlns:a16="http://schemas.microsoft.com/office/drawing/2014/main" id="{DBC08627-D821-4F6F-94BB-D9BC3C0E54F7}"/>
              </a:ext>
            </a:extLst>
          </p:cNvPr>
          <p:cNvSpPr txBox="1"/>
          <p:nvPr/>
        </p:nvSpPr>
        <p:spPr>
          <a:xfrm>
            <a:off x="6591561" y="1690688"/>
            <a:ext cx="5397888" cy="1323439"/>
          </a:xfrm>
          <a:prstGeom prst="rect">
            <a:avLst/>
          </a:prstGeom>
          <a:noFill/>
        </p:spPr>
        <p:txBody>
          <a:bodyPr wrap="square" rtlCol="0">
            <a:spAutoFit/>
          </a:bodyPr>
          <a:lstStyle/>
          <a:p>
            <a:pPr marL="342900" indent="-342900">
              <a:buFont typeface="Arial" panose="020B0604020202020204" pitchFamily="34" charset="0"/>
              <a:buChar char="•"/>
            </a:pPr>
            <a:r>
              <a:rPr lang="en-GB" sz="2000" dirty="0"/>
              <a:t>Rate Transient Analysis (RTA)</a:t>
            </a:r>
          </a:p>
          <a:p>
            <a:pPr marL="800100" lvl="1" indent="-342900">
              <a:buFont typeface="Arial" panose="020B0604020202020204" pitchFamily="34" charset="0"/>
              <a:buChar char="•"/>
            </a:pPr>
            <a:r>
              <a:rPr lang="en-GB" sz="2000" dirty="0"/>
              <a:t>Need low frequency extraction</a:t>
            </a:r>
          </a:p>
          <a:p>
            <a:pPr marL="800100" lvl="1" indent="-342900">
              <a:buFont typeface="Arial" panose="020B0604020202020204" pitchFamily="34" charset="0"/>
              <a:buChar char="•"/>
            </a:pPr>
            <a:r>
              <a:rPr lang="en-GB" sz="2000" dirty="0"/>
              <a:t>1,000 points extracted on a logarithmic time scale will be suitable for analysis</a:t>
            </a:r>
          </a:p>
        </p:txBody>
      </p:sp>
    </p:spTree>
    <p:extLst>
      <p:ext uri="{BB962C8B-B14F-4D97-AF65-F5344CB8AC3E}">
        <p14:creationId xmlns:p14="http://schemas.microsoft.com/office/powerpoint/2010/main" val="583534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D554-6F9B-4C95-8125-77418BF05F6B}"/>
              </a:ext>
            </a:extLst>
          </p:cNvPr>
          <p:cNvSpPr>
            <a:spLocks noGrp="1"/>
          </p:cNvSpPr>
          <p:nvPr>
            <p:ph type="title"/>
          </p:nvPr>
        </p:nvSpPr>
        <p:spPr/>
        <p:txBody>
          <a:bodyPr/>
          <a:lstStyle/>
          <a:p>
            <a:r>
              <a:rPr lang="en-GB" dirty="0"/>
              <a:t>Wavelet filtration</a:t>
            </a:r>
          </a:p>
        </p:txBody>
      </p:sp>
      <p:sp>
        <p:nvSpPr>
          <p:cNvPr id="3" name="Content Placeholder 2">
            <a:extLst>
              <a:ext uri="{FF2B5EF4-FFF2-40B4-BE49-F238E27FC236}">
                <a16:creationId xmlns:a16="http://schemas.microsoft.com/office/drawing/2014/main" id="{A798D340-6287-498A-8CA4-358ABD117E3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73D11470-202D-4752-B18F-CDA8D8A0E720}"/>
              </a:ext>
            </a:extLst>
          </p:cNvPr>
          <p:cNvPicPr>
            <a:picLocks noChangeAspect="1"/>
          </p:cNvPicPr>
          <p:nvPr/>
        </p:nvPicPr>
        <p:blipFill>
          <a:blip r:embed="rId2"/>
          <a:stretch>
            <a:fillRect/>
          </a:stretch>
        </p:blipFill>
        <p:spPr>
          <a:xfrm>
            <a:off x="141992" y="1715294"/>
            <a:ext cx="4762500" cy="4572000"/>
          </a:xfrm>
          <a:prstGeom prst="rect">
            <a:avLst/>
          </a:prstGeom>
        </p:spPr>
      </p:pic>
      <p:pic>
        <p:nvPicPr>
          <p:cNvPr id="7" name="Picture 6">
            <a:extLst>
              <a:ext uri="{FF2B5EF4-FFF2-40B4-BE49-F238E27FC236}">
                <a16:creationId xmlns:a16="http://schemas.microsoft.com/office/drawing/2014/main" id="{1F867497-7BBD-4E7C-A0EF-99A82CA27AA8}"/>
              </a:ext>
            </a:extLst>
          </p:cNvPr>
          <p:cNvPicPr>
            <a:picLocks noChangeAspect="1"/>
          </p:cNvPicPr>
          <p:nvPr/>
        </p:nvPicPr>
        <p:blipFill>
          <a:blip r:embed="rId3"/>
          <a:stretch>
            <a:fillRect/>
          </a:stretch>
        </p:blipFill>
        <p:spPr>
          <a:xfrm>
            <a:off x="4998317" y="1305719"/>
            <a:ext cx="6937592" cy="5187156"/>
          </a:xfrm>
          <a:prstGeom prst="rect">
            <a:avLst/>
          </a:prstGeom>
        </p:spPr>
      </p:pic>
    </p:spTree>
    <p:extLst>
      <p:ext uri="{BB962C8B-B14F-4D97-AF65-F5344CB8AC3E}">
        <p14:creationId xmlns:p14="http://schemas.microsoft.com/office/powerpoint/2010/main" val="10231469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D554-6F9B-4C95-8125-77418BF05F6B}"/>
              </a:ext>
            </a:extLst>
          </p:cNvPr>
          <p:cNvSpPr>
            <a:spLocks noGrp="1"/>
          </p:cNvSpPr>
          <p:nvPr>
            <p:ph type="title"/>
          </p:nvPr>
        </p:nvSpPr>
        <p:spPr/>
        <p:txBody>
          <a:bodyPr/>
          <a:lstStyle/>
          <a:p>
            <a:r>
              <a:rPr lang="en-GB" dirty="0"/>
              <a:t>Wavelet filtration</a:t>
            </a:r>
          </a:p>
        </p:txBody>
      </p:sp>
      <p:sp>
        <p:nvSpPr>
          <p:cNvPr id="3" name="Content Placeholder 2">
            <a:extLst>
              <a:ext uri="{FF2B5EF4-FFF2-40B4-BE49-F238E27FC236}">
                <a16:creationId xmlns:a16="http://schemas.microsoft.com/office/drawing/2014/main" id="{A798D340-6287-498A-8CA4-358ABD117E36}"/>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B6F2C281-D9B2-4EA3-9E77-5F4F8BD598DF}"/>
              </a:ext>
            </a:extLst>
          </p:cNvPr>
          <p:cNvPicPr>
            <a:picLocks noChangeAspect="1"/>
          </p:cNvPicPr>
          <p:nvPr/>
        </p:nvPicPr>
        <p:blipFill>
          <a:blip r:embed="rId2"/>
          <a:stretch>
            <a:fillRect/>
          </a:stretch>
        </p:blipFill>
        <p:spPr>
          <a:xfrm>
            <a:off x="838200" y="1481089"/>
            <a:ext cx="5638800" cy="4819650"/>
          </a:xfrm>
          <a:prstGeom prst="rect">
            <a:avLst/>
          </a:prstGeom>
        </p:spPr>
      </p:pic>
      <p:pic>
        <p:nvPicPr>
          <p:cNvPr id="9" name="Picture 8">
            <a:extLst>
              <a:ext uri="{FF2B5EF4-FFF2-40B4-BE49-F238E27FC236}">
                <a16:creationId xmlns:a16="http://schemas.microsoft.com/office/drawing/2014/main" id="{1573D895-480F-46A9-AE45-D57F1295844E}"/>
              </a:ext>
            </a:extLst>
          </p:cNvPr>
          <p:cNvPicPr>
            <a:picLocks noChangeAspect="1"/>
          </p:cNvPicPr>
          <p:nvPr/>
        </p:nvPicPr>
        <p:blipFill>
          <a:blip r:embed="rId3"/>
          <a:stretch>
            <a:fillRect/>
          </a:stretch>
        </p:blipFill>
        <p:spPr>
          <a:xfrm>
            <a:off x="6603328" y="2739231"/>
            <a:ext cx="4905375" cy="2524125"/>
          </a:xfrm>
          <a:prstGeom prst="rect">
            <a:avLst/>
          </a:prstGeom>
        </p:spPr>
      </p:pic>
    </p:spTree>
    <p:extLst>
      <p:ext uri="{BB962C8B-B14F-4D97-AF65-F5344CB8AC3E}">
        <p14:creationId xmlns:p14="http://schemas.microsoft.com/office/powerpoint/2010/main" val="3656503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706798-E209-44D1-ABF5-2B1545CA2678}"/>
              </a:ext>
            </a:extLst>
          </p:cNvPr>
          <p:cNvPicPr>
            <a:picLocks noChangeAspect="1"/>
          </p:cNvPicPr>
          <p:nvPr/>
        </p:nvPicPr>
        <p:blipFill>
          <a:blip r:embed="rId2"/>
          <a:stretch>
            <a:fillRect/>
          </a:stretch>
        </p:blipFill>
        <p:spPr>
          <a:xfrm>
            <a:off x="1700212" y="290512"/>
            <a:ext cx="8791575" cy="6276975"/>
          </a:xfrm>
          <a:prstGeom prst="rect">
            <a:avLst/>
          </a:prstGeom>
        </p:spPr>
      </p:pic>
    </p:spTree>
    <p:extLst>
      <p:ext uri="{BB962C8B-B14F-4D97-AF65-F5344CB8AC3E}">
        <p14:creationId xmlns:p14="http://schemas.microsoft.com/office/powerpoint/2010/main" val="2014031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Four methods by Rai (2005)</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pPr marL="0" indent="0">
              <a:buNone/>
            </a:pPr>
            <a:endParaRPr lang="en-GB" dirty="0"/>
          </a:p>
          <a:p>
            <a:pPr marL="457200" lvl="1" indent="0">
              <a:buNone/>
            </a:pPr>
            <a:endParaRPr lang="en-GB" dirty="0"/>
          </a:p>
        </p:txBody>
      </p:sp>
      <p:graphicFrame>
        <p:nvGraphicFramePr>
          <p:cNvPr id="4" name="Table 4">
            <a:extLst>
              <a:ext uri="{FF2B5EF4-FFF2-40B4-BE49-F238E27FC236}">
                <a16:creationId xmlns:a16="http://schemas.microsoft.com/office/drawing/2014/main" id="{29D8A18C-7972-4701-A4DC-B723E20CA2C3}"/>
              </a:ext>
            </a:extLst>
          </p:cNvPr>
          <p:cNvGraphicFramePr>
            <a:graphicFrameLocks noGrp="1"/>
          </p:cNvGraphicFramePr>
          <p:nvPr>
            <p:extLst>
              <p:ext uri="{D42A27DB-BD31-4B8C-83A1-F6EECF244321}">
                <p14:modId xmlns:p14="http://schemas.microsoft.com/office/powerpoint/2010/main" val="2598072705"/>
              </p:ext>
            </p:extLst>
          </p:nvPr>
        </p:nvGraphicFramePr>
        <p:xfrm>
          <a:off x="710213" y="1624613"/>
          <a:ext cx="10515599" cy="4203626"/>
        </p:xfrm>
        <a:graphic>
          <a:graphicData uri="http://schemas.openxmlformats.org/drawingml/2006/table">
            <a:tbl>
              <a:tblPr firstRow="1" bandRow="1">
                <a:tableStyleId>{5C22544A-7EE6-4342-B048-85BDC9FD1C3A}</a:tableStyleId>
              </a:tblPr>
              <a:tblGrid>
                <a:gridCol w="2068498">
                  <a:extLst>
                    <a:ext uri="{9D8B030D-6E8A-4147-A177-3AD203B41FA5}">
                      <a16:colId xmlns:a16="http://schemas.microsoft.com/office/drawing/2014/main" val="1565271355"/>
                    </a:ext>
                  </a:extLst>
                </a:gridCol>
                <a:gridCol w="4811697">
                  <a:extLst>
                    <a:ext uri="{9D8B030D-6E8A-4147-A177-3AD203B41FA5}">
                      <a16:colId xmlns:a16="http://schemas.microsoft.com/office/drawing/2014/main" val="1154630311"/>
                    </a:ext>
                  </a:extLst>
                </a:gridCol>
                <a:gridCol w="3635404">
                  <a:extLst>
                    <a:ext uri="{9D8B030D-6E8A-4147-A177-3AD203B41FA5}">
                      <a16:colId xmlns:a16="http://schemas.microsoft.com/office/drawing/2014/main" val="4281262478"/>
                    </a:ext>
                  </a:extLst>
                </a:gridCol>
              </a:tblGrid>
              <a:tr h="364933">
                <a:tc>
                  <a:txBody>
                    <a:bodyPr/>
                    <a:lstStyle/>
                    <a:p>
                      <a:r>
                        <a:rPr lang="en-GB" dirty="0"/>
                        <a:t>Name</a:t>
                      </a:r>
                    </a:p>
                  </a:txBody>
                  <a:tcPr/>
                </a:tc>
                <a:tc>
                  <a:txBody>
                    <a:bodyPr/>
                    <a:lstStyle/>
                    <a:p>
                      <a:r>
                        <a:rPr lang="en-GB" dirty="0"/>
                        <a:t>Pros</a:t>
                      </a:r>
                    </a:p>
                  </a:txBody>
                  <a:tcPr/>
                </a:tc>
                <a:tc>
                  <a:txBody>
                    <a:bodyPr/>
                    <a:lstStyle/>
                    <a:p>
                      <a:r>
                        <a:rPr lang="en-GB" dirty="0"/>
                        <a:t>Cons</a:t>
                      </a:r>
                    </a:p>
                  </a:txBody>
                  <a:tcPr/>
                </a:tc>
                <a:extLst>
                  <a:ext uri="{0D108BD9-81ED-4DB2-BD59-A6C34878D82A}">
                    <a16:rowId xmlns:a16="http://schemas.microsoft.com/office/drawing/2014/main" val="4181476559"/>
                  </a:ext>
                </a:extLst>
              </a:tr>
              <a:tr h="569895">
                <a:tc>
                  <a:txBody>
                    <a:bodyPr/>
                    <a:lstStyle/>
                    <a:p>
                      <a:r>
                        <a:rPr lang="en-GB" sz="1600" dirty="0"/>
                        <a:t>Haar wavelet</a:t>
                      </a:r>
                    </a:p>
                  </a:txBody>
                  <a:tcPr/>
                </a:tc>
                <a:tc>
                  <a:txBody>
                    <a:bodyPr/>
                    <a:lstStyle/>
                    <a:p>
                      <a:pPr marL="285750" indent="-285750">
                        <a:buFont typeface="Arial" panose="020B0604020202020204" pitchFamily="34" charset="0"/>
                        <a:buChar char="•"/>
                      </a:pPr>
                      <a:r>
                        <a:rPr lang="en-GB" sz="1600" dirty="0"/>
                        <a:t>same as spline wavelet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same as spline wavelet</a:t>
                      </a:r>
                    </a:p>
                  </a:txBody>
                  <a:tcPr/>
                </a:tc>
                <a:extLst>
                  <a:ext uri="{0D108BD9-81ED-4DB2-BD59-A6C34878D82A}">
                    <a16:rowId xmlns:a16="http://schemas.microsoft.com/office/drawing/2014/main" val="1980831895"/>
                  </a:ext>
                </a:extLst>
              </a:tr>
              <a:tr h="1168353">
                <a:tc>
                  <a:txBody>
                    <a:bodyPr/>
                    <a:lstStyle/>
                    <a:p>
                      <a:r>
                        <a:rPr lang="en-GB" sz="1600" dirty="0"/>
                        <a:t>Savitzky-Golay polynomial smoothing filters</a:t>
                      </a:r>
                    </a:p>
                  </a:txBody>
                  <a:tcPr/>
                </a:tc>
                <a:tc>
                  <a:txBody>
                    <a:bodyPr/>
                    <a:lstStyle/>
                    <a:p>
                      <a:pPr marL="285750" indent="-285750">
                        <a:buFont typeface="Arial" panose="020B0604020202020204" pitchFamily="34" charset="0"/>
                        <a:buChar char="•"/>
                      </a:pPr>
                      <a:r>
                        <a:rPr lang="en-GB" sz="1600" dirty="0"/>
                        <a:t>identifying most of the true break points </a:t>
                      </a:r>
                    </a:p>
                    <a:p>
                      <a:pPr marL="285750" indent="-285750">
                        <a:buFont typeface="Arial" panose="020B0604020202020204" pitchFamily="34" charset="0"/>
                        <a:buChar char="•"/>
                      </a:pPr>
                      <a:r>
                        <a:rPr lang="en-GB" sz="1600" dirty="0"/>
                        <a:t>retaining fewer small and false break points</a:t>
                      </a:r>
                    </a:p>
                    <a:p>
                      <a:pPr marL="285750" indent="-285750">
                        <a:buFont typeface="Arial" panose="020B0604020202020204" pitchFamily="34" charset="0"/>
                        <a:buChar char="•"/>
                      </a:pPr>
                      <a:r>
                        <a:rPr lang="en-GB" sz="1600" dirty="0"/>
                        <a:t>screen out false break points in regions of high noise variance</a:t>
                      </a:r>
                    </a:p>
                  </a:txBody>
                  <a:tcPr/>
                </a:tc>
                <a:tc>
                  <a:txBody>
                    <a:bodyPr/>
                    <a:lstStyle/>
                    <a:p>
                      <a:pPr marL="285750" indent="-285750">
                        <a:buFont typeface="Arial" panose="020B0604020202020204" pitchFamily="34" charset="0"/>
                        <a:buChar char="•"/>
                      </a:pPr>
                      <a:r>
                        <a:rPr lang="en-GB" sz="1600" dirty="0"/>
                        <a:t>difficulty in screening some smaller transients that are contained in the significant transients.</a:t>
                      </a:r>
                    </a:p>
                  </a:txBody>
                  <a:tcPr/>
                </a:tc>
                <a:extLst>
                  <a:ext uri="{0D108BD9-81ED-4DB2-BD59-A6C34878D82A}">
                    <a16:rowId xmlns:a16="http://schemas.microsoft.com/office/drawing/2014/main" val="2899115939"/>
                  </a:ext>
                </a:extLst>
              </a:tr>
              <a:tr h="1289765">
                <a:tc>
                  <a:txBody>
                    <a:bodyPr/>
                    <a:lstStyle/>
                    <a:p>
                      <a:r>
                        <a:rPr lang="en-GB" sz="1600" dirty="0"/>
                        <a:t>segmentation method</a:t>
                      </a:r>
                    </a:p>
                  </a:txBody>
                  <a:tcPr/>
                </a:tc>
                <a:tc>
                  <a:txBody>
                    <a:bodyPr/>
                    <a:lstStyle/>
                    <a:p>
                      <a:pPr marL="285750" indent="-285750">
                        <a:buFont typeface="Arial" panose="020B0604020202020204" pitchFamily="34" charset="0"/>
                        <a:buChar char="•"/>
                      </a:pPr>
                      <a:r>
                        <a:rPr lang="en-GB" sz="1600" dirty="0"/>
                        <a:t>very effective in identifying all the significant break points </a:t>
                      </a:r>
                    </a:p>
                    <a:p>
                      <a:pPr marL="285750" indent="-285750">
                        <a:buFont typeface="Arial" panose="020B0604020202020204" pitchFamily="34" charset="0"/>
                        <a:buChar char="•"/>
                      </a:pPr>
                      <a:r>
                        <a:rPr lang="en-GB" sz="1600" dirty="0"/>
                        <a:t>retaining very few smaller transients</a:t>
                      </a:r>
                    </a:p>
                    <a:p>
                      <a:pPr marL="285750" indent="-285750">
                        <a:buFont typeface="Arial" panose="020B0604020202020204" pitchFamily="34" charset="0"/>
                        <a:buChar char="•"/>
                      </a:pPr>
                      <a:r>
                        <a:rPr lang="en-GB" sz="1600" dirty="0"/>
                        <a:t>the range of stopping criterion is relatively wide</a:t>
                      </a:r>
                    </a:p>
                  </a:txBody>
                  <a:tcPr/>
                </a:tc>
                <a:tc>
                  <a:txBody>
                    <a:bodyPr/>
                    <a:lstStyle/>
                    <a:p>
                      <a:endParaRPr lang="en-GB" sz="1600" dirty="0"/>
                    </a:p>
                  </a:txBody>
                  <a:tcPr/>
                </a:tc>
                <a:extLst>
                  <a:ext uri="{0D108BD9-81ED-4DB2-BD59-A6C34878D82A}">
                    <a16:rowId xmlns:a16="http://schemas.microsoft.com/office/drawing/2014/main" val="4199147866"/>
                  </a:ext>
                </a:extLst>
              </a:tr>
              <a:tr h="809853">
                <a:tc>
                  <a:txBody>
                    <a:bodyPr/>
                    <a:lstStyle/>
                    <a:p>
                      <a:r>
                        <a:rPr lang="en-GB" sz="1600" dirty="0"/>
                        <a:t>a variant of segmentation method</a:t>
                      </a:r>
                    </a:p>
                  </a:txBody>
                  <a:tcPr/>
                </a:tc>
                <a:tc>
                  <a:txBody>
                    <a:bodyPr/>
                    <a:lstStyle/>
                    <a:p>
                      <a:pPr marL="285750" indent="-285750">
                        <a:buFont typeface="Arial" panose="020B0604020202020204" pitchFamily="34" charset="0"/>
                        <a:buChar char="•"/>
                      </a:pPr>
                      <a:r>
                        <a:rPr lang="en-GB" sz="1600" dirty="0"/>
                        <a:t>perform as well as segmentation method</a:t>
                      </a:r>
                    </a:p>
                  </a:txBody>
                  <a:tcPr/>
                </a:tc>
                <a:tc>
                  <a:txBody>
                    <a:bodyPr/>
                    <a:lstStyle/>
                    <a:p>
                      <a:pPr marL="285750" indent="-285750">
                        <a:buFont typeface="Arial" panose="020B0604020202020204" pitchFamily="34" charset="0"/>
                        <a:buChar char="•"/>
                      </a:pPr>
                      <a:r>
                        <a:rPr lang="en-GB" sz="1600" dirty="0"/>
                        <a:t>require both flow rate and pressure data</a:t>
                      </a:r>
                    </a:p>
                  </a:txBody>
                  <a:tcPr/>
                </a:tc>
                <a:extLst>
                  <a:ext uri="{0D108BD9-81ED-4DB2-BD59-A6C34878D82A}">
                    <a16:rowId xmlns:a16="http://schemas.microsoft.com/office/drawing/2014/main" val="148293846"/>
                  </a:ext>
                </a:extLst>
              </a:tr>
            </a:tbl>
          </a:graphicData>
        </a:graphic>
      </p:graphicFrame>
    </p:spTree>
    <p:extLst>
      <p:ext uri="{BB962C8B-B14F-4D97-AF65-F5344CB8AC3E}">
        <p14:creationId xmlns:p14="http://schemas.microsoft.com/office/powerpoint/2010/main" val="231727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Time invariant spline wavelet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BB3F65-0676-4E5C-9DFC-A0320224168B}"/>
                  </a:ext>
                </a:extLst>
              </p:cNvPr>
              <p:cNvSpPr>
                <a:spLocks noGrp="1"/>
              </p:cNvSpPr>
              <p:nvPr>
                <p:ph idx="1"/>
              </p:nvPr>
            </p:nvSpPr>
            <p:spPr/>
            <p:txBody>
              <a:bodyPr>
                <a:normAutofit/>
              </a:bodyPr>
              <a:lstStyle/>
              <a:p>
                <a:pPr algn="l"/>
                <a:r>
                  <a:rPr lang="en-GB" dirty="0">
                    <a:latin typeface="Arial" panose="020B0604020202020204" pitchFamily="34" charset="0"/>
                    <a:cs typeface="Arial" panose="020B0604020202020204" pitchFamily="34" charset="0"/>
                  </a:rPr>
                  <a:t>Two criteria for pick up the transients</a:t>
                </a:r>
              </a:p>
              <a:p>
                <a:pPr lvl="1">
                  <a:buFont typeface="Courier New" panose="02070309020205020404" pitchFamily="49" charset="0"/>
                  <a:buChar char="o"/>
                </a:pPr>
                <a14:m>
                  <m:oMath xmlns:m="http://schemas.openxmlformats.org/officeDocument/2006/math">
                    <m:r>
                      <a:rPr lang="en-GB" sz="1800">
                        <a:latin typeface="Cambria Math" panose="02040503050406030204" pitchFamily="18" charset="0"/>
                      </a:rPr>
                      <m:t>∆</m:t>
                    </m:r>
                    <m:sSub>
                      <m:sSubPr>
                        <m:ctrlPr>
                          <a:rPr lang="en-GB" sz="1800" i="1">
                            <a:latin typeface="Cambria Math" panose="02040503050406030204" pitchFamily="18" charset="0"/>
                          </a:rPr>
                        </m:ctrlPr>
                      </m:sSubPr>
                      <m:e>
                        <m:r>
                          <a:rPr lang="en-GB" sz="1800">
                            <a:latin typeface="Cambria Math" panose="02040503050406030204" pitchFamily="18" charset="0"/>
                          </a:rPr>
                          <m:t>𝑡</m:t>
                        </m:r>
                      </m:e>
                      <m:sub>
                        <m:r>
                          <a:rPr lang="en-GB" sz="1800">
                            <a:latin typeface="Cambria Math" panose="02040503050406030204" pitchFamily="18" charset="0"/>
                          </a:rPr>
                          <m:t>𝑚𝑖𝑛</m:t>
                        </m:r>
                      </m:sub>
                    </m:sSub>
                  </m:oMath>
                </a14:m>
                <a:r>
                  <a:rPr lang="en-GB" sz="1800" dirty="0">
                    <a:latin typeface="Arial" panose="020B0604020202020204" pitchFamily="34" charset="0"/>
                    <a:cs typeface="Arial" panose="020B0604020202020204" pitchFamily="34" charset="0"/>
                  </a:rPr>
                  <a:t> need to chosen ( to pick which level to detect)</a:t>
                </a:r>
              </a:p>
              <a:p>
                <a:pPr marL="457200" lvl="1" indent="0">
                  <a:buNone/>
                </a:pPr>
                <a:r>
                  <a:rPr lang="en-GB" sz="1800" dirty="0">
                    <a:latin typeface="Arial" panose="020B0604020202020204" pitchFamily="34" charset="0"/>
                    <a:cs typeface="Arial" panose="020B0604020202020204" pitchFamily="34" charset="0"/>
                  </a:rPr>
                  <a:t>	</a:t>
                </a:r>
                <a14:m>
                  <m:oMath xmlns:m="http://schemas.openxmlformats.org/officeDocument/2006/math">
                    <m:r>
                      <a:rPr lang="en-GB" sz="1800">
                        <a:latin typeface="Cambria Math" panose="02040503050406030204" pitchFamily="18" charset="0"/>
                      </a:rPr>
                      <m:t>∆</m:t>
                    </m:r>
                    <m:sSub>
                      <m:sSubPr>
                        <m:ctrlPr>
                          <a:rPr lang="en-GB" sz="1800" i="1">
                            <a:latin typeface="Cambria Math" panose="02040503050406030204" pitchFamily="18" charset="0"/>
                          </a:rPr>
                        </m:ctrlPr>
                      </m:sSubPr>
                      <m:e>
                        <m:r>
                          <a:rPr lang="en-GB" sz="1800">
                            <a:latin typeface="Cambria Math" panose="02040503050406030204" pitchFamily="18" charset="0"/>
                          </a:rPr>
                          <m:t>𝑡</m:t>
                        </m:r>
                      </m:e>
                      <m:sub>
                        <m:r>
                          <a:rPr lang="en-GB" sz="1800">
                            <a:latin typeface="Cambria Math" panose="02040503050406030204" pitchFamily="18" charset="0"/>
                          </a:rPr>
                          <m:t>𝑚𝑖𝑛</m:t>
                        </m:r>
                      </m:sub>
                    </m:sSub>
                  </m:oMath>
                </a14:m>
                <a:r>
                  <a:rPr lang="en-GB" sz="1800" dirty="0">
                    <a:latin typeface="Arial" panose="020B0604020202020204" pitchFamily="34" charset="0"/>
                    <a:cs typeface="Arial" panose="020B0604020202020204" pitchFamily="34" charset="0"/>
                  </a:rPr>
                  <a:t> : the length of shortest transient to be detected</a:t>
                </a:r>
              </a:p>
              <a:p>
                <a:pPr lvl="1">
                  <a:buFont typeface="Courier New" panose="02070309020205020404" pitchFamily="49" charset="0"/>
                  <a:buChar char="o"/>
                </a:pPr>
                <a:r>
                  <a:rPr lang="en-GB" sz="1800" dirty="0">
                    <a:latin typeface="Arial" panose="020B0604020202020204" pitchFamily="34" charset="0"/>
                    <a:cs typeface="Arial" panose="020B0604020202020204" pitchFamily="34" charset="0"/>
                  </a:rPr>
                  <a:t>Slope threshold need to be chosen (for pick up the singularities)</a:t>
                </a:r>
              </a:p>
              <a:p>
                <a:pPr lvl="1">
                  <a:buFont typeface="Wingdings" panose="05000000000000000000" pitchFamily="2" charset="2"/>
                  <a:buChar char="q"/>
                </a:pPr>
                <a:endParaRPr lang="en-GB" sz="1200" dirty="0">
                  <a:solidFill>
                    <a:srgbClr val="FF0000"/>
                  </a:solidFill>
                  <a:latin typeface="Arial" panose="020B0604020202020204" pitchFamily="34" charset="0"/>
                  <a:cs typeface="Arial" panose="020B0604020202020204" pitchFamily="34" charset="0"/>
                </a:endParaRPr>
              </a:p>
              <a:p>
                <a:pPr marL="0" lvl="1"/>
                <a:r>
                  <a:rPr lang="en-GB" sz="2800" dirty="0">
                    <a:latin typeface="Arial" panose="020B0604020202020204" pitchFamily="34" charset="0"/>
                    <a:cs typeface="Arial" panose="020B0604020202020204" pitchFamily="34" charset="0"/>
                  </a:rPr>
                  <a:t>Improvement:</a:t>
                </a:r>
              </a:p>
              <a:p>
                <a:pPr marL="571500" lvl="2" indent="-342900">
                  <a:buFont typeface="Courier New" panose="02070309020205020404" pitchFamily="49" charset="0"/>
                  <a:buChar char="o"/>
                </a:pPr>
                <a:r>
                  <a:rPr lang="en-GB" sz="1800" dirty="0">
                    <a:latin typeface="Arial" panose="020B0604020202020204" pitchFamily="34" charset="0"/>
                    <a:cs typeface="Arial" panose="020B0604020202020204" pitchFamily="34" charset="0"/>
                  </a:rPr>
                  <a:t>Khong (2001)</a:t>
                </a:r>
              </a:p>
              <a:p>
                <a:pPr marL="1028700" lvl="3" indent="-342900"/>
                <a:r>
                  <a:rPr lang="en-GB" sz="1600" dirty="0">
                    <a:latin typeface="Arial" panose="020B0604020202020204" pitchFamily="34" charset="0"/>
                    <a:cs typeface="Arial" panose="020B0604020202020204" pitchFamily="34" charset="0"/>
                  </a:rPr>
                  <a:t>a statistical approach for choosing slope threshold</a:t>
                </a:r>
              </a:p>
              <a:p>
                <a:pPr lvl="1">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FBB3F65-0676-4E5C-9DFC-A0320224168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GB">
                    <a:noFill/>
                  </a:rPr>
                  <a:t> </a:t>
                </a:r>
              </a:p>
            </p:txBody>
          </p:sp>
        </mc:Fallback>
      </mc:AlternateContent>
    </p:spTree>
    <p:extLst>
      <p:ext uri="{BB962C8B-B14F-4D97-AF65-F5344CB8AC3E}">
        <p14:creationId xmlns:p14="http://schemas.microsoft.com/office/powerpoint/2010/main" val="648684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52AA-6B81-4E95-8433-D8D9808F70E7}"/>
              </a:ext>
            </a:extLst>
          </p:cNvPr>
          <p:cNvSpPr>
            <a:spLocks noGrp="1"/>
          </p:cNvSpPr>
          <p:nvPr>
            <p:ph type="title"/>
          </p:nvPr>
        </p:nvSpPr>
        <p:spPr/>
        <p:txBody>
          <a:bodyPr/>
          <a:lstStyle/>
          <a:p>
            <a:r>
              <a:rPr lang="en-GB" dirty="0"/>
              <a:t>Time invariant spline wavelet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C4479-8C0D-4BFA-8424-5B3CBE3176A4}"/>
                  </a:ext>
                </a:extLst>
              </p:cNvPr>
              <p:cNvSpPr>
                <a:spLocks noGrp="1"/>
              </p:cNvSpPr>
              <p:nvPr>
                <p:ph idx="1"/>
              </p:nvPr>
            </p:nvSpPr>
            <p:spPr/>
            <p:txBody>
              <a:bodyPr/>
              <a:lstStyle/>
              <a:p>
                <a:r>
                  <a:rPr lang="en-GB" dirty="0"/>
                  <a:t>Pros</a:t>
                </a:r>
              </a:p>
              <a:p>
                <a:pPr lvl="1">
                  <a:buFont typeface="Wingdings" panose="05000000000000000000" pitchFamily="2" charset="2"/>
                  <a:buChar char="q"/>
                </a:pPr>
                <a:r>
                  <a:rPr lang="en-GB" dirty="0"/>
                  <a:t>Effectively detect significant breakpoints</a:t>
                </a:r>
              </a:p>
              <a:p>
                <a:r>
                  <a:rPr lang="en-GB" dirty="0"/>
                  <a:t>Cons</a:t>
                </a:r>
              </a:p>
              <a:p>
                <a:pPr lvl="1">
                  <a:buFont typeface="Wingdings" panose="05000000000000000000" pitchFamily="2" charset="2"/>
                  <a:buChar char="q"/>
                </a:pPr>
                <a:r>
                  <a:rPr lang="en-GB" dirty="0"/>
                  <a:t>Difficult to define universal criteria</a:t>
                </a:r>
              </a:p>
              <a:p>
                <a:pPr marL="914400" lvl="2" indent="0">
                  <a:buNone/>
                </a:pPr>
                <a14:m>
                  <m:oMath xmlns:m="http://schemas.openxmlformats.org/officeDocument/2006/math">
                    <m:r>
                      <a:rPr lang="en-GB" sz="1400" smtClean="0">
                        <a:solidFill>
                          <a:schemeClr val="accent1">
                            <a:lumMod val="75000"/>
                          </a:schemeClr>
                        </a:solidFill>
                        <a:latin typeface="Cambria Math" panose="02040503050406030204" pitchFamily="18" charset="0"/>
                      </a:rPr>
                      <m:t>∆</m:t>
                    </m:r>
                    <m:sSub>
                      <m:sSubPr>
                        <m:ctrlPr>
                          <a:rPr lang="en-GB" sz="1400" i="1">
                            <a:solidFill>
                              <a:schemeClr val="accent1">
                                <a:lumMod val="75000"/>
                              </a:schemeClr>
                            </a:solidFill>
                            <a:latin typeface="Cambria Math" panose="02040503050406030204" pitchFamily="18" charset="0"/>
                          </a:rPr>
                        </m:ctrlPr>
                      </m:sSubPr>
                      <m:e>
                        <m:r>
                          <a:rPr lang="en-GB" sz="1400">
                            <a:solidFill>
                              <a:schemeClr val="accent1">
                                <a:lumMod val="75000"/>
                              </a:schemeClr>
                            </a:solidFill>
                            <a:latin typeface="Cambria Math" panose="02040503050406030204" pitchFamily="18" charset="0"/>
                          </a:rPr>
                          <m:t>𝑡</m:t>
                        </m:r>
                      </m:e>
                      <m:sub>
                        <m:r>
                          <a:rPr lang="en-GB" sz="1400">
                            <a:solidFill>
                              <a:schemeClr val="accent1">
                                <a:lumMod val="75000"/>
                              </a:schemeClr>
                            </a:solidFill>
                            <a:latin typeface="Cambria Math" panose="02040503050406030204" pitchFamily="18" charset="0"/>
                          </a:rPr>
                          <m:t>𝑚𝑖𝑛</m:t>
                        </m:r>
                      </m:sub>
                    </m:sSub>
                  </m:oMath>
                </a14:m>
                <a:r>
                  <a:rPr lang="en-GB" sz="1400" dirty="0">
                    <a:solidFill>
                      <a:schemeClr val="accent1">
                        <a:lumMod val="75000"/>
                      </a:schemeClr>
                    </a:solidFill>
                  </a:rPr>
                  <a:t> &amp; </a:t>
                </a:r>
                <a:r>
                  <a:rPr lang="en-GB" sz="1400" dirty="0">
                    <a:solidFill>
                      <a:schemeClr val="accent1">
                        <a:lumMod val="75000"/>
                      </a:schemeClr>
                    </a:solidFill>
                    <a:latin typeface="Arial" panose="020B0604020202020204" pitchFamily="34" charset="0"/>
                    <a:cs typeface="Arial" panose="020B0604020202020204" pitchFamily="34" charset="0"/>
                  </a:rPr>
                  <a:t>Slope threshold </a:t>
                </a:r>
              </a:p>
              <a:p>
                <a:pPr lvl="1">
                  <a:buFont typeface="Wingdings" panose="05000000000000000000" pitchFamily="2" charset="2"/>
                  <a:buChar char="q"/>
                </a:pPr>
                <a:r>
                  <a:rPr lang="en-GB" dirty="0"/>
                  <a:t>Many false break points were detected</a:t>
                </a:r>
              </a:p>
              <a:p>
                <a:pPr lvl="1">
                  <a:buFont typeface="Wingdings" panose="05000000000000000000" pitchFamily="2" charset="2"/>
                  <a:buChar char="q"/>
                </a:pPr>
                <a:r>
                  <a:rPr lang="en-GB" dirty="0"/>
                  <a:t>Small transients were missed</a:t>
                </a:r>
              </a:p>
              <a:p>
                <a:pPr lvl="1">
                  <a:buFont typeface="Wingdings" panose="05000000000000000000" pitchFamily="2" charset="2"/>
                  <a:buChar char="q"/>
                </a:pPr>
                <a:r>
                  <a:rPr lang="en-GB" dirty="0"/>
                  <a:t>Require expert use</a:t>
                </a:r>
              </a:p>
              <a:p>
                <a:pPr lvl="1">
                  <a:buFont typeface="Wingdings" panose="05000000000000000000" pitchFamily="2" charset="2"/>
                  <a:buChar char="q"/>
                </a:pPr>
                <a:r>
                  <a:rPr lang="en-GB" dirty="0"/>
                  <a:t>Impossible for real time analysis</a:t>
                </a:r>
              </a:p>
              <a:p>
                <a:endParaRPr lang="en-GB" dirty="0"/>
              </a:p>
            </p:txBody>
          </p:sp>
        </mc:Choice>
        <mc:Fallback xmlns="">
          <p:sp>
            <p:nvSpPr>
              <p:cNvPr id="3" name="Content Placeholder 2">
                <a:extLst>
                  <a:ext uri="{FF2B5EF4-FFF2-40B4-BE49-F238E27FC236}">
                    <a16:creationId xmlns:a16="http://schemas.microsoft.com/office/drawing/2014/main" id="{019C4479-8C0D-4BFA-8424-5B3CBE3176A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4077011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680F-C400-4E38-B79D-504F64DE73B9}"/>
              </a:ext>
            </a:extLst>
          </p:cNvPr>
          <p:cNvSpPr>
            <a:spLocks noGrp="1"/>
          </p:cNvSpPr>
          <p:nvPr>
            <p:ph type="title"/>
          </p:nvPr>
        </p:nvSpPr>
        <p:spPr/>
        <p:txBody>
          <a:bodyPr/>
          <a:lstStyle/>
          <a:p>
            <a:r>
              <a:rPr lang="en-GB" dirty="0"/>
              <a:t>Data smoothing techniques</a:t>
            </a:r>
          </a:p>
        </p:txBody>
      </p:sp>
      <p:sp>
        <p:nvSpPr>
          <p:cNvPr id="3" name="Content Placeholder 2">
            <a:extLst>
              <a:ext uri="{FF2B5EF4-FFF2-40B4-BE49-F238E27FC236}">
                <a16:creationId xmlns:a16="http://schemas.microsoft.com/office/drawing/2014/main" id="{600B8F01-0BAA-4764-81DE-C76932D47A10}"/>
              </a:ext>
            </a:extLst>
          </p:cNvPr>
          <p:cNvSpPr>
            <a:spLocks noGrp="1"/>
          </p:cNvSpPr>
          <p:nvPr>
            <p:ph idx="1"/>
          </p:nvPr>
        </p:nvSpPr>
        <p:spPr/>
        <p:txBody>
          <a:bodyPr>
            <a:normAutofit/>
          </a:bodyPr>
          <a:lstStyle/>
          <a:p>
            <a:r>
              <a:rPr lang="en-GB" dirty="0"/>
              <a:t>Pros:</a:t>
            </a:r>
          </a:p>
          <a:p>
            <a:pPr lvl="1">
              <a:buFont typeface="Wingdings" panose="05000000000000000000" pitchFamily="2" charset="2"/>
              <a:buChar char="q"/>
            </a:pPr>
            <a:r>
              <a:rPr lang="en-GB" dirty="0"/>
              <a:t>Experiment result is effective</a:t>
            </a:r>
          </a:p>
          <a:p>
            <a:pPr lvl="1">
              <a:buFont typeface="Wingdings" panose="05000000000000000000" pitchFamily="2" charset="2"/>
              <a:buChar char="q"/>
            </a:pPr>
            <a:r>
              <a:rPr lang="en-GB" dirty="0"/>
              <a:t>Data driven and less subjective</a:t>
            </a:r>
          </a:p>
          <a:p>
            <a:pPr lvl="1">
              <a:buFont typeface="Wingdings" panose="05000000000000000000" pitchFamily="2" charset="2"/>
              <a:buChar char="q"/>
            </a:pPr>
            <a:r>
              <a:rPr lang="en-GB" dirty="0"/>
              <a:t>A consistent manner</a:t>
            </a:r>
          </a:p>
          <a:p>
            <a:r>
              <a:rPr lang="en-GB" dirty="0"/>
              <a:t>Cons:</a:t>
            </a:r>
          </a:p>
          <a:p>
            <a:pPr lvl="1">
              <a:buFont typeface="Wingdings" panose="05000000000000000000" pitchFamily="2" charset="2"/>
              <a:buChar char="q"/>
            </a:pPr>
            <a:r>
              <a:rPr lang="en-GB" dirty="0"/>
              <a:t>Need to process data using the wavelet first</a:t>
            </a:r>
          </a:p>
          <a:p>
            <a:pPr lvl="1">
              <a:buFont typeface="Wingdings" panose="05000000000000000000" pitchFamily="2" charset="2"/>
              <a:buChar char="q"/>
            </a:pPr>
            <a:r>
              <a:rPr lang="en-GB" dirty="0"/>
              <a:t>More complex</a:t>
            </a:r>
          </a:p>
          <a:p>
            <a:pPr lvl="1">
              <a:buFont typeface="Wingdings" panose="05000000000000000000" pitchFamily="2" charset="2"/>
              <a:buChar char="q"/>
            </a:pPr>
            <a:r>
              <a:rPr lang="en-GB" dirty="0"/>
              <a:t>Two difficulties</a:t>
            </a:r>
          </a:p>
          <a:p>
            <a:pPr lvl="2">
              <a:buFont typeface="Wingdings" panose="05000000000000000000" pitchFamily="2" charset="2"/>
              <a:buChar char="Ø"/>
            </a:pPr>
            <a:r>
              <a:rPr lang="en-GB" dirty="0"/>
              <a:t>The insertion and deletion scheme is not guaranteed to produce the best result.</a:t>
            </a:r>
          </a:p>
          <a:p>
            <a:pPr lvl="2">
              <a:buFont typeface="Wingdings" panose="05000000000000000000" pitchFamily="2" charset="2"/>
              <a:buChar char="Ø"/>
            </a:pPr>
            <a:r>
              <a:rPr lang="en-GB" dirty="0"/>
              <a:t>The GCV minimization is not guaranteed to always produce a reasonable model due to the lack of local information.</a:t>
            </a:r>
          </a:p>
        </p:txBody>
      </p:sp>
    </p:spTree>
    <p:extLst>
      <p:ext uri="{BB962C8B-B14F-4D97-AF65-F5344CB8AC3E}">
        <p14:creationId xmlns:p14="http://schemas.microsoft.com/office/powerpoint/2010/main" val="18360072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5776-31B8-4BB4-8AA0-BF80D68B9CA5}"/>
              </a:ext>
            </a:extLst>
          </p:cNvPr>
          <p:cNvSpPr>
            <a:spLocks noGrp="1"/>
          </p:cNvSpPr>
          <p:nvPr>
            <p:ph type="title"/>
          </p:nvPr>
        </p:nvSpPr>
        <p:spPr/>
        <p:txBody>
          <a:bodyPr/>
          <a:lstStyle/>
          <a:p>
            <a:r>
              <a:rPr lang="en-GB" dirty="0"/>
              <a:t>Smooth noise-robust differentiators</a:t>
            </a:r>
          </a:p>
        </p:txBody>
      </p:sp>
      <p:sp>
        <p:nvSpPr>
          <p:cNvPr id="3" name="Content Placeholder 2">
            <a:extLst>
              <a:ext uri="{FF2B5EF4-FFF2-40B4-BE49-F238E27FC236}">
                <a16:creationId xmlns:a16="http://schemas.microsoft.com/office/drawing/2014/main" id="{88C74AB8-5A9F-4BB9-9227-B43BFDD55E6B}"/>
              </a:ext>
            </a:extLst>
          </p:cNvPr>
          <p:cNvSpPr>
            <a:spLocks noGrp="1"/>
          </p:cNvSpPr>
          <p:nvPr>
            <p:ph idx="1"/>
          </p:nvPr>
        </p:nvSpPr>
        <p:spPr/>
        <p:txBody>
          <a:bodyPr/>
          <a:lstStyle/>
          <a:p>
            <a:r>
              <a:rPr lang="en-GB" dirty="0"/>
              <a:t>Pros</a:t>
            </a:r>
          </a:p>
          <a:p>
            <a:pPr lvl="1">
              <a:buFont typeface="Wingdings" panose="05000000000000000000" pitchFamily="2" charset="2"/>
              <a:buChar char="q"/>
            </a:pPr>
            <a:r>
              <a:rPr lang="en-GB" dirty="0"/>
              <a:t>Robust to noise</a:t>
            </a:r>
          </a:p>
          <a:p>
            <a:pPr lvl="1">
              <a:buFont typeface="Wingdings" panose="05000000000000000000" pitchFamily="2" charset="2"/>
              <a:buChar char="q"/>
            </a:pPr>
            <a:r>
              <a:rPr lang="en-GB" dirty="0"/>
              <a:t>Detect large transients as well as minor ones</a:t>
            </a:r>
          </a:p>
          <a:p>
            <a:pPr lvl="1">
              <a:buFont typeface="Wingdings" panose="05000000000000000000" pitchFamily="2" charset="2"/>
              <a:buChar char="q"/>
            </a:pPr>
            <a:r>
              <a:rPr lang="en-GB" dirty="0"/>
              <a:t>No need to denoising the data</a:t>
            </a:r>
          </a:p>
          <a:p>
            <a:pPr lvl="1">
              <a:buFont typeface="Wingdings" panose="05000000000000000000" pitchFamily="2" charset="2"/>
              <a:buChar char="q"/>
            </a:pPr>
            <a:r>
              <a:rPr lang="en-GB" dirty="0"/>
              <a:t>Simple algorithm</a:t>
            </a:r>
          </a:p>
        </p:txBody>
      </p:sp>
    </p:spTree>
    <p:extLst>
      <p:ext uri="{BB962C8B-B14F-4D97-AF65-F5344CB8AC3E}">
        <p14:creationId xmlns:p14="http://schemas.microsoft.com/office/powerpoint/2010/main" val="38409768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1ED9-6EF0-448A-ADF6-B39EB56AFA58}"/>
              </a:ext>
            </a:extLst>
          </p:cNvPr>
          <p:cNvSpPr>
            <a:spLocks noGrp="1"/>
          </p:cNvSpPr>
          <p:nvPr>
            <p:ph type="title"/>
          </p:nvPr>
        </p:nvSpPr>
        <p:spPr/>
        <p:txBody>
          <a:bodyPr/>
          <a:lstStyle/>
          <a:p>
            <a:r>
              <a:rPr lang="en-GB" dirty="0"/>
              <a:t>Filter convolution</a:t>
            </a:r>
          </a:p>
        </p:txBody>
      </p:sp>
      <p:sp>
        <p:nvSpPr>
          <p:cNvPr id="3" name="Content Placeholder 2">
            <a:extLst>
              <a:ext uri="{FF2B5EF4-FFF2-40B4-BE49-F238E27FC236}">
                <a16:creationId xmlns:a16="http://schemas.microsoft.com/office/drawing/2014/main" id="{E3DB8746-AE74-4A86-A059-33690AFDC412}"/>
              </a:ext>
            </a:extLst>
          </p:cNvPr>
          <p:cNvSpPr>
            <a:spLocks noGrp="1"/>
          </p:cNvSpPr>
          <p:nvPr>
            <p:ph idx="1"/>
          </p:nvPr>
        </p:nvSpPr>
        <p:spPr/>
        <p:txBody>
          <a:bodyPr/>
          <a:lstStyle/>
          <a:p>
            <a:r>
              <a:rPr lang="en-GB" dirty="0"/>
              <a:t>Pros:</a:t>
            </a:r>
          </a:p>
          <a:p>
            <a:pPr lvl="1">
              <a:buFont typeface="Wingdings" panose="05000000000000000000" pitchFamily="2" charset="2"/>
              <a:buChar char="q"/>
            </a:pPr>
            <a:r>
              <a:rPr lang="en-GB" dirty="0"/>
              <a:t>Robust to noise</a:t>
            </a:r>
          </a:p>
          <a:p>
            <a:pPr lvl="1">
              <a:buFont typeface="Wingdings" panose="05000000000000000000" pitchFamily="2" charset="2"/>
              <a:buChar char="q"/>
            </a:pPr>
            <a:r>
              <a:rPr lang="en-GB" dirty="0"/>
              <a:t>Perfectly accurate for oil well</a:t>
            </a:r>
          </a:p>
          <a:p>
            <a:r>
              <a:rPr lang="en-GB" dirty="0"/>
              <a:t>Cons:</a:t>
            </a:r>
          </a:p>
          <a:p>
            <a:pPr lvl="1">
              <a:buFont typeface="Wingdings" panose="05000000000000000000" pitchFamily="2" charset="2"/>
              <a:buChar char="q"/>
            </a:pPr>
            <a:r>
              <a:rPr lang="en-GB" dirty="0"/>
              <a:t>More challenging for gas well</a:t>
            </a:r>
          </a:p>
          <a:p>
            <a:pPr lvl="1">
              <a:buFont typeface="Wingdings" panose="05000000000000000000" pitchFamily="2" charset="2"/>
              <a:buChar char="q"/>
            </a:pPr>
            <a:r>
              <a:rPr lang="en-GB" dirty="0"/>
              <a:t>Need 3-5 iteration to determine the criteria</a:t>
            </a:r>
          </a:p>
          <a:p>
            <a:pPr lvl="1">
              <a:buFont typeface="Wingdings" panose="05000000000000000000" pitchFamily="2" charset="2"/>
              <a:buChar char="q"/>
            </a:pPr>
            <a:r>
              <a:rPr lang="en-GB" dirty="0"/>
              <a:t>Need outliers removal and denoising before identification</a:t>
            </a:r>
          </a:p>
        </p:txBody>
      </p:sp>
    </p:spTree>
    <p:extLst>
      <p:ext uri="{BB962C8B-B14F-4D97-AF65-F5344CB8AC3E}">
        <p14:creationId xmlns:p14="http://schemas.microsoft.com/office/powerpoint/2010/main" val="17219903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a:xfrm>
                <a:off x="838200" y="1439126"/>
                <a:ext cx="10515600" cy="5178490"/>
              </a:xfrm>
            </p:spPr>
            <p:txBody>
              <a:bodyPr>
                <a:normAutofit fontScale="92500" lnSpcReduction="10000"/>
              </a:bodyPr>
              <a:lstStyle/>
              <a:p>
                <a:r>
                  <a:rPr lang="en-GB" dirty="0"/>
                  <a:t>Start point:</a:t>
                </a:r>
                <a:endParaRPr lang="en-GB" i="1" dirty="0">
                  <a:latin typeface="Cambria Math" panose="02040503050406030204" pitchFamily="18" charset="0"/>
                </a:endParaRPr>
              </a:p>
              <a:p>
                <a:pPr lvl="1">
                  <a:buFont typeface="Courier New" panose="02070309020205020404" pitchFamily="49" charset="0"/>
                  <a:buChar char="o"/>
                </a:pP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r>
                          <a:rPr lang="en-GB" b="0" i="1" smtClean="0">
                            <a:latin typeface="Cambria Math" panose="02040503050406030204" pitchFamily="18" charset="0"/>
                          </a:rPr>
                          <m:t>𝑝</m:t>
                        </m:r>
                      </m:num>
                      <m:den>
                        <m:r>
                          <a:rPr lang="en-GB" i="1" smtClean="0">
                            <a:latin typeface="Cambria Math" panose="02040503050406030204" pitchFamily="18" charset="0"/>
                          </a:rPr>
                          <m:t>𝑑</m:t>
                        </m:r>
                        <m:r>
                          <a:rPr lang="en-GB" b="0" i="1" smtClean="0">
                            <a:latin typeface="Cambria Math" panose="02040503050406030204" pitchFamily="18" charset="0"/>
                          </a:rPr>
                          <m:t>𝑡</m:t>
                        </m:r>
                      </m:den>
                    </m:f>
                    <m:r>
                      <a:rPr lang="en-GB" b="0" i="1" smtClean="0">
                        <a:latin typeface="Cambria Math" panose="02040503050406030204" pitchFamily="18" charset="0"/>
                      </a:rPr>
                      <m:t>&gt;</m:t>
                    </m:r>
                    <m:r>
                      <a:rPr lang="en-GB" b="0" i="1" smtClean="0">
                        <a:latin typeface="Cambria Math" panose="02040503050406030204" pitchFamily="18" charset="0"/>
                      </a:rPr>
                      <m:t>𝑡h𝑟𝑒𝑠h𝑜𝑙𝑑</m:t>
                    </m:r>
                  </m:oMath>
                </a14:m>
                <a:endParaRPr lang="en-GB" dirty="0"/>
              </a:p>
              <a:p>
                <a:pPr lvl="1">
                  <a:buFont typeface="Courier New" panose="02070309020205020404" pitchFamily="49" charset="0"/>
                  <a:buChar char="o"/>
                </a:pPr>
                <a:r>
                  <a:rPr lang="en-GB" dirty="0"/>
                  <a:t>Empirical threshold value: 2.5 * std</a:t>
                </a:r>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marL="457200" lvl="1" indent="0">
                  <a:buNone/>
                </a:pPr>
                <a:r>
                  <a:rPr lang="en-GB" sz="1900" dirty="0"/>
                  <a:t>            Synthetic pressure data	</a:t>
                </a:r>
                <a:r>
                  <a:rPr lang="en-GB" dirty="0"/>
                  <a:t>			       </a:t>
                </a:r>
                <a:r>
                  <a:rPr lang="en-GB" sz="1900" dirty="0"/>
                  <a:t>real case pressure data</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50658BD8-D889-4EB8-A806-BD5FB10A772D}"/>
                  </a:ext>
                </a:extLst>
              </p:cNvPr>
              <p:cNvSpPr>
                <a:spLocks noGrp="1" noRot="1" noChangeAspect="1" noMove="1" noResize="1" noEditPoints="1" noAdjustHandles="1" noChangeArrowheads="1" noChangeShapeType="1" noTextEdit="1"/>
              </p:cNvSpPr>
              <p:nvPr>
                <p:ph idx="1"/>
              </p:nvPr>
            </p:nvSpPr>
            <p:spPr>
              <a:xfrm>
                <a:off x="838200" y="1439126"/>
                <a:ext cx="10515600" cy="5178490"/>
              </a:xfrm>
              <a:blipFill>
                <a:blip r:embed="rId2"/>
                <a:stretch>
                  <a:fillRect l="-928" t="-2353" b="-1529"/>
                </a:stretch>
              </a:blipFill>
            </p:spPr>
            <p:txBody>
              <a:bodyPr/>
              <a:lstStyle/>
              <a:p>
                <a:r>
                  <a:rPr lang="en-GB">
                    <a:noFill/>
                  </a:rPr>
                  <a:t> </a:t>
                </a:r>
              </a:p>
            </p:txBody>
          </p:sp>
        </mc:Fallback>
      </mc:AlternateContent>
      <p:pic>
        <p:nvPicPr>
          <p:cNvPr id="20" name="Picture 19">
            <a:extLst>
              <a:ext uri="{FF2B5EF4-FFF2-40B4-BE49-F238E27FC236}">
                <a16:creationId xmlns:a16="http://schemas.microsoft.com/office/drawing/2014/main" id="{DA86D580-F155-4A99-9F65-2C446AD5C199}"/>
              </a:ext>
            </a:extLst>
          </p:cNvPr>
          <p:cNvPicPr>
            <a:picLocks noChangeAspect="1"/>
          </p:cNvPicPr>
          <p:nvPr/>
        </p:nvPicPr>
        <p:blipFill>
          <a:blip r:embed="rId3"/>
          <a:stretch>
            <a:fillRect/>
          </a:stretch>
        </p:blipFill>
        <p:spPr>
          <a:xfrm>
            <a:off x="5717681" y="2831977"/>
            <a:ext cx="5371129" cy="3484245"/>
          </a:xfrm>
          <a:prstGeom prst="rect">
            <a:avLst/>
          </a:prstGeom>
        </p:spPr>
      </p:pic>
      <p:pic>
        <p:nvPicPr>
          <p:cNvPr id="22" name="Picture 21">
            <a:extLst>
              <a:ext uri="{FF2B5EF4-FFF2-40B4-BE49-F238E27FC236}">
                <a16:creationId xmlns:a16="http://schemas.microsoft.com/office/drawing/2014/main" id="{008F69C1-A3B0-49FF-931F-E9EC954D1512}"/>
              </a:ext>
            </a:extLst>
          </p:cNvPr>
          <p:cNvPicPr>
            <a:picLocks noChangeAspect="1"/>
          </p:cNvPicPr>
          <p:nvPr/>
        </p:nvPicPr>
        <p:blipFill>
          <a:blip r:embed="rId4"/>
          <a:stretch>
            <a:fillRect/>
          </a:stretch>
        </p:blipFill>
        <p:spPr>
          <a:xfrm>
            <a:off x="394732" y="2831977"/>
            <a:ext cx="5180921" cy="3484245"/>
          </a:xfrm>
          <a:prstGeom prst="rect">
            <a:avLst/>
          </a:prstGeom>
        </p:spPr>
      </p:pic>
    </p:spTree>
    <p:extLst>
      <p:ext uri="{BB962C8B-B14F-4D97-AF65-F5344CB8AC3E}">
        <p14:creationId xmlns:p14="http://schemas.microsoft.com/office/powerpoint/2010/main" val="157403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Time invariant spline wavelet</a:t>
            </a:r>
          </a:p>
        </p:txBody>
      </p:sp>
      <p:sp>
        <p:nvSpPr>
          <p:cNvPr id="3" name="Content Placeholder 2">
            <a:extLst>
              <a:ext uri="{FF2B5EF4-FFF2-40B4-BE49-F238E27FC236}">
                <a16:creationId xmlns:a16="http://schemas.microsoft.com/office/drawing/2014/main" id="{EFBB3F65-0676-4E5C-9DFC-A0320224168B}"/>
              </a:ext>
            </a:extLst>
          </p:cNvPr>
          <p:cNvSpPr>
            <a:spLocks noGrp="1"/>
          </p:cNvSpPr>
          <p:nvPr>
            <p:ph idx="1"/>
          </p:nvPr>
        </p:nvSpPr>
        <p:spPr/>
        <p:txBody>
          <a:bodyPr>
            <a:normAutofit/>
          </a:bodyPr>
          <a:lstStyle/>
          <a:p>
            <a:pPr algn="l"/>
            <a:r>
              <a:rPr lang="en-GB" dirty="0">
                <a:latin typeface="Arial" panose="020B0604020202020204" pitchFamily="34" charset="0"/>
                <a:cs typeface="Arial" panose="020B0604020202020204" pitchFamily="34" charset="0"/>
              </a:rPr>
              <a:t>Detecting steps:</a:t>
            </a:r>
          </a:p>
          <a:p>
            <a:pPr lvl="1">
              <a:buFont typeface="Courier New" panose="02070309020205020404" pitchFamily="49" charset="0"/>
              <a:buChar char="o"/>
            </a:pPr>
            <a:r>
              <a:rPr lang="en-GB" sz="1800" b="0" i="0" u="none" strike="noStrike" baseline="0" dirty="0">
                <a:solidFill>
                  <a:srgbClr val="0070C0"/>
                </a:solidFill>
                <a:latin typeface="LinLibertineT"/>
              </a:rPr>
              <a:t>Determine which level </a:t>
            </a:r>
            <a:r>
              <a:rPr lang="en-GB" sz="1800" b="0" i="0" u="none" strike="noStrike" baseline="0" dirty="0">
                <a:latin typeface="LinLibertineT"/>
              </a:rPr>
              <a:t>should be used in the detection algorithm based on the desired resolution of the results.</a:t>
            </a:r>
          </a:p>
          <a:p>
            <a:pPr lvl="1">
              <a:buFont typeface="Courier New" panose="02070309020205020404" pitchFamily="49" charset="0"/>
              <a:buChar char="o"/>
            </a:pPr>
            <a:r>
              <a:rPr lang="en-GB" sz="1800" dirty="0">
                <a:solidFill>
                  <a:srgbClr val="0070C0"/>
                </a:solidFill>
                <a:latin typeface="LinLibertineT"/>
              </a:rPr>
              <a:t>Choose </a:t>
            </a:r>
            <a:r>
              <a:rPr lang="en-GB" sz="1800" b="0" i="0" u="none" strike="noStrike" baseline="0" dirty="0">
                <a:solidFill>
                  <a:srgbClr val="0070C0"/>
                </a:solidFill>
                <a:latin typeface="LinLibertineT"/>
              </a:rPr>
              <a:t>a slope threshold </a:t>
            </a:r>
            <a:r>
              <a:rPr lang="en-GB" sz="1800" b="0" i="0" u="none" strike="noStrike" baseline="0" dirty="0">
                <a:latin typeface="LinLibertineT"/>
              </a:rPr>
              <a:t>to discriminate between singularities corresponding to new transients and noise singularities.</a:t>
            </a:r>
          </a:p>
          <a:p>
            <a:pPr lvl="1">
              <a:buFont typeface="Courier New" panose="02070309020205020404" pitchFamily="49" charset="0"/>
              <a:buChar char="o"/>
            </a:pPr>
            <a:r>
              <a:rPr lang="en-GB" sz="1800" b="0" i="0" u="none" strike="noStrike" baseline="0" dirty="0">
                <a:latin typeface="LinLibertineT"/>
              </a:rPr>
              <a:t>Determine possible locations for starting positions of new transients by choosing wavelet modulus maxima whose detail signals are higher than the threshold and map the positions back to the original resolution.</a:t>
            </a:r>
          </a:p>
          <a:p>
            <a:pPr lvl="1">
              <a:buFont typeface="Courier New" panose="02070309020205020404" pitchFamily="49" charset="0"/>
              <a:buChar char="o"/>
            </a:pPr>
            <a:r>
              <a:rPr lang="en-GB" sz="1800" b="0" i="0" u="none" strike="noStrike" baseline="0" dirty="0">
                <a:latin typeface="LinLibertineT"/>
              </a:rPr>
              <a:t>Check whether the slope extending from the singularity point forward is higher than the slope threshold and whether it deviates from the slope of data prior to the point of singularity.</a:t>
            </a:r>
          </a:p>
          <a:p>
            <a:pPr lvl="1">
              <a:buFont typeface="Courier New" panose="02070309020205020404" pitchFamily="49" charset="0"/>
              <a:buChar char="o"/>
            </a:pPr>
            <a:r>
              <a:rPr lang="en-GB" sz="1800" b="0" i="0" u="none" strike="noStrike" baseline="0" dirty="0">
                <a:latin typeface="LinLibertineT"/>
              </a:rPr>
              <a:t>Determine the exact location of the beginning of a new transient by computing the intersection between a line that passes through the first two points in the new transient and another line passing through the last two points in the previous transient.</a:t>
            </a:r>
            <a:endParaRPr lang="en-GB" sz="1800"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325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Pattern-recognition approach</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lstStyle/>
          <a:p>
            <a:r>
              <a:rPr lang="en-GB" dirty="0"/>
              <a:t>Thomas (2002)</a:t>
            </a:r>
          </a:p>
          <a:p>
            <a:pPr lvl="1">
              <a:buFont typeface="Courier New" panose="02070309020205020404" pitchFamily="49" charset="0"/>
              <a:buChar char="o"/>
            </a:pPr>
            <a:r>
              <a:rPr lang="en-GB" dirty="0"/>
              <a:t>Identify aberrant transients</a:t>
            </a:r>
          </a:p>
          <a:p>
            <a:pPr lvl="1">
              <a:buFont typeface="Wingdings" panose="05000000000000000000" pitchFamily="2" charset="2"/>
              <a:buChar char="q"/>
            </a:pPr>
            <a:endParaRPr lang="en-GB" dirty="0"/>
          </a:p>
          <a:p>
            <a:r>
              <a:rPr lang="en-GB" dirty="0"/>
              <a:t>Olsen &amp; Nordvedt (2005)</a:t>
            </a:r>
          </a:p>
          <a:p>
            <a:pPr lvl="1">
              <a:buFont typeface="Courier New" panose="02070309020205020404" pitchFamily="49" charset="0"/>
              <a:buChar char="o"/>
            </a:pPr>
            <a:r>
              <a:rPr lang="en-GB" dirty="0"/>
              <a:t>Extend to identify normal transients</a:t>
            </a:r>
          </a:p>
        </p:txBody>
      </p:sp>
    </p:spTree>
    <p:extLst>
      <p:ext uri="{BB962C8B-B14F-4D97-AF65-F5344CB8AC3E}">
        <p14:creationId xmlns:p14="http://schemas.microsoft.com/office/powerpoint/2010/main" val="307408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Pattern-recognition approach</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lstStyle/>
          <a:p>
            <a:r>
              <a:rPr lang="en-GB" dirty="0"/>
              <a:t>Two ways to determine the pattern for break points</a:t>
            </a:r>
          </a:p>
          <a:p>
            <a:pPr lvl="1">
              <a:buFont typeface="Courier New" panose="02070309020205020404" pitchFamily="49" charset="0"/>
              <a:buChar char="o"/>
            </a:pPr>
            <a:r>
              <a:rPr lang="en-GB" dirty="0"/>
              <a:t>To predefine a pattern.    </a:t>
            </a:r>
            <a:r>
              <a:rPr lang="en-GB" sz="2000" i="1" dirty="0">
                <a:solidFill>
                  <a:schemeClr val="accent1">
                    <a:lumMod val="75000"/>
                  </a:schemeClr>
                </a:solidFill>
                <a:sym typeface="Wingdings" panose="05000000000000000000" pitchFamily="2" charset="2"/>
              </a:rPr>
              <a:t></a:t>
            </a:r>
            <a:r>
              <a:rPr lang="en-GB" sz="2000" i="1" dirty="0">
                <a:solidFill>
                  <a:schemeClr val="accent1">
                    <a:lumMod val="75000"/>
                  </a:schemeClr>
                </a:solidFill>
              </a:rPr>
              <a:t> used by Olsen &amp; </a:t>
            </a:r>
            <a:r>
              <a:rPr lang="en-GB" sz="2000" i="1" dirty="0" err="1">
                <a:solidFill>
                  <a:schemeClr val="accent1">
                    <a:lumMod val="75000"/>
                  </a:schemeClr>
                </a:solidFill>
              </a:rPr>
              <a:t>Nordvedt</a:t>
            </a:r>
            <a:r>
              <a:rPr lang="en-GB" sz="2000" i="1" dirty="0">
                <a:solidFill>
                  <a:schemeClr val="accent1">
                    <a:lumMod val="75000"/>
                  </a:schemeClr>
                </a:solidFill>
              </a:rPr>
              <a:t> </a:t>
            </a:r>
          </a:p>
          <a:p>
            <a:pPr lvl="1">
              <a:buFont typeface="Courier New" panose="02070309020205020404" pitchFamily="49" charset="0"/>
              <a:buChar char="o"/>
            </a:pPr>
            <a:r>
              <a:rPr lang="en-GB" dirty="0"/>
              <a:t>To use a system learning process, like neural networks, to train the system for pattern recognition.</a:t>
            </a:r>
          </a:p>
        </p:txBody>
      </p:sp>
      <p:pic>
        <p:nvPicPr>
          <p:cNvPr id="7" name="Picture 6">
            <a:extLst>
              <a:ext uri="{FF2B5EF4-FFF2-40B4-BE49-F238E27FC236}">
                <a16:creationId xmlns:a16="http://schemas.microsoft.com/office/drawing/2014/main" id="{C488636E-DF0C-47BC-A949-060225AF669D}"/>
              </a:ext>
            </a:extLst>
          </p:cNvPr>
          <p:cNvPicPr>
            <a:picLocks noChangeAspect="1"/>
          </p:cNvPicPr>
          <p:nvPr/>
        </p:nvPicPr>
        <p:blipFill>
          <a:blip r:embed="rId2"/>
          <a:stretch>
            <a:fillRect/>
          </a:stretch>
        </p:blipFill>
        <p:spPr>
          <a:xfrm>
            <a:off x="1391668" y="3569979"/>
            <a:ext cx="3189210" cy="2342259"/>
          </a:xfrm>
          <a:prstGeom prst="rect">
            <a:avLst/>
          </a:prstGeom>
        </p:spPr>
      </p:pic>
      <p:pic>
        <p:nvPicPr>
          <p:cNvPr id="9" name="Picture 8">
            <a:extLst>
              <a:ext uri="{FF2B5EF4-FFF2-40B4-BE49-F238E27FC236}">
                <a16:creationId xmlns:a16="http://schemas.microsoft.com/office/drawing/2014/main" id="{19CF4D67-A63A-49E9-A038-736047CF7314}"/>
              </a:ext>
            </a:extLst>
          </p:cNvPr>
          <p:cNvPicPr>
            <a:picLocks noChangeAspect="1"/>
          </p:cNvPicPr>
          <p:nvPr/>
        </p:nvPicPr>
        <p:blipFill>
          <a:blip r:embed="rId3"/>
          <a:stretch>
            <a:fillRect/>
          </a:stretch>
        </p:blipFill>
        <p:spPr>
          <a:xfrm>
            <a:off x="6304533" y="3419349"/>
            <a:ext cx="3292581" cy="2433161"/>
          </a:xfrm>
          <a:prstGeom prst="rect">
            <a:avLst/>
          </a:prstGeom>
        </p:spPr>
      </p:pic>
    </p:spTree>
    <p:extLst>
      <p:ext uri="{BB962C8B-B14F-4D97-AF65-F5344CB8AC3E}">
        <p14:creationId xmlns:p14="http://schemas.microsoft.com/office/powerpoint/2010/main" val="87319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39835</TotalTime>
  <Words>2178</Words>
  <Application>Microsoft Office PowerPoint</Application>
  <PresentationFormat>Widescreen</PresentationFormat>
  <Paragraphs>399</Paragraphs>
  <Slides>64</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CMR12</vt:lpstr>
      <vt:lpstr>LibertineMathMI</vt:lpstr>
      <vt:lpstr>LibertineMathMI7</vt:lpstr>
      <vt:lpstr>LinLibertineT</vt:lpstr>
      <vt:lpstr>Arial</vt:lpstr>
      <vt:lpstr>Calibri</vt:lpstr>
      <vt:lpstr>Calibri Light</vt:lpstr>
      <vt:lpstr>Cambria Math</vt:lpstr>
      <vt:lpstr>Courier New</vt:lpstr>
      <vt:lpstr>Wingdings</vt:lpstr>
      <vt:lpstr>Office Theme</vt:lpstr>
      <vt:lpstr>Transients identification basing on PDG (permanent downhole gauge) pressure data </vt:lpstr>
      <vt:lpstr>Outlines</vt:lpstr>
      <vt:lpstr>Methodology for analysis of PDG data  (proposed by Athichanagorn 1999)</vt:lpstr>
      <vt:lpstr>Methods investigated</vt:lpstr>
      <vt:lpstr>Time invariant spline wavelet</vt:lpstr>
      <vt:lpstr>Time invariant spline wavelet</vt:lpstr>
      <vt:lpstr>Time invariant spline wavelet</vt:lpstr>
      <vt:lpstr>Pattern-recognition approach</vt:lpstr>
      <vt:lpstr>Pattern-recognition approach</vt:lpstr>
      <vt:lpstr>Pattern-recognition approach</vt:lpstr>
      <vt:lpstr>Four methods by Rai (2005)</vt:lpstr>
      <vt:lpstr>Savitzky-Golay FIR smoothing filters</vt:lpstr>
      <vt:lpstr>Savitzky-Golay FIR smoothing filters</vt:lpstr>
      <vt:lpstr>Savitzky-Golay FIR smoothing filters</vt:lpstr>
      <vt:lpstr>Savitzky-Golay FIR smoothing filters</vt:lpstr>
      <vt:lpstr>Segmentation method</vt:lpstr>
      <vt:lpstr>Segmentation method</vt:lpstr>
      <vt:lpstr>Variation of Segmentation method</vt:lpstr>
      <vt:lpstr>Data smoothing techniques</vt:lpstr>
      <vt:lpstr>Data smoothing techniques</vt:lpstr>
      <vt:lpstr>Smooth noise-robust differentiators</vt:lpstr>
      <vt:lpstr>Filter convolution</vt:lpstr>
      <vt:lpstr>Filter convolution</vt:lpstr>
      <vt:lpstr>Filter convolution</vt:lpstr>
      <vt:lpstr>Comparison of results </vt:lpstr>
      <vt:lpstr>Comparison of results </vt:lpstr>
      <vt:lpstr>Comparison of results </vt:lpstr>
      <vt:lpstr>Comparison of results </vt:lpstr>
      <vt:lpstr>Comparison of results </vt:lpstr>
      <vt:lpstr>Comparison of results </vt:lpstr>
      <vt:lpstr>Comparison of results </vt:lpstr>
      <vt:lpstr>Comparison of results </vt:lpstr>
      <vt:lpstr>Smooth noise-robust differentiators</vt:lpstr>
      <vt:lpstr>Summarization(1)</vt:lpstr>
      <vt:lpstr>Summarization(1)</vt:lpstr>
      <vt:lpstr>Summarization(2)</vt:lpstr>
      <vt:lpstr>Summarization(3)</vt:lpstr>
      <vt:lpstr>Baseline methods:</vt:lpstr>
      <vt:lpstr>Baseline methods:</vt:lpstr>
      <vt:lpstr>Baseline methods</vt:lpstr>
      <vt:lpstr>Baseline methods</vt:lpstr>
      <vt:lpstr>Baseline methods</vt:lpstr>
      <vt:lpstr>Baseline methods:</vt:lpstr>
      <vt:lpstr>Baseline methods</vt:lpstr>
      <vt:lpstr>Baseline methods</vt:lpstr>
      <vt:lpstr>Baseline methods</vt:lpstr>
      <vt:lpstr>Job ahead (advanced methods)</vt:lpstr>
      <vt:lpstr>Job ahead (advanced methods)</vt:lpstr>
      <vt:lpstr>Job ahead (advanced methods)</vt:lpstr>
      <vt:lpstr>Job ahead (advanced methods)</vt:lpstr>
      <vt:lpstr>PowerPoint Presentation</vt:lpstr>
      <vt:lpstr>An idea for using machine learning</vt:lpstr>
      <vt:lpstr>Questions</vt:lpstr>
      <vt:lpstr>PowerPoint Presentation</vt:lpstr>
      <vt:lpstr>Challenges of PDG data</vt:lpstr>
      <vt:lpstr>Wavelet filtration</vt:lpstr>
      <vt:lpstr>Wavelet filtration</vt:lpstr>
      <vt:lpstr>PowerPoint Presentation</vt:lpstr>
      <vt:lpstr>Four methods by Rai (2005)</vt:lpstr>
      <vt:lpstr>Time invariant spline wavelet</vt:lpstr>
      <vt:lpstr>Data smoothing techniques</vt:lpstr>
      <vt:lpstr>Smooth noise-robust differentiators</vt:lpstr>
      <vt:lpstr>Filter convolution</vt:lpstr>
      <vt:lpstr>Baseline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about the methods to identify the pressure transients</dc:title>
  <dc:creator>lejun chen</dc:creator>
  <cp:lastModifiedBy>lejun chen</cp:lastModifiedBy>
  <cp:revision>290</cp:revision>
  <dcterms:created xsi:type="dcterms:W3CDTF">2021-09-29T14:36:48Z</dcterms:created>
  <dcterms:modified xsi:type="dcterms:W3CDTF">2022-01-20T03:06:13Z</dcterms:modified>
</cp:coreProperties>
</file>