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96" d="100"/>
          <a:sy n="96" d="100"/>
        </p:scale>
        <p:origin x="1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BAEC-0BEC-4C0E-B522-3B2F92BF41F8}"/>
              </a:ext>
            </a:extLst>
          </p:cNvPr>
          <p:cNvSpPr>
            <a:spLocks noGrp="1"/>
          </p:cNvSpPr>
          <p:nvPr>
            <p:ph type="ctrTitle"/>
          </p:nvPr>
        </p:nvSpPr>
        <p:spPr>
          <a:xfrm>
            <a:off x="1806672" y="1224628"/>
            <a:ext cx="8689976" cy="808297"/>
          </a:xfrm>
        </p:spPr>
        <p:txBody>
          <a:bodyPr>
            <a:normAutofit fontScale="90000"/>
          </a:bodyPr>
          <a:lstStyle/>
          <a:p>
            <a:r>
              <a:rPr lang="en-US" dirty="0"/>
              <a:t>Presentation </a:t>
            </a:r>
            <a:br>
              <a:rPr lang="en-US" dirty="0"/>
            </a:br>
            <a:r>
              <a:rPr lang="en-US" dirty="0"/>
              <a:t>on</a:t>
            </a:r>
            <a:br>
              <a:rPr lang="en-US" dirty="0"/>
            </a:br>
            <a:r>
              <a:rPr lang="en-US" dirty="0"/>
              <a:t>Problem Solving skill</a:t>
            </a:r>
          </a:p>
        </p:txBody>
      </p:sp>
      <p:sp>
        <p:nvSpPr>
          <p:cNvPr id="3" name="Subtitle 2">
            <a:extLst>
              <a:ext uri="{FF2B5EF4-FFF2-40B4-BE49-F238E27FC236}">
                <a16:creationId xmlns:a16="http://schemas.microsoft.com/office/drawing/2014/main" id="{ACBB0EC4-05DC-46A9-9D33-E4383CF8AF25}"/>
              </a:ext>
            </a:extLst>
          </p:cNvPr>
          <p:cNvSpPr>
            <a:spLocks noGrp="1"/>
          </p:cNvSpPr>
          <p:nvPr>
            <p:ph type="subTitle" idx="1"/>
          </p:nvPr>
        </p:nvSpPr>
        <p:spPr>
          <a:xfrm>
            <a:off x="1751012" y="2202512"/>
            <a:ext cx="8689976" cy="3260034"/>
          </a:xfrm>
        </p:spPr>
        <p:txBody>
          <a:bodyPr>
            <a:normAutofit fontScale="92500" lnSpcReduction="10000"/>
          </a:bodyPr>
          <a:lstStyle/>
          <a:p>
            <a:r>
              <a:rPr lang="en-US" dirty="0"/>
              <a:t>                                                                                                                       </a:t>
            </a:r>
          </a:p>
          <a:p>
            <a:endParaRPr lang="en-US" dirty="0"/>
          </a:p>
          <a:p>
            <a:endParaRPr lang="en-US" dirty="0"/>
          </a:p>
          <a:p>
            <a:endParaRPr lang="en-US" dirty="0"/>
          </a:p>
          <a:p>
            <a:r>
              <a:rPr lang="en-US" dirty="0"/>
              <a:t>Poornima university</a:t>
            </a:r>
          </a:p>
          <a:p>
            <a:r>
              <a:rPr lang="en-US" dirty="0"/>
              <a:t>Presented by: Juned khan</a:t>
            </a:r>
          </a:p>
          <a:p>
            <a:r>
              <a:rPr lang="en-US" dirty="0"/>
              <a:t>Presented to: ms. Yashu bhardwaz</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66CEE7B-993F-4056-BB30-7C496F19D4C3}"/>
              </a:ext>
            </a:extLst>
          </p:cNvPr>
          <p:cNvPicPr>
            <a:picLocks noChangeAspect="1"/>
          </p:cNvPicPr>
          <p:nvPr/>
        </p:nvPicPr>
        <p:blipFill>
          <a:blip r:embed="rId2"/>
          <a:stretch>
            <a:fillRect/>
          </a:stretch>
        </p:blipFill>
        <p:spPr>
          <a:xfrm>
            <a:off x="5029200" y="2362200"/>
            <a:ext cx="1626042" cy="1626042"/>
          </a:xfrm>
          <a:prstGeom prst="rect">
            <a:avLst/>
          </a:prstGeom>
        </p:spPr>
      </p:pic>
    </p:spTree>
    <p:extLst>
      <p:ext uri="{BB962C8B-B14F-4D97-AF65-F5344CB8AC3E}">
        <p14:creationId xmlns:p14="http://schemas.microsoft.com/office/powerpoint/2010/main" val="291994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F24A-2018-47C6-862D-9831BC8ED11A}"/>
              </a:ext>
            </a:extLst>
          </p:cNvPr>
          <p:cNvSpPr>
            <a:spLocks noGrp="1"/>
          </p:cNvSpPr>
          <p:nvPr>
            <p:ph type="title"/>
          </p:nvPr>
        </p:nvSpPr>
        <p:spPr/>
        <p:txBody>
          <a:bodyPr/>
          <a:lstStyle/>
          <a:p>
            <a:r>
              <a:rPr lang="en-US" dirty="0"/>
              <a:t>Organization</a:t>
            </a:r>
            <a:br>
              <a:rPr lang="en-US" dirty="0"/>
            </a:br>
            <a:endParaRPr lang="en-US" dirty="0"/>
          </a:p>
        </p:txBody>
      </p:sp>
      <p:sp>
        <p:nvSpPr>
          <p:cNvPr id="3" name="Content Placeholder 2">
            <a:extLst>
              <a:ext uri="{FF2B5EF4-FFF2-40B4-BE49-F238E27FC236}">
                <a16:creationId xmlns:a16="http://schemas.microsoft.com/office/drawing/2014/main" id="{D0436C9C-BCF9-44F3-9D45-4DB30DBC11D0}"/>
              </a:ext>
            </a:extLst>
          </p:cNvPr>
          <p:cNvSpPr>
            <a:spLocks noGrp="1"/>
          </p:cNvSpPr>
          <p:nvPr>
            <p:ph sz="quarter" idx="13"/>
          </p:nvPr>
        </p:nvSpPr>
        <p:spPr>
          <a:xfrm>
            <a:off x="913774" y="1733384"/>
            <a:ext cx="10363826" cy="4198289"/>
          </a:xfrm>
        </p:spPr>
        <p:txBody>
          <a:bodyPr/>
          <a:lstStyle/>
          <a:p>
            <a:pPr marL="0" indent="0">
              <a:buNone/>
            </a:pPr>
            <a:r>
              <a:rPr lang="en-US" b="0" i="0" cap="none" dirty="0">
                <a:solidFill>
                  <a:srgbClr val="33475B"/>
                </a:solidFill>
                <a:effectLst/>
                <a:latin typeface="AvenirNext"/>
              </a:rPr>
              <a:t>once you've chosen a solution to a problem and communicated it to your team, you still have to create a process to carry out your plan.</a:t>
            </a:r>
          </a:p>
          <a:p>
            <a:pPr algn="l" fontAlgn="base">
              <a:buFont typeface="Arial" panose="020B0604020202020204" pitchFamily="34" charset="0"/>
              <a:buChar char="•"/>
            </a:pPr>
            <a:r>
              <a:rPr lang="en-US" b="0" i="0" cap="none" dirty="0">
                <a:solidFill>
                  <a:srgbClr val="33475B"/>
                </a:solidFill>
                <a:effectLst/>
                <a:latin typeface="inherit"/>
              </a:rPr>
              <a:t>prioritization</a:t>
            </a:r>
          </a:p>
          <a:p>
            <a:pPr algn="l" fontAlgn="base">
              <a:buFont typeface="Arial" panose="020B0604020202020204" pitchFamily="34" charset="0"/>
              <a:buChar char="•"/>
            </a:pPr>
            <a:r>
              <a:rPr lang="en-US" b="0" i="0" cap="none" dirty="0">
                <a:solidFill>
                  <a:srgbClr val="33475B"/>
                </a:solidFill>
                <a:effectLst/>
                <a:latin typeface="inherit"/>
              </a:rPr>
              <a:t>initiative</a:t>
            </a:r>
          </a:p>
          <a:p>
            <a:pPr algn="l" fontAlgn="base">
              <a:buFont typeface="Arial" panose="020B0604020202020204" pitchFamily="34" charset="0"/>
              <a:buChar char="•"/>
            </a:pPr>
            <a:r>
              <a:rPr lang="en-US" b="0" i="0" cap="none" dirty="0">
                <a:solidFill>
                  <a:srgbClr val="33475B"/>
                </a:solidFill>
                <a:effectLst/>
                <a:latin typeface="inherit"/>
              </a:rPr>
              <a:t>project management</a:t>
            </a:r>
          </a:p>
          <a:p>
            <a:pPr algn="l" fontAlgn="base">
              <a:buFont typeface="Arial" panose="020B0604020202020204" pitchFamily="34" charset="0"/>
              <a:buChar char="•"/>
            </a:pPr>
            <a:r>
              <a:rPr lang="en-US" b="0" i="0" cap="none" dirty="0">
                <a:solidFill>
                  <a:srgbClr val="33475B"/>
                </a:solidFill>
                <a:effectLst/>
                <a:latin typeface="inherit"/>
              </a:rPr>
              <a:t>project planning</a:t>
            </a:r>
          </a:p>
          <a:p>
            <a:pPr algn="l" fontAlgn="base">
              <a:buFont typeface="Arial" panose="020B0604020202020204" pitchFamily="34" charset="0"/>
              <a:buChar char="•"/>
            </a:pPr>
            <a:r>
              <a:rPr lang="en-US" b="0" i="0" cap="none" dirty="0">
                <a:solidFill>
                  <a:srgbClr val="33475B"/>
                </a:solidFill>
                <a:effectLst/>
                <a:latin typeface="inherit"/>
              </a:rPr>
              <a:t>time management</a:t>
            </a:r>
          </a:p>
          <a:p>
            <a:pPr algn="l" fontAlgn="base">
              <a:buFont typeface="Arial" panose="020B0604020202020204" pitchFamily="34" charset="0"/>
              <a:buChar char="•"/>
            </a:pPr>
            <a:r>
              <a:rPr lang="en-US" b="0" i="0" cap="none" dirty="0">
                <a:solidFill>
                  <a:srgbClr val="33475B"/>
                </a:solidFill>
                <a:effectLst/>
                <a:latin typeface="inherit"/>
              </a:rPr>
              <a:t>meeting facilitation</a:t>
            </a:r>
          </a:p>
          <a:p>
            <a:pPr marL="0" indent="0">
              <a:buNone/>
            </a:pPr>
            <a:endParaRPr lang="en-US" dirty="0"/>
          </a:p>
        </p:txBody>
      </p:sp>
    </p:spTree>
    <p:extLst>
      <p:ext uri="{BB962C8B-B14F-4D97-AF65-F5344CB8AC3E}">
        <p14:creationId xmlns:p14="http://schemas.microsoft.com/office/powerpoint/2010/main" val="380864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E04B-0E4F-40D3-8517-EFE4D68EB78A}"/>
              </a:ext>
            </a:extLst>
          </p:cNvPr>
          <p:cNvSpPr>
            <a:spLocks noGrp="1"/>
          </p:cNvSpPr>
          <p:nvPr>
            <p:ph type="title"/>
          </p:nvPr>
        </p:nvSpPr>
        <p:spPr/>
        <p:txBody>
          <a:bodyPr/>
          <a:lstStyle/>
          <a:p>
            <a:r>
              <a:rPr lang="en-US" dirty="0"/>
              <a:t>Teamwork</a:t>
            </a:r>
            <a:br>
              <a:rPr lang="en-US" dirty="0"/>
            </a:br>
            <a:endParaRPr lang="en-US" dirty="0"/>
          </a:p>
        </p:txBody>
      </p:sp>
      <p:sp>
        <p:nvSpPr>
          <p:cNvPr id="3" name="Content Placeholder 2">
            <a:extLst>
              <a:ext uri="{FF2B5EF4-FFF2-40B4-BE49-F238E27FC236}">
                <a16:creationId xmlns:a16="http://schemas.microsoft.com/office/drawing/2014/main" id="{CF4AC4EB-7E36-40EC-94EB-AE3C8BFD1ECF}"/>
              </a:ext>
            </a:extLst>
          </p:cNvPr>
          <p:cNvSpPr>
            <a:spLocks noGrp="1"/>
          </p:cNvSpPr>
          <p:nvPr>
            <p:ph sz="quarter" idx="13"/>
          </p:nvPr>
        </p:nvSpPr>
        <p:spPr>
          <a:xfrm>
            <a:off x="913774" y="1630018"/>
            <a:ext cx="10363826" cy="4161182"/>
          </a:xfrm>
        </p:spPr>
        <p:txBody>
          <a:bodyPr>
            <a:normAutofit fontScale="92500"/>
          </a:bodyPr>
          <a:lstStyle/>
          <a:p>
            <a:pPr marL="0" indent="0">
              <a:buNone/>
            </a:pPr>
            <a:r>
              <a:rPr lang="en-US" b="0" i="0" cap="none" dirty="0">
                <a:solidFill>
                  <a:srgbClr val="33475B"/>
                </a:solidFill>
                <a:effectLst/>
                <a:latin typeface="AvenirNext"/>
              </a:rPr>
              <a:t>no marketing manager is an island. teamwork is essential for working with others and contributing to a company's mission. it's necessary for exchanging ideas, delegating tasks, and working toward a solution.</a:t>
            </a:r>
          </a:p>
          <a:p>
            <a:pPr algn="l" fontAlgn="base">
              <a:buFont typeface="Arial" panose="020B0604020202020204" pitchFamily="34" charset="0"/>
              <a:buChar char="•"/>
            </a:pPr>
            <a:r>
              <a:rPr lang="en-US" b="0" i="0" cap="none" dirty="0">
                <a:solidFill>
                  <a:srgbClr val="33475B"/>
                </a:solidFill>
                <a:effectLst/>
                <a:latin typeface="inherit"/>
              </a:rPr>
              <a:t>collaboration</a:t>
            </a:r>
          </a:p>
          <a:p>
            <a:pPr algn="l" fontAlgn="base">
              <a:buFont typeface="Arial" panose="020B0604020202020204" pitchFamily="34" charset="0"/>
              <a:buChar char="•"/>
            </a:pPr>
            <a:r>
              <a:rPr lang="en-US" b="0" i="0" cap="none" dirty="0">
                <a:solidFill>
                  <a:srgbClr val="33475B"/>
                </a:solidFill>
                <a:effectLst/>
                <a:latin typeface="inherit"/>
              </a:rPr>
              <a:t>delegation</a:t>
            </a:r>
          </a:p>
          <a:p>
            <a:pPr algn="l" fontAlgn="base">
              <a:buFont typeface="Arial" panose="020B0604020202020204" pitchFamily="34" charset="0"/>
              <a:buChar char="•"/>
            </a:pPr>
            <a:r>
              <a:rPr lang="en-US" b="0" i="0" cap="none" dirty="0">
                <a:solidFill>
                  <a:srgbClr val="33475B"/>
                </a:solidFill>
                <a:effectLst/>
                <a:latin typeface="inherit"/>
              </a:rPr>
              <a:t>giving and receiving feedback</a:t>
            </a:r>
          </a:p>
          <a:p>
            <a:pPr algn="l" fontAlgn="base">
              <a:buFont typeface="Arial" panose="020B0604020202020204" pitchFamily="34" charset="0"/>
              <a:buChar char="•"/>
            </a:pPr>
            <a:r>
              <a:rPr lang="en-US" b="0" i="0" cap="none" dirty="0">
                <a:solidFill>
                  <a:srgbClr val="33475B"/>
                </a:solidFill>
                <a:effectLst/>
                <a:latin typeface="inherit"/>
              </a:rPr>
              <a:t>goal setting</a:t>
            </a:r>
          </a:p>
          <a:p>
            <a:pPr algn="l" fontAlgn="base">
              <a:buFont typeface="Arial" panose="020B0604020202020204" pitchFamily="34" charset="0"/>
              <a:buChar char="•"/>
            </a:pPr>
            <a:r>
              <a:rPr lang="en-US" b="0" i="0" cap="none" dirty="0">
                <a:solidFill>
                  <a:srgbClr val="33475B"/>
                </a:solidFill>
                <a:effectLst/>
                <a:latin typeface="inherit"/>
              </a:rPr>
              <a:t>dependability</a:t>
            </a:r>
          </a:p>
          <a:p>
            <a:pPr algn="l" fontAlgn="base">
              <a:buFont typeface="Arial" panose="020B0604020202020204" pitchFamily="34" charset="0"/>
              <a:buChar char="•"/>
            </a:pPr>
            <a:r>
              <a:rPr lang="en-US" b="0" i="0" cap="none" dirty="0">
                <a:solidFill>
                  <a:srgbClr val="33475B"/>
                </a:solidFill>
                <a:effectLst/>
                <a:latin typeface="inherit"/>
              </a:rPr>
              <a:t>resource allocation</a:t>
            </a:r>
          </a:p>
          <a:p>
            <a:pPr algn="l" fontAlgn="base">
              <a:buFont typeface="Arial" panose="020B0604020202020204" pitchFamily="34" charset="0"/>
              <a:buChar char="•"/>
            </a:pPr>
            <a:r>
              <a:rPr lang="en-US" b="0" i="0" cap="none" dirty="0">
                <a:solidFill>
                  <a:srgbClr val="33475B"/>
                </a:solidFill>
                <a:effectLst/>
                <a:latin typeface="inherit"/>
              </a:rPr>
              <a:t>prioritizing tasks</a:t>
            </a:r>
          </a:p>
          <a:p>
            <a:pPr marL="0" indent="0">
              <a:buNone/>
            </a:pPr>
            <a:endParaRPr lang="en-US" dirty="0"/>
          </a:p>
        </p:txBody>
      </p:sp>
    </p:spTree>
    <p:extLst>
      <p:ext uri="{BB962C8B-B14F-4D97-AF65-F5344CB8AC3E}">
        <p14:creationId xmlns:p14="http://schemas.microsoft.com/office/powerpoint/2010/main" val="206135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E343-7037-4ACD-9792-D196989A25B1}"/>
              </a:ext>
            </a:extLst>
          </p:cNvPr>
          <p:cNvSpPr>
            <a:spLocks noGrp="1"/>
          </p:cNvSpPr>
          <p:nvPr>
            <p:ph type="title"/>
          </p:nvPr>
        </p:nvSpPr>
        <p:spPr/>
        <p:txBody>
          <a:bodyPr/>
          <a:lstStyle/>
          <a:p>
            <a:r>
              <a:rPr lang="en-US" dirty="0"/>
              <a:t>Evaluation</a:t>
            </a:r>
            <a:br>
              <a:rPr lang="en-US" dirty="0"/>
            </a:br>
            <a:endParaRPr lang="en-US" dirty="0"/>
          </a:p>
        </p:txBody>
      </p:sp>
      <p:sp>
        <p:nvSpPr>
          <p:cNvPr id="3" name="Content Placeholder 2">
            <a:extLst>
              <a:ext uri="{FF2B5EF4-FFF2-40B4-BE49-F238E27FC236}">
                <a16:creationId xmlns:a16="http://schemas.microsoft.com/office/drawing/2014/main" id="{26660039-501E-42CA-BF04-B2E050224DA2}"/>
              </a:ext>
            </a:extLst>
          </p:cNvPr>
          <p:cNvSpPr>
            <a:spLocks noGrp="1"/>
          </p:cNvSpPr>
          <p:nvPr>
            <p:ph sz="quarter" idx="13"/>
          </p:nvPr>
        </p:nvSpPr>
        <p:spPr>
          <a:xfrm>
            <a:off x="913774" y="1645920"/>
            <a:ext cx="10363826" cy="4444779"/>
          </a:xfrm>
        </p:spPr>
        <p:txBody>
          <a:bodyPr/>
          <a:lstStyle/>
          <a:p>
            <a:pPr marL="0" indent="0">
              <a:buNone/>
            </a:pPr>
            <a:r>
              <a:rPr lang="en-US" b="0" i="0" cap="none" dirty="0">
                <a:solidFill>
                  <a:srgbClr val="33475B"/>
                </a:solidFill>
                <a:effectLst/>
                <a:latin typeface="AvenirNext"/>
              </a:rPr>
              <a:t>when problem solving, evaluation skills let you assess if a solution is working and help you make the necessary adjustments.</a:t>
            </a:r>
          </a:p>
          <a:p>
            <a:pPr algn="l" fontAlgn="base">
              <a:buFont typeface="Arial" panose="020B0604020202020204" pitchFamily="34" charset="0"/>
              <a:buChar char="•"/>
            </a:pPr>
            <a:r>
              <a:rPr lang="en-US" b="0" i="0" cap="none" dirty="0">
                <a:solidFill>
                  <a:srgbClr val="33475B"/>
                </a:solidFill>
                <a:effectLst/>
                <a:latin typeface="inherit"/>
              </a:rPr>
              <a:t>data analysis</a:t>
            </a:r>
          </a:p>
          <a:p>
            <a:pPr algn="l" fontAlgn="base">
              <a:buFont typeface="Arial" panose="020B0604020202020204" pitchFamily="34" charset="0"/>
              <a:buChar char="•"/>
            </a:pPr>
            <a:r>
              <a:rPr lang="en-US" b="0" i="0" cap="none" dirty="0">
                <a:solidFill>
                  <a:srgbClr val="33475B"/>
                </a:solidFill>
                <a:effectLst/>
                <a:latin typeface="inherit"/>
              </a:rPr>
              <a:t>adaptability</a:t>
            </a:r>
          </a:p>
          <a:p>
            <a:pPr algn="l" fontAlgn="base">
              <a:buFont typeface="Arial" panose="020B0604020202020204" pitchFamily="34" charset="0"/>
              <a:buChar char="•"/>
            </a:pPr>
            <a:r>
              <a:rPr lang="en-US" b="0" i="0" cap="none" dirty="0">
                <a:solidFill>
                  <a:srgbClr val="33475B"/>
                </a:solidFill>
                <a:effectLst/>
                <a:latin typeface="inherit"/>
              </a:rPr>
              <a:t>creating and evaluating surveys</a:t>
            </a:r>
          </a:p>
          <a:p>
            <a:pPr algn="l" fontAlgn="base">
              <a:buFont typeface="Arial" panose="020B0604020202020204" pitchFamily="34" charset="0"/>
              <a:buChar char="•"/>
            </a:pPr>
            <a:r>
              <a:rPr lang="en-US" b="0" i="0" cap="none" dirty="0">
                <a:solidFill>
                  <a:srgbClr val="33475B"/>
                </a:solidFill>
                <a:effectLst/>
                <a:latin typeface="inherit"/>
              </a:rPr>
              <a:t>customer feedback</a:t>
            </a:r>
          </a:p>
          <a:p>
            <a:pPr algn="l" fontAlgn="base">
              <a:buFont typeface="Arial" panose="020B0604020202020204" pitchFamily="34" charset="0"/>
              <a:buChar char="•"/>
            </a:pPr>
            <a:r>
              <a:rPr lang="en-US" b="0" i="0" cap="none" dirty="0">
                <a:solidFill>
                  <a:srgbClr val="33475B"/>
                </a:solidFill>
                <a:effectLst/>
                <a:latin typeface="inherit"/>
              </a:rPr>
              <a:t>follow-through</a:t>
            </a:r>
          </a:p>
          <a:p>
            <a:pPr algn="l" fontAlgn="base">
              <a:buFont typeface="Arial" panose="020B0604020202020204" pitchFamily="34" charset="0"/>
              <a:buChar char="•"/>
            </a:pPr>
            <a:r>
              <a:rPr lang="en-US" b="0" i="0" cap="none" dirty="0">
                <a:solidFill>
                  <a:srgbClr val="33475B"/>
                </a:solidFill>
                <a:effectLst/>
                <a:latin typeface="inherit"/>
              </a:rPr>
              <a:t>troubleshooting</a:t>
            </a:r>
          </a:p>
          <a:p>
            <a:pPr marL="0" indent="0">
              <a:buNone/>
            </a:pPr>
            <a:endParaRPr lang="en-US" dirty="0"/>
          </a:p>
        </p:txBody>
      </p:sp>
    </p:spTree>
    <p:extLst>
      <p:ext uri="{BB962C8B-B14F-4D97-AF65-F5344CB8AC3E}">
        <p14:creationId xmlns:p14="http://schemas.microsoft.com/office/powerpoint/2010/main" val="252475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A467-574A-4DD6-AB10-F46DB624F849}"/>
              </a:ext>
            </a:extLst>
          </p:cNvPr>
          <p:cNvSpPr>
            <a:spLocks noGrp="1"/>
          </p:cNvSpPr>
          <p:nvPr>
            <p:ph type="title"/>
          </p:nvPr>
        </p:nvSpPr>
        <p:spPr>
          <a:xfrm>
            <a:off x="913149" y="1017767"/>
            <a:ext cx="10364451" cy="1820849"/>
          </a:xfrm>
        </p:spPr>
        <p:txBody>
          <a:bodyPr>
            <a:normAutofit fontScale="90000"/>
          </a:bodyPr>
          <a:lstStyle/>
          <a:p>
            <a:r>
              <a:rPr lang="en-US" dirty="0"/>
              <a:t>how to improve problem solving skill</a:t>
            </a: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4B2D56D0-F51C-4D6D-A774-159797552AFD}"/>
              </a:ext>
            </a:extLst>
          </p:cNvPr>
          <p:cNvSpPr>
            <a:spLocks noGrp="1"/>
          </p:cNvSpPr>
          <p:nvPr>
            <p:ph sz="quarter" idx="13"/>
          </p:nvPr>
        </p:nvSpPr>
        <p:spPr>
          <a:xfrm>
            <a:off x="913774" y="2091193"/>
            <a:ext cx="10363826" cy="4630309"/>
          </a:xfrm>
        </p:spPr>
        <p:txBody>
          <a:bodyPr/>
          <a:lstStyle/>
          <a:p>
            <a:r>
              <a:rPr lang="en-US" i="0" cap="none" dirty="0">
                <a:solidFill>
                  <a:srgbClr val="2D2D2D"/>
                </a:solidFill>
                <a:effectLst/>
                <a:latin typeface="AvenirNext"/>
                <a:ea typeface="Microsoft YaHei Light" panose="020B0502040204020203" pitchFamily="34" charset="-122"/>
              </a:rPr>
              <a:t>acquire more technical knowledge in your field</a:t>
            </a:r>
          </a:p>
          <a:p>
            <a:r>
              <a:rPr lang="en-US" i="0" cap="none" dirty="0">
                <a:solidFill>
                  <a:srgbClr val="2D2D2D"/>
                </a:solidFill>
                <a:effectLst/>
                <a:latin typeface="AvenirNext"/>
                <a:ea typeface="Microsoft YaHei Light" panose="020B0502040204020203" pitchFamily="34" charset="-122"/>
              </a:rPr>
              <a:t>seek out opportunities to solve problems</a:t>
            </a:r>
            <a:endParaRPr lang="en-US" cap="none" dirty="0">
              <a:solidFill>
                <a:srgbClr val="2D2D2D"/>
              </a:solidFill>
              <a:latin typeface="AvenirNext"/>
              <a:ea typeface="Microsoft YaHei Light" panose="020B0502040204020203" pitchFamily="34" charset="-122"/>
            </a:endParaRPr>
          </a:p>
          <a:p>
            <a:r>
              <a:rPr lang="en-US" i="0" cap="none" dirty="0">
                <a:solidFill>
                  <a:srgbClr val="2D2D2D"/>
                </a:solidFill>
                <a:effectLst/>
                <a:latin typeface="AvenirNext"/>
                <a:ea typeface="Microsoft YaHei Light" panose="020B0502040204020203" pitchFamily="34" charset="-122"/>
              </a:rPr>
              <a:t>do practice problems</a:t>
            </a:r>
            <a:endParaRPr lang="en-US" cap="none" dirty="0">
              <a:solidFill>
                <a:srgbClr val="2D2D2D"/>
              </a:solidFill>
              <a:latin typeface="AvenirNext"/>
              <a:ea typeface="Microsoft YaHei Light" panose="020B0502040204020203" pitchFamily="34" charset="-122"/>
            </a:endParaRPr>
          </a:p>
          <a:p>
            <a:r>
              <a:rPr lang="en-US" i="0" cap="none" dirty="0">
                <a:solidFill>
                  <a:srgbClr val="2D2D2D"/>
                </a:solidFill>
                <a:effectLst/>
                <a:latin typeface="AvenirNext"/>
                <a:ea typeface="Microsoft YaHei Light" panose="020B0502040204020203" pitchFamily="34" charset="-122"/>
              </a:rPr>
              <a:t>observe how others solve problems</a:t>
            </a:r>
          </a:p>
          <a:p>
            <a:pPr marL="0" indent="0">
              <a:buNone/>
            </a:pPr>
            <a:endParaRPr lang="en-US" dirty="0"/>
          </a:p>
        </p:txBody>
      </p:sp>
    </p:spTree>
    <p:extLst>
      <p:ext uri="{BB962C8B-B14F-4D97-AF65-F5344CB8AC3E}">
        <p14:creationId xmlns:p14="http://schemas.microsoft.com/office/powerpoint/2010/main" val="36954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14A9-A4C3-4BCF-B331-A611C30D502A}"/>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DAEC9BB-114B-4CFD-A084-7EDD73E36D42}"/>
              </a:ext>
            </a:extLst>
          </p:cNvPr>
          <p:cNvSpPr>
            <a:spLocks noGrp="1"/>
          </p:cNvSpPr>
          <p:nvPr>
            <p:ph sz="quarter" idx="13"/>
          </p:nvPr>
        </p:nvSpPr>
        <p:spPr>
          <a:xfrm>
            <a:off x="2576221" y="2359140"/>
            <a:ext cx="7492779" cy="3424107"/>
          </a:xfrm>
        </p:spPr>
        <p:txBody>
          <a:bodyPr/>
          <a:lstStyle/>
          <a:p>
            <a:pPr marL="0" indent="0">
              <a:buNone/>
            </a:pPr>
            <a:r>
              <a:rPr lang="en-US" i="0" cap="none" dirty="0">
                <a:solidFill>
                  <a:srgbClr val="202124"/>
                </a:solidFill>
                <a:effectLst/>
                <a:latin typeface="arial" panose="020B0604020202020204" pitchFamily="34" charset="0"/>
              </a:rPr>
              <a:t>worrying about problems is not going to solve them</a:t>
            </a:r>
            <a:r>
              <a:rPr lang="en-US" b="0" i="0" cap="none" dirty="0">
                <a:solidFill>
                  <a:srgbClr val="202124"/>
                </a:solidFill>
                <a:effectLst/>
                <a:latin typeface="arial" panose="020B0604020202020204" pitchFamily="34" charset="0"/>
              </a:rPr>
              <a:t>. think about the problem at hand, focus on developing a solution and then work towards the solution with gusto. problem solving skills are an invaluable asset which help us live our life well.</a:t>
            </a:r>
            <a:endParaRPr lang="en-US" cap="none" dirty="0"/>
          </a:p>
        </p:txBody>
      </p:sp>
    </p:spTree>
    <p:extLst>
      <p:ext uri="{BB962C8B-B14F-4D97-AF65-F5344CB8AC3E}">
        <p14:creationId xmlns:p14="http://schemas.microsoft.com/office/powerpoint/2010/main" val="99987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8EB5F-0045-41C1-B040-769B18783E2D}"/>
              </a:ext>
            </a:extLst>
          </p:cNvPr>
          <p:cNvSpPr>
            <a:spLocks noGrp="1"/>
          </p:cNvSpPr>
          <p:nvPr>
            <p:ph sz="quarter" idx="13"/>
          </p:nvPr>
        </p:nvSpPr>
        <p:spPr/>
        <p:txBody>
          <a:bodyPr>
            <a:normAutofit/>
          </a:bodyPr>
          <a:lstStyle/>
          <a:p>
            <a:pPr marL="0" indent="0">
              <a:buNone/>
            </a:pPr>
            <a:r>
              <a:rPr lang="en-US" sz="9600" b="1" dirty="0"/>
              <a:t>      Thank you</a:t>
            </a:r>
          </a:p>
        </p:txBody>
      </p:sp>
    </p:spTree>
    <p:extLst>
      <p:ext uri="{BB962C8B-B14F-4D97-AF65-F5344CB8AC3E}">
        <p14:creationId xmlns:p14="http://schemas.microsoft.com/office/powerpoint/2010/main" val="329341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31BB-9A50-4275-9C40-9C876C84DE9C}"/>
              </a:ext>
            </a:extLst>
          </p:cNvPr>
          <p:cNvSpPr>
            <a:spLocks noGrp="1"/>
          </p:cNvSpPr>
          <p:nvPr>
            <p:ph type="title"/>
          </p:nvPr>
        </p:nvSpPr>
        <p:spPr>
          <a:xfrm>
            <a:off x="850165" y="197098"/>
            <a:ext cx="10364451" cy="869703"/>
          </a:xfrm>
        </p:spPr>
        <p:txBody>
          <a:bodyPr/>
          <a:lstStyle/>
          <a:p>
            <a:r>
              <a:rPr lang="en-US" dirty="0"/>
              <a:t>contents</a:t>
            </a:r>
          </a:p>
        </p:txBody>
      </p:sp>
      <p:sp>
        <p:nvSpPr>
          <p:cNvPr id="3" name="Content Placeholder 2">
            <a:extLst>
              <a:ext uri="{FF2B5EF4-FFF2-40B4-BE49-F238E27FC236}">
                <a16:creationId xmlns:a16="http://schemas.microsoft.com/office/drawing/2014/main" id="{A14127DC-D404-4C9A-ADB9-5876AB4A726F}"/>
              </a:ext>
            </a:extLst>
          </p:cNvPr>
          <p:cNvSpPr>
            <a:spLocks noGrp="1"/>
          </p:cNvSpPr>
          <p:nvPr>
            <p:ph sz="quarter" idx="13"/>
          </p:nvPr>
        </p:nvSpPr>
        <p:spPr>
          <a:xfrm>
            <a:off x="913774" y="874643"/>
            <a:ext cx="10363826" cy="5868063"/>
          </a:xfrm>
        </p:spPr>
        <p:txBody>
          <a:bodyPr>
            <a:normAutofit lnSpcReduction="10000"/>
          </a:bodyPr>
          <a:lstStyle/>
          <a:p>
            <a:r>
              <a:rPr lang="en-US" dirty="0"/>
              <a:t>Introduction</a:t>
            </a:r>
          </a:p>
          <a:p>
            <a:r>
              <a:rPr lang="en-US" dirty="0"/>
              <a:t>What are problem solving skill</a:t>
            </a:r>
          </a:p>
          <a:p>
            <a:r>
              <a:rPr lang="en-US" dirty="0"/>
              <a:t>Problem solving skill example</a:t>
            </a:r>
          </a:p>
          <a:p>
            <a:r>
              <a:rPr lang="en-US" dirty="0"/>
              <a:t>Analytical skill</a:t>
            </a:r>
          </a:p>
          <a:p>
            <a:r>
              <a:rPr lang="en-US" dirty="0"/>
              <a:t>Creativity</a:t>
            </a:r>
          </a:p>
          <a:p>
            <a:r>
              <a:rPr lang="en-US" dirty="0"/>
              <a:t>Judgment</a:t>
            </a:r>
          </a:p>
          <a:p>
            <a:r>
              <a:rPr lang="en-US" dirty="0"/>
              <a:t>Communication</a:t>
            </a:r>
          </a:p>
          <a:p>
            <a:r>
              <a:rPr lang="en-US" dirty="0"/>
              <a:t>Organization</a:t>
            </a:r>
          </a:p>
          <a:p>
            <a:r>
              <a:rPr lang="en-US" dirty="0"/>
              <a:t>Teamwork</a:t>
            </a:r>
          </a:p>
          <a:p>
            <a:r>
              <a:rPr lang="en-US" dirty="0"/>
              <a:t>Evaluation</a:t>
            </a:r>
          </a:p>
          <a:p>
            <a:r>
              <a:rPr lang="en-US" dirty="0"/>
              <a:t>how to improve problem solving skill</a:t>
            </a:r>
          </a:p>
          <a:p>
            <a:r>
              <a:rPr lang="en-US" dirty="0"/>
              <a:t>conclusion</a:t>
            </a:r>
          </a:p>
          <a:p>
            <a:pPr marL="0" indent="0">
              <a:buNone/>
            </a:pPr>
            <a:endParaRPr lang="en-US" dirty="0"/>
          </a:p>
        </p:txBody>
      </p:sp>
    </p:spTree>
    <p:extLst>
      <p:ext uri="{BB962C8B-B14F-4D97-AF65-F5344CB8AC3E}">
        <p14:creationId xmlns:p14="http://schemas.microsoft.com/office/powerpoint/2010/main" val="43111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2074-7D41-4E66-88DA-94C8874A05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B5B24B-D96C-4A53-B110-AEFE5FA208D1}"/>
              </a:ext>
            </a:extLst>
          </p:cNvPr>
          <p:cNvSpPr>
            <a:spLocks noGrp="1"/>
          </p:cNvSpPr>
          <p:nvPr>
            <p:ph sz="quarter" idx="13"/>
          </p:nvPr>
        </p:nvSpPr>
        <p:spPr>
          <a:xfrm>
            <a:off x="1995151" y="2214694"/>
            <a:ext cx="8357447" cy="3424107"/>
          </a:xfrm>
        </p:spPr>
        <p:txBody>
          <a:bodyPr/>
          <a:lstStyle/>
          <a:p>
            <a:pPr marL="0" indent="0">
              <a:buNone/>
            </a:pPr>
            <a:r>
              <a:rPr lang="en-US" cap="none" dirty="0">
                <a:solidFill>
                  <a:srgbClr val="2D2D2D"/>
                </a:solidFill>
                <a:latin typeface="Microsoft YaHei UI" panose="020B0503020204020204" pitchFamily="34" charset="-122"/>
                <a:ea typeface="Microsoft YaHei UI" panose="020B0503020204020204" pitchFamily="34" charset="-122"/>
              </a:rPr>
              <a:t>W</a:t>
            </a:r>
            <a:r>
              <a:rPr lang="en-US" b="0" i="0" cap="none" dirty="0">
                <a:solidFill>
                  <a:srgbClr val="2D2D2D"/>
                </a:solidFill>
                <a:effectLst/>
                <a:latin typeface="Microsoft YaHei UI" panose="020B0503020204020204" pitchFamily="34" charset="-122"/>
                <a:ea typeface="Microsoft YaHei UI" panose="020B0503020204020204" pitchFamily="34" charset="-122"/>
              </a:rPr>
              <a:t>hen employers talk about problem-solving skills, they are often referring to the ability to handle difficult or unexpected situations in the workplace as well as complex business challenges. organisations rely on people who can assess both kinds of situations and calmly identify solutions. problem-solving skills are traits that enable you to do that. while problem-solving skills are valued by employers, they are also highly useful in other areas of life like relationship building and day-to-day decision making.</a:t>
            </a:r>
            <a:endParaRPr lang="en-US" cap="none"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644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C1B7-85A7-490A-8F92-A288A6544096}"/>
              </a:ext>
            </a:extLst>
          </p:cNvPr>
          <p:cNvSpPr>
            <a:spLocks noGrp="1"/>
          </p:cNvSpPr>
          <p:nvPr>
            <p:ph type="title"/>
          </p:nvPr>
        </p:nvSpPr>
        <p:spPr/>
        <p:txBody>
          <a:bodyPr/>
          <a:lstStyle/>
          <a:p>
            <a:r>
              <a:rPr lang="en-US" dirty="0"/>
              <a:t>What are problem solving skill</a:t>
            </a:r>
            <a:br>
              <a:rPr lang="en-US" dirty="0"/>
            </a:br>
            <a:endParaRPr lang="en-US" dirty="0"/>
          </a:p>
        </p:txBody>
      </p:sp>
      <p:sp>
        <p:nvSpPr>
          <p:cNvPr id="3" name="Content Placeholder 2">
            <a:extLst>
              <a:ext uri="{FF2B5EF4-FFF2-40B4-BE49-F238E27FC236}">
                <a16:creationId xmlns:a16="http://schemas.microsoft.com/office/drawing/2014/main" id="{EF4E716C-6988-4462-81BA-FC849FCB7FB7}"/>
              </a:ext>
            </a:extLst>
          </p:cNvPr>
          <p:cNvSpPr>
            <a:spLocks noGrp="1"/>
          </p:cNvSpPr>
          <p:nvPr>
            <p:ph sz="quarter" idx="13"/>
          </p:nvPr>
        </p:nvSpPr>
        <p:spPr/>
        <p:txBody>
          <a:bodyPr/>
          <a:lstStyle/>
          <a:p>
            <a:pPr algn="l" fontAlgn="base">
              <a:buFont typeface="+mj-lt"/>
              <a:buAutoNum type="arabicPeriod"/>
            </a:pPr>
            <a:r>
              <a:rPr lang="en-US" b="0" i="0" cap="none" dirty="0">
                <a:solidFill>
                  <a:srgbClr val="33475B"/>
                </a:solidFill>
                <a:effectLst/>
                <a:latin typeface="inherit"/>
              </a:rPr>
              <a:t>identify and define the problem.</a:t>
            </a:r>
          </a:p>
          <a:p>
            <a:pPr algn="l" fontAlgn="base">
              <a:buFont typeface="+mj-lt"/>
              <a:buAutoNum type="arabicPeriod"/>
            </a:pPr>
            <a:r>
              <a:rPr lang="en-US" b="0" i="0" cap="none" dirty="0">
                <a:solidFill>
                  <a:srgbClr val="33475B"/>
                </a:solidFill>
                <a:effectLst/>
                <a:latin typeface="inherit"/>
              </a:rPr>
              <a:t>come up with possible solutions.</a:t>
            </a:r>
          </a:p>
          <a:p>
            <a:pPr algn="l" fontAlgn="base">
              <a:buFont typeface="+mj-lt"/>
              <a:buAutoNum type="arabicPeriod"/>
            </a:pPr>
            <a:r>
              <a:rPr lang="en-US" b="0" i="0" cap="none" dirty="0">
                <a:solidFill>
                  <a:srgbClr val="33475B"/>
                </a:solidFill>
                <a:effectLst/>
                <a:latin typeface="inherit"/>
              </a:rPr>
              <a:t>evaluate the options.</a:t>
            </a:r>
          </a:p>
          <a:p>
            <a:pPr algn="l" fontAlgn="base">
              <a:buFont typeface="+mj-lt"/>
              <a:buAutoNum type="arabicPeriod"/>
            </a:pPr>
            <a:r>
              <a:rPr lang="en-US" b="0" i="0" cap="none" dirty="0">
                <a:solidFill>
                  <a:srgbClr val="33475B"/>
                </a:solidFill>
                <a:effectLst/>
                <a:latin typeface="inherit"/>
              </a:rPr>
              <a:t>choose the best solution.</a:t>
            </a:r>
          </a:p>
          <a:p>
            <a:pPr algn="l" fontAlgn="base">
              <a:buFont typeface="+mj-lt"/>
              <a:buAutoNum type="arabicPeriod"/>
            </a:pPr>
            <a:r>
              <a:rPr lang="en-US" b="0" i="0" cap="none" dirty="0">
                <a:solidFill>
                  <a:srgbClr val="33475B"/>
                </a:solidFill>
                <a:effectLst/>
                <a:latin typeface="inherit"/>
              </a:rPr>
              <a:t>implement the solution.</a:t>
            </a:r>
          </a:p>
          <a:p>
            <a:pPr algn="l" fontAlgn="base">
              <a:buFont typeface="+mj-lt"/>
              <a:buAutoNum type="arabicPeriod"/>
            </a:pPr>
            <a:r>
              <a:rPr lang="en-US" b="0" i="0" cap="none" dirty="0">
                <a:solidFill>
                  <a:srgbClr val="33475B"/>
                </a:solidFill>
                <a:effectLst/>
                <a:latin typeface="inherit"/>
              </a:rPr>
              <a:t>evaluate the outcome.</a:t>
            </a:r>
          </a:p>
          <a:p>
            <a:pPr marL="0" indent="0">
              <a:buNone/>
            </a:pPr>
            <a:endParaRPr lang="en-US" dirty="0"/>
          </a:p>
        </p:txBody>
      </p:sp>
    </p:spTree>
    <p:extLst>
      <p:ext uri="{BB962C8B-B14F-4D97-AF65-F5344CB8AC3E}">
        <p14:creationId xmlns:p14="http://schemas.microsoft.com/office/powerpoint/2010/main" val="89993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DB85-EEEE-4639-8355-12C741465AB1}"/>
              </a:ext>
            </a:extLst>
          </p:cNvPr>
          <p:cNvSpPr>
            <a:spLocks noGrp="1"/>
          </p:cNvSpPr>
          <p:nvPr>
            <p:ph type="title"/>
          </p:nvPr>
        </p:nvSpPr>
        <p:spPr/>
        <p:txBody>
          <a:bodyPr/>
          <a:lstStyle/>
          <a:p>
            <a:r>
              <a:rPr lang="en-US" dirty="0"/>
              <a:t>Problem solving skill example</a:t>
            </a:r>
            <a:br>
              <a:rPr lang="en-US" dirty="0"/>
            </a:br>
            <a:endParaRPr lang="en-US" dirty="0"/>
          </a:p>
        </p:txBody>
      </p:sp>
      <p:sp>
        <p:nvSpPr>
          <p:cNvPr id="3" name="Content Placeholder 2">
            <a:extLst>
              <a:ext uri="{FF2B5EF4-FFF2-40B4-BE49-F238E27FC236}">
                <a16:creationId xmlns:a16="http://schemas.microsoft.com/office/drawing/2014/main" id="{6C590FD9-C0B3-4462-9E2A-7D7F36382907}"/>
              </a:ext>
            </a:extLst>
          </p:cNvPr>
          <p:cNvSpPr>
            <a:spLocks noGrp="1"/>
          </p:cNvSpPr>
          <p:nvPr>
            <p:ph sz="quarter" idx="13"/>
          </p:nvPr>
        </p:nvSpPr>
        <p:spPr/>
        <p:txBody>
          <a:bodyPr/>
          <a:lstStyle/>
          <a:p>
            <a:pPr algn="l" fontAlgn="base">
              <a:buFont typeface="Arial" panose="020B0604020202020204" pitchFamily="34" charset="0"/>
              <a:buChar char="•"/>
            </a:pPr>
            <a:r>
              <a:rPr lang="en-US" b="0" i="0" cap="none" dirty="0">
                <a:solidFill>
                  <a:srgbClr val="33475B"/>
                </a:solidFill>
                <a:effectLst/>
                <a:latin typeface="inherit"/>
              </a:rPr>
              <a:t>analysis</a:t>
            </a:r>
          </a:p>
          <a:p>
            <a:pPr algn="l" fontAlgn="base">
              <a:buFont typeface="Arial" panose="020B0604020202020204" pitchFamily="34" charset="0"/>
              <a:buChar char="•"/>
            </a:pPr>
            <a:r>
              <a:rPr lang="en-US" b="0" i="0" cap="none" dirty="0">
                <a:solidFill>
                  <a:srgbClr val="33475B"/>
                </a:solidFill>
                <a:effectLst/>
                <a:latin typeface="inherit"/>
              </a:rPr>
              <a:t>creativity</a:t>
            </a:r>
          </a:p>
          <a:p>
            <a:pPr algn="l" fontAlgn="base">
              <a:buFont typeface="Arial" panose="020B0604020202020204" pitchFamily="34" charset="0"/>
              <a:buChar char="•"/>
            </a:pPr>
            <a:r>
              <a:rPr lang="en-US" b="0" i="0" cap="none" dirty="0">
                <a:solidFill>
                  <a:srgbClr val="33475B"/>
                </a:solidFill>
                <a:effectLst/>
                <a:latin typeface="inherit"/>
              </a:rPr>
              <a:t>judgment</a:t>
            </a:r>
          </a:p>
          <a:p>
            <a:pPr algn="l" fontAlgn="base">
              <a:buFont typeface="Arial" panose="020B0604020202020204" pitchFamily="34" charset="0"/>
              <a:buChar char="•"/>
            </a:pPr>
            <a:r>
              <a:rPr lang="en-US" b="0" i="0" cap="none" dirty="0">
                <a:solidFill>
                  <a:srgbClr val="33475B"/>
                </a:solidFill>
                <a:effectLst/>
                <a:latin typeface="inherit"/>
              </a:rPr>
              <a:t>communication</a:t>
            </a:r>
          </a:p>
          <a:p>
            <a:pPr algn="l" fontAlgn="base">
              <a:buFont typeface="Arial" panose="020B0604020202020204" pitchFamily="34" charset="0"/>
              <a:buChar char="•"/>
            </a:pPr>
            <a:r>
              <a:rPr lang="en-US" b="0" i="0" cap="none" dirty="0">
                <a:solidFill>
                  <a:srgbClr val="33475B"/>
                </a:solidFill>
                <a:effectLst/>
                <a:latin typeface="inherit"/>
              </a:rPr>
              <a:t>organization</a:t>
            </a:r>
          </a:p>
          <a:p>
            <a:pPr algn="l" fontAlgn="base">
              <a:buFont typeface="Arial" panose="020B0604020202020204" pitchFamily="34" charset="0"/>
              <a:buChar char="•"/>
            </a:pPr>
            <a:r>
              <a:rPr lang="en-US" b="0" i="0" cap="none" dirty="0">
                <a:solidFill>
                  <a:srgbClr val="33475B"/>
                </a:solidFill>
                <a:effectLst/>
                <a:latin typeface="inherit"/>
              </a:rPr>
              <a:t>teamwork</a:t>
            </a:r>
          </a:p>
          <a:p>
            <a:pPr algn="l" fontAlgn="base">
              <a:buFont typeface="Arial" panose="020B0604020202020204" pitchFamily="34" charset="0"/>
              <a:buChar char="•"/>
            </a:pPr>
            <a:r>
              <a:rPr lang="en-US" b="0" i="0" cap="none" dirty="0">
                <a:solidFill>
                  <a:srgbClr val="33475B"/>
                </a:solidFill>
                <a:effectLst/>
                <a:latin typeface="inherit"/>
              </a:rPr>
              <a:t>evaluation</a:t>
            </a:r>
          </a:p>
          <a:p>
            <a:pPr marL="0" indent="0">
              <a:buNone/>
            </a:pPr>
            <a:endParaRPr lang="en-US" dirty="0"/>
          </a:p>
        </p:txBody>
      </p:sp>
    </p:spTree>
    <p:extLst>
      <p:ext uri="{BB962C8B-B14F-4D97-AF65-F5344CB8AC3E}">
        <p14:creationId xmlns:p14="http://schemas.microsoft.com/office/powerpoint/2010/main" val="109378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2286-8C33-4444-99E2-6889E00C1E85}"/>
              </a:ext>
            </a:extLst>
          </p:cNvPr>
          <p:cNvSpPr>
            <a:spLocks noGrp="1"/>
          </p:cNvSpPr>
          <p:nvPr>
            <p:ph type="title"/>
          </p:nvPr>
        </p:nvSpPr>
        <p:spPr/>
        <p:txBody>
          <a:bodyPr/>
          <a:lstStyle/>
          <a:p>
            <a:r>
              <a:rPr lang="en-US" dirty="0"/>
              <a:t>Analytical skill</a:t>
            </a:r>
            <a:br>
              <a:rPr lang="en-US" dirty="0"/>
            </a:br>
            <a:endParaRPr lang="en-US" dirty="0"/>
          </a:p>
        </p:txBody>
      </p:sp>
      <p:sp>
        <p:nvSpPr>
          <p:cNvPr id="3" name="Content Placeholder 2">
            <a:extLst>
              <a:ext uri="{FF2B5EF4-FFF2-40B4-BE49-F238E27FC236}">
                <a16:creationId xmlns:a16="http://schemas.microsoft.com/office/drawing/2014/main" id="{EB109887-9EA2-495B-BC22-51F6889CC5D7}"/>
              </a:ext>
            </a:extLst>
          </p:cNvPr>
          <p:cNvSpPr>
            <a:spLocks noGrp="1"/>
          </p:cNvSpPr>
          <p:nvPr>
            <p:ph sz="quarter" idx="13"/>
          </p:nvPr>
        </p:nvSpPr>
        <p:spPr/>
        <p:txBody>
          <a:bodyPr>
            <a:normAutofit fontScale="92500" lnSpcReduction="10000"/>
          </a:bodyPr>
          <a:lstStyle/>
          <a:p>
            <a:pPr marL="0" indent="0">
              <a:buNone/>
            </a:pPr>
            <a:r>
              <a:rPr lang="en-US" b="0" i="0" cap="none" dirty="0">
                <a:solidFill>
                  <a:srgbClr val="33475B"/>
                </a:solidFill>
                <a:effectLst/>
                <a:latin typeface="AvenirNext"/>
              </a:rPr>
              <a:t>solving any problem starts with analyzing the issue — you have to go beyond the symptoms of the problem to find the root cause.</a:t>
            </a:r>
          </a:p>
          <a:p>
            <a:pPr algn="l" fontAlgn="base">
              <a:buFont typeface="Arial" panose="020B0604020202020204" pitchFamily="34" charset="0"/>
              <a:buChar char="•"/>
            </a:pPr>
            <a:r>
              <a:rPr lang="en-US" b="0" i="0" cap="none" dirty="0">
                <a:solidFill>
                  <a:srgbClr val="33475B"/>
                </a:solidFill>
                <a:effectLst/>
                <a:latin typeface="inherit"/>
              </a:rPr>
              <a:t>attention to detail</a:t>
            </a:r>
          </a:p>
          <a:p>
            <a:pPr algn="l" fontAlgn="base">
              <a:buFont typeface="Arial" panose="020B0604020202020204" pitchFamily="34" charset="0"/>
              <a:buChar char="•"/>
            </a:pPr>
            <a:r>
              <a:rPr lang="en-US" b="0" i="0" cap="none" dirty="0">
                <a:solidFill>
                  <a:srgbClr val="33475B"/>
                </a:solidFill>
                <a:effectLst/>
                <a:latin typeface="inherit"/>
              </a:rPr>
              <a:t>data collection</a:t>
            </a:r>
          </a:p>
          <a:p>
            <a:pPr algn="l" fontAlgn="base">
              <a:buFont typeface="Arial" panose="020B0604020202020204" pitchFamily="34" charset="0"/>
              <a:buChar char="•"/>
            </a:pPr>
            <a:r>
              <a:rPr lang="en-US" b="0" i="0" cap="none" dirty="0">
                <a:solidFill>
                  <a:srgbClr val="33475B"/>
                </a:solidFill>
                <a:effectLst/>
                <a:latin typeface="inherit"/>
              </a:rPr>
              <a:t>forecasting</a:t>
            </a:r>
          </a:p>
          <a:p>
            <a:pPr algn="l" fontAlgn="base">
              <a:buFont typeface="Arial" panose="020B0604020202020204" pitchFamily="34" charset="0"/>
              <a:buChar char="•"/>
            </a:pPr>
            <a:r>
              <a:rPr lang="en-US" b="0" i="0" cap="none" dirty="0">
                <a:solidFill>
                  <a:srgbClr val="33475B"/>
                </a:solidFill>
                <a:effectLst/>
                <a:latin typeface="inherit"/>
              </a:rPr>
              <a:t>research</a:t>
            </a:r>
          </a:p>
          <a:p>
            <a:pPr algn="l" fontAlgn="base">
              <a:buFont typeface="Arial" panose="020B0604020202020204" pitchFamily="34" charset="0"/>
              <a:buChar char="•"/>
            </a:pPr>
            <a:r>
              <a:rPr lang="en-US" b="0" i="0" cap="none" dirty="0">
                <a:solidFill>
                  <a:srgbClr val="33475B"/>
                </a:solidFill>
                <a:effectLst/>
                <a:latin typeface="inherit"/>
              </a:rPr>
              <a:t>fact-checking</a:t>
            </a:r>
          </a:p>
          <a:p>
            <a:pPr algn="l" fontAlgn="base">
              <a:buFont typeface="Arial" panose="020B0604020202020204" pitchFamily="34" charset="0"/>
              <a:buChar char="•"/>
            </a:pPr>
            <a:r>
              <a:rPr lang="en-US" b="0" i="0" cap="none" dirty="0">
                <a:solidFill>
                  <a:srgbClr val="33475B"/>
                </a:solidFill>
                <a:effectLst/>
                <a:latin typeface="inherit"/>
              </a:rPr>
              <a:t>historical analysis</a:t>
            </a:r>
          </a:p>
          <a:p>
            <a:pPr marL="0" indent="0">
              <a:buNone/>
            </a:pPr>
            <a:endParaRPr lang="en-US" dirty="0"/>
          </a:p>
        </p:txBody>
      </p:sp>
    </p:spTree>
    <p:extLst>
      <p:ext uri="{BB962C8B-B14F-4D97-AF65-F5344CB8AC3E}">
        <p14:creationId xmlns:p14="http://schemas.microsoft.com/office/powerpoint/2010/main" val="358767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8E5E-6A19-4A52-9792-CE848C59FAAB}"/>
              </a:ext>
            </a:extLst>
          </p:cNvPr>
          <p:cNvSpPr>
            <a:spLocks noGrp="1"/>
          </p:cNvSpPr>
          <p:nvPr>
            <p:ph type="title"/>
          </p:nvPr>
        </p:nvSpPr>
        <p:spPr/>
        <p:txBody>
          <a:bodyPr/>
          <a:lstStyle/>
          <a:p>
            <a:r>
              <a:rPr lang="en-US" dirty="0"/>
              <a:t>Creativity</a:t>
            </a:r>
            <a:br>
              <a:rPr lang="en-US" dirty="0"/>
            </a:br>
            <a:endParaRPr lang="en-US" dirty="0"/>
          </a:p>
        </p:txBody>
      </p:sp>
      <p:sp>
        <p:nvSpPr>
          <p:cNvPr id="3" name="Content Placeholder 2">
            <a:extLst>
              <a:ext uri="{FF2B5EF4-FFF2-40B4-BE49-F238E27FC236}">
                <a16:creationId xmlns:a16="http://schemas.microsoft.com/office/drawing/2014/main" id="{994200FA-0502-4905-A43D-0D70685AFA4C}"/>
              </a:ext>
            </a:extLst>
          </p:cNvPr>
          <p:cNvSpPr>
            <a:spLocks noGrp="1"/>
          </p:cNvSpPr>
          <p:nvPr>
            <p:ph sz="quarter" idx="13"/>
          </p:nvPr>
        </p:nvSpPr>
        <p:spPr/>
        <p:txBody>
          <a:bodyPr>
            <a:normAutofit fontScale="85000" lnSpcReduction="20000"/>
          </a:bodyPr>
          <a:lstStyle/>
          <a:p>
            <a:pPr marL="0" indent="0">
              <a:buNone/>
            </a:pPr>
            <a:r>
              <a:rPr lang="en-US" b="0" i="0" cap="none" dirty="0">
                <a:solidFill>
                  <a:srgbClr val="33475B"/>
                </a:solidFill>
                <a:effectLst/>
                <a:latin typeface="AvenirNext"/>
              </a:rPr>
              <a:t>once you discover the true problem, you can come up with the ideal solution. this is where you put your creative problem solving skills to the test. </a:t>
            </a:r>
          </a:p>
          <a:p>
            <a:pPr algn="l" fontAlgn="base">
              <a:buFont typeface="Arial" panose="020B0604020202020204" pitchFamily="34" charset="0"/>
              <a:buChar char="•"/>
            </a:pPr>
            <a:r>
              <a:rPr lang="en-US" b="0" i="0" cap="none" dirty="0">
                <a:solidFill>
                  <a:srgbClr val="33475B"/>
                </a:solidFill>
                <a:effectLst/>
                <a:latin typeface="inherit"/>
              </a:rPr>
              <a:t>brainstorming</a:t>
            </a:r>
          </a:p>
          <a:p>
            <a:pPr algn="l" fontAlgn="base">
              <a:buFont typeface="Arial" panose="020B0604020202020204" pitchFamily="34" charset="0"/>
              <a:buChar char="•"/>
            </a:pPr>
            <a:r>
              <a:rPr lang="en-US" b="0" i="0" cap="none" dirty="0">
                <a:solidFill>
                  <a:srgbClr val="33475B"/>
                </a:solidFill>
                <a:effectLst/>
                <a:latin typeface="inherit"/>
              </a:rPr>
              <a:t>curiosity</a:t>
            </a:r>
          </a:p>
          <a:p>
            <a:pPr algn="l" fontAlgn="base">
              <a:buFont typeface="Arial" panose="020B0604020202020204" pitchFamily="34" charset="0"/>
              <a:buChar char="•"/>
            </a:pPr>
            <a:r>
              <a:rPr lang="en-US" b="0" i="0" cap="none" dirty="0">
                <a:solidFill>
                  <a:srgbClr val="33475B"/>
                </a:solidFill>
                <a:effectLst/>
                <a:latin typeface="inherit"/>
              </a:rPr>
              <a:t>project design</a:t>
            </a:r>
          </a:p>
          <a:p>
            <a:pPr algn="l" fontAlgn="base">
              <a:buFont typeface="Arial" panose="020B0604020202020204" pitchFamily="34" charset="0"/>
              <a:buChar char="•"/>
            </a:pPr>
            <a:r>
              <a:rPr lang="en-US" b="0" i="0" cap="none" dirty="0">
                <a:solidFill>
                  <a:srgbClr val="33475B"/>
                </a:solidFill>
                <a:effectLst/>
                <a:latin typeface="inherit"/>
              </a:rPr>
              <a:t>project planning</a:t>
            </a:r>
          </a:p>
          <a:p>
            <a:pPr algn="l" fontAlgn="base">
              <a:buFont typeface="Arial" panose="020B0604020202020204" pitchFamily="34" charset="0"/>
              <a:buChar char="•"/>
            </a:pPr>
            <a:r>
              <a:rPr lang="en-US" b="0" i="0" cap="none" dirty="0">
                <a:solidFill>
                  <a:srgbClr val="33475B"/>
                </a:solidFill>
                <a:effectLst/>
                <a:latin typeface="inherit"/>
              </a:rPr>
              <a:t>editing the aesthetics of marketing materials</a:t>
            </a:r>
          </a:p>
          <a:p>
            <a:pPr algn="l" fontAlgn="base">
              <a:buFont typeface="Arial" panose="020B0604020202020204" pitchFamily="34" charset="0"/>
              <a:buChar char="•"/>
            </a:pPr>
            <a:r>
              <a:rPr lang="en-US" b="0" i="0" cap="none" dirty="0">
                <a:solidFill>
                  <a:srgbClr val="33475B"/>
                </a:solidFill>
                <a:effectLst/>
                <a:latin typeface="inherit"/>
              </a:rPr>
              <a:t>creating new promotional methods for products</a:t>
            </a:r>
          </a:p>
          <a:p>
            <a:pPr algn="l" fontAlgn="base">
              <a:buFont typeface="Arial" panose="020B0604020202020204" pitchFamily="34" charset="0"/>
              <a:buChar char="•"/>
            </a:pPr>
            <a:r>
              <a:rPr lang="en-US" b="0" i="0" cap="none" dirty="0">
                <a:solidFill>
                  <a:srgbClr val="33475B"/>
                </a:solidFill>
                <a:effectLst/>
                <a:latin typeface="inherit"/>
              </a:rPr>
              <a:t>planning and executing events</a:t>
            </a:r>
          </a:p>
          <a:p>
            <a:pPr marL="0" indent="0">
              <a:buNone/>
            </a:pPr>
            <a:endParaRPr lang="en-US" dirty="0"/>
          </a:p>
        </p:txBody>
      </p:sp>
    </p:spTree>
    <p:extLst>
      <p:ext uri="{BB962C8B-B14F-4D97-AF65-F5344CB8AC3E}">
        <p14:creationId xmlns:p14="http://schemas.microsoft.com/office/powerpoint/2010/main" val="410142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9EFD-6C86-46E4-BD86-C4FF5D53389B}"/>
              </a:ext>
            </a:extLst>
          </p:cNvPr>
          <p:cNvSpPr>
            <a:spLocks noGrp="1"/>
          </p:cNvSpPr>
          <p:nvPr>
            <p:ph type="title"/>
          </p:nvPr>
        </p:nvSpPr>
        <p:spPr/>
        <p:txBody>
          <a:bodyPr/>
          <a:lstStyle/>
          <a:p>
            <a:r>
              <a:rPr lang="en-US" dirty="0"/>
              <a:t>Judgment</a:t>
            </a:r>
            <a:br>
              <a:rPr lang="en-US" dirty="0"/>
            </a:br>
            <a:endParaRPr lang="en-US" dirty="0"/>
          </a:p>
        </p:txBody>
      </p:sp>
      <p:sp>
        <p:nvSpPr>
          <p:cNvPr id="3" name="Content Placeholder 2">
            <a:extLst>
              <a:ext uri="{FF2B5EF4-FFF2-40B4-BE49-F238E27FC236}">
                <a16:creationId xmlns:a16="http://schemas.microsoft.com/office/drawing/2014/main" id="{BE5FB9DA-F2B7-4501-88A6-55B2AD94933E}"/>
              </a:ext>
            </a:extLst>
          </p:cNvPr>
          <p:cNvSpPr>
            <a:spLocks noGrp="1"/>
          </p:cNvSpPr>
          <p:nvPr>
            <p:ph sz="quarter" idx="13"/>
          </p:nvPr>
        </p:nvSpPr>
        <p:spPr/>
        <p:txBody>
          <a:bodyPr>
            <a:normAutofit fontScale="92500" lnSpcReduction="10000"/>
          </a:bodyPr>
          <a:lstStyle/>
          <a:p>
            <a:pPr marL="0" indent="0">
              <a:buNone/>
            </a:pPr>
            <a:r>
              <a:rPr lang="en-US" b="0" i="0" cap="none" dirty="0">
                <a:solidFill>
                  <a:srgbClr val="33475B"/>
                </a:solidFill>
                <a:effectLst/>
                <a:latin typeface="AvenirNext"/>
              </a:rPr>
              <a:t>with dozens of solutions before you, how do you choose the best one? through exercising sound judgment.</a:t>
            </a:r>
          </a:p>
          <a:p>
            <a:pPr algn="l" fontAlgn="base">
              <a:buFont typeface="Arial" panose="020B0604020202020204" pitchFamily="34" charset="0"/>
              <a:buChar char="•"/>
            </a:pPr>
            <a:r>
              <a:rPr lang="en-US" b="0" i="0" cap="none" dirty="0">
                <a:solidFill>
                  <a:srgbClr val="33475B"/>
                </a:solidFill>
                <a:effectLst/>
                <a:latin typeface="inherit"/>
              </a:rPr>
              <a:t>critical thinking</a:t>
            </a:r>
          </a:p>
          <a:p>
            <a:pPr algn="l" fontAlgn="base">
              <a:buFont typeface="Arial" panose="020B0604020202020204" pitchFamily="34" charset="0"/>
              <a:buChar char="•"/>
            </a:pPr>
            <a:r>
              <a:rPr lang="en-US" b="0" i="0" cap="none" dirty="0">
                <a:solidFill>
                  <a:srgbClr val="33475B"/>
                </a:solidFill>
                <a:effectLst/>
                <a:latin typeface="inherit"/>
              </a:rPr>
              <a:t>deduction</a:t>
            </a:r>
          </a:p>
          <a:p>
            <a:pPr algn="l" fontAlgn="base">
              <a:buFont typeface="Arial" panose="020B0604020202020204" pitchFamily="34" charset="0"/>
              <a:buChar char="•"/>
            </a:pPr>
            <a:r>
              <a:rPr lang="en-US" b="0" i="0" cap="none" dirty="0">
                <a:solidFill>
                  <a:srgbClr val="33475B"/>
                </a:solidFill>
                <a:effectLst/>
                <a:latin typeface="inherit"/>
              </a:rPr>
              <a:t>prediction</a:t>
            </a:r>
          </a:p>
          <a:p>
            <a:pPr algn="l" fontAlgn="base">
              <a:buFont typeface="Arial" panose="020B0604020202020204" pitchFamily="34" charset="0"/>
              <a:buChar char="•"/>
            </a:pPr>
            <a:r>
              <a:rPr lang="en-US" b="0" i="0" cap="none" dirty="0">
                <a:solidFill>
                  <a:srgbClr val="33475B"/>
                </a:solidFill>
                <a:effectLst/>
                <a:latin typeface="inherit"/>
              </a:rPr>
              <a:t>decision-making</a:t>
            </a:r>
          </a:p>
          <a:p>
            <a:pPr algn="l" fontAlgn="base">
              <a:buFont typeface="Arial" panose="020B0604020202020204" pitchFamily="34" charset="0"/>
              <a:buChar char="•"/>
            </a:pPr>
            <a:r>
              <a:rPr lang="en-US" b="0" i="0" cap="none" dirty="0">
                <a:solidFill>
                  <a:srgbClr val="33475B"/>
                </a:solidFill>
                <a:effectLst/>
                <a:latin typeface="inherit"/>
              </a:rPr>
              <a:t>discussion</a:t>
            </a:r>
          </a:p>
          <a:p>
            <a:pPr algn="l" fontAlgn="base">
              <a:buFont typeface="Arial" panose="020B0604020202020204" pitchFamily="34" charset="0"/>
              <a:buChar char="•"/>
            </a:pPr>
            <a:r>
              <a:rPr lang="en-US" b="0" i="0" cap="none" dirty="0">
                <a:solidFill>
                  <a:srgbClr val="33475B"/>
                </a:solidFill>
                <a:effectLst/>
                <a:latin typeface="inherit"/>
              </a:rPr>
              <a:t>corroboration</a:t>
            </a:r>
          </a:p>
          <a:p>
            <a:pPr marL="0" indent="0">
              <a:buNone/>
            </a:pPr>
            <a:endParaRPr lang="en-US" dirty="0"/>
          </a:p>
        </p:txBody>
      </p:sp>
    </p:spTree>
    <p:extLst>
      <p:ext uri="{BB962C8B-B14F-4D97-AF65-F5344CB8AC3E}">
        <p14:creationId xmlns:p14="http://schemas.microsoft.com/office/powerpoint/2010/main" val="171544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6143-92B8-47FC-848F-EB1D424BBA9F}"/>
              </a:ext>
            </a:extLst>
          </p:cNvPr>
          <p:cNvSpPr>
            <a:spLocks noGrp="1"/>
          </p:cNvSpPr>
          <p:nvPr>
            <p:ph type="title"/>
          </p:nvPr>
        </p:nvSpPr>
        <p:spPr>
          <a:xfrm>
            <a:off x="913149" y="626469"/>
            <a:ext cx="10364451" cy="1596177"/>
          </a:xfrm>
        </p:spPr>
        <p:txBody>
          <a:bodyPr/>
          <a:lstStyle/>
          <a:p>
            <a:r>
              <a:rPr lang="en-US" dirty="0"/>
              <a:t>Communication</a:t>
            </a:r>
            <a:br>
              <a:rPr lang="en-US" dirty="0"/>
            </a:br>
            <a:endParaRPr lang="en-US" dirty="0"/>
          </a:p>
        </p:txBody>
      </p:sp>
      <p:sp>
        <p:nvSpPr>
          <p:cNvPr id="3" name="Content Placeholder 2">
            <a:extLst>
              <a:ext uri="{FF2B5EF4-FFF2-40B4-BE49-F238E27FC236}">
                <a16:creationId xmlns:a16="http://schemas.microsoft.com/office/drawing/2014/main" id="{A0C60238-14ED-43CC-BE6E-CEDAD0ABE99D}"/>
              </a:ext>
            </a:extLst>
          </p:cNvPr>
          <p:cNvSpPr>
            <a:spLocks noGrp="1"/>
          </p:cNvSpPr>
          <p:nvPr>
            <p:ph sz="quarter" idx="13"/>
          </p:nvPr>
        </p:nvSpPr>
        <p:spPr>
          <a:xfrm>
            <a:off x="913774" y="1852654"/>
            <a:ext cx="10363826" cy="3938545"/>
          </a:xfrm>
        </p:spPr>
        <p:txBody>
          <a:bodyPr>
            <a:normAutofit/>
          </a:bodyPr>
          <a:lstStyle/>
          <a:p>
            <a:pPr marL="0" indent="0">
              <a:buNone/>
            </a:pPr>
            <a:r>
              <a:rPr lang="en-US" b="0" i="0" cap="none" dirty="0">
                <a:solidFill>
                  <a:srgbClr val="33475B"/>
                </a:solidFill>
                <a:effectLst/>
                <a:latin typeface="AvenirNext"/>
              </a:rPr>
              <a:t>communication skills are the foundation of problem solving and one of the top leadership skill.</a:t>
            </a:r>
          </a:p>
          <a:p>
            <a:pPr algn="l" fontAlgn="base">
              <a:buFont typeface="Arial" panose="020B0604020202020204" pitchFamily="34" charset="0"/>
              <a:buChar char="•"/>
            </a:pPr>
            <a:r>
              <a:rPr lang="en-US" b="0" i="0" cap="none" dirty="0">
                <a:solidFill>
                  <a:srgbClr val="33475B"/>
                </a:solidFill>
                <a:effectLst/>
                <a:latin typeface="inherit"/>
              </a:rPr>
              <a:t>active listening</a:t>
            </a:r>
          </a:p>
          <a:p>
            <a:pPr algn="l" fontAlgn="base">
              <a:buFont typeface="Arial" panose="020B0604020202020204" pitchFamily="34" charset="0"/>
              <a:buChar char="•"/>
            </a:pPr>
            <a:r>
              <a:rPr lang="en-US" b="0" i="0" cap="none" dirty="0">
                <a:solidFill>
                  <a:srgbClr val="33475B"/>
                </a:solidFill>
                <a:effectLst/>
                <a:latin typeface="inherit"/>
              </a:rPr>
              <a:t>patience</a:t>
            </a:r>
          </a:p>
          <a:p>
            <a:pPr algn="l" fontAlgn="base">
              <a:buFont typeface="Arial" panose="020B0604020202020204" pitchFamily="34" charset="0"/>
              <a:buChar char="•"/>
            </a:pPr>
            <a:r>
              <a:rPr lang="en-US" b="0" i="0" cap="none" dirty="0">
                <a:solidFill>
                  <a:srgbClr val="33475B"/>
                </a:solidFill>
                <a:effectLst/>
                <a:latin typeface="inherit"/>
              </a:rPr>
              <a:t>persuasion</a:t>
            </a:r>
          </a:p>
          <a:p>
            <a:pPr algn="l" fontAlgn="base">
              <a:buFont typeface="Arial" panose="020B0604020202020204" pitchFamily="34" charset="0"/>
              <a:buChar char="•"/>
            </a:pPr>
            <a:r>
              <a:rPr lang="en-US" b="0" i="0" cap="none" dirty="0">
                <a:solidFill>
                  <a:srgbClr val="33475B"/>
                </a:solidFill>
                <a:effectLst/>
                <a:latin typeface="inherit"/>
              </a:rPr>
              <a:t>negotiation</a:t>
            </a:r>
          </a:p>
          <a:p>
            <a:pPr algn="l" fontAlgn="base">
              <a:buFont typeface="Arial" panose="020B0604020202020204" pitchFamily="34" charset="0"/>
              <a:buChar char="•"/>
            </a:pPr>
            <a:r>
              <a:rPr lang="en-US" b="0" i="0" cap="none" dirty="0">
                <a:solidFill>
                  <a:srgbClr val="33475B"/>
                </a:solidFill>
                <a:effectLst/>
                <a:latin typeface="inherit"/>
              </a:rPr>
              <a:t>mediation</a:t>
            </a:r>
          </a:p>
          <a:p>
            <a:pPr algn="l" fontAlgn="base">
              <a:buFont typeface="Arial" panose="020B0604020202020204" pitchFamily="34" charset="0"/>
              <a:buChar char="•"/>
            </a:pPr>
            <a:r>
              <a:rPr lang="en-US" b="0" i="0" cap="none" dirty="0">
                <a:solidFill>
                  <a:srgbClr val="33475B"/>
                </a:solidFill>
                <a:effectLst/>
                <a:latin typeface="inherit"/>
              </a:rPr>
              <a:t>clarity of expression</a:t>
            </a:r>
          </a:p>
          <a:p>
            <a:pPr algn="l" fontAlgn="base">
              <a:buFont typeface="Arial" panose="020B0604020202020204" pitchFamily="34" charset="0"/>
              <a:buChar char="•"/>
            </a:pPr>
            <a:r>
              <a:rPr lang="en-US" b="0" i="0" cap="none" dirty="0">
                <a:solidFill>
                  <a:srgbClr val="33475B"/>
                </a:solidFill>
                <a:effectLst/>
                <a:latin typeface="inherit"/>
              </a:rPr>
              <a:t>public speaking</a:t>
            </a:r>
          </a:p>
          <a:p>
            <a:pPr marL="0" indent="0">
              <a:buNone/>
            </a:pPr>
            <a:endParaRPr lang="en-US" dirty="0"/>
          </a:p>
        </p:txBody>
      </p:sp>
    </p:spTree>
    <p:extLst>
      <p:ext uri="{BB962C8B-B14F-4D97-AF65-F5344CB8AC3E}">
        <p14:creationId xmlns:p14="http://schemas.microsoft.com/office/powerpoint/2010/main" val="37817771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33</TotalTime>
  <Words>536</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Microsoft YaHei UI</vt:lpstr>
      <vt:lpstr>Arial</vt:lpstr>
      <vt:lpstr>Arial</vt:lpstr>
      <vt:lpstr>AvenirNext</vt:lpstr>
      <vt:lpstr>inherit</vt:lpstr>
      <vt:lpstr>Tw Cen MT</vt:lpstr>
      <vt:lpstr>Droplet</vt:lpstr>
      <vt:lpstr>Presentation  on Problem Solving skill</vt:lpstr>
      <vt:lpstr>contents</vt:lpstr>
      <vt:lpstr>introduction</vt:lpstr>
      <vt:lpstr>What are problem solving skill </vt:lpstr>
      <vt:lpstr>Problem solving skill example </vt:lpstr>
      <vt:lpstr>Analytical skill </vt:lpstr>
      <vt:lpstr>Creativity </vt:lpstr>
      <vt:lpstr>Judgment </vt:lpstr>
      <vt:lpstr>Communication </vt:lpstr>
      <vt:lpstr>Organization </vt:lpstr>
      <vt:lpstr>Teamwork </vt:lpstr>
      <vt:lpstr>Evaluation </vt:lpstr>
      <vt:lpstr>how to improve problem solving skill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Problem Solving skill</dc:title>
  <dc:creator>javednite@outlook.com</dc:creator>
  <cp:lastModifiedBy>javednite@outlook.com</cp:lastModifiedBy>
  <cp:revision>1</cp:revision>
  <dcterms:created xsi:type="dcterms:W3CDTF">2022-04-13T16:19:09Z</dcterms:created>
  <dcterms:modified xsi:type="dcterms:W3CDTF">2022-04-13T16:52:36Z</dcterms:modified>
</cp:coreProperties>
</file>