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77" r:id="rId3"/>
    <p:sldId id="257" r:id="rId4"/>
    <p:sldId id="260" r:id="rId5"/>
    <p:sldId id="258" r:id="rId6"/>
    <p:sldId id="259" r:id="rId7"/>
    <p:sldId id="262" r:id="rId8"/>
    <p:sldId id="263" r:id="rId9"/>
    <p:sldId id="264" r:id="rId10"/>
    <p:sldId id="265" r:id="rId11"/>
    <p:sldId id="267" r:id="rId12"/>
    <p:sldId id="266" r:id="rId13"/>
    <p:sldId id="272" r:id="rId14"/>
    <p:sldId id="273" r:id="rId15"/>
    <p:sldId id="274" r:id="rId16"/>
    <p:sldId id="276" r:id="rId17"/>
    <p:sldId id="278" r:id="rId18"/>
    <p:sldId id="279" r:id="rId19"/>
    <p:sldId id="280" r:id="rId20"/>
    <p:sldId id="268" r:id="rId21"/>
    <p:sldId id="283" r:id="rId22"/>
    <p:sldId id="284" r:id="rId23"/>
    <p:sldId id="290" r:id="rId24"/>
    <p:sldId id="281" r:id="rId25"/>
    <p:sldId id="285" r:id="rId26"/>
    <p:sldId id="297" r:id="rId27"/>
    <p:sldId id="286" r:id="rId28"/>
    <p:sldId id="287" r:id="rId29"/>
    <p:sldId id="288" r:id="rId30"/>
    <p:sldId id="289" r:id="rId31"/>
    <p:sldId id="292" r:id="rId32"/>
    <p:sldId id="291" r:id="rId33"/>
    <p:sldId id="293" r:id="rId34"/>
    <p:sldId id="294" r:id="rId35"/>
    <p:sldId id="295" r:id="rId36"/>
    <p:sldId id="296" r:id="rId37"/>
    <p:sldId id="29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1" autoAdjust="0"/>
    <p:restoredTop sz="94660"/>
  </p:normalViewPr>
  <p:slideViewPr>
    <p:cSldViewPr snapToGrid="0">
      <p:cViewPr varScale="1">
        <p:scale>
          <a:sx n="81" d="100"/>
          <a:sy n="81" d="100"/>
        </p:scale>
        <p:origin x="48"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ata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ata6.xml.rels><?xml version="1.0" encoding="UTF-8" standalone="yes"?>
<Relationships xmlns="http://schemas.openxmlformats.org/package/2006/relationships"><Relationship Id="rId8" Type="http://schemas.openxmlformats.org/officeDocument/2006/relationships/image" Target="../media/image37.sv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 Id="rId14" Type="http://schemas.openxmlformats.org/officeDocument/2006/relationships/image" Target="../media/image4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7.sv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 Id="rId14"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C9A062-4A53-4F66-B8C3-93FBD49813E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EDB53BB-8EEA-4C25-BBD9-4829CA2ED5F7}">
      <dgm:prSet/>
      <dgm:spPr/>
      <dgm:t>
        <a:bodyPr/>
        <a:lstStyle/>
        <a:p>
          <a:r>
            <a:rPr lang="en-IN" dirty="0"/>
            <a:t>Introduction</a:t>
          </a:r>
          <a:endParaRPr lang="en-US" dirty="0"/>
        </a:p>
      </dgm:t>
    </dgm:pt>
    <dgm:pt modelId="{DC73FDF4-3AB4-495C-8659-A2D69C62D157}" type="parTrans" cxnId="{E4AD8EF9-08BA-4D32-B8D3-DFB103A712C6}">
      <dgm:prSet/>
      <dgm:spPr/>
      <dgm:t>
        <a:bodyPr/>
        <a:lstStyle/>
        <a:p>
          <a:endParaRPr lang="en-US"/>
        </a:p>
      </dgm:t>
    </dgm:pt>
    <dgm:pt modelId="{0EC7CDDE-D165-4956-A3EF-AD5C0C46A132}" type="sibTrans" cxnId="{E4AD8EF9-08BA-4D32-B8D3-DFB103A712C6}">
      <dgm:prSet/>
      <dgm:spPr/>
      <dgm:t>
        <a:bodyPr/>
        <a:lstStyle/>
        <a:p>
          <a:endParaRPr lang="en-US"/>
        </a:p>
      </dgm:t>
    </dgm:pt>
    <dgm:pt modelId="{49AF6B88-9CD0-4248-A302-57726558A396}">
      <dgm:prSet/>
      <dgm:spPr/>
      <dgm:t>
        <a:bodyPr/>
        <a:lstStyle/>
        <a:p>
          <a:r>
            <a:rPr lang="en-IN"/>
            <a:t>Asset classes and optimization</a:t>
          </a:r>
          <a:endParaRPr lang="en-US"/>
        </a:p>
      </dgm:t>
    </dgm:pt>
    <dgm:pt modelId="{9575D2DC-4AF6-41A6-B037-1287B5980D5A}" type="parTrans" cxnId="{87817CC3-6962-4832-8FEE-F6E76EF8E739}">
      <dgm:prSet/>
      <dgm:spPr/>
      <dgm:t>
        <a:bodyPr/>
        <a:lstStyle/>
        <a:p>
          <a:endParaRPr lang="en-US"/>
        </a:p>
      </dgm:t>
    </dgm:pt>
    <dgm:pt modelId="{2CCD3250-D588-4AE3-BA8A-6C271C23A48E}" type="sibTrans" cxnId="{87817CC3-6962-4832-8FEE-F6E76EF8E739}">
      <dgm:prSet/>
      <dgm:spPr/>
      <dgm:t>
        <a:bodyPr/>
        <a:lstStyle/>
        <a:p>
          <a:endParaRPr lang="en-US"/>
        </a:p>
      </dgm:t>
    </dgm:pt>
    <dgm:pt modelId="{E31D6D44-E965-47FC-8CE4-359B311F9045}">
      <dgm:prSet/>
      <dgm:spPr/>
      <dgm:t>
        <a:bodyPr/>
        <a:lstStyle/>
        <a:p>
          <a:r>
            <a:rPr lang="en-IN"/>
            <a:t>Risk and Return</a:t>
          </a:r>
          <a:endParaRPr lang="en-US"/>
        </a:p>
      </dgm:t>
    </dgm:pt>
    <dgm:pt modelId="{6144A671-1778-4E7D-B7F6-60CD993A6040}" type="parTrans" cxnId="{EAAC7934-2892-478B-8B1D-EE1F2938F139}">
      <dgm:prSet/>
      <dgm:spPr/>
      <dgm:t>
        <a:bodyPr/>
        <a:lstStyle/>
        <a:p>
          <a:endParaRPr lang="en-US"/>
        </a:p>
      </dgm:t>
    </dgm:pt>
    <dgm:pt modelId="{94113DD4-BC58-4CB0-BA32-2A2456B6F2B1}" type="sibTrans" cxnId="{EAAC7934-2892-478B-8B1D-EE1F2938F139}">
      <dgm:prSet/>
      <dgm:spPr/>
      <dgm:t>
        <a:bodyPr/>
        <a:lstStyle/>
        <a:p>
          <a:endParaRPr lang="en-US"/>
        </a:p>
      </dgm:t>
    </dgm:pt>
    <dgm:pt modelId="{A8956B66-4F14-4D7C-96F2-B040243D5BB5}">
      <dgm:prSet/>
      <dgm:spPr/>
      <dgm:t>
        <a:bodyPr/>
        <a:lstStyle/>
        <a:p>
          <a:r>
            <a:rPr lang="en-IN"/>
            <a:t>Portfolio construction</a:t>
          </a:r>
          <a:endParaRPr lang="en-US"/>
        </a:p>
      </dgm:t>
    </dgm:pt>
    <dgm:pt modelId="{60833B76-3D9D-4B2D-A7C6-21947DEFDAF1}" type="parTrans" cxnId="{CE0A19EF-8650-4F08-A51C-892DA51B3570}">
      <dgm:prSet/>
      <dgm:spPr/>
      <dgm:t>
        <a:bodyPr/>
        <a:lstStyle/>
        <a:p>
          <a:endParaRPr lang="en-US"/>
        </a:p>
      </dgm:t>
    </dgm:pt>
    <dgm:pt modelId="{D8EFC2F7-275B-4F3F-81F8-8552CDA1619C}" type="sibTrans" cxnId="{CE0A19EF-8650-4F08-A51C-892DA51B3570}">
      <dgm:prSet/>
      <dgm:spPr/>
      <dgm:t>
        <a:bodyPr/>
        <a:lstStyle/>
        <a:p>
          <a:endParaRPr lang="en-US"/>
        </a:p>
      </dgm:t>
    </dgm:pt>
    <dgm:pt modelId="{B1D227D4-F12A-4A3E-83C2-0222AADA8B52}">
      <dgm:prSet/>
      <dgm:spPr/>
      <dgm:t>
        <a:bodyPr/>
        <a:lstStyle/>
        <a:p>
          <a:r>
            <a:rPr lang="en-IN"/>
            <a:t>Diversification</a:t>
          </a:r>
          <a:endParaRPr lang="en-US"/>
        </a:p>
      </dgm:t>
    </dgm:pt>
    <dgm:pt modelId="{21BA57C5-7C85-4298-BEA7-3C2BFEB8AB8B}" type="parTrans" cxnId="{3326AB6C-4E71-478C-8FD9-A1E2D7B306D9}">
      <dgm:prSet/>
      <dgm:spPr/>
      <dgm:t>
        <a:bodyPr/>
        <a:lstStyle/>
        <a:p>
          <a:endParaRPr lang="en-US"/>
        </a:p>
      </dgm:t>
    </dgm:pt>
    <dgm:pt modelId="{46C6203A-418E-4E77-9BE4-C1923A69ED22}" type="sibTrans" cxnId="{3326AB6C-4E71-478C-8FD9-A1E2D7B306D9}">
      <dgm:prSet/>
      <dgm:spPr/>
      <dgm:t>
        <a:bodyPr/>
        <a:lstStyle/>
        <a:p>
          <a:endParaRPr lang="en-US"/>
        </a:p>
      </dgm:t>
    </dgm:pt>
    <dgm:pt modelId="{40B08D79-07A6-4C96-B05B-28C62AE7AEB7}">
      <dgm:prSet/>
      <dgm:spPr/>
      <dgm:t>
        <a:bodyPr/>
        <a:lstStyle/>
        <a:p>
          <a:r>
            <a:rPr lang="en-US" dirty="0"/>
            <a:t>Optimization</a:t>
          </a:r>
          <a:r>
            <a:rPr lang="en-US" baseline="0" dirty="0"/>
            <a:t> methods</a:t>
          </a:r>
          <a:endParaRPr lang="en-US" dirty="0"/>
        </a:p>
      </dgm:t>
    </dgm:pt>
    <dgm:pt modelId="{29CBB45D-DD15-4E0C-ACD3-08CFFC3B165F}" type="parTrans" cxnId="{29F98BD7-A49C-4D5E-9570-4304DB5AB317}">
      <dgm:prSet/>
      <dgm:spPr/>
      <dgm:t>
        <a:bodyPr/>
        <a:lstStyle/>
        <a:p>
          <a:endParaRPr lang="en-US"/>
        </a:p>
      </dgm:t>
    </dgm:pt>
    <dgm:pt modelId="{D4E793F0-3298-4E0C-A50C-28AD1B1E7622}" type="sibTrans" cxnId="{29F98BD7-A49C-4D5E-9570-4304DB5AB317}">
      <dgm:prSet/>
      <dgm:spPr/>
      <dgm:t>
        <a:bodyPr/>
        <a:lstStyle/>
        <a:p>
          <a:endParaRPr lang="en-US"/>
        </a:p>
      </dgm:t>
    </dgm:pt>
    <dgm:pt modelId="{98E7F86E-A6E0-4FB1-B76B-469A28708A27}">
      <dgm:prSet/>
      <dgm:spPr/>
      <dgm:t>
        <a:bodyPr/>
        <a:lstStyle/>
        <a:p>
          <a:r>
            <a:rPr lang="en-US" dirty="0"/>
            <a:t>Limitations</a:t>
          </a:r>
        </a:p>
      </dgm:t>
    </dgm:pt>
    <dgm:pt modelId="{C5ED0218-B638-4677-A383-922CE5C0F015}" type="parTrans" cxnId="{6AFBEB18-0FD0-4780-A67D-8BF34AFF7781}">
      <dgm:prSet/>
      <dgm:spPr/>
      <dgm:t>
        <a:bodyPr/>
        <a:lstStyle/>
        <a:p>
          <a:endParaRPr lang="en-CA"/>
        </a:p>
      </dgm:t>
    </dgm:pt>
    <dgm:pt modelId="{7AE67395-7CA4-41DF-9257-A47A33C6CBE4}" type="sibTrans" cxnId="{6AFBEB18-0FD0-4780-A67D-8BF34AFF7781}">
      <dgm:prSet/>
      <dgm:spPr/>
      <dgm:t>
        <a:bodyPr/>
        <a:lstStyle/>
        <a:p>
          <a:endParaRPr lang="en-CA"/>
        </a:p>
      </dgm:t>
    </dgm:pt>
    <dgm:pt modelId="{B3157E92-2904-4D85-94F0-777841146620}">
      <dgm:prSet/>
      <dgm:spPr/>
      <dgm:t>
        <a:bodyPr/>
        <a:lstStyle/>
        <a:p>
          <a:r>
            <a:rPr lang="en-US" dirty="0"/>
            <a:t>Practical Applications.</a:t>
          </a:r>
        </a:p>
      </dgm:t>
    </dgm:pt>
    <dgm:pt modelId="{08C5DAB7-CF78-4323-B19B-54BC87DDF171}" type="parTrans" cxnId="{68F9DC48-8D42-4DC9-A235-95DCCEDE60EB}">
      <dgm:prSet/>
      <dgm:spPr/>
      <dgm:t>
        <a:bodyPr/>
        <a:lstStyle/>
        <a:p>
          <a:endParaRPr lang="en-CA"/>
        </a:p>
      </dgm:t>
    </dgm:pt>
    <dgm:pt modelId="{FC46953B-4D47-4905-A256-CC20FDD1D5B2}" type="sibTrans" cxnId="{68F9DC48-8D42-4DC9-A235-95DCCEDE60EB}">
      <dgm:prSet/>
      <dgm:spPr/>
      <dgm:t>
        <a:bodyPr/>
        <a:lstStyle/>
        <a:p>
          <a:endParaRPr lang="en-CA"/>
        </a:p>
      </dgm:t>
    </dgm:pt>
    <dgm:pt modelId="{52F14C86-EA1D-4839-BA83-9AAC2C50F21C}" type="pres">
      <dgm:prSet presAssocID="{A2C9A062-4A53-4F66-B8C3-93FBD49813EC}" presName="vert0" presStyleCnt="0">
        <dgm:presLayoutVars>
          <dgm:dir/>
          <dgm:animOne val="branch"/>
          <dgm:animLvl val="lvl"/>
        </dgm:presLayoutVars>
      </dgm:prSet>
      <dgm:spPr/>
    </dgm:pt>
    <dgm:pt modelId="{64F87A61-C7DB-4261-8D65-307914B24870}" type="pres">
      <dgm:prSet presAssocID="{8EDB53BB-8EEA-4C25-BBD9-4829CA2ED5F7}" presName="thickLine" presStyleLbl="alignNode1" presStyleIdx="0" presStyleCnt="8"/>
      <dgm:spPr/>
    </dgm:pt>
    <dgm:pt modelId="{D6ED2C68-7A38-4F63-AC5C-F433AE32114B}" type="pres">
      <dgm:prSet presAssocID="{8EDB53BB-8EEA-4C25-BBD9-4829CA2ED5F7}" presName="horz1" presStyleCnt="0"/>
      <dgm:spPr/>
    </dgm:pt>
    <dgm:pt modelId="{71125C12-B0ED-4E63-9861-212781B3A4DE}" type="pres">
      <dgm:prSet presAssocID="{8EDB53BB-8EEA-4C25-BBD9-4829CA2ED5F7}" presName="tx1" presStyleLbl="revTx" presStyleIdx="0" presStyleCnt="8"/>
      <dgm:spPr/>
    </dgm:pt>
    <dgm:pt modelId="{ACE3E6D2-357A-47CB-A9B6-540030ED1776}" type="pres">
      <dgm:prSet presAssocID="{8EDB53BB-8EEA-4C25-BBD9-4829CA2ED5F7}" presName="vert1" presStyleCnt="0"/>
      <dgm:spPr/>
    </dgm:pt>
    <dgm:pt modelId="{8B2D1A27-01A3-4627-9BB7-7B8B45AC6074}" type="pres">
      <dgm:prSet presAssocID="{49AF6B88-9CD0-4248-A302-57726558A396}" presName="thickLine" presStyleLbl="alignNode1" presStyleIdx="1" presStyleCnt="8"/>
      <dgm:spPr/>
    </dgm:pt>
    <dgm:pt modelId="{69206D8A-03C0-49C5-ACEB-ABE0ECC4DC30}" type="pres">
      <dgm:prSet presAssocID="{49AF6B88-9CD0-4248-A302-57726558A396}" presName="horz1" presStyleCnt="0"/>
      <dgm:spPr/>
    </dgm:pt>
    <dgm:pt modelId="{E16D59AB-D71E-46D9-A111-02446039120F}" type="pres">
      <dgm:prSet presAssocID="{49AF6B88-9CD0-4248-A302-57726558A396}" presName="tx1" presStyleLbl="revTx" presStyleIdx="1" presStyleCnt="8"/>
      <dgm:spPr/>
    </dgm:pt>
    <dgm:pt modelId="{85F26950-0310-4B6B-97D0-E7E822580A4A}" type="pres">
      <dgm:prSet presAssocID="{49AF6B88-9CD0-4248-A302-57726558A396}" presName="vert1" presStyleCnt="0"/>
      <dgm:spPr/>
    </dgm:pt>
    <dgm:pt modelId="{CDFBC1DE-770A-4101-8D64-BCED86D2B052}" type="pres">
      <dgm:prSet presAssocID="{E31D6D44-E965-47FC-8CE4-359B311F9045}" presName="thickLine" presStyleLbl="alignNode1" presStyleIdx="2" presStyleCnt="8"/>
      <dgm:spPr/>
    </dgm:pt>
    <dgm:pt modelId="{1410E068-7BBD-49BC-8ED2-86BF8814783E}" type="pres">
      <dgm:prSet presAssocID="{E31D6D44-E965-47FC-8CE4-359B311F9045}" presName="horz1" presStyleCnt="0"/>
      <dgm:spPr/>
    </dgm:pt>
    <dgm:pt modelId="{6489D4D9-97E1-4EBF-8B82-0E505A7C7A12}" type="pres">
      <dgm:prSet presAssocID="{E31D6D44-E965-47FC-8CE4-359B311F9045}" presName="tx1" presStyleLbl="revTx" presStyleIdx="2" presStyleCnt="8"/>
      <dgm:spPr/>
    </dgm:pt>
    <dgm:pt modelId="{7F831AFF-85EF-482C-AFF8-1FF9012476BC}" type="pres">
      <dgm:prSet presAssocID="{E31D6D44-E965-47FC-8CE4-359B311F9045}" presName="vert1" presStyleCnt="0"/>
      <dgm:spPr/>
    </dgm:pt>
    <dgm:pt modelId="{F8E0AC6D-9FC4-4268-84E7-0B685A3872D6}" type="pres">
      <dgm:prSet presAssocID="{A8956B66-4F14-4D7C-96F2-B040243D5BB5}" presName="thickLine" presStyleLbl="alignNode1" presStyleIdx="3" presStyleCnt="8"/>
      <dgm:spPr/>
    </dgm:pt>
    <dgm:pt modelId="{721F1645-BD0E-46BF-B0F2-75232395A358}" type="pres">
      <dgm:prSet presAssocID="{A8956B66-4F14-4D7C-96F2-B040243D5BB5}" presName="horz1" presStyleCnt="0"/>
      <dgm:spPr/>
    </dgm:pt>
    <dgm:pt modelId="{204D11DF-72AD-4E3E-8E0B-B1254758B342}" type="pres">
      <dgm:prSet presAssocID="{A8956B66-4F14-4D7C-96F2-B040243D5BB5}" presName="tx1" presStyleLbl="revTx" presStyleIdx="3" presStyleCnt="8"/>
      <dgm:spPr/>
    </dgm:pt>
    <dgm:pt modelId="{DF202117-E0A0-44DB-9BF0-A052F0E68BDD}" type="pres">
      <dgm:prSet presAssocID="{A8956B66-4F14-4D7C-96F2-B040243D5BB5}" presName="vert1" presStyleCnt="0"/>
      <dgm:spPr/>
    </dgm:pt>
    <dgm:pt modelId="{E73C57CD-011C-42AC-9A7D-03A115685838}" type="pres">
      <dgm:prSet presAssocID="{B1D227D4-F12A-4A3E-83C2-0222AADA8B52}" presName="thickLine" presStyleLbl="alignNode1" presStyleIdx="4" presStyleCnt="8"/>
      <dgm:spPr/>
    </dgm:pt>
    <dgm:pt modelId="{E4B8B115-C9D7-4024-B294-CA792103656D}" type="pres">
      <dgm:prSet presAssocID="{B1D227D4-F12A-4A3E-83C2-0222AADA8B52}" presName="horz1" presStyleCnt="0"/>
      <dgm:spPr/>
    </dgm:pt>
    <dgm:pt modelId="{1A824A4E-62C7-4F9E-9880-96BD968B9BB4}" type="pres">
      <dgm:prSet presAssocID="{B1D227D4-F12A-4A3E-83C2-0222AADA8B52}" presName="tx1" presStyleLbl="revTx" presStyleIdx="4" presStyleCnt="8"/>
      <dgm:spPr/>
    </dgm:pt>
    <dgm:pt modelId="{772CD35B-5D30-4D92-93B4-89C7DA5EBFAA}" type="pres">
      <dgm:prSet presAssocID="{B1D227D4-F12A-4A3E-83C2-0222AADA8B52}" presName="vert1" presStyleCnt="0"/>
      <dgm:spPr/>
    </dgm:pt>
    <dgm:pt modelId="{E9D494C0-E117-4DF8-A234-CB1DA09A68A8}" type="pres">
      <dgm:prSet presAssocID="{40B08D79-07A6-4C96-B05B-28C62AE7AEB7}" presName="thickLine" presStyleLbl="alignNode1" presStyleIdx="5" presStyleCnt="8"/>
      <dgm:spPr/>
    </dgm:pt>
    <dgm:pt modelId="{A98E0CB5-D7D4-48CA-82A9-DB57EF978CD8}" type="pres">
      <dgm:prSet presAssocID="{40B08D79-07A6-4C96-B05B-28C62AE7AEB7}" presName="horz1" presStyleCnt="0"/>
      <dgm:spPr/>
    </dgm:pt>
    <dgm:pt modelId="{91A99E48-4BA9-414B-9073-169B981EB67F}" type="pres">
      <dgm:prSet presAssocID="{40B08D79-07A6-4C96-B05B-28C62AE7AEB7}" presName="tx1" presStyleLbl="revTx" presStyleIdx="5" presStyleCnt="8"/>
      <dgm:spPr/>
    </dgm:pt>
    <dgm:pt modelId="{4DDA1CC2-F18A-42E0-8D02-9E08DDC41674}" type="pres">
      <dgm:prSet presAssocID="{40B08D79-07A6-4C96-B05B-28C62AE7AEB7}" presName="vert1" presStyleCnt="0"/>
      <dgm:spPr/>
    </dgm:pt>
    <dgm:pt modelId="{AF30D459-0493-4340-BC42-A231BF97813C}" type="pres">
      <dgm:prSet presAssocID="{98E7F86E-A6E0-4FB1-B76B-469A28708A27}" presName="thickLine" presStyleLbl="alignNode1" presStyleIdx="6" presStyleCnt="8"/>
      <dgm:spPr/>
    </dgm:pt>
    <dgm:pt modelId="{B340BE8B-B4CD-473F-9304-9D3EA994A4BB}" type="pres">
      <dgm:prSet presAssocID="{98E7F86E-A6E0-4FB1-B76B-469A28708A27}" presName="horz1" presStyleCnt="0"/>
      <dgm:spPr/>
    </dgm:pt>
    <dgm:pt modelId="{6473791F-D9F2-45B8-9B87-E5F60D37DA03}" type="pres">
      <dgm:prSet presAssocID="{98E7F86E-A6E0-4FB1-B76B-469A28708A27}" presName="tx1" presStyleLbl="revTx" presStyleIdx="6" presStyleCnt="8"/>
      <dgm:spPr/>
    </dgm:pt>
    <dgm:pt modelId="{0C8469BF-5B14-4C52-BA85-E0FCF31C493E}" type="pres">
      <dgm:prSet presAssocID="{98E7F86E-A6E0-4FB1-B76B-469A28708A27}" presName="vert1" presStyleCnt="0"/>
      <dgm:spPr/>
    </dgm:pt>
    <dgm:pt modelId="{093959DD-E954-4869-8120-901E39CB0A39}" type="pres">
      <dgm:prSet presAssocID="{B3157E92-2904-4D85-94F0-777841146620}" presName="thickLine" presStyleLbl="alignNode1" presStyleIdx="7" presStyleCnt="8"/>
      <dgm:spPr/>
    </dgm:pt>
    <dgm:pt modelId="{3BB05124-42F2-40A8-88EE-EFB3FC487D6B}" type="pres">
      <dgm:prSet presAssocID="{B3157E92-2904-4D85-94F0-777841146620}" presName="horz1" presStyleCnt="0"/>
      <dgm:spPr/>
    </dgm:pt>
    <dgm:pt modelId="{1DEEAC92-5ED1-48D3-81B9-2E8BEA5B879C}" type="pres">
      <dgm:prSet presAssocID="{B3157E92-2904-4D85-94F0-777841146620}" presName="tx1" presStyleLbl="revTx" presStyleIdx="7" presStyleCnt="8"/>
      <dgm:spPr/>
    </dgm:pt>
    <dgm:pt modelId="{4964F887-6B6B-414F-99A2-8BC821E1D9DF}" type="pres">
      <dgm:prSet presAssocID="{B3157E92-2904-4D85-94F0-777841146620}" presName="vert1" presStyleCnt="0"/>
      <dgm:spPr/>
    </dgm:pt>
  </dgm:ptLst>
  <dgm:cxnLst>
    <dgm:cxn modelId="{CEDF2B08-DEA8-4902-A7F0-F048CB31E07B}" type="presOf" srcId="{E31D6D44-E965-47FC-8CE4-359B311F9045}" destId="{6489D4D9-97E1-4EBF-8B82-0E505A7C7A12}" srcOrd="0" destOrd="0" presId="urn:microsoft.com/office/officeart/2008/layout/LinedList"/>
    <dgm:cxn modelId="{4537E10D-E810-4137-93A1-0FB1D3475EEC}" type="presOf" srcId="{B3157E92-2904-4D85-94F0-777841146620}" destId="{1DEEAC92-5ED1-48D3-81B9-2E8BEA5B879C}" srcOrd="0" destOrd="0" presId="urn:microsoft.com/office/officeart/2008/layout/LinedList"/>
    <dgm:cxn modelId="{6AFBEB18-0FD0-4780-A67D-8BF34AFF7781}" srcId="{A2C9A062-4A53-4F66-B8C3-93FBD49813EC}" destId="{98E7F86E-A6E0-4FB1-B76B-469A28708A27}" srcOrd="6" destOrd="0" parTransId="{C5ED0218-B638-4677-A383-922CE5C0F015}" sibTransId="{7AE67395-7CA4-41DF-9257-A47A33C6CBE4}"/>
    <dgm:cxn modelId="{3007AD1B-D315-433F-A8C1-8090B0FEA0D9}" type="presOf" srcId="{40B08D79-07A6-4C96-B05B-28C62AE7AEB7}" destId="{91A99E48-4BA9-414B-9073-169B981EB67F}" srcOrd="0" destOrd="0" presId="urn:microsoft.com/office/officeart/2008/layout/LinedList"/>
    <dgm:cxn modelId="{EAAC7934-2892-478B-8B1D-EE1F2938F139}" srcId="{A2C9A062-4A53-4F66-B8C3-93FBD49813EC}" destId="{E31D6D44-E965-47FC-8CE4-359B311F9045}" srcOrd="2" destOrd="0" parTransId="{6144A671-1778-4E7D-B7F6-60CD993A6040}" sibTransId="{94113DD4-BC58-4CB0-BA32-2A2456B6F2B1}"/>
    <dgm:cxn modelId="{C34CB265-3452-47E2-8BF8-0DA15F3FCE0D}" type="presOf" srcId="{98E7F86E-A6E0-4FB1-B76B-469A28708A27}" destId="{6473791F-D9F2-45B8-9B87-E5F60D37DA03}" srcOrd="0" destOrd="0" presId="urn:microsoft.com/office/officeart/2008/layout/LinedList"/>
    <dgm:cxn modelId="{68F9DC48-8D42-4DC9-A235-95DCCEDE60EB}" srcId="{A2C9A062-4A53-4F66-B8C3-93FBD49813EC}" destId="{B3157E92-2904-4D85-94F0-777841146620}" srcOrd="7" destOrd="0" parTransId="{08C5DAB7-CF78-4323-B19B-54BC87DDF171}" sibTransId="{FC46953B-4D47-4905-A256-CC20FDD1D5B2}"/>
    <dgm:cxn modelId="{3326AB6C-4E71-478C-8FD9-A1E2D7B306D9}" srcId="{A2C9A062-4A53-4F66-B8C3-93FBD49813EC}" destId="{B1D227D4-F12A-4A3E-83C2-0222AADA8B52}" srcOrd="4" destOrd="0" parTransId="{21BA57C5-7C85-4298-BEA7-3C2BFEB8AB8B}" sibTransId="{46C6203A-418E-4E77-9BE4-C1923A69ED22}"/>
    <dgm:cxn modelId="{CD878B87-A309-41AD-87D5-8DA53107382F}" type="presOf" srcId="{8EDB53BB-8EEA-4C25-BBD9-4829CA2ED5F7}" destId="{71125C12-B0ED-4E63-9861-212781B3A4DE}" srcOrd="0" destOrd="0" presId="urn:microsoft.com/office/officeart/2008/layout/LinedList"/>
    <dgm:cxn modelId="{8939428C-B178-4396-A0AB-9E48A666F3B9}" type="presOf" srcId="{B1D227D4-F12A-4A3E-83C2-0222AADA8B52}" destId="{1A824A4E-62C7-4F9E-9880-96BD968B9BB4}" srcOrd="0" destOrd="0" presId="urn:microsoft.com/office/officeart/2008/layout/LinedList"/>
    <dgm:cxn modelId="{CA6C1F9F-0AFC-488D-8DB0-806E415B2EB9}" type="presOf" srcId="{A8956B66-4F14-4D7C-96F2-B040243D5BB5}" destId="{204D11DF-72AD-4E3E-8E0B-B1254758B342}" srcOrd="0" destOrd="0" presId="urn:microsoft.com/office/officeart/2008/layout/LinedList"/>
    <dgm:cxn modelId="{87817CC3-6962-4832-8FEE-F6E76EF8E739}" srcId="{A2C9A062-4A53-4F66-B8C3-93FBD49813EC}" destId="{49AF6B88-9CD0-4248-A302-57726558A396}" srcOrd="1" destOrd="0" parTransId="{9575D2DC-4AF6-41A6-B037-1287B5980D5A}" sibTransId="{2CCD3250-D588-4AE3-BA8A-6C271C23A48E}"/>
    <dgm:cxn modelId="{6EED12C4-130B-48B4-AFBC-6991CE3A0C7B}" type="presOf" srcId="{49AF6B88-9CD0-4248-A302-57726558A396}" destId="{E16D59AB-D71E-46D9-A111-02446039120F}" srcOrd="0" destOrd="0" presId="urn:microsoft.com/office/officeart/2008/layout/LinedList"/>
    <dgm:cxn modelId="{29F98BD7-A49C-4D5E-9570-4304DB5AB317}" srcId="{A2C9A062-4A53-4F66-B8C3-93FBD49813EC}" destId="{40B08D79-07A6-4C96-B05B-28C62AE7AEB7}" srcOrd="5" destOrd="0" parTransId="{29CBB45D-DD15-4E0C-ACD3-08CFFC3B165F}" sibTransId="{D4E793F0-3298-4E0C-A50C-28AD1B1E7622}"/>
    <dgm:cxn modelId="{CE0A19EF-8650-4F08-A51C-892DA51B3570}" srcId="{A2C9A062-4A53-4F66-B8C3-93FBD49813EC}" destId="{A8956B66-4F14-4D7C-96F2-B040243D5BB5}" srcOrd="3" destOrd="0" parTransId="{60833B76-3D9D-4B2D-A7C6-21947DEFDAF1}" sibTransId="{D8EFC2F7-275B-4F3F-81F8-8552CDA1619C}"/>
    <dgm:cxn modelId="{99DFA1F1-6B6E-4E8C-A2E4-74ADD24581BE}" type="presOf" srcId="{A2C9A062-4A53-4F66-B8C3-93FBD49813EC}" destId="{52F14C86-EA1D-4839-BA83-9AAC2C50F21C}" srcOrd="0" destOrd="0" presId="urn:microsoft.com/office/officeart/2008/layout/LinedList"/>
    <dgm:cxn modelId="{E4AD8EF9-08BA-4D32-B8D3-DFB103A712C6}" srcId="{A2C9A062-4A53-4F66-B8C3-93FBD49813EC}" destId="{8EDB53BB-8EEA-4C25-BBD9-4829CA2ED5F7}" srcOrd="0" destOrd="0" parTransId="{DC73FDF4-3AB4-495C-8659-A2D69C62D157}" sibTransId="{0EC7CDDE-D165-4956-A3EF-AD5C0C46A132}"/>
    <dgm:cxn modelId="{558C3D75-6472-4519-9A0B-00D873CB19C5}" type="presParOf" srcId="{52F14C86-EA1D-4839-BA83-9AAC2C50F21C}" destId="{64F87A61-C7DB-4261-8D65-307914B24870}" srcOrd="0" destOrd="0" presId="urn:microsoft.com/office/officeart/2008/layout/LinedList"/>
    <dgm:cxn modelId="{4158F76D-60D3-433E-B2A8-39A502FD5736}" type="presParOf" srcId="{52F14C86-EA1D-4839-BA83-9AAC2C50F21C}" destId="{D6ED2C68-7A38-4F63-AC5C-F433AE32114B}" srcOrd="1" destOrd="0" presId="urn:microsoft.com/office/officeart/2008/layout/LinedList"/>
    <dgm:cxn modelId="{D1010B33-BEE4-4D17-A104-07CE6666CC7A}" type="presParOf" srcId="{D6ED2C68-7A38-4F63-AC5C-F433AE32114B}" destId="{71125C12-B0ED-4E63-9861-212781B3A4DE}" srcOrd="0" destOrd="0" presId="urn:microsoft.com/office/officeart/2008/layout/LinedList"/>
    <dgm:cxn modelId="{FB8F4ABF-FC4F-401E-8A2F-36D8364B742B}" type="presParOf" srcId="{D6ED2C68-7A38-4F63-AC5C-F433AE32114B}" destId="{ACE3E6D2-357A-47CB-A9B6-540030ED1776}" srcOrd="1" destOrd="0" presId="urn:microsoft.com/office/officeart/2008/layout/LinedList"/>
    <dgm:cxn modelId="{FBFBCCE6-A393-4F94-AD40-433CF3679A54}" type="presParOf" srcId="{52F14C86-EA1D-4839-BA83-9AAC2C50F21C}" destId="{8B2D1A27-01A3-4627-9BB7-7B8B45AC6074}" srcOrd="2" destOrd="0" presId="urn:microsoft.com/office/officeart/2008/layout/LinedList"/>
    <dgm:cxn modelId="{7AC15A2F-4E0E-4395-AF35-2744771A075E}" type="presParOf" srcId="{52F14C86-EA1D-4839-BA83-9AAC2C50F21C}" destId="{69206D8A-03C0-49C5-ACEB-ABE0ECC4DC30}" srcOrd="3" destOrd="0" presId="urn:microsoft.com/office/officeart/2008/layout/LinedList"/>
    <dgm:cxn modelId="{9F54F84B-43B3-4F62-8BDC-D14B539C6BE5}" type="presParOf" srcId="{69206D8A-03C0-49C5-ACEB-ABE0ECC4DC30}" destId="{E16D59AB-D71E-46D9-A111-02446039120F}" srcOrd="0" destOrd="0" presId="urn:microsoft.com/office/officeart/2008/layout/LinedList"/>
    <dgm:cxn modelId="{56F16D14-1A60-434C-98BF-E6E592DE9FF0}" type="presParOf" srcId="{69206D8A-03C0-49C5-ACEB-ABE0ECC4DC30}" destId="{85F26950-0310-4B6B-97D0-E7E822580A4A}" srcOrd="1" destOrd="0" presId="urn:microsoft.com/office/officeart/2008/layout/LinedList"/>
    <dgm:cxn modelId="{2108C59F-1D96-43CC-9154-4662FB7E45F0}" type="presParOf" srcId="{52F14C86-EA1D-4839-BA83-9AAC2C50F21C}" destId="{CDFBC1DE-770A-4101-8D64-BCED86D2B052}" srcOrd="4" destOrd="0" presId="urn:microsoft.com/office/officeart/2008/layout/LinedList"/>
    <dgm:cxn modelId="{B7884A90-C40C-40E5-A5C8-5E1E2D02CB83}" type="presParOf" srcId="{52F14C86-EA1D-4839-BA83-9AAC2C50F21C}" destId="{1410E068-7BBD-49BC-8ED2-86BF8814783E}" srcOrd="5" destOrd="0" presId="urn:microsoft.com/office/officeart/2008/layout/LinedList"/>
    <dgm:cxn modelId="{7AB87BE4-D34A-4CD3-8943-60F8E5D75988}" type="presParOf" srcId="{1410E068-7BBD-49BC-8ED2-86BF8814783E}" destId="{6489D4D9-97E1-4EBF-8B82-0E505A7C7A12}" srcOrd="0" destOrd="0" presId="urn:microsoft.com/office/officeart/2008/layout/LinedList"/>
    <dgm:cxn modelId="{BD71A1A5-38FF-48C7-A69F-6381C4EE3618}" type="presParOf" srcId="{1410E068-7BBD-49BC-8ED2-86BF8814783E}" destId="{7F831AFF-85EF-482C-AFF8-1FF9012476BC}" srcOrd="1" destOrd="0" presId="urn:microsoft.com/office/officeart/2008/layout/LinedList"/>
    <dgm:cxn modelId="{01F52E71-BE15-4607-88D6-4F708F74B9A3}" type="presParOf" srcId="{52F14C86-EA1D-4839-BA83-9AAC2C50F21C}" destId="{F8E0AC6D-9FC4-4268-84E7-0B685A3872D6}" srcOrd="6" destOrd="0" presId="urn:microsoft.com/office/officeart/2008/layout/LinedList"/>
    <dgm:cxn modelId="{8D6013F4-9E89-40FC-9A64-E613BC0461C7}" type="presParOf" srcId="{52F14C86-EA1D-4839-BA83-9AAC2C50F21C}" destId="{721F1645-BD0E-46BF-B0F2-75232395A358}" srcOrd="7" destOrd="0" presId="urn:microsoft.com/office/officeart/2008/layout/LinedList"/>
    <dgm:cxn modelId="{FA0B30E3-2C51-4F74-B2D7-A42A6BF21C76}" type="presParOf" srcId="{721F1645-BD0E-46BF-B0F2-75232395A358}" destId="{204D11DF-72AD-4E3E-8E0B-B1254758B342}" srcOrd="0" destOrd="0" presId="urn:microsoft.com/office/officeart/2008/layout/LinedList"/>
    <dgm:cxn modelId="{F5E41FF5-57CF-4E81-BA16-B14AF981B117}" type="presParOf" srcId="{721F1645-BD0E-46BF-B0F2-75232395A358}" destId="{DF202117-E0A0-44DB-9BF0-A052F0E68BDD}" srcOrd="1" destOrd="0" presId="urn:microsoft.com/office/officeart/2008/layout/LinedList"/>
    <dgm:cxn modelId="{EB7E343B-921F-48C5-B428-59540C29F778}" type="presParOf" srcId="{52F14C86-EA1D-4839-BA83-9AAC2C50F21C}" destId="{E73C57CD-011C-42AC-9A7D-03A115685838}" srcOrd="8" destOrd="0" presId="urn:microsoft.com/office/officeart/2008/layout/LinedList"/>
    <dgm:cxn modelId="{9060A488-4A89-4FAF-A4AF-3C2C940D81E8}" type="presParOf" srcId="{52F14C86-EA1D-4839-BA83-9AAC2C50F21C}" destId="{E4B8B115-C9D7-4024-B294-CA792103656D}" srcOrd="9" destOrd="0" presId="urn:microsoft.com/office/officeart/2008/layout/LinedList"/>
    <dgm:cxn modelId="{8B17D1ED-36F8-4694-9E1E-DEF3A406FCEA}" type="presParOf" srcId="{E4B8B115-C9D7-4024-B294-CA792103656D}" destId="{1A824A4E-62C7-4F9E-9880-96BD968B9BB4}" srcOrd="0" destOrd="0" presId="urn:microsoft.com/office/officeart/2008/layout/LinedList"/>
    <dgm:cxn modelId="{E543050B-FF7F-4B8A-B10E-0EBD6F30E2CE}" type="presParOf" srcId="{E4B8B115-C9D7-4024-B294-CA792103656D}" destId="{772CD35B-5D30-4D92-93B4-89C7DA5EBFAA}" srcOrd="1" destOrd="0" presId="urn:microsoft.com/office/officeart/2008/layout/LinedList"/>
    <dgm:cxn modelId="{141501D0-9A2E-46C3-9244-35B2041BCE37}" type="presParOf" srcId="{52F14C86-EA1D-4839-BA83-9AAC2C50F21C}" destId="{E9D494C0-E117-4DF8-A234-CB1DA09A68A8}" srcOrd="10" destOrd="0" presId="urn:microsoft.com/office/officeart/2008/layout/LinedList"/>
    <dgm:cxn modelId="{17C5C85D-1AEF-4820-B284-F5AAD3FCE820}" type="presParOf" srcId="{52F14C86-EA1D-4839-BA83-9AAC2C50F21C}" destId="{A98E0CB5-D7D4-48CA-82A9-DB57EF978CD8}" srcOrd="11" destOrd="0" presId="urn:microsoft.com/office/officeart/2008/layout/LinedList"/>
    <dgm:cxn modelId="{D1B31876-CD87-44C9-B5BD-DDEA72D58944}" type="presParOf" srcId="{A98E0CB5-D7D4-48CA-82A9-DB57EF978CD8}" destId="{91A99E48-4BA9-414B-9073-169B981EB67F}" srcOrd="0" destOrd="0" presId="urn:microsoft.com/office/officeart/2008/layout/LinedList"/>
    <dgm:cxn modelId="{CBC6180A-F503-4B49-9394-FCCFFABF07A2}" type="presParOf" srcId="{A98E0CB5-D7D4-48CA-82A9-DB57EF978CD8}" destId="{4DDA1CC2-F18A-42E0-8D02-9E08DDC41674}" srcOrd="1" destOrd="0" presId="urn:microsoft.com/office/officeart/2008/layout/LinedList"/>
    <dgm:cxn modelId="{6ADA4AF6-16B4-4B21-B3F4-4B957BFC5D46}" type="presParOf" srcId="{52F14C86-EA1D-4839-BA83-9AAC2C50F21C}" destId="{AF30D459-0493-4340-BC42-A231BF97813C}" srcOrd="12" destOrd="0" presId="urn:microsoft.com/office/officeart/2008/layout/LinedList"/>
    <dgm:cxn modelId="{41861DE4-F77D-45BC-9141-68A1E14C2971}" type="presParOf" srcId="{52F14C86-EA1D-4839-BA83-9AAC2C50F21C}" destId="{B340BE8B-B4CD-473F-9304-9D3EA994A4BB}" srcOrd="13" destOrd="0" presId="urn:microsoft.com/office/officeart/2008/layout/LinedList"/>
    <dgm:cxn modelId="{76332024-0211-40D0-BEB7-4EF67F1131C2}" type="presParOf" srcId="{B340BE8B-B4CD-473F-9304-9D3EA994A4BB}" destId="{6473791F-D9F2-45B8-9B87-E5F60D37DA03}" srcOrd="0" destOrd="0" presId="urn:microsoft.com/office/officeart/2008/layout/LinedList"/>
    <dgm:cxn modelId="{B085C444-ABEC-4DC6-81E9-898D75A360F3}" type="presParOf" srcId="{B340BE8B-B4CD-473F-9304-9D3EA994A4BB}" destId="{0C8469BF-5B14-4C52-BA85-E0FCF31C493E}" srcOrd="1" destOrd="0" presId="urn:microsoft.com/office/officeart/2008/layout/LinedList"/>
    <dgm:cxn modelId="{976B6DDB-7899-4035-8F02-7F434C09AEF1}" type="presParOf" srcId="{52F14C86-EA1D-4839-BA83-9AAC2C50F21C}" destId="{093959DD-E954-4869-8120-901E39CB0A39}" srcOrd="14" destOrd="0" presId="urn:microsoft.com/office/officeart/2008/layout/LinedList"/>
    <dgm:cxn modelId="{FDE8D45B-1A7E-4B28-AB74-DF7185309E6E}" type="presParOf" srcId="{52F14C86-EA1D-4839-BA83-9AAC2C50F21C}" destId="{3BB05124-42F2-40A8-88EE-EFB3FC487D6B}" srcOrd="15" destOrd="0" presId="urn:microsoft.com/office/officeart/2008/layout/LinedList"/>
    <dgm:cxn modelId="{22E6CAF1-C44D-40A4-B432-A1B8FD28B9CD}" type="presParOf" srcId="{3BB05124-42F2-40A8-88EE-EFB3FC487D6B}" destId="{1DEEAC92-5ED1-48D3-81B9-2E8BEA5B879C}" srcOrd="0" destOrd="0" presId="urn:microsoft.com/office/officeart/2008/layout/LinedList"/>
    <dgm:cxn modelId="{E96BC1D1-248C-47E1-ADE8-C2670EAC44C4}" type="presParOf" srcId="{3BB05124-42F2-40A8-88EE-EFB3FC487D6B}" destId="{4964F887-6B6B-414F-99A2-8BC821E1D9DF}"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50F708-E204-496D-A4A8-8CCEA28E467C}"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3921857-F314-4C2B-B844-7D6572974318}">
      <dgm:prSet/>
      <dgm:spPr/>
      <dgm:t>
        <a:bodyPr/>
        <a:lstStyle/>
        <a:p>
          <a:pPr>
            <a:lnSpc>
              <a:spcPct val="100000"/>
            </a:lnSpc>
          </a:pPr>
          <a:r>
            <a:rPr lang="en-US"/>
            <a:t>Portfolio construction: Steps involved in portfolio construction, including asset allocation, security selection, and rebalancing.</a:t>
          </a:r>
        </a:p>
      </dgm:t>
    </dgm:pt>
    <dgm:pt modelId="{9469065F-2A44-4181-93C3-ECAD51F1FE18}" type="parTrans" cxnId="{180B4157-A7AC-43DD-B6F3-B5A2593EF63C}">
      <dgm:prSet/>
      <dgm:spPr/>
      <dgm:t>
        <a:bodyPr/>
        <a:lstStyle/>
        <a:p>
          <a:endParaRPr lang="en-US"/>
        </a:p>
      </dgm:t>
    </dgm:pt>
    <dgm:pt modelId="{8B1C7F14-8FD5-485C-88B5-A3CF23C444F9}" type="sibTrans" cxnId="{180B4157-A7AC-43DD-B6F3-B5A2593EF63C}">
      <dgm:prSet/>
      <dgm:spPr/>
      <dgm:t>
        <a:bodyPr/>
        <a:lstStyle/>
        <a:p>
          <a:pPr>
            <a:lnSpc>
              <a:spcPct val="100000"/>
            </a:lnSpc>
          </a:pPr>
          <a:endParaRPr lang="en-US"/>
        </a:p>
      </dgm:t>
    </dgm:pt>
    <dgm:pt modelId="{62C3415B-8EB9-42CF-B806-7DCAB0EF3710}">
      <dgm:prSet/>
      <dgm:spPr/>
      <dgm:t>
        <a:bodyPr/>
        <a:lstStyle/>
        <a:p>
          <a:pPr>
            <a:lnSpc>
              <a:spcPct val="100000"/>
            </a:lnSpc>
          </a:pPr>
          <a:r>
            <a:rPr lang="en-US" dirty="0"/>
            <a:t>Optimization methods: Different methods for portfolio optimization, such as mean-variance optimization, quadratic optimization, and heuristic optimization.</a:t>
          </a:r>
        </a:p>
      </dgm:t>
    </dgm:pt>
    <dgm:pt modelId="{9B25C875-A13E-47C4-96E5-8C384715C669}" type="parTrans" cxnId="{01A7FFBA-8419-44AA-9D43-231CB6B22FDB}">
      <dgm:prSet/>
      <dgm:spPr/>
      <dgm:t>
        <a:bodyPr/>
        <a:lstStyle/>
        <a:p>
          <a:endParaRPr lang="en-US"/>
        </a:p>
      </dgm:t>
    </dgm:pt>
    <dgm:pt modelId="{F76A7840-EAE0-4C00-B11A-9E8DE4AC93D3}" type="sibTrans" cxnId="{01A7FFBA-8419-44AA-9D43-231CB6B22FDB}">
      <dgm:prSet/>
      <dgm:spPr/>
      <dgm:t>
        <a:bodyPr/>
        <a:lstStyle/>
        <a:p>
          <a:pPr>
            <a:lnSpc>
              <a:spcPct val="100000"/>
            </a:lnSpc>
          </a:pPr>
          <a:endParaRPr lang="en-US"/>
        </a:p>
      </dgm:t>
    </dgm:pt>
    <dgm:pt modelId="{E4C91142-6689-45FD-99C1-5065AC6016D2}">
      <dgm:prSet/>
      <dgm:spPr/>
      <dgm:t>
        <a:bodyPr/>
        <a:lstStyle/>
        <a:p>
          <a:pPr>
            <a:lnSpc>
              <a:spcPct val="100000"/>
            </a:lnSpc>
          </a:pPr>
          <a:r>
            <a:rPr lang="en-US" dirty="0"/>
            <a:t>Performance evaluation: How to evaluate the performance of a portfolio, including measures such as return, risk, Sharpe ratio, and alpha.</a:t>
          </a:r>
        </a:p>
      </dgm:t>
    </dgm:pt>
    <dgm:pt modelId="{9A1A8078-9064-49BA-8308-730579655067}" type="parTrans" cxnId="{A613BD93-55A6-4D2E-B81D-D973867351A2}">
      <dgm:prSet/>
      <dgm:spPr/>
      <dgm:t>
        <a:bodyPr/>
        <a:lstStyle/>
        <a:p>
          <a:endParaRPr lang="en-US"/>
        </a:p>
      </dgm:t>
    </dgm:pt>
    <dgm:pt modelId="{705A115F-A0AB-4FAB-95B8-F674D8ED24D5}" type="sibTrans" cxnId="{A613BD93-55A6-4D2E-B81D-D973867351A2}">
      <dgm:prSet/>
      <dgm:spPr/>
      <dgm:t>
        <a:bodyPr/>
        <a:lstStyle/>
        <a:p>
          <a:pPr>
            <a:lnSpc>
              <a:spcPct val="100000"/>
            </a:lnSpc>
          </a:pPr>
          <a:endParaRPr lang="en-US"/>
        </a:p>
      </dgm:t>
    </dgm:pt>
    <dgm:pt modelId="{42059D5A-CB79-4EEF-BA4F-98623D8D8F3C}">
      <dgm:prSet/>
      <dgm:spPr/>
      <dgm:t>
        <a:bodyPr/>
        <a:lstStyle/>
        <a:p>
          <a:pPr>
            <a:lnSpc>
              <a:spcPct val="100000"/>
            </a:lnSpc>
          </a:pPr>
          <a:r>
            <a:rPr lang="en-US" dirty="0"/>
            <a:t>Practical applications: Real-world applications of portfolio optimization in investment management, including tactical asset allocation, strategic asset allocation, and factor investing.</a:t>
          </a:r>
        </a:p>
      </dgm:t>
    </dgm:pt>
    <dgm:pt modelId="{F5D32E73-2C5E-4B11-9782-E88F93C6342F}" type="parTrans" cxnId="{9540D935-C5CA-4DE2-B4BE-A501FE4CFF07}">
      <dgm:prSet/>
      <dgm:spPr/>
      <dgm:t>
        <a:bodyPr/>
        <a:lstStyle/>
        <a:p>
          <a:endParaRPr lang="en-US"/>
        </a:p>
      </dgm:t>
    </dgm:pt>
    <dgm:pt modelId="{AB23D772-CEFB-4377-B2D0-C17843D75B9F}" type="sibTrans" cxnId="{9540D935-C5CA-4DE2-B4BE-A501FE4CFF07}">
      <dgm:prSet/>
      <dgm:spPr/>
      <dgm:t>
        <a:bodyPr/>
        <a:lstStyle/>
        <a:p>
          <a:pPr>
            <a:lnSpc>
              <a:spcPct val="100000"/>
            </a:lnSpc>
          </a:pPr>
          <a:endParaRPr lang="en-US"/>
        </a:p>
      </dgm:t>
    </dgm:pt>
    <dgm:pt modelId="{A5E0A83A-5B04-4A05-8A69-086C838B9B20}">
      <dgm:prSet/>
      <dgm:spPr/>
      <dgm:t>
        <a:bodyPr/>
        <a:lstStyle/>
        <a:p>
          <a:pPr>
            <a:lnSpc>
              <a:spcPct val="100000"/>
            </a:lnSpc>
          </a:pPr>
          <a:r>
            <a:rPr lang="en-US" dirty="0"/>
            <a:t>Challenges and limitations: Challenges and limitations of portfolio optimization, such as data limitations, market volatility, and the assumptions underlying optimization models.</a:t>
          </a:r>
        </a:p>
      </dgm:t>
    </dgm:pt>
    <dgm:pt modelId="{C21D018F-4CE2-4580-B5B0-7585E1247DEA}" type="parTrans" cxnId="{80C17732-39CE-4C64-BBF8-DA190AEBB5FD}">
      <dgm:prSet/>
      <dgm:spPr/>
      <dgm:t>
        <a:bodyPr/>
        <a:lstStyle/>
        <a:p>
          <a:endParaRPr lang="en-US"/>
        </a:p>
      </dgm:t>
    </dgm:pt>
    <dgm:pt modelId="{A9A4CEB5-3914-441C-AE5E-39BA2411FBE3}" type="sibTrans" cxnId="{80C17732-39CE-4C64-BBF8-DA190AEBB5FD}">
      <dgm:prSet/>
      <dgm:spPr/>
      <dgm:t>
        <a:bodyPr/>
        <a:lstStyle/>
        <a:p>
          <a:pPr>
            <a:lnSpc>
              <a:spcPct val="100000"/>
            </a:lnSpc>
          </a:pPr>
          <a:endParaRPr lang="en-US"/>
        </a:p>
      </dgm:t>
    </dgm:pt>
    <dgm:pt modelId="{70A4E2C2-EE36-4128-A040-5B2E8703D98A}" type="pres">
      <dgm:prSet presAssocID="{3C50F708-E204-496D-A4A8-8CCEA28E467C}" presName="root" presStyleCnt="0">
        <dgm:presLayoutVars>
          <dgm:dir/>
          <dgm:resizeHandles val="exact"/>
        </dgm:presLayoutVars>
      </dgm:prSet>
      <dgm:spPr/>
    </dgm:pt>
    <dgm:pt modelId="{314E4AA2-6955-4034-BFAE-916E7035417F}" type="pres">
      <dgm:prSet presAssocID="{3C50F708-E204-496D-A4A8-8CCEA28E467C}" presName="container" presStyleCnt="0">
        <dgm:presLayoutVars>
          <dgm:dir/>
          <dgm:resizeHandles val="exact"/>
        </dgm:presLayoutVars>
      </dgm:prSet>
      <dgm:spPr/>
    </dgm:pt>
    <dgm:pt modelId="{124049B2-3CC7-4EA8-8FA3-535ABED537D5}" type="pres">
      <dgm:prSet presAssocID="{53921857-F314-4C2B-B844-7D6572974318}" presName="compNode" presStyleCnt="0"/>
      <dgm:spPr/>
    </dgm:pt>
    <dgm:pt modelId="{89CA11D0-C43C-42DF-AB3A-2647D5F3344E}" type="pres">
      <dgm:prSet presAssocID="{53921857-F314-4C2B-B844-7D6572974318}" presName="iconBgRect" presStyleLbl="bgShp" presStyleIdx="0" presStyleCnt="5"/>
      <dgm:spPr/>
    </dgm:pt>
    <dgm:pt modelId="{9995C8CC-3F64-468B-9F0A-9C06B1283C26}" type="pres">
      <dgm:prSet presAssocID="{53921857-F314-4C2B-B844-7D6572974318}"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xcavator"/>
        </a:ext>
      </dgm:extLst>
    </dgm:pt>
    <dgm:pt modelId="{CFD52FE9-29D4-421C-8FCA-AAF6832840DC}" type="pres">
      <dgm:prSet presAssocID="{53921857-F314-4C2B-B844-7D6572974318}" presName="spaceRect" presStyleCnt="0"/>
      <dgm:spPr/>
    </dgm:pt>
    <dgm:pt modelId="{0CF7A0B6-5FFE-4775-8C42-B5211F4F15A2}" type="pres">
      <dgm:prSet presAssocID="{53921857-F314-4C2B-B844-7D6572974318}" presName="textRect" presStyleLbl="revTx" presStyleIdx="0" presStyleCnt="5">
        <dgm:presLayoutVars>
          <dgm:chMax val="1"/>
          <dgm:chPref val="1"/>
        </dgm:presLayoutVars>
      </dgm:prSet>
      <dgm:spPr/>
    </dgm:pt>
    <dgm:pt modelId="{FADA8804-96F2-49EE-BD7C-3ECBE827E8A2}" type="pres">
      <dgm:prSet presAssocID="{8B1C7F14-8FD5-485C-88B5-A3CF23C444F9}" presName="sibTrans" presStyleLbl="sibTrans2D1" presStyleIdx="0" presStyleCnt="0"/>
      <dgm:spPr/>
    </dgm:pt>
    <dgm:pt modelId="{D50B254E-C8BC-42E8-A3CA-40E210AEE79B}" type="pres">
      <dgm:prSet presAssocID="{62C3415B-8EB9-42CF-B806-7DCAB0EF3710}" presName="compNode" presStyleCnt="0"/>
      <dgm:spPr/>
    </dgm:pt>
    <dgm:pt modelId="{32667BA4-DAD2-4737-B3B1-0CF25BFCF46B}" type="pres">
      <dgm:prSet presAssocID="{62C3415B-8EB9-42CF-B806-7DCAB0EF3710}" presName="iconBgRect" presStyleLbl="bgShp" presStyleIdx="1" presStyleCnt="5"/>
      <dgm:spPr/>
    </dgm:pt>
    <dgm:pt modelId="{AAED043B-03F7-4829-B6B9-68F00BA83B14}" type="pres">
      <dgm:prSet presAssocID="{62C3415B-8EB9-42CF-B806-7DCAB0EF3710}"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ircular Flowchart"/>
        </a:ext>
      </dgm:extLst>
    </dgm:pt>
    <dgm:pt modelId="{00B2D4F0-C595-4214-9437-44BAE8F7FF4D}" type="pres">
      <dgm:prSet presAssocID="{62C3415B-8EB9-42CF-B806-7DCAB0EF3710}" presName="spaceRect" presStyleCnt="0"/>
      <dgm:spPr/>
    </dgm:pt>
    <dgm:pt modelId="{DE113431-306E-4DDA-9518-D755868F6536}" type="pres">
      <dgm:prSet presAssocID="{62C3415B-8EB9-42CF-B806-7DCAB0EF3710}" presName="textRect" presStyleLbl="revTx" presStyleIdx="1" presStyleCnt="5">
        <dgm:presLayoutVars>
          <dgm:chMax val="1"/>
          <dgm:chPref val="1"/>
        </dgm:presLayoutVars>
      </dgm:prSet>
      <dgm:spPr/>
    </dgm:pt>
    <dgm:pt modelId="{0505C659-E903-419E-932B-865F8912674D}" type="pres">
      <dgm:prSet presAssocID="{F76A7840-EAE0-4C00-B11A-9E8DE4AC93D3}" presName="sibTrans" presStyleLbl="sibTrans2D1" presStyleIdx="0" presStyleCnt="0"/>
      <dgm:spPr/>
    </dgm:pt>
    <dgm:pt modelId="{87B5A6AA-3AD3-43ED-A7BC-4176CD78D6E3}" type="pres">
      <dgm:prSet presAssocID="{E4C91142-6689-45FD-99C1-5065AC6016D2}" presName="compNode" presStyleCnt="0"/>
      <dgm:spPr/>
    </dgm:pt>
    <dgm:pt modelId="{DAFA34C4-8A7A-451F-9D6B-CB10B82DF260}" type="pres">
      <dgm:prSet presAssocID="{E4C91142-6689-45FD-99C1-5065AC6016D2}" presName="iconBgRect" presStyleLbl="bgShp" presStyleIdx="2" presStyleCnt="5"/>
      <dgm:spPr/>
    </dgm:pt>
    <dgm:pt modelId="{21E7E6CE-344A-4639-A438-D84C2164E3BB}" type="pres">
      <dgm:prSet presAssocID="{E4C91142-6689-45FD-99C1-5065AC6016D2}"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211E4B88-39EA-4422-9BA2-C528F7D0002A}" type="pres">
      <dgm:prSet presAssocID="{E4C91142-6689-45FD-99C1-5065AC6016D2}" presName="spaceRect" presStyleCnt="0"/>
      <dgm:spPr/>
    </dgm:pt>
    <dgm:pt modelId="{F4253A84-20BB-44C3-A56B-AEDC1165ADFA}" type="pres">
      <dgm:prSet presAssocID="{E4C91142-6689-45FD-99C1-5065AC6016D2}" presName="textRect" presStyleLbl="revTx" presStyleIdx="2" presStyleCnt="5">
        <dgm:presLayoutVars>
          <dgm:chMax val="1"/>
          <dgm:chPref val="1"/>
        </dgm:presLayoutVars>
      </dgm:prSet>
      <dgm:spPr/>
    </dgm:pt>
    <dgm:pt modelId="{DB1418D4-BA72-4C3D-B0AB-817ECAB3B08C}" type="pres">
      <dgm:prSet presAssocID="{705A115F-A0AB-4FAB-95B8-F674D8ED24D5}" presName="sibTrans" presStyleLbl="sibTrans2D1" presStyleIdx="0" presStyleCnt="0"/>
      <dgm:spPr/>
    </dgm:pt>
    <dgm:pt modelId="{DACA31E7-E6A2-4CEB-898C-37F78A233C33}" type="pres">
      <dgm:prSet presAssocID="{42059D5A-CB79-4EEF-BA4F-98623D8D8F3C}" presName="compNode" presStyleCnt="0"/>
      <dgm:spPr/>
    </dgm:pt>
    <dgm:pt modelId="{F0913D77-D822-4FBD-8874-3D320EB229E3}" type="pres">
      <dgm:prSet presAssocID="{42059D5A-CB79-4EEF-BA4F-98623D8D8F3C}" presName="iconBgRect" presStyleLbl="bgShp" presStyleIdx="3" presStyleCnt="5"/>
      <dgm:spPr/>
    </dgm:pt>
    <dgm:pt modelId="{A4EB1719-54F8-444C-B173-1F4C7006AD56}" type="pres">
      <dgm:prSet presAssocID="{42059D5A-CB79-4EEF-BA4F-98623D8D8F3C}"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ears"/>
        </a:ext>
      </dgm:extLst>
    </dgm:pt>
    <dgm:pt modelId="{342ACC94-7DCC-4B73-A5D6-05B4817435B8}" type="pres">
      <dgm:prSet presAssocID="{42059D5A-CB79-4EEF-BA4F-98623D8D8F3C}" presName="spaceRect" presStyleCnt="0"/>
      <dgm:spPr/>
    </dgm:pt>
    <dgm:pt modelId="{864E8E29-B0CB-4F40-A6EB-B8DA46D3636F}" type="pres">
      <dgm:prSet presAssocID="{42059D5A-CB79-4EEF-BA4F-98623D8D8F3C}" presName="textRect" presStyleLbl="revTx" presStyleIdx="3" presStyleCnt="5">
        <dgm:presLayoutVars>
          <dgm:chMax val="1"/>
          <dgm:chPref val="1"/>
        </dgm:presLayoutVars>
      </dgm:prSet>
      <dgm:spPr/>
    </dgm:pt>
    <dgm:pt modelId="{63A6C995-33E1-460E-9AB0-002CA67E7C0C}" type="pres">
      <dgm:prSet presAssocID="{AB23D772-CEFB-4377-B2D0-C17843D75B9F}" presName="sibTrans" presStyleLbl="sibTrans2D1" presStyleIdx="0" presStyleCnt="0"/>
      <dgm:spPr/>
    </dgm:pt>
    <dgm:pt modelId="{A4DEC0D0-4423-4881-89D6-F3158C2433C9}" type="pres">
      <dgm:prSet presAssocID="{A5E0A83A-5B04-4A05-8A69-086C838B9B20}" presName="compNode" presStyleCnt="0"/>
      <dgm:spPr/>
    </dgm:pt>
    <dgm:pt modelId="{81F72EA1-FF5C-4749-9F39-DF35F43F7F89}" type="pres">
      <dgm:prSet presAssocID="{A5E0A83A-5B04-4A05-8A69-086C838B9B20}" presName="iconBgRect" presStyleLbl="bgShp" presStyleIdx="4" presStyleCnt="5"/>
      <dgm:spPr/>
    </dgm:pt>
    <dgm:pt modelId="{A3E2F092-1D36-4E46-8961-7F22E270D8DE}" type="pres">
      <dgm:prSet presAssocID="{A5E0A83A-5B04-4A05-8A69-086C838B9B20}"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pward trend"/>
        </a:ext>
      </dgm:extLst>
    </dgm:pt>
    <dgm:pt modelId="{22AA6A8A-4B7A-4EAF-B64C-8EC35CEC0865}" type="pres">
      <dgm:prSet presAssocID="{A5E0A83A-5B04-4A05-8A69-086C838B9B20}" presName="spaceRect" presStyleCnt="0"/>
      <dgm:spPr/>
    </dgm:pt>
    <dgm:pt modelId="{A1FE9885-A418-47F3-9D32-EBEAF650875C}" type="pres">
      <dgm:prSet presAssocID="{A5E0A83A-5B04-4A05-8A69-086C838B9B20}" presName="textRect" presStyleLbl="revTx" presStyleIdx="4" presStyleCnt="5">
        <dgm:presLayoutVars>
          <dgm:chMax val="1"/>
          <dgm:chPref val="1"/>
        </dgm:presLayoutVars>
      </dgm:prSet>
      <dgm:spPr/>
    </dgm:pt>
  </dgm:ptLst>
  <dgm:cxnLst>
    <dgm:cxn modelId="{E015BE20-CDC0-4216-9F0D-8AE47A8A3690}" type="presOf" srcId="{E4C91142-6689-45FD-99C1-5065AC6016D2}" destId="{F4253A84-20BB-44C3-A56B-AEDC1165ADFA}" srcOrd="0" destOrd="0" presId="urn:microsoft.com/office/officeart/2018/2/layout/IconCircleList"/>
    <dgm:cxn modelId="{80C17732-39CE-4C64-BBF8-DA190AEBB5FD}" srcId="{3C50F708-E204-496D-A4A8-8CCEA28E467C}" destId="{A5E0A83A-5B04-4A05-8A69-086C838B9B20}" srcOrd="4" destOrd="0" parTransId="{C21D018F-4CE2-4580-B5B0-7585E1247DEA}" sibTransId="{A9A4CEB5-3914-441C-AE5E-39BA2411FBE3}"/>
    <dgm:cxn modelId="{9540D935-C5CA-4DE2-B4BE-A501FE4CFF07}" srcId="{3C50F708-E204-496D-A4A8-8CCEA28E467C}" destId="{42059D5A-CB79-4EEF-BA4F-98623D8D8F3C}" srcOrd="3" destOrd="0" parTransId="{F5D32E73-2C5E-4B11-9782-E88F93C6342F}" sibTransId="{AB23D772-CEFB-4377-B2D0-C17843D75B9F}"/>
    <dgm:cxn modelId="{28C12B39-F4B3-4AE3-9B02-C78C0B8403B5}" type="presOf" srcId="{AB23D772-CEFB-4377-B2D0-C17843D75B9F}" destId="{63A6C995-33E1-460E-9AB0-002CA67E7C0C}" srcOrd="0" destOrd="0" presId="urn:microsoft.com/office/officeart/2018/2/layout/IconCircleList"/>
    <dgm:cxn modelId="{0EBB9A60-A5C4-4E79-A8D8-1E4B39A4819A}" type="presOf" srcId="{705A115F-A0AB-4FAB-95B8-F674D8ED24D5}" destId="{DB1418D4-BA72-4C3D-B0AB-817ECAB3B08C}" srcOrd="0" destOrd="0" presId="urn:microsoft.com/office/officeart/2018/2/layout/IconCircleList"/>
    <dgm:cxn modelId="{22ED044C-B6C4-494A-BDFF-6B3ED579F34C}" type="presOf" srcId="{8B1C7F14-8FD5-485C-88B5-A3CF23C444F9}" destId="{FADA8804-96F2-49EE-BD7C-3ECBE827E8A2}" srcOrd="0" destOrd="0" presId="urn:microsoft.com/office/officeart/2018/2/layout/IconCircleList"/>
    <dgm:cxn modelId="{180B4157-A7AC-43DD-B6F3-B5A2593EF63C}" srcId="{3C50F708-E204-496D-A4A8-8CCEA28E467C}" destId="{53921857-F314-4C2B-B844-7D6572974318}" srcOrd="0" destOrd="0" parTransId="{9469065F-2A44-4181-93C3-ECAD51F1FE18}" sibTransId="{8B1C7F14-8FD5-485C-88B5-A3CF23C444F9}"/>
    <dgm:cxn modelId="{DD2FB97D-149C-41BE-899C-7AE9E4687BEA}" type="presOf" srcId="{A5E0A83A-5B04-4A05-8A69-086C838B9B20}" destId="{A1FE9885-A418-47F3-9D32-EBEAF650875C}" srcOrd="0" destOrd="0" presId="urn:microsoft.com/office/officeart/2018/2/layout/IconCircleList"/>
    <dgm:cxn modelId="{BD22BA82-6C94-407D-8364-4DC900095925}" type="presOf" srcId="{53921857-F314-4C2B-B844-7D6572974318}" destId="{0CF7A0B6-5FFE-4775-8C42-B5211F4F15A2}" srcOrd="0" destOrd="0" presId="urn:microsoft.com/office/officeart/2018/2/layout/IconCircleList"/>
    <dgm:cxn modelId="{A613BD93-55A6-4D2E-B81D-D973867351A2}" srcId="{3C50F708-E204-496D-A4A8-8CCEA28E467C}" destId="{E4C91142-6689-45FD-99C1-5065AC6016D2}" srcOrd="2" destOrd="0" parTransId="{9A1A8078-9064-49BA-8308-730579655067}" sibTransId="{705A115F-A0AB-4FAB-95B8-F674D8ED24D5}"/>
    <dgm:cxn modelId="{5F41F99E-D297-47DB-B8BC-20DE289D541D}" type="presOf" srcId="{F76A7840-EAE0-4C00-B11A-9E8DE4AC93D3}" destId="{0505C659-E903-419E-932B-865F8912674D}" srcOrd="0" destOrd="0" presId="urn:microsoft.com/office/officeart/2018/2/layout/IconCircleList"/>
    <dgm:cxn modelId="{01A7FFBA-8419-44AA-9D43-231CB6B22FDB}" srcId="{3C50F708-E204-496D-A4A8-8CCEA28E467C}" destId="{62C3415B-8EB9-42CF-B806-7DCAB0EF3710}" srcOrd="1" destOrd="0" parTransId="{9B25C875-A13E-47C4-96E5-8C384715C669}" sibTransId="{F76A7840-EAE0-4C00-B11A-9E8DE4AC93D3}"/>
    <dgm:cxn modelId="{D19FABC7-4FF7-488F-A6B4-D7B233FBD4CD}" type="presOf" srcId="{42059D5A-CB79-4EEF-BA4F-98623D8D8F3C}" destId="{864E8E29-B0CB-4F40-A6EB-B8DA46D3636F}" srcOrd="0" destOrd="0" presId="urn:microsoft.com/office/officeart/2018/2/layout/IconCircleList"/>
    <dgm:cxn modelId="{A225ADE1-D1D1-4668-A479-EC753787966C}" type="presOf" srcId="{3C50F708-E204-496D-A4A8-8CCEA28E467C}" destId="{70A4E2C2-EE36-4128-A040-5B2E8703D98A}" srcOrd="0" destOrd="0" presId="urn:microsoft.com/office/officeart/2018/2/layout/IconCircleList"/>
    <dgm:cxn modelId="{306EE9F4-B745-443D-9FB4-1B05BD8A388C}" type="presOf" srcId="{62C3415B-8EB9-42CF-B806-7DCAB0EF3710}" destId="{DE113431-306E-4DDA-9518-D755868F6536}" srcOrd="0" destOrd="0" presId="urn:microsoft.com/office/officeart/2018/2/layout/IconCircleList"/>
    <dgm:cxn modelId="{BB6A75EF-90F9-4E51-A92F-A37B15BC27C5}" type="presParOf" srcId="{70A4E2C2-EE36-4128-A040-5B2E8703D98A}" destId="{314E4AA2-6955-4034-BFAE-916E7035417F}" srcOrd="0" destOrd="0" presId="urn:microsoft.com/office/officeart/2018/2/layout/IconCircleList"/>
    <dgm:cxn modelId="{13071F54-C915-4D83-99C8-D1A034EC3DB9}" type="presParOf" srcId="{314E4AA2-6955-4034-BFAE-916E7035417F}" destId="{124049B2-3CC7-4EA8-8FA3-535ABED537D5}" srcOrd="0" destOrd="0" presId="urn:microsoft.com/office/officeart/2018/2/layout/IconCircleList"/>
    <dgm:cxn modelId="{0F265A8B-7832-44E1-8EE8-5E0B8DF2E46E}" type="presParOf" srcId="{124049B2-3CC7-4EA8-8FA3-535ABED537D5}" destId="{89CA11D0-C43C-42DF-AB3A-2647D5F3344E}" srcOrd="0" destOrd="0" presId="urn:microsoft.com/office/officeart/2018/2/layout/IconCircleList"/>
    <dgm:cxn modelId="{7527D90A-C195-4968-875A-24FE65DD16FF}" type="presParOf" srcId="{124049B2-3CC7-4EA8-8FA3-535ABED537D5}" destId="{9995C8CC-3F64-468B-9F0A-9C06B1283C26}" srcOrd="1" destOrd="0" presId="urn:microsoft.com/office/officeart/2018/2/layout/IconCircleList"/>
    <dgm:cxn modelId="{352A7F6D-FD72-49B9-8C8B-ED5B72E5FCAF}" type="presParOf" srcId="{124049B2-3CC7-4EA8-8FA3-535ABED537D5}" destId="{CFD52FE9-29D4-421C-8FCA-AAF6832840DC}" srcOrd="2" destOrd="0" presId="urn:microsoft.com/office/officeart/2018/2/layout/IconCircleList"/>
    <dgm:cxn modelId="{158E6EB6-77FD-4161-8272-49B94C78088E}" type="presParOf" srcId="{124049B2-3CC7-4EA8-8FA3-535ABED537D5}" destId="{0CF7A0B6-5FFE-4775-8C42-B5211F4F15A2}" srcOrd="3" destOrd="0" presId="urn:microsoft.com/office/officeart/2018/2/layout/IconCircleList"/>
    <dgm:cxn modelId="{817D489B-3D44-45CA-8BA0-26D1CF83A9E5}" type="presParOf" srcId="{314E4AA2-6955-4034-BFAE-916E7035417F}" destId="{FADA8804-96F2-49EE-BD7C-3ECBE827E8A2}" srcOrd="1" destOrd="0" presId="urn:microsoft.com/office/officeart/2018/2/layout/IconCircleList"/>
    <dgm:cxn modelId="{CA6F8FDF-327A-4F05-B5D5-4F65EA2A5994}" type="presParOf" srcId="{314E4AA2-6955-4034-BFAE-916E7035417F}" destId="{D50B254E-C8BC-42E8-A3CA-40E210AEE79B}" srcOrd="2" destOrd="0" presId="urn:microsoft.com/office/officeart/2018/2/layout/IconCircleList"/>
    <dgm:cxn modelId="{644272D2-9A34-497C-BD48-1DC9C04DD0D6}" type="presParOf" srcId="{D50B254E-C8BC-42E8-A3CA-40E210AEE79B}" destId="{32667BA4-DAD2-4737-B3B1-0CF25BFCF46B}" srcOrd="0" destOrd="0" presId="urn:microsoft.com/office/officeart/2018/2/layout/IconCircleList"/>
    <dgm:cxn modelId="{C88602ED-36FD-4C88-819C-4906742570AA}" type="presParOf" srcId="{D50B254E-C8BC-42E8-A3CA-40E210AEE79B}" destId="{AAED043B-03F7-4829-B6B9-68F00BA83B14}" srcOrd="1" destOrd="0" presId="urn:microsoft.com/office/officeart/2018/2/layout/IconCircleList"/>
    <dgm:cxn modelId="{1A265535-15DC-43AB-9454-EAC85B901914}" type="presParOf" srcId="{D50B254E-C8BC-42E8-A3CA-40E210AEE79B}" destId="{00B2D4F0-C595-4214-9437-44BAE8F7FF4D}" srcOrd="2" destOrd="0" presId="urn:microsoft.com/office/officeart/2018/2/layout/IconCircleList"/>
    <dgm:cxn modelId="{7A146DBC-5630-4900-80BD-BD5778D90962}" type="presParOf" srcId="{D50B254E-C8BC-42E8-A3CA-40E210AEE79B}" destId="{DE113431-306E-4DDA-9518-D755868F6536}" srcOrd="3" destOrd="0" presId="urn:microsoft.com/office/officeart/2018/2/layout/IconCircleList"/>
    <dgm:cxn modelId="{B72E8363-B65D-4A25-BBD2-6BCE6B39DE0C}" type="presParOf" srcId="{314E4AA2-6955-4034-BFAE-916E7035417F}" destId="{0505C659-E903-419E-932B-865F8912674D}" srcOrd="3" destOrd="0" presId="urn:microsoft.com/office/officeart/2018/2/layout/IconCircleList"/>
    <dgm:cxn modelId="{71B4B687-3AC9-40BC-86F8-108BBDD6E0FF}" type="presParOf" srcId="{314E4AA2-6955-4034-BFAE-916E7035417F}" destId="{87B5A6AA-3AD3-43ED-A7BC-4176CD78D6E3}" srcOrd="4" destOrd="0" presId="urn:microsoft.com/office/officeart/2018/2/layout/IconCircleList"/>
    <dgm:cxn modelId="{72259139-5F5E-4620-9B55-D3968F51BA91}" type="presParOf" srcId="{87B5A6AA-3AD3-43ED-A7BC-4176CD78D6E3}" destId="{DAFA34C4-8A7A-451F-9D6B-CB10B82DF260}" srcOrd="0" destOrd="0" presId="urn:microsoft.com/office/officeart/2018/2/layout/IconCircleList"/>
    <dgm:cxn modelId="{3F88E368-CF82-40A2-BD45-0532A8A81008}" type="presParOf" srcId="{87B5A6AA-3AD3-43ED-A7BC-4176CD78D6E3}" destId="{21E7E6CE-344A-4639-A438-D84C2164E3BB}" srcOrd="1" destOrd="0" presId="urn:microsoft.com/office/officeart/2018/2/layout/IconCircleList"/>
    <dgm:cxn modelId="{AEF576F0-C642-4DBE-9FDA-E560D2B64CE4}" type="presParOf" srcId="{87B5A6AA-3AD3-43ED-A7BC-4176CD78D6E3}" destId="{211E4B88-39EA-4422-9BA2-C528F7D0002A}" srcOrd="2" destOrd="0" presId="urn:microsoft.com/office/officeart/2018/2/layout/IconCircleList"/>
    <dgm:cxn modelId="{0B1112C0-B543-4296-BF1F-2372594BCFE7}" type="presParOf" srcId="{87B5A6AA-3AD3-43ED-A7BC-4176CD78D6E3}" destId="{F4253A84-20BB-44C3-A56B-AEDC1165ADFA}" srcOrd="3" destOrd="0" presId="urn:microsoft.com/office/officeart/2018/2/layout/IconCircleList"/>
    <dgm:cxn modelId="{6352AC85-8213-458F-9D6D-80477288034B}" type="presParOf" srcId="{314E4AA2-6955-4034-BFAE-916E7035417F}" destId="{DB1418D4-BA72-4C3D-B0AB-817ECAB3B08C}" srcOrd="5" destOrd="0" presId="urn:microsoft.com/office/officeart/2018/2/layout/IconCircleList"/>
    <dgm:cxn modelId="{B698F530-BB2D-4767-8CC0-D20729A4E105}" type="presParOf" srcId="{314E4AA2-6955-4034-BFAE-916E7035417F}" destId="{DACA31E7-E6A2-4CEB-898C-37F78A233C33}" srcOrd="6" destOrd="0" presId="urn:microsoft.com/office/officeart/2018/2/layout/IconCircleList"/>
    <dgm:cxn modelId="{0347CD6E-CEF5-4070-8EE9-0CD6C3DA29BD}" type="presParOf" srcId="{DACA31E7-E6A2-4CEB-898C-37F78A233C33}" destId="{F0913D77-D822-4FBD-8874-3D320EB229E3}" srcOrd="0" destOrd="0" presId="urn:microsoft.com/office/officeart/2018/2/layout/IconCircleList"/>
    <dgm:cxn modelId="{73C4841E-9849-42D3-9CEA-290D175FAE18}" type="presParOf" srcId="{DACA31E7-E6A2-4CEB-898C-37F78A233C33}" destId="{A4EB1719-54F8-444C-B173-1F4C7006AD56}" srcOrd="1" destOrd="0" presId="urn:microsoft.com/office/officeart/2018/2/layout/IconCircleList"/>
    <dgm:cxn modelId="{E3436B13-B42B-4A6A-88B5-904265AF19EA}" type="presParOf" srcId="{DACA31E7-E6A2-4CEB-898C-37F78A233C33}" destId="{342ACC94-7DCC-4B73-A5D6-05B4817435B8}" srcOrd="2" destOrd="0" presId="urn:microsoft.com/office/officeart/2018/2/layout/IconCircleList"/>
    <dgm:cxn modelId="{E888A752-03AA-4A61-807B-F1963D05D8CE}" type="presParOf" srcId="{DACA31E7-E6A2-4CEB-898C-37F78A233C33}" destId="{864E8E29-B0CB-4F40-A6EB-B8DA46D3636F}" srcOrd="3" destOrd="0" presId="urn:microsoft.com/office/officeart/2018/2/layout/IconCircleList"/>
    <dgm:cxn modelId="{4F6FDB9E-9D67-4BA9-9291-7B0D83881C01}" type="presParOf" srcId="{314E4AA2-6955-4034-BFAE-916E7035417F}" destId="{63A6C995-33E1-460E-9AB0-002CA67E7C0C}" srcOrd="7" destOrd="0" presId="urn:microsoft.com/office/officeart/2018/2/layout/IconCircleList"/>
    <dgm:cxn modelId="{85193890-F789-447E-A476-EE2C90DA5D2D}" type="presParOf" srcId="{314E4AA2-6955-4034-BFAE-916E7035417F}" destId="{A4DEC0D0-4423-4881-89D6-F3158C2433C9}" srcOrd="8" destOrd="0" presId="urn:microsoft.com/office/officeart/2018/2/layout/IconCircleList"/>
    <dgm:cxn modelId="{24ED332F-3190-4321-BC59-8857DC880688}" type="presParOf" srcId="{A4DEC0D0-4423-4881-89D6-F3158C2433C9}" destId="{81F72EA1-FF5C-4749-9F39-DF35F43F7F89}" srcOrd="0" destOrd="0" presId="urn:microsoft.com/office/officeart/2018/2/layout/IconCircleList"/>
    <dgm:cxn modelId="{58E6459A-CC91-4395-8905-8E05406711DA}" type="presParOf" srcId="{A4DEC0D0-4423-4881-89D6-F3158C2433C9}" destId="{A3E2F092-1D36-4E46-8961-7F22E270D8DE}" srcOrd="1" destOrd="0" presId="urn:microsoft.com/office/officeart/2018/2/layout/IconCircleList"/>
    <dgm:cxn modelId="{3646F8D1-EA48-4FF0-A2D9-55483260F926}" type="presParOf" srcId="{A4DEC0D0-4423-4881-89D6-F3158C2433C9}" destId="{22AA6A8A-4B7A-4EAF-B64C-8EC35CEC0865}" srcOrd="2" destOrd="0" presId="urn:microsoft.com/office/officeart/2018/2/layout/IconCircleList"/>
    <dgm:cxn modelId="{1C9A00B0-1159-4D4A-8BB8-25B90CD5FE34}" type="presParOf" srcId="{A4DEC0D0-4423-4881-89D6-F3158C2433C9}" destId="{A1FE9885-A418-47F3-9D32-EBEAF650875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BC381A-F4FC-4215-9CD6-7FF3FC870F6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3C30A37-62C1-486B-9B75-0BC794FCCC6C}">
      <dgm:prSet/>
      <dgm:spPr/>
      <dgm:t>
        <a:bodyPr/>
        <a:lstStyle/>
        <a:p>
          <a:pPr>
            <a:lnSpc>
              <a:spcPct val="100000"/>
            </a:lnSpc>
          </a:pPr>
          <a:r>
            <a:rPr lang="en-US" b="0" i="0"/>
            <a:t>Portfolio optimization is a process that helps investors maximize returns and minimize risks in their investment portfolios. In this process, investors choose the assets that they want to invest in, determine the allocation of their investments, and perform a risk-return analysis to achieve the best possible outcome.</a:t>
          </a:r>
          <a:endParaRPr lang="en-US"/>
        </a:p>
      </dgm:t>
    </dgm:pt>
    <dgm:pt modelId="{7754CC1D-38D1-47B9-95FB-0D7684D30F62}" type="parTrans" cxnId="{00ED3BC6-88E4-4F43-82BC-84BD2AE81E92}">
      <dgm:prSet/>
      <dgm:spPr/>
      <dgm:t>
        <a:bodyPr/>
        <a:lstStyle/>
        <a:p>
          <a:endParaRPr lang="en-US"/>
        </a:p>
      </dgm:t>
    </dgm:pt>
    <dgm:pt modelId="{5F95DDD4-7855-4868-B712-B348F0BE4FC2}" type="sibTrans" cxnId="{00ED3BC6-88E4-4F43-82BC-84BD2AE81E92}">
      <dgm:prSet/>
      <dgm:spPr/>
      <dgm:t>
        <a:bodyPr/>
        <a:lstStyle/>
        <a:p>
          <a:endParaRPr lang="en-US"/>
        </a:p>
      </dgm:t>
    </dgm:pt>
    <dgm:pt modelId="{9346DE98-1044-4BAA-9B7C-08C77EB386FB}">
      <dgm:prSet/>
      <dgm:spPr/>
      <dgm:t>
        <a:bodyPr/>
        <a:lstStyle/>
        <a:p>
          <a:pPr>
            <a:lnSpc>
              <a:spcPct val="100000"/>
            </a:lnSpc>
          </a:pPr>
          <a:r>
            <a:rPr lang="en-US" b="0" i="0" dirty="0"/>
            <a:t>Risk and return are two key concepts that are central to portfolio optimization. Risk refers to the probability of losing money in an investment or the potential for variability in returns.</a:t>
          </a:r>
        </a:p>
        <a:p>
          <a:pPr>
            <a:lnSpc>
              <a:spcPct val="100000"/>
            </a:lnSpc>
          </a:pPr>
          <a:r>
            <a:rPr lang="en-US" b="0" i="0" dirty="0"/>
            <a:t>The higher the risk, the greater the chance that the investment's return will be lower than expected, or that the investor could lose money. Return, on the other hand, is the income or profit earned from an investment, typically expressed as a percentage of the investment's initial value. Investors seek higher returns, while minimizing the level of risk they are exposed to.</a:t>
          </a:r>
          <a:endParaRPr lang="en-US" dirty="0"/>
        </a:p>
      </dgm:t>
    </dgm:pt>
    <dgm:pt modelId="{8C01B717-E367-46FC-98EB-37E4C9CF056A}" type="parTrans" cxnId="{896FD56F-F87A-436B-8ABB-B857839B2E94}">
      <dgm:prSet/>
      <dgm:spPr/>
      <dgm:t>
        <a:bodyPr/>
        <a:lstStyle/>
        <a:p>
          <a:endParaRPr lang="en-US"/>
        </a:p>
      </dgm:t>
    </dgm:pt>
    <dgm:pt modelId="{13DAC005-FDCA-42CA-8393-639A03DB8155}" type="sibTrans" cxnId="{896FD56F-F87A-436B-8ABB-B857839B2E94}">
      <dgm:prSet/>
      <dgm:spPr/>
      <dgm:t>
        <a:bodyPr/>
        <a:lstStyle/>
        <a:p>
          <a:endParaRPr lang="en-US"/>
        </a:p>
      </dgm:t>
    </dgm:pt>
    <dgm:pt modelId="{7EEB4A65-FD51-45B2-8632-865778B8DA2E}" type="pres">
      <dgm:prSet presAssocID="{6FBC381A-F4FC-4215-9CD6-7FF3FC870F6C}" presName="root" presStyleCnt="0">
        <dgm:presLayoutVars>
          <dgm:dir/>
          <dgm:resizeHandles val="exact"/>
        </dgm:presLayoutVars>
      </dgm:prSet>
      <dgm:spPr/>
    </dgm:pt>
    <dgm:pt modelId="{12924C99-09B3-4DA6-BAE4-27D60A51D915}" type="pres">
      <dgm:prSet presAssocID="{D3C30A37-62C1-486B-9B75-0BC794FCCC6C}" presName="compNode" presStyleCnt="0"/>
      <dgm:spPr/>
    </dgm:pt>
    <dgm:pt modelId="{6DC1F64B-CDA0-4F08-84B4-D40884B9FFA2}" type="pres">
      <dgm:prSet presAssocID="{D3C30A37-62C1-486B-9B75-0BC794FCCC6C}" presName="bgRect" presStyleLbl="bgShp" presStyleIdx="0" presStyleCnt="2"/>
      <dgm:spPr/>
    </dgm:pt>
    <dgm:pt modelId="{F89C8882-FC2F-4806-B460-058934A7C91A}" type="pres">
      <dgm:prSet presAssocID="{D3C30A37-62C1-486B-9B75-0BC794FCCC6C}"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Graph with Upward Trend"/>
        </a:ext>
      </dgm:extLst>
    </dgm:pt>
    <dgm:pt modelId="{AC227F5A-91A1-4CEA-A0F4-5F1CD6CF9707}" type="pres">
      <dgm:prSet presAssocID="{D3C30A37-62C1-486B-9B75-0BC794FCCC6C}" presName="spaceRect" presStyleCnt="0"/>
      <dgm:spPr/>
    </dgm:pt>
    <dgm:pt modelId="{95C52B53-F247-4403-B539-066EAB30B06F}" type="pres">
      <dgm:prSet presAssocID="{D3C30A37-62C1-486B-9B75-0BC794FCCC6C}" presName="parTx" presStyleLbl="revTx" presStyleIdx="0" presStyleCnt="2">
        <dgm:presLayoutVars>
          <dgm:chMax val="0"/>
          <dgm:chPref val="0"/>
        </dgm:presLayoutVars>
      </dgm:prSet>
      <dgm:spPr/>
    </dgm:pt>
    <dgm:pt modelId="{847A0E48-834F-4574-B3BA-2E38A56224D3}" type="pres">
      <dgm:prSet presAssocID="{5F95DDD4-7855-4868-B712-B348F0BE4FC2}" presName="sibTrans" presStyleCnt="0"/>
      <dgm:spPr/>
    </dgm:pt>
    <dgm:pt modelId="{BBF7857F-E073-43B3-B722-232EA97797F2}" type="pres">
      <dgm:prSet presAssocID="{9346DE98-1044-4BAA-9B7C-08C77EB386FB}" presName="compNode" presStyleCnt="0"/>
      <dgm:spPr/>
    </dgm:pt>
    <dgm:pt modelId="{0A302DE4-EAD7-41C1-AAC0-2D00304BC926}" type="pres">
      <dgm:prSet presAssocID="{9346DE98-1044-4BAA-9B7C-08C77EB386FB}" presName="bgRect" presStyleLbl="bgShp" presStyleIdx="1" presStyleCnt="2" custLinFactNeighborY="6320"/>
      <dgm:spPr/>
    </dgm:pt>
    <dgm:pt modelId="{9EC9019E-7E47-4130-976C-EE0B982D0773}" type="pres">
      <dgm:prSet presAssocID="{9346DE98-1044-4BAA-9B7C-08C77EB386FB}"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0D9F7F36-D7D5-417F-977D-7B3F0DFFA3DD}" type="pres">
      <dgm:prSet presAssocID="{9346DE98-1044-4BAA-9B7C-08C77EB386FB}" presName="spaceRect" presStyleCnt="0"/>
      <dgm:spPr/>
    </dgm:pt>
    <dgm:pt modelId="{5A2CF6E5-64CE-40BF-BEE9-953E177AE562}" type="pres">
      <dgm:prSet presAssocID="{9346DE98-1044-4BAA-9B7C-08C77EB386FB}" presName="parTx" presStyleLbl="revTx" presStyleIdx="1" presStyleCnt="2">
        <dgm:presLayoutVars>
          <dgm:chMax val="0"/>
          <dgm:chPref val="0"/>
        </dgm:presLayoutVars>
      </dgm:prSet>
      <dgm:spPr/>
    </dgm:pt>
  </dgm:ptLst>
  <dgm:cxnLst>
    <dgm:cxn modelId="{8BF0954E-8926-4C6F-8D2C-0305E8394243}" type="presOf" srcId="{D3C30A37-62C1-486B-9B75-0BC794FCCC6C}" destId="{95C52B53-F247-4403-B539-066EAB30B06F}" srcOrd="0" destOrd="0" presId="urn:microsoft.com/office/officeart/2018/2/layout/IconVerticalSolidList"/>
    <dgm:cxn modelId="{896FD56F-F87A-436B-8ABB-B857839B2E94}" srcId="{6FBC381A-F4FC-4215-9CD6-7FF3FC870F6C}" destId="{9346DE98-1044-4BAA-9B7C-08C77EB386FB}" srcOrd="1" destOrd="0" parTransId="{8C01B717-E367-46FC-98EB-37E4C9CF056A}" sibTransId="{13DAC005-FDCA-42CA-8393-639A03DB8155}"/>
    <dgm:cxn modelId="{76605F55-04CB-4BF9-8386-1923C9278E56}" type="presOf" srcId="{6FBC381A-F4FC-4215-9CD6-7FF3FC870F6C}" destId="{7EEB4A65-FD51-45B2-8632-865778B8DA2E}" srcOrd="0" destOrd="0" presId="urn:microsoft.com/office/officeart/2018/2/layout/IconVerticalSolidList"/>
    <dgm:cxn modelId="{00ED3BC6-88E4-4F43-82BC-84BD2AE81E92}" srcId="{6FBC381A-F4FC-4215-9CD6-7FF3FC870F6C}" destId="{D3C30A37-62C1-486B-9B75-0BC794FCCC6C}" srcOrd="0" destOrd="0" parTransId="{7754CC1D-38D1-47B9-95FB-0D7684D30F62}" sibTransId="{5F95DDD4-7855-4868-B712-B348F0BE4FC2}"/>
    <dgm:cxn modelId="{FE59EFE7-41C6-404E-B7E0-4A8869521787}" type="presOf" srcId="{9346DE98-1044-4BAA-9B7C-08C77EB386FB}" destId="{5A2CF6E5-64CE-40BF-BEE9-953E177AE562}" srcOrd="0" destOrd="0" presId="urn:microsoft.com/office/officeart/2018/2/layout/IconVerticalSolidList"/>
    <dgm:cxn modelId="{2CCC5BDE-3C51-458C-BBE9-AC21F9165CA7}" type="presParOf" srcId="{7EEB4A65-FD51-45B2-8632-865778B8DA2E}" destId="{12924C99-09B3-4DA6-BAE4-27D60A51D915}" srcOrd="0" destOrd="0" presId="urn:microsoft.com/office/officeart/2018/2/layout/IconVerticalSolidList"/>
    <dgm:cxn modelId="{7EFA9BCF-6083-40DE-A428-CE77DC98A474}" type="presParOf" srcId="{12924C99-09B3-4DA6-BAE4-27D60A51D915}" destId="{6DC1F64B-CDA0-4F08-84B4-D40884B9FFA2}" srcOrd="0" destOrd="0" presId="urn:microsoft.com/office/officeart/2018/2/layout/IconVerticalSolidList"/>
    <dgm:cxn modelId="{068F1246-CD64-48AA-AB92-56330FC0E063}" type="presParOf" srcId="{12924C99-09B3-4DA6-BAE4-27D60A51D915}" destId="{F89C8882-FC2F-4806-B460-058934A7C91A}" srcOrd="1" destOrd="0" presId="urn:microsoft.com/office/officeart/2018/2/layout/IconVerticalSolidList"/>
    <dgm:cxn modelId="{7A891F51-3737-4882-8466-B10736411810}" type="presParOf" srcId="{12924C99-09B3-4DA6-BAE4-27D60A51D915}" destId="{AC227F5A-91A1-4CEA-A0F4-5F1CD6CF9707}" srcOrd="2" destOrd="0" presId="urn:microsoft.com/office/officeart/2018/2/layout/IconVerticalSolidList"/>
    <dgm:cxn modelId="{716818D7-B208-42DF-B0C5-59EC6C792D3B}" type="presParOf" srcId="{12924C99-09B3-4DA6-BAE4-27D60A51D915}" destId="{95C52B53-F247-4403-B539-066EAB30B06F}" srcOrd="3" destOrd="0" presId="urn:microsoft.com/office/officeart/2018/2/layout/IconVerticalSolidList"/>
    <dgm:cxn modelId="{25AD41BD-7335-43E9-9167-6EAA00A0598B}" type="presParOf" srcId="{7EEB4A65-FD51-45B2-8632-865778B8DA2E}" destId="{847A0E48-834F-4574-B3BA-2E38A56224D3}" srcOrd="1" destOrd="0" presId="urn:microsoft.com/office/officeart/2018/2/layout/IconVerticalSolidList"/>
    <dgm:cxn modelId="{4DDEF5F6-210D-4DFD-9136-FD4E9F750727}" type="presParOf" srcId="{7EEB4A65-FD51-45B2-8632-865778B8DA2E}" destId="{BBF7857F-E073-43B3-B722-232EA97797F2}" srcOrd="2" destOrd="0" presId="urn:microsoft.com/office/officeart/2018/2/layout/IconVerticalSolidList"/>
    <dgm:cxn modelId="{F3B666AD-7ECC-4EB0-AA3E-5ACD71086908}" type="presParOf" srcId="{BBF7857F-E073-43B3-B722-232EA97797F2}" destId="{0A302DE4-EAD7-41C1-AAC0-2D00304BC926}" srcOrd="0" destOrd="0" presId="urn:microsoft.com/office/officeart/2018/2/layout/IconVerticalSolidList"/>
    <dgm:cxn modelId="{18D13CC1-952D-479B-B68D-50B710728028}" type="presParOf" srcId="{BBF7857F-E073-43B3-B722-232EA97797F2}" destId="{9EC9019E-7E47-4130-976C-EE0B982D0773}" srcOrd="1" destOrd="0" presId="urn:microsoft.com/office/officeart/2018/2/layout/IconVerticalSolidList"/>
    <dgm:cxn modelId="{AAA308F9-D9BE-4AF1-AC0C-E8919E648762}" type="presParOf" srcId="{BBF7857F-E073-43B3-B722-232EA97797F2}" destId="{0D9F7F36-D7D5-417F-977D-7B3F0DFFA3DD}" srcOrd="2" destOrd="0" presId="urn:microsoft.com/office/officeart/2018/2/layout/IconVerticalSolidList"/>
    <dgm:cxn modelId="{4648B95C-B426-46A0-BBA7-75E41966085A}" type="presParOf" srcId="{BBF7857F-E073-43B3-B722-232EA97797F2}" destId="{5A2CF6E5-64CE-40BF-BEE9-953E177AE56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2F0996-B40D-4F23-A1A3-1D73CB5410F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9B711114-4AD8-4C35-BBDF-D14C00CCEBF7}">
      <dgm:prSet/>
      <dgm:spPr/>
      <dgm:t>
        <a:bodyPr/>
        <a:lstStyle/>
        <a:p>
          <a:r>
            <a:rPr lang="en-IN"/>
            <a:t>Portfolio Construction refers to a process of selecting the optimum mix of securities for the purpose of achieving maximum returns by taking minimum risk.</a:t>
          </a:r>
          <a:endParaRPr lang="en-US"/>
        </a:p>
      </dgm:t>
    </dgm:pt>
    <dgm:pt modelId="{85A978AC-19B7-4788-8A71-A6AAFAF22669}" type="parTrans" cxnId="{92AC4D3F-4BE1-480E-926B-0E4F79C6EE6D}">
      <dgm:prSet/>
      <dgm:spPr/>
      <dgm:t>
        <a:bodyPr/>
        <a:lstStyle/>
        <a:p>
          <a:endParaRPr lang="en-US"/>
        </a:p>
      </dgm:t>
    </dgm:pt>
    <dgm:pt modelId="{6AE3EFDA-C69F-491C-9A6E-43870D17D22B}" type="sibTrans" cxnId="{92AC4D3F-4BE1-480E-926B-0E4F79C6EE6D}">
      <dgm:prSet/>
      <dgm:spPr/>
      <dgm:t>
        <a:bodyPr/>
        <a:lstStyle/>
        <a:p>
          <a:endParaRPr lang="en-US"/>
        </a:p>
      </dgm:t>
    </dgm:pt>
    <dgm:pt modelId="{8547740C-8517-412B-8AD1-EC88658A8A61}">
      <dgm:prSet/>
      <dgm:spPr/>
      <dgm:t>
        <a:bodyPr/>
        <a:lstStyle/>
        <a:p>
          <a:r>
            <a:rPr lang="en-IN" dirty="0"/>
            <a:t>A Portfolio is a </a:t>
          </a:r>
          <a:r>
            <a:rPr lang="en-IN" dirty="0" err="1"/>
            <a:t>combition</a:t>
          </a:r>
          <a:r>
            <a:rPr lang="en-IN" dirty="0"/>
            <a:t> of various securities such as stocks, bonds and money market instruments. Diversification of investments helps in spreading risk over many assets; hence one must diversify securities in the portfolio to create an optimum portfolio and ensure good returns on portfolio.</a:t>
          </a:r>
          <a:endParaRPr lang="en-US" dirty="0"/>
        </a:p>
      </dgm:t>
    </dgm:pt>
    <dgm:pt modelId="{D91CB6C1-C3DA-4824-B3F3-CAA84CFE4FCD}" type="parTrans" cxnId="{2FFC8583-CBB9-407F-9373-680F97ACFBBC}">
      <dgm:prSet/>
      <dgm:spPr/>
      <dgm:t>
        <a:bodyPr/>
        <a:lstStyle/>
        <a:p>
          <a:endParaRPr lang="en-US"/>
        </a:p>
      </dgm:t>
    </dgm:pt>
    <dgm:pt modelId="{EED0B9CE-FDBD-4921-87E0-CDDF4D2E4E5A}" type="sibTrans" cxnId="{2FFC8583-CBB9-407F-9373-680F97ACFBBC}">
      <dgm:prSet/>
      <dgm:spPr/>
      <dgm:t>
        <a:bodyPr/>
        <a:lstStyle/>
        <a:p>
          <a:endParaRPr lang="en-US"/>
        </a:p>
      </dgm:t>
    </dgm:pt>
    <dgm:pt modelId="{DAA87DAE-8C55-4E4F-AA9A-03E53A17C2A8}" type="pres">
      <dgm:prSet presAssocID="{662F0996-B40D-4F23-A1A3-1D73CB5410F0}" presName="hierChild1" presStyleCnt="0">
        <dgm:presLayoutVars>
          <dgm:chPref val="1"/>
          <dgm:dir/>
          <dgm:animOne val="branch"/>
          <dgm:animLvl val="lvl"/>
          <dgm:resizeHandles/>
        </dgm:presLayoutVars>
      </dgm:prSet>
      <dgm:spPr/>
    </dgm:pt>
    <dgm:pt modelId="{C6AC4302-9CA9-487B-A303-E0F5320E4B13}" type="pres">
      <dgm:prSet presAssocID="{9B711114-4AD8-4C35-BBDF-D14C00CCEBF7}" presName="hierRoot1" presStyleCnt="0"/>
      <dgm:spPr/>
    </dgm:pt>
    <dgm:pt modelId="{84DF9249-FA85-4D96-9087-BA9252A19A3D}" type="pres">
      <dgm:prSet presAssocID="{9B711114-4AD8-4C35-BBDF-D14C00CCEBF7}" presName="composite" presStyleCnt="0"/>
      <dgm:spPr/>
    </dgm:pt>
    <dgm:pt modelId="{2C7058F8-56B2-4B95-AE6D-555EFDD0BC73}" type="pres">
      <dgm:prSet presAssocID="{9B711114-4AD8-4C35-BBDF-D14C00CCEBF7}" presName="background" presStyleLbl="node0" presStyleIdx="0" presStyleCnt="2"/>
      <dgm:spPr/>
    </dgm:pt>
    <dgm:pt modelId="{9779B749-B46E-439D-B432-1E0204F83A23}" type="pres">
      <dgm:prSet presAssocID="{9B711114-4AD8-4C35-BBDF-D14C00CCEBF7}" presName="text" presStyleLbl="fgAcc0" presStyleIdx="0" presStyleCnt="2">
        <dgm:presLayoutVars>
          <dgm:chPref val="3"/>
        </dgm:presLayoutVars>
      </dgm:prSet>
      <dgm:spPr/>
    </dgm:pt>
    <dgm:pt modelId="{8FA8302E-3722-45F6-9D14-2EE8D173E604}" type="pres">
      <dgm:prSet presAssocID="{9B711114-4AD8-4C35-BBDF-D14C00CCEBF7}" presName="hierChild2" presStyleCnt="0"/>
      <dgm:spPr/>
    </dgm:pt>
    <dgm:pt modelId="{DAB50CDB-AA85-4603-A569-DA297F020E6F}" type="pres">
      <dgm:prSet presAssocID="{8547740C-8517-412B-8AD1-EC88658A8A61}" presName="hierRoot1" presStyleCnt="0"/>
      <dgm:spPr/>
    </dgm:pt>
    <dgm:pt modelId="{55A0BA39-F4BA-45B7-8976-3F5DE54226B0}" type="pres">
      <dgm:prSet presAssocID="{8547740C-8517-412B-8AD1-EC88658A8A61}" presName="composite" presStyleCnt="0"/>
      <dgm:spPr/>
    </dgm:pt>
    <dgm:pt modelId="{D9ECF5ED-27E5-4BA2-9EBE-44B93E6CA76B}" type="pres">
      <dgm:prSet presAssocID="{8547740C-8517-412B-8AD1-EC88658A8A61}" presName="background" presStyleLbl="node0" presStyleIdx="1" presStyleCnt="2"/>
      <dgm:spPr/>
    </dgm:pt>
    <dgm:pt modelId="{7391CF0B-978D-429A-A2FB-0F8E013921F0}" type="pres">
      <dgm:prSet presAssocID="{8547740C-8517-412B-8AD1-EC88658A8A61}" presName="text" presStyleLbl="fgAcc0" presStyleIdx="1" presStyleCnt="2">
        <dgm:presLayoutVars>
          <dgm:chPref val="3"/>
        </dgm:presLayoutVars>
      </dgm:prSet>
      <dgm:spPr/>
    </dgm:pt>
    <dgm:pt modelId="{4026CE25-7CA6-4BD6-8DEE-F0AFE84B362C}" type="pres">
      <dgm:prSet presAssocID="{8547740C-8517-412B-8AD1-EC88658A8A61}" presName="hierChild2" presStyleCnt="0"/>
      <dgm:spPr/>
    </dgm:pt>
  </dgm:ptLst>
  <dgm:cxnLst>
    <dgm:cxn modelId="{92AC4D3F-4BE1-480E-926B-0E4F79C6EE6D}" srcId="{662F0996-B40D-4F23-A1A3-1D73CB5410F0}" destId="{9B711114-4AD8-4C35-BBDF-D14C00CCEBF7}" srcOrd="0" destOrd="0" parTransId="{85A978AC-19B7-4788-8A71-A6AAFAF22669}" sibTransId="{6AE3EFDA-C69F-491C-9A6E-43870D17D22B}"/>
    <dgm:cxn modelId="{2FFC8583-CBB9-407F-9373-680F97ACFBBC}" srcId="{662F0996-B40D-4F23-A1A3-1D73CB5410F0}" destId="{8547740C-8517-412B-8AD1-EC88658A8A61}" srcOrd="1" destOrd="0" parTransId="{D91CB6C1-C3DA-4824-B3F3-CAA84CFE4FCD}" sibTransId="{EED0B9CE-FDBD-4921-87E0-CDDF4D2E4E5A}"/>
    <dgm:cxn modelId="{42AF4FB0-66E4-4886-AA92-34D6A71B422A}" type="presOf" srcId="{8547740C-8517-412B-8AD1-EC88658A8A61}" destId="{7391CF0B-978D-429A-A2FB-0F8E013921F0}" srcOrd="0" destOrd="0" presId="urn:microsoft.com/office/officeart/2005/8/layout/hierarchy1"/>
    <dgm:cxn modelId="{F09D8DB0-6285-4C2D-904A-DF3F34290657}" type="presOf" srcId="{9B711114-4AD8-4C35-BBDF-D14C00CCEBF7}" destId="{9779B749-B46E-439D-B432-1E0204F83A23}" srcOrd="0" destOrd="0" presId="urn:microsoft.com/office/officeart/2005/8/layout/hierarchy1"/>
    <dgm:cxn modelId="{CB0CFAE3-755B-4E4A-90D4-ACA1AC8B13FB}" type="presOf" srcId="{662F0996-B40D-4F23-A1A3-1D73CB5410F0}" destId="{DAA87DAE-8C55-4E4F-AA9A-03E53A17C2A8}" srcOrd="0" destOrd="0" presId="urn:microsoft.com/office/officeart/2005/8/layout/hierarchy1"/>
    <dgm:cxn modelId="{DF7156B5-5C18-4958-B02F-9AB4190C3FF3}" type="presParOf" srcId="{DAA87DAE-8C55-4E4F-AA9A-03E53A17C2A8}" destId="{C6AC4302-9CA9-487B-A303-E0F5320E4B13}" srcOrd="0" destOrd="0" presId="urn:microsoft.com/office/officeart/2005/8/layout/hierarchy1"/>
    <dgm:cxn modelId="{1E203F23-3997-4ABF-B36F-DD2A162D3C5F}" type="presParOf" srcId="{C6AC4302-9CA9-487B-A303-E0F5320E4B13}" destId="{84DF9249-FA85-4D96-9087-BA9252A19A3D}" srcOrd="0" destOrd="0" presId="urn:microsoft.com/office/officeart/2005/8/layout/hierarchy1"/>
    <dgm:cxn modelId="{9AC7997F-B9F1-4B3B-8507-480FB6E4B9F0}" type="presParOf" srcId="{84DF9249-FA85-4D96-9087-BA9252A19A3D}" destId="{2C7058F8-56B2-4B95-AE6D-555EFDD0BC73}" srcOrd="0" destOrd="0" presId="urn:microsoft.com/office/officeart/2005/8/layout/hierarchy1"/>
    <dgm:cxn modelId="{8BAAF81A-AD39-4C0A-9ED5-C2B4DC23188A}" type="presParOf" srcId="{84DF9249-FA85-4D96-9087-BA9252A19A3D}" destId="{9779B749-B46E-439D-B432-1E0204F83A23}" srcOrd="1" destOrd="0" presId="urn:microsoft.com/office/officeart/2005/8/layout/hierarchy1"/>
    <dgm:cxn modelId="{B203E0FA-B975-401A-8A21-668DF08057C6}" type="presParOf" srcId="{C6AC4302-9CA9-487B-A303-E0F5320E4B13}" destId="{8FA8302E-3722-45F6-9D14-2EE8D173E604}" srcOrd="1" destOrd="0" presId="urn:microsoft.com/office/officeart/2005/8/layout/hierarchy1"/>
    <dgm:cxn modelId="{A19D92FB-3334-4477-9B60-015B0DC919D0}" type="presParOf" srcId="{DAA87DAE-8C55-4E4F-AA9A-03E53A17C2A8}" destId="{DAB50CDB-AA85-4603-A569-DA297F020E6F}" srcOrd="1" destOrd="0" presId="urn:microsoft.com/office/officeart/2005/8/layout/hierarchy1"/>
    <dgm:cxn modelId="{182D24FF-B743-4A6F-9750-787A53CA5742}" type="presParOf" srcId="{DAB50CDB-AA85-4603-A569-DA297F020E6F}" destId="{55A0BA39-F4BA-45B7-8976-3F5DE54226B0}" srcOrd="0" destOrd="0" presId="urn:microsoft.com/office/officeart/2005/8/layout/hierarchy1"/>
    <dgm:cxn modelId="{14B95F47-CBB5-4246-B458-75B4B49139EB}" type="presParOf" srcId="{55A0BA39-F4BA-45B7-8976-3F5DE54226B0}" destId="{D9ECF5ED-27E5-4BA2-9EBE-44B93E6CA76B}" srcOrd="0" destOrd="0" presId="urn:microsoft.com/office/officeart/2005/8/layout/hierarchy1"/>
    <dgm:cxn modelId="{BCAD048B-299E-4E19-8F78-B416E0947E25}" type="presParOf" srcId="{55A0BA39-F4BA-45B7-8976-3F5DE54226B0}" destId="{7391CF0B-978D-429A-A2FB-0F8E013921F0}" srcOrd="1" destOrd="0" presId="urn:microsoft.com/office/officeart/2005/8/layout/hierarchy1"/>
    <dgm:cxn modelId="{6A1ACB93-BC3A-494C-929C-93F2EB9A248B}" type="presParOf" srcId="{DAB50CDB-AA85-4603-A569-DA297F020E6F}" destId="{4026CE25-7CA6-4BD6-8DEE-F0AFE84B362C}"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7D56213-7999-4071-BDA3-4A4D39C7C0A0}" type="doc">
      <dgm:prSet loTypeId="urn:microsoft.com/office/officeart/2005/8/layout/hierarchy1" loCatId="hierarchy" qsTypeId="urn:microsoft.com/office/officeart/2005/8/quickstyle/simple1" qsCatId="simple" csTypeId="urn:microsoft.com/office/officeart/2005/8/colors/accent4_2" csCatId="accent4"/>
      <dgm:spPr/>
      <dgm:t>
        <a:bodyPr/>
        <a:lstStyle/>
        <a:p>
          <a:endParaRPr lang="en-US"/>
        </a:p>
      </dgm:t>
    </dgm:pt>
    <dgm:pt modelId="{44D072CD-2A3F-4181-A711-16B92BB67865}">
      <dgm:prSet/>
      <dgm:spPr/>
      <dgm:t>
        <a:bodyPr/>
        <a:lstStyle/>
        <a:p>
          <a:r>
            <a:rPr lang="en-IN"/>
            <a:t>Two approaches</a:t>
          </a:r>
          <a:endParaRPr lang="en-US"/>
        </a:p>
      </dgm:t>
    </dgm:pt>
    <dgm:pt modelId="{1999A8F0-28B7-4DBF-B0F1-053C208676F2}" type="parTrans" cxnId="{3FFD4C34-EAA2-46DD-894A-BFADA831C1F7}">
      <dgm:prSet/>
      <dgm:spPr/>
      <dgm:t>
        <a:bodyPr/>
        <a:lstStyle/>
        <a:p>
          <a:endParaRPr lang="en-US"/>
        </a:p>
      </dgm:t>
    </dgm:pt>
    <dgm:pt modelId="{051EFE22-8AE6-4032-8C20-4BC0D5B769D4}" type="sibTrans" cxnId="{3FFD4C34-EAA2-46DD-894A-BFADA831C1F7}">
      <dgm:prSet/>
      <dgm:spPr/>
      <dgm:t>
        <a:bodyPr/>
        <a:lstStyle/>
        <a:p>
          <a:endParaRPr lang="en-US"/>
        </a:p>
      </dgm:t>
    </dgm:pt>
    <dgm:pt modelId="{C67ACFA4-7223-4642-9AA4-B5E8DE1FB70A}">
      <dgm:prSet/>
      <dgm:spPr/>
      <dgm:t>
        <a:bodyPr/>
        <a:lstStyle/>
        <a:p>
          <a:r>
            <a:rPr lang="en-IN"/>
            <a:t>Traditional Approach </a:t>
          </a:r>
          <a:endParaRPr lang="en-US"/>
        </a:p>
      </dgm:t>
    </dgm:pt>
    <dgm:pt modelId="{6E7EFEA7-8098-4ED9-85B0-C03A88E3AD79}" type="parTrans" cxnId="{039B534F-6B21-4075-BF7B-C5429AA51A78}">
      <dgm:prSet/>
      <dgm:spPr/>
      <dgm:t>
        <a:bodyPr/>
        <a:lstStyle/>
        <a:p>
          <a:endParaRPr lang="en-US"/>
        </a:p>
      </dgm:t>
    </dgm:pt>
    <dgm:pt modelId="{0467EC24-F1D6-45CF-9FFD-A87EF3A1C1C7}" type="sibTrans" cxnId="{039B534F-6B21-4075-BF7B-C5429AA51A78}">
      <dgm:prSet/>
      <dgm:spPr/>
      <dgm:t>
        <a:bodyPr/>
        <a:lstStyle/>
        <a:p>
          <a:endParaRPr lang="en-US"/>
        </a:p>
      </dgm:t>
    </dgm:pt>
    <dgm:pt modelId="{3EB1D04B-0244-488F-B823-8E456495BA4F}">
      <dgm:prSet/>
      <dgm:spPr/>
      <dgm:t>
        <a:bodyPr/>
        <a:lstStyle/>
        <a:p>
          <a:r>
            <a:rPr lang="en-IN"/>
            <a:t>Modern Approach</a:t>
          </a:r>
          <a:endParaRPr lang="en-US"/>
        </a:p>
      </dgm:t>
    </dgm:pt>
    <dgm:pt modelId="{F47BF6EF-CD4B-4F8B-92EC-70738F5A7E67}" type="parTrans" cxnId="{DD038EE7-DDEE-4715-BCF4-E40B4A74D177}">
      <dgm:prSet/>
      <dgm:spPr/>
      <dgm:t>
        <a:bodyPr/>
        <a:lstStyle/>
        <a:p>
          <a:endParaRPr lang="en-US"/>
        </a:p>
      </dgm:t>
    </dgm:pt>
    <dgm:pt modelId="{DF96545F-F77D-44E3-B113-898F6BFA628F}" type="sibTrans" cxnId="{DD038EE7-DDEE-4715-BCF4-E40B4A74D177}">
      <dgm:prSet/>
      <dgm:spPr/>
      <dgm:t>
        <a:bodyPr/>
        <a:lstStyle/>
        <a:p>
          <a:endParaRPr lang="en-US"/>
        </a:p>
      </dgm:t>
    </dgm:pt>
    <dgm:pt modelId="{32D3878B-5A3E-418B-979B-F1BAC6C9BD09}" type="pres">
      <dgm:prSet presAssocID="{07D56213-7999-4071-BDA3-4A4D39C7C0A0}" presName="hierChild1" presStyleCnt="0">
        <dgm:presLayoutVars>
          <dgm:chPref val="1"/>
          <dgm:dir/>
          <dgm:animOne val="branch"/>
          <dgm:animLvl val="lvl"/>
          <dgm:resizeHandles/>
        </dgm:presLayoutVars>
      </dgm:prSet>
      <dgm:spPr/>
    </dgm:pt>
    <dgm:pt modelId="{A3355515-42C4-47CC-B03E-A20540E7497A}" type="pres">
      <dgm:prSet presAssocID="{44D072CD-2A3F-4181-A711-16B92BB67865}" presName="hierRoot1" presStyleCnt="0"/>
      <dgm:spPr/>
    </dgm:pt>
    <dgm:pt modelId="{58A25FF7-B697-47B0-A5C9-80C07C31648D}" type="pres">
      <dgm:prSet presAssocID="{44D072CD-2A3F-4181-A711-16B92BB67865}" presName="composite" presStyleCnt="0"/>
      <dgm:spPr/>
    </dgm:pt>
    <dgm:pt modelId="{F23DFD14-95EE-4664-91A9-11D9DFF7AAEF}" type="pres">
      <dgm:prSet presAssocID="{44D072CD-2A3F-4181-A711-16B92BB67865}" presName="background" presStyleLbl="node0" presStyleIdx="0" presStyleCnt="1"/>
      <dgm:spPr/>
    </dgm:pt>
    <dgm:pt modelId="{38FF414A-C9AF-4DBC-87C5-7CC723D7722D}" type="pres">
      <dgm:prSet presAssocID="{44D072CD-2A3F-4181-A711-16B92BB67865}" presName="text" presStyleLbl="fgAcc0" presStyleIdx="0" presStyleCnt="1">
        <dgm:presLayoutVars>
          <dgm:chPref val="3"/>
        </dgm:presLayoutVars>
      </dgm:prSet>
      <dgm:spPr/>
    </dgm:pt>
    <dgm:pt modelId="{D29336CC-F0B7-4881-876F-3E3C5E49A496}" type="pres">
      <dgm:prSet presAssocID="{44D072CD-2A3F-4181-A711-16B92BB67865}" presName="hierChild2" presStyleCnt="0"/>
      <dgm:spPr/>
    </dgm:pt>
    <dgm:pt modelId="{C92BBC96-3018-48A2-AB68-0D349A7761A1}" type="pres">
      <dgm:prSet presAssocID="{6E7EFEA7-8098-4ED9-85B0-C03A88E3AD79}" presName="Name10" presStyleLbl="parChTrans1D2" presStyleIdx="0" presStyleCnt="2"/>
      <dgm:spPr/>
    </dgm:pt>
    <dgm:pt modelId="{9B6F3535-2029-4EC3-A245-E3FA54DDA061}" type="pres">
      <dgm:prSet presAssocID="{C67ACFA4-7223-4642-9AA4-B5E8DE1FB70A}" presName="hierRoot2" presStyleCnt="0"/>
      <dgm:spPr/>
    </dgm:pt>
    <dgm:pt modelId="{E6BD8370-4948-415E-97CF-16B09B7607C6}" type="pres">
      <dgm:prSet presAssocID="{C67ACFA4-7223-4642-9AA4-B5E8DE1FB70A}" presName="composite2" presStyleCnt="0"/>
      <dgm:spPr/>
    </dgm:pt>
    <dgm:pt modelId="{CA975AA6-3DA8-4782-B14A-3F4EE167757F}" type="pres">
      <dgm:prSet presAssocID="{C67ACFA4-7223-4642-9AA4-B5E8DE1FB70A}" presName="background2" presStyleLbl="node2" presStyleIdx="0" presStyleCnt="2"/>
      <dgm:spPr/>
    </dgm:pt>
    <dgm:pt modelId="{8403C55E-FA3F-4C59-A7E6-4CF6469C6C53}" type="pres">
      <dgm:prSet presAssocID="{C67ACFA4-7223-4642-9AA4-B5E8DE1FB70A}" presName="text2" presStyleLbl="fgAcc2" presStyleIdx="0" presStyleCnt="2">
        <dgm:presLayoutVars>
          <dgm:chPref val="3"/>
        </dgm:presLayoutVars>
      </dgm:prSet>
      <dgm:spPr/>
    </dgm:pt>
    <dgm:pt modelId="{A445BF40-1160-4B85-B3B0-3702308F84BA}" type="pres">
      <dgm:prSet presAssocID="{C67ACFA4-7223-4642-9AA4-B5E8DE1FB70A}" presName="hierChild3" presStyleCnt="0"/>
      <dgm:spPr/>
    </dgm:pt>
    <dgm:pt modelId="{4B2F82AF-6489-4DA1-849B-CFD3F2E289F9}" type="pres">
      <dgm:prSet presAssocID="{F47BF6EF-CD4B-4F8B-92EC-70738F5A7E67}" presName="Name10" presStyleLbl="parChTrans1D2" presStyleIdx="1" presStyleCnt="2"/>
      <dgm:spPr/>
    </dgm:pt>
    <dgm:pt modelId="{228DFF8D-46D7-4907-AE58-328400E1FB48}" type="pres">
      <dgm:prSet presAssocID="{3EB1D04B-0244-488F-B823-8E456495BA4F}" presName="hierRoot2" presStyleCnt="0"/>
      <dgm:spPr/>
    </dgm:pt>
    <dgm:pt modelId="{ADCDA331-498B-4BDB-89B5-8DD62525F1B2}" type="pres">
      <dgm:prSet presAssocID="{3EB1D04B-0244-488F-B823-8E456495BA4F}" presName="composite2" presStyleCnt="0"/>
      <dgm:spPr/>
    </dgm:pt>
    <dgm:pt modelId="{ADB37C7F-00AC-4301-B4F0-1A18607B0769}" type="pres">
      <dgm:prSet presAssocID="{3EB1D04B-0244-488F-B823-8E456495BA4F}" presName="background2" presStyleLbl="node2" presStyleIdx="1" presStyleCnt="2"/>
      <dgm:spPr/>
    </dgm:pt>
    <dgm:pt modelId="{0868EE29-7EA2-4F59-A16F-F8B88BC90039}" type="pres">
      <dgm:prSet presAssocID="{3EB1D04B-0244-488F-B823-8E456495BA4F}" presName="text2" presStyleLbl="fgAcc2" presStyleIdx="1" presStyleCnt="2">
        <dgm:presLayoutVars>
          <dgm:chPref val="3"/>
        </dgm:presLayoutVars>
      </dgm:prSet>
      <dgm:spPr/>
    </dgm:pt>
    <dgm:pt modelId="{8AF6AB64-BCA4-409A-91DF-489D7437EECA}" type="pres">
      <dgm:prSet presAssocID="{3EB1D04B-0244-488F-B823-8E456495BA4F}" presName="hierChild3" presStyleCnt="0"/>
      <dgm:spPr/>
    </dgm:pt>
  </dgm:ptLst>
  <dgm:cxnLst>
    <dgm:cxn modelId="{44BF8C16-AD6B-4680-97D4-9795B37E65EF}" type="presOf" srcId="{07D56213-7999-4071-BDA3-4A4D39C7C0A0}" destId="{32D3878B-5A3E-418B-979B-F1BAC6C9BD09}" srcOrd="0" destOrd="0" presId="urn:microsoft.com/office/officeart/2005/8/layout/hierarchy1"/>
    <dgm:cxn modelId="{3FFD4C34-EAA2-46DD-894A-BFADA831C1F7}" srcId="{07D56213-7999-4071-BDA3-4A4D39C7C0A0}" destId="{44D072CD-2A3F-4181-A711-16B92BB67865}" srcOrd="0" destOrd="0" parTransId="{1999A8F0-28B7-4DBF-B0F1-053C208676F2}" sibTransId="{051EFE22-8AE6-4032-8C20-4BC0D5B769D4}"/>
    <dgm:cxn modelId="{D3ED8E5F-D65C-4BFD-86C9-7EF40EB54C17}" type="presOf" srcId="{44D072CD-2A3F-4181-A711-16B92BB67865}" destId="{38FF414A-C9AF-4DBC-87C5-7CC723D7722D}" srcOrd="0" destOrd="0" presId="urn:microsoft.com/office/officeart/2005/8/layout/hierarchy1"/>
    <dgm:cxn modelId="{CD6A7F61-BF0C-4402-A511-EEE12D9E1C88}" type="presOf" srcId="{C67ACFA4-7223-4642-9AA4-B5E8DE1FB70A}" destId="{8403C55E-FA3F-4C59-A7E6-4CF6469C6C53}" srcOrd="0" destOrd="0" presId="urn:microsoft.com/office/officeart/2005/8/layout/hierarchy1"/>
    <dgm:cxn modelId="{039B534F-6B21-4075-BF7B-C5429AA51A78}" srcId="{44D072CD-2A3F-4181-A711-16B92BB67865}" destId="{C67ACFA4-7223-4642-9AA4-B5E8DE1FB70A}" srcOrd="0" destOrd="0" parTransId="{6E7EFEA7-8098-4ED9-85B0-C03A88E3AD79}" sibTransId="{0467EC24-F1D6-45CF-9FFD-A87EF3A1C1C7}"/>
    <dgm:cxn modelId="{C9CC9A81-C28C-4134-8CDD-BDC6EEEEF505}" type="presOf" srcId="{F47BF6EF-CD4B-4F8B-92EC-70738F5A7E67}" destId="{4B2F82AF-6489-4DA1-849B-CFD3F2E289F9}" srcOrd="0" destOrd="0" presId="urn:microsoft.com/office/officeart/2005/8/layout/hierarchy1"/>
    <dgm:cxn modelId="{5A154586-0FAF-4D7D-A071-2B142DB3E74D}" type="presOf" srcId="{6E7EFEA7-8098-4ED9-85B0-C03A88E3AD79}" destId="{C92BBC96-3018-48A2-AB68-0D349A7761A1}" srcOrd="0" destOrd="0" presId="urn:microsoft.com/office/officeart/2005/8/layout/hierarchy1"/>
    <dgm:cxn modelId="{33E4CD86-5B66-48A8-A6FA-3EE84B650F2A}" type="presOf" srcId="{3EB1D04B-0244-488F-B823-8E456495BA4F}" destId="{0868EE29-7EA2-4F59-A16F-F8B88BC90039}" srcOrd="0" destOrd="0" presId="urn:microsoft.com/office/officeart/2005/8/layout/hierarchy1"/>
    <dgm:cxn modelId="{DD038EE7-DDEE-4715-BCF4-E40B4A74D177}" srcId="{44D072CD-2A3F-4181-A711-16B92BB67865}" destId="{3EB1D04B-0244-488F-B823-8E456495BA4F}" srcOrd="1" destOrd="0" parTransId="{F47BF6EF-CD4B-4F8B-92EC-70738F5A7E67}" sibTransId="{DF96545F-F77D-44E3-B113-898F6BFA628F}"/>
    <dgm:cxn modelId="{0FA561B8-3570-4428-9539-E36FCB4361DC}" type="presParOf" srcId="{32D3878B-5A3E-418B-979B-F1BAC6C9BD09}" destId="{A3355515-42C4-47CC-B03E-A20540E7497A}" srcOrd="0" destOrd="0" presId="urn:microsoft.com/office/officeart/2005/8/layout/hierarchy1"/>
    <dgm:cxn modelId="{C609B22E-1665-4A41-B629-C3BB721A4095}" type="presParOf" srcId="{A3355515-42C4-47CC-B03E-A20540E7497A}" destId="{58A25FF7-B697-47B0-A5C9-80C07C31648D}" srcOrd="0" destOrd="0" presId="urn:microsoft.com/office/officeart/2005/8/layout/hierarchy1"/>
    <dgm:cxn modelId="{CF7F4A50-54EB-4928-BEFD-9634BDDBBE71}" type="presParOf" srcId="{58A25FF7-B697-47B0-A5C9-80C07C31648D}" destId="{F23DFD14-95EE-4664-91A9-11D9DFF7AAEF}" srcOrd="0" destOrd="0" presId="urn:microsoft.com/office/officeart/2005/8/layout/hierarchy1"/>
    <dgm:cxn modelId="{97B18FBF-C132-4FC0-8891-60F988A9E0CB}" type="presParOf" srcId="{58A25FF7-B697-47B0-A5C9-80C07C31648D}" destId="{38FF414A-C9AF-4DBC-87C5-7CC723D7722D}" srcOrd="1" destOrd="0" presId="urn:microsoft.com/office/officeart/2005/8/layout/hierarchy1"/>
    <dgm:cxn modelId="{F50D0DC9-D5AE-4EB6-B8C4-D888AACD0B9A}" type="presParOf" srcId="{A3355515-42C4-47CC-B03E-A20540E7497A}" destId="{D29336CC-F0B7-4881-876F-3E3C5E49A496}" srcOrd="1" destOrd="0" presId="urn:microsoft.com/office/officeart/2005/8/layout/hierarchy1"/>
    <dgm:cxn modelId="{D862C975-7DE1-434E-A095-B4FCA4C5B40B}" type="presParOf" srcId="{D29336CC-F0B7-4881-876F-3E3C5E49A496}" destId="{C92BBC96-3018-48A2-AB68-0D349A7761A1}" srcOrd="0" destOrd="0" presId="urn:microsoft.com/office/officeart/2005/8/layout/hierarchy1"/>
    <dgm:cxn modelId="{7077F644-5884-4D0D-A121-5E66A9285903}" type="presParOf" srcId="{D29336CC-F0B7-4881-876F-3E3C5E49A496}" destId="{9B6F3535-2029-4EC3-A245-E3FA54DDA061}" srcOrd="1" destOrd="0" presId="urn:microsoft.com/office/officeart/2005/8/layout/hierarchy1"/>
    <dgm:cxn modelId="{8DDE9599-9B18-4CCE-B94A-97907E0B055A}" type="presParOf" srcId="{9B6F3535-2029-4EC3-A245-E3FA54DDA061}" destId="{E6BD8370-4948-415E-97CF-16B09B7607C6}" srcOrd="0" destOrd="0" presId="urn:microsoft.com/office/officeart/2005/8/layout/hierarchy1"/>
    <dgm:cxn modelId="{ED0E87A0-EB12-4D28-B1C5-8E2691256E6F}" type="presParOf" srcId="{E6BD8370-4948-415E-97CF-16B09B7607C6}" destId="{CA975AA6-3DA8-4782-B14A-3F4EE167757F}" srcOrd="0" destOrd="0" presId="urn:microsoft.com/office/officeart/2005/8/layout/hierarchy1"/>
    <dgm:cxn modelId="{E5D98108-90FA-4756-92B5-FB5F9455BE5D}" type="presParOf" srcId="{E6BD8370-4948-415E-97CF-16B09B7607C6}" destId="{8403C55E-FA3F-4C59-A7E6-4CF6469C6C53}" srcOrd="1" destOrd="0" presId="urn:microsoft.com/office/officeart/2005/8/layout/hierarchy1"/>
    <dgm:cxn modelId="{3450C430-0009-48E1-B7FA-49CF41020F69}" type="presParOf" srcId="{9B6F3535-2029-4EC3-A245-E3FA54DDA061}" destId="{A445BF40-1160-4B85-B3B0-3702308F84BA}" srcOrd="1" destOrd="0" presId="urn:microsoft.com/office/officeart/2005/8/layout/hierarchy1"/>
    <dgm:cxn modelId="{9EA8492B-C192-40EC-8343-97991F657710}" type="presParOf" srcId="{D29336CC-F0B7-4881-876F-3E3C5E49A496}" destId="{4B2F82AF-6489-4DA1-849B-CFD3F2E289F9}" srcOrd="2" destOrd="0" presId="urn:microsoft.com/office/officeart/2005/8/layout/hierarchy1"/>
    <dgm:cxn modelId="{74CE5698-CC31-4AB0-9520-4D490C7847C8}" type="presParOf" srcId="{D29336CC-F0B7-4881-876F-3E3C5E49A496}" destId="{228DFF8D-46D7-4907-AE58-328400E1FB48}" srcOrd="3" destOrd="0" presId="urn:microsoft.com/office/officeart/2005/8/layout/hierarchy1"/>
    <dgm:cxn modelId="{4374BC5B-9BCB-4EEC-8100-FD90F231414A}" type="presParOf" srcId="{228DFF8D-46D7-4907-AE58-328400E1FB48}" destId="{ADCDA331-498B-4BDB-89B5-8DD62525F1B2}" srcOrd="0" destOrd="0" presId="urn:microsoft.com/office/officeart/2005/8/layout/hierarchy1"/>
    <dgm:cxn modelId="{77F6EED8-F987-4083-8C76-C7B4E1662378}" type="presParOf" srcId="{ADCDA331-498B-4BDB-89B5-8DD62525F1B2}" destId="{ADB37C7F-00AC-4301-B4F0-1A18607B0769}" srcOrd="0" destOrd="0" presId="urn:microsoft.com/office/officeart/2005/8/layout/hierarchy1"/>
    <dgm:cxn modelId="{2B876ABB-F9C4-41E4-88F6-133D1F6DF3C5}" type="presParOf" srcId="{ADCDA331-498B-4BDB-89B5-8DD62525F1B2}" destId="{0868EE29-7EA2-4F59-A16F-F8B88BC90039}" srcOrd="1" destOrd="0" presId="urn:microsoft.com/office/officeart/2005/8/layout/hierarchy1"/>
    <dgm:cxn modelId="{0ED3D625-E81A-4046-A129-91CCC4D14F95}" type="presParOf" srcId="{228DFF8D-46D7-4907-AE58-328400E1FB48}" destId="{8AF6AB64-BCA4-409A-91DF-489D7437EEC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EE8ADD9-610D-4E5A-970E-2D2569A5B1C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4443698-2FE6-4D5E-9483-A81AA4334576}">
      <dgm:prSet/>
      <dgm:spPr/>
      <dgm:t>
        <a:bodyPr/>
        <a:lstStyle/>
        <a:p>
          <a:pPr>
            <a:lnSpc>
              <a:spcPct val="100000"/>
            </a:lnSpc>
          </a:pPr>
          <a:r>
            <a:rPr lang="en-IN"/>
            <a:t>The constraints decided on the basis of :</a:t>
          </a:r>
          <a:endParaRPr lang="en-US"/>
        </a:p>
      </dgm:t>
    </dgm:pt>
    <dgm:pt modelId="{090B0B94-3709-464A-8402-0D99B240B5A6}" type="parTrans" cxnId="{03E71B92-476A-4CDA-A787-3CFA62433F2D}">
      <dgm:prSet/>
      <dgm:spPr/>
      <dgm:t>
        <a:bodyPr/>
        <a:lstStyle/>
        <a:p>
          <a:endParaRPr lang="en-US"/>
        </a:p>
      </dgm:t>
    </dgm:pt>
    <dgm:pt modelId="{1073047D-71F6-40B1-8FF7-8EFA449CA9DF}" type="sibTrans" cxnId="{03E71B92-476A-4CDA-A787-3CFA62433F2D}">
      <dgm:prSet/>
      <dgm:spPr/>
      <dgm:t>
        <a:bodyPr/>
        <a:lstStyle/>
        <a:p>
          <a:endParaRPr lang="en-US"/>
        </a:p>
      </dgm:t>
    </dgm:pt>
    <dgm:pt modelId="{516A0321-A496-4D5F-908C-F7617AA821F1}">
      <dgm:prSet/>
      <dgm:spPr/>
      <dgm:t>
        <a:bodyPr/>
        <a:lstStyle/>
        <a:p>
          <a:pPr>
            <a:lnSpc>
              <a:spcPct val="100000"/>
            </a:lnSpc>
          </a:pPr>
          <a:r>
            <a:rPr lang="en-IN"/>
            <a:t>Income needs: Investor needs for current income.</a:t>
          </a:r>
          <a:endParaRPr lang="en-US"/>
        </a:p>
      </dgm:t>
    </dgm:pt>
    <dgm:pt modelId="{FD7EBEE8-DB40-428C-8E4C-9B3470ACFDDF}" type="parTrans" cxnId="{593128FD-1367-44E9-9392-63AF4FBF7F15}">
      <dgm:prSet/>
      <dgm:spPr/>
      <dgm:t>
        <a:bodyPr/>
        <a:lstStyle/>
        <a:p>
          <a:endParaRPr lang="en-US"/>
        </a:p>
      </dgm:t>
    </dgm:pt>
    <dgm:pt modelId="{183F1C2D-DED8-4DD8-8AE7-621EE8C1D277}" type="sibTrans" cxnId="{593128FD-1367-44E9-9392-63AF4FBF7F15}">
      <dgm:prSet/>
      <dgm:spPr/>
      <dgm:t>
        <a:bodyPr/>
        <a:lstStyle/>
        <a:p>
          <a:endParaRPr lang="en-US"/>
        </a:p>
      </dgm:t>
    </dgm:pt>
    <dgm:pt modelId="{457C3BC1-A059-4B72-8976-26114056D89E}">
      <dgm:prSet/>
      <dgm:spPr/>
      <dgm:t>
        <a:bodyPr/>
        <a:lstStyle/>
        <a:p>
          <a:pPr>
            <a:lnSpc>
              <a:spcPct val="100000"/>
            </a:lnSpc>
          </a:pPr>
          <a:r>
            <a:rPr lang="en-IN"/>
            <a:t>Liquidity needs: Investor preference for liquid assets</a:t>
          </a:r>
          <a:endParaRPr lang="en-US"/>
        </a:p>
      </dgm:t>
    </dgm:pt>
    <dgm:pt modelId="{3A0BB541-5E22-4FB0-B3DD-0E82BC5B4708}" type="parTrans" cxnId="{1F6B0A53-CA8E-4DD9-A48B-5DBD694C7CA4}">
      <dgm:prSet/>
      <dgm:spPr/>
      <dgm:t>
        <a:bodyPr/>
        <a:lstStyle/>
        <a:p>
          <a:endParaRPr lang="en-US"/>
        </a:p>
      </dgm:t>
    </dgm:pt>
    <dgm:pt modelId="{458C8CED-21F0-42C0-BC41-E1D21D76E5F3}" type="sibTrans" cxnId="{1F6B0A53-CA8E-4DD9-A48B-5DBD694C7CA4}">
      <dgm:prSet/>
      <dgm:spPr/>
      <dgm:t>
        <a:bodyPr/>
        <a:lstStyle/>
        <a:p>
          <a:endParaRPr lang="en-US"/>
        </a:p>
      </dgm:t>
    </dgm:pt>
    <dgm:pt modelId="{80FD1F7C-CB66-423E-9BD1-A4CBD514C27E}">
      <dgm:prSet/>
      <dgm:spPr/>
      <dgm:t>
        <a:bodyPr/>
        <a:lstStyle/>
        <a:p>
          <a:pPr>
            <a:lnSpc>
              <a:spcPct val="100000"/>
            </a:lnSpc>
          </a:pPr>
          <a:r>
            <a:rPr lang="en-IN"/>
            <a:t>Safety of principal: Saftery of principal value at the time of liquidation</a:t>
          </a:r>
          <a:endParaRPr lang="en-US"/>
        </a:p>
      </dgm:t>
    </dgm:pt>
    <dgm:pt modelId="{74D1B4F8-FD4F-426C-901D-642B5CA99850}" type="parTrans" cxnId="{641F6F6A-632E-4A16-AA9F-C753E52BEC34}">
      <dgm:prSet/>
      <dgm:spPr/>
      <dgm:t>
        <a:bodyPr/>
        <a:lstStyle/>
        <a:p>
          <a:endParaRPr lang="en-US"/>
        </a:p>
      </dgm:t>
    </dgm:pt>
    <dgm:pt modelId="{90590996-AB2F-461A-95AB-46862F92250D}" type="sibTrans" cxnId="{641F6F6A-632E-4A16-AA9F-C753E52BEC34}">
      <dgm:prSet/>
      <dgm:spPr/>
      <dgm:t>
        <a:bodyPr/>
        <a:lstStyle/>
        <a:p>
          <a:endParaRPr lang="en-US"/>
        </a:p>
      </dgm:t>
    </dgm:pt>
    <dgm:pt modelId="{DEA74D9E-3936-405F-9DE8-FD28A650ECB4}">
      <dgm:prSet/>
      <dgm:spPr/>
      <dgm:t>
        <a:bodyPr/>
        <a:lstStyle/>
        <a:p>
          <a:pPr>
            <a:lnSpc>
              <a:spcPct val="100000"/>
            </a:lnSpc>
          </a:pPr>
          <a:r>
            <a:rPr lang="en-IN"/>
            <a:t>Time horizon: Life Cycle stage and investment planning periods of investor</a:t>
          </a:r>
          <a:endParaRPr lang="en-US"/>
        </a:p>
      </dgm:t>
    </dgm:pt>
    <dgm:pt modelId="{E20A6565-BF4E-4EB4-B74A-3EFFD92C764D}" type="parTrans" cxnId="{284013F4-F696-4F74-9F65-3F2BFF7AE046}">
      <dgm:prSet/>
      <dgm:spPr/>
      <dgm:t>
        <a:bodyPr/>
        <a:lstStyle/>
        <a:p>
          <a:endParaRPr lang="en-US"/>
        </a:p>
      </dgm:t>
    </dgm:pt>
    <dgm:pt modelId="{F140E895-7E7A-44BC-A942-0F4783A91597}" type="sibTrans" cxnId="{284013F4-F696-4F74-9F65-3F2BFF7AE046}">
      <dgm:prSet/>
      <dgm:spPr/>
      <dgm:t>
        <a:bodyPr/>
        <a:lstStyle/>
        <a:p>
          <a:endParaRPr lang="en-US"/>
        </a:p>
      </dgm:t>
    </dgm:pt>
    <dgm:pt modelId="{211EF069-F219-4BB8-825E-D0767F2174DA}">
      <dgm:prSet/>
      <dgm:spPr/>
      <dgm:t>
        <a:bodyPr/>
        <a:lstStyle/>
        <a:p>
          <a:pPr>
            <a:lnSpc>
              <a:spcPct val="100000"/>
            </a:lnSpc>
          </a:pPr>
          <a:r>
            <a:rPr lang="en-IN"/>
            <a:t>Tax Consideration: Tax benefits of investing in a particular asset</a:t>
          </a:r>
          <a:endParaRPr lang="en-US"/>
        </a:p>
      </dgm:t>
    </dgm:pt>
    <dgm:pt modelId="{90B825A0-6191-46D4-BAFF-6F6E4535B53B}" type="parTrans" cxnId="{02737783-15CF-4783-A847-EC2629478B9C}">
      <dgm:prSet/>
      <dgm:spPr/>
      <dgm:t>
        <a:bodyPr/>
        <a:lstStyle/>
        <a:p>
          <a:endParaRPr lang="en-US"/>
        </a:p>
      </dgm:t>
    </dgm:pt>
    <dgm:pt modelId="{4944CABB-6B38-4B56-8DFE-B5FD05B69F68}" type="sibTrans" cxnId="{02737783-15CF-4783-A847-EC2629478B9C}">
      <dgm:prSet/>
      <dgm:spPr/>
      <dgm:t>
        <a:bodyPr/>
        <a:lstStyle/>
        <a:p>
          <a:endParaRPr lang="en-US"/>
        </a:p>
      </dgm:t>
    </dgm:pt>
    <dgm:pt modelId="{B4DDAA6B-33CB-4E43-812A-BFCBBCE4AF25}">
      <dgm:prSet/>
      <dgm:spPr/>
      <dgm:t>
        <a:bodyPr/>
        <a:lstStyle/>
        <a:p>
          <a:pPr>
            <a:lnSpc>
              <a:spcPct val="100000"/>
            </a:lnSpc>
          </a:pPr>
          <a:r>
            <a:rPr lang="en-IN"/>
            <a:t>Temperament: Risk being the capacity of the investor</a:t>
          </a:r>
          <a:endParaRPr lang="en-US"/>
        </a:p>
      </dgm:t>
    </dgm:pt>
    <dgm:pt modelId="{D3451938-C225-421B-9481-1795A32E51FC}" type="parTrans" cxnId="{7069E0C5-B893-46C5-A5AF-E4E70CC21E60}">
      <dgm:prSet/>
      <dgm:spPr/>
      <dgm:t>
        <a:bodyPr/>
        <a:lstStyle/>
        <a:p>
          <a:endParaRPr lang="en-US"/>
        </a:p>
      </dgm:t>
    </dgm:pt>
    <dgm:pt modelId="{24B10AF5-864F-4AF7-81F0-F107AF75B959}" type="sibTrans" cxnId="{7069E0C5-B893-46C5-A5AF-E4E70CC21E60}">
      <dgm:prSet/>
      <dgm:spPr/>
      <dgm:t>
        <a:bodyPr/>
        <a:lstStyle/>
        <a:p>
          <a:endParaRPr lang="en-US"/>
        </a:p>
      </dgm:t>
    </dgm:pt>
    <dgm:pt modelId="{7993477F-CCE4-4103-A736-E88F47391533}" type="pres">
      <dgm:prSet presAssocID="{4EE8ADD9-610D-4E5A-970E-2D2569A5B1C9}" presName="root" presStyleCnt="0">
        <dgm:presLayoutVars>
          <dgm:dir/>
          <dgm:resizeHandles val="exact"/>
        </dgm:presLayoutVars>
      </dgm:prSet>
      <dgm:spPr/>
    </dgm:pt>
    <dgm:pt modelId="{1BFE73CA-38F8-4589-A734-3FB0ADA90E13}" type="pres">
      <dgm:prSet presAssocID="{E4443698-2FE6-4D5E-9483-A81AA4334576}" presName="compNode" presStyleCnt="0"/>
      <dgm:spPr/>
    </dgm:pt>
    <dgm:pt modelId="{F884CE80-F9A4-4035-AA8E-FB2F04FA13F0}" type="pres">
      <dgm:prSet presAssocID="{E4443698-2FE6-4D5E-9483-A81AA4334576}" presName="bgRect" presStyleLbl="bgShp" presStyleIdx="0" presStyleCnt="7"/>
      <dgm:spPr/>
    </dgm:pt>
    <dgm:pt modelId="{277D0F1D-E000-47E9-91AD-95B852B5C480}" type="pres">
      <dgm:prSet presAssocID="{E4443698-2FE6-4D5E-9483-A81AA4334576}" presName="iconRect" presStyleLbl="node1" presStyleIdx="0" presStyleCnt="7"/>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5093BA23-BE43-4B48-A86C-C923B6544501}" type="pres">
      <dgm:prSet presAssocID="{E4443698-2FE6-4D5E-9483-A81AA4334576}" presName="spaceRect" presStyleCnt="0"/>
      <dgm:spPr/>
    </dgm:pt>
    <dgm:pt modelId="{49821BEE-F472-492F-86EC-B4ED6056C06E}" type="pres">
      <dgm:prSet presAssocID="{E4443698-2FE6-4D5E-9483-A81AA4334576}" presName="parTx" presStyleLbl="revTx" presStyleIdx="0" presStyleCnt="7">
        <dgm:presLayoutVars>
          <dgm:chMax val="0"/>
          <dgm:chPref val="0"/>
        </dgm:presLayoutVars>
      </dgm:prSet>
      <dgm:spPr/>
    </dgm:pt>
    <dgm:pt modelId="{3D33D110-726D-4A74-B852-FC926EFA97D4}" type="pres">
      <dgm:prSet presAssocID="{1073047D-71F6-40B1-8FF7-8EFA449CA9DF}" presName="sibTrans" presStyleCnt="0"/>
      <dgm:spPr/>
    </dgm:pt>
    <dgm:pt modelId="{98FDF52F-2B94-4A48-B447-D15DE68ED53B}" type="pres">
      <dgm:prSet presAssocID="{516A0321-A496-4D5F-908C-F7617AA821F1}" presName="compNode" presStyleCnt="0"/>
      <dgm:spPr/>
    </dgm:pt>
    <dgm:pt modelId="{33CAC204-DCA5-44C9-B7AA-0757C1F1F480}" type="pres">
      <dgm:prSet presAssocID="{516A0321-A496-4D5F-908C-F7617AA821F1}" presName="bgRect" presStyleLbl="bgShp" presStyleIdx="1" presStyleCnt="7"/>
      <dgm:spPr/>
    </dgm:pt>
    <dgm:pt modelId="{A3064E9E-FDC5-4132-B07C-2DCB46C5D91A}" type="pres">
      <dgm:prSet presAssocID="{516A0321-A496-4D5F-908C-F7617AA821F1}" presName="iconRect" presStyleLbl="node1" presStyleIdx="1" presStyleCnt="7"/>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D07D52E4-38C2-4904-A365-C5D8F079512E}" type="pres">
      <dgm:prSet presAssocID="{516A0321-A496-4D5F-908C-F7617AA821F1}" presName="spaceRect" presStyleCnt="0"/>
      <dgm:spPr/>
    </dgm:pt>
    <dgm:pt modelId="{8053E310-6C08-4839-AC10-B48FB7CB3D41}" type="pres">
      <dgm:prSet presAssocID="{516A0321-A496-4D5F-908C-F7617AA821F1}" presName="parTx" presStyleLbl="revTx" presStyleIdx="1" presStyleCnt="7">
        <dgm:presLayoutVars>
          <dgm:chMax val="0"/>
          <dgm:chPref val="0"/>
        </dgm:presLayoutVars>
      </dgm:prSet>
      <dgm:spPr/>
    </dgm:pt>
    <dgm:pt modelId="{F6F1C9F1-FDDA-490A-99C1-533B4463333A}" type="pres">
      <dgm:prSet presAssocID="{183F1C2D-DED8-4DD8-8AE7-621EE8C1D277}" presName="sibTrans" presStyleCnt="0"/>
      <dgm:spPr/>
    </dgm:pt>
    <dgm:pt modelId="{B9599FC5-953B-41AF-BCA5-FD6FA1EEAC2A}" type="pres">
      <dgm:prSet presAssocID="{457C3BC1-A059-4B72-8976-26114056D89E}" presName="compNode" presStyleCnt="0"/>
      <dgm:spPr/>
    </dgm:pt>
    <dgm:pt modelId="{B014741E-FB2D-432C-AFDF-A012C5E60508}" type="pres">
      <dgm:prSet presAssocID="{457C3BC1-A059-4B72-8976-26114056D89E}" presName="bgRect" presStyleLbl="bgShp" presStyleIdx="2" presStyleCnt="7"/>
      <dgm:spPr/>
    </dgm:pt>
    <dgm:pt modelId="{9655EE53-FF51-4C17-A30D-A83AB13F0A67}" type="pres">
      <dgm:prSet presAssocID="{457C3BC1-A059-4B72-8976-26114056D89E}" presName="iconRect" presStyleLbl="node1" presStyleIdx="2" presStyleCnt="7"/>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old bars"/>
        </a:ext>
      </dgm:extLst>
    </dgm:pt>
    <dgm:pt modelId="{05154177-B53B-4843-B07B-9B601C7BF2F8}" type="pres">
      <dgm:prSet presAssocID="{457C3BC1-A059-4B72-8976-26114056D89E}" presName="spaceRect" presStyleCnt="0"/>
      <dgm:spPr/>
    </dgm:pt>
    <dgm:pt modelId="{3C6EB9B5-5990-423C-BDAE-0FEC68647D84}" type="pres">
      <dgm:prSet presAssocID="{457C3BC1-A059-4B72-8976-26114056D89E}" presName="parTx" presStyleLbl="revTx" presStyleIdx="2" presStyleCnt="7">
        <dgm:presLayoutVars>
          <dgm:chMax val="0"/>
          <dgm:chPref val="0"/>
        </dgm:presLayoutVars>
      </dgm:prSet>
      <dgm:spPr/>
    </dgm:pt>
    <dgm:pt modelId="{D7A41D0D-5A70-433D-8A59-00BAED09D0FC}" type="pres">
      <dgm:prSet presAssocID="{458C8CED-21F0-42C0-BC41-E1D21D76E5F3}" presName="sibTrans" presStyleCnt="0"/>
      <dgm:spPr/>
    </dgm:pt>
    <dgm:pt modelId="{92C56333-51FD-4C83-ACCD-3C3032B93644}" type="pres">
      <dgm:prSet presAssocID="{80FD1F7C-CB66-423E-9BD1-A4CBD514C27E}" presName="compNode" presStyleCnt="0"/>
      <dgm:spPr/>
    </dgm:pt>
    <dgm:pt modelId="{B4584D36-8767-45F3-AE18-BFC6DF8036D8}" type="pres">
      <dgm:prSet presAssocID="{80FD1F7C-CB66-423E-9BD1-A4CBD514C27E}" presName="bgRect" presStyleLbl="bgShp" presStyleIdx="3" presStyleCnt="7"/>
      <dgm:spPr/>
    </dgm:pt>
    <dgm:pt modelId="{C7A9441A-A359-480D-AEA0-95CF774AA08E}" type="pres">
      <dgm:prSet presAssocID="{80FD1F7C-CB66-423E-9BD1-A4CBD514C27E}" presName="iconRect" presStyleLbl="node1" presStyleIdx="3" presStyleCnt="7"/>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ffice Worker"/>
        </a:ext>
      </dgm:extLst>
    </dgm:pt>
    <dgm:pt modelId="{7F9BEB7C-DC88-4200-87B1-4C97C9223AD8}" type="pres">
      <dgm:prSet presAssocID="{80FD1F7C-CB66-423E-9BD1-A4CBD514C27E}" presName="spaceRect" presStyleCnt="0"/>
      <dgm:spPr/>
    </dgm:pt>
    <dgm:pt modelId="{F78D5CFC-61D4-45B4-99D5-605B98088E49}" type="pres">
      <dgm:prSet presAssocID="{80FD1F7C-CB66-423E-9BD1-A4CBD514C27E}" presName="parTx" presStyleLbl="revTx" presStyleIdx="3" presStyleCnt="7">
        <dgm:presLayoutVars>
          <dgm:chMax val="0"/>
          <dgm:chPref val="0"/>
        </dgm:presLayoutVars>
      </dgm:prSet>
      <dgm:spPr/>
    </dgm:pt>
    <dgm:pt modelId="{DB89FA3E-D8A4-4532-AC9C-87F54B676A56}" type="pres">
      <dgm:prSet presAssocID="{90590996-AB2F-461A-95AB-46862F92250D}" presName="sibTrans" presStyleCnt="0"/>
      <dgm:spPr/>
    </dgm:pt>
    <dgm:pt modelId="{56958BAC-3BC9-4BBD-9BCD-245691EB88C1}" type="pres">
      <dgm:prSet presAssocID="{DEA74D9E-3936-405F-9DE8-FD28A650ECB4}" presName="compNode" presStyleCnt="0"/>
      <dgm:spPr/>
    </dgm:pt>
    <dgm:pt modelId="{4D38E721-2E56-4993-804E-F33D745BC102}" type="pres">
      <dgm:prSet presAssocID="{DEA74D9E-3936-405F-9DE8-FD28A650ECB4}" presName="bgRect" presStyleLbl="bgShp" presStyleIdx="4" presStyleCnt="7"/>
      <dgm:spPr/>
    </dgm:pt>
    <dgm:pt modelId="{B59095BD-553F-41D5-A7F1-85D2590CEEC6}" type="pres">
      <dgm:prSet presAssocID="{DEA74D9E-3936-405F-9DE8-FD28A650ECB4}" presName="iconRect" presStyleLbl="node1" presStyleIdx="4" presStyleCnt="7"/>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epeat"/>
        </a:ext>
      </dgm:extLst>
    </dgm:pt>
    <dgm:pt modelId="{FCB5E375-3EE4-4738-85AF-C44C3A74F3C8}" type="pres">
      <dgm:prSet presAssocID="{DEA74D9E-3936-405F-9DE8-FD28A650ECB4}" presName="spaceRect" presStyleCnt="0"/>
      <dgm:spPr/>
    </dgm:pt>
    <dgm:pt modelId="{98F92080-940D-4CD4-BA19-BB6A6E6244CA}" type="pres">
      <dgm:prSet presAssocID="{DEA74D9E-3936-405F-9DE8-FD28A650ECB4}" presName="parTx" presStyleLbl="revTx" presStyleIdx="4" presStyleCnt="7">
        <dgm:presLayoutVars>
          <dgm:chMax val="0"/>
          <dgm:chPref val="0"/>
        </dgm:presLayoutVars>
      </dgm:prSet>
      <dgm:spPr/>
    </dgm:pt>
    <dgm:pt modelId="{4B7A7199-957F-413B-9C4C-3D270AC4E276}" type="pres">
      <dgm:prSet presAssocID="{F140E895-7E7A-44BC-A942-0F4783A91597}" presName="sibTrans" presStyleCnt="0"/>
      <dgm:spPr/>
    </dgm:pt>
    <dgm:pt modelId="{017B0F47-0193-4FC1-B91A-2C7F8C6DEB5C}" type="pres">
      <dgm:prSet presAssocID="{211EF069-F219-4BB8-825E-D0767F2174DA}" presName="compNode" presStyleCnt="0"/>
      <dgm:spPr/>
    </dgm:pt>
    <dgm:pt modelId="{E75B857A-3B3A-41FA-BA30-0199873A47A7}" type="pres">
      <dgm:prSet presAssocID="{211EF069-F219-4BB8-825E-D0767F2174DA}" presName="bgRect" presStyleLbl="bgShp" presStyleIdx="5" presStyleCnt="7"/>
      <dgm:spPr/>
    </dgm:pt>
    <dgm:pt modelId="{BFFFBD56-FDAF-4614-8265-F3A8FA284AB8}" type="pres">
      <dgm:prSet presAssocID="{211EF069-F219-4BB8-825E-D0767F2174DA}" presName="iconRect" presStyleLbl="node1" presStyleIdx="5" presStyleCnt="7"/>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ollar"/>
        </a:ext>
      </dgm:extLst>
    </dgm:pt>
    <dgm:pt modelId="{4C3851BF-412B-4E9A-A77A-F3F9D9AC85EB}" type="pres">
      <dgm:prSet presAssocID="{211EF069-F219-4BB8-825E-D0767F2174DA}" presName="spaceRect" presStyleCnt="0"/>
      <dgm:spPr/>
    </dgm:pt>
    <dgm:pt modelId="{A8B11ECF-8DC7-4D09-917B-0349B1A5F440}" type="pres">
      <dgm:prSet presAssocID="{211EF069-F219-4BB8-825E-D0767F2174DA}" presName="parTx" presStyleLbl="revTx" presStyleIdx="5" presStyleCnt="7">
        <dgm:presLayoutVars>
          <dgm:chMax val="0"/>
          <dgm:chPref val="0"/>
        </dgm:presLayoutVars>
      </dgm:prSet>
      <dgm:spPr/>
    </dgm:pt>
    <dgm:pt modelId="{7AE3A68E-B52A-43EF-9287-7F7C46BF62D0}" type="pres">
      <dgm:prSet presAssocID="{4944CABB-6B38-4B56-8DFE-B5FD05B69F68}" presName="sibTrans" presStyleCnt="0"/>
      <dgm:spPr/>
    </dgm:pt>
    <dgm:pt modelId="{B0D73313-68A4-40BA-B61D-1F989DE3FE44}" type="pres">
      <dgm:prSet presAssocID="{B4DDAA6B-33CB-4E43-812A-BFCBBCE4AF25}" presName="compNode" presStyleCnt="0"/>
      <dgm:spPr/>
    </dgm:pt>
    <dgm:pt modelId="{262C0E2B-EB77-4CA9-8A89-207CCB5B1FDA}" type="pres">
      <dgm:prSet presAssocID="{B4DDAA6B-33CB-4E43-812A-BFCBBCE4AF25}" presName="bgRect" presStyleLbl="bgShp" presStyleIdx="6" presStyleCnt="7"/>
      <dgm:spPr/>
    </dgm:pt>
    <dgm:pt modelId="{36BF29A4-0FE1-414A-B1AA-A39CBA4E4371}" type="pres">
      <dgm:prSet presAssocID="{B4DDAA6B-33CB-4E43-812A-BFCBBCE4AF25}" presName="iconRect" presStyleLbl="node1" presStyleIdx="6" presStyleCnt="7"/>
      <dgm:spPr>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Brain in head"/>
        </a:ext>
      </dgm:extLst>
    </dgm:pt>
    <dgm:pt modelId="{5500C95C-DACE-44C2-B740-F0B2BE74C4EA}" type="pres">
      <dgm:prSet presAssocID="{B4DDAA6B-33CB-4E43-812A-BFCBBCE4AF25}" presName="spaceRect" presStyleCnt="0"/>
      <dgm:spPr/>
    </dgm:pt>
    <dgm:pt modelId="{09DCF553-2EEC-46A4-BB37-0A917067E119}" type="pres">
      <dgm:prSet presAssocID="{B4DDAA6B-33CB-4E43-812A-BFCBBCE4AF25}" presName="parTx" presStyleLbl="revTx" presStyleIdx="6" presStyleCnt="7">
        <dgm:presLayoutVars>
          <dgm:chMax val="0"/>
          <dgm:chPref val="0"/>
        </dgm:presLayoutVars>
      </dgm:prSet>
      <dgm:spPr/>
    </dgm:pt>
  </dgm:ptLst>
  <dgm:cxnLst>
    <dgm:cxn modelId="{64C2AA03-5855-43D8-882E-7052C0730B7F}" type="presOf" srcId="{B4DDAA6B-33CB-4E43-812A-BFCBBCE4AF25}" destId="{09DCF553-2EEC-46A4-BB37-0A917067E119}" srcOrd="0" destOrd="0" presId="urn:microsoft.com/office/officeart/2018/2/layout/IconVerticalSolidList"/>
    <dgm:cxn modelId="{641F6F6A-632E-4A16-AA9F-C753E52BEC34}" srcId="{4EE8ADD9-610D-4E5A-970E-2D2569A5B1C9}" destId="{80FD1F7C-CB66-423E-9BD1-A4CBD514C27E}" srcOrd="3" destOrd="0" parTransId="{74D1B4F8-FD4F-426C-901D-642B5CA99850}" sibTransId="{90590996-AB2F-461A-95AB-46862F92250D}"/>
    <dgm:cxn modelId="{1B0C926A-FD5E-472F-8548-990D1827EF95}" type="presOf" srcId="{211EF069-F219-4BB8-825E-D0767F2174DA}" destId="{A8B11ECF-8DC7-4D09-917B-0349B1A5F440}" srcOrd="0" destOrd="0" presId="urn:microsoft.com/office/officeart/2018/2/layout/IconVerticalSolidList"/>
    <dgm:cxn modelId="{1F6B0A53-CA8E-4DD9-A48B-5DBD694C7CA4}" srcId="{4EE8ADD9-610D-4E5A-970E-2D2569A5B1C9}" destId="{457C3BC1-A059-4B72-8976-26114056D89E}" srcOrd="2" destOrd="0" parTransId="{3A0BB541-5E22-4FB0-B3DD-0E82BC5B4708}" sibTransId="{458C8CED-21F0-42C0-BC41-E1D21D76E5F3}"/>
    <dgm:cxn modelId="{959E0274-1E93-4A3E-B077-6F08033306B3}" type="presOf" srcId="{80FD1F7C-CB66-423E-9BD1-A4CBD514C27E}" destId="{F78D5CFC-61D4-45B4-99D5-605B98088E49}" srcOrd="0" destOrd="0" presId="urn:microsoft.com/office/officeart/2018/2/layout/IconVerticalSolidList"/>
    <dgm:cxn modelId="{7EC02374-C1EE-4353-ABA7-5037F13B0F83}" type="presOf" srcId="{516A0321-A496-4D5F-908C-F7617AA821F1}" destId="{8053E310-6C08-4839-AC10-B48FB7CB3D41}" srcOrd="0" destOrd="0" presId="urn:microsoft.com/office/officeart/2018/2/layout/IconVerticalSolidList"/>
    <dgm:cxn modelId="{02737783-15CF-4783-A847-EC2629478B9C}" srcId="{4EE8ADD9-610D-4E5A-970E-2D2569A5B1C9}" destId="{211EF069-F219-4BB8-825E-D0767F2174DA}" srcOrd="5" destOrd="0" parTransId="{90B825A0-6191-46D4-BAFF-6F6E4535B53B}" sibTransId="{4944CABB-6B38-4B56-8DFE-B5FD05B69F68}"/>
    <dgm:cxn modelId="{39030F92-5A82-418E-A292-73122AF2991D}" type="presOf" srcId="{DEA74D9E-3936-405F-9DE8-FD28A650ECB4}" destId="{98F92080-940D-4CD4-BA19-BB6A6E6244CA}" srcOrd="0" destOrd="0" presId="urn:microsoft.com/office/officeart/2018/2/layout/IconVerticalSolidList"/>
    <dgm:cxn modelId="{03E71B92-476A-4CDA-A787-3CFA62433F2D}" srcId="{4EE8ADD9-610D-4E5A-970E-2D2569A5B1C9}" destId="{E4443698-2FE6-4D5E-9483-A81AA4334576}" srcOrd="0" destOrd="0" parTransId="{090B0B94-3709-464A-8402-0D99B240B5A6}" sibTransId="{1073047D-71F6-40B1-8FF7-8EFA449CA9DF}"/>
    <dgm:cxn modelId="{5D3865B6-2815-4D5C-B7B6-729084BD17BD}" type="presOf" srcId="{E4443698-2FE6-4D5E-9483-A81AA4334576}" destId="{49821BEE-F472-492F-86EC-B4ED6056C06E}" srcOrd="0" destOrd="0" presId="urn:microsoft.com/office/officeart/2018/2/layout/IconVerticalSolidList"/>
    <dgm:cxn modelId="{7069E0C5-B893-46C5-A5AF-E4E70CC21E60}" srcId="{4EE8ADD9-610D-4E5A-970E-2D2569A5B1C9}" destId="{B4DDAA6B-33CB-4E43-812A-BFCBBCE4AF25}" srcOrd="6" destOrd="0" parTransId="{D3451938-C225-421B-9481-1795A32E51FC}" sibTransId="{24B10AF5-864F-4AF7-81F0-F107AF75B959}"/>
    <dgm:cxn modelId="{AB298BDC-FDDD-4381-8FD4-CAEC68BC44AC}" type="presOf" srcId="{4EE8ADD9-610D-4E5A-970E-2D2569A5B1C9}" destId="{7993477F-CCE4-4103-A736-E88F47391533}" srcOrd="0" destOrd="0" presId="urn:microsoft.com/office/officeart/2018/2/layout/IconVerticalSolidList"/>
    <dgm:cxn modelId="{16C406ED-DA1A-44EF-BD05-F13810C350B6}" type="presOf" srcId="{457C3BC1-A059-4B72-8976-26114056D89E}" destId="{3C6EB9B5-5990-423C-BDAE-0FEC68647D84}" srcOrd="0" destOrd="0" presId="urn:microsoft.com/office/officeart/2018/2/layout/IconVerticalSolidList"/>
    <dgm:cxn modelId="{284013F4-F696-4F74-9F65-3F2BFF7AE046}" srcId="{4EE8ADD9-610D-4E5A-970E-2D2569A5B1C9}" destId="{DEA74D9E-3936-405F-9DE8-FD28A650ECB4}" srcOrd="4" destOrd="0" parTransId="{E20A6565-BF4E-4EB4-B74A-3EFFD92C764D}" sibTransId="{F140E895-7E7A-44BC-A942-0F4783A91597}"/>
    <dgm:cxn modelId="{593128FD-1367-44E9-9392-63AF4FBF7F15}" srcId="{4EE8ADD9-610D-4E5A-970E-2D2569A5B1C9}" destId="{516A0321-A496-4D5F-908C-F7617AA821F1}" srcOrd="1" destOrd="0" parTransId="{FD7EBEE8-DB40-428C-8E4C-9B3470ACFDDF}" sibTransId="{183F1C2D-DED8-4DD8-8AE7-621EE8C1D277}"/>
    <dgm:cxn modelId="{1D7F1102-024E-4937-84FB-C40F9042BEA5}" type="presParOf" srcId="{7993477F-CCE4-4103-A736-E88F47391533}" destId="{1BFE73CA-38F8-4589-A734-3FB0ADA90E13}" srcOrd="0" destOrd="0" presId="urn:microsoft.com/office/officeart/2018/2/layout/IconVerticalSolidList"/>
    <dgm:cxn modelId="{CF38DE05-118D-4522-B0AC-4596E5991893}" type="presParOf" srcId="{1BFE73CA-38F8-4589-A734-3FB0ADA90E13}" destId="{F884CE80-F9A4-4035-AA8E-FB2F04FA13F0}" srcOrd="0" destOrd="0" presId="urn:microsoft.com/office/officeart/2018/2/layout/IconVerticalSolidList"/>
    <dgm:cxn modelId="{5FAA036E-13EF-4A88-95F6-C7994AF7C27E}" type="presParOf" srcId="{1BFE73CA-38F8-4589-A734-3FB0ADA90E13}" destId="{277D0F1D-E000-47E9-91AD-95B852B5C480}" srcOrd="1" destOrd="0" presId="urn:microsoft.com/office/officeart/2018/2/layout/IconVerticalSolidList"/>
    <dgm:cxn modelId="{25E3C669-C600-4BA0-9DB8-6F4CF22B48BE}" type="presParOf" srcId="{1BFE73CA-38F8-4589-A734-3FB0ADA90E13}" destId="{5093BA23-BE43-4B48-A86C-C923B6544501}" srcOrd="2" destOrd="0" presId="urn:microsoft.com/office/officeart/2018/2/layout/IconVerticalSolidList"/>
    <dgm:cxn modelId="{2DDAA278-E5C5-4BC3-A3C4-7341060AF83A}" type="presParOf" srcId="{1BFE73CA-38F8-4589-A734-3FB0ADA90E13}" destId="{49821BEE-F472-492F-86EC-B4ED6056C06E}" srcOrd="3" destOrd="0" presId="urn:microsoft.com/office/officeart/2018/2/layout/IconVerticalSolidList"/>
    <dgm:cxn modelId="{007984E9-3BE9-4083-ACAD-AF6EB47FF5E5}" type="presParOf" srcId="{7993477F-CCE4-4103-A736-E88F47391533}" destId="{3D33D110-726D-4A74-B852-FC926EFA97D4}" srcOrd="1" destOrd="0" presId="urn:microsoft.com/office/officeart/2018/2/layout/IconVerticalSolidList"/>
    <dgm:cxn modelId="{5AF2421C-B3E8-470C-9C00-DC96CE4FC7A3}" type="presParOf" srcId="{7993477F-CCE4-4103-A736-E88F47391533}" destId="{98FDF52F-2B94-4A48-B447-D15DE68ED53B}" srcOrd="2" destOrd="0" presId="urn:microsoft.com/office/officeart/2018/2/layout/IconVerticalSolidList"/>
    <dgm:cxn modelId="{9D3A935E-4026-43A2-96D0-CA431222D922}" type="presParOf" srcId="{98FDF52F-2B94-4A48-B447-D15DE68ED53B}" destId="{33CAC204-DCA5-44C9-B7AA-0757C1F1F480}" srcOrd="0" destOrd="0" presId="urn:microsoft.com/office/officeart/2018/2/layout/IconVerticalSolidList"/>
    <dgm:cxn modelId="{48F43F58-CBD3-4064-A5E4-7FEC6DB53699}" type="presParOf" srcId="{98FDF52F-2B94-4A48-B447-D15DE68ED53B}" destId="{A3064E9E-FDC5-4132-B07C-2DCB46C5D91A}" srcOrd="1" destOrd="0" presId="urn:microsoft.com/office/officeart/2018/2/layout/IconVerticalSolidList"/>
    <dgm:cxn modelId="{F6C700AF-F35E-4490-9B61-C6787B2639C6}" type="presParOf" srcId="{98FDF52F-2B94-4A48-B447-D15DE68ED53B}" destId="{D07D52E4-38C2-4904-A365-C5D8F079512E}" srcOrd="2" destOrd="0" presId="urn:microsoft.com/office/officeart/2018/2/layout/IconVerticalSolidList"/>
    <dgm:cxn modelId="{9EC7F111-D6F9-4E78-9355-F3F17E9838A7}" type="presParOf" srcId="{98FDF52F-2B94-4A48-B447-D15DE68ED53B}" destId="{8053E310-6C08-4839-AC10-B48FB7CB3D41}" srcOrd="3" destOrd="0" presId="urn:microsoft.com/office/officeart/2018/2/layout/IconVerticalSolidList"/>
    <dgm:cxn modelId="{5E0D3EF2-B40B-401C-813C-4D6FBF28052B}" type="presParOf" srcId="{7993477F-CCE4-4103-A736-E88F47391533}" destId="{F6F1C9F1-FDDA-490A-99C1-533B4463333A}" srcOrd="3" destOrd="0" presId="urn:microsoft.com/office/officeart/2018/2/layout/IconVerticalSolidList"/>
    <dgm:cxn modelId="{51877BA6-6924-4E08-8289-B440CF83CDE4}" type="presParOf" srcId="{7993477F-CCE4-4103-A736-E88F47391533}" destId="{B9599FC5-953B-41AF-BCA5-FD6FA1EEAC2A}" srcOrd="4" destOrd="0" presId="urn:microsoft.com/office/officeart/2018/2/layout/IconVerticalSolidList"/>
    <dgm:cxn modelId="{16D7A52F-3DDA-4E4D-B6D3-F7D576F8A7D0}" type="presParOf" srcId="{B9599FC5-953B-41AF-BCA5-FD6FA1EEAC2A}" destId="{B014741E-FB2D-432C-AFDF-A012C5E60508}" srcOrd="0" destOrd="0" presId="urn:microsoft.com/office/officeart/2018/2/layout/IconVerticalSolidList"/>
    <dgm:cxn modelId="{E3407BA3-0ECA-427B-B8A8-C2F7562CC422}" type="presParOf" srcId="{B9599FC5-953B-41AF-BCA5-FD6FA1EEAC2A}" destId="{9655EE53-FF51-4C17-A30D-A83AB13F0A67}" srcOrd="1" destOrd="0" presId="urn:microsoft.com/office/officeart/2018/2/layout/IconVerticalSolidList"/>
    <dgm:cxn modelId="{83445827-8E59-4795-8687-BF4F7D5D24CB}" type="presParOf" srcId="{B9599FC5-953B-41AF-BCA5-FD6FA1EEAC2A}" destId="{05154177-B53B-4843-B07B-9B601C7BF2F8}" srcOrd="2" destOrd="0" presId="urn:microsoft.com/office/officeart/2018/2/layout/IconVerticalSolidList"/>
    <dgm:cxn modelId="{BA95C80D-EB70-401E-A194-6EDA96C7405F}" type="presParOf" srcId="{B9599FC5-953B-41AF-BCA5-FD6FA1EEAC2A}" destId="{3C6EB9B5-5990-423C-BDAE-0FEC68647D84}" srcOrd="3" destOrd="0" presId="urn:microsoft.com/office/officeart/2018/2/layout/IconVerticalSolidList"/>
    <dgm:cxn modelId="{5A40E6CF-8DEE-483C-84B7-7C8C991AEFFF}" type="presParOf" srcId="{7993477F-CCE4-4103-A736-E88F47391533}" destId="{D7A41D0D-5A70-433D-8A59-00BAED09D0FC}" srcOrd="5" destOrd="0" presId="urn:microsoft.com/office/officeart/2018/2/layout/IconVerticalSolidList"/>
    <dgm:cxn modelId="{1ED6A464-380A-4E1D-9254-D48A230FC681}" type="presParOf" srcId="{7993477F-CCE4-4103-A736-E88F47391533}" destId="{92C56333-51FD-4C83-ACCD-3C3032B93644}" srcOrd="6" destOrd="0" presId="urn:microsoft.com/office/officeart/2018/2/layout/IconVerticalSolidList"/>
    <dgm:cxn modelId="{90F32B69-C244-48CC-9BF4-ACD200072A94}" type="presParOf" srcId="{92C56333-51FD-4C83-ACCD-3C3032B93644}" destId="{B4584D36-8767-45F3-AE18-BFC6DF8036D8}" srcOrd="0" destOrd="0" presId="urn:microsoft.com/office/officeart/2018/2/layout/IconVerticalSolidList"/>
    <dgm:cxn modelId="{8A44B0DD-9085-4613-A16E-065804986F18}" type="presParOf" srcId="{92C56333-51FD-4C83-ACCD-3C3032B93644}" destId="{C7A9441A-A359-480D-AEA0-95CF774AA08E}" srcOrd="1" destOrd="0" presId="urn:microsoft.com/office/officeart/2018/2/layout/IconVerticalSolidList"/>
    <dgm:cxn modelId="{07D2E352-40FE-4F65-B3B7-8A16C09C56BD}" type="presParOf" srcId="{92C56333-51FD-4C83-ACCD-3C3032B93644}" destId="{7F9BEB7C-DC88-4200-87B1-4C97C9223AD8}" srcOrd="2" destOrd="0" presId="urn:microsoft.com/office/officeart/2018/2/layout/IconVerticalSolidList"/>
    <dgm:cxn modelId="{304B06BE-6F10-4895-B9BC-DA7F53E0A354}" type="presParOf" srcId="{92C56333-51FD-4C83-ACCD-3C3032B93644}" destId="{F78D5CFC-61D4-45B4-99D5-605B98088E49}" srcOrd="3" destOrd="0" presId="urn:microsoft.com/office/officeart/2018/2/layout/IconVerticalSolidList"/>
    <dgm:cxn modelId="{3B2B5DBF-2EEF-4FC6-AB32-D3E3E82B0DE4}" type="presParOf" srcId="{7993477F-CCE4-4103-A736-E88F47391533}" destId="{DB89FA3E-D8A4-4532-AC9C-87F54B676A56}" srcOrd="7" destOrd="0" presId="urn:microsoft.com/office/officeart/2018/2/layout/IconVerticalSolidList"/>
    <dgm:cxn modelId="{E050AA21-01AE-41BD-9179-403352FAE8D9}" type="presParOf" srcId="{7993477F-CCE4-4103-A736-E88F47391533}" destId="{56958BAC-3BC9-4BBD-9BCD-245691EB88C1}" srcOrd="8" destOrd="0" presId="urn:microsoft.com/office/officeart/2018/2/layout/IconVerticalSolidList"/>
    <dgm:cxn modelId="{73C4B741-EE1C-4513-9483-99EB2F13B53C}" type="presParOf" srcId="{56958BAC-3BC9-4BBD-9BCD-245691EB88C1}" destId="{4D38E721-2E56-4993-804E-F33D745BC102}" srcOrd="0" destOrd="0" presId="urn:microsoft.com/office/officeart/2018/2/layout/IconVerticalSolidList"/>
    <dgm:cxn modelId="{B995A519-E7CE-4813-88B2-27E3FD2453DD}" type="presParOf" srcId="{56958BAC-3BC9-4BBD-9BCD-245691EB88C1}" destId="{B59095BD-553F-41D5-A7F1-85D2590CEEC6}" srcOrd="1" destOrd="0" presId="urn:microsoft.com/office/officeart/2018/2/layout/IconVerticalSolidList"/>
    <dgm:cxn modelId="{C2D87B61-06B7-4E37-875D-463968DBB828}" type="presParOf" srcId="{56958BAC-3BC9-4BBD-9BCD-245691EB88C1}" destId="{FCB5E375-3EE4-4738-85AF-C44C3A74F3C8}" srcOrd="2" destOrd="0" presId="urn:microsoft.com/office/officeart/2018/2/layout/IconVerticalSolidList"/>
    <dgm:cxn modelId="{FA1B56AB-551F-401B-86E2-148CAC07E05E}" type="presParOf" srcId="{56958BAC-3BC9-4BBD-9BCD-245691EB88C1}" destId="{98F92080-940D-4CD4-BA19-BB6A6E6244CA}" srcOrd="3" destOrd="0" presId="urn:microsoft.com/office/officeart/2018/2/layout/IconVerticalSolidList"/>
    <dgm:cxn modelId="{A536B1F4-149C-487F-9D35-833E5A911A5B}" type="presParOf" srcId="{7993477F-CCE4-4103-A736-E88F47391533}" destId="{4B7A7199-957F-413B-9C4C-3D270AC4E276}" srcOrd="9" destOrd="0" presId="urn:microsoft.com/office/officeart/2018/2/layout/IconVerticalSolidList"/>
    <dgm:cxn modelId="{3AA40748-4F0A-4A91-B059-77D371F5386C}" type="presParOf" srcId="{7993477F-CCE4-4103-A736-E88F47391533}" destId="{017B0F47-0193-4FC1-B91A-2C7F8C6DEB5C}" srcOrd="10" destOrd="0" presId="urn:microsoft.com/office/officeart/2018/2/layout/IconVerticalSolidList"/>
    <dgm:cxn modelId="{0494600F-5383-4C72-8ADE-64016E2400FE}" type="presParOf" srcId="{017B0F47-0193-4FC1-B91A-2C7F8C6DEB5C}" destId="{E75B857A-3B3A-41FA-BA30-0199873A47A7}" srcOrd="0" destOrd="0" presId="urn:microsoft.com/office/officeart/2018/2/layout/IconVerticalSolidList"/>
    <dgm:cxn modelId="{E2FC8CC1-54D4-4501-A2C8-19A7BF09AA7D}" type="presParOf" srcId="{017B0F47-0193-4FC1-B91A-2C7F8C6DEB5C}" destId="{BFFFBD56-FDAF-4614-8265-F3A8FA284AB8}" srcOrd="1" destOrd="0" presId="urn:microsoft.com/office/officeart/2018/2/layout/IconVerticalSolidList"/>
    <dgm:cxn modelId="{40FCA820-0175-4410-8523-84DF65CBB7D0}" type="presParOf" srcId="{017B0F47-0193-4FC1-B91A-2C7F8C6DEB5C}" destId="{4C3851BF-412B-4E9A-A77A-F3F9D9AC85EB}" srcOrd="2" destOrd="0" presId="urn:microsoft.com/office/officeart/2018/2/layout/IconVerticalSolidList"/>
    <dgm:cxn modelId="{ECCA55EA-B71D-461F-AA91-75F4222B0E32}" type="presParOf" srcId="{017B0F47-0193-4FC1-B91A-2C7F8C6DEB5C}" destId="{A8B11ECF-8DC7-4D09-917B-0349B1A5F440}" srcOrd="3" destOrd="0" presId="urn:microsoft.com/office/officeart/2018/2/layout/IconVerticalSolidList"/>
    <dgm:cxn modelId="{F6DF2A92-DA1B-44AA-BC8A-3CC7F3547279}" type="presParOf" srcId="{7993477F-CCE4-4103-A736-E88F47391533}" destId="{7AE3A68E-B52A-43EF-9287-7F7C46BF62D0}" srcOrd="11" destOrd="0" presId="urn:microsoft.com/office/officeart/2018/2/layout/IconVerticalSolidList"/>
    <dgm:cxn modelId="{28DF98BC-31CB-4A09-8EA5-5C52FBCFF3FF}" type="presParOf" srcId="{7993477F-CCE4-4103-A736-E88F47391533}" destId="{B0D73313-68A4-40BA-B61D-1F989DE3FE44}" srcOrd="12" destOrd="0" presId="urn:microsoft.com/office/officeart/2018/2/layout/IconVerticalSolidList"/>
    <dgm:cxn modelId="{60A33551-3F97-4E67-85B0-7184DACBF372}" type="presParOf" srcId="{B0D73313-68A4-40BA-B61D-1F989DE3FE44}" destId="{262C0E2B-EB77-4CA9-8A89-207CCB5B1FDA}" srcOrd="0" destOrd="0" presId="urn:microsoft.com/office/officeart/2018/2/layout/IconVerticalSolidList"/>
    <dgm:cxn modelId="{69C22EAB-8B95-487C-B3B4-E1F851736E43}" type="presParOf" srcId="{B0D73313-68A4-40BA-B61D-1F989DE3FE44}" destId="{36BF29A4-0FE1-414A-B1AA-A39CBA4E4371}" srcOrd="1" destOrd="0" presId="urn:microsoft.com/office/officeart/2018/2/layout/IconVerticalSolidList"/>
    <dgm:cxn modelId="{78FAAC07-95FA-42CB-9270-63DC1405838C}" type="presParOf" srcId="{B0D73313-68A4-40BA-B61D-1F989DE3FE44}" destId="{5500C95C-DACE-44C2-B740-F0B2BE74C4EA}" srcOrd="2" destOrd="0" presId="urn:microsoft.com/office/officeart/2018/2/layout/IconVerticalSolidList"/>
    <dgm:cxn modelId="{21AF1320-D82B-48B3-B4D1-97A126007ADB}" type="presParOf" srcId="{B0D73313-68A4-40BA-B61D-1F989DE3FE44}" destId="{09DCF553-2EEC-46A4-BB37-0A917067E119}"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87A61-C7DB-4261-8D65-307914B24870}">
      <dsp:nvSpPr>
        <dsp:cNvPr id="0" name=""/>
        <dsp:cNvSpPr/>
      </dsp:nvSpPr>
      <dsp:spPr>
        <a:xfrm>
          <a:off x="0" y="0"/>
          <a:ext cx="67438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125C12-B0ED-4E63-9861-212781B3A4DE}">
      <dsp:nvSpPr>
        <dsp:cNvPr id="0" name=""/>
        <dsp:cNvSpPr/>
      </dsp:nvSpPr>
      <dsp:spPr>
        <a:xfrm>
          <a:off x="0" y="0"/>
          <a:ext cx="6743845" cy="506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dirty="0"/>
            <a:t>Introduction</a:t>
          </a:r>
          <a:endParaRPr lang="en-US" sz="2400" kern="1200" dirty="0"/>
        </a:p>
      </dsp:txBody>
      <dsp:txXfrm>
        <a:off x="0" y="0"/>
        <a:ext cx="6743845" cy="506349"/>
      </dsp:txXfrm>
    </dsp:sp>
    <dsp:sp modelId="{8B2D1A27-01A3-4627-9BB7-7B8B45AC6074}">
      <dsp:nvSpPr>
        <dsp:cNvPr id="0" name=""/>
        <dsp:cNvSpPr/>
      </dsp:nvSpPr>
      <dsp:spPr>
        <a:xfrm>
          <a:off x="0" y="506348"/>
          <a:ext cx="67438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6D59AB-D71E-46D9-A111-02446039120F}">
      <dsp:nvSpPr>
        <dsp:cNvPr id="0" name=""/>
        <dsp:cNvSpPr/>
      </dsp:nvSpPr>
      <dsp:spPr>
        <a:xfrm>
          <a:off x="0" y="506349"/>
          <a:ext cx="6743845" cy="506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a:t>Asset classes and optimization</a:t>
          </a:r>
          <a:endParaRPr lang="en-US" sz="2400" kern="1200"/>
        </a:p>
      </dsp:txBody>
      <dsp:txXfrm>
        <a:off x="0" y="506349"/>
        <a:ext cx="6743845" cy="506349"/>
      </dsp:txXfrm>
    </dsp:sp>
    <dsp:sp modelId="{CDFBC1DE-770A-4101-8D64-BCED86D2B052}">
      <dsp:nvSpPr>
        <dsp:cNvPr id="0" name=""/>
        <dsp:cNvSpPr/>
      </dsp:nvSpPr>
      <dsp:spPr>
        <a:xfrm>
          <a:off x="0" y="1012697"/>
          <a:ext cx="67438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89D4D9-97E1-4EBF-8B82-0E505A7C7A12}">
      <dsp:nvSpPr>
        <dsp:cNvPr id="0" name=""/>
        <dsp:cNvSpPr/>
      </dsp:nvSpPr>
      <dsp:spPr>
        <a:xfrm>
          <a:off x="0" y="1012698"/>
          <a:ext cx="6743845" cy="506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a:t>Risk and Return</a:t>
          </a:r>
          <a:endParaRPr lang="en-US" sz="2400" kern="1200"/>
        </a:p>
      </dsp:txBody>
      <dsp:txXfrm>
        <a:off x="0" y="1012698"/>
        <a:ext cx="6743845" cy="506349"/>
      </dsp:txXfrm>
    </dsp:sp>
    <dsp:sp modelId="{F8E0AC6D-9FC4-4268-84E7-0B685A3872D6}">
      <dsp:nvSpPr>
        <dsp:cNvPr id="0" name=""/>
        <dsp:cNvSpPr/>
      </dsp:nvSpPr>
      <dsp:spPr>
        <a:xfrm>
          <a:off x="0" y="1519046"/>
          <a:ext cx="67438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4D11DF-72AD-4E3E-8E0B-B1254758B342}">
      <dsp:nvSpPr>
        <dsp:cNvPr id="0" name=""/>
        <dsp:cNvSpPr/>
      </dsp:nvSpPr>
      <dsp:spPr>
        <a:xfrm>
          <a:off x="0" y="1519046"/>
          <a:ext cx="6743845" cy="506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a:t>Portfolio construction</a:t>
          </a:r>
          <a:endParaRPr lang="en-US" sz="2400" kern="1200"/>
        </a:p>
      </dsp:txBody>
      <dsp:txXfrm>
        <a:off x="0" y="1519046"/>
        <a:ext cx="6743845" cy="506349"/>
      </dsp:txXfrm>
    </dsp:sp>
    <dsp:sp modelId="{E73C57CD-011C-42AC-9A7D-03A115685838}">
      <dsp:nvSpPr>
        <dsp:cNvPr id="0" name=""/>
        <dsp:cNvSpPr/>
      </dsp:nvSpPr>
      <dsp:spPr>
        <a:xfrm>
          <a:off x="0" y="2025395"/>
          <a:ext cx="67438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824A4E-62C7-4F9E-9880-96BD968B9BB4}">
      <dsp:nvSpPr>
        <dsp:cNvPr id="0" name=""/>
        <dsp:cNvSpPr/>
      </dsp:nvSpPr>
      <dsp:spPr>
        <a:xfrm>
          <a:off x="0" y="2025396"/>
          <a:ext cx="6743845" cy="506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a:t>Diversification</a:t>
          </a:r>
          <a:endParaRPr lang="en-US" sz="2400" kern="1200"/>
        </a:p>
      </dsp:txBody>
      <dsp:txXfrm>
        <a:off x="0" y="2025396"/>
        <a:ext cx="6743845" cy="506349"/>
      </dsp:txXfrm>
    </dsp:sp>
    <dsp:sp modelId="{E9D494C0-E117-4DF8-A234-CB1DA09A68A8}">
      <dsp:nvSpPr>
        <dsp:cNvPr id="0" name=""/>
        <dsp:cNvSpPr/>
      </dsp:nvSpPr>
      <dsp:spPr>
        <a:xfrm>
          <a:off x="0" y="2531744"/>
          <a:ext cx="67438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A99E48-4BA9-414B-9073-169B981EB67F}">
      <dsp:nvSpPr>
        <dsp:cNvPr id="0" name=""/>
        <dsp:cNvSpPr/>
      </dsp:nvSpPr>
      <dsp:spPr>
        <a:xfrm>
          <a:off x="0" y="2531744"/>
          <a:ext cx="6743845" cy="506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Optimization</a:t>
          </a:r>
          <a:r>
            <a:rPr lang="en-US" sz="2400" kern="1200" baseline="0" dirty="0"/>
            <a:t> methods</a:t>
          </a:r>
          <a:endParaRPr lang="en-US" sz="2400" kern="1200" dirty="0"/>
        </a:p>
      </dsp:txBody>
      <dsp:txXfrm>
        <a:off x="0" y="2531744"/>
        <a:ext cx="6743845" cy="506349"/>
      </dsp:txXfrm>
    </dsp:sp>
    <dsp:sp modelId="{AF30D459-0493-4340-BC42-A231BF97813C}">
      <dsp:nvSpPr>
        <dsp:cNvPr id="0" name=""/>
        <dsp:cNvSpPr/>
      </dsp:nvSpPr>
      <dsp:spPr>
        <a:xfrm>
          <a:off x="0" y="3038093"/>
          <a:ext cx="67438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73791F-D9F2-45B8-9B87-E5F60D37DA03}">
      <dsp:nvSpPr>
        <dsp:cNvPr id="0" name=""/>
        <dsp:cNvSpPr/>
      </dsp:nvSpPr>
      <dsp:spPr>
        <a:xfrm>
          <a:off x="0" y="3038093"/>
          <a:ext cx="6743845" cy="506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Limitations</a:t>
          </a:r>
        </a:p>
      </dsp:txBody>
      <dsp:txXfrm>
        <a:off x="0" y="3038093"/>
        <a:ext cx="6743845" cy="506349"/>
      </dsp:txXfrm>
    </dsp:sp>
    <dsp:sp modelId="{093959DD-E954-4869-8120-901E39CB0A39}">
      <dsp:nvSpPr>
        <dsp:cNvPr id="0" name=""/>
        <dsp:cNvSpPr/>
      </dsp:nvSpPr>
      <dsp:spPr>
        <a:xfrm>
          <a:off x="0" y="3544442"/>
          <a:ext cx="67438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EEAC92-5ED1-48D3-81B9-2E8BEA5B879C}">
      <dsp:nvSpPr>
        <dsp:cNvPr id="0" name=""/>
        <dsp:cNvSpPr/>
      </dsp:nvSpPr>
      <dsp:spPr>
        <a:xfrm>
          <a:off x="0" y="3544442"/>
          <a:ext cx="6743845" cy="506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Practical Applications.</a:t>
          </a:r>
        </a:p>
      </dsp:txBody>
      <dsp:txXfrm>
        <a:off x="0" y="3544442"/>
        <a:ext cx="6743845" cy="5063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CA11D0-C43C-42DF-AB3A-2647D5F3344E}">
      <dsp:nvSpPr>
        <dsp:cNvPr id="0" name=""/>
        <dsp:cNvSpPr/>
      </dsp:nvSpPr>
      <dsp:spPr>
        <a:xfrm>
          <a:off x="510954" y="11039"/>
          <a:ext cx="1271547" cy="127154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95C8CC-3F64-468B-9F0A-9C06B1283C26}">
      <dsp:nvSpPr>
        <dsp:cNvPr id="0" name=""/>
        <dsp:cNvSpPr/>
      </dsp:nvSpPr>
      <dsp:spPr>
        <a:xfrm>
          <a:off x="777979" y="278064"/>
          <a:ext cx="737497" cy="737497"/>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F7A0B6-5FFE-4775-8C42-B5211F4F15A2}">
      <dsp:nvSpPr>
        <dsp:cNvPr id="0" name=""/>
        <dsp:cNvSpPr/>
      </dsp:nvSpPr>
      <dsp:spPr>
        <a:xfrm>
          <a:off x="2054976" y="11039"/>
          <a:ext cx="2997218" cy="1271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Portfolio construction: Steps involved in portfolio construction, including asset allocation, security selection, and rebalancing.</a:t>
          </a:r>
        </a:p>
      </dsp:txBody>
      <dsp:txXfrm>
        <a:off x="2054976" y="11039"/>
        <a:ext cx="2997218" cy="1271547"/>
      </dsp:txXfrm>
    </dsp:sp>
    <dsp:sp modelId="{32667BA4-DAD2-4737-B3B1-0CF25BFCF46B}">
      <dsp:nvSpPr>
        <dsp:cNvPr id="0" name=""/>
        <dsp:cNvSpPr/>
      </dsp:nvSpPr>
      <dsp:spPr>
        <a:xfrm>
          <a:off x="5574437" y="11039"/>
          <a:ext cx="1271547" cy="127154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ED043B-03F7-4829-B6B9-68F00BA83B14}">
      <dsp:nvSpPr>
        <dsp:cNvPr id="0" name=""/>
        <dsp:cNvSpPr/>
      </dsp:nvSpPr>
      <dsp:spPr>
        <a:xfrm>
          <a:off x="5841462" y="278064"/>
          <a:ext cx="737497" cy="737497"/>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113431-306E-4DDA-9518-D755868F6536}">
      <dsp:nvSpPr>
        <dsp:cNvPr id="0" name=""/>
        <dsp:cNvSpPr/>
      </dsp:nvSpPr>
      <dsp:spPr>
        <a:xfrm>
          <a:off x="7118459" y="11039"/>
          <a:ext cx="2997218" cy="1271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Optimization methods: Different methods for portfolio optimization, such as mean-variance optimization, quadratic optimization, and heuristic optimization.</a:t>
          </a:r>
        </a:p>
      </dsp:txBody>
      <dsp:txXfrm>
        <a:off x="7118459" y="11039"/>
        <a:ext cx="2997218" cy="1271547"/>
      </dsp:txXfrm>
    </dsp:sp>
    <dsp:sp modelId="{DAFA34C4-8A7A-451F-9D6B-CB10B82DF260}">
      <dsp:nvSpPr>
        <dsp:cNvPr id="0" name=""/>
        <dsp:cNvSpPr/>
      </dsp:nvSpPr>
      <dsp:spPr>
        <a:xfrm>
          <a:off x="510954" y="2270832"/>
          <a:ext cx="1271547" cy="127154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E7E6CE-344A-4639-A438-D84C2164E3BB}">
      <dsp:nvSpPr>
        <dsp:cNvPr id="0" name=""/>
        <dsp:cNvSpPr/>
      </dsp:nvSpPr>
      <dsp:spPr>
        <a:xfrm>
          <a:off x="777979" y="2537857"/>
          <a:ext cx="737497" cy="737497"/>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253A84-20BB-44C3-A56B-AEDC1165ADFA}">
      <dsp:nvSpPr>
        <dsp:cNvPr id="0" name=""/>
        <dsp:cNvSpPr/>
      </dsp:nvSpPr>
      <dsp:spPr>
        <a:xfrm>
          <a:off x="2054976" y="2270832"/>
          <a:ext cx="2997218" cy="1271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Performance evaluation: How to evaluate the performance of a portfolio, including measures such as return, risk, Sharpe ratio, and alpha.</a:t>
          </a:r>
        </a:p>
      </dsp:txBody>
      <dsp:txXfrm>
        <a:off x="2054976" y="2270832"/>
        <a:ext cx="2997218" cy="1271547"/>
      </dsp:txXfrm>
    </dsp:sp>
    <dsp:sp modelId="{F0913D77-D822-4FBD-8874-3D320EB229E3}">
      <dsp:nvSpPr>
        <dsp:cNvPr id="0" name=""/>
        <dsp:cNvSpPr/>
      </dsp:nvSpPr>
      <dsp:spPr>
        <a:xfrm>
          <a:off x="5574437" y="2270832"/>
          <a:ext cx="1271547" cy="127154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EB1719-54F8-444C-B173-1F4C7006AD56}">
      <dsp:nvSpPr>
        <dsp:cNvPr id="0" name=""/>
        <dsp:cNvSpPr/>
      </dsp:nvSpPr>
      <dsp:spPr>
        <a:xfrm>
          <a:off x="5841462" y="2537857"/>
          <a:ext cx="737497" cy="737497"/>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4E8E29-B0CB-4F40-A6EB-B8DA46D3636F}">
      <dsp:nvSpPr>
        <dsp:cNvPr id="0" name=""/>
        <dsp:cNvSpPr/>
      </dsp:nvSpPr>
      <dsp:spPr>
        <a:xfrm>
          <a:off x="7118459" y="2270832"/>
          <a:ext cx="2997218" cy="1271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Practical applications: Real-world applications of portfolio optimization in investment management, including tactical asset allocation, strategic asset allocation, and factor investing.</a:t>
          </a:r>
        </a:p>
      </dsp:txBody>
      <dsp:txXfrm>
        <a:off x="7118459" y="2270832"/>
        <a:ext cx="2997218" cy="1271547"/>
      </dsp:txXfrm>
    </dsp:sp>
    <dsp:sp modelId="{81F72EA1-FF5C-4749-9F39-DF35F43F7F89}">
      <dsp:nvSpPr>
        <dsp:cNvPr id="0" name=""/>
        <dsp:cNvSpPr/>
      </dsp:nvSpPr>
      <dsp:spPr>
        <a:xfrm>
          <a:off x="510954" y="4530626"/>
          <a:ext cx="1271547" cy="127154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E2F092-1D36-4E46-8961-7F22E270D8DE}">
      <dsp:nvSpPr>
        <dsp:cNvPr id="0" name=""/>
        <dsp:cNvSpPr/>
      </dsp:nvSpPr>
      <dsp:spPr>
        <a:xfrm>
          <a:off x="777979" y="4797651"/>
          <a:ext cx="737497" cy="737497"/>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FE9885-A418-47F3-9D32-EBEAF650875C}">
      <dsp:nvSpPr>
        <dsp:cNvPr id="0" name=""/>
        <dsp:cNvSpPr/>
      </dsp:nvSpPr>
      <dsp:spPr>
        <a:xfrm>
          <a:off x="2054976" y="4530626"/>
          <a:ext cx="2997218" cy="1271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Challenges and limitations: Challenges and limitations of portfolio optimization, such as data limitations, market volatility, and the assumptions underlying optimization models.</a:t>
          </a:r>
        </a:p>
      </dsp:txBody>
      <dsp:txXfrm>
        <a:off x="2054976" y="4530626"/>
        <a:ext cx="2997218" cy="12715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1F64B-CDA0-4F08-84B4-D40884B9FFA2}">
      <dsp:nvSpPr>
        <dsp:cNvPr id="0" name=""/>
        <dsp:cNvSpPr/>
      </dsp:nvSpPr>
      <dsp:spPr>
        <a:xfrm>
          <a:off x="0" y="166380"/>
          <a:ext cx="10058399" cy="14765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9C8882-FC2F-4806-B460-058934A7C91A}">
      <dsp:nvSpPr>
        <dsp:cNvPr id="0" name=""/>
        <dsp:cNvSpPr/>
      </dsp:nvSpPr>
      <dsp:spPr>
        <a:xfrm>
          <a:off x="446655" y="498604"/>
          <a:ext cx="812101" cy="812101"/>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C52B53-F247-4403-B539-066EAB30B06F}">
      <dsp:nvSpPr>
        <dsp:cNvPr id="0" name=""/>
        <dsp:cNvSpPr/>
      </dsp:nvSpPr>
      <dsp:spPr>
        <a:xfrm>
          <a:off x="1705413" y="166380"/>
          <a:ext cx="8225177" cy="1707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685" tIns="180685" rIns="180685" bIns="180685" numCol="1" spcCol="1270" anchor="ctr" anchorCtr="0">
          <a:noAutofit/>
        </a:bodyPr>
        <a:lstStyle/>
        <a:p>
          <a:pPr marL="0" lvl="0" indent="0" algn="l" defTabSz="622300">
            <a:lnSpc>
              <a:spcPct val="100000"/>
            </a:lnSpc>
            <a:spcBef>
              <a:spcPct val="0"/>
            </a:spcBef>
            <a:spcAft>
              <a:spcPct val="35000"/>
            </a:spcAft>
            <a:buNone/>
          </a:pPr>
          <a:r>
            <a:rPr lang="en-US" sz="1400" b="0" i="0" kern="1200"/>
            <a:t>Portfolio optimization is a process that helps investors maximize returns and minimize risks in their investment portfolios. In this process, investors choose the assets that they want to invest in, determine the allocation of their investments, and perform a risk-return analysis to achieve the best possible outcome.</a:t>
          </a:r>
          <a:endParaRPr lang="en-US" sz="1400" kern="1200"/>
        </a:p>
      </dsp:txBody>
      <dsp:txXfrm>
        <a:off x="1705413" y="166380"/>
        <a:ext cx="8225177" cy="1707259"/>
      </dsp:txXfrm>
    </dsp:sp>
    <dsp:sp modelId="{0A302DE4-EAD7-41C1-AAC0-2D00304BC926}">
      <dsp:nvSpPr>
        <dsp:cNvPr id="0" name=""/>
        <dsp:cNvSpPr/>
      </dsp:nvSpPr>
      <dsp:spPr>
        <a:xfrm>
          <a:off x="0" y="2270470"/>
          <a:ext cx="10058399" cy="14765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C9019E-7E47-4130-976C-EE0B982D0773}">
      <dsp:nvSpPr>
        <dsp:cNvPr id="0" name=""/>
        <dsp:cNvSpPr/>
      </dsp:nvSpPr>
      <dsp:spPr>
        <a:xfrm>
          <a:off x="446655" y="2509375"/>
          <a:ext cx="812101" cy="812101"/>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2CF6E5-64CE-40BF-BEE9-953E177AE562}">
      <dsp:nvSpPr>
        <dsp:cNvPr id="0" name=""/>
        <dsp:cNvSpPr/>
      </dsp:nvSpPr>
      <dsp:spPr>
        <a:xfrm>
          <a:off x="1705413" y="2177152"/>
          <a:ext cx="8225177" cy="1707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685" tIns="180685" rIns="180685" bIns="180685" numCol="1" spcCol="1270" anchor="ctr" anchorCtr="0">
          <a:noAutofit/>
        </a:bodyPr>
        <a:lstStyle/>
        <a:p>
          <a:pPr marL="0" lvl="0" indent="0" algn="l" defTabSz="622300">
            <a:lnSpc>
              <a:spcPct val="100000"/>
            </a:lnSpc>
            <a:spcBef>
              <a:spcPct val="0"/>
            </a:spcBef>
            <a:spcAft>
              <a:spcPct val="35000"/>
            </a:spcAft>
            <a:buNone/>
          </a:pPr>
          <a:r>
            <a:rPr lang="en-US" sz="1400" b="0" i="0" kern="1200" dirty="0"/>
            <a:t>Risk and return are two key concepts that are central to portfolio optimization. Risk refers to the probability of losing money in an investment or the potential for variability in returns.</a:t>
          </a:r>
        </a:p>
        <a:p>
          <a:pPr marL="0" lvl="0" indent="0" algn="l" defTabSz="622300">
            <a:lnSpc>
              <a:spcPct val="100000"/>
            </a:lnSpc>
            <a:spcBef>
              <a:spcPct val="0"/>
            </a:spcBef>
            <a:spcAft>
              <a:spcPct val="35000"/>
            </a:spcAft>
            <a:buNone/>
          </a:pPr>
          <a:r>
            <a:rPr lang="en-US" sz="1400" b="0" i="0" kern="1200" dirty="0"/>
            <a:t>The higher the risk, the greater the chance that the investment's return will be lower than expected, or that the investor could lose money. Return, on the other hand, is the income or profit earned from an investment, typically expressed as a percentage of the investment's initial value. Investors seek higher returns, while minimizing the level of risk they are exposed to.</a:t>
          </a:r>
          <a:endParaRPr lang="en-US" sz="1400" kern="1200" dirty="0"/>
        </a:p>
      </dsp:txBody>
      <dsp:txXfrm>
        <a:off x="1705413" y="2177152"/>
        <a:ext cx="8225177" cy="17072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7058F8-56B2-4B95-AE6D-555EFDD0BC73}">
      <dsp:nvSpPr>
        <dsp:cNvPr id="0" name=""/>
        <dsp:cNvSpPr/>
      </dsp:nvSpPr>
      <dsp:spPr>
        <a:xfrm>
          <a:off x="1227" y="213139"/>
          <a:ext cx="4309690" cy="27366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79B749-B46E-439D-B432-1E0204F83A23}">
      <dsp:nvSpPr>
        <dsp:cNvPr id="0" name=""/>
        <dsp:cNvSpPr/>
      </dsp:nvSpPr>
      <dsp:spPr>
        <a:xfrm>
          <a:off x="480082" y="668051"/>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Portfolio Construction refers to a process of selecting the optimum mix of securities for the purpose of achieving maximum returns by taking minimum risk.</a:t>
          </a:r>
          <a:endParaRPr lang="en-US" sz="1900" kern="1200"/>
        </a:p>
      </dsp:txBody>
      <dsp:txXfrm>
        <a:off x="560236" y="748205"/>
        <a:ext cx="4149382" cy="2576345"/>
      </dsp:txXfrm>
    </dsp:sp>
    <dsp:sp modelId="{D9ECF5ED-27E5-4BA2-9EBE-44B93E6CA76B}">
      <dsp:nvSpPr>
        <dsp:cNvPr id="0" name=""/>
        <dsp:cNvSpPr/>
      </dsp:nvSpPr>
      <dsp:spPr>
        <a:xfrm>
          <a:off x="5268627" y="213139"/>
          <a:ext cx="4309690" cy="27366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91CF0B-978D-429A-A2FB-0F8E013921F0}">
      <dsp:nvSpPr>
        <dsp:cNvPr id="0" name=""/>
        <dsp:cNvSpPr/>
      </dsp:nvSpPr>
      <dsp:spPr>
        <a:xfrm>
          <a:off x="5747481" y="668051"/>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A Portfolio is a </a:t>
          </a:r>
          <a:r>
            <a:rPr lang="en-IN" sz="1900" kern="1200" dirty="0" err="1"/>
            <a:t>combition</a:t>
          </a:r>
          <a:r>
            <a:rPr lang="en-IN" sz="1900" kern="1200" dirty="0"/>
            <a:t> of various securities such as stocks, bonds and money market instruments. Diversification of investments helps in spreading risk over many assets; hence one must diversify securities in the portfolio to create an optimum portfolio and ensure good returns on portfolio.</a:t>
          </a:r>
          <a:endParaRPr lang="en-US" sz="1900" kern="1200" dirty="0"/>
        </a:p>
      </dsp:txBody>
      <dsp:txXfrm>
        <a:off x="5827635" y="748205"/>
        <a:ext cx="4149382" cy="25763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2F82AF-6489-4DA1-849B-CFD3F2E289F9}">
      <dsp:nvSpPr>
        <dsp:cNvPr id="0" name=""/>
        <dsp:cNvSpPr/>
      </dsp:nvSpPr>
      <dsp:spPr>
        <a:xfrm>
          <a:off x="4908626" y="1378777"/>
          <a:ext cx="1326304" cy="631200"/>
        </a:xfrm>
        <a:custGeom>
          <a:avLst/>
          <a:gdLst/>
          <a:ahLst/>
          <a:cxnLst/>
          <a:rect l="0" t="0" r="0" b="0"/>
          <a:pathLst>
            <a:path>
              <a:moveTo>
                <a:pt x="0" y="0"/>
              </a:moveTo>
              <a:lnTo>
                <a:pt x="0" y="430144"/>
              </a:lnTo>
              <a:lnTo>
                <a:pt x="1326304" y="430144"/>
              </a:lnTo>
              <a:lnTo>
                <a:pt x="1326304" y="631200"/>
              </a:lnTo>
            </a:path>
          </a:pathLst>
        </a:custGeom>
        <a:noFill/>
        <a:ln w="127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2BBC96-3018-48A2-AB68-0D349A7761A1}">
      <dsp:nvSpPr>
        <dsp:cNvPr id="0" name=""/>
        <dsp:cNvSpPr/>
      </dsp:nvSpPr>
      <dsp:spPr>
        <a:xfrm>
          <a:off x="3582322" y="1378777"/>
          <a:ext cx="1326304" cy="631200"/>
        </a:xfrm>
        <a:custGeom>
          <a:avLst/>
          <a:gdLst/>
          <a:ahLst/>
          <a:cxnLst/>
          <a:rect l="0" t="0" r="0" b="0"/>
          <a:pathLst>
            <a:path>
              <a:moveTo>
                <a:pt x="1326304" y="0"/>
              </a:moveTo>
              <a:lnTo>
                <a:pt x="1326304" y="430144"/>
              </a:lnTo>
              <a:lnTo>
                <a:pt x="0" y="430144"/>
              </a:lnTo>
              <a:lnTo>
                <a:pt x="0" y="631200"/>
              </a:lnTo>
            </a:path>
          </a:pathLst>
        </a:custGeom>
        <a:noFill/>
        <a:ln w="127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3DFD14-95EE-4664-91A9-11D9DFF7AAEF}">
      <dsp:nvSpPr>
        <dsp:cNvPr id="0" name=""/>
        <dsp:cNvSpPr/>
      </dsp:nvSpPr>
      <dsp:spPr>
        <a:xfrm>
          <a:off x="3823468" y="627"/>
          <a:ext cx="2170315" cy="137815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FF414A-C9AF-4DBC-87C5-7CC723D7722D}">
      <dsp:nvSpPr>
        <dsp:cNvPr id="0" name=""/>
        <dsp:cNvSpPr/>
      </dsp:nvSpPr>
      <dsp:spPr>
        <a:xfrm>
          <a:off x="4064615" y="229716"/>
          <a:ext cx="2170315" cy="1378150"/>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a:t>Two approaches</a:t>
          </a:r>
          <a:endParaRPr lang="en-US" sz="2700" kern="1200"/>
        </a:p>
      </dsp:txBody>
      <dsp:txXfrm>
        <a:off x="4104980" y="270081"/>
        <a:ext cx="2089585" cy="1297420"/>
      </dsp:txXfrm>
    </dsp:sp>
    <dsp:sp modelId="{CA975AA6-3DA8-4782-B14A-3F4EE167757F}">
      <dsp:nvSpPr>
        <dsp:cNvPr id="0" name=""/>
        <dsp:cNvSpPr/>
      </dsp:nvSpPr>
      <dsp:spPr>
        <a:xfrm>
          <a:off x="2497164" y="2009978"/>
          <a:ext cx="2170315" cy="137815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03C55E-FA3F-4C59-A7E6-4CF6469C6C53}">
      <dsp:nvSpPr>
        <dsp:cNvPr id="0" name=""/>
        <dsp:cNvSpPr/>
      </dsp:nvSpPr>
      <dsp:spPr>
        <a:xfrm>
          <a:off x="2738310" y="2239067"/>
          <a:ext cx="2170315" cy="1378150"/>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a:t>Traditional Approach </a:t>
          </a:r>
          <a:endParaRPr lang="en-US" sz="2700" kern="1200"/>
        </a:p>
      </dsp:txBody>
      <dsp:txXfrm>
        <a:off x="2778675" y="2279432"/>
        <a:ext cx="2089585" cy="1297420"/>
      </dsp:txXfrm>
    </dsp:sp>
    <dsp:sp modelId="{ADB37C7F-00AC-4301-B4F0-1A18607B0769}">
      <dsp:nvSpPr>
        <dsp:cNvPr id="0" name=""/>
        <dsp:cNvSpPr/>
      </dsp:nvSpPr>
      <dsp:spPr>
        <a:xfrm>
          <a:off x="5149773" y="2009978"/>
          <a:ext cx="2170315" cy="137815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68EE29-7EA2-4F59-A16F-F8B88BC90039}">
      <dsp:nvSpPr>
        <dsp:cNvPr id="0" name=""/>
        <dsp:cNvSpPr/>
      </dsp:nvSpPr>
      <dsp:spPr>
        <a:xfrm>
          <a:off x="5390919" y="2239067"/>
          <a:ext cx="2170315" cy="1378150"/>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a:t>Modern Approach</a:t>
          </a:r>
          <a:endParaRPr lang="en-US" sz="2700" kern="1200"/>
        </a:p>
      </dsp:txBody>
      <dsp:txXfrm>
        <a:off x="5431284" y="2279432"/>
        <a:ext cx="2089585" cy="12974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84CE80-F9A4-4035-AA8E-FB2F04FA13F0}">
      <dsp:nvSpPr>
        <dsp:cNvPr id="0" name=""/>
        <dsp:cNvSpPr/>
      </dsp:nvSpPr>
      <dsp:spPr>
        <a:xfrm>
          <a:off x="0" y="477"/>
          <a:ext cx="6572250" cy="6572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7D0F1D-E000-47E9-91AD-95B852B5C480}">
      <dsp:nvSpPr>
        <dsp:cNvPr id="0" name=""/>
        <dsp:cNvSpPr/>
      </dsp:nvSpPr>
      <dsp:spPr>
        <a:xfrm>
          <a:off x="198833" y="148369"/>
          <a:ext cx="361514" cy="36151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821BEE-F472-492F-86EC-B4ED6056C06E}">
      <dsp:nvSpPr>
        <dsp:cNvPr id="0" name=""/>
        <dsp:cNvSpPr/>
      </dsp:nvSpPr>
      <dsp:spPr>
        <a:xfrm>
          <a:off x="759180" y="477"/>
          <a:ext cx="5813069" cy="65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64" tIns="69564" rIns="69564" bIns="69564" numCol="1" spcCol="1270" anchor="ctr" anchorCtr="0">
          <a:noAutofit/>
        </a:bodyPr>
        <a:lstStyle/>
        <a:p>
          <a:pPr marL="0" lvl="0" indent="0" algn="l" defTabSz="711200">
            <a:lnSpc>
              <a:spcPct val="100000"/>
            </a:lnSpc>
            <a:spcBef>
              <a:spcPct val="0"/>
            </a:spcBef>
            <a:spcAft>
              <a:spcPct val="35000"/>
            </a:spcAft>
            <a:buNone/>
          </a:pPr>
          <a:r>
            <a:rPr lang="en-IN" sz="1600" kern="1200"/>
            <a:t>The constraints decided on the basis of :</a:t>
          </a:r>
          <a:endParaRPr lang="en-US" sz="1600" kern="1200"/>
        </a:p>
      </dsp:txBody>
      <dsp:txXfrm>
        <a:off x="759180" y="477"/>
        <a:ext cx="5813069" cy="657299"/>
      </dsp:txXfrm>
    </dsp:sp>
    <dsp:sp modelId="{33CAC204-DCA5-44C9-B7AA-0757C1F1F480}">
      <dsp:nvSpPr>
        <dsp:cNvPr id="0" name=""/>
        <dsp:cNvSpPr/>
      </dsp:nvSpPr>
      <dsp:spPr>
        <a:xfrm>
          <a:off x="0" y="822101"/>
          <a:ext cx="6572250" cy="6572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064E9E-FDC5-4132-B07C-2DCB46C5D91A}">
      <dsp:nvSpPr>
        <dsp:cNvPr id="0" name=""/>
        <dsp:cNvSpPr/>
      </dsp:nvSpPr>
      <dsp:spPr>
        <a:xfrm>
          <a:off x="198833" y="969994"/>
          <a:ext cx="361514" cy="36151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53E310-6C08-4839-AC10-B48FB7CB3D41}">
      <dsp:nvSpPr>
        <dsp:cNvPr id="0" name=""/>
        <dsp:cNvSpPr/>
      </dsp:nvSpPr>
      <dsp:spPr>
        <a:xfrm>
          <a:off x="759180" y="822101"/>
          <a:ext cx="5813069" cy="65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64" tIns="69564" rIns="69564" bIns="69564" numCol="1" spcCol="1270" anchor="ctr" anchorCtr="0">
          <a:noAutofit/>
        </a:bodyPr>
        <a:lstStyle/>
        <a:p>
          <a:pPr marL="0" lvl="0" indent="0" algn="l" defTabSz="711200">
            <a:lnSpc>
              <a:spcPct val="100000"/>
            </a:lnSpc>
            <a:spcBef>
              <a:spcPct val="0"/>
            </a:spcBef>
            <a:spcAft>
              <a:spcPct val="35000"/>
            </a:spcAft>
            <a:buNone/>
          </a:pPr>
          <a:r>
            <a:rPr lang="en-IN" sz="1600" kern="1200"/>
            <a:t>Income needs: Investor needs for current income.</a:t>
          </a:r>
          <a:endParaRPr lang="en-US" sz="1600" kern="1200"/>
        </a:p>
      </dsp:txBody>
      <dsp:txXfrm>
        <a:off x="759180" y="822101"/>
        <a:ext cx="5813069" cy="657299"/>
      </dsp:txXfrm>
    </dsp:sp>
    <dsp:sp modelId="{B014741E-FB2D-432C-AFDF-A012C5E60508}">
      <dsp:nvSpPr>
        <dsp:cNvPr id="0" name=""/>
        <dsp:cNvSpPr/>
      </dsp:nvSpPr>
      <dsp:spPr>
        <a:xfrm>
          <a:off x="0" y="1643726"/>
          <a:ext cx="6572250" cy="6572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55EE53-FF51-4C17-A30D-A83AB13F0A67}">
      <dsp:nvSpPr>
        <dsp:cNvPr id="0" name=""/>
        <dsp:cNvSpPr/>
      </dsp:nvSpPr>
      <dsp:spPr>
        <a:xfrm>
          <a:off x="198833" y="1791618"/>
          <a:ext cx="361514" cy="361514"/>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6EB9B5-5990-423C-BDAE-0FEC68647D84}">
      <dsp:nvSpPr>
        <dsp:cNvPr id="0" name=""/>
        <dsp:cNvSpPr/>
      </dsp:nvSpPr>
      <dsp:spPr>
        <a:xfrm>
          <a:off x="759180" y="1643726"/>
          <a:ext cx="5813069" cy="65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64" tIns="69564" rIns="69564" bIns="69564" numCol="1" spcCol="1270" anchor="ctr" anchorCtr="0">
          <a:noAutofit/>
        </a:bodyPr>
        <a:lstStyle/>
        <a:p>
          <a:pPr marL="0" lvl="0" indent="0" algn="l" defTabSz="711200">
            <a:lnSpc>
              <a:spcPct val="100000"/>
            </a:lnSpc>
            <a:spcBef>
              <a:spcPct val="0"/>
            </a:spcBef>
            <a:spcAft>
              <a:spcPct val="35000"/>
            </a:spcAft>
            <a:buNone/>
          </a:pPr>
          <a:r>
            <a:rPr lang="en-IN" sz="1600" kern="1200"/>
            <a:t>Liquidity needs: Investor preference for liquid assets</a:t>
          </a:r>
          <a:endParaRPr lang="en-US" sz="1600" kern="1200"/>
        </a:p>
      </dsp:txBody>
      <dsp:txXfrm>
        <a:off x="759180" y="1643726"/>
        <a:ext cx="5813069" cy="657299"/>
      </dsp:txXfrm>
    </dsp:sp>
    <dsp:sp modelId="{B4584D36-8767-45F3-AE18-BFC6DF8036D8}">
      <dsp:nvSpPr>
        <dsp:cNvPr id="0" name=""/>
        <dsp:cNvSpPr/>
      </dsp:nvSpPr>
      <dsp:spPr>
        <a:xfrm>
          <a:off x="0" y="2465350"/>
          <a:ext cx="6572250" cy="6572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A9441A-A359-480D-AEA0-95CF774AA08E}">
      <dsp:nvSpPr>
        <dsp:cNvPr id="0" name=""/>
        <dsp:cNvSpPr/>
      </dsp:nvSpPr>
      <dsp:spPr>
        <a:xfrm>
          <a:off x="198833" y="2613242"/>
          <a:ext cx="361514" cy="361514"/>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8D5CFC-61D4-45B4-99D5-605B98088E49}">
      <dsp:nvSpPr>
        <dsp:cNvPr id="0" name=""/>
        <dsp:cNvSpPr/>
      </dsp:nvSpPr>
      <dsp:spPr>
        <a:xfrm>
          <a:off x="759180" y="2465350"/>
          <a:ext cx="5813069" cy="65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64" tIns="69564" rIns="69564" bIns="69564" numCol="1" spcCol="1270" anchor="ctr" anchorCtr="0">
          <a:noAutofit/>
        </a:bodyPr>
        <a:lstStyle/>
        <a:p>
          <a:pPr marL="0" lvl="0" indent="0" algn="l" defTabSz="711200">
            <a:lnSpc>
              <a:spcPct val="100000"/>
            </a:lnSpc>
            <a:spcBef>
              <a:spcPct val="0"/>
            </a:spcBef>
            <a:spcAft>
              <a:spcPct val="35000"/>
            </a:spcAft>
            <a:buNone/>
          </a:pPr>
          <a:r>
            <a:rPr lang="en-IN" sz="1600" kern="1200"/>
            <a:t>Safety of principal: Saftery of principal value at the time of liquidation</a:t>
          </a:r>
          <a:endParaRPr lang="en-US" sz="1600" kern="1200"/>
        </a:p>
      </dsp:txBody>
      <dsp:txXfrm>
        <a:off x="759180" y="2465350"/>
        <a:ext cx="5813069" cy="657299"/>
      </dsp:txXfrm>
    </dsp:sp>
    <dsp:sp modelId="{4D38E721-2E56-4993-804E-F33D745BC102}">
      <dsp:nvSpPr>
        <dsp:cNvPr id="0" name=""/>
        <dsp:cNvSpPr/>
      </dsp:nvSpPr>
      <dsp:spPr>
        <a:xfrm>
          <a:off x="0" y="3286974"/>
          <a:ext cx="6572250" cy="6572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9095BD-553F-41D5-A7F1-85D2590CEEC6}">
      <dsp:nvSpPr>
        <dsp:cNvPr id="0" name=""/>
        <dsp:cNvSpPr/>
      </dsp:nvSpPr>
      <dsp:spPr>
        <a:xfrm>
          <a:off x="198833" y="3434866"/>
          <a:ext cx="361514" cy="361514"/>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F92080-940D-4CD4-BA19-BB6A6E6244CA}">
      <dsp:nvSpPr>
        <dsp:cNvPr id="0" name=""/>
        <dsp:cNvSpPr/>
      </dsp:nvSpPr>
      <dsp:spPr>
        <a:xfrm>
          <a:off x="759180" y="3286974"/>
          <a:ext cx="5813069" cy="65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64" tIns="69564" rIns="69564" bIns="69564" numCol="1" spcCol="1270" anchor="ctr" anchorCtr="0">
          <a:noAutofit/>
        </a:bodyPr>
        <a:lstStyle/>
        <a:p>
          <a:pPr marL="0" lvl="0" indent="0" algn="l" defTabSz="711200">
            <a:lnSpc>
              <a:spcPct val="100000"/>
            </a:lnSpc>
            <a:spcBef>
              <a:spcPct val="0"/>
            </a:spcBef>
            <a:spcAft>
              <a:spcPct val="35000"/>
            </a:spcAft>
            <a:buNone/>
          </a:pPr>
          <a:r>
            <a:rPr lang="en-IN" sz="1600" kern="1200"/>
            <a:t>Time horizon: Life Cycle stage and investment planning periods of investor</a:t>
          </a:r>
          <a:endParaRPr lang="en-US" sz="1600" kern="1200"/>
        </a:p>
      </dsp:txBody>
      <dsp:txXfrm>
        <a:off x="759180" y="3286974"/>
        <a:ext cx="5813069" cy="657299"/>
      </dsp:txXfrm>
    </dsp:sp>
    <dsp:sp modelId="{E75B857A-3B3A-41FA-BA30-0199873A47A7}">
      <dsp:nvSpPr>
        <dsp:cNvPr id="0" name=""/>
        <dsp:cNvSpPr/>
      </dsp:nvSpPr>
      <dsp:spPr>
        <a:xfrm>
          <a:off x="0" y="4108598"/>
          <a:ext cx="6572250" cy="6572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FBD56-FDAF-4614-8265-F3A8FA284AB8}">
      <dsp:nvSpPr>
        <dsp:cNvPr id="0" name=""/>
        <dsp:cNvSpPr/>
      </dsp:nvSpPr>
      <dsp:spPr>
        <a:xfrm>
          <a:off x="198833" y="4256491"/>
          <a:ext cx="361514" cy="361514"/>
        </a:xfrm>
        <a:prstGeom prst="rect">
          <a:avLst/>
        </a:prstGeom>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8B11ECF-8DC7-4D09-917B-0349B1A5F440}">
      <dsp:nvSpPr>
        <dsp:cNvPr id="0" name=""/>
        <dsp:cNvSpPr/>
      </dsp:nvSpPr>
      <dsp:spPr>
        <a:xfrm>
          <a:off x="759180" y="4108598"/>
          <a:ext cx="5813069" cy="65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64" tIns="69564" rIns="69564" bIns="69564" numCol="1" spcCol="1270" anchor="ctr" anchorCtr="0">
          <a:noAutofit/>
        </a:bodyPr>
        <a:lstStyle/>
        <a:p>
          <a:pPr marL="0" lvl="0" indent="0" algn="l" defTabSz="711200">
            <a:lnSpc>
              <a:spcPct val="100000"/>
            </a:lnSpc>
            <a:spcBef>
              <a:spcPct val="0"/>
            </a:spcBef>
            <a:spcAft>
              <a:spcPct val="35000"/>
            </a:spcAft>
            <a:buNone/>
          </a:pPr>
          <a:r>
            <a:rPr lang="en-IN" sz="1600" kern="1200"/>
            <a:t>Tax Consideration: Tax benefits of investing in a particular asset</a:t>
          </a:r>
          <a:endParaRPr lang="en-US" sz="1600" kern="1200"/>
        </a:p>
      </dsp:txBody>
      <dsp:txXfrm>
        <a:off x="759180" y="4108598"/>
        <a:ext cx="5813069" cy="657299"/>
      </dsp:txXfrm>
    </dsp:sp>
    <dsp:sp modelId="{262C0E2B-EB77-4CA9-8A89-207CCB5B1FDA}">
      <dsp:nvSpPr>
        <dsp:cNvPr id="0" name=""/>
        <dsp:cNvSpPr/>
      </dsp:nvSpPr>
      <dsp:spPr>
        <a:xfrm>
          <a:off x="0" y="4930223"/>
          <a:ext cx="6572250" cy="6572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BF29A4-0FE1-414A-B1AA-A39CBA4E4371}">
      <dsp:nvSpPr>
        <dsp:cNvPr id="0" name=""/>
        <dsp:cNvSpPr/>
      </dsp:nvSpPr>
      <dsp:spPr>
        <a:xfrm>
          <a:off x="198833" y="5078115"/>
          <a:ext cx="361514" cy="361514"/>
        </a:xfrm>
        <a:prstGeom prst="rect">
          <a:avLst/>
        </a:prstGeom>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DCF553-2EEC-46A4-BB37-0A917067E119}">
      <dsp:nvSpPr>
        <dsp:cNvPr id="0" name=""/>
        <dsp:cNvSpPr/>
      </dsp:nvSpPr>
      <dsp:spPr>
        <a:xfrm>
          <a:off x="759180" y="4930223"/>
          <a:ext cx="5813069" cy="65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64" tIns="69564" rIns="69564" bIns="69564" numCol="1" spcCol="1270" anchor="ctr" anchorCtr="0">
          <a:noAutofit/>
        </a:bodyPr>
        <a:lstStyle/>
        <a:p>
          <a:pPr marL="0" lvl="0" indent="0" algn="l" defTabSz="711200">
            <a:lnSpc>
              <a:spcPct val="100000"/>
            </a:lnSpc>
            <a:spcBef>
              <a:spcPct val="0"/>
            </a:spcBef>
            <a:spcAft>
              <a:spcPct val="35000"/>
            </a:spcAft>
            <a:buNone/>
          </a:pPr>
          <a:r>
            <a:rPr lang="en-IN" sz="1600" kern="1200"/>
            <a:t>Temperament: Risk being the capacity of the investor</a:t>
          </a:r>
          <a:endParaRPr lang="en-US" sz="1600" kern="1200"/>
        </a:p>
      </dsp:txBody>
      <dsp:txXfrm>
        <a:off x="759180" y="4930223"/>
        <a:ext cx="5813069" cy="65729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37411C-B942-4B67-A7E7-0D2CA03DB7CF}"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357A1DB-8A84-475E-9280-4C3E55F84746}" type="slidenum">
              <a:rPr lang="en-US" smtClean="0"/>
              <a:t>‹#›</a:t>
            </a:fld>
            <a:endParaRPr lang="en-US"/>
          </a:p>
        </p:txBody>
      </p:sp>
    </p:spTree>
    <p:extLst>
      <p:ext uri="{BB962C8B-B14F-4D97-AF65-F5344CB8AC3E}">
        <p14:creationId xmlns:p14="http://schemas.microsoft.com/office/powerpoint/2010/main" val="1267689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37411C-B942-4B67-A7E7-0D2CA03DB7CF}"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7A1DB-8A84-475E-9280-4C3E55F84746}" type="slidenum">
              <a:rPr lang="en-US" smtClean="0"/>
              <a:t>‹#›</a:t>
            </a:fld>
            <a:endParaRPr lang="en-US"/>
          </a:p>
        </p:txBody>
      </p:sp>
    </p:spTree>
    <p:extLst>
      <p:ext uri="{BB962C8B-B14F-4D97-AF65-F5344CB8AC3E}">
        <p14:creationId xmlns:p14="http://schemas.microsoft.com/office/powerpoint/2010/main" val="3555837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37411C-B942-4B67-A7E7-0D2CA03DB7CF}"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7A1DB-8A84-475E-9280-4C3E55F84746}" type="slidenum">
              <a:rPr lang="en-US" smtClean="0"/>
              <a:t>‹#›</a:t>
            </a:fld>
            <a:endParaRPr lang="en-US"/>
          </a:p>
        </p:txBody>
      </p:sp>
    </p:spTree>
    <p:extLst>
      <p:ext uri="{BB962C8B-B14F-4D97-AF65-F5344CB8AC3E}">
        <p14:creationId xmlns:p14="http://schemas.microsoft.com/office/powerpoint/2010/main" val="726214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37411C-B942-4B67-A7E7-0D2CA03DB7CF}"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7A1DB-8A84-475E-9280-4C3E55F84746}" type="slidenum">
              <a:rPr lang="en-US" smtClean="0"/>
              <a:t>‹#›</a:t>
            </a:fld>
            <a:endParaRPr lang="en-US"/>
          </a:p>
        </p:txBody>
      </p:sp>
    </p:spTree>
    <p:extLst>
      <p:ext uri="{BB962C8B-B14F-4D97-AF65-F5344CB8AC3E}">
        <p14:creationId xmlns:p14="http://schemas.microsoft.com/office/powerpoint/2010/main" val="2341107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237411C-B942-4B67-A7E7-0D2CA03DB7CF}" type="datetimeFigureOut">
              <a:rPr lang="en-US" smtClean="0"/>
              <a:t>3/30/2023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357A1DB-8A84-475E-9280-4C3E55F84746}" type="slidenum">
              <a:rPr lang="en-US" smtClean="0"/>
              <a:t>‹#›</a:t>
            </a:fld>
            <a:endParaRPr lang="en-US"/>
          </a:p>
        </p:txBody>
      </p:sp>
    </p:spTree>
    <p:extLst>
      <p:ext uri="{BB962C8B-B14F-4D97-AF65-F5344CB8AC3E}">
        <p14:creationId xmlns:p14="http://schemas.microsoft.com/office/powerpoint/2010/main" val="3062435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37411C-B942-4B67-A7E7-0D2CA03DB7CF}"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7A1DB-8A84-475E-9280-4C3E55F84746}" type="slidenum">
              <a:rPr lang="en-US" smtClean="0"/>
              <a:t>‹#›</a:t>
            </a:fld>
            <a:endParaRPr lang="en-US"/>
          </a:p>
        </p:txBody>
      </p:sp>
    </p:spTree>
    <p:extLst>
      <p:ext uri="{BB962C8B-B14F-4D97-AF65-F5344CB8AC3E}">
        <p14:creationId xmlns:p14="http://schemas.microsoft.com/office/powerpoint/2010/main" val="2022278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37411C-B942-4B67-A7E7-0D2CA03DB7CF}" type="datetimeFigureOut">
              <a:rPr lang="en-US" smtClean="0"/>
              <a:t>3/30/2023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57A1DB-8A84-475E-9280-4C3E55F84746}" type="slidenum">
              <a:rPr lang="en-US" smtClean="0"/>
              <a:t>‹#›</a:t>
            </a:fld>
            <a:endParaRPr lang="en-US"/>
          </a:p>
        </p:txBody>
      </p:sp>
    </p:spTree>
    <p:extLst>
      <p:ext uri="{BB962C8B-B14F-4D97-AF65-F5344CB8AC3E}">
        <p14:creationId xmlns:p14="http://schemas.microsoft.com/office/powerpoint/2010/main" val="874163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37411C-B942-4B67-A7E7-0D2CA03DB7CF}" type="datetimeFigureOut">
              <a:rPr lang="en-US" smtClean="0"/>
              <a:t>3/30/2023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57A1DB-8A84-475E-9280-4C3E55F84746}" type="slidenum">
              <a:rPr lang="en-US" smtClean="0"/>
              <a:t>‹#›</a:t>
            </a:fld>
            <a:endParaRPr lang="en-US"/>
          </a:p>
        </p:txBody>
      </p:sp>
    </p:spTree>
    <p:extLst>
      <p:ext uri="{BB962C8B-B14F-4D97-AF65-F5344CB8AC3E}">
        <p14:creationId xmlns:p14="http://schemas.microsoft.com/office/powerpoint/2010/main" val="3999535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37411C-B942-4B67-A7E7-0D2CA03DB7CF}" type="datetimeFigureOut">
              <a:rPr lang="en-US" smtClean="0"/>
              <a:t>3/30/2023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57A1DB-8A84-475E-9280-4C3E55F84746}" type="slidenum">
              <a:rPr lang="en-US" smtClean="0"/>
              <a:t>‹#›</a:t>
            </a:fld>
            <a:endParaRPr lang="en-US"/>
          </a:p>
        </p:txBody>
      </p:sp>
    </p:spTree>
    <p:extLst>
      <p:ext uri="{BB962C8B-B14F-4D97-AF65-F5344CB8AC3E}">
        <p14:creationId xmlns:p14="http://schemas.microsoft.com/office/powerpoint/2010/main" val="618413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37411C-B942-4B67-A7E7-0D2CA03DB7CF}"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357A1DB-8A84-475E-9280-4C3E55F84746}" type="slidenum">
              <a:rPr lang="en-US" smtClean="0"/>
              <a:t>‹#›</a:t>
            </a:fld>
            <a:endParaRPr lang="en-US"/>
          </a:p>
        </p:txBody>
      </p:sp>
    </p:spTree>
    <p:extLst>
      <p:ext uri="{BB962C8B-B14F-4D97-AF65-F5344CB8AC3E}">
        <p14:creationId xmlns:p14="http://schemas.microsoft.com/office/powerpoint/2010/main" val="432904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37411C-B942-4B67-A7E7-0D2CA03DB7CF}" type="datetimeFigureOut">
              <a:rPr lang="en-US" smtClean="0"/>
              <a:t>3/30/2023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357A1DB-8A84-475E-9280-4C3E55F84746}" type="slidenum">
              <a:rPr lang="en-US" smtClean="0"/>
              <a:t>‹#›</a:t>
            </a:fld>
            <a:endParaRPr lang="en-US"/>
          </a:p>
        </p:txBody>
      </p:sp>
    </p:spTree>
    <p:extLst>
      <p:ext uri="{BB962C8B-B14F-4D97-AF65-F5344CB8AC3E}">
        <p14:creationId xmlns:p14="http://schemas.microsoft.com/office/powerpoint/2010/main" val="2184801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237411C-B942-4B67-A7E7-0D2CA03DB7CF}" type="datetimeFigureOut">
              <a:rPr lang="en-US" smtClean="0"/>
              <a:t>3/30/2023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357A1DB-8A84-475E-9280-4C3E55F84746}" type="slidenum">
              <a:rPr lang="en-US" smtClean="0"/>
              <a:t>‹#›</a:t>
            </a:fld>
            <a:endParaRPr lang="en-US"/>
          </a:p>
        </p:txBody>
      </p:sp>
    </p:spTree>
    <p:extLst>
      <p:ext uri="{BB962C8B-B14F-4D97-AF65-F5344CB8AC3E}">
        <p14:creationId xmlns:p14="http://schemas.microsoft.com/office/powerpoint/2010/main" val="2129794959"/>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3.wdp"/><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7.jpe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7" Type="http://schemas.microsoft.com/office/2007/relationships/hdphoto" Target="../media/hdphoto1.wdp"/><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smartasset.com/investing/risk-and-reward-in-high-yield-investing#q=What%20is%20risk" TargetMode="Externa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8" Type="http://schemas.microsoft.com/office/2007/relationships/diagramDrawing" Target="../diagrams/drawing4.xml"/><Relationship Id="rId3" Type="http://schemas.microsoft.com/office/2007/relationships/hdphoto" Target="../media/hdphoto2.wdp"/><Relationship Id="rId7" Type="http://schemas.openxmlformats.org/officeDocument/2006/relationships/diagramColors" Target="../diagrams/colors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4.xml.rels><?xml version="1.0" encoding="UTF-8" standalone="yes"?>
<Relationships xmlns="http://schemas.openxmlformats.org/package/2006/relationships"><Relationship Id="rId8" Type="http://schemas.microsoft.com/office/2007/relationships/diagramDrawing" Target="../diagrams/drawing5.xml"/><Relationship Id="rId3" Type="http://schemas.microsoft.com/office/2007/relationships/hdphoto" Target="../media/hdphoto2.wdp"/><Relationship Id="rId7" Type="http://schemas.openxmlformats.org/officeDocument/2006/relationships/diagramColors" Target="../diagrams/colors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6.xml"/><Relationship Id="rId3" Type="http://schemas.microsoft.com/office/2007/relationships/hdphoto" Target="../media/hdphoto2.wdp"/><Relationship Id="rId7" Type="http://schemas.openxmlformats.org/officeDocument/2006/relationships/diagramQuickStyle" Target="../diagrams/quickStyle6.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2.png"/><Relationship Id="rId9" Type="http://schemas.microsoft.com/office/2007/relationships/diagramDrawing" Target="../diagrams/drawing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4.jpeg"/><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hyperlink" Target="https://www.investopedia.com/terms/v/volatility.asp" TargetMode="External"/><Relationship Id="rId4" Type="http://schemas.microsoft.com/office/2007/relationships/hdphoto" Target="../media/hdphoto5.wdp"/></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0.png"/><Relationship Id="rId5" Type="http://schemas.microsoft.com/office/2007/relationships/hdphoto" Target="../media/hdphoto1.wdp"/><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1.png"/><Relationship Id="rId5" Type="http://schemas.microsoft.com/office/2007/relationships/hdphoto" Target="../media/hdphoto2.wdp"/><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2.png"/></Relationships>
</file>

<file path=ppt/slides/_rels/slide3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github.com/sahilgupta2210/Stock-Portfolio-Optimization-using-MPT-and-LSTM" TargetMode="External"/><Relationship Id="rId3" Type="http://schemas.microsoft.com/office/2007/relationships/hdphoto" Target="../media/hdphoto2.wdp"/><Relationship Id="rId7" Type="http://schemas.openxmlformats.org/officeDocument/2006/relationships/hyperlink" Target="https://smartasset.com/investing/guide-portfolio-optimization-strategies"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www.stat.berkeley.edu/~aldous/24/Posted/Ali_Setayesh.pdf" TargetMode="External"/><Relationship Id="rId5" Type="http://schemas.openxmlformats.org/officeDocument/2006/relationships/hyperlink" Target="https://www.wallstreetmojo.com/portfolio-optimization/#h-examples-of-portfolio-optimization" TargetMode="External"/><Relationship Id="rId4" Type="http://schemas.openxmlformats.org/officeDocument/2006/relationships/image" Target="../media/image56.jpeg"/><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microsoft.com/office/2007/relationships/hdphoto" Target="../media/hdphoto2.wdp"/><Relationship Id="rId7" Type="http://schemas.openxmlformats.org/officeDocument/2006/relationships/image" Target="../media/image21.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smartasset.com/investing/systemic-risk" TargetMode="External"/><Relationship Id="rId5" Type="http://schemas.openxmlformats.org/officeDocument/2006/relationships/hyperlink" Target="https://smartasset.com/investing/asset-classes#q=asset%20classes" TargetMode="External"/><Relationship Id="rId4" Type="http://schemas.openxmlformats.org/officeDocument/2006/relationships/hyperlink" Target="https://smartasset.com/investing/investment-calculator"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smartasset.com/investing/types-of-bonds#q=income%20generating%20bonds" TargetMode="External"/><Relationship Id="rId7" Type="http://schemas.microsoft.com/office/2007/relationships/hdphoto" Target="../media/hdphoto2.wdp"/><Relationship Id="rId2" Type="http://schemas.openxmlformats.org/officeDocument/2006/relationships/hyperlink" Target="https://smartasset.com/investing/what-is-a-bond#q=Bonds"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2.png"/><Relationship Id="rId4" Type="http://schemas.openxmlformats.org/officeDocument/2006/relationships/hyperlink" Target="https://smartasset.com/investing/what-are-commodities#q=commodities%20traini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martasset.com/investing/what-are-exchange-traded-funds-etfs#q=exchange%20tra"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01C40124-1649-4FF2-8F64-C8284EB9FD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086727CD-9977-4B25-9516-2B6E06AAA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219F4D31-E06B-4B98-A1F1-A29AFCBDD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17" name="Rectangle 16">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9" name="Rectangle 18">
            <a:extLst>
              <a:ext uri="{FF2B5EF4-FFF2-40B4-BE49-F238E27FC236}">
                <a16:creationId xmlns:a16="http://schemas.microsoft.com/office/drawing/2014/main" id="{E7320EF0-BBCF-4227-8108-92736B729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7997"/>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166343" y="2062658"/>
            <a:ext cx="5938987" cy="862987"/>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p>
            <a:pPr>
              <a:lnSpc>
                <a:spcPct val="90000"/>
              </a:lnSpc>
            </a:pPr>
            <a:r>
              <a:rPr lang="en-US" sz="4000" b="1">
                <a:ln w="9525">
                  <a:solidFill>
                    <a:schemeClr val="bg1"/>
                  </a:solidFill>
                  <a:prstDash val="solid"/>
                </a:ln>
                <a:solidFill>
                  <a:schemeClr val="tx1"/>
                </a:solidFill>
                <a:effectLst>
                  <a:outerShdw blurRad="12700" dist="38100" dir="2700000" algn="tl" rotWithShape="0">
                    <a:schemeClr val="bg1">
                      <a:lumMod val="50000"/>
                    </a:schemeClr>
                  </a:outerShdw>
                </a:effectLst>
              </a:rPr>
              <a:t>PORTFOLIO OPTIMIZATION</a:t>
            </a: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1" name="Freeform: Shape 20">
            <a:extLst>
              <a:ext uri="{FF2B5EF4-FFF2-40B4-BE49-F238E27FC236}">
                <a16:creationId xmlns:a16="http://schemas.microsoft.com/office/drawing/2014/main" id="{E5821A2D-F010-4C2B-8819-23281D9C7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42934" y="859809"/>
            <a:ext cx="2408325" cy="2408325"/>
          </a:xfrm>
          <a:prstGeom prst="rect">
            <a:avLst/>
          </a:prstGeom>
        </p:spPr>
      </p:pic>
      <p:sp>
        <p:nvSpPr>
          <p:cNvPr id="4" name="Google Shape;83;p13"/>
          <p:cNvSpPr txBox="1">
            <a:spLocks noGrp="1"/>
          </p:cNvSpPr>
          <p:nvPr>
            <p:ph type="subTitle" idx="1"/>
          </p:nvPr>
        </p:nvSpPr>
        <p:spPr>
          <a:xfrm>
            <a:off x="6212998" y="3392269"/>
            <a:ext cx="5472639" cy="2136117"/>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spcFirstLastPara="1" vert="horz" lIns="91440" tIns="45720" rIns="91440" bIns="45720" rtlCol="0" anchorCtr="0">
            <a:normAutofit/>
          </a:bodyPr>
          <a:lstStyle/>
          <a:p>
            <a:pPr marL="0" lvl="0" indent="-182880">
              <a:spcBef>
                <a:spcPts val="600"/>
              </a:spcBef>
              <a:spcAft>
                <a:spcPts val="0"/>
              </a:spcAft>
              <a:buFont typeface="Wingdings" pitchFamily="2" charset="2"/>
              <a:buChar char="§"/>
            </a:pPr>
            <a:r>
              <a:rPr lang="en-US" dirty="0">
                <a:solidFill>
                  <a:schemeClr val="bg1"/>
                </a:solidFill>
              </a:rPr>
              <a:t>Course : Financial Analytics</a:t>
            </a:r>
          </a:p>
          <a:p>
            <a:pPr marL="0" lvl="0" indent="-182880">
              <a:spcBef>
                <a:spcPts val="600"/>
              </a:spcBef>
              <a:spcAft>
                <a:spcPts val="0"/>
              </a:spcAft>
              <a:buFont typeface="Wingdings" pitchFamily="2" charset="2"/>
              <a:buChar char="§"/>
            </a:pPr>
            <a:r>
              <a:rPr lang="en-US" dirty="0">
                <a:solidFill>
                  <a:schemeClr val="bg1"/>
                </a:solidFill>
              </a:rPr>
              <a:t>Sem : 4</a:t>
            </a:r>
          </a:p>
          <a:p>
            <a:pPr marL="0" lvl="0" indent="-182880">
              <a:spcBef>
                <a:spcPts val="600"/>
              </a:spcBef>
              <a:spcAft>
                <a:spcPts val="0"/>
              </a:spcAft>
              <a:buFont typeface="Wingdings" pitchFamily="2" charset="2"/>
              <a:buChar char="§"/>
            </a:pPr>
            <a:r>
              <a:rPr lang="en-US" dirty="0">
                <a:solidFill>
                  <a:schemeClr val="bg1"/>
                </a:solidFill>
              </a:rPr>
              <a:t>Group : 3</a:t>
            </a:r>
          </a:p>
          <a:p>
            <a:pPr marL="0" lvl="0" indent="-182880">
              <a:spcBef>
                <a:spcPts val="600"/>
              </a:spcBef>
              <a:spcAft>
                <a:spcPts val="0"/>
              </a:spcAft>
              <a:buFont typeface="Wingdings" pitchFamily="2" charset="2"/>
              <a:buChar char="§"/>
            </a:pPr>
            <a:r>
              <a:rPr lang="en-US" dirty="0">
                <a:solidFill>
                  <a:schemeClr val="bg1"/>
                </a:solidFill>
              </a:rPr>
              <a:t>Name :</a:t>
            </a:r>
          </a:p>
        </p:txBody>
      </p:sp>
      <p:pic>
        <p:nvPicPr>
          <p:cNvPr id="7" name="Picture 6"/>
          <p:cNvPicPr>
            <a:picLocks noChangeAspect="1"/>
          </p:cNvPicPr>
          <p:nvPr/>
        </p:nvPicPr>
        <p:blipFill>
          <a:blip r:embed="rId6">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123685" y="3589868"/>
            <a:ext cx="2682914" cy="2682914"/>
          </a:xfrm>
          <a:prstGeom prst="rect">
            <a:avLst/>
          </a:prstGeom>
        </p:spPr>
      </p:pic>
      <p:grpSp>
        <p:nvGrpSpPr>
          <p:cNvPr id="23" name="Group 22">
            <a:extLst>
              <a:ext uri="{FF2B5EF4-FFF2-40B4-BE49-F238E27FC236}">
                <a16:creationId xmlns:a16="http://schemas.microsoft.com/office/drawing/2014/main" id="{D68B9961-F007-40D1-AF51-61B6DE5106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4" name="Oval 23">
              <a:extLst>
                <a:ext uri="{FF2B5EF4-FFF2-40B4-BE49-F238E27FC236}">
                  <a16:creationId xmlns:a16="http://schemas.microsoft.com/office/drawing/2014/main" id="{E9FDF494-C7FB-47DF-BD39-1F65FA550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5" name="Oval 24">
              <a:extLst>
                <a:ext uri="{FF2B5EF4-FFF2-40B4-BE49-F238E27FC236}">
                  <a16:creationId xmlns:a16="http://schemas.microsoft.com/office/drawing/2014/main" id="{3A822E1C-4C1A-4BEE-B19C-0FFB2D5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9" name="TextBox 8">
            <a:extLst>
              <a:ext uri="{FF2B5EF4-FFF2-40B4-BE49-F238E27FC236}">
                <a16:creationId xmlns:a16="http://schemas.microsoft.com/office/drawing/2014/main" id="{E71ED2AC-13B1-4B04-16A0-A37EF850C31B}"/>
              </a:ext>
            </a:extLst>
          </p:cNvPr>
          <p:cNvSpPr txBox="1"/>
          <p:nvPr/>
        </p:nvSpPr>
        <p:spPr>
          <a:xfrm>
            <a:off x="7446261" y="4557416"/>
            <a:ext cx="4506402" cy="430887"/>
          </a:xfrm>
          <a:prstGeom prst="rect">
            <a:avLst/>
          </a:prstGeom>
          <a:noFill/>
        </p:spPr>
        <p:txBody>
          <a:bodyPr wrap="square" rtlCol="0">
            <a:spAutoFit/>
          </a:bodyPr>
          <a:lstStyle/>
          <a:p>
            <a:r>
              <a:rPr lang="en-CA" sz="2200">
                <a:solidFill>
                  <a:schemeClr val="bg1"/>
                </a:solidFill>
              </a:rPr>
              <a:t>Juned Saleh(0805065)</a:t>
            </a:r>
            <a:endParaRPr lang="en-CA" sz="2200" dirty="0">
              <a:solidFill>
                <a:schemeClr val="bg1"/>
              </a:solidFill>
            </a:endParaRPr>
          </a:p>
        </p:txBody>
      </p:sp>
    </p:spTree>
    <p:extLst>
      <p:ext uri="{BB962C8B-B14F-4D97-AF65-F5344CB8AC3E}">
        <p14:creationId xmlns:p14="http://schemas.microsoft.com/office/powerpoint/2010/main" val="426834370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32B48-0F08-488F-E05B-DD70031DE374}"/>
              </a:ext>
            </a:extLst>
          </p:cNvPr>
          <p:cNvSpPr>
            <a:spLocks noGrp="1"/>
          </p:cNvSpPr>
          <p:nvPr>
            <p:ph type="title"/>
          </p:nvPr>
        </p:nvSpPr>
        <p:spPr/>
        <p:txBody>
          <a:bodyPr/>
          <a:lstStyle/>
          <a:p>
            <a:r>
              <a:rPr lang="en-IN" dirty="0"/>
              <a:t>Risk And Return</a:t>
            </a:r>
          </a:p>
        </p:txBody>
      </p:sp>
      <p:graphicFrame>
        <p:nvGraphicFramePr>
          <p:cNvPr id="5" name="Content Placeholder 2">
            <a:extLst>
              <a:ext uri="{FF2B5EF4-FFF2-40B4-BE49-F238E27FC236}">
                <a16:creationId xmlns:a16="http://schemas.microsoft.com/office/drawing/2014/main" id="{3241309E-26B6-AE8C-8BCF-C1E2DDED557A}"/>
              </a:ext>
            </a:extLst>
          </p:cNvPr>
          <p:cNvGraphicFramePr>
            <a:graphicFrameLocks noGrp="1"/>
          </p:cNvGraphicFramePr>
          <p:nvPr>
            <p:ph idx="1"/>
            <p:extLst>
              <p:ext uri="{D42A27DB-BD31-4B8C-83A1-F6EECF244321}">
                <p14:modId xmlns:p14="http://schemas.microsoft.com/office/powerpoint/2010/main" val="2181170832"/>
              </p:ext>
            </p:extLst>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0785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Angled shot of pen on a graph">
            <a:extLst>
              <a:ext uri="{FF2B5EF4-FFF2-40B4-BE49-F238E27FC236}">
                <a16:creationId xmlns:a16="http://schemas.microsoft.com/office/drawing/2014/main" id="{A8C6EFFF-3403-B36B-4AB6-024EE3510C54}"/>
              </a:ext>
            </a:extLst>
          </p:cNvPr>
          <p:cNvPicPr>
            <a:picLocks noChangeAspect="1"/>
          </p:cNvPicPr>
          <p:nvPr/>
        </p:nvPicPr>
        <p:blipFill rotWithShape="1">
          <a:blip r:embed="rId4"/>
          <a:srcRect l="8653" r="46119" b="-1"/>
          <a:stretch/>
        </p:blipFill>
        <p:spPr>
          <a:xfrm>
            <a:off x="3344" y="10"/>
            <a:ext cx="4646726" cy="6857990"/>
          </a:xfrm>
          <a:prstGeom prst="rect">
            <a:avLst/>
          </a:prstGeom>
        </p:spPr>
      </p:pic>
      <p:sp>
        <p:nvSpPr>
          <p:cNvPr id="3" name="Content Placeholder 2">
            <a:extLst>
              <a:ext uri="{FF2B5EF4-FFF2-40B4-BE49-F238E27FC236}">
                <a16:creationId xmlns:a16="http://schemas.microsoft.com/office/drawing/2014/main" id="{76EABE4F-F898-CABB-3D20-AB69ED2A7079}"/>
              </a:ext>
            </a:extLst>
          </p:cNvPr>
          <p:cNvSpPr>
            <a:spLocks noGrp="1"/>
          </p:cNvSpPr>
          <p:nvPr>
            <p:ph idx="1"/>
          </p:nvPr>
        </p:nvSpPr>
        <p:spPr>
          <a:xfrm>
            <a:off x="5055897" y="1763783"/>
            <a:ext cx="6730276" cy="4893906"/>
          </a:xfrm>
        </p:spPr>
        <p:txBody>
          <a:bodyPr>
            <a:normAutofit/>
          </a:bodyPr>
          <a:lstStyle/>
          <a:p>
            <a:r>
              <a:rPr lang="en-US" b="0" i="0" dirty="0">
                <a:effectLst/>
              </a:rPr>
              <a:t>Portfolio optimization seeks to balance these two factors by constructing a diversified portfolio that minimizes risk while maximizing returns.</a:t>
            </a:r>
          </a:p>
          <a:p>
            <a:r>
              <a:rPr lang="en-US" b="0" i="0" dirty="0">
                <a:effectLst/>
              </a:rPr>
              <a:t> This is done by combining assets that have different levels of risk and return and creating a portfolio with an optimal mix of assets.</a:t>
            </a:r>
          </a:p>
          <a:p>
            <a:r>
              <a:rPr lang="en-US" b="0" i="0" dirty="0">
                <a:effectLst/>
              </a:rPr>
              <a:t> The process of portfolio optimization involves determining the expected returns for each asset, the expected risks associated with each asset, and the correlations between different assets.</a:t>
            </a:r>
            <a:endParaRPr lang="en-IN" dirty="0"/>
          </a:p>
        </p:txBody>
      </p:sp>
      <p:grpSp>
        <p:nvGrpSpPr>
          <p:cNvPr id="11" name="Group 1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453374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numbers and graphs">
            <a:extLst>
              <a:ext uri="{FF2B5EF4-FFF2-40B4-BE49-F238E27FC236}">
                <a16:creationId xmlns:a16="http://schemas.microsoft.com/office/drawing/2014/main" id="{B3D6078E-76AE-88AD-717F-16FFBF011296}"/>
              </a:ext>
            </a:extLst>
          </p:cNvPr>
          <p:cNvPicPr>
            <a:picLocks noChangeAspect="1"/>
          </p:cNvPicPr>
          <p:nvPr/>
        </p:nvPicPr>
        <p:blipFill rotWithShape="1">
          <a:blip r:embed="rId2"/>
          <a:srcRect l="28658" r="12010" b="-1"/>
          <a:stretch/>
        </p:blipFill>
        <p:spPr>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
        <p:nvSpPr>
          <p:cNvPr id="31" name="Freeform: Shape 30">
            <a:extLst>
              <a:ext uri="{FF2B5EF4-FFF2-40B4-BE49-F238E27FC236}">
                <a16:creationId xmlns:a16="http://schemas.microsoft.com/office/drawing/2014/main" id="{0060CE1A-A2ED-43AC-857D-05822177F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8"/>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a:extLst>
              <a:ext uri="{FF2B5EF4-FFF2-40B4-BE49-F238E27FC236}">
                <a16:creationId xmlns:a16="http://schemas.microsoft.com/office/drawing/2014/main" id="{CEE61EE2-030C-1874-078B-8708F11D796B}"/>
              </a:ext>
            </a:extLst>
          </p:cNvPr>
          <p:cNvSpPr>
            <a:spLocks noGrp="1"/>
          </p:cNvSpPr>
          <p:nvPr>
            <p:ph idx="1"/>
          </p:nvPr>
        </p:nvSpPr>
        <p:spPr>
          <a:xfrm>
            <a:off x="6263735" y="1338607"/>
            <a:ext cx="5595182" cy="4748752"/>
          </a:xfrm>
        </p:spPr>
        <p:txBody>
          <a:bodyPr>
            <a:normAutofit/>
          </a:bodyPr>
          <a:lstStyle/>
          <a:p>
            <a:r>
              <a:rPr lang="en-IN" sz="2200" b="1" i="1" dirty="0"/>
              <a:t>What is investment risk?</a:t>
            </a:r>
          </a:p>
          <a:p>
            <a:r>
              <a:rPr lang="en-US" sz="1800" b="0" i="0" dirty="0">
                <a:effectLst/>
              </a:rPr>
              <a:t>At its most basic definition, the </a:t>
            </a:r>
            <a:r>
              <a:rPr lang="en-US" sz="1800" b="0" i="0" u="none" strike="noStrike" dirty="0">
                <a:effectLst/>
                <a:hlinkClick r:id="rId5">
                  <a:extLst>
                    <a:ext uri="{A12FA001-AC4F-418D-AE19-62706E023703}">
                      <ahyp:hlinkClr xmlns:ahyp="http://schemas.microsoft.com/office/drawing/2018/hyperlinkcolor" val="tx"/>
                    </a:ext>
                  </a:extLst>
                </a:hlinkClick>
              </a:rPr>
              <a:t>risk</a:t>
            </a:r>
            <a:r>
              <a:rPr lang="en-US" sz="1800" b="0" i="0" dirty="0">
                <a:effectLst/>
              </a:rPr>
              <a:t> is the chance that you’ll lose money on an investment or won’t see the returns that you expected. </a:t>
            </a:r>
          </a:p>
          <a:p>
            <a:r>
              <a:rPr lang="en-US" sz="1800" b="0" i="0" dirty="0">
                <a:effectLst/>
              </a:rPr>
              <a:t>However, investors also measure risk through volatility, which refers to the likelihood an asset’s price will change significantly.</a:t>
            </a:r>
          </a:p>
          <a:p>
            <a:r>
              <a:rPr lang="en-US" sz="1800" b="0" i="0" dirty="0">
                <a:effectLst/>
              </a:rPr>
              <a:t>This is one reason risk and reward often correlate. An asset with strong volatility can deliver or lose a great deal of value. </a:t>
            </a:r>
          </a:p>
          <a:p>
            <a:r>
              <a:rPr lang="en-US" sz="1800" b="0" i="0" dirty="0">
                <a:effectLst/>
              </a:rPr>
              <a:t>That range of potential outcomes makes the asset hard to predict and, therefore, risky.</a:t>
            </a:r>
          </a:p>
          <a:p>
            <a:endParaRPr lang="en-IN" sz="1800" dirty="0"/>
          </a:p>
        </p:txBody>
      </p:sp>
      <p:grpSp>
        <p:nvGrpSpPr>
          <p:cNvPr id="33" name="Group 32">
            <a:extLst>
              <a:ext uri="{FF2B5EF4-FFF2-40B4-BE49-F238E27FC236}">
                <a16:creationId xmlns:a16="http://schemas.microsoft.com/office/drawing/2014/main" id="{D68B9961-F007-40D1-AF51-61B6DE5106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4" name="Oval 33">
              <a:extLst>
                <a:ext uri="{FF2B5EF4-FFF2-40B4-BE49-F238E27FC236}">
                  <a16:creationId xmlns:a16="http://schemas.microsoft.com/office/drawing/2014/main" id="{E9FDF494-C7FB-47DF-BD39-1F65FA550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35" name="Oval 34">
              <a:extLst>
                <a:ext uri="{FF2B5EF4-FFF2-40B4-BE49-F238E27FC236}">
                  <a16:creationId xmlns:a16="http://schemas.microsoft.com/office/drawing/2014/main" id="{3A822E1C-4C1A-4BEE-B19C-0FFB2D5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2868451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6BEB-B8D7-3537-3253-A65941A47EA1}"/>
              </a:ext>
            </a:extLst>
          </p:cNvPr>
          <p:cNvSpPr>
            <a:spLocks noGrp="1"/>
          </p:cNvSpPr>
          <p:nvPr>
            <p:ph type="title"/>
          </p:nvPr>
        </p:nvSpPr>
        <p:spPr>
          <a:xfrm>
            <a:off x="1069848" y="484632"/>
            <a:ext cx="10058400" cy="1609344"/>
          </a:xfrm>
        </p:spPr>
        <p:txBody>
          <a:bodyPr>
            <a:normAutofit/>
          </a:bodyPr>
          <a:lstStyle/>
          <a:p>
            <a:r>
              <a:rPr lang="en-IN"/>
              <a:t>Portfolio Construction</a:t>
            </a:r>
            <a:endParaRPr lang="en-IN" dirty="0"/>
          </a:p>
        </p:txBody>
      </p:sp>
      <p:sp>
        <p:nvSpPr>
          <p:cNvPr id="9" name="Rectangle 8">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C25BCC2B-A5B2-A9CC-503C-97125B0B7F48}"/>
              </a:ext>
            </a:extLst>
          </p:cNvPr>
          <p:cNvGraphicFramePr>
            <a:graphicFrameLocks noGrp="1"/>
          </p:cNvGraphicFramePr>
          <p:nvPr>
            <p:ph idx="1"/>
            <p:extLst>
              <p:ext uri="{D42A27DB-BD31-4B8C-83A1-F6EECF244321}">
                <p14:modId xmlns:p14="http://schemas.microsoft.com/office/powerpoint/2010/main" val="3877989880"/>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55854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7B1E3BE-2AAF-76EA-1CD1-BE39C8569FD2}"/>
              </a:ext>
            </a:extLst>
          </p:cNvPr>
          <p:cNvGraphicFramePr>
            <a:graphicFrameLocks noGrp="1"/>
          </p:cNvGraphicFramePr>
          <p:nvPr>
            <p:ph idx="1"/>
            <p:extLst>
              <p:ext uri="{D42A27DB-BD31-4B8C-83A1-F6EECF244321}">
                <p14:modId xmlns:p14="http://schemas.microsoft.com/office/powerpoint/2010/main" val="783051798"/>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65096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A11264-FA05-A544-B11A-73F88816D4EB}"/>
              </a:ext>
            </a:extLst>
          </p:cNvPr>
          <p:cNvSpPr>
            <a:spLocks noGrp="1"/>
          </p:cNvSpPr>
          <p:nvPr>
            <p:ph idx="1"/>
          </p:nvPr>
        </p:nvSpPr>
        <p:spPr>
          <a:xfrm>
            <a:off x="1069847" y="2121408"/>
            <a:ext cx="6482419" cy="4050792"/>
          </a:xfrm>
        </p:spPr>
        <p:txBody>
          <a:bodyPr>
            <a:normAutofit/>
          </a:bodyPr>
          <a:lstStyle/>
          <a:p>
            <a:r>
              <a:rPr lang="en-IN" b="1" dirty="0"/>
              <a:t>Traditional Approach of Portfolio Construction</a:t>
            </a:r>
          </a:p>
          <a:p>
            <a:pPr marL="0" indent="0">
              <a:buNone/>
            </a:pPr>
            <a:r>
              <a:rPr lang="en-IN" u="sng" dirty="0"/>
              <a:t> </a:t>
            </a:r>
          </a:p>
          <a:p>
            <a:pPr marL="0" indent="0">
              <a:buNone/>
            </a:pPr>
            <a:r>
              <a:rPr lang="en-IN" dirty="0"/>
              <a:t>Under traditional approach , the financial plan of an individual is evaluated with regard to an individual’s needs in terms of income and capital 	appreciation and appropriate securities are selected to meet those needs. </a:t>
            </a:r>
          </a:p>
          <a:p>
            <a:pPr marL="0" indent="0">
              <a:buNone/>
            </a:pPr>
            <a:r>
              <a:rPr lang="en-IN" dirty="0"/>
              <a:t>Its consists of five steps which are:</a:t>
            </a:r>
          </a:p>
          <a:p>
            <a:pPr marL="0" indent="0">
              <a:buNone/>
            </a:pPr>
            <a:endParaRPr lang="en-IN" dirty="0"/>
          </a:p>
          <a:p>
            <a:pPr marL="0" indent="0">
              <a:buNone/>
            </a:pPr>
            <a:r>
              <a:rPr lang="en-IN" dirty="0"/>
              <a:t>   </a:t>
            </a:r>
          </a:p>
        </p:txBody>
      </p:sp>
      <p:pic>
        <p:nvPicPr>
          <p:cNvPr id="2" name="Content Placeholder 3" descr="A picture containing diagram&#10;&#10;Description automatically generated">
            <a:extLst>
              <a:ext uri="{FF2B5EF4-FFF2-40B4-BE49-F238E27FC236}">
                <a16:creationId xmlns:a16="http://schemas.microsoft.com/office/drawing/2014/main" id="{5043B36E-7766-0DEF-9C05-321C64F5A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2307" y="1998482"/>
            <a:ext cx="3261974" cy="3307047"/>
          </a:xfrm>
          <a:prstGeom prst="rect">
            <a:avLst/>
          </a:prstGeom>
        </p:spPr>
      </p:pic>
    </p:spTree>
    <p:extLst>
      <p:ext uri="{BB962C8B-B14F-4D97-AF65-F5344CB8AC3E}">
        <p14:creationId xmlns:p14="http://schemas.microsoft.com/office/powerpoint/2010/main" val="819548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955CC9-D03C-B328-7078-3CEC54C87F71}"/>
              </a:ext>
            </a:extLst>
          </p:cNvPr>
          <p:cNvSpPr>
            <a:spLocks noGrp="1"/>
          </p:cNvSpPr>
          <p:nvPr>
            <p:ph type="title"/>
          </p:nvPr>
        </p:nvSpPr>
        <p:spPr>
          <a:xfrm>
            <a:off x="8479777" y="639763"/>
            <a:ext cx="3046073" cy="5177377"/>
          </a:xfrm>
          <a:ln>
            <a:noFill/>
          </a:ln>
        </p:spPr>
        <p:txBody>
          <a:bodyPr>
            <a:normAutofit/>
          </a:bodyPr>
          <a:lstStyle/>
          <a:p>
            <a:r>
              <a:rPr lang="en-IN" sz="4000"/>
              <a:t>Analysis of constraints</a:t>
            </a:r>
          </a:p>
        </p:txBody>
      </p:sp>
      <p:grpSp>
        <p:nvGrpSpPr>
          <p:cNvPr id="23" name="Group 22">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8" name="Oval 23">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24">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Content Placeholder 2">
            <a:extLst>
              <a:ext uri="{FF2B5EF4-FFF2-40B4-BE49-F238E27FC236}">
                <a16:creationId xmlns:a16="http://schemas.microsoft.com/office/drawing/2014/main" id="{FEA8A35F-430B-0716-3711-34BE99FEA67D}"/>
              </a:ext>
            </a:extLst>
          </p:cNvPr>
          <p:cNvGraphicFramePr>
            <a:graphicFrameLocks noGrp="1"/>
          </p:cNvGraphicFramePr>
          <p:nvPr>
            <p:ph idx="1"/>
            <p:extLst>
              <p:ext uri="{D42A27DB-BD31-4B8C-83A1-F6EECF244321}">
                <p14:modId xmlns:p14="http://schemas.microsoft.com/office/powerpoint/2010/main" val="2078632414"/>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25857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B212DD-67BA-1ADE-43F4-D92F5EDA8FDD}"/>
              </a:ext>
            </a:extLst>
          </p:cNvPr>
          <p:cNvSpPr>
            <a:spLocks noGrp="1"/>
          </p:cNvSpPr>
          <p:nvPr>
            <p:ph type="title"/>
          </p:nvPr>
        </p:nvSpPr>
        <p:spPr>
          <a:xfrm>
            <a:off x="6386284" y="484632"/>
            <a:ext cx="4741963" cy="1971964"/>
          </a:xfrm>
        </p:spPr>
        <p:txBody>
          <a:bodyPr>
            <a:normAutofit/>
          </a:bodyPr>
          <a:lstStyle/>
          <a:p>
            <a:r>
              <a:rPr lang="en-IN" sz="4800"/>
              <a:t>Determination of objectives</a:t>
            </a:r>
          </a:p>
        </p:txBody>
      </p:sp>
      <p:sp>
        <p:nvSpPr>
          <p:cNvPr id="27" name="Freeform: Shape 26">
            <a:extLst>
              <a:ext uri="{FF2B5EF4-FFF2-40B4-BE49-F238E27FC236}">
                <a16:creationId xmlns:a16="http://schemas.microsoft.com/office/drawing/2014/main" id="{E5821A2D-F010-4C2B-8819-23281D9C7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5C793564-A6C7-87ED-A0CF-868750BA16D8}"/>
              </a:ext>
            </a:extLst>
          </p:cNvPr>
          <p:cNvPicPr>
            <a:picLocks noChangeAspect="1"/>
          </p:cNvPicPr>
          <p:nvPr/>
        </p:nvPicPr>
        <p:blipFill rotWithShape="1">
          <a:blip r:embed="rId2"/>
          <a:srcRect l="45093" r="242"/>
          <a:stretch/>
        </p:blipFill>
        <p:spPr>
          <a:xfrm>
            <a:off x="823396" y="1464209"/>
            <a:ext cx="3573675" cy="4020507"/>
          </a:xfrm>
          <a:prstGeom prst="rect">
            <a:avLst/>
          </a:prstGeom>
        </p:spPr>
      </p:pic>
      <p:sp>
        <p:nvSpPr>
          <p:cNvPr id="3" name="Content Placeholder 2">
            <a:extLst>
              <a:ext uri="{FF2B5EF4-FFF2-40B4-BE49-F238E27FC236}">
                <a16:creationId xmlns:a16="http://schemas.microsoft.com/office/drawing/2014/main" id="{0DB4389A-19ED-DDDC-BCDB-199441A053E8}"/>
              </a:ext>
            </a:extLst>
          </p:cNvPr>
          <p:cNvSpPr>
            <a:spLocks noGrp="1"/>
          </p:cNvSpPr>
          <p:nvPr>
            <p:ph idx="1"/>
          </p:nvPr>
        </p:nvSpPr>
        <p:spPr>
          <a:xfrm>
            <a:off x="6386286" y="2456596"/>
            <a:ext cx="4741962" cy="3715603"/>
          </a:xfrm>
        </p:spPr>
        <p:txBody>
          <a:bodyPr>
            <a:normAutofit/>
          </a:bodyPr>
          <a:lstStyle/>
          <a:p>
            <a:r>
              <a:rPr lang="en-IN" dirty="0"/>
              <a:t>It involves formulation of objectives within the given framework of constraints.</a:t>
            </a:r>
          </a:p>
          <a:p>
            <a:pPr marL="0" indent="0">
              <a:buNone/>
            </a:pPr>
            <a:r>
              <a:rPr lang="en-IN" dirty="0"/>
              <a:t> There are some objects of investor are:</a:t>
            </a:r>
          </a:p>
          <a:p>
            <a:pPr>
              <a:buFont typeface="Wingdings" panose="05000000000000000000" pitchFamily="2" charset="2"/>
              <a:buChar char="q"/>
            </a:pPr>
            <a:r>
              <a:rPr lang="en-IN" dirty="0"/>
              <a:t>Current income</a:t>
            </a:r>
          </a:p>
          <a:p>
            <a:pPr>
              <a:buFont typeface="Wingdings" panose="05000000000000000000" pitchFamily="2" charset="2"/>
              <a:buChar char="q"/>
            </a:pPr>
            <a:r>
              <a:rPr lang="en-IN" dirty="0"/>
              <a:t>Growth income</a:t>
            </a:r>
          </a:p>
          <a:p>
            <a:pPr>
              <a:buFont typeface="Wingdings" panose="05000000000000000000" pitchFamily="2" charset="2"/>
              <a:buChar char="q"/>
            </a:pPr>
            <a:r>
              <a:rPr lang="en-IN" dirty="0"/>
              <a:t>Capital Appreciation</a:t>
            </a:r>
          </a:p>
          <a:p>
            <a:pPr>
              <a:buFont typeface="Wingdings" panose="05000000000000000000" pitchFamily="2" charset="2"/>
              <a:buChar char="q"/>
            </a:pPr>
            <a:r>
              <a:rPr lang="en-IN" dirty="0"/>
              <a:t>Preservation of Capital</a:t>
            </a:r>
          </a:p>
          <a:p>
            <a:endParaRPr lang="en-IN" dirty="0"/>
          </a:p>
        </p:txBody>
      </p:sp>
      <p:grpSp>
        <p:nvGrpSpPr>
          <p:cNvPr id="29" name="Group 28">
            <a:extLst>
              <a:ext uri="{FF2B5EF4-FFF2-40B4-BE49-F238E27FC236}">
                <a16:creationId xmlns:a16="http://schemas.microsoft.com/office/drawing/2014/main" id="{D68B9961-F007-40D1-AF51-61B6DE5106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0" name="Oval 29">
              <a:extLst>
                <a:ext uri="{FF2B5EF4-FFF2-40B4-BE49-F238E27FC236}">
                  <a16:creationId xmlns:a16="http://schemas.microsoft.com/office/drawing/2014/main" id="{E9FDF494-C7FB-47DF-BD39-1F65FA550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31" name="Oval 30">
              <a:extLst>
                <a:ext uri="{FF2B5EF4-FFF2-40B4-BE49-F238E27FC236}">
                  <a16:creationId xmlns:a16="http://schemas.microsoft.com/office/drawing/2014/main" id="{3A822E1C-4C1A-4BEE-B19C-0FFB2D5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4225865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C9008-4150-A872-D2AA-518C6D28F085}"/>
              </a:ext>
            </a:extLst>
          </p:cNvPr>
          <p:cNvSpPr>
            <a:spLocks noGrp="1"/>
          </p:cNvSpPr>
          <p:nvPr>
            <p:ph type="title"/>
          </p:nvPr>
        </p:nvSpPr>
        <p:spPr/>
        <p:txBody>
          <a:bodyPr/>
          <a:lstStyle/>
          <a:p>
            <a:r>
              <a:rPr lang="en-IN"/>
              <a:t>Selection of Portfolio</a:t>
            </a:r>
            <a:endParaRPr lang="en-IN" dirty="0"/>
          </a:p>
        </p:txBody>
      </p:sp>
      <p:sp>
        <p:nvSpPr>
          <p:cNvPr id="3" name="Content Placeholder 2">
            <a:extLst>
              <a:ext uri="{FF2B5EF4-FFF2-40B4-BE49-F238E27FC236}">
                <a16:creationId xmlns:a16="http://schemas.microsoft.com/office/drawing/2014/main" id="{B6628312-B2E8-FA67-99E4-260CD935C833}"/>
              </a:ext>
            </a:extLst>
          </p:cNvPr>
          <p:cNvSpPr>
            <a:spLocks noGrp="1"/>
          </p:cNvSpPr>
          <p:nvPr>
            <p:ph idx="1"/>
          </p:nvPr>
        </p:nvSpPr>
        <p:spPr/>
        <p:txBody>
          <a:bodyPr/>
          <a:lstStyle/>
          <a:p>
            <a:r>
              <a:rPr lang="en-IN" dirty="0"/>
              <a:t>The optimum asset mix for an investor depends upon his investment objectives.</a:t>
            </a:r>
          </a:p>
          <a:p>
            <a:endParaRPr lang="en-IN" dirty="0"/>
          </a:p>
          <a:p>
            <a:endParaRPr lang="en-IN" dirty="0"/>
          </a:p>
        </p:txBody>
      </p:sp>
      <p:graphicFrame>
        <p:nvGraphicFramePr>
          <p:cNvPr id="4" name="Table 4">
            <a:extLst>
              <a:ext uri="{FF2B5EF4-FFF2-40B4-BE49-F238E27FC236}">
                <a16:creationId xmlns:a16="http://schemas.microsoft.com/office/drawing/2014/main" id="{19A5CB75-9E8D-1686-6B1C-286FA60D4D4A}"/>
              </a:ext>
            </a:extLst>
          </p:cNvPr>
          <p:cNvGraphicFramePr>
            <a:graphicFrameLocks noGrp="1"/>
          </p:cNvGraphicFramePr>
          <p:nvPr>
            <p:extLst>
              <p:ext uri="{D42A27DB-BD31-4B8C-83A1-F6EECF244321}">
                <p14:modId xmlns:p14="http://schemas.microsoft.com/office/powerpoint/2010/main" val="3494977532"/>
              </p:ext>
            </p:extLst>
          </p:nvPr>
        </p:nvGraphicFramePr>
        <p:xfrm>
          <a:off x="1009904" y="2987040"/>
          <a:ext cx="9959301" cy="2777744"/>
        </p:xfrm>
        <a:graphic>
          <a:graphicData uri="http://schemas.openxmlformats.org/drawingml/2006/table">
            <a:tbl>
              <a:tblPr firstRow="1" bandRow="1">
                <a:tableStyleId>{5C22544A-7EE6-4342-B048-85BDC9FD1C3A}</a:tableStyleId>
              </a:tblPr>
              <a:tblGrid>
                <a:gridCol w="4806931">
                  <a:extLst>
                    <a:ext uri="{9D8B030D-6E8A-4147-A177-3AD203B41FA5}">
                      <a16:colId xmlns:a16="http://schemas.microsoft.com/office/drawing/2014/main" val="971634445"/>
                    </a:ext>
                  </a:extLst>
                </a:gridCol>
                <a:gridCol w="5152370">
                  <a:extLst>
                    <a:ext uri="{9D8B030D-6E8A-4147-A177-3AD203B41FA5}">
                      <a16:colId xmlns:a16="http://schemas.microsoft.com/office/drawing/2014/main" val="775894573"/>
                    </a:ext>
                  </a:extLst>
                </a:gridCol>
              </a:tblGrid>
              <a:tr h="534416">
                <a:tc>
                  <a:txBody>
                    <a:bodyPr/>
                    <a:lstStyle/>
                    <a:p>
                      <a:r>
                        <a:rPr lang="en-IN"/>
                        <a:t>Investment objective</a:t>
                      </a:r>
                      <a:endParaRPr lang="en-IN" dirty="0"/>
                    </a:p>
                  </a:txBody>
                  <a:tcPr/>
                </a:tc>
                <a:tc>
                  <a:txBody>
                    <a:bodyPr/>
                    <a:lstStyle/>
                    <a:p>
                      <a:r>
                        <a:rPr lang="en-IN"/>
                        <a:t>Assets mix</a:t>
                      </a:r>
                      <a:endParaRPr lang="en-IN" dirty="0"/>
                    </a:p>
                  </a:txBody>
                  <a:tcPr/>
                </a:tc>
                <a:extLst>
                  <a:ext uri="{0D108BD9-81ED-4DB2-BD59-A6C34878D82A}">
                    <a16:rowId xmlns:a16="http://schemas.microsoft.com/office/drawing/2014/main" val="2294717944"/>
                  </a:ext>
                </a:extLst>
              </a:tr>
              <a:tr h="534416">
                <a:tc>
                  <a:txBody>
                    <a:bodyPr/>
                    <a:lstStyle/>
                    <a:p>
                      <a:r>
                        <a:rPr lang="en-IN" dirty="0"/>
                        <a:t>Current Income</a:t>
                      </a:r>
                    </a:p>
                  </a:txBody>
                  <a:tcPr/>
                </a:tc>
                <a:tc>
                  <a:txBody>
                    <a:bodyPr/>
                    <a:lstStyle/>
                    <a:p>
                      <a:r>
                        <a:rPr lang="en-IN"/>
                        <a:t>60% debt and 40% in equity</a:t>
                      </a:r>
                      <a:endParaRPr lang="en-IN" dirty="0"/>
                    </a:p>
                  </a:txBody>
                  <a:tcPr/>
                </a:tc>
                <a:extLst>
                  <a:ext uri="{0D108BD9-81ED-4DB2-BD59-A6C34878D82A}">
                    <a16:rowId xmlns:a16="http://schemas.microsoft.com/office/drawing/2014/main" val="1208931212"/>
                  </a:ext>
                </a:extLst>
              </a:tr>
              <a:tr h="534416">
                <a:tc>
                  <a:txBody>
                    <a:bodyPr/>
                    <a:lstStyle/>
                    <a:p>
                      <a:r>
                        <a:rPr lang="en-IN"/>
                        <a:t>Growth Income</a:t>
                      </a:r>
                      <a:endParaRPr lang="en-IN" dirty="0"/>
                    </a:p>
                  </a:txBody>
                  <a:tcPr/>
                </a:tc>
                <a:tc>
                  <a:txBody>
                    <a:bodyPr/>
                    <a:lstStyle/>
                    <a:p>
                      <a:r>
                        <a:rPr lang="en-IN"/>
                        <a:t>60% in equity and 40% in debt</a:t>
                      </a:r>
                      <a:endParaRPr lang="en-IN" dirty="0"/>
                    </a:p>
                  </a:txBody>
                  <a:tcPr/>
                </a:tc>
                <a:extLst>
                  <a:ext uri="{0D108BD9-81ED-4DB2-BD59-A6C34878D82A}">
                    <a16:rowId xmlns:a16="http://schemas.microsoft.com/office/drawing/2014/main" val="1016175256"/>
                  </a:ext>
                </a:extLst>
              </a:tr>
              <a:tr h="534416">
                <a:tc>
                  <a:txBody>
                    <a:bodyPr/>
                    <a:lstStyle/>
                    <a:p>
                      <a:r>
                        <a:rPr lang="en-IN"/>
                        <a:t>Capital Appreciation</a:t>
                      </a:r>
                      <a:endParaRPr lang="en-IN" dirty="0"/>
                    </a:p>
                  </a:txBody>
                  <a:tcPr/>
                </a:tc>
                <a:tc>
                  <a:txBody>
                    <a:bodyPr/>
                    <a:lstStyle/>
                    <a:p>
                      <a:r>
                        <a:rPr lang="en-IN"/>
                        <a:t>90% in equity and 10% in debt</a:t>
                      </a:r>
                      <a:endParaRPr lang="en-IN" dirty="0"/>
                    </a:p>
                  </a:txBody>
                  <a:tcPr/>
                </a:tc>
                <a:extLst>
                  <a:ext uri="{0D108BD9-81ED-4DB2-BD59-A6C34878D82A}">
                    <a16:rowId xmlns:a16="http://schemas.microsoft.com/office/drawing/2014/main" val="1820029828"/>
                  </a:ext>
                </a:extLst>
              </a:tr>
              <a:tr h="534416">
                <a:tc>
                  <a:txBody>
                    <a:bodyPr/>
                    <a:lstStyle/>
                    <a:p>
                      <a:r>
                        <a:rPr lang="en-IN"/>
                        <a:t>Safety of Principal</a:t>
                      </a:r>
                      <a:endParaRPr lang="en-IN" dirty="0"/>
                    </a:p>
                  </a:txBody>
                  <a:tcPr/>
                </a:tc>
                <a:tc>
                  <a:txBody>
                    <a:bodyPr/>
                    <a:lstStyle/>
                    <a:p>
                      <a:r>
                        <a:rPr lang="en-IN" dirty="0"/>
                        <a:t>90% in debt instruments with focus on short term debt instruments and 10% on equity</a:t>
                      </a:r>
                    </a:p>
                  </a:txBody>
                  <a:tcPr/>
                </a:tc>
                <a:extLst>
                  <a:ext uri="{0D108BD9-81ED-4DB2-BD59-A6C34878D82A}">
                    <a16:rowId xmlns:a16="http://schemas.microsoft.com/office/drawing/2014/main" val="1948766577"/>
                  </a:ext>
                </a:extLst>
              </a:tr>
            </a:tbl>
          </a:graphicData>
        </a:graphic>
      </p:graphicFrame>
    </p:spTree>
    <p:extLst>
      <p:ext uri="{BB962C8B-B14F-4D97-AF65-F5344CB8AC3E}">
        <p14:creationId xmlns:p14="http://schemas.microsoft.com/office/powerpoint/2010/main" val="2533257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9DD5B95-96A2-E724-D927-BF75C0BEAA20}"/>
              </a:ext>
            </a:extLst>
          </p:cNvPr>
          <p:cNvSpPr>
            <a:spLocks noGrp="1"/>
          </p:cNvSpPr>
          <p:nvPr>
            <p:ph type="title"/>
          </p:nvPr>
        </p:nvSpPr>
        <p:spPr>
          <a:xfrm>
            <a:off x="1069848" y="433832"/>
            <a:ext cx="10058400" cy="1609344"/>
          </a:xfrm>
        </p:spPr>
        <p:txBody>
          <a:bodyPr>
            <a:normAutofit/>
          </a:bodyPr>
          <a:lstStyle/>
          <a:p>
            <a:br>
              <a:rPr lang="en-IN" dirty="0"/>
            </a:br>
            <a:r>
              <a:rPr lang="en-IN" dirty="0"/>
              <a:t>Assessment Risk &amp; Return analysis</a:t>
            </a:r>
          </a:p>
        </p:txBody>
      </p:sp>
      <p:sp>
        <p:nvSpPr>
          <p:cNvPr id="3" name="Content Placeholder 2">
            <a:extLst>
              <a:ext uri="{FF2B5EF4-FFF2-40B4-BE49-F238E27FC236}">
                <a16:creationId xmlns:a16="http://schemas.microsoft.com/office/drawing/2014/main" id="{5D8782F9-1BBF-1D75-91F6-E023AAF16739}"/>
              </a:ext>
            </a:extLst>
          </p:cNvPr>
          <p:cNvSpPr>
            <a:spLocks noGrp="1"/>
          </p:cNvSpPr>
          <p:nvPr>
            <p:ph idx="1"/>
          </p:nvPr>
        </p:nvSpPr>
        <p:spPr>
          <a:xfrm>
            <a:off x="1069848" y="2320412"/>
            <a:ext cx="10058400" cy="3851787"/>
          </a:xfrm>
        </p:spPr>
        <p:txBody>
          <a:bodyPr>
            <a:normAutofit/>
          </a:bodyPr>
          <a:lstStyle/>
          <a:p>
            <a:r>
              <a:rPr lang="en-US" dirty="0"/>
              <a:t>In the traditional approach, risk is typically measured using statistical measures such as standard deviation, beta, or Var and Return is measured using historical data to calculate average returns and expected returns.</a:t>
            </a:r>
          </a:p>
          <a:p>
            <a:pPr>
              <a:buFont typeface="Wingdings" panose="05000000000000000000" pitchFamily="2" charset="2"/>
              <a:buChar char="q"/>
            </a:pPr>
            <a:r>
              <a:rPr lang="en-US" dirty="0"/>
              <a:t>Fundamental Analysis : Fundamental analysis involves evaluating the financial health of a company, including it earning,revenue,assets, and liabilities.</a:t>
            </a:r>
          </a:p>
          <a:p>
            <a:pPr>
              <a:buFont typeface="Wingdings" panose="05000000000000000000" pitchFamily="2" charset="2"/>
              <a:buChar char="q"/>
            </a:pPr>
            <a:r>
              <a:rPr lang="en-US" dirty="0"/>
              <a:t>Technical Analysis: Technical analysis involves studying past market data, such as price and volume, to predict future market movements.</a:t>
            </a:r>
            <a:r>
              <a:rPr lang="en-IN" dirty="0"/>
              <a:t> Investors use charts and other tools to identify trends and pattern in the data.</a:t>
            </a:r>
          </a:p>
          <a:p>
            <a:pPr>
              <a:buFont typeface="Wingdings" panose="05000000000000000000" pitchFamily="2" charset="2"/>
              <a:buChar char="q"/>
            </a:pPr>
            <a:r>
              <a:rPr lang="en-IN" dirty="0"/>
              <a:t>Business and Economic Factors: Investors also consider broader economic factor, such as interest rate,inflation,and GDP growth, when assessing investment options.</a:t>
            </a:r>
            <a:endParaRPr lang="en-US"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800355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FD0357-88A0-39CD-D839-5ED1802DC188}"/>
              </a:ext>
            </a:extLst>
          </p:cNvPr>
          <p:cNvSpPr>
            <a:spLocks noGrp="1"/>
          </p:cNvSpPr>
          <p:nvPr>
            <p:ph type="title"/>
          </p:nvPr>
        </p:nvSpPr>
        <p:spPr>
          <a:xfrm>
            <a:off x="2416354" y="269281"/>
            <a:ext cx="6743844" cy="1609344"/>
          </a:xfrm>
        </p:spPr>
        <p:txBody>
          <a:bodyPr>
            <a:normAutofit/>
          </a:bodyPr>
          <a:lstStyle/>
          <a:p>
            <a:pPr algn="ctr"/>
            <a:r>
              <a:rPr lang="en-IN" sz="4800"/>
              <a:t>Agenda</a:t>
            </a:r>
            <a:endParaRPr lang="en-IN" sz="4800" dirty="0"/>
          </a:p>
        </p:txBody>
      </p:sp>
      <p:graphicFrame>
        <p:nvGraphicFramePr>
          <p:cNvPr id="15" name="Content Placeholder 2">
            <a:extLst>
              <a:ext uri="{FF2B5EF4-FFF2-40B4-BE49-F238E27FC236}">
                <a16:creationId xmlns:a16="http://schemas.microsoft.com/office/drawing/2014/main" id="{A5E80703-9996-8915-E601-22CC13924B02}"/>
              </a:ext>
            </a:extLst>
          </p:cNvPr>
          <p:cNvGraphicFramePr>
            <a:graphicFrameLocks noGrp="1"/>
          </p:cNvGraphicFramePr>
          <p:nvPr>
            <p:ph idx="1"/>
            <p:extLst>
              <p:ext uri="{D42A27DB-BD31-4B8C-83A1-F6EECF244321}">
                <p14:modId xmlns:p14="http://schemas.microsoft.com/office/powerpoint/2010/main" val="1268227618"/>
              </p:ext>
            </p:extLst>
          </p:nvPr>
        </p:nvGraphicFramePr>
        <p:xfrm>
          <a:off x="2724077" y="1878625"/>
          <a:ext cx="6743845" cy="40507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11" name="Group 10">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9">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72732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831441A-A722-4A14-0B8D-031655248F59}"/>
              </a:ext>
            </a:extLst>
          </p:cNvPr>
          <p:cNvSpPr>
            <a:spLocks noGrp="1"/>
          </p:cNvSpPr>
          <p:nvPr>
            <p:ph type="title"/>
          </p:nvPr>
        </p:nvSpPr>
        <p:spPr>
          <a:xfrm>
            <a:off x="1069848" y="484632"/>
            <a:ext cx="10058400" cy="1609344"/>
          </a:xfrm>
        </p:spPr>
        <p:txBody>
          <a:bodyPr>
            <a:normAutofit/>
          </a:bodyPr>
          <a:lstStyle/>
          <a:p>
            <a:r>
              <a:rPr lang="en-IN" dirty="0"/>
              <a:t>Diversification</a:t>
            </a:r>
          </a:p>
        </p:txBody>
      </p:sp>
      <p:sp>
        <p:nvSpPr>
          <p:cNvPr id="3" name="Content Placeholder 2">
            <a:extLst>
              <a:ext uri="{FF2B5EF4-FFF2-40B4-BE49-F238E27FC236}">
                <a16:creationId xmlns:a16="http://schemas.microsoft.com/office/drawing/2014/main" id="{9A9E741C-B0C6-6B9C-03AD-72ADB06B5F0E}"/>
              </a:ext>
            </a:extLst>
          </p:cNvPr>
          <p:cNvSpPr>
            <a:spLocks noGrp="1"/>
          </p:cNvSpPr>
          <p:nvPr>
            <p:ph idx="1"/>
          </p:nvPr>
        </p:nvSpPr>
        <p:spPr>
          <a:xfrm>
            <a:off x="1069848" y="2320412"/>
            <a:ext cx="10058400" cy="3851787"/>
          </a:xfrm>
        </p:spPr>
        <p:txBody>
          <a:bodyPr>
            <a:normAutofit/>
          </a:bodyPr>
          <a:lstStyle/>
          <a:p>
            <a:r>
              <a:rPr lang="en-US" dirty="0"/>
              <a:t>An investor can reduce portfolio risk simply by holding combinations of instruments that are not perfectly positively correlated. </a:t>
            </a:r>
          </a:p>
          <a:p>
            <a:r>
              <a:rPr lang="en-US" dirty="0"/>
              <a:t>Diversification works by reducing the risk of any single investment or asset class. By investing in a variety of assets that are not perfectly correlated with each other, an investor can reduce the impact of any one asset or event on the overall portfolio.</a:t>
            </a:r>
          </a:p>
          <a:p>
            <a:r>
              <a:rPr lang="en-US" dirty="0"/>
              <a:t> For example, if an investor only invests in one stock, the risk of losing their entire investment is much greater than if they invest in a diversified portfolio of stocks, bonds, and other assets.</a:t>
            </a:r>
            <a:endParaRPr lang="en-IN"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165123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441A-A722-4A14-0B8D-031655248F59}"/>
              </a:ext>
            </a:extLst>
          </p:cNvPr>
          <p:cNvSpPr>
            <a:spLocks noGrp="1"/>
          </p:cNvSpPr>
          <p:nvPr>
            <p:ph type="title"/>
          </p:nvPr>
        </p:nvSpPr>
        <p:spPr>
          <a:xfrm>
            <a:off x="1069848" y="484632"/>
            <a:ext cx="10058400" cy="1609344"/>
          </a:xfrm>
        </p:spPr>
        <p:txBody>
          <a:bodyPr>
            <a:normAutofit/>
          </a:bodyPr>
          <a:lstStyle/>
          <a:p>
            <a:r>
              <a:rPr lang="en-IN" dirty="0"/>
              <a:t>Modern approach</a:t>
            </a:r>
          </a:p>
        </p:txBody>
      </p:sp>
      <p:sp>
        <p:nvSpPr>
          <p:cNvPr id="3" name="Content Placeholder 2">
            <a:extLst>
              <a:ext uri="{FF2B5EF4-FFF2-40B4-BE49-F238E27FC236}">
                <a16:creationId xmlns:a16="http://schemas.microsoft.com/office/drawing/2014/main" id="{9A9E741C-B0C6-6B9C-03AD-72ADB06B5F0E}"/>
              </a:ext>
            </a:extLst>
          </p:cNvPr>
          <p:cNvSpPr>
            <a:spLocks noGrp="1"/>
          </p:cNvSpPr>
          <p:nvPr>
            <p:ph idx="1"/>
          </p:nvPr>
        </p:nvSpPr>
        <p:spPr>
          <a:xfrm>
            <a:off x="1069848" y="2320412"/>
            <a:ext cx="10058400" cy="3851787"/>
          </a:xfrm>
        </p:spPr>
        <p:txBody>
          <a:bodyPr>
            <a:normAutofit/>
          </a:bodyPr>
          <a:lstStyle/>
          <a:p>
            <a:r>
              <a:rPr lang="en-US" dirty="0"/>
              <a:t>Modern Approach of Portfolio Construction also known as Markowitz Approach emphasizes on selection of securities on the basis of risk and return analysis.</a:t>
            </a:r>
          </a:p>
          <a:p>
            <a:r>
              <a:rPr lang="en-US" dirty="0"/>
              <a:t>The financial plan of an individual is audited in terms of risks and returns and efforts are made to maximize expected returns for a given level of risk.</a:t>
            </a:r>
          </a:p>
          <a:p>
            <a:r>
              <a:rPr lang="en-US" dirty="0"/>
              <a:t>Unlike traditional approach which considers an investors need for income or capital appreciation as basis for selection of stocks, the modern approach takes into account the investors needs in from of market return or dividend and his tolerance for risks as basis for selection of stocks.</a:t>
            </a:r>
          </a:p>
          <a:p>
            <a:r>
              <a:rPr lang="en-US" dirty="0"/>
              <a:t> Returns are usually measured in terms of market return and dividend and form the basis of selection of stocks.</a:t>
            </a:r>
            <a:endParaRPr lang="en-IN" dirty="0"/>
          </a:p>
          <a:p>
            <a:endParaRPr lang="en-US" dirty="0"/>
          </a:p>
        </p:txBody>
      </p:sp>
    </p:spTree>
    <p:extLst>
      <p:ext uri="{BB962C8B-B14F-4D97-AF65-F5344CB8AC3E}">
        <p14:creationId xmlns:p14="http://schemas.microsoft.com/office/powerpoint/2010/main" val="749567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9E741C-B0C6-6B9C-03AD-72ADB06B5F0E}"/>
              </a:ext>
            </a:extLst>
          </p:cNvPr>
          <p:cNvSpPr>
            <a:spLocks noGrp="1"/>
          </p:cNvSpPr>
          <p:nvPr>
            <p:ph idx="1"/>
          </p:nvPr>
        </p:nvSpPr>
        <p:spPr>
          <a:xfrm>
            <a:off x="1069848" y="1828800"/>
            <a:ext cx="10058400" cy="4343399"/>
          </a:xfrm>
        </p:spPr>
        <p:txBody>
          <a:bodyPr>
            <a:normAutofit/>
          </a:bodyPr>
          <a:lstStyle/>
          <a:p>
            <a:r>
              <a:rPr lang="en-US" dirty="0"/>
              <a:t>Ten to Fifteen stocks are selected after thorough analysis and expected risk and return is computed for each stock. Stocks with good return prospects are selected and funds are appropriately allocated among different stocks according to the portfolio requirements (risk &amp; return) of the investor.</a:t>
            </a:r>
          </a:p>
          <a:p>
            <a:r>
              <a:rPr lang="en-US" dirty="0"/>
              <a:t>An investor may adopt an active or passive approach to manage his portfolio. Under passive approach, the investor holds the securities for a previously established holding period while an active approach involves continuous assessment of risk and return of securities and replacing low performing securities with high performing securities over time.</a:t>
            </a:r>
            <a:endParaRPr lang="en-IN" dirty="0"/>
          </a:p>
          <a:p>
            <a:pPr marL="0" indent="0">
              <a:buNone/>
            </a:pPr>
            <a:endParaRPr lang="en-US" dirty="0"/>
          </a:p>
        </p:txBody>
      </p:sp>
    </p:spTree>
    <p:extLst>
      <p:ext uri="{BB962C8B-B14F-4D97-AF65-F5344CB8AC3E}">
        <p14:creationId xmlns:p14="http://schemas.microsoft.com/office/powerpoint/2010/main" val="2429988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44137"/>
            <a:ext cx="10058400" cy="748502"/>
          </a:xfrm>
        </p:spPr>
        <p:txBody>
          <a:bodyPr>
            <a:normAutofit/>
          </a:bodyPr>
          <a:lstStyle/>
          <a:p>
            <a:r>
              <a:rPr lang="en-GB" sz="2800" b="1" dirty="0">
                <a:latin typeface="Open Sans"/>
                <a:ea typeface="Open Sans"/>
                <a:cs typeface="Open Sans"/>
                <a:sym typeface="Open Sans"/>
              </a:rPr>
              <a:t>Efficient Frontier Curve &amp; Max Sharpe Ratio</a:t>
            </a:r>
            <a:endParaRPr lang="en-US" sz="2800" dirty="0"/>
          </a:p>
        </p:txBody>
      </p:sp>
      <p:sp>
        <p:nvSpPr>
          <p:cNvPr id="3" name="Content Placeholder 2"/>
          <p:cNvSpPr>
            <a:spLocks noGrp="1"/>
          </p:cNvSpPr>
          <p:nvPr>
            <p:ph idx="1"/>
          </p:nvPr>
        </p:nvSpPr>
        <p:spPr>
          <a:xfrm>
            <a:off x="1069848" y="1397726"/>
            <a:ext cx="6872370" cy="2387237"/>
          </a:xfrm>
        </p:spPr>
        <p:txBody>
          <a:bodyPr/>
          <a:lstStyle/>
          <a:p>
            <a:pPr marL="0" lvl="0" indent="0">
              <a:buNone/>
            </a:pPr>
            <a:r>
              <a:rPr lang="en-US" dirty="0">
                <a:highlight>
                  <a:srgbClr val="FFFFFF"/>
                </a:highlight>
                <a:ea typeface="Helvetica Neue"/>
                <a:cs typeface="Helvetica Neue"/>
                <a:sym typeface="Helvetica Neue"/>
              </a:rPr>
              <a:t>The Efficient Frontier : A cornerstone of modern portfolio theory, shows the set of portfolios that provide the highest level of return for the lowest level of risk. When a portfolio falls to the right of the efficient frontier, they possess greater risk relative to their return. Conversely, when a portfolio falls beneath the slope of the efficient frontier, they offer a lower level of return relative to risk.</a:t>
            </a:r>
            <a:endParaRPr lang="en-US" sz="1800" dirty="0">
              <a:highlight>
                <a:srgbClr val="FFFFFF"/>
              </a:highlight>
              <a:ea typeface="Helvetica Neue"/>
              <a:cs typeface="Helvetica Neue"/>
              <a:sym typeface="Helvetica Neue"/>
            </a:endParaRPr>
          </a:p>
          <a:p>
            <a:endParaRPr lang="en-US" dirty="0"/>
          </a:p>
        </p:txBody>
      </p:sp>
      <p:pic>
        <p:nvPicPr>
          <p:cNvPr id="5" name="Google Shape;138;p20"/>
          <p:cNvPicPr preferRelativeResize="0"/>
          <p:nvPr/>
        </p:nvPicPr>
        <p:blipFill>
          <a:blip r:embed="rId2">
            <a:alphaModFix/>
          </a:blip>
          <a:stretch>
            <a:fillRect/>
          </a:stretch>
        </p:blipFill>
        <p:spPr>
          <a:xfrm>
            <a:off x="7942218" y="1262351"/>
            <a:ext cx="3853542" cy="2276203"/>
          </a:xfrm>
          <a:prstGeom prst="rect">
            <a:avLst/>
          </a:prstGeom>
          <a:noFill/>
          <a:ln>
            <a:noFill/>
          </a:ln>
        </p:spPr>
      </p:pic>
      <p:pic>
        <p:nvPicPr>
          <p:cNvPr id="6" name="Google Shape;146;p21"/>
          <p:cNvPicPr preferRelativeResize="0"/>
          <p:nvPr/>
        </p:nvPicPr>
        <p:blipFill rotWithShape="1">
          <a:blip r:embed="rId3">
            <a:alphaModFix/>
            <a:extLst>
              <a:ext uri="{BEBA8EAE-BF5A-486C-A8C5-ECC9F3942E4B}">
                <a14:imgProps xmlns:a14="http://schemas.microsoft.com/office/drawing/2010/main">
                  <a14:imgLayer r:embed="rId4">
                    <a14:imgEffect>
                      <a14:sharpenSoften amount="50000"/>
                    </a14:imgEffect>
                  </a14:imgLayer>
                </a14:imgProps>
              </a:ext>
            </a:extLst>
          </a:blip>
          <a:srcRect l="3334" t="6755" b="45907"/>
          <a:stretch/>
        </p:blipFill>
        <p:spPr>
          <a:xfrm>
            <a:off x="1069848" y="5436906"/>
            <a:ext cx="3472201" cy="940381"/>
          </a:xfrm>
          <a:prstGeom prst="rect">
            <a:avLst/>
          </a:prstGeom>
          <a:noFill/>
          <a:ln>
            <a:noFill/>
          </a:ln>
        </p:spPr>
      </p:pic>
      <p:pic>
        <p:nvPicPr>
          <p:cNvPr id="7" name="Google Shape;147;p21"/>
          <p:cNvPicPr preferRelativeResize="0"/>
          <p:nvPr/>
        </p:nvPicPr>
        <p:blipFill rotWithShape="1">
          <a:blip r:embed="rId3">
            <a:alphaModFix/>
            <a:extLst>
              <a:ext uri="{BEBA8EAE-BF5A-486C-A8C5-ECC9F3942E4B}">
                <a14:imgProps xmlns:a14="http://schemas.microsoft.com/office/drawing/2010/main">
                  <a14:imgLayer r:embed="rId4">
                    <a14:imgEffect>
                      <a14:sharpenSoften amount="50000"/>
                    </a14:imgEffect>
                  </a14:imgLayer>
                </a14:imgProps>
              </a:ext>
            </a:extLst>
          </a:blip>
          <a:srcRect t="52662" r="38332"/>
          <a:stretch/>
        </p:blipFill>
        <p:spPr>
          <a:xfrm>
            <a:off x="4542049" y="5292229"/>
            <a:ext cx="2896788" cy="1229733"/>
          </a:xfrm>
          <a:prstGeom prst="rect">
            <a:avLst/>
          </a:prstGeom>
          <a:noFill/>
          <a:ln>
            <a:noFill/>
          </a:ln>
        </p:spPr>
      </p:pic>
      <p:sp>
        <p:nvSpPr>
          <p:cNvPr id="8" name="TextBox 7"/>
          <p:cNvSpPr txBox="1"/>
          <p:nvPr/>
        </p:nvSpPr>
        <p:spPr>
          <a:xfrm>
            <a:off x="1004535" y="3869990"/>
            <a:ext cx="10425466" cy="1477328"/>
          </a:xfrm>
          <a:prstGeom prst="rect">
            <a:avLst/>
          </a:prstGeom>
          <a:noFill/>
        </p:spPr>
        <p:txBody>
          <a:bodyPr wrap="square" rtlCol="0">
            <a:spAutoFit/>
          </a:bodyPr>
          <a:lstStyle/>
          <a:p>
            <a:pPr lvl="0"/>
            <a:r>
              <a:rPr lang="en-US" dirty="0">
                <a:highlight>
                  <a:srgbClr val="FFFFFF"/>
                </a:highlight>
                <a:ea typeface="Helvetica Neue"/>
                <a:cs typeface="Helvetica Neue"/>
                <a:sym typeface="Helvetica Neue"/>
              </a:rPr>
              <a:t>Sharpe Ratio - It is the average return earned in excess of the risk-free rate per unit of </a:t>
            </a:r>
            <a:r>
              <a:rPr lang="en-US" dirty="0">
                <a:highlight>
                  <a:srgbClr val="FFFFFF"/>
                </a:highlight>
                <a:uFill>
                  <a:noFill/>
                </a:uFill>
                <a:ea typeface="Helvetica Neue"/>
                <a:cs typeface="Helvetica Neue"/>
                <a:sym typeface="Helvetica Neue"/>
                <a:hlinkClick r:id="rId5"/>
              </a:rPr>
              <a:t>volatility</a:t>
            </a:r>
            <a:r>
              <a:rPr lang="en-US" dirty="0">
                <a:highlight>
                  <a:srgbClr val="FFFFFF"/>
                </a:highlight>
                <a:ea typeface="Helvetica Neue"/>
                <a:cs typeface="Helvetica Neue"/>
                <a:sym typeface="Helvetica Neue"/>
              </a:rPr>
              <a:t> or total risk. Volatility is a measure of the price fluctuations of an asset or portfolio.</a:t>
            </a:r>
          </a:p>
          <a:p>
            <a:pPr lvl="0"/>
            <a:endParaRPr lang="en-US" dirty="0">
              <a:highlight>
                <a:srgbClr val="FFFFFF"/>
              </a:highlight>
              <a:ea typeface="Helvetica Neue"/>
              <a:cs typeface="Helvetica Neue"/>
              <a:sym typeface="Helvetica Neue"/>
            </a:endParaRPr>
          </a:p>
          <a:p>
            <a:pPr lvl="0"/>
            <a:r>
              <a:rPr lang="en-US" dirty="0">
                <a:ea typeface="Helvetica Neue"/>
                <a:cs typeface="Helvetica Neue"/>
                <a:sym typeface="Helvetica Neue"/>
              </a:rPr>
              <a:t>Owning a portfolio with the Maximum Sharpe Ratio is the dream of every investor.</a:t>
            </a:r>
          </a:p>
          <a:p>
            <a:endParaRPr lang="en-US" dirty="0"/>
          </a:p>
        </p:txBody>
      </p:sp>
    </p:spTree>
    <p:extLst>
      <p:ext uri="{BB962C8B-B14F-4D97-AF65-F5344CB8AC3E}">
        <p14:creationId xmlns:p14="http://schemas.microsoft.com/office/powerpoint/2010/main" val="717376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5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5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5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6" name="Rectangle 5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9DD5B95-96A2-E724-D927-BF75C0BEAA20}"/>
              </a:ext>
            </a:extLst>
          </p:cNvPr>
          <p:cNvSpPr>
            <a:spLocks noGrp="1"/>
          </p:cNvSpPr>
          <p:nvPr>
            <p:ph type="title"/>
          </p:nvPr>
        </p:nvSpPr>
        <p:spPr>
          <a:xfrm>
            <a:off x="1069848" y="484632"/>
            <a:ext cx="10058400" cy="1609344"/>
          </a:xfrm>
        </p:spPr>
        <p:txBody>
          <a:bodyPr>
            <a:normAutofit/>
          </a:bodyPr>
          <a:lstStyle/>
          <a:p>
            <a:r>
              <a:rPr lang="en-IN"/>
              <a:t>Portfolio optimization Methods</a:t>
            </a:r>
            <a:endParaRPr lang="en-IN" dirty="0"/>
          </a:p>
        </p:txBody>
      </p:sp>
      <p:sp>
        <p:nvSpPr>
          <p:cNvPr id="20" name="Content Placeholder 19">
            <a:extLst>
              <a:ext uri="{FF2B5EF4-FFF2-40B4-BE49-F238E27FC236}">
                <a16:creationId xmlns:a16="http://schemas.microsoft.com/office/drawing/2014/main" id="{9CBEE17D-259B-2715-6F53-1790B53CA82A}"/>
              </a:ext>
            </a:extLst>
          </p:cNvPr>
          <p:cNvSpPr>
            <a:spLocks noGrp="1"/>
          </p:cNvSpPr>
          <p:nvPr>
            <p:ph idx="1"/>
          </p:nvPr>
        </p:nvSpPr>
        <p:spPr>
          <a:xfrm>
            <a:off x="1069848" y="2320412"/>
            <a:ext cx="10058400" cy="3851787"/>
          </a:xfrm>
        </p:spPr>
        <p:txBody>
          <a:bodyPr>
            <a:normAutofit/>
          </a:bodyPr>
          <a:lstStyle/>
          <a:p>
            <a:pPr lvl="0"/>
            <a:r>
              <a:rPr lang="en-US" dirty="0"/>
              <a:t>Portfolio optimization refers to the process of selecting the best combination of assets that maximize the return on investment while minimizing risk.</a:t>
            </a:r>
          </a:p>
          <a:p>
            <a:pPr lvl="0"/>
            <a:r>
              <a:rPr lang="en-US" dirty="0"/>
              <a:t>There are so many methods but we mentioned few here.</a:t>
            </a:r>
          </a:p>
          <a:p>
            <a:pPr lvl="0"/>
            <a:r>
              <a:rPr lang="en-US" b="1" dirty="0">
                <a:solidFill>
                  <a:schemeClr val="accent1"/>
                </a:solidFill>
              </a:rPr>
              <a:t>1.Mean-Variance Optimization</a:t>
            </a:r>
            <a:r>
              <a:rPr lang="en-US" dirty="0">
                <a:solidFill>
                  <a:schemeClr val="accent1"/>
                </a:solidFill>
              </a:rPr>
              <a:t>:  </a:t>
            </a:r>
            <a:r>
              <a:rPr lang="en-US" dirty="0"/>
              <a:t>Mean-variance optimization is a key element of data-based investing. </a:t>
            </a:r>
          </a:p>
          <a:p>
            <a:pPr lvl="0"/>
            <a:r>
              <a:rPr lang="en-US" dirty="0"/>
              <a:t>It is the process of measuring an asset’s risk against it’s likely return and investing based on risk/return ratio. Investor will use mean-variance optimization to create risk/reward data sets for various asstes,so they can invest based on information</a:t>
            </a:r>
          </a:p>
          <a:p>
            <a:pPr lvl="0"/>
            <a:endParaRPr lang="en-CA" sz="1400" dirty="0"/>
          </a:p>
        </p:txBody>
      </p:sp>
      <p:sp>
        <p:nvSpPr>
          <p:cNvPr id="61" name="Oval 6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3" name="Oval 6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1381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9CBEE17D-259B-2715-6F53-1790B53CA82A}"/>
              </a:ext>
            </a:extLst>
          </p:cNvPr>
          <p:cNvSpPr>
            <a:spLocks noGrp="1"/>
          </p:cNvSpPr>
          <p:nvPr>
            <p:ph idx="1"/>
          </p:nvPr>
        </p:nvSpPr>
        <p:spPr>
          <a:xfrm>
            <a:off x="808589" y="465486"/>
            <a:ext cx="10386279" cy="5987565"/>
          </a:xfrm>
        </p:spPr>
        <p:txBody>
          <a:bodyPr>
            <a:normAutofit/>
          </a:bodyPr>
          <a:lstStyle/>
          <a:p>
            <a:pPr marL="0" indent="0" algn="just">
              <a:buNone/>
            </a:pPr>
            <a:r>
              <a:rPr lang="en-US" sz="1800" dirty="0"/>
              <a:t>
</a:t>
            </a:r>
            <a:r>
              <a:rPr lang="en-US" sz="1800" b="1" dirty="0">
                <a:solidFill>
                  <a:schemeClr val="accent1"/>
                </a:solidFill>
              </a:rPr>
              <a:t>2. </a:t>
            </a:r>
            <a:r>
              <a:rPr lang="en-IN" sz="1800" b="1" dirty="0">
                <a:solidFill>
                  <a:schemeClr val="accent1"/>
                </a:solidFill>
              </a:rPr>
              <a:t>ROBUST OPTIMIZATION </a:t>
            </a:r>
            <a:r>
              <a:rPr lang="en-IN" sz="1800" dirty="0">
                <a:solidFill>
                  <a:schemeClr val="accent1"/>
                </a:solidFill>
              </a:rPr>
              <a:t>: </a:t>
            </a:r>
            <a:r>
              <a:rPr lang="en-US" sz="1800" dirty="0"/>
              <a:t>Robust optimization (RO) models have attracted a lot of interest in the area of portfolio selection.</a:t>
            </a:r>
          </a:p>
          <a:p>
            <a:pPr marL="0" indent="0" algn="just">
              <a:buNone/>
            </a:pPr>
            <a:r>
              <a:rPr lang="en-US" sz="1800" dirty="0"/>
              <a:t>The origins of robust optimization date back to the establishment of modern decision theory in the 1950s and the use of worst case analysis and Wald's MAXIMIN model as a tool for the treatment of severe uncertainty. </a:t>
            </a:r>
          </a:p>
          <a:p>
            <a:pPr marL="0" indent="0" algn="just">
              <a:buNone/>
            </a:pPr>
            <a:r>
              <a:rPr lang="en-US" sz="1800" b="1" dirty="0">
                <a:solidFill>
                  <a:schemeClr val="accent1"/>
                </a:solidFill>
              </a:rPr>
              <a:t>3. MODERN PORTFOLIO THEORY : </a:t>
            </a:r>
            <a:r>
              <a:rPr lang="en-GB" sz="1800" dirty="0">
                <a:highlight>
                  <a:srgbClr val="FFFFFF"/>
                </a:highlight>
                <a:ea typeface="Helvetica Neue"/>
                <a:cs typeface="Helvetica Neue"/>
                <a:sym typeface="Helvetica Neue"/>
              </a:rPr>
              <a:t>Modern </a:t>
            </a:r>
            <a:r>
              <a:rPr lang="en-GB" sz="1800" dirty="0">
                <a:highlight>
                  <a:srgbClr val="FFFFFF"/>
                </a:highlight>
                <a:uFill>
                  <a:noFill/>
                </a:uFill>
                <a:ea typeface="Helvetica Neue"/>
                <a:cs typeface="Helvetica Neue"/>
                <a:sym typeface="Helvetica Neue"/>
              </a:rPr>
              <a:t>portfolio</a:t>
            </a:r>
            <a:r>
              <a:rPr lang="en-GB" sz="1800" dirty="0">
                <a:highlight>
                  <a:srgbClr val="FFFFFF"/>
                </a:highlight>
                <a:ea typeface="Helvetica Neue"/>
                <a:cs typeface="Helvetica Neue"/>
                <a:sym typeface="Helvetica Neue"/>
              </a:rPr>
              <a:t> theory (MPT) is a theory on how risk-averse investors can construct portfolios to maximize </a:t>
            </a:r>
            <a:r>
              <a:rPr lang="en-GB" sz="1800" dirty="0">
                <a:highlight>
                  <a:srgbClr val="FFFFFF"/>
                </a:highlight>
                <a:uFill>
                  <a:noFill/>
                </a:uFill>
                <a:ea typeface="Helvetica Neue"/>
                <a:cs typeface="Helvetica Neue"/>
                <a:sym typeface="Helvetica Neue"/>
              </a:rPr>
              <a:t>expected return</a:t>
            </a:r>
            <a:r>
              <a:rPr lang="en-GB" sz="1800" dirty="0">
                <a:highlight>
                  <a:srgbClr val="FFFFFF"/>
                </a:highlight>
                <a:ea typeface="Helvetica Neue"/>
                <a:cs typeface="Helvetica Neue"/>
                <a:sym typeface="Helvetica Neue"/>
              </a:rPr>
              <a:t> based on a given level of market risk. </a:t>
            </a:r>
          </a:p>
          <a:p>
            <a:pPr marL="0" lvl="0" indent="0" algn="just">
              <a:buNone/>
            </a:pPr>
            <a:r>
              <a:rPr lang="en-US" sz="1800" dirty="0">
                <a:highlight>
                  <a:srgbClr val="FFFFFF"/>
                </a:highlight>
                <a:ea typeface="Helvetica Neue"/>
                <a:cs typeface="Helvetica Neue"/>
                <a:sym typeface="Helvetica Neue"/>
              </a:rPr>
              <a:t>Modern portfolio theory argues that an investment's risk and return characteristics should not be viewed alone, but should be evaluated by how the investment affects the overall portfolio's risk and return. MPT shows that an investor can construct a portfolio of multiple assets that will maximize returns for a given level of risk.</a:t>
            </a:r>
            <a:endParaRPr lang="en-US" sz="1800" i="0" dirty="0">
              <a:effectLst/>
            </a:endParaRPr>
          </a:p>
          <a:p>
            <a:pPr marL="0" indent="0" algn="just">
              <a:buNone/>
            </a:pPr>
            <a:r>
              <a:rPr lang="en-US" sz="1800" b="1" dirty="0">
                <a:solidFill>
                  <a:schemeClr val="accent1"/>
                </a:solidFill>
              </a:rPr>
              <a:t>4. LSTM (</a:t>
            </a:r>
            <a:r>
              <a:rPr lang="en-GB" sz="1800" b="1" dirty="0">
                <a:solidFill>
                  <a:schemeClr val="accent1"/>
                </a:solidFill>
                <a:highlight>
                  <a:schemeClr val="lt1"/>
                </a:highlight>
                <a:ea typeface="Helvetica Neue"/>
                <a:cs typeface="Helvetica Neue"/>
                <a:sym typeface="Helvetica Neue"/>
              </a:rPr>
              <a:t>Long short-term memory) : </a:t>
            </a:r>
            <a:r>
              <a:rPr lang="en-GB" sz="1800" dirty="0">
                <a:highlight>
                  <a:schemeClr val="lt1"/>
                </a:highlight>
                <a:ea typeface="Helvetica Neue"/>
                <a:cs typeface="Helvetica Neue"/>
                <a:sym typeface="Helvetica Neue"/>
              </a:rPr>
              <a:t>This is a </a:t>
            </a:r>
            <a:r>
              <a:rPr lang="en-US" sz="1800" dirty="0">
                <a:highlight>
                  <a:schemeClr val="lt1"/>
                </a:highlight>
                <a:ea typeface="Helvetica Neue"/>
                <a:cs typeface="Helvetica Neue"/>
                <a:sym typeface="Helvetica Neue"/>
              </a:rPr>
              <a:t>special type of Recurrent Neural Networks (RNN) architecture that is mainly used in deep learning. LSTM uses a set of feedback connections to process sequences of data. </a:t>
            </a:r>
          </a:p>
          <a:p>
            <a:pPr marL="0" indent="0" algn="just">
              <a:buNone/>
            </a:pPr>
            <a:r>
              <a:rPr lang="en-US" sz="1800" dirty="0">
                <a:highlight>
                  <a:schemeClr val="lt1"/>
                </a:highlight>
                <a:ea typeface="Helvetica Neue"/>
                <a:cs typeface="Helvetica Neue"/>
                <a:sym typeface="Helvetica Neue"/>
              </a:rPr>
              <a:t>This architecture is known for its efficiency in making predictions, processing, and classifying large-scale time-series data despite the presence of some lags between events. </a:t>
            </a:r>
          </a:p>
        </p:txBody>
      </p:sp>
    </p:spTree>
    <p:extLst>
      <p:ext uri="{BB962C8B-B14F-4D97-AF65-F5344CB8AC3E}">
        <p14:creationId xmlns:p14="http://schemas.microsoft.com/office/powerpoint/2010/main" val="10381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34717"/>
          </a:xfrm>
        </p:spPr>
        <p:txBody>
          <a:bodyPr/>
          <a:lstStyle/>
          <a:p>
            <a:r>
              <a:rPr lang="en-CA" dirty="0"/>
              <a:t>Limitations</a:t>
            </a:r>
            <a:endParaRPr lang="en-US" dirty="0"/>
          </a:p>
        </p:txBody>
      </p:sp>
      <p:sp>
        <p:nvSpPr>
          <p:cNvPr id="3" name="Content Placeholder 2"/>
          <p:cNvSpPr>
            <a:spLocks noGrp="1"/>
          </p:cNvSpPr>
          <p:nvPr>
            <p:ph idx="1"/>
          </p:nvPr>
        </p:nvSpPr>
        <p:spPr>
          <a:xfrm>
            <a:off x="1069847" y="1319349"/>
            <a:ext cx="10320963" cy="4859382"/>
          </a:xfrm>
        </p:spPr>
        <p:txBody>
          <a:bodyPr>
            <a:normAutofit fontScale="92500" lnSpcReduction="20000"/>
          </a:bodyPr>
          <a:lstStyle/>
          <a:p>
            <a:pPr marL="0" lvl="0" indent="0" algn="just">
              <a:buNone/>
            </a:pPr>
            <a:r>
              <a:rPr lang="en-US" b="1" dirty="0"/>
              <a:t>1.Frictionless Market : </a:t>
            </a:r>
          </a:p>
          <a:p>
            <a:pPr marL="0" lvl="0" indent="0" algn="just">
              <a:buNone/>
            </a:pPr>
            <a:r>
              <a:rPr lang="en-US" dirty="0"/>
              <a:t>There are certain assumptions made in the Modern Portfolio Theory, which is the basis of portfolio optimization.</a:t>
            </a:r>
          </a:p>
          <a:p>
            <a:pPr marL="0" lvl="0" indent="0" algn="just">
              <a:buNone/>
            </a:pPr>
            <a:r>
              <a:rPr lang="en-US" dirty="0"/>
              <a:t>The assumption is that markets are frictionless, that is, there are no transaction costs, constraints, etc., in the market. </a:t>
            </a:r>
          </a:p>
          <a:p>
            <a:pPr marL="0" lvl="0" indent="0" algn="just">
              <a:buNone/>
            </a:pPr>
            <a:r>
              <a:rPr lang="en-US" dirty="0"/>
              <a:t>However, in reality, this is often not the case. There are frictions in the market, and this complicates the application of modern portfolio theory</a:t>
            </a:r>
          </a:p>
          <a:p>
            <a:pPr marL="0" indent="0" algn="just">
              <a:buNone/>
            </a:pPr>
            <a:r>
              <a:rPr lang="en-US" b="1" dirty="0"/>
              <a:t>2.Normal Distribution </a:t>
            </a:r>
            <a:r>
              <a:rPr lang="en-US" dirty="0"/>
              <a:t>: </a:t>
            </a:r>
          </a:p>
          <a:p>
            <a:pPr marL="0" indent="0" algn="just">
              <a:buNone/>
            </a:pPr>
            <a:r>
              <a:rPr lang="en-US" dirty="0"/>
              <a:t>Another assumption under the modern portfolio theory is that the returns are normally distributed. It ignores the concepts of skewness, kurtosis, etc., when using the return data as inputs. It is often found that the returns are not normally distributed. This assumption violation under the modern portfolio theory makes it challenging to use.</a:t>
            </a:r>
          </a:p>
          <a:p>
            <a:pPr marL="0" lvl="0" indent="0" algn="just">
              <a:buNone/>
            </a:pPr>
            <a:r>
              <a:rPr lang="en-US" b="1" dirty="0"/>
              <a:t>3. Dynamic Coefficients : </a:t>
            </a:r>
          </a:p>
          <a:p>
            <a:pPr marL="0" lvl="0" indent="0" algn="just">
              <a:buNone/>
            </a:pPr>
            <a:r>
              <a:rPr lang="en-US" dirty="0"/>
              <a:t>Coefficients vary with market situations, including correlation coefficients, which are used in portfolio optimization. </a:t>
            </a:r>
          </a:p>
          <a:p>
            <a:pPr marL="0" lvl="0" indent="0" algn="just">
              <a:buNone/>
            </a:pPr>
            <a:r>
              <a:rPr lang="en-US" dirty="0"/>
              <a:t>It is not always true that these coefficients stay the same.</a:t>
            </a:r>
          </a:p>
        </p:txBody>
      </p:sp>
    </p:spTree>
    <p:extLst>
      <p:ext uri="{BB962C8B-B14F-4D97-AF65-F5344CB8AC3E}">
        <p14:creationId xmlns:p14="http://schemas.microsoft.com/office/powerpoint/2010/main" val="1307054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2911" y="772015"/>
            <a:ext cx="10058400" cy="1609344"/>
          </a:xfrm>
        </p:spPr>
        <p:txBody>
          <a:bodyPr/>
          <a:lstStyle/>
          <a:p>
            <a:pPr algn="ctr"/>
            <a:r>
              <a:rPr lang="en-US" dirty="0"/>
              <a:t>EXAMPLE</a:t>
            </a:r>
          </a:p>
        </p:txBody>
      </p:sp>
      <p:sp>
        <p:nvSpPr>
          <p:cNvPr id="3" name="Content Placeholder 2"/>
          <p:cNvSpPr>
            <a:spLocks noGrp="1"/>
          </p:cNvSpPr>
          <p:nvPr>
            <p:ph idx="1"/>
          </p:nvPr>
        </p:nvSpPr>
        <p:spPr>
          <a:xfrm>
            <a:off x="2155370" y="2381358"/>
            <a:ext cx="8149917" cy="2229831"/>
          </a:xfr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
            <a:schemeClr val="lt1"/>
          </a:fillRef>
          <a:effectRef idx="0">
            <a:schemeClr val="dk1"/>
          </a:effectRef>
          <a:fontRef idx="minor">
            <a:schemeClr val="dk1"/>
          </a:fontRef>
        </p:style>
        <p:txBody>
          <a:bodyPr>
            <a:normAutofit/>
          </a:bodyPr>
          <a:lstStyle/>
          <a:p>
            <a:pPr marL="0" indent="0" algn="ctr">
              <a:buNone/>
            </a:pPr>
            <a:endParaRPr lang="en-GB" sz="3200" dirty="0">
              <a:sym typeface="Helvetica Neue"/>
            </a:endParaRPr>
          </a:p>
          <a:p>
            <a:pPr marL="0" indent="0" algn="ctr">
              <a:buNone/>
            </a:pPr>
            <a:r>
              <a:rPr lang="en-GB" sz="3200" dirty="0">
                <a:sym typeface="Helvetica Neue"/>
              </a:rPr>
              <a:t>PREDICTIONS FOR</a:t>
            </a:r>
          </a:p>
          <a:p>
            <a:pPr marL="0" indent="0" algn="ctr">
              <a:buNone/>
            </a:pPr>
            <a:r>
              <a:rPr lang="en-GB" sz="3200" dirty="0">
                <a:sym typeface="Helvetica Neue"/>
              </a:rPr>
              <a:t>YAHOO FINANCE STOCKS DATA</a:t>
            </a:r>
            <a:endParaRPr lang="en-US" sz="3200" dirty="0"/>
          </a:p>
        </p:txBody>
      </p:sp>
    </p:spTree>
    <p:extLst>
      <p:ext uri="{BB962C8B-B14F-4D97-AF65-F5344CB8AC3E}">
        <p14:creationId xmlns:p14="http://schemas.microsoft.com/office/powerpoint/2010/main" val="966355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65760"/>
            <a:ext cx="10058400" cy="866067"/>
          </a:xfrm>
        </p:spPr>
        <p:txBody>
          <a:bodyPr>
            <a:normAutofit/>
          </a:bodyPr>
          <a:lstStyle/>
          <a:p>
            <a:r>
              <a:rPr lang="en-GB" sz="3600" b="1" dirty="0">
                <a:solidFill>
                  <a:srgbClr val="00B0F0"/>
                </a:solidFill>
                <a:latin typeface="Open Sans"/>
                <a:ea typeface="Open Sans"/>
                <a:cs typeface="Open Sans"/>
                <a:sym typeface="Open Sans"/>
              </a:rPr>
              <a:t>Dataset: Overview</a:t>
            </a:r>
            <a:endParaRPr lang="en-US" sz="3600" dirty="0">
              <a:solidFill>
                <a:srgbClr val="00B0F0"/>
              </a:solidFill>
            </a:endParaRPr>
          </a:p>
        </p:txBody>
      </p:sp>
      <p:pic>
        <p:nvPicPr>
          <p:cNvPr id="4" name="Google Shape;211;p26"/>
          <p:cNvPicPr preferRelativeResize="0"/>
          <p:nvPr/>
        </p:nvPicPr>
        <p:blipFill rotWithShape="1">
          <a:blip r:embed="rId2">
            <a:alphaModFix/>
            <a:extLst>
              <a:ext uri="{BEBA8EAE-BF5A-486C-A8C5-ECC9F3942E4B}">
                <a14:imgProps xmlns:a14="http://schemas.microsoft.com/office/drawing/2010/main">
                  <a14:imgLayer r:embed="rId3">
                    <a14:imgEffect>
                      <a14:brightnessContrast contrast="-40000"/>
                    </a14:imgEffect>
                  </a14:imgLayer>
                </a14:imgProps>
              </a:ext>
            </a:extLst>
          </a:blip>
          <a:srcRect b="3250"/>
          <a:stretch/>
        </p:blipFill>
        <p:spPr>
          <a:xfrm>
            <a:off x="1069848" y="1379286"/>
            <a:ext cx="10360152" cy="47863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95530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Google Shape;218;p27"/>
          <p:cNvPicPr preferRelativeResize="0"/>
          <p:nvPr/>
        </p:nvPicPr>
        <p:blipFill rotWithShape="1">
          <a:blip r:embed="rId2">
            <a:alphaModFix/>
          </a:blip>
          <a:srcRect l="1845"/>
          <a:stretch/>
        </p:blipFill>
        <p:spPr>
          <a:xfrm>
            <a:off x="1069848" y="484633"/>
            <a:ext cx="10058400" cy="58900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21702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86284" y="484632"/>
            <a:ext cx="4741963" cy="1971964"/>
          </a:xfrm>
        </p:spPr>
        <p:txBody>
          <a:bodyPr>
            <a:normAutofit/>
          </a:bodyPr>
          <a:lstStyle/>
          <a:p>
            <a:r>
              <a:rPr lang="en-US" sz="4100" b="1">
                <a:solidFill>
                  <a:schemeClr val="tx1"/>
                </a:solidFill>
              </a:rPr>
              <a:t>What Is Portfolio Optimization?</a:t>
            </a:r>
            <a:br>
              <a:rPr lang="en-US" sz="4100" b="1">
                <a:solidFill>
                  <a:schemeClr val="tx1"/>
                </a:solidFill>
              </a:rPr>
            </a:br>
            <a:endParaRPr lang="en-US" sz="4100">
              <a:solidFill>
                <a:schemeClr val="tx1"/>
              </a:solidFill>
            </a:endParaRPr>
          </a:p>
        </p:txBody>
      </p:sp>
      <p:sp>
        <p:nvSpPr>
          <p:cNvPr id="23" name="Freeform: Shape 22">
            <a:extLst>
              <a:ext uri="{FF2B5EF4-FFF2-40B4-BE49-F238E27FC236}">
                <a16:creationId xmlns:a16="http://schemas.microsoft.com/office/drawing/2014/main" id="{E5821A2D-F010-4C2B-8819-23281D9C7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Picture 4" descr="Magnifying glass showing decling performance">
            <a:extLst>
              <a:ext uri="{FF2B5EF4-FFF2-40B4-BE49-F238E27FC236}">
                <a16:creationId xmlns:a16="http://schemas.microsoft.com/office/drawing/2014/main" id="{BC36B893-C083-24B5-5D50-FFC2789A9869}"/>
              </a:ext>
            </a:extLst>
          </p:cNvPr>
          <p:cNvPicPr>
            <a:picLocks noChangeAspect="1"/>
          </p:cNvPicPr>
          <p:nvPr/>
        </p:nvPicPr>
        <p:blipFill rotWithShape="1">
          <a:blip r:embed="rId3"/>
          <a:srcRect l="4161" r="34725" b="-1"/>
          <a:stretch/>
        </p:blipFill>
        <p:spPr>
          <a:xfrm>
            <a:off x="823396" y="1522821"/>
            <a:ext cx="3573675" cy="3903282"/>
          </a:xfrm>
          <a:prstGeom prst="rect">
            <a:avLst/>
          </a:prstGeom>
        </p:spPr>
      </p:pic>
      <p:sp>
        <p:nvSpPr>
          <p:cNvPr id="3" name="Content Placeholder 2"/>
          <p:cNvSpPr>
            <a:spLocks noGrp="1"/>
          </p:cNvSpPr>
          <p:nvPr>
            <p:ph idx="1"/>
          </p:nvPr>
        </p:nvSpPr>
        <p:spPr>
          <a:xfrm>
            <a:off x="6386286" y="2456596"/>
            <a:ext cx="4741962" cy="3715603"/>
          </a:xfrm>
        </p:spPr>
        <p:txBody>
          <a:bodyPr>
            <a:normAutofit/>
          </a:bodyPr>
          <a:lstStyle/>
          <a:p>
            <a:r>
              <a:rPr lang="en-US"/>
              <a:t>Portfolio optimization is the process of constructing an investment portfolio that aims to achieve the highest possible expected return for a given level of risk.</a:t>
            </a:r>
          </a:p>
          <a:p>
            <a:pPr marL="0" indent="0">
              <a:buNone/>
            </a:pPr>
            <a:endParaRPr lang="en-US"/>
          </a:p>
          <a:p>
            <a:r>
              <a:rPr lang="en-US"/>
              <a:t>Portfolio optimization is one of the most basic skills you’ll need to acquire when actively managing your investments.</a:t>
            </a:r>
          </a:p>
        </p:txBody>
      </p:sp>
      <p:grpSp>
        <p:nvGrpSpPr>
          <p:cNvPr id="25" name="Group 24">
            <a:extLst>
              <a:ext uri="{FF2B5EF4-FFF2-40B4-BE49-F238E27FC236}">
                <a16:creationId xmlns:a16="http://schemas.microsoft.com/office/drawing/2014/main" id="{D68B9961-F007-40D1-AF51-61B6DE5106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6" name="Oval 25">
              <a:extLst>
                <a:ext uri="{FF2B5EF4-FFF2-40B4-BE49-F238E27FC236}">
                  <a16:creationId xmlns:a16="http://schemas.microsoft.com/office/drawing/2014/main" id="{E9FDF494-C7FB-47DF-BD39-1F65FA550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7" name="Oval 26">
              <a:extLst>
                <a:ext uri="{FF2B5EF4-FFF2-40B4-BE49-F238E27FC236}">
                  <a16:creationId xmlns:a16="http://schemas.microsoft.com/office/drawing/2014/main" id="{3A822E1C-4C1A-4BEE-B19C-0FFB2D5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3373650776"/>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609344"/>
          </a:xfrm>
        </p:spPr>
        <p:txBody>
          <a:bodyPr>
            <a:normAutofit/>
          </a:bodyPr>
          <a:lstStyle/>
          <a:p>
            <a:r>
              <a:rPr lang="en-GB" b="1">
                <a:latin typeface="Helvetica Neue"/>
                <a:ea typeface="Helvetica Neue"/>
                <a:cs typeface="Helvetica Neue"/>
                <a:sym typeface="Helvetica Neue"/>
              </a:rPr>
              <a:t>Training the LSTM</a:t>
            </a:r>
            <a:endParaRPr lang="en-US"/>
          </a:p>
        </p:txBody>
      </p:sp>
      <p:pic>
        <p:nvPicPr>
          <p:cNvPr id="4" name="Google Shape;226;p28"/>
          <p:cNvPicPr preferRelativeResize="0">
            <a:picLocks/>
          </p:cNvPicPr>
          <p:nvPr/>
        </p:nvPicPr>
        <p:blipFill>
          <a:blip r:embed="rId2"/>
          <a:stretch>
            <a:fillRect/>
          </a:stretch>
        </p:blipFill>
        <p:spPr>
          <a:xfrm>
            <a:off x="518474" y="1715677"/>
            <a:ext cx="10609774" cy="4364611"/>
          </a:xfrm>
          <a:prstGeom prst="rect">
            <a:avLst/>
          </a:prstGeom>
        </p:spPr>
      </p:pic>
    </p:spTree>
    <p:extLst>
      <p:ext uri="{BB962C8B-B14F-4D97-AF65-F5344CB8AC3E}">
        <p14:creationId xmlns:p14="http://schemas.microsoft.com/office/powerpoint/2010/main" val="3275703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9" name="Rectangle 18">
            <a:extLst>
              <a:ext uri="{FF2B5EF4-FFF2-40B4-BE49-F238E27FC236}">
                <a16:creationId xmlns:a16="http://schemas.microsoft.com/office/drawing/2014/main" id="{80E61E04-3F7C-42DE-ABE7-D3F7E349C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20">
            <a:extLst>
              <a:ext uri="{FF2B5EF4-FFF2-40B4-BE49-F238E27FC236}">
                <a16:creationId xmlns:a16="http://schemas.microsoft.com/office/drawing/2014/main" id="{2B036F7E-6C8A-4549-99EF-9958C587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6"/>
            <a:ext cx="12192000" cy="2610465"/>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51560" y="4355692"/>
            <a:ext cx="9085940" cy="1472224"/>
          </a:xfrm>
        </p:spPr>
        <p:txBody>
          <a:bodyPr vert="horz" lIns="91440" tIns="45720" rIns="91440" bIns="45720" rtlCol="0" anchor="b">
            <a:normAutofit/>
          </a:bodyPr>
          <a:lstStyle/>
          <a:p>
            <a:pPr>
              <a:lnSpc>
                <a:spcPct val="80000"/>
              </a:lnSpc>
            </a:pPr>
            <a:r>
              <a:rPr lang="en-US" sz="6600" b="1">
                <a:blipFill dpi="0" rotWithShape="1">
                  <a:blip r:embed="rId4"/>
                  <a:srcRect/>
                  <a:tile tx="6350" ty="-127000" sx="65000" sy="64000" flip="none" algn="tl"/>
                </a:blipFill>
                <a:sym typeface="Open Sans"/>
              </a:rPr>
              <a:t>Predictions by LSTM</a:t>
            </a:r>
            <a:endParaRPr lang="en-US" sz="6600">
              <a:blipFill dpi="0" rotWithShape="1">
                <a:blip r:embed="rId4"/>
                <a:srcRect/>
                <a:tile tx="6350" ty="-127000" sx="65000" sy="64000" flip="none" algn="tl"/>
              </a:blipFill>
            </a:endParaRPr>
          </a:p>
        </p:txBody>
      </p:sp>
      <p:pic>
        <p:nvPicPr>
          <p:cNvPr id="4" name="Google Shape;233;p29"/>
          <p:cNvPicPr preferRelativeResize="0"/>
          <p:nvPr/>
        </p:nvPicPr>
        <p:blipFill rotWithShape="1">
          <a:blip r:embed="rId6"/>
          <a:srcRect t="20044"/>
          <a:stretch/>
        </p:blipFill>
        <p:spPr>
          <a:xfrm>
            <a:off x="637415" y="-9830"/>
            <a:ext cx="10789830" cy="4133007"/>
          </a:xfrm>
          <a:prstGeom prst="rect">
            <a:avLst/>
          </a:prstGeom>
        </p:spPr>
      </p:pic>
      <p:grpSp>
        <p:nvGrpSpPr>
          <p:cNvPr id="23" name="Group 22">
            <a:extLst>
              <a:ext uri="{FF2B5EF4-FFF2-40B4-BE49-F238E27FC236}">
                <a16:creationId xmlns:a16="http://schemas.microsoft.com/office/drawing/2014/main" id="{75EE15D0-BDD3-4CA6-B5DC-159D83FA6B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24" name="Oval 23">
              <a:extLst>
                <a:ext uri="{FF2B5EF4-FFF2-40B4-BE49-F238E27FC236}">
                  <a16:creationId xmlns:a16="http://schemas.microsoft.com/office/drawing/2014/main" id="{C1D99473-F547-41EE-8D8B-3DFA6E58D0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5" name="Oval 24">
              <a:extLst>
                <a:ext uri="{FF2B5EF4-FFF2-40B4-BE49-F238E27FC236}">
                  <a16:creationId xmlns:a16="http://schemas.microsoft.com/office/drawing/2014/main" id="{71482930-66A8-46E9-8554-6D127FFCF1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898511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8">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 name="Oval 9">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20" name="Rectangle 12">
            <a:extLst>
              <a:ext uri="{FF2B5EF4-FFF2-40B4-BE49-F238E27FC236}">
                <a16:creationId xmlns:a16="http://schemas.microsoft.com/office/drawing/2014/main" id="{9C9664EF-0D74-4781-B4B4-646A93B50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4">
            <a:extLst>
              <a:ext uri="{FF2B5EF4-FFF2-40B4-BE49-F238E27FC236}">
                <a16:creationId xmlns:a16="http://schemas.microsoft.com/office/drawing/2014/main" id="{854C0CC2-F056-47AD-A361-F33F5EE97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2" name="Rectangle 16">
            <a:extLst>
              <a:ext uri="{FF2B5EF4-FFF2-40B4-BE49-F238E27FC236}">
                <a16:creationId xmlns:a16="http://schemas.microsoft.com/office/drawing/2014/main" id="{CD560C9F-7A8F-4FBA-BD3A-EB75B62E45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w="22225">
            <a:solidFill>
              <a:srgbClr val="FD2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oogle Shape;234;p29"/>
          <p:cNvPicPr preferRelativeResize="0"/>
          <p:nvPr/>
        </p:nvPicPr>
        <p:blipFill>
          <a:blip r:embed="rId6"/>
          <a:stretch>
            <a:fillRect/>
          </a:stretch>
        </p:blipFill>
        <p:spPr>
          <a:xfrm>
            <a:off x="804332" y="1086133"/>
            <a:ext cx="10577744" cy="4680650"/>
          </a:xfrm>
          <a:prstGeom prst="rect">
            <a:avLst/>
          </a:prstGeom>
        </p:spPr>
      </p:pic>
    </p:spTree>
    <p:extLst>
      <p:ext uri="{BB962C8B-B14F-4D97-AF65-F5344CB8AC3E}">
        <p14:creationId xmlns:p14="http://schemas.microsoft.com/office/powerpoint/2010/main" val="34051789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69848" y="484632"/>
            <a:ext cx="10058400" cy="1609344"/>
          </a:xfrm>
        </p:spPr>
        <p:txBody>
          <a:bodyPr vert="horz" lIns="91440" tIns="45720" rIns="91440" bIns="45720" rtlCol="0" anchor="ctr">
            <a:normAutofit/>
          </a:bodyPr>
          <a:lstStyle/>
          <a:p>
            <a:r>
              <a:rPr lang="en-US" b="1">
                <a:sym typeface="Open Sans"/>
              </a:rPr>
              <a:t>Selecting best stocks for making portfolio</a:t>
            </a:r>
            <a:endParaRPr lang="en-US"/>
          </a:p>
        </p:txBody>
      </p:sp>
      <p:pic>
        <p:nvPicPr>
          <p:cNvPr id="4" name="Google Shape;241;p30" descr="Graphical user interface, text, application&#10;&#10;Description automatically generated"/>
          <p:cNvPicPr preferRelativeResize="0"/>
          <p:nvPr/>
        </p:nvPicPr>
        <p:blipFill rotWithShape="1">
          <a:blip r:embed="rId4"/>
          <a:srcRect r="36179" b="-2"/>
          <a:stretch/>
        </p:blipFill>
        <p:spPr>
          <a:xfrm>
            <a:off x="1007196" y="2265037"/>
            <a:ext cx="5088800" cy="3907158"/>
          </a:xfrm>
          <a:prstGeom prst="rect">
            <a:avLst/>
          </a:prstGeom>
        </p:spPr>
      </p:pic>
      <p:sp>
        <p:nvSpPr>
          <p:cNvPr id="5" name="Google Shape;242;p30"/>
          <p:cNvSpPr txBox="1"/>
          <p:nvPr/>
        </p:nvSpPr>
        <p:spPr>
          <a:xfrm>
            <a:off x="6496216" y="2320412"/>
            <a:ext cx="4632031" cy="3851787"/>
          </a:xfrm>
          <a:prstGeom prst="rect">
            <a:avLst/>
          </a:prstGeom>
        </p:spPr>
        <p:txBody>
          <a:bodyPr spcFirstLastPara="1" vert="horz" lIns="91440" tIns="45720" rIns="91440" bIns="45720" rtlCol="0" anchor="ctr" anchorCtr="0">
            <a:normAutofit/>
          </a:bodyPr>
          <a:lstStyle/>
          <a:p>
            <a:pPr marL="0" lvl="0" indent="-182880" defTabSz="914400">
              <a:lnSpc>
                <a:spcPct val="90000"/>
              </a:lnSpc>
              <a:spcBef>
                <a:spcPts val="0"/>
              </a:spcBef>
              <a:spcAft>
                <a:spcPts val="600"/>
              </a:spcAft>
              <a:buClr>
                <a:schemeClr val="accent1">
                  <a:lumMod val="75000"/>
                </a:schemeClr>
              </a:buClr>
              <a:buSzPct val="85000"/>
              <a:buFont typeface="Wingdings" pitchFamily="2" charset="2"/>
              <a:buChar char="§"/>
            </a:pPr>
            <a:r>
              <a:rPr lang="en-US">
                <a:sym typeface="Helvetica Neue"/>
              </a:rPr>
              <a:t>Selecting the top 5 stocks out of all predicted stocks, on the basis of their moving average returns over the coming six months.</a:t>
            </a:r>
          </a:p>
        </p:txBody>
      </p:sp>
      <p:sp>
        <p:nvSpPr>
          <p:cNvPr id="18" name="Oval 17">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 name="Oval 19">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6066427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80129"/>
            <a:ext cx="10058400" cy="821654"/>
          </a:xfrm>
        </p:spPr>
        <p:txBody>
          <a:bodyPr>
            <a:normAutofit/>
          </a:bodyPr>
          <a:lstStyle/>
          <a:p>
            <a:r>
              <a:rPr lang="en-GB" sz="3600" b="1" dirty="0">
                <a:solidFill>
                  <a:srgbClr val="00B0F0"/>
                </a:solidFill>
                <a:latin typeface="Open Sans"/>
                <a:ea typeface="Open Sans"/>
                <a:cs typeface="Open Sans"/>
                <a:sym typeface="Open Sans"/>
              </a:rPr>
              <a:t>Efficient Frontier Curve</a:t>
            </a:r>
            <a:endParaRPr lang="en-US" sz="3600" dirty="0">
              <a:solidFill>
                <a:srgbClr val="00B0F0"/>
              </a:solidFill>
            </a:endParaRPr>
          </a:p>
        </p:txBody>
      </p:sp>
      <p:pic>
        <p:nvPicPr>
          <p:cNvPr id="4" name="Google Shape;256;p32"/>
          <p:cNvPicPr preferRelativeResize="0"/>
          <p:nvPr/>
        </p:nvPicPr>
        <p:blipFill>
          <a:blip r:embed="rId2">
            <a:alphaModFix/>
          </a:blip>
          <a:stretch>
            <a:fillRect/>
          </a:stretch>
        </p:blipFill>
        <p:spPr>
          <a:xfrm>
            <a:off x="1213539" y="1310433"/>
            <a:ext cx="8257032" cy="4920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694044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51837"/>
          </a:xfrm>
        </p:spPr>
        <p:txBody>
          <a:bodyPr>
            <a:normAutofit/>
          </a:bodyPr>
          <a:lstStyle/>
          <a:p>
            <a:r>
              <a:rPr lang="en-GB" sz="3200" b="1" dirty="0">
                <a:solidFill>
                  <a:srgbClr val="00B0F0"/>
                </a:solidFill>
                <a:latin typeface="Open Sans"/>
                <a:ea typeface="Open Sans"/>
                <a:cs typeface="Open Sans"/>
                <a:sym typeface="Open Sans"/>
              </a:rPr>
              <a:t>Observations</a:t>
            </a:r>
            <a:endParaRPr lang="en-US" sz="3200" dirty="0">
              <a:solidFill>
                <a:srgbClr val="00B0F0"/>
              </a:solidFill>
            </a:endParaRPr>
          </a:p>
        </p:txBody>
      </p:sp>
      <p:sp>
        <p:nvSpPr>
          <p:cNvPr id="3" name="Content Placeholder 2"/>
          <p:cNvSpPr>
            <a:spLocks noGrp="1"/>
          </p:cNvSpPr>
          <p:nvPr>
            <p:ph idx="1"/>
          </p:nvPr>
        </p:nvSpPr>
        <p:spPr>
          <a:xfrm>
            <a:off x="1069847" y="1324573"/>
            <a:ext cx="6258415" cy="4540649"/>
          </a:xfrm>
        </p:spPr>
        <p:txBody>
          <a:bodyPr/>
          <a:lstStyle/>
          <a:p>
            <a:pPr marL="457200" lvl="0" indent="-336550">
              <a:lnSpc>
                <a:spcPct val="115000"/>
              </a:lnSpc>
              <a:spcBef>
                <a:spcPts val="0"/>
              </a:spcBef>
              <a:buClr>
                <a:srgbClr val="000000"/>
              </a:buClr>
              <a:buSzPts val="1700"/>
              <a:buFont typeface="Helvetica Neue"/>
              <a:buChar char="●"/>
            </a:pPr>
            <a:r>
              <a:rPr lang="en-US" dirty="0">
                <a:solidFill>
                  <a:srgbClr val="24292E"/>
                </a:solidFill>
                <a:highlight>
                  <a:srgbClr val="FFFFFF"/>
                </a:highlight>
                <a:latin typeface="Helvetica Neue"/>
                <a:ea typeface="Helvetica Neue"/>
                <a:cs typeface="Helvetica Neue"/>
                <a:sym typeface="Helvetica Neue"/>
              </a:rPr>
              <a:t>The testing RMSE values we found were as low as </a:t>
            </a:r>
            <a:r>
              <a:rPr lang="en-US" dirty="0">
                <a:solidFill>
                  <a:srgbClr val="212121"/>
                </a:solidFill>
                <a:highlight>
                  <a:srgbClr val="FFFFFF"/>
                </a:highlight>
                <a:latin typeface="Courier New"/>
                <a:ea typeface="Courier New"/>
                <a:cs typeface="Courier New"/>
                <a:sym typeface="Courier New"/>
              </a:rPr>
              <a:t>2.646</a:t>
            </a:r>
            <a:r>
              <a:rPr lang="en-US" dirty="0">
                <a:solidFill>
                  <a:srgbClr val="24292E"/>
                </a:solidFill>
                <a:highlight>
                  <a:srgbClr val="FFFFFF"/>
                </a:highlight>
                <a:latin typeface="Helvetica Neue"/>
                <a:ea typeface="Helvetica Neue"/>
                <a:cs typeface="Helvetica Neue"/>
                <a:sym typeface="Helvetica Neue"/>
              </a:rPr>
              <a:t>, </a:t>
            </a:r>
            <a:r>
              <a:rPr lang="en-US" dirty="0">
                <a:solidFill>
                  <a:srgbClr val="212121"/>
                </a:solidFill>
                <a:highlight>
                  <a:srgbClr val="FFFFFF"/>
                </a:highlight>
                <a:latin typeface="Courier New"/>
                <a:ea typeface="Courier New"/>
                <a:cs typeface="Courier New"/>
                <a:sym typeface="Courier New"/>
              </a:rPr>
              <a:t>3.524 and 3.895 </a:t>
            </a:r>
            <a:r>
              <a:rPr lang="en-US" dirty="0">
                <a:solidFill>
                  <a:srgbClr val="24292E"/>
                </a:solidFill>
                <a:highlight>
                  <a:srgbClr val="FFFFFF"/>
                </a:highlight>
                <a:latin typeface="Helvetica Neue"/>
                <a:ea typeface="Helvetica Neue"/>
                <a:cs typeface="Helvetica Neue"/>
                <a:sym typeface="Helvetica Neue"/>
              </a:rPr>
              <a:t>for ONGC, NCC and ITC stocks respectively which is pretty accurate to predict future values of stock. </a:t>
            </a:r>
          </a:p>
          <a:p>
            <a:pPr marL="457200" lvl="0" indent="-336550">
              <a:lnSpc>
                <a:spcPct val="115000"/>
              </a:lnSpc>
              <a:spcBef>
                <a:spcPts val="0"/>
              </a:spcBef>
              <a:buClr>
                <a:srgbClr val="000000"/>
              </a:buClr>
              <a:buSzPts val="1700"/>
              <a:buFont typeface="Helvetica Neue"/>
              <a:buChar char="●"/>
            </a:pPr>
            <a:endParaRPr lang="en-US" dirty="0">
              <a:solidFill>
                <a:srgbClr val="24292E"/>
              </a:solidFill>
              <a:highlight>
                <a:srgbClr val="FFFFFF"/>
              </a:highlight>
              <a:latin typeface="Helvetica Neue"/>
              <a:ea typeface="Helvetica Neue"/>
              <a:cs typeface="Helvetica Neue"/>
              <a:sym typeface="Helvetica Neue"/>
            </a:endParaRPr>
          </a:p>
          <a:p>
            <a:pPr marL="457200" lvl="0" indent="-336550">
              <a:lnSpc>
                <a:spcPct val="115000"/>
              </a:lnSpc>
              <a:spcBef>
                <a:spcPts val="0"/>
              </a:spcBef>
              <a:buClr>
                <a:srgbClr val="000000"/>
              </a:buClr>
              <a:buSzPts val="1700"/>
              <a:buFont typeface="Helvetica Neue"/>
              <a:buChar char="●"/>
            </a:pPr>
            <a:r>
              <a:rPr lang="en-US" dirty="0">
                <a:solidFill>
                  <a:srgbClr val="24292E"/>
                </a:solidFill>
                <a:highlight>
                  <a:srgbClr val="FFFFFF"/>
                </a:highlight>
                <a:latin typeface="Helvetica Neue"/>
                <a:ea typeface="Helvetica Neue"/>
                <a:cs typeface="Helvetica Neue"/>
                <a:sym typeface="Helvetica Neue"/>
              </a:rPr>
              <a:t>Given aside are the closing actual and predicted values of Wipro Stock given by the LSTM model.</a:t>
            </a:r>
          </a:p>
          <a:p>
            <a:pPr marL="457200" lvl="0" indent="-336550">
              <a:lnSpc>
                <a:spcPct val="115000"/>
              </a:lnSpc>
              <a:spcBef>
                <a:spcPts val="0"/>
              </a:spcBef>
              <a:buClr>
                <a:srgbClr val="000000"/>
              </a:buClr>
              <a:buSzPts val="1700"/>
              <a:buFont typeface="Helvetica Neue"/>
              <a:buChar char="●"/>
            </a:pPr>
            <a:endParaRPr lang="en-US" dirty="0">
              <a:solidFill>
                <a:srgbClr val="24292E"/>
              </a:solidFill>
              <a:highlight>
                <a:srgbClr val="FFFFFF"/>
              </a:highlight>
              <a:latin typeface="Helvetica Neue"/>
              <a:ea typeface="Helvetica Neue"/>
              <a:cs typeface="Helvetica Neue"/>
              <a:sym typeface="Helvetica Neue"/>
            </a:endParaRPr>
          </a:p>
          <a:p>
            <a:pPr marL="457200" lvl="0" indent="-336550">
              <a:lnSpc>
                <a:spcPct val="115000"/>
              </a:lnSpc>
              <a:spcBef>
                <a:spcPts val="0"/>
              </a:spcBef>
              <a:buClr>
                <a:srgbClr val="000000"/>
              </a:buClr>
              <a:buSzPts val="1700"/>
              <a:buFont typeface="Helvetica Neue"/>
              <a:buChar char="●"/>
            </a:pPr>
            <a:r>
              <a:rPr lang="en-US" dirty="0">
                <a:solidFill>
                  <a:srgbClr val="24292E"/>
                </a:solidFill>
                <a:highlight>
                  <a:srgbClr val="FFFFFF"/>
                </a:highlight>
                <a:latin typeface="Helvetica Neue"/>
                <a:ea typeface="Helvetica Neue"/>
                <a:cs typeface="Helvetica Neue"/>
                <a:sym typeface="Helvetica Neue"/>
              </a:rPr>
              <a:t>However, future values for any time period can be predicted using this model.</a:t>
            </a:r>
          </a:p>
          <a:p>
            <a:endParaRPr lang="en-US" dirty="0"/>
          </a:p>
        </p:txBody>
      </p:sp>
      <p:pic>
        <p:nvPicPr>
          <p:cNvPr id="4" name="Google Shape;264;p33"/>
          <p:cNvPicPr preferRelativeResize="0"/>
          <p:nvPr/>
        </p:nvPicPr>
        <p:blipFill rotWithShape="1">
          <a:blip r:embed="rId2">
            <a:alphaModFix/>
          </a:blip>
          <a:srcRect l="12095" t="9885"/>
          <a:stretch/>
        </p:blipFill>
        <p:spPr>
          <a:xfrm>
            <a:off x="7676238" y="1136469"/>
            <a:ext cx="3322687" cy="49847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630979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60842"/>
          </a:xfrm>
        </p:spPr>
        <p:txBody>
          <a:bodyPr>
            <a:normAutofit/>
          </a:bodyPr>
          <a:lstStyle/>
          <a:p>
            <a:r>
              <a:rPr lang="en-GB" sz="3200" b="1" dirty="0">
                <a:solidFill>
                  <a:srgbClr val="00B0F0"/>
                </a:solidFill>
                <a:latin typeface="Open Sans"/>
                <a:ea typeface="Open Sans"/>
                <a:cs typeface="Open Sans"/>
                <a:sym typeface="Open Sans"/>
              </a:rPr>
              <a:t>Observations</a:t>
            </a:r>
            <a:endParaRPr lang="en-US" sz="3200" dirty="0"/>
          </a:p>
        </p:txBody>
      </p:sp>
      <p:sp>
        <p:nvSpPr>
          <p:cNvPr id="3" name="Content Placeholder 2"/>
          <p:cNvSpPr>
            <a:spLocks noGrp="1"/>
          </p:cNvSpPr>
          <p:nvPr>
            <p:ph idx="1"/>
          </p:nvPr>
        </p:nvSpPr>
        <p:spPr>
          <a:xfrm>
            <a:off x="1069848" y="1476103"/>
            <a:ext cx="10058400" cy="4050792"/>
          </a:xfrm>
        </p:spPr>
        <p:txBody>
          <a:bodyPr/>
          <a:lstStyle/>
          <a:p>
            <a:pPr marL="457200" lvl="0" indent="-336550">
              <a:lnSpc>
                <a:spcPct val="115000"/>
              </a:lnSpc>
              <a:spcBef>
                <a:spcPts val="0"/>
              </a:spcBef>
              <a:buClr>
                <a:srgbClr val="000000"/>
              </a:buClr>
              <a:buSzPts val="1700"/>
              <a:buFont typeface="Helvetica Neue"/>
              <a:buChar char="●"/>
            </a:pPr>
            <a:r>
              <a:rPr lang="en-US" dirty="0">
                <a:solidFill>
                  <a:srgbClr val="24292E"/>
                </a:solidFill>
                <a:highlight>
                  <a:srgbClr val="FFFFFF"/>
                </a:highlight>
                <a:latin typeface="Helvetica Neue"/>
                <a:ea typeface="Helvetica Neue"/>
                <a:cs typeface="Helvetica Neue"/>
                <a:sym typeface="Helvetica Neue"/>
              </a:rPr>
              <a:t>By the table below, we can get the max return of 16.085% with a volatility of 25.235% by investing the highest 65.127% in HDFC.</a:t>
            </a:r>
          </a:p>
          <a:p>
            <a:pPr marL="457200" lvl="0" indent="-336550">
              <a:lnSpc>
                <a:spcPct val="115000"/>
              </a:lnSpc>
              <a:spcBef>
                <a:spcPts val="0"/>
              </a:spcBef>
              <a:buClr>
                <a:srgbClr val="000000"/>
              </a:buClr>
              <a:buSzPts val="1700"/>
              <a:buFont typeface="Helvetica Neue"/>
              <a:buChar char="●"/>
            </a:pPr>
            <a:endParaRPr lang="en-US" dirty="0">
              <a:solidFill>
                <a:srgbClr val="24292E"/>
              </a:solidFill>
              <a:highlight>
                <a:srgbClr val="FFFFFF"/>
              </a:highlight>
              <a:latin typeface="Helvetica Neue"/>
              <a:ea typeface="Helvetica Neue"/>
              <a:cs typeface="Helvetica Neue"/>
              <a:sym typeface="Helvetica Neue"/>
            </a:endParaRPr>
          </a:p>
          <a:p>
            <a:pPr marL="457200" lvl="0" indent="-336550">
              <a:lnSpc>
                <a:spcPct val="115000"/>
              </a:lnSpc>
              <a:spcBef>
                <a:spcPts val="0"/>
              </a:spcBef>
              <a:buClr>
                <a:srgbClr val="000000"/>
              </a:buClr>
              <a:buSzPts val="1700"/>
              <a:buFont typeface="Helvetica Neue"/>
              <a:buChar char="●"/>
            </a:pPr>
            <a:r>
              <a:rPr lang="en-US" dirty="0">
                <a:solidFill>
                  <a:srgbClr val="24292E"/>
                </a:solidFill>
                <a:highlight>
                  <a:srgbClr val="FFFFFF"/>
                </a:highlight>
                <a:latin typeface="Helvetica Neue"/>
                <a:ea typeface="Helvetica Neue"/>
                <a:cs typeface="Helvetica Neue"/>
                <a:sym typeface="Helvetica Neue"/>
              </a:rPr>
              <a:t>It also shows that we can get the return of 4.919% at the min risk possible by investing the highest 26.631% in Coal India.</a:t>
            </a:r>
            <a:endParaRPr lang="en-US" dirty="0"/>
          </a:p>
        </p:txBody>
      </p:sp>
      <p:pic>
        <p:nvPicPr>
          <p:cNvPr id="4" name="Google Shape;272;p34"/>
          <p:cNvPicPr preferRelativeResize="0"/>
          <p:nvPr/>
        </p:nvPicPr>
        <p:blipFill>
          <a:blip r:embed="rId2">
            <a:alphaModFix/>
          </a:blip>
          <a:stretch>
            <a:fillRect/>
          </a:stretch>
        </p:blipFill>
        <p:spPr>
          <a:xfrm>
            <a:off x="1069848" y="3813666"/>
            <a:ext cx="9824575" cy="15421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778731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70109" y="484632"/>
            <a:ext cx="6730277" cy="1609344"/>
          </a:xfrm>
          <a:ln>
            <a:noFill/>
          </a:ln>
          <a:scene3d>
            <a:camera prst="orthographicFront">
              <a:rot lat="0" lon="0" rev="0"/>
            </a:camera>
            <a:lightRig rig="balanced" dir="t">
              <a:rot lat="0" lon="0" rev="8700000"/>
            </a:lightRig>
          </a:scene3d>
        </p:spPr>
        <p:txBody>
          <a:bodyPr>
            <a:normAutofit/>
          </a:bodyPr>
          <a:lstStyle/>
          <a:p>
            <a:r>
              <a:rPr lang="en-US" sz="4800" b="1">
                <a:ln w="28575">
                  <a:solidFill>
                    <a:schemeClr val="tx1"/>
                  </a:solidFill>
                </a:ln>
                <a:effectLst>
                  <a:outerShdw blurRad="50800" dist="38100" dir="5400000" algn="t" rotWithShape="0">
                    <a:prstClr val="black">
                      <a:alpha val="40000"/>
                    </a:prstClr>
                  </a:outerShdw>
                </a:effectLst>
              </a:rPr>
              <a:t>Thank you !!</a:t>
            </a:r>
          </a:p>
        </p:txBody>
      </p:sp>
      <p:pic>
        <p:nvPicPr>
          <p:cNvPr id="5" name="Picture 4" descr="Locator flag on a city map">
            <a:extLst>
              <a:ext uri="{FF2B5EF4-FFF2-40B4-BE49-F238E27FC236}">
                <a16:creationId xmlns:a16="http://schemas.microsoft.com/office/drawing/2014/main" id="{03A7B77F-0202-FC4B-3797-B97327816630}"/>
              </a:ext>
            </a:extLst>
          </p:cNvPr>
          <p:cNvPicPr>
            <a:picLocks noChangeAspect="1"/>
          </p:cNvPicPr>
          <p:nvPr/>
        </p:nvPicPr>
        <p:blipFill rotWithShape="1">
          <a:blip r:embed="rId4"/>
          <a:srcRect l="6050" r="48722" b="-1"/>
          <a:stretch/>
        </p:blipFill>
        <p:spPr>
          <a:xfrm>
            <a:off x="3344" y="10"/>
            <a:ext cx="4646726" cy="6857990"/>
          </a:xfrm>
          <a:prstGeom prst="rect">
            <a:avLst/>
          </a:prstGeom>
        </p:spPr>
      </p:pic>
      <p:sp>
        <p:nvSpPr>
          <p:cNvPr id="3" name="Content Placeholder 2"/>
          <p:cNvSpPr>
            <a:spLocks noGrp="1"/>
          </p:cNvSpPr>
          <p:nvPr>
            <p:ph idx="1"/>
          </p:nvPr>
        </p:nvSpPr>
        <p:spPr>
          <a:xfrm>
            <a:off x="4970109" y="2121408"/>
            <a:ext cx="6730276" cy="4050792"/>
          </a:xfrm>
        </p:spPr>
        <p:txBody>
          <a:bodyPr>
            <a:normAutofit/>
          </a:bodyPr>
          <a:lstStyle/>
          <a:p>
            <a:r>
              <a:rPr lang="en-US" sz="1800"/>
              <a:t>References</a:t>
            </a:r>
          </a:p>
          <a:p>
            <a:pPr marL="0" indent="0">
              <a:buNone/>
            </a:pPr>
            <a:r>
              <a:rPr lang="en-US" sz="1800">
                <a:hlinkClick r:id="rId5"/>
              </a:rPr>
              <a:t>https://www.wallstreetmojo.com/portfolio-optimization/#h-examples-of-portfolio-optimization</a:t>
            </a:r>
            <a:endParaRPr lang="en-US" sz="1800"/>
          </a:p>
          <a:p>
            <a:pPr marL="0" indent="0">
              <a:buNone/>
            </a:pPr>
            <a:r>
              <a:rPr lang="en-US" sz="1800">
                <a:hlinkClick r:id="rId6"/>
              </a:rPr>
              <a:t>https://www.stat.berkeley.edu/~aldous/24/Posted/Ali_Setayesh.pdf</a:t>
            </a:r>
            <a:endParaRPr lang="en-US" sz="1800"/>
          </a:p>
          <a:p>
            <a:pPr marL="0" indent="0">
              <a:buNone/>
            </a:pPr>
            <a:r>
              <a:rPr lang="en-US" sz="1800">
                <a:hlinkClick r:id="rId7"/>
              </a:rPr>
              <a:t>https://smartasset.com/investing/guide-portfolio-optimization-strategies</a:t>
            </a:r>
            <a:endParaRPr lang="en-US" sz="1800"/>
          </a:p>
          <a:p>
            <a:pPr marL="0" indent="0">
              <a:buNone/>
            </a:pPr>
            <a:r>
              <a:rPr lang="en-US" sz="1800">
                <a:hlinkClick r:id="rId8"/>
              </a:rPr>
              <a:t>https://github.com/sahilgupta2210/Stock-Portfolio-Optimization-using-MPT-and-LSTM</a:t>
            </a:r>
            <a:endParaRPr lang="en-US" sz="1800"/>
          </a:p>
        </p:txBody>
      </p:sp>
      <p:grpSp>
        <p:nvGrpSpPr>
          <p:cNvPr id="11" name="Group 1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9">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723564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87544" y="1382165"/>
            <a:ext cx="4869179" cy="1517984"/>
          </a:xfrm>
        </p:spPr>
        <p:txBody>
          <a:bodyPr>
            <a:normAutofit/>
          </a:bodyPr>
          <a:lstStyle/>
          <a:p>
            <a:r>
              <a:rPr lang="en-US" sz="4800" b="1">
                <a:solidFill>
                  <a:srgbClr val="000000"/>
                </a:solidFill>
              </a:rPr>
              <a:t>Main Goal</a:t>
            </a:r>
          </a:p>
        </p:txBody>
      </p:sp>
      <p:pic>
        <p:nvPicPr>
          <p:cNvPr id="5" name="Picture 4" descr="Three arrows on bullseye">
            <a:extLst>
              <a:ext uri="{FF2B5EF4-FFF2-40B4-BE49-F238E27FC236}">
                <a16:creationId xmlns:a16="http://schemas.microsoft.com/office/drawing/2014/main" id="{51170966-1BD8-2CD4-D4D0-5559A7F3073C}"/>
              </a:ext>
            </a:extLst>
          </p:cNvPr>
          <p:cNvPicPr>
            <a:picLocks noChangeAspect="1"/>
          </p:cNvPicPr>
          <p:nvPr/>
        </p:nvPicPr>
        <p:blipFill rotWithShape="1">
          <a:blip r:embed="rId2"/>
          <a:srcRect l="2285" r="35667" b="-1"/>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40" name="Freeform: Shape 39">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p:cNvSpPr>
            <a:spLocks noGrp="1"/>
          </p:cNvSpPr>
          <p:nvPr>
            <p:ph idx="1"/>
          </p:nvPr>
        </p:nvSpPr>
        <p:spPr>
          <a:xfrm>
            <a:off x="6587545" y="3007389"/>
            <a:ext cx="4869179" cy="3065865"/>
          </a:xfrm>
        </p:spPr>
        <p:txBody>
          <a:bodyPr anchor="t">
            <a:normAutofit/>
          </a:bodyPr>
          <a:lstStyle/>
          <a:p>
            <a:pPr marL="0" indent="0">
              <a:buNone/>
            </a:pPr>
            <a:r>
              <a:rPr lang="en-US" sz="1800" dirty="0">
                <a:solidFill>
                  <a:srgbClr val="000000"/>
                </a:solidFill>
              </a:rPr>
              <a:t>To achieve the highest possible expected return for a given level of risk or to minimize the risk for a given level of expected return.</a:t>
            </a:r>
          </a:p>
          <a:p>
            <a:pPr marL="0" indent="0">
              <a:buNone/>
            </a:pPr>
            <a:r>
              <a:rPr lang="en-US" sz="1800" dirty="0">
                <a:solidFill>
                  <a:srgbClr val="000000"/>
                </a:solidFill>
              </a:rPr>
              <a:t> The ultimate goal of portfolio optimization is to construct a well-diversified portfolio that maximizes returns while minimizing risk.</a:t>
            </a:r>
          </a:p>
        </p:txBody>
      </p:sp>
      <p:grpSp>
        <p:nvGrpSpPr>
          <p:cNvPr id="42" name="Group 41">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3" name="Oval 42">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44" name="Oval 43">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3217673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p:cNvSpPr>
            <a:spLocks noGrp="1"/>
          </p:cNvSpPr>
          <p:nvPr>
            <p:ph type="title"/>
          </p:nvPr>
        </p:nvSpPr>
        <p:spPr>
          <a:xfrm>
            <a:off x="643468" y="643466"/>
            <a:ext cx="3686312" cy="5528734"/>
          </a:xfrm>
        </p:spPr>
        <p:txBody>
          <a:bodyPr>
            <a:normAutofit/>
          </a:bodyPr>
          <a:lstStyle/>
          <a:p>
            <a:pPr algn="r"/>
            <a:r>
              <a:rPr lang="en-US" sz="4800">
                <a:solidFill>
                  <a:srgbClr val="FFFFFF"/>
                </a:solidFill>
              </a:rPr>
              <a:t>Objectives</a:t>
            </a:r>
          </a:p>
        </p:txBody>
      </p:sp>
      <p:sp>
        <p:nvSpPr>
          <p:cNvPr id="3" name="Content Placeholder 2"/>
          <p:cNvSpPr>
            <a:spLocks noGrp="1"/>
          </p:cNvSpPr>
          <p:nvPr>
            <p:ph idx="1"/>
          </p:nvPr>
        </p:nvSpPr>
        <p:spPr>
          <a:xfrm>
            <a:off x="5053780" y="599768"/>
            <a:ext cx="6074467" cy="5572432"/>
          </a:xfrm>
        </p:spPr>
        <p:txBody>
          <a:bodyPr anchor="ctr">
            <a:normAutofit/>
          </a:bodyPr>
          <a:lstStyle/>
          <a:p>
            <a:r>
              <a:rPr lang="en-US" dirty="0"/>
              <a:t>Asset classes: Overview of different asset classes such as stocks, bonds, and alternative investments, and their role in portfolio construction.</a:t>
            </a:r>
          </a:p>
          <a:p>
            <a:r>
              <a:rPr lang="en-US" dirty="0"/>
              <a:t>Risk and return: Understanding the relationship between risk and return, and how to balance risk and return to optimize portfolio performance.</a:t>
            </a:r>
          </a:p>
          <a:p>
            <a:r>
              <a:rPr lang="en-US" dirty="0"/>
              <a:t>Diversification: Importance of diversification in portfolio optimization, how to diversify across asset classes, and how to measure portfolio diversification.</a:t>
            </a:r>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976319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0DC0F142-5514-EB92-F729-C8554500D01F}"/>
              </a:ext>
            </a:extLst>
          </p:cNvPr>
          <p:cNvGraphicFramePr>
            <a:graphicFrameLocks noGrp="1"/>
          </p:cNvGraphicFramePr>
          <p:nvPr>
            <p:ph idx="1"/>
            <p:extLst>
              <p:ext uri="{D42A27DB-BD31-4B8C-83A1-F6EECF244321}">
                <p14:modId xmlns:p14="http://schemas.microsoft.com/office/powerpoint/2010/main" val="377281273"/>
              </p:ext>
            </p:extLst>
          </p:nvPr>
        </p:nvGraphicFramePr>
        <p:xfrm>
          <a:off x="787209" y="426394"/>
          <a:ext cx="10626633" cy="5813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2248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005257-E9A7-E811-8CDD-F1307A6ACF26}"/>
              </a:ext>
            </a:extLst>
          </p:cNvPr>
          <p:cNvSpPr>
            <a:spLocks noGrp="1"/>
          </p:cNvSpPr>
          <p:nvPr>
            <p:ph type="title"/>
          </p:nvPr>
        </p:nvSpPr>
        <p:spPr>
          <a:xfrm>
            <a:off x="382280" y="484632"/>
            <a:ext cx="6743844" cy="1609344"/>
          </a:xfrm>
        </p:spPr>
        <p:txBody>
          <a:bodyPr>
            <a:normAutofit/>
          </a:bodyPr>
          <a:lstStyle/>
          <a:p>
            <a:r>
              <a:rPr lang="en-IN" sz="4800"/>
              <a:t>Asset Classes and Optimization</a:t>
            </a:r>
          </a:p>
        </p:txBody>
      </p:sp>
      <p:sp>
        <p:nvSpPr>
          <p:cNvPr id="3" name="Content Placeholder 2">
            <a:extLst>
              <a:ext uri="{FF2B5EF4-FFF2-40B4-BE49-F238E27FC236}">
                <a16:creationId xmlns:a16="http://schemas.microsoft.com/office/drawing/2014/main" id="{B918A684-A44F-0C99-6C31-708A7D3B0069}"/>
              </a:ext>
            </a:extLst>
          </p:cNvPr>
          <p:cNvSpPr>
            <a:spLocks noGrp="1"/>
          </p:cNvSpPr>
          <p:nvPr>
            <p:ph idx="1"/>
          </p:nvPr>
        </p:nvSpPr>
        <p:spPr>
          <a:xfrm>
            <a:off x="382279" y="2121408"/>
            <a:ext cx="6743845" cy="4050792"/>
          </a:xfrm>
        </p:spPr>
        <p:txBody>
          <a:bodyPr>
            <a:normAutofit/>
          </a:bodyPr>
          <a:lstStyle/>
          <a:p>
            <a:r>
              <a:rPr lang="en-US" sz="1700" b="0" i="0" dirty="0">
                <a:effectLst/>
              </a:rPr>
              <a:t>Any portfolio optimization strategy will apply the concept of diversification, which means </a:t>
            </a:r>
            <a:r>
              <a:rPr lang="en-US" sz="1700" b="0" i="0" u="none" strike="noStrike" dirty="0">
                <a:effectLst/>
                <a:hlinkClick r:id="rId4">
                  <a:extLst>
                    <a:ext uri="{A12FA001-AC4F-418D-AE19-62706E023703}">
                      <ahyp:hlinkClr xmlns:ahyp="http://schemas.microsoft.com/office/drawing/2018/hyperlinkcolor" val="tx"/>
                    </a:ext>
                  </a:extLst>
                </a:hlinkClick>
              </a:rPr>
              <a:t>investing</a:t>
            </a:r>
            <a:r>
              <a:rPr lang="en-US" sz="1700" b="0" i="0" dirty="0">
                <a:effectLst/>
              </a:rPr>
              <a:t> in a wide variety of asset types and classes. </a:t>
            </a:r>
          </a:p>
          <a:p>
            <a:r>
              <a:rPr lang="en-US" sz="1700" b="0" i="0" dirty="0">
                <a:effectLst/>
              </a:rPr>
              <a:t>Diversification across asset classes is a risk-mitigation strategy. Financial </a:t>
            </a:r>
            <a:r>
              <a:rPr lang="en-US" sz="1700" b="0" i="0" u="none" strike="noStrike" dirty="0">
                <a:effectLst/>
                <a:hlinkClick r:id="rId5">
                  <a:extLst>
                    <a:ext uri="{A12FA001-AC4F-418D-AE19-62706E023703}">
                      <ahyp:hlinkClr xmlns:ahyp="http://schemas.microsoft.com/office/drawing/2018/hyperlinkcolor" val="tx"/>
                    </a:ext>
                  </a:extLst>
                </a:hlinkClick>
              </a:rPr>
              <a:t>asset classes </a:t>
            </a:r>
            <a:r>
              <a:rPr lang="en-US" sz="1700" b="0" i="0" dirty="0">
                <a:effectLst/>
              </a:rPr>
              <a:t>include different types of securities, debt and equities that you can hold. Furthermore, every asset has a  distinct return and risk profile.</a:t>
            </a:r>
          </a:p>
          <a:p>
            <a:r>
              <a:rPr lang="en-US" sz="1700" b="0" i="0" dirty="0">
                <a:effectLst/>
              </a:rPr>
              <a:t>Critically, different asset classes have different ‘</a:t>
            </a:r>
            <a:r>
              <a:rPr lang="en-US" sz="1700" b="0" i="0" u="none" strike="noStrike" dirty="0">
                <a:effectLst/>
                <a:hlinkClick r:id="rId6">
                  <a:extLst>
                    <a:ext uri="{A12FA001-AC4F-418D-AE19-62706E023703}">
                      <ahyp:hlinkClr xmlns:ahyp="http://schemas.microsoft.com/office/drawing/2018/hyperlinkcolor" val="tx"/>
                    </a:ext>
                  </a:extLst>
                </a:hlinkClick>
              </a:rPr>
              <a:t>systemic risk</a:t>
            </a:r>
            <a:r>
              <a:rPr lang="en-US" sz="1700" b="0" i="0" dirty="0">
                <a:effectLst/>
              </a:rPr>
              <a:t>‘, which describes how they respond to the market at large. For example, when the stock market does well, commodities and bonds tend to do poorly. Conversely, commodities and bonds rise when stocks fall.</a:t>
            </a:r>
          </a:p>
          <a:p>
            <a:r>
              <a:rPr lang="en-US" sz="1700" b="0" i="0" dirty="0">
                <a:effectLst/>
              </a:rPr>
              <a:t>Ideally, spreading your investments across a variety of asset classes allows you to take advantage of different systematic risks.</a:t>
            </a:r>
          </a:p>
          <a:p>
            <a:endParaRPr lang="en-IN" sz="1700" dirty="0"/>
          </a:p>
        </p:txBody>
      </p:sp>
      <p:pic>
        <p:nvPicPr>
          <p:cNvPr id="5" name="Picture 4" descr="Stock numbers on a digital display">
            <a:extLst>
              <a:ext uri="{FF2B5EF4-FFF2-40B4-BE49-F238E27FC236}">
                <a16:creationId xmlns:a16="http://schemas.microsoft.com/office/drawing/2014/main" id="{8D336BD3-A80A-EF61-8EB9-D512041A7A8D}"/>
              </a:ext>
            </a:extLst>
          </p:cNvPr>
          <p:cNvPicPr>
            <a:picLocks noChangeAspect="1"/>
          </p:cNvPicPr>
          <p:nvPr/>
        </p:nvPicPr>
        <p:blipFill rotWithShape="1">
          <a:blip r:embed="rId7"/>
          <a:srcRect l="42042" r="18490" b="-1"/>
          <a:stretch/>
        </p:blipFill>
        <p:spPr>
          <a:xfrm>
            <a:off x="7545274" y="10"/>
            <a:ext cx="4646726" cy="6857990"/>
          </a:xfrm>
          <a:prstGeom prst="rect">
            <a:avLst/>
          </a:prstGeom>
        </p:spPr>
      </p:pic>
      <p:grpSp>
        <p:nvGrpSpPr>
          <p:cNvPr id="11" name="Group 10">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8">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569288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6738F-8846-81AA-2271-0FD9A058A5E5}"/>
              </a:ext>
            </a:extLst>
          </p:cNvPr>
          <p:cNvSpPr>
            <a:spLocks noGrp="1"/>
          </p:cNvSpPr>
          <p:nvPr>
            <p:ph idx="1"/>
          </p:nvPr>
        </p:nvSpPr>
        <p:spPr>
          <a:xfrm>
            <a:off x="114300" y="971550"/>
            <a:ext cx="5981700" cy="5562600"/>
          </a:xfrm>
        </p:spPr>
        <p:txBody>
          <a:bodyPr>
            <a:normAutofit/>
          </a:bodyPr>
          <a:lstStyle/>
          <a:p>
            <a:r>
              <a:rPr lang="en-US" sz="1700" b="0" i="0" dirty="0">
                <a:effectLst/>
              </a:rPr>
              <a:t> Some of the popular asset classes include:</a:t>
            </a:r>
          </a:p>
          <a:p>
            <a:pPr>
              <a:buFont typeface="Arial" panose="020B0604020202020204" pitchFamily="34" charset="0"/>
              <a:buChar char="•"/>
            </a:pPr>
            <a:r>
              <a:rPr lang="en-US" sz="1700" b="1" i="0" u="none" strike="noStrike" dirty="0">
                <a:effectLst/>
                <a:hlinkClick r:id="rId2">
                  <a:extLst>
                    <a:ext uri="{A12FA001-AC4F-418D-AE19-62706E023703}">
                      <ahyp:hlinkClr xmlns:ahyp="http://schemas.microsoft.com/office/drawing/2018/hyperlinkcolor" val="tx"/>
                    </a:ext>
                  </a:extLst>
                </a:hlinkClick>
              </a:rPr>
              <a:t>Bonds</a:t>
            </a:r>
            <a:r>
              <a:rPr lang="en-US" sz="1700" b="0" i="0" dirty="0">
                <a:effectLst/>
              </a:rPr>
              <a:t>: Debt instruments issued by governments and large organizations.</a:t>
            </a:r>
          </a:p>
          <a:p>
            <a:pPr>
              <a:buFont typeface="Arial" panose="020B0604020202020204" pitchFamily="34" charset="0"/>
              <a:buChar char="•"/>
            </a:pPr>
            <a:r>
              <a:rPr lang="en-US" sz="1700" b="1" i="0" u="none" strike="noStrike" dirty="0">
                <a:effectLst/>
                <a:hlinkClick r:id="rId3">
                  <a:extLst>
                    <a:ext uri="{A12FA001-AC4F-418D-AE19-62706E023703}">
                      <ahyp:hlinkClr xmlns:ahyp="http://schemas.microsoft.com/office/drawing/2018/hyperlinkcolor" val="tx"/>
                    </a:ext>
                  </a:extLst>
                </a:hlinkClick>
              </a:rPr>
              <a:t>Income-Generating Bonds</a:t>
            </a:r>
            <a:r>
              <a:rPr lang="en-US" sz="1700" b="0" i="0" dirty="0">
                <a:effectLst/>
              </a:rPr>
              <a:t>: This is a subset of bonds that pay interest on a regular basis.</a:t>
            </a:r>
          </a:p>
          <a:p>
            <a:pPr>
              <a:buFont typeface="Arial" panose="020B0604020202020204" pitchFamily="34" charset="0"/>
              <a:buChar char="•"/>
            </a:pPr>
            <a:r>
              <a:rPr lang="en-US" sz="1700" b="1" i="0" u="sng" dirty="0">
                <a:effectLst/>
              </a:rPr>
              <a:t>Stocks</a:t>
            </a:r>
            <a:r>
              <a:rPr lang="en-US" sz="1700" b="0" i="0" dirty="0">
                <a:effectLst/>
              </a:rPr>
              <a:t>: Shares of ownership issued by private companies, which typically break out into large, mid, and small-cap categories according to the size of the issuing firm.</a:t>
            </a:r>
          </a:p>
          <a:p>
            <a:pPr>
              <a:buFont typeface="Arial" panose="020B0604020202020204" pitchFamily="34" charset="0"/>
              <a:buChar char="•"/>
            </a:pPr>
            <a:r>
              <a:rPr lang="en-US" sz="1700" b="1" i="0" u="none" strike="noStrike" dirty="0">
                <a:effectLst/>
                <a:hlinkClick r:id="rId4">
                  <a:extLst>
                    <a:ext uri="{A12FA001-AC4F-418D-AE19-62706E023703}">
                      <ahyp:hlinkClr xmlns:ahyp="http://schemas.microsoft.com/office/drawing/2018/hyperlinkcolor" val="tx"/>
                    </a:ext>
                  </a:extLst>
                </a:hlinkClick>
              </a:rPr>
              <a:t>Commodities</a:t>
            </a:r>
            <a:r>
              <a:rPr lang="en-US" sz="1700" b="0" i="0" u="none" strike="noStrike" dirty="0">
                <a:effectLst/>
                <a:hlinkClick r:id="rId4">
                  <a:extLst>
                    <a:ext uri="{A12FA001-AC4F-418D-AE19-62706E023703}">
                      <ahyp:hlinkClr xmlns:ahyp="http://schemas.microsoft.com/office/drawing/2018/hyperlinkcolor" val="tx"/>
                    </a:ext>
                  </a:extLst>
                </a:hlinkClick>
              </a:rPr>
              <a:t>:</a:t>
            </a:r>
            <a:r>
              <a:rPr lang="en-US" sz="1700" b="0" i="0" dirty="0">
                <a:effectLst/>
              </a:rPr>
              <a:t> Ownership of goods or products, typically raw resources, which trade based on their future prices.</a:t>
            </a:r>
          </a:p>
          <a:p>
            <a:pPr>
              <a:buFont typeface="Arial" panose="020B0604020202020204" pitchFamily="34" charset="0"/>
              <a:buChar char="•"/>
            </a:pPr>
            <a:r>
              <a:rPr lang="en-US" sz="1700" b="1" i="0" u="sng" dirty="0">
                <a:effectLst/>
              </a:rPr>
              <a:t>Contracts</a:t>
            </a:r>
            <a:r>
              <a:rPr lang="en-US" sz="1700" b="0" i="0" u="sng" dirty="0">
                <a:effectLst/>
              </a:rPr>
              <a:t>:</a:t>
            </a:r>
            <a:r>
              <a:rPr lang="en-US" sz="1700" b="0" i="0" dirty="0">
                <a:effectLst/>
              </a:rPr>
              <a:t> Instruments issued by private parties such as certificates of deposit and annuities.</a:t>
            </a:r>
          </a:p>
          <a:p>
            <a:pPr>
              <a:buFont typeface="Arial" panose="020B0604020202020204" pitchFamily="34" charset="0"/>
              <a:buChar char="•"/>
            </a:pPr>
            <a:r>
              <a:rPr lang="en-US" sz="1700" b="1" i="0" u="sng" dirty="0">
                <a:effectLst/>
              </a:rPr>
              <a:t>Cash and Equivalent</a:t>
            </a:r>
            <a:r>
              <a:rPr lang="en-US" sz="1700" b="0" i="0" u="sng" dirty="0">
                <a:effectLst/>
              </a:rPr>
              <a:t>s</a:t>
            </a:r>
            <a:r>
              <a:rPr lang="en-US" sz="1700" b="0" i="0" dirty="0">
                <a:effectLst/>
              </a:rPr>
              <a:t>: Money in a bank account or other secure assets that you can liquidate immediately.</a:t>
            </a:r>
          </a:p>
          <a:p>
            <a:endParaRPr lang="en-IN" sz="1700" dirty="0"/>
          </a:p>
        </p:txBody>
      </p:sp>
      <p:pic>
        <p:nvPicPr>
          <p:cNvPr id="1026" name="Picture 2" descr="Asset Class Performance Review for February 2023">
            <a:extLst>
              <a:ext uri="{FF2B5EF4-FFF2-40B4-BE49-F238E27FC236}">
                <a16:creationId xmlns:a16="http://schemas.microsoft.com/office/drawing/2014/main" id="{39A4B396-79FF-8E98-AAE6-3ECC8439DCE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879" r="11454"/>
          <a:stretch/>
        </p:blipFill>
        <p:spPr bwMode="auto">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noFill/>
          <a:extLst>
            <a:ext uri="{909E8E84-426E-40DD-AFC4-6F175D3DCCD1}">
              <a14:hiddenFill xmlns:a14="http://schemas.microsoft.com/office/drawing/2010/main">
                <a:solidFill>
                  <a:srgbClr val="FFFFFF"/>
                </a:solidFill>
              </a14:hiddenFill>
            </a:ext>
          </a:extLst>
        </p:spPr>
      </p:pic>
      <p:sp>
        <p:nvSpPr>
          <p:cNvPr id="1031" name="Freeform: Shape 1030">
            <a:extLst>
              <a:ext uri="{FF2B5EF4-FFF2-40B4-BE49-F238E27FC236}">
                <a16:creationId xmlns:a16="http://schemas.microsoft.com/office/drawing/2014/main" id="{484E34F7-E155-426C-A88E-8AEA6CF3F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3"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dpi="0" rotWithShape="1">
            <a:blip r:embed="rId6">
              <a:alphaModFix amt="30000"/>
              <a:duotone>
                <a:prstClr val="black"/>
                <a:schemeClr val="accent1">
                  <a:tint val="45000"/>
                  <a:satMod val="400000"/>
                </a:schemeClr>
              </a:duotone>
              <a:extLst>
                <a:ext uri="{BEBA8EAE-BF5A-486C-A8C5-ECC9F3942E4B}">
                  <a14:imgProps xmlns:a14="http://schemas.microsoft.com/office/drawing/2010/main">
                    <a14:imgLayer r:embed="rId7">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66764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3E2FE9-FAF3-450E-861A-54D0A8CFB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501933-8B72-BB86-9FDA-943243815065}"/>
              </a:ext>
            </a:extLst>
          </p:cNvPr>
          <p:cNvSpPr>
            <a:spLocks noGrp="1"/>
          </p:cNvSpPr>
          <p:nvPr>
            <p:ph idx="1"/>
          </p:nvPr>
        </p:nvSpPr>
        <p:spPr>
          <a:xfrm>
            <a:off x="1069848" y="643467"/>
            <a:ext cx="10058400" cy="3463351"/>
          </a:xfrm>
        </p:spPr>
        <p:txBody>
          <a:bodyPr anchor="b">
            <a:normAutofit/>
          </a:bodyPr>
          <a:lstStyle/>
          <a:p>
            <a:r>
              <a:rPr lang="en-US" b="0" i="0" dirty="0">
                <a:effectLst/>
              </a:rPr>
              <a:t>Most retail investors avoid direct contact with commodities and bond markets since these tend to be high-risk classes. </a:t>
            </a:r>
          </a:p>
          <a:p>
            <a:r>
              <a:rPr lang="en-US" b="0" i="0" dirty="0">
                <a:effectLst/>
              </a:rPr>
              <a:t>The alternative is buying into mutual funds or </a:t>
            </a:r>
            <a:r>
              <a:rPr lang="en-US" b="0" i="0" u="none" strike="noStrike" dirty="0">
                <a:effectLst/>
                <a:hlinkClick r:id="rId2">
                  <a:extLst>
                    <a:ext uri="{A12FA001-AC4F-418D-AE19-62706E023703}">
                      <ahyp:hlinkClr xmlns:ahyp="http://schemas.microsoft.com/office/drawing/2018/hyperlinkcolor" val="tx"/>
                    </a:ext>
                  </a:extLst>
                </a:hlinkClick>
              </a:rPr>
              <a:t>exchange-traded funds</a:t>
            </a:r>
            <a:r>
              <a:rPr lang="en-US" b="0" i="0" dirty="0">
                <a:effectLst/>
              </a:rPr>
              <a:t> that buy into these assets. </a:t>
            </a:r>
          </a:p>
          <a:p>
            <a:r>
              <a:rPr lang="en-US" b="0" i="0" dirty="0">
                <a:effectLst/>
              </a:rPr>
              <a:t>For example, instead of taking on the considerable risk involved with trading commodities contracts in precious metals, one could purchase a mutual fund pegged to the price of gold. It’s less expensive, less risky and far more accessible.</a:t>
            </a:r>
            <a:endParaRPr lang="en-IN" dirty="0"/>
          </a:p>
        </p:txBody>
      </p:sp>
      <p:sp>
        <p:nvSpPr>
          <p:cNvPr id="10" name="Rectangle 9">
            <a:extLst>
              <a:ext uri="{FF2B5EF4-FFF2-40B4-BE49-F238E27FC236}">
                <a16:creationId xmlns:a16="http://schemas.microsoft.com/office/drawing/2014/main" id="{B4CD5EDE-D3EC-49C1-9A9B-88C47606D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4431215"/>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33E4ED5-D66B-4F39-9509-117636F0B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8573AAF9-111A-4C2F-A36D-746158924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9987251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1643</TotalTime>
  <Words>2633</Words>
  <Application>Microsoft Office PowerPoint</Application>
  <PresentationFormat>Widescreen</PresentationFormat>
  <Paragraphs>165</Paragraphs>
  <Slides>37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Calibri</vt:lpstr>
      <vt:lpstr>Courier New</vt:lpstr>
      <vt:lpstr>Helvetica Neue</vt:lpstr>
      <vt:lpstr>Open Sans</vt:lpstr>
      <vt:lpstr>Rockwell</vt:lpstr>
      <vt:lpstr>Rockwell Condensed</vt:lpstr>
      <vt:lpstr>Rockwell Extra Bold</vt:lpstr>
      <vt:lpstr>Wingdings</vt:lpstr>
      <vt:lpstr>Wood Type</vt:lpstr>
      <vt:lpstr>PORTFOLIO OPTIMIZATION</vt:lpstr>
      <vt:lpstr>Agenda</vt:lpstr>
      <vt:lpstr>What Is Portfolio Optimization? </vt:lpstr>
      <vt:lpstr>Main Goal</vt:lpstr>
      <vt:lpstr>Objectives</vt:lpstr>
      <vt:lpstr>PowerPoint Presentation</vt:lpstr>
      <vt:lpstr>Asset Classes and Optimization</vt:lpstr>
      <vt:lpstr>PowerPoint Presentation</vt:lpstr>
      <vt:lpstr>PowerPoint Presentation</vt:lpstr>
      <vt:lpstr>Risk And Return</vt:lpstr>
      <vt:lpstr>PowerPoint Presentation</vt:lpstr>
      <vt:lpstr>PowerPoint Presentation</vt:lpstr>
      <vt:lpstr>Portfolio Construction</vt:lpstr>
      <vt:lpstr>PowerPoint Presentation</vt:lpstr>
      <vt:lpstr>PowerPoint Presentation</vt:lpstr>
      <vt:lpstr>Analysis of constraints</vt:lpstr>
      <vt:lpstr>Determination of objectives</vt:lpstr>
      <vt:lpstr>Selection of Portfolio</vt:lpstr>
      <vt:lpstr> Assessment Risk &amp; Return analysis</vt:lpstr>
      <vt:lpstr>Diversification</vt:lpstr>
      <vt:lpstr>Modern approach</vt:lpstr>
      <vt:lpstr>PowerPoint Presentation</vt:lpstr>
      <vt:lpstr>Efficient Frontier Curve &amp; Max Sharpe Ratio</vt:lpstr>
      <vt:lpstr>Portfolio optimization Methods</vt:lpstr>
      <vt:lpstr>PowerPoint Presentation</vt:lpstr>
      <vt:lpstr>Limitations</vt:lpstr>
      <vt:lpstr>EXAMPLE</vt:lpstr>
      <vt:lpstr>Dataset: Overview</vt:lpstr>
      <vt:lpstr>PowerPoint Presentation</vt:lpstr>
      <vt:lpstr>Training the LSTM</vt:lpstr>
      <vt:lpstr>Predictions by LSTM</vt:lpstr>
      <vt:lpstr>PowerPoint Presentation</vt:lpstr>
      <vt:lpstr>Selecting best stocks for making portfolio</vt:lpstr>
      <vt:lpstr>Efficient Frontier Curve</vt:lpstr>
      <vt:lpstr>Observations</vt:lpstr>
      <vt:lpstr>Observations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OPTIMIZATION</dc:title>
  <dc:creator>DC</dc:creator>
  <cp:lastModifiedBy>Juned Saleh</cp:lastModifiedBy>
  <cp:revision>80</cp:revision>
  <dcterms:created xsi:type="dcterms:W3CDTF">2023-03-23T03:27:23Z</dcterms:created>
  <dcterms:modified xsi:type="dcterms:W3CDTF">2023-03-30T21:22:19Z</dcterms:modified>
</cp:coreProperties>
</file>