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30"/>
  </p:notesMasterIdLst>
  <p:handoutMasterIdLst>
    <p:handoutMasterId r:id="rId31"/>
  </p:handoutMasterIdLst>
  <p:sldIdLst>
    <p:sldId id="350" r:id="rId5"/>
    <p:sldId id="366" r:id="rId6"/>
    <p:sldId id="365" r:id="rId7"/>
    <p:sldId id="367" r:id="rId8"/>
    <p:sldId id="368"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8" r:id="rId25"/>
    <p:sldId id="385" r:id="rId26"/>
    <p:sldId id="386" r:id="rId27"/>
    <p:sldId id="387" r:id="rId28"/>
    <p:sldId id="34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5226" autoAdjust="0"/>
  </p:normalViewPr>
  <p:slideViewPr>
    <p:cSldViewPr snapToGrid="0">
      <p:cViewPr varScale="1">
        <p:scale>
          <a:sx n="63" d="100"/>
          <a:sy n="63" d="100"/>
        </p:scale>
        <p:origin x="688"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30538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18721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7851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0255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121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49808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82216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577954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4493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6879437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17217141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65645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08274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93782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latin typeface="+mn-lt"/>
            </a:endParaRPr>
          </a:p>
        </p:txBody>
      </p:sp>
      <p:sp>
        <p:nvSpPr>
          <p:cNvPr id="8" name="Footer Placeholder 7"/>
          <p:cNvSpPr>
            <a:spLocks noGrp="1"/>
          </p:cNvSpPr>
          <p:nvPr>
            <p:ph type="ftr" sz="quarter" idx="11"/>
          </p:nvPr>
        </p:nvSpPr>
        <p:spPr/>
        <p:txBody>
          <a:bodyPr/>
          <a:lstStyle/>
          <a:p>
            <a:endParaRPr lang="en-US" b="0"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671026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latin typeface="+mn-lt"/>
            </a:endParaRPr>
          </a:p>
        </p:txBody>
      </p:sp>
      <p:sp>
        <p:nvSpPr>
          <p:cNvPr id="4" name="Footer Placeholder 3"/>
          <p:cNvSpPr>
            <a:spLocks noGrp="1"/>
          </p:cNvSpPr>
          <p:nvPr>
            <p:ph type="ftr" sz="quarter" idx="11"/>
          </p:nvPr>
        </p:nvSpPr>
        <p:spPr/>
        <p:txBody>
          <a:bodyPr/>
          <a:lstStyle/>
          <a:p>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82480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latin typeface="+mn-lt"/>
            </a:endParaRPr>
          </a:p>
        </p:txBody>
      </p:sp>
      <p:sp>
        <p:nvSpPr>
          <p:cNvPr id="3" name="Footer Placeholder 2"/>
          <p:cNvSpPr>
            <a:spLocks noGrp="1"/>
          </p:cNvSpPr>
          <p:nvPr>
            <p:ph type="ftr" sz="quarter" idx="11"/>
          </p:nvPr>
        </p:nvSpPr>
        <p:spPr/>
        <p:txBody>
          <a:bodyPr/>
          <a:lstStyle/>
          <a:p>
            <a:endParaRPr lang="en-US" b="0"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35915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0837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5" name="Date Placeholder 4"/>
          <p:cNvSpPr>
            <a:spLocks noGrp="1"/>
          </p:cNvSpPr>
          <p:nvPr>
            <p:ph type="dt" sz="half" idx="10"/>
          </p:nvPr>
        </p:nvSpPr>
        <p:spPr/>
        <p:txBody>
          <a:bodyPr/>
          <a:lstStyle/>
          <a:p>
            <a:endParaRPr lang="en-US" dirty="0">
              <a:latin typeface="+mn-lt"/>
            </a:endParaRPr>
          </a:p>
        </p:txBody>
      </p:sp>
    </p:spTree>
    <p:extLst>
      <p:ext uri="{BB962C8B-B14F-4D97-AF65-F5344CB8AC3E}">
        <p14:creationId xmlns:p14="http://schemas.microsoft.com/office/powerpoint/2010/main" val="86716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latin typeface="+mn-lt"/>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b="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1634388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73"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00" userDrawn="1">
          <p15:clr>
            <a:srgbClr val="547EBF"/>
          </p15:clr>
        </p15:guide>
        <p15:guide id="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2022_FIFA_World_Cup" TargetMode="External"/><Relationship Id="rId7" Type="http://schemas.openxmlformats.org/officeDocument/2006/relationships/hyperlink" Target="https://pixabay.com/en/twitter-logo-blue-2672572/" TargetMode="External"/><Relationship Id="rId2" Type="http://schemas.openxmlformats.org/officeDocument/2006/relationships/image" Target="../media/image3.png"/><Relationship Id="rId1" Type="http://schemas.openxmlformats.org/officeDocument/2006/relationships/slideLayout" Target="../slideLayouts/slideLayout18.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donkeyhotey/51085264062/in/pool-crashwall/"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C33B2B-B475-4189-BA8F-3CF8248DC6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A59AAC92-4932-4D74-A545-BA3EEE56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B8446528-FA87-4017-B061-CF7EE79FA2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D4B4D0-2493-42A2-AEEB-9970A64E8B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76E13B7-7CB7-4489-914B-4012EE6EB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2159841-C096-430C-B748-E8D2A5C99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B4F167EF-5A0C-487E-8776-97310E39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8C053F-F025-4CB6-94C4-2841A20D6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78581BD0-3E75-48CB-A2A3-44DB1ACB6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90D466A-AB95-4676-82CB-3BEC98AFF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AFED863-874C-49D9-AE2F-B9DFF00D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890640" y="1869109"/>
            <a:ext cx="4410720" cy="2328409"/>
          </a:xfrm>
        </p:spPr>
        <p:txBody>
          <a:bodyPr vert="horz" lIns="91440" tIns="45720" rIns="91440" bIns="45720" rtlCol="0" anchor="b">
            <a:normAutofit/>
          </a:bodyPr>
          <a:lstStyle/>
          <a:p>
            <a:pPr>
              <a:lnSpc>
                <a:spcPct val="90000"/>
              </a:lnSpc>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Name :-  Juned Saleh (0805065)</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Aayush Vaishnav (0805055)</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Ishwari Upadhyay(</a:t>
            </a:r>
            <a:r>
              <a:rPr lang="en-US" sz="1800" b="1" dirty="0">
                <a:solidFill>
                  <a:schemeClr val="tx1">
                    <a:lumMod val="95000"/>
                    <a:lumOff val="5000"/>
                  </a:schemeClr>
                </a:solidFill>
                <a:effectLst/>
                <a:latin typeface="Times New Roman" panose="02020603050405020304" pitchFamily="18" charset="0"/>
                <a:cs typeface="Times New Roman" panose="02020603050405020304" pitchFamily="18" charset="0"/>
              </a:rPr>
              <a:t>0799812)</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Course	:- Capstone Project(DAB-402)</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Instructor :- Prof. Matt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Mostofi</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FB5814-7AB0-4840-DB88-ACDC82F92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100587"/>
            <a:ext cx="2154674" cy="2154674"/>
          </a:xfrm>
          <a:prstGeom prst="rect">
            <a:avLst/>
          </a:prstGeom>
        </p:spPr>
      </p:pic>
      <p:pic>
        <p:nvPicPr>
          <p:cNvPr id="5" name="Picture 4">
            <a:extLst>
              <a:ext uri="{FF2B5EF4-FFF2-40B4-BE49-F238E27FC236}">
                <a16:creationId xmlns:a16="http://schemas.microsoft.com/office/drawing/2014/main" id="{99040DF1-6392-F838-92C2-6A9C4C74B3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26" r="8367"/>
          <a:stretch/>
        </p:blipFill>
        <p:spPr>
          <a:xfrm>
            <a:off x="9554233" y="223165"/>
            <a:ext cx="2261833" cy="1507169"/>
          </a:xfrm>
          <a:prstGeom prst="rect">
            <a:avLst/>
          </a:prstGeom>
        </p:spPr>
      </p:pic>
    </p:spTree>
    <p:extLst>
      <p:ext uri="{BB962C8B-B14F-4D97-AF65-F5344CB8AC3E}">
        <p14:creationId xmlns:p14="http://schemas.microsoft.com/office/powerpoint/2010/main" val="296095071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CD79065-3447-345D-C9DA-1D4529D7CAEE}"/>
              </a:ext>
            </a:extLst>
          </p:cNvPr>
          <p:cNvSpPr>
            <a:spLocks noGrp="1"/>
          </p:cNvSpPr>
          <p:nvPr>
            <p:ph type="sldNum" sz="quarter" idx="12"/>
          </p:nvPr>
        </p:nvSpPr>
        <p:spPr/>
        <p:txBody>
          <a:bodyPr/>
          <a:lstStyle/>
          <a:p>
            <a:fld id="{294A09A9-5501-47C1-A89A-A340965A2BE2}" type="slidenum">
              <a:rPr lang="en-US" smtClean="0"/>
              <a:pPr/>
              <a:t>10</a:t>
            </a:fld>
            <a:endParaRPr lang="en-US" dirty="0">
              <a:latin typeface="+mn-lt"/>
            </a:endParaRPr>
          </a:p>
        </p:txBody>
      </p:sp>
      <p:sp>
        <p:nvSpPr>
          <p:cNvPr id="7" name="Title 1">
            <a:extLst>
              <a:ext uri="{FF2B5EF4-FFF2-40B4-BE49-F238E27FC236}">
                <a16:creationId xmlns:a16="http://schemas.microsoft.com/office/drawing/2014/main" id="{7095C139-22AB-80F7-3E13-7AC19555EC0B}"/>
              </a:ext>
            </a:extLst>
          </p:cNvPr>
          <p:cNvSpPr>
            <a:spLocks noGrp="1"/>
          </p:cNvSpPr>
          <p:nvPr>
            <p:ph idx="1"/>
          </p:nvPr>
        </p:nvSpPr>
        <p:spPr>
          <a:xfrm>
            <a:off x="677863" y="450850"/>
            <a:ext cx="8596312" cy="5591175"/>
          </a:xfrm>
        </p:spPr>
        <p:txBody>
          <a:bodyPr>
            <a:normAutofit/>
          </a:bodyPr>
          <a:lstStyle/>
          <a:p>
            <a:pPr marL="0" indent="0" algn="ctr">
              <a:buNone/>
            </a:pPr>
            <a:r>
              <a:rPr lang="en-US" b="1" u="sng" dirty="0">
                <a:solidFill>
                  <a:srgbClr val="00B0F0"/>
                </a:solidFill>
                <a:latin typeface="Times New Roman" panose="02020603050405020304" pitchFamily="18" charset="0"/>
                <a:cs typeface="Times New Roman" panose="02020603050405020304" pitchFamily="18" charset="0"/>
              </a:rPr>
              <a:t>-: Stop words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used python’s built-in library stop words.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Stop words are words that don’t add to the overall meaning of our text.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done to reduce the size of the text and to avoid irrelevant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are solving such problems in sentiment analysis, for that we should remove stop words as they do not provide any relevant information to our model.</a:t>
            </a:r>
          </a:p>
          <a:p>
            <a:pPr marL="0" indent="0" algn="ctr">
              <a:buNone/>
            </a:pPr>
            <a:r>
              <a:rPr lang="en-US" b="1" u="sng" dirty="0">
                <a:solidFill>
                  <a:srgbClr val="00B0F0"/>
                </a:solidFill>
                <a:latin typeface="Times New Roman" panose="02020603050405020304" pitchFamily="18" charset="0"/>
                <a:cs typeface="Times New Roman" panose="02020603050405020304" pitchFamily="18" charset="0"/>
              </a:rPr>
              <a:t>-: Stemming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Stemming is a rule-based approach because it slices the inflected words from prefix or suffix as per the need using a set of commonly underused prefix and suffix, like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ing</a:t>
            </a:r>
            <a:r>
              <a:rPr lang="en-US" b="1" dirty="0">
                <a:latin typeface="Times New Roman" panose="02020603050405020304" pitchFamily="18" charset="0"/>
                <a:cs typeface="Times New Roman" panose="02020603050405020304" pitchFamily="18" charset="0"/>
              </a:rPr>
              <a:t>”, “-ed”, “-es”, “-pre”,</a:t>
            </a:r>
            <a:r>
              <a:rPr lang="en-US" dirty="0">
                <a:latin typeface="Times New Roman" panose="02020603050405020304" pitchFamily="18" charset="0"/>
                <a:cs typeface="Times New Roman" panose="02020603050405020304" pitchFamily="18" charset="0"/>
              </a:rPr>
              <a:t> etc. It results in a word that is actually not a word.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have used porter stemming.</a:t>
            </a:r>
          </a:p>
          <a:p>
            <a:pPr marL="0" indent="0">
              <a:buNone/>
            </a:pPr>
            <a:endParaRPr lang="en-US" sz="1600" dirty="0"/>
          </a:p>
          <a:p>
            <a:endParaRPr lang="en-US" sz="1600" dirty="0"/>
          </a:p>
        </p:txBody>
      </p:sp>
    </p:spTree>
    <p:extLst>
      <p:ext uri="{BB962C8B-B14F-4D97-AF65-F5344CB8AC3E}">
        <p14:creationId xmlns:p14="http://schemas.microsoft.com/office/powerpoint/2010/main" val="2220902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4BBA8-15D4-6BE3-3654-F5433329E74B}"/>
              </a:ext>
            </a:extLst>
          </p:cNvPr>
          <p:cNvSpPr>
            <a:spLocks noGrp="1"/>
          </p:cNvSpPr>
          <p:nvPr>
            <p:ph idx="1"/>
          </p:nvPr>
        </p:nvSpPr>
        <p:spPr>
          <a:xfrm>
            <a:off x="677334" y="451513"/>
            <a:ext cx="8596668" cy="6109555"/>
          </a:xfrm>
        </p:spPr>
        <p:txBody>
          <a:bodyPr>
            <a:normAutofit/>
          </a:bodyPr>
          <a:lstStyle/>
          <a:p>
            <a:pPr marL="0" indent="0" algn="ctr">
              <a:buNone/>
            </a:pPr>
            <a:r>
              <a:rPr lang="en-US" sz="2000" b="1" u="sng" dirty="0">
                <a:solidFill>
                  <a:srgbClr val="00B0F0"/>
                </a:solidFill>
                <a:latin typeface="Times New Roman" panose="02020603050405020304" pitchFamily="18" charset="0"/>
                <a:cs typeface="Times New Roman" panose="02020603050405020304" pitchFamily="18" charset="0"/>
              </a:rPr>
              <a:t>-:</a:t>
            </a:r>
            <a:r>
              <a:rPr lang="en-CA" sz="2000" b="1" u="sng"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 Linguistic</a:t>
            </a:r>
            <a:r>
              <a:rPr lang="en-CA" sz="2000" b="1" u="sng" spc="-195"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CA" sz="2000" b="1" u="sng" spc="80"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Data</a:t>
            </a:r>
            <a:r>
              <a:rPr lang="en-CA" sz="2000" b="1" u="sng" spc="-195"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CA" sz="2000" b="1" u="sng" spc="-10"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Reprocessing </a:t>
            </a:r>
            <a:r>
              <a:rPr lang="en-US" sz="2000" b="1" u="sng" dirty="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TextBlob</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20" dirty="0">
                <a:latin typeface="Times New Roman" panose="02020603050405020304" pitchFamily="18" charset="0"/>
                <a:cs typeface="Times New Roman" panose="02020603050405020304" pitchFamily="18" charset="0"/>
              </a:rPr>
              <a:t> </a:t>
            </a:r>
            <a:r>
              <a:rPr lang="en-US" sz="2000" spc="160" dirty="0">
                <a:latin typeface="Times New Roman" panose="02020603050405020304" pitchFamily="18" charset="0"/>
                <a:cs typeface="Times New Roman" panose="02020603050405020304" pitchFamily="18" charset="0"/>
              </a:rPr>
              <a:t>a</a:t>
            </a:r>
            <a:r>
              <a:rPr lang="en-US" sz="2000" spc="20" dirty="0">
                <a:latin typeface="Times New Roman" panose="02020603050405020304" pitchFamily="18" charset="0"/>
                <a:cs typeface="Times New Roman" panose="02020603050405020304" pitchFamily="18" charset="0"/>
              </a:rPr>
              <a:t> </a:t>
            </a:r>
            <a:r>
              <a:rPr lang="en-US" sz="2000" spc="50" dirty="0">
                <a:latin typeface="Times New Roman" panose="02020603050405020304" pitchFamily="18" charset="0"/>
                <a:cs typeface="Times New Roman" panose="02020603050405020304" pitchFamily="18" charset="0"/>
              </a:rPr>
              <a:t>python</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library</a:t>
            </a:r>
            <a:r>
              <a:rPr lang="en-US" sz="2000" spc="20" dirty="0">
                <a:latin typeface="Times New Roman" panose="02020603050405020304" pitchFamily="18" charset="0"/>
                <a:cs typeface="Times New Roman" panose="02020603050405020304" pitchFamily="18" charset="0"/>
              </a:rPr>
              <a:t> </a:t>
            </a:r>
            <a:r>
              <a:rPr lang="en-US" sz="2000" spc="80" dirty="0">
                <a:latin typeface="Times New Roman" panose="02020603050405020304" pitchFamily="18" charset="0"/>
                <a:cs typeface="Times New Roman" panose="02020603050405020304" pitchFamily="18" charset="0"/>
              </a:rPr>
              <a:t>that</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offers</a:t>
            </a:r>
            <a:r>
              <a:rPr lang="en-US" sz="2000" spc="20" dirty="0">
                <a:latin typeface="Times New Roman" panose="02020603050405020304" pitchFamily="18" charset="0"/>
                <a:cs typeface="Times New Roman" panose="02020603050405020304" pitchFamily="18" charset="0"/>
              </a:rPr>
              <a:t> </a:t>
            </a:r>
            <a:r>
              <a:rPr lang="en-US" sz="2000" spc="110" dirty="0">
                <a:latin typeface="Times New Roman" panose="02020603050405020304" pitchFamily="18" charset="0"/>
                <a:cs typeface="Times New Roman" panose="02020603050405020304" pitchFamily="18" charset="0"/>
              </a:rPr>
              <a:t>6 </a:t>
            </a:r>
            <a:r>
              <a:rPr lang="en-US" sz="2000" spc="55" dirty="0">
                <a:latin typeface="Times New Roman" panose="02020603050405020304" pitchFamily="18" charset="0"/>
                <a:cs typeface="Times New Roman" panose="02020603050405020304" pitchFamily="18" charset="0"/>
              </a:rPr>
              <a:t>simple</a:t>
            </a:r>
            <a:r>
              <a:rPr lang="en-US" sz="2000" spc="-4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API</a:t>
            </a:r>
            <a:r>
              <a:rPr lang="en-US" sz="2000" spc="-40" dirty="0">
                <a:latin typeface="Times New Roman" panose="02020603050405020304" pitchFamily="18" charset="0"/>
                <a:cs typeface="Times New Roman" panose="02020603050405020304" pitchFamily="18" charset="0"/>
              </a:rPr>
              <a:t> </a:t>
            </a:r>
            <a:r>
              <a:rPr lang="en-US" sz="2000" spc="50" dirty="0">
                <a:latin typeface="Times New Roman" panose="02020603050405020304" pitchFamily="18" charset="0"/>
                <a:cs typeface="Times New Roman" panose="02020603050405020304" pitchFamily="18" charset="0"/>
              </a:rPr>
              <a:t>to</a:t>
            </a:r>
            <a:r>
              <a:rPr lang="en-US" sz="2000" spc="-40" dirty="0">
                <a:latin typeface="Times New Roman" panose="02020603050405020304" pitchFamily="18" charset="0"/>
                <a:cs typeface="Times New Roman" panose="02020603050405020304" pitchFamily="18" charset="0"/>
              </a:rPr>
              <a:t> </a:t>
            </a:r>
            <a:r>
              <a:rPr lang="en-US" sz="2000" spc="50" dirty="0">
                <a:latin typeface="Times New Roman" panose="02020603050405020304" pitchFamily="18" charset="0"/>
                <a:cs typeface="Times New Roman" panose="02020603050405020304" pitchFamily="18" charset="0"/>
              </a:rPr>
              <a:t>access</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a:t>
            </a:r>
            <a:r>
              <a:rPr lang="en-US" sz="2000" spc="-40" dirty="0">
                <a:latin typeface="Times New Roman" panose="02020603050405020304" pitchFamily="18" charset="0"/>
                <a:cs typeface="Times New Roman" panose="02020603050405020304" pitchFamily="18" charset="0"/>
              </a:rPr>
              <a:t> </a:t>
            </a:r>
            <a:r>
              <a:rPr lang="en-US" sz="2000" spc="75" dirty="0">
                <a:latin typeface="Times New Roman" panose="02020603050405020304" pitchFamily="18" charset="0"/>
                <a:cs typeface="Times New Roman" panose="02020603050405020304" pitchFamily="18" charset="0"/>
              </a:rPr>
              <a:t>methods</a:t>
            </a:r>
            <a:r>
              <a:rPr lang="en-US" sz="2000" spc="-40" dirty="0">
                <a:latin typeface="Times New Roman" panose="02020603050405020304" pitchFamily="18" charset="0"/>
                <a:cs typeface="Times New Roman" panose="02020603050405020304" pitchFamily="18" charset="0"/>
              </a:rPr>
              <a:t> </a:t>
            </a:r>
            <a:r>
              <a:rPr lang="en-US" sz="2000" spc="60" dirty="0">
                <a:latin typeface="Times New Roman" panose="02020603050405020304" pitchFamily="18" charset="0"/>
                <a:cs typeface="Times New Roman" panose="02020603050405020304" pitchFamily="18" charset="0"/>
              </a:rPr>
              <a:t>to </a:t>
            </a:r>
            <a:r>
              <a:rPr lang="en-US" sz="2000" spc="65" dirty="0">
                <a:latin typeface="Times New Roman" panose="02020603050405020304" pitchFamily="18" charset="0"/>
                <a:cs typeface="Times New Roman" panose="02020603050405020304" pitchFamily="18" charset="0"/>
              </a:rPr>
              <a:t>perform</a:t>
            </a:r>
            <a:r>
              <a:rPr lang="en-US" sz="2000" spc="-45" dirty="0">
                <a:latin typeface="Times New Roman" panose="02020603050405020304" pitchFamily="18" charset="0"/>
                <a:cs typeface="Times New Roman" panose="02020603050405020304" pitchFamily="18" charset="0"/>
              </a:rPr>
              <a:t> </a:t>
            </a:r>
            <a:r>
              <a:rPr lang="en-US" sz="2000" spc="55" dirty="0">
                <a:latin typeface="Times New Roman" panose="02020603050405020304" pitchFamily="18" charset="0"/>
                <a:cs typeface="Times New Roman" panose="02020603050405020304" pitchFamily="18" charset="0"/>
              </a:rPr>
              <a:t>basic</a:t>
            </a:r>
            <a:r>
              <a:rPr lang="en-US" sz="2000" spc="-4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NLP</a:t>
            </a:r>
            <a:endParaRPr lang="en-US" sz="2000" dirty="0">
              <a:latin typeface="Times New Roman" panose="02020603050405020304" pitchFamily="18" charset="0"/>
              <a:cs typeface="Times New Roman" panose="02020603050405020304" pitchFamily="18" charset="0"/>
            </a:endParaRPr>
          </a:p>
          <a:p>
            <a:endParaRPr lang="en-US" sz="2000" dirty="0"/>
          </a:p>
          <a:p>
            <a:pPr marL="0" indent="0" algn="ctr">
              <a:lnSpc>
                <a:spcPct val="100000"/>
              </a:lnSpc>
              <a:spcBef>
                <a:spcPts val="5"/>
              </a:spcBef>
              <a:buNone/>
            </a:pPr>
            <a:r>
              <a:rPr lang="en-US" b="1" u="sng" spc="50" dirty="0">
                <a:solidFill>
                  <a:srgbClr val="00B0F0"/>
                </a:solidFill>
                <a:latin typeface="Times New Roman" panose="02020603050405020304" pitchFamily="18" charset="0"/>
                <a:cs typeface="Times New Roman" panose="02020603050405020304" pitchFamily="18" charset="0"/>
              </a:rPr>
              <a:t>-: Steps</a:t>
            </a:r>
            <a:r>
              <a:rPr lang="en-US" b="1" u="sng" spc="-65" dirty="0">
                <a:solidFill>
                  <a:srgbClr val="00B0F0"/>
                </a:solidFill>
                <a:latin typeface="Times New Roman" panose="02020603050405020304" pitchFamily="18" charset="0"/>
                <a:cs typeface="Times New Roman" panose="02020603050405020304" pitchFamily="18" charset="0"/>
              </a:rPr>
              <a:t> </a:t>
            </a:r>
            <a:r>
              <a:rPr lang="en-US" b="1" u="sng" spc="-50" dirty="0">
                <a:solidFill>
                  <a:srgbClr val="00B0F0"/>
                </a:solidFill>
                <a:latin typeface="Times New Roman" panose="02020603050405020304" pitchFamily="18" charset="0"/>
                <a:cs typeface="Times New Roman" panose="02020603050405020304" pitchFamily="18" charset="0"/>
              </a:rPr>
              <a:t>:-</a:t>
            </a:r>
            <a:endParaRPr lang="en-US" b="1" u="sng" dirty="0">
              <a:solidFill>
                <a:srgbClr val="00B0F0"/>
              </a:solidFill>
              <a:latin typeface="Times New Roman" panose="02020603050405020304" pitchFamily="18" charset="0"/>
              <a:cs typeface="Times New Roman" panose="02020603050405020304" pitchFamily="18" charset="0"/>
            </a:endParaRPr>
          </a:p>
          <a:p>
            <a:pPr marL="60325">
              <a:lnSpc>
                <a:spcPct val="100000"/>
              </a:lnSpc>
              <a:spcBef>
                <a:spcPts val="1680"/>
              </a:spcBef>
              <a:tabLst>
                <a:tab pos="469265" algn="l"/>
              </a:tabLst>
            </a:pPr>
            <a:r>
              <a:rPr lang="en-US" dirty="0">
                <a:latin typeface="Times New Roman" panose="02020603050405020304" pitchFamily="18" charset="0"/>
                <a:cs typeface="Times New Roman" panose="02020603050405020304" pitchFamily="18" charset="0"/>
              </a:rPr>
              <a:t>Collection</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a:t>
            </a:r>
            <a:endParaRPr lang="en-US" dirty="0">
              <a:latin typeface="Times New Roman" panose="02020603050405020304" pitchFamily="18" charset="0"/>
              <a:cs typeface="Times New Roman" panose="02020603050405020304" pitchFamily="18" charset="0"/>
            </a:endParaRPr>
          </a:p>
          <a:p>
            <a:pPr marL="60325">
              <a:lnSpc>
                <a:spcPct val="100000"/>
              </a:lnSpc>
              <a:tabLst>
                <a:tab pos="469265" algn="l"/>
              </a:tabLst>
            </a:pPr>
            <a:r>
              <a:rPr lang="en-US" dirty="0">
                <a:latin typeface="Times New Roman" panose="02020603050405020304" pitchFamily="18" charset="0"/>
                <a:cs typeface="Times New Roman" panose="02020603050405020304" pitchFamily="18" charset="0"/>
              </a:rPr>
              <a:t>Sentimental</a:t>
            </a:r>
            <a:r>
              <a:rPr lang="en-US" spc="3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Classification</a:t>
            </a:r>
          </a:p>
          <a:p>
            <a:pPr marL="60325">
              <a:lnSpc>
                <a:spcPct val="100000"/>
              </a:lnSpc>
              <a:tabLst>
                <a:tab pos="469265" algn="l"/>
              </a:tabLst>
            </a:pPr>
            <a:r>
              <a:rPr lang="en-US" dirty="0">
                <a:latin typeface="Times New Roman" panose="02020603050405020304" pitchFamily="18" charset="0"/>
                <a:cs typeface="Times New Roman" panose="02020603050405020304" pitchFamily="18" charset="0"/>
              </a:rPr>
              <a:t>Identifying</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polarity</a:t>
            </a:r>
            <a:r>
              <a:rPr lang="en-US" spc="20"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subjectivity</a:t>
            </a:r>
            <a:r>
              <a:rPr lang="en-US" spc="4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a:t>
            </a:r>
            <a:r>
              <a:rPr lang="en-US" spc="4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TextBlob API.</a:t>
            </a:r>
            <a:endParaRPr lang="en-US" dirty="0">
              <a:latin typeface="Times New Roman" panose="02020603050405020304" pitchFamily="18" charset="0"/>
              <a:cs typeface="Times New Roman" panose="02020603050405020304" pitchFamily="18" charset="0"/>
            </a:endParaRPr>
          </a:p>
          <a:p>
            <a:endParaRPr lang="en-US" sz="2000" b="1" u="sng" dirty="0">
              <a:solidFill>
                <a:srgbClr val="00B0F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4FA4480-C41C-E071-04F2-10ADBA04CE48}"/>
              </a:ext>
            </a:extLst>
          </p:cNvPr>
          <p:cNvSpPr>
            <a:spLocks noGrp="1"/>
          </p:cNvSpPr>
          <p:nvPr>
            <p:ph type="sldNum" sz="quarter" idx="12"/>
          </p:nvPr>
        </p:nvSpPr>
        <p:spPr/>
        <p:txBody>
          <a:bodyPr/>
          <a:lstStyle/>
          <a:p>
            <a:fld id="{294A09A9-5501-47C1-A89A-A340965A2BE2}" type="slidenum">
              <a:rPr lang="en-US" smtClean="0"/>
              <a:pPr/>
              <a:t>11</a:t>
            </a:fld>
            <a:endParaRPr lang="en-US" dirty="0">
              <a:latin typeface="+mn-lt"/>
            </a:endParaRPr>
          </a:p>
        </p:txBody>
      </p:sp>
      <p:pic>
        <p:nvPicPr>
          <p:cNvPr id="7" name="object 5">
            <a:extLst>
              <a:ext uri="{FF2B5EF4-FFF2-40B4-BE49-F238E27FC236}">
                <a16:creationId xmlns:a16="http://schemas.microsoft.com/office/drawing/2014/main" id="{26476701-54BA-3FAC-5CC4-AC5BAA2F345C}"/>
              </a:ext>
            </a:extLst>
          </p:cNvPr>
          <p:cNvPicPr/>
          <p:nvPr/>
        </p:nvPicPr>
        <p:blipFill>
          <a:blip r:embed="rId2" cstate="print"/>
          <a:stretch>
            <a:fillRect/>
          </a:stretch>
        </p:blipFill>
        <p:spPr>
          <a:xfrm>
            <a:off x="3032567" y="3704522"/>
            <a:ext cx="3886201" cy="2897186"/>
          </a:xfrm>
          <a:prstGeom prst="rect">
            <a:avLst/>
          </a:prstGeom>
        </p:spPr>
      </p:pic>
    </p:spTree>
    <p:extLst>
      <p:ext uri="{BB962C8B-B14F-4D97-AF65-F5344CB8AC3E}">
        <p14:creationId xmlns:p14="http://schemas.microsoft.com/office/powerpoint/2010/main" val="3677494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F3BA-B9B3-025A-FA24-041F35FF1754}"/>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Output of </a:t>
            </a:r>
            <a:r>
              <a:rPr lang="en-US" sz="4000" b="1" dirty="0" err="1">
                <a:latin typeface="Times New Roman" panose="02020603050405020304" pitchFamily="18" charset="0"/>
                <a:cs typeface="Times New Roman" panose="02020603050405020304" pitchFamily="18" charset="0"/>
              </a:rPr>
              <a:t>Textblob</a:t>
            </a:r>
            <a:endParaRPr lang="en-US" sz="40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E5511CE-6B76-9508-654E-6FCCA8B85E00}"/>
              </a:ext>
            </a:extLst>
          </p:cNvPr>
          <p:cNvSpPr>
            <a:spLocks noGrp="1"/>
          </p:cNvSpPr>
          <p:nvPr>
            <p:ph type="sldNum" sz="quarter" idx="12"/>
          </p:nvPr>
        </p:nvSpPr>
        <p:spPr/>
        <p:txBody>
          <a:bodyPr/>
          <a:lstStyle/>
          <a:p>
            <a:fld id="{294A09A9-5501-47C1-A89A-A340965A2BE2}" type="slidenum">
              <a:rPr lang="en-US" smtClean="0"/>
              <a:pPr/>
              <a:t>12</a:t>
            </a:fld>
            <a:endParaRPr lang="en-US" dirty="0">
              <a:latin typeface="+mn-lt"/>
            </a:endParaRPr>
          </a:p>
        </p:txBody>
      </p:sp>
      <p:pic>
        <p:nvPicPr>
          <p:cNvPr id="7" name="Content Placeholder 6" descr="Table&#10;&#10;Description automatically generated">
            <a:extLst>
              <a:ext uri="{FF2B5EF4-FFF2-40B4-BE49-F238E27FC236}">
                <a16:creationId xmlns:a16="http://schemas.microsoft.com/office/drawing/2014/main" id="{2DC5ADD3-92D7-843A-2DCB-4DACDE4E3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75756"/>
            <a:ext cx="8596668" cy="4106488"/>
          </a:xfrm>
          <a:prstGeom prst="rect">
            <a:avLst/>
          </a:prstGeom>
        </p:spPr>
      </p:pic>
      <p:sp>
        <p:nvSpPr>
          <p:cNvPr id="8" name="Rectangle 7">
            <a:extLst>
              <a:ext uri="{FF2B5EF4-FFF2-40B4-BE49-F238E27FC236}">
                <a16:creationId xmlns:a16="http://schemas.microsoft.com/office/drawing/2014/main" id="{C1FA7540-070E-A5AA-2BB5-879ED3E1DD4E}"/>
              </a:ext>
            </a:extLst>
          </p:cNvPr>
          <p:cNvSpPr/>
          <p:nvPr/>
        </p:nvSpPr>
        <p:spPr>
          <a:xfrm>
            <a:off x="677335" y="5471518"/>
            <a:ext cx="8596668"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This shows subjectivity and polarity and also shows whether the tweet is Neutral, Positive or Negative.</a:t>
            </a:r>
          </a:p>
          <a:p>
            <a:pPr algn="ctr"/>
            <a:endParaRPr lang="en-US" dirty="0"/>
          </a:p>
        </p:txBody>
      </p:sp>
    </p:spTree>
    <p:extLst>
      <p:ext uri="{BB962C8B-B14F-4D97-AF65-F5344CB8AC3E}">
        <p14:creationId xmlns:p14="http://schemas.microsoft.com/office/powerpoint/2010/main" val="1311080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A940-9945-A66E-26F7-3C514BBDA25D}"/>
              </a:ext>
            </a:extLst>
          </p:cNvPr>
          <p:cNvSpPr>
            <a:spLocks noGrp="1"/>
          </p:cNvSpPr>
          <p:nvPr>
            <p:ph type="title"/>
          </p:nvPr>
        </p:nvSpPr>
        <p:spPr/>
        <p:txBody>
          <a:bodyPr>
            <a:norm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EDA &amp; Visualization</a:t>
            </a:r>
          </a:p>
        </p:txBody>
      </p:sp>
      <p:pic>
        <p:nvPicPr>
          <p:cNvPr id="8" name="Content Placeholder 7">
            <a:extLst>
              <a:ext uri="{FF2B5EF4-FFF2-40B4-BE49-F238E27FC236}">
                <a16:creationId xmlns:a16="http://schemas.microsoft.com/office/drawing/2014/main" id="{71FC5648-403D-69F2-1C84-FB74E5B9F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991" y="1390785"/>
            <a:ext cx="2918881" cy="2918881"/>
          </a:xfrm>
        </p:spPr>
      </p:pic>
      <p:sp>
        <p:nvSpPr>
          <p:cNvPr id="6" name="Slide Number Placeholder 5">
            <a:extLst>
              <a:ext uri="{FF2B5EF4-FFF2-40B4-BE49-F238E27FC236}">
                <a16:creationId xmlns:a16="http://schemas.microsoft.com/office/drawing/2014/main" id="{811A7B36-ABD9-146A-2B54-8BFF028105D0}"/>
              </a:ext>
            </a:extLst>
          </p:cNvPr>
          <p:cNvSpPr>
            <a:spLocks noGrp="1"/>
          </p:cNvSpPr>
          <p:nvPr>
            <p:ph type="sldNum" sz="quarter" idx="12"/>
          </p:nvPr>
        </p:nvSpPr>
        <p:spPr/>
        <p:txBody>
          <a:bodyPr/>
          <a:lstStyle/>
          <a:p>
            <a:fld id="{294A09A9-5501-47C1-A89A-A340965A2BE2}" type="slidenum">
              <a:rPr lang="en-US" smtClean="0"/>
              <a:pPr/>
              <a:t>13</a:t>
            </a:fld>
            <a:endParaRPr lang="en-US" dirty="0">
              <a:latin typeface="+mn-lt"/>
            </a:endParaRPr>
          </a:p>
        </p:txBody>
      </p:sp>
      <p:pic>
        <p:nvPicPr>
          <p:cNvPr id="10" name="Picture 9">
            <a:extLst>
              <a:ext uri="{FF2B5EF4-FFF2-40B4-BE49-F238E27FC236}">
                <a16:creationId xmlns:a16="http://schemas.microsoft.com/office/drawing/2014/main" id="{AA922DDD-9A48-5F6E-7551-47400C52F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177" y="1348319"/>
            <a:ext cx="3245911" cy="2918882"/>
          </a:xfrm>
          <a:prstGeom prst="rect">
            <a:avLst/>
          </a:prstGeom>
        </p:spPr>
      </p:pic>
      <p:sp>
        <p:nvSpPr>
          <p:cNvPr id="11" name="Rectangle 10">
            <a:extLst>
              <a:ext uri="{FF2B5EF4-FFF2-40B4-BE49-F238E27FC236}">
                <a16:creationId xmlns:a16="http://schemas.microsoft.com/office/drawing/2014/main" id="{AAE3CC87-FE46-70D8-F6F3-FDC15820FA4E}"/>
              </a:ext>
            </a:extLst>
          </p:cNvPr>
          <p:cNvSpPr/>
          <p:nvPr/>
        </p:nvSpPr>
        <p:spPr>
          <a:xfrm>
            <a:off x="1143000" y="4267201"/>
            <a:ext cx="7685088" cy="1676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E07C2D"/>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bar graph shows that there are almost 70% tweets are Positive while 30% tweets are Negative. In count it is approx. 3500 Negative tweets whereas 8000 tweets are Positive.</a:t>
            </a:r>
          </a:p>
        </p:txBody>
      </p:sp>
    </p:spTree>
    <p:extLst>
      <p:ext uri="{BB962C8B-B14F-4D97-AF65-F5344CB8AC3E}">
        <p14:creationId xmlns:p14="http://schemas.microsoft.com/office/powerpoint/2010/main" val="1679939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F2C4B-E92E-2369-BB67-7E2D1CD043DB}"/>
              </a:ext>
            </a:extLst>
          </p:cNvPr>
          <p:cNvSpPr>
            <a:spLocks noGrp="1"/>
          </p:cNvSpPr>
          <p:nvPr>
            <p:ph type="sldNum" sz="quarter" idx="12"/>
          </p:nvPr>
        </p:nvSpPr>
        <p:spPr/>
        <p:txBody>
          <a:bodyPr/>
          <a:lstStyle/>
          <a:p>
            <a:fld id="{294A09A9-5501-47C1-A89A-A340965A2BE2}" type="slidenum">
              <a:rPr lang="en-US" smtClean="0"/>
              <a:pPr/>
              <a:t>14</a:t>
            </a:fld>
            <a:endParaRPr lang="en-US" dirty="0">
              <a:latin typeface="+mn-lt"/>
            </a:endParaRPr>
          </a:p>
        </p:txBody>
      </p:sp>
      <p:pic>
        <p:nvPicPr>
          <p:cNvPr id="6" name="Picture 5">
            <a:extLst>
              <a:ext uri="{FF2B5EF4-FFF2-40B4-BE49-F238E27FC236}">
                <a16:creationId xmlns:a16="http://schemas.microsoft.com/office/drawing/2014/main" id="{D8A1B200-D2F2-A355-E2D6-87B87A933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451513"/>
            <a:ext cx="9296400" cy="4648200"/>
          </a:xfrm>
          <a:prstGeom prst="rect">
            <a:avLst/>
          </a:prstGeom>
        </p:spPr>
      </p:pic>
      <p:sp>
        <p:nvSpPr>
          <p:cNvPr id="7" name="Rectangle: Rounded Corners 6">
            <a:extLst>
              <a:ext uri="{FF2B5EF4-FFF2-40B4-BE49-F238E27FC236}">
                <a16:creationId xmlns:a16="http://schemas.microsoft.com/office/drawing/2014/main" id="{65F51820-AD98-3D1B-9B81-79CEE094707B}"/>
              </a:ext>
            </a:extLst>
          </p:cNvPr>
          <p:cNvSpPr/>
          <p:nvPr/>
        </p:nvSpPr>
        <p:spPr>
          <a:xfrm>
            <a:off x="444500" y="5226050"/>
            <a:ext cx="9093200" cy="780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used words in Positive tweets.</a:t>
            </a:r>
          </a:p>
        </p:txBody>
      </p:sp>
    </p:spTree>
    <p:extLst>
      <p:ext uri="{BB962C8B-B14F-4D97-AF65-F5344CB8AC3E}">
        <p14:creationId xmlns:p14="http://schemas.microsoft.com/office/powerpoint/2010/main" val="3587030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462A9D-3923-9870-14AE-6AFF3C93BA43}"/>
              </a:ext>
            </a:extLst>
          </p:cNvPr>
          <p:cNvSpPr>
            <a:spLocks noGrp="1"/>
          </p:cNvSpPr>
          <p:nvPr>
            <p:ph type="sldNum" sz="quarter" idx="12"/>
          </p:nvPr>
        </p:nvSpPr>
        <p:spPr/>
        <p:txBody>
          <a:bodyPr/>
          <a:lstStyle/>
          <a:p>
            <a:fld id="{294A09A9-5501-47C1-A89A-A340965A2BE2}" type="slidenum">
              <a:rPr lang="en-US" smtClean="0"/>
              <a:pPr/>
              <a:t>15</a:t>
            </a:fld>
            <a:endParaRPr lang="en-US" dirty="0">
              <a:latin typeface="+mn-lt"/>
            </a:endParaRPr>
          </a:p>
        </p:txBody>
      </p:sp>
      <p:pic>
        <p:nvPicPr>
          <p:cNvPr id="6" name="Picture 5">
            <a:extLst>
              <a:ext uri="{FF2B5EF4-FFF2-40B4-BE49-F238E27FC236}">
                <a16:creationId xmlns:a16="http://schemas.microsoft.com/office/drawing/2014/main" id="{D9966AC2-7760-8680-5550-8AD7ED1BC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451513"/>
            <a:ext cx="9499600" cy="4749800"/>
          </a:xfrm>
          <a:prstGeom prst="rect">
            <a:avLst/>
          </a:prstGeom>
        </p:spPr>
      </p:pic>
      <p:sp>
        <p:nvSpPr>
          <p:cNvPr id="7" name="Rectangle: Rounded Corners 6">
            <a:extLst>
              <a:ext uri="{FF2B5EF4-FFF2-40B4-BE49-F238E27FC236}">
                <a16:creationId xmlns:a16="http://schemas.microsoft.com/office/drawing/2014/main" id="{846B1B1A-CBD4-B5E3-6639-7A0DD877E5F2}"/>
              </a:ext>
            </a:extLst>
          </p:cNvPr>
          <p:cNvSpPr/>
          <p:nvPr/>
        </p:nvSpPr>
        <p:spPr>
          <a:xfrm>
            <a:off x="342900" y="5334000"/>
            <a:ext cx="9474200" cy="707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used words in Negative tweets.</a:t>
            </a:r>
          </a:p>
        </p:txBody>
      </p:sp>
    </p:spTree>
    <p:extLst>
      <p:ext uri="{BB962C8B-B14F-4D97-AF65-F5344CB8AC3E}">
        <p14:creationId xmlns:p14="http://schemas.microsoft.com/office/powerpoint/2010/main" val="3903622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3069CB-3B00-C299-6FF0-6286A06F155E}"/>
              </a:ext>
            </a:extLst>
          </p:cNvPr>
          <p:cNvSpPr>
            <a:spLocks noGrp="1"/>
          </p:cNvSpPr>
          <p:nvPr>
            <p:ph type="sldNum" sz="quarter" idx="12"/>
          </p:nvPr>
        </p:nvSpPr>
        <p:spPr/>
        <p:txBody>
          <a:bodyPr/>
          <a:lstStyle/>
          <a:p>
            <a:fld id="{294A09A9-5501-47C1-A89A-A340965A2BE2}" type="slidenum">
              <a:rPr lang="en-US" smtClean="0"/>
              <a:pPr/>
              <a:t>16</a:t>
            </a:fld>
            <a:endParaRPr lang="en-US" dirty="0">
              <a:latin typeface="+mn-lt"/>
            </a:endParaRPr>
          </a:p>
        </p:txBody>
      </p:sp>
      <p:pic>
        <p:nvPicPr>
          <p:cNvPr id="6" name="Picture 5" descr="Chart, bar chart&#10;&#10;Description automatically generated">
            <a:extLst>
              <a:ext uri="{FF2B5EF4-FFF2-40B4-BE49-F238E27FC236}">
                <a16:creationId xmlns:a16="http://schemas.microsoft.com/office/drawing/2014/main" id="{C557A24F-24D7-87EF-D864-D8D0A69F6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92" y="410872"/>
            <a:ext cx="3860874" cy="4717387"/>
          </a:xfrm>
          <a:prstGeom prst="rect">
            <a:avLst/>
          </a:prstGeom>
        </p:spPr>
      </p:pic>
      <p:pic>
        <p:nvPicPr>
          <p:cNvPr id="8" name="Picture 7" descr="Chart, bubble chart, treemap chart&#10;&#10;Description automatically generated">
            <a:extLst>
              <a:ext uri="{FF2B5EF4-FFF2-40B4-BE49-F238E27FC236}">
                <a16:creationId xmlns:a16="http://schemas.microsoft.com/office/drawing/2014/main" id="{99ACD821-3017-A4CD-A8D6-2CE6BB3AE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528" y="851561"/>
            <a:ext cx="4868836" cy="3917288"/>
          </a:xfrm>
          <a:prstGeom prst="rect">
            <a:avLst/>
          </a:prstGeom>
        </p:spPr>
      </p:pic>
    </p:spTree>
    <p:extLst>
      <p:ext uri="{BB962C8B-B14F-4D97-AF65-F5344CB8AC3E}">
        <p14:creationId xmlns:p14="http://schemas.microsoft.com/office/powerpoint/2010/main" val="3492084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9AB79D-EC1C-8396-9CCA-B467D6C9C89C}"/>
              </a:ext>
            </a:extLst>
          </p:cNvPr>
          <p:cNvSpPr>
            <a:spLocks noGrp="1"/>
          </p:cNvSpPr>
          <p:nvPr>
            <p:ph type="sldNum" sz="quarter" idx="12"/>
          </p:nvPr>
        </p:nvSpPr>
        <p:spPr/>
        <p:txBody>
          <a:bodyPr/>
          <a:lstStyle/>
          <a:p>
            <a:fld id="{294A09A9-5501-47C1-A89A-A340965A2BE2}" type="slidenum">
              <a:rPr lang="en-US" smtClean="0"/>
              <a:pPr/>
              <a:t>17</a:t>
            </a:fld>
            <a:endParaRPr lang="en-US" dirty="0">
              <a:latin typeface="+mn-lt"/>
            </a:endParaRPr>
          </a:p>
        </p:txBody>
      </p:sp>
      <p:pic>
        <p:nvPicPr>
          <p:cNvPr id="6" name="Picture 5" descr="Chart, scatter chart&#10;&#10;Description automatically generated">
            <a:extLst>
              <a:ext uri="{FF2B5EF4-FFF2-40B4-BE49-F238E27FC236}">
                <a16:creationId xmlns:a16="http://schemas.microsoft.com/office/drawing/2014/main" id="{ACA8705A-0CCB-6B79-48E6-7628C4240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35" y="101600"/>
            <a:ext cx="8046297" cy="3531290"/>
          </a:xfrm>
          <a:prstGeom prst="rect">
            <a:avLst/>
          </a:prstGeom>
        </p:spPr>
      </p:pic>
      <p:pic>
        <p:nvPicPr>
          <p:cNvPr id="8" name="Picture 7" descr="Chart, line chart&#10;&#10;Description automatically generated">
            <a:extLst>
              <a:ext uri="{FF2B5EF4-FFF2-40B4-BE49-F238E27FC236}">
                <a16:creationId xmlns:a16="http://schemas.microsoft.com/office/drawing/2014/main" id="{D3C540CB-BA8D-B229-9493-E17B3B3B7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35" y="3632890"/>
            <a:ext cx="8046297" cy="2846856"/>
          </a:xfrm>
          <a:prstGeom prst="rect">
            <a:avLst/>
          </a:prstGeom>
        </p:spPr>
      </p:pic>
    </p:spTree>
    <p:extLst>
      <p:ext uri="{BB962C8B-B14F-4D97-AF65-F5344CB8AC3E}">
        <p14:creationId xmlns:p14="http://schemas.microsoft.com/office/powerpoint/2010/main" val="2041095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DBF0-C9F5-A460-484B-D630871A3F90}"/>
              </a:ext>
            </a:extLst>
          </p:cNvPr>
          <p:cNvSpPr>
            <a:spLocks noGrp="1"/>
          </p:cNvSpPr>
          <p:nvPr>
            <p:ph type="title"/>
          </p:nvPr>
        </p:nvSpPr>
        <p:spPr/>
        <p:txBody>
          <a:bodyPr>
            <a:norm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F99EA029-7973-D0DF-6AC9-1E3C2E6716EB}"/>
              </a:ext>
            </a:extLst>
          </p:cNvPr>
          <p:cNvSpPr>
            <a:spLocks noGrp="1"/>
          </p:cNvSpPr>
          <p:nvPr>
            <p:ph idx="1"/>
          </p:nvPr>
        </p:nvSpPr>
        <p:spPr/>
        <p:txBody>
          <a:bodyPr>
            <a:normAutofit/>
          </a:bodyPr>
          <a:lstStyle/>
          <a:p>
            <a:r>
              <a:rPr lang="en-US" b="1" dirty="0">
                <a:solidFill>
                  <a:srgbClr val="00B0F0"/>
                </a:solidFill>
                <a:latin typeface="Times New Roman" panose="02020603050405020304" pitchFamily="18" charset="0"/>
                <a:cs typeface="Times New Roman" panose="02020603050405020304" pitchFamily="18" charset="0"/>
              </a:rPr>
              <a:t>Hyperparameter tunning :-</a:t>
            </a:r>
            <a:r>
              <a:rPr lang="en-US" dirty="0">
                <a:latin typeface="Times New Roman" panose="02020603050405020304" pitchFamily="18" charset="0"/>
                <a:cs typeface="Times New Roman" panose="02020603050405020304" pitchFamily="18" charset="0"/>
              </a:rPr>
              <a:t> Hyperparameter tunning is the process of finding optimal value for hyperparameter of machine learning model. Grid search is popular technique for hyperparameter tunning that involves searching over a predefined set of hyperparameter.</a:t>
            </a:r>
          </a:p>
          <a:p>
            <a:pPr marL="0" indent="0">
              <a:buNone/>
            </a:pPr>
            <a:endParaRPr lang="en-US" dirty="0">
              <a:latin typeface="Times New Roman" panose="02020603050405020304" pitchFamily="18" charset="0"/>
              <a:cs typeface="Times New Roman" panose="02020603050405020304" pitchFamily="18" charset="0"/>
            </a:endParaRPr>
          </a:p>
          <a:p>
            <a:r>
              <a:rPr lang="en-US" b="1" dirty="0">
                <a:solidFill>
                  <a:srgbClr val="00B0F0"/>
                </a:solidFill>
                <a:latin typeface="Times New Roman" panose="02020603050405020304" pitchFamily="18" charset="0"/>
                <a:cs typeface="Times New Roman" panose="02020603050405020304" pitchFamily="18" charset="0"/>
              </a:rPr>
              <a:t>Grid search :- </a:t>
            </a:r>
            <a:r>
              <a:rPr lang="en-US" dirty="0">
                <a:latin typeface="Times New Roman" panose="02020603050405020304" pitchFamily="18" charset="0"/>
                <a:cs typeface="Times New Roman" panose="02020603050405020304" pitchFamily="18" charset="0"/>
              </a:rPr>
              <a:t>Grid search performs a systematic search through a range of hyperparameters, ensuring that all possible combinations are tested.</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optimizing hyperparameters, grid search can improve the overall performance of a model, leading to better accuracy, precision, recall, and F1 scores.</a:t>
            </a:r>
          </a:p>
        </p:txBody>
      </p:sp>
      <p:sp>
        <p:nvSpPr>
          <p:cNvPr id="6" name="Slide Number Placeholder 5">
            <a:extLst>
              <a:ext uri="{FF2B5EF4-FFF2-40B4-BE49-F238E27FC236}">
                <a16:creationId xmlns:a16="http://schemas.microsoft.com/office/drawing/2014/main" id="{A1BA9965-888D-A7A8-877F-1B385AC233A7}"/>
              </a:ext>
            </a:extLst>
          </p:cNvPr>
          <p:cNvSpPr>
            <a:spLocks noGrp="1"/>
          </p:cNvSpPr>
          <p:nvPr>
            <p:ph type="sldNum" sz="quarter" idx="12"/>
          </p:nvPr>
        </p:nvSpPr>
        <p:spPr/>
        <p:txBody>
          <a:bodyPr/>
          <a:lstStyle/>
          <a:p>
            <a:fld id="{294A09A9-5501-47C1-A89A-A340965A2BE2}" type="slidenum">
              <a:rPr lang="en-US" smtClean="0"/>
              <a:pPr/>
              <a:t>18</a:t>
            </a:fld>
            <a:endParaRPr lang="en-US" dirty="0">
              <a:latin typeface="+mn-lt"/>
            </a:endParaRPr>
          </a:p>
        </p:txBody>
      </p:sp>
    </p:spTree>
    <p:extLst>
      <p:ext uri="{BB962C8B-B14F-4D97-AF65-F5344CB8AC3E}">
        <p14:creationId xmlns:p14="http://schemas.microsoft.com/office/powerpoint/2010/main" val="4145917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AED2C-7879-5170-5C64-C53F2C92BCCA}"/>
              </a:ext>
            </a:extLst>
          </p:cNvPr>
          <p:cNvSpPr>
            <a:spLocks noGrp="1"/>
          </p:cNvSpPr>
          <p:nvPr>
            <p:ph idx="1"/>
          </p:nvPr>
        </p:nvSpPr>
        <p:spPr>
          <a:xfrm>
            <a:off x="677334" y="292101"/>
            <a:ext cx="8596668" cy="5749262"/>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our project, we have used TF-IDF vectorization stands for Term Frequency-Inverse document frequency.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80% training and 20% testing dataset as the thumb rule of machine learning.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used grid search to tune hyperparameters for logistic regression, random forest, and naive byes.</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r>
              <a:rPr lang="en-US" b="1" dirty="0">
                <a:solidFill>
                  <a:srgbClr val="00B0F0"/>
                </a:solidFill>
                <a:latin typeface="Times New Roman" panose="02020603050405020304" pitchFamily="18" charset="0"/>
                <a:cs typeface="Times New Roman" panose="02020603050405020304" pitchFamily="18" charset="0"/>
              </a:rPr>
              <a:t>Logistic regression:- </a:t>
            </a:r>
            <a:r>
              <a:rPr lang="en-US" dirty="0">
                <a:latin typeface="Times New Roman" panose="02020603050405020304" pitchFamily="18" charset="0"/>
                <a:cs typeface="Times New Roman" panose="02020603050405020304" pitchFamily="18" charset="0"/>
              </a:rPr>
              <a:t>For Logistic regression, we include the regularization parameter (C), the penalty term (L1 or L2), and the solver.  </a:t>
            </a:r>
          </a:p>
          <a:p>
            <a:endParaRPr lang="en-US" dirty="0">
              <a:latin typeface="Times New Roman" panose="02020603050405020304" pitchFamily="18" charset="0"/>
              <a:cs typeface="Times New Roman" panose="02020603050405020304" pitchFamily="18" charset="0"/>
            </a:endParaRPr>
          </a:p>
          <a:p>
            <a:r>
              <a:rPr lang="en-US" b="1" dirty="0">
                <a:solidFill>
                  <a:srgbClr val="00B0F0"/>
                </a:solidFill>
                <a:latin typeface="Times New Roman" panose="02020603050405020304" pitchFamily="18" charset="0"/>
                <a:cs typeface="Times New Roman" panose="02020603050405020304" pitchFamily="18" charset="0"/>
              </a:rPr>
              <a:t>Random forest:- </a:t>
            </a:r>
            <a:r>
              <a:rPr lang="en-US" dirty="0">
                <a:latin typeface="Times New Roman" panose="02020603050405020304" pitchFamily="18" charset="0"/>
                <a:cs typeface="Times New Roman" panose="02020603050405020304" pitchFamily="18" charset="0"/>
              </a:rPr>
              <a:t>For Random forest, number of trees, the maximum depth of the trees, the minimum number of samples required to split an internal node.</a:t>
            </a:r>
          </a:p>
          <a:p>
            <a:endParaRPr lang="en-US" dirty="0">
              <a:latin typeface="Times New Roman" panose="02020603050405020304" pitchFamily="18" charset="0"/>
              <a:cs typeface="Times New Roman" panose="02020603050405020304" pitchFamily="18" charset="0"/>
            </a:endParaRPr>
          </a:p>
          <a:p>
            <a:r>
              <a:rPr lang="en-US" b="1" dirty="0">
                <a:solidFill>
                  <a:srgbClr val="00B0F0"/>
                </a:solidFill>
                <a:latin typeface="Times New Roman" panose="02020603050405020304" pitchFamily="18" charset="0"/>
                <a:cs typeface="Times New Roman" panose="02020603050405020304" pitchFamily="18" charset="0"/>
              </a:rPr>
              <a:t>Naive Bayes :- </a:t>
            </a:r>
            <a:r>
              <a:rPr lang="en-US" dirty="0">
                <a:latin typeface="Times New Roman" panose="02020603050405020304" pitchFamily="18" charset="0"/>
                <a:cs typeface="Times New Roman" panose="02020603050405020304" pitchFamily="18" charset="0"/>
              </a:rPr>
              <a:t>For Naive bayes hyperparameters that can be tuned include the smoothing parameter alpha.</a:t>
            </a:r>
          </a:p>
        </p:txBody>
      </p:sp>
      <p:sp>
        <p:nvSpPr>
          <p:cNvPr id="6" name="Slide Number Placeholder 5">
            <a:extLst>
              <a:ext uri="{FF2B5EF4-FFF2-40B4-BE49-F238E27FC236}">
                <a16:creationId xmlns:a16="http://schemas.microsoft.com/office/drawing/2014/main" id="{A91D5A6B-FF81-FA06-E879-F42B03672E8D}"/>
              </a:ext>
            </a:extLst>
          </p:cNvPr>
          <p:cNvSpPr>
            <a:spLocks noGrp="1"/>
          </p:cNvSpPr>
          <p:nvPr>
            <p:ph type="sldNum" sz="quarter" idx="12"/>
          </p:nvPr>
        </p:nvSpPr>
        <p:spPr/>
        <p:txBody>
          <a:bodyPr/>
          <a:lstStyle/>
          <a:p>
            <a:fld id="{294A09A9-5501-47C1-A89A-A340965A2BE2}" type="slidenum">
              <a:rPr lang="en-US" smtClean="0"/>
              <a:pPr/>
              <a:t>19</a:t>
            </a:fld>
            <a:endParaRPr lang="en-US" dirty="0">
              <a:latin typeface="+mn-lt"/>
            </a:endParaRPr>
          </a:p>
        </p:txBody>
      </p:sp>
    </p:spTree>
    <p:extLst>
      <p:ext uri="{BB962C8B-B14F-4D97-AF65-F5344CB8AC3E}">
        <p14:creationId xmlns:p14="http://schemas.microsoft.com/office/powerpoint/2010/main" val="2859624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3E3777AE-CA54-5D70-CB2A-6085CB9B2B66}"/>
              </a:ext>
            </a:extLst>
          </p:cNvPr>
          <p:cNvSpPr>
            <a:spLocks noGrp="1"/>
          </p:cNvSpPr>
          <p:nvPr>
            <p:ph type="body" sz="quarter" idx="10"/>
          </p:nvPr>
        </p:nvSpPr>
        <p:spPr>
          <a:xfrm>
            <a:off x="953003" y="2238333"/>
            <a:ext cx="7637660" cy="1922850"/>
          </a:xfrm>
        </p:spPr>
        <p:txBody>
          <a:bodyPr/>
          <a:lstStyle/>
          <a:p>
            <a:r>
              <a:rPr lang="en-US" sz="4000" b="1" spc="-100" dirty="0">
                <a:solidFill>
                  <a:schemeClr val="tx1">
                    <a:lumMod val="50000"/>
                  </a:schemeClr>
                </a:solidFill>
                <a:latin typeface="Times New Roman" panose="02020603050405020304" pitchFamily="18" charset="0"/>
                <a:ea typeface="+mj-ea"/>
                <a:cs typeface="Times New Roman" panose="02020603050405020304" pitchFamily="18" charset="0"/>
              </a:rPr>
              <a:t>Sentiment Analysis on Opening of FIFA World cup Qatar 2022</a:t>
            </a:r>
            <a:endParaRPr lang="en-US" sz="4000" b="1" i="0" spc="-100" dirty="0">
              <a:solidFill>
                <a:schemeClr val="tx1">
                  <a:lumMod val="50000"/>
                </a:schemeClr>
              </a:solidFill>
              <a:effectLst/>
              <a:latin typeface="Times New Roman" panose="02020603050405020304" pitchFamily="18" charset="0"/>
              <a:ea typeface="+mj-ea"/>
              <a:cs typeface="Times New Roman" panose="02020603050405020304" pitchFamily="18" charset="0"/>
            </a:endParaRPr>
          </a:p>
          <a:p>
            <a:endParaRPr lang="en-US" sz="3200" dirty="0">
              <a:solidFill>
                <a:schemeClr val="tx1">
                  <a:lumMod val="50000"/>
                </a:schemeClr>
              </a:solidFill>
            </a:endParaRPr>
          </a:p>
        </p:txBody>
      </p:sp>
      <p:sp>
        <p:nvSpPr>
          <p:cNvPr id="12" name="Text Placeholder 11">
            <a:extLst>
              <a:ext uri="{FF2B5EF4-FFF2-40B4-BE49-F238E27FC236}">
                <a16:creationId xmlns:a16="http://schemas.microsoft.com/office/drawing/2014/main" id="{5159ED0E-DD3A-E802-E695-0913B1508AB5}"/>
              </a:ext>
            </a:extLst>
          </p:cNvPr>
          <p:cNvSpPr>
            <a:spLocks noGrp="1"/>
          </p:cNvSpPr>
          <p:nvPr>
            <p:ph type="body" sz="quarter" idx="12"/>
          </p:nvPr>
        </p:nvSpPr>
        <p:spPr>
          <a:xfrm>
            <a:off x="953003" y="1085551"/>
            <a:ext cx="4838700" cy="315915"/>
          </a:xfrm>
        </p:spPr>
        <p:txBody>
          <a:bodyPr/>
          <a:lstStyle/>
          <a:p>
            <a:r>
              <a:rPr lang="en-US" sz="4000" b="1" dirty="0">
                <a:solidFill>
                  <a:srgbClr val="00B0F0"/>
                </a:solidFill>
                <a:latin typeface="Times New Roman" panose="02020603050405020304" pitchFamily="18" charset="0"/>
                <a:cs typeface="Times New Roman" panose="02020603050405020304" pitchFamily="18" charset="0"/>
              </a:rPr>
              <a:t>Project Title</a:t>
            </a:r>
          </a:p>
        </p:txBody>
      </p:sp>
      <p:sp>
        <p:nvSpPr>
          <p:cNvPr id="15" name="Slide Number Placeholder 14">
            <a:extLst>
              <a:ext uri="{FF2B5EF4-FFF2-40B4-BE49-F238E27FC236}">
                <a16:creationId xmlns:a16="http://schemas.microsoft.com/office/drawing/2014/main" id="{E024CFF0-7E8E-E6C6-F3C3-7D59D529D56E}"/>
              </a:ext>
            </a:extLst>
          </p:cNvPr>
          <p:cNvSpPr>
            <a:spLocks noGrp="1"/>
          </p:cNvSpPr>
          <p:nvPr>
            <p:ph type="sldNum" sz="quarter" idx="23"/>
          </p:nvPr>
        </p:nvSpPr>
        <p:spPr/>
        <p:txBody>
          <a:bodyPr/>
          <a:lstStyle/>
          <a:p>
            <a:fld id="{294A09A9-5501-47C1-A89A-A340965A2BE2}" type="slidenum">
              <a:rPr lang="en-US" smtClean="0"/>
              <a:pPr/>
              <a:t>2</a:t>
            </a:fld>
            <a:endParaRPr lang="en-US" dirty="0">
              <a:latin typeface="+mn-lt"/>
            </a:endParaRPr>
          </a:p>
        </p:txBody>
      </p:sp>
      <p:pic>
        <p:nvPicPr>
          <p:cNvPr id="17" name="Picture 16" descr="Logo&#10;&#10;Description automatically generated">
            <a:extLst>
              <a:ext uri="{FF2B5EF4-FFF2-40B4-BE49-F238E27FC236}">
                <a16:creationId xmlns:a16="http://schemas.microsoft.com/office/drawing/2014/main" id="{85C65312-8D45-1654-A215-6F29CEBC6B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7593" y="3429000"/>
            <a:ext cx="2252039" cy="2696817"/>
          </a:xfrm>
          <a:prstGeom prst="rect">
            <a:avLst/>
          </a:prstGeom>
        </p:spPr>
      </p:pic>
      <p:sp>
        <p:nvSpPr>
          <p:cNvPr id="18" name="TextBox 17">
            <a:extLst>
              <a:ext uri="{FF2B5EF4-FFF2-40B4-BE49-F238E27FC236}">
                <a16:creationId xmlns:a16="http://schemas.microsoft.com/office/drawing/2014/main" id="{939605E4-4B5B-B894-EC4A-1E56CC8B721F}"/>
              </a:ext>
            </a:extLst>
          </p:cNvPr>
          <p:cNvSpPr txBox="1"/>
          <p:nvPr/>
        </p:nvSpPr>
        <p:spPr>
          <a:xfrm>
            <a:off x="9747594" y="6265878"/>
            <a:ext cx="368804" cy="2723823"/>
          </a:xfrm>
          <a:prstGeom prst="rect">
            <a:avLst/>
          </a:prstGeom>
          <a:noFill/>
        </p:spPr>
        <p:txBody>
          <a:bodyPr wrap="square" rtlCol="0">
            <a:spAutoFit/>
          </a:bodyPr>
          <a:lstStyle/>
          <a:p>
            <a:r>
              <a:rPr lang="en-US" sz="900">
                <a:hlinkClick r:id="rId3" tooltip="https://en.wikipedia.org/wiki/2022_FIFA_World_Cup"/>
              </a:rPr>
              <a:t>This Photo</a:t>
            </a:r>
            <a:r>
              <a:rPr lang="en-US" sz="900"/>
              <a:t> by Unknown Author is licensed under </a:t>
            </a:r>
            <a:r>
              <a:rPr lang="en-US" sz="900">
                <a:hlinkClick r:id="rId4" tooltip="https://creativecommons.org/licenses/by-sa/3.0/"/>
              </a:rPr>
              <a:t>CC BY-SA</a:t>
            </a:r>
            <a:endParaRPr lang="en-US" sz="900"/>
          </a:p>
        </p:txBody>
      </p:sp>
      <p:pic>
        <p:nvPicPr>
          <p:cNvPr id="20" name="Picture 19" descr="Logo&#10;&#10;Description automatically generated">
            <a:extLst>
              <a:ext uri="{FF2B5EF4-FFF2-40B4-BE49-F238E27FC236}">
                <a16:creationId xmlns:a16="http://schemas.microsoft.com/office/drawing/2014/main" id="{EA459865-B858-ADDD-9220-5D99338EB8A0}"/>
              </a:ext>
            </a:extLst>
          </p:cNvPr>
          <p:cNvPicPr>
            <a:picLocks noChangeAspect="1"/>
          </p:cNvPicPr>
          <p:nvPr/>
        </p:nvPicPr>
        <p:blipFill>
          <a:blip r:embed="rId5">
            <a:alphaModFix/>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027129" y="239068"/>
            <a:ext cx="1692965" cy="1692965"/>
          </a:xfrm>
          <a:prstGeom prst="rect">
            <a:avLst/>
          </a:prstGeom>
        </p:spPr>
      </p:pic>
    </p:spTree>
    <p:extLst>
      <p:ext uri="{BB962C8B-B14F-4D97-AF65-F5344CB8AC3E}">
        <p14:creationId xmlns:p14="http://schemas.microsoft.com/office/powerpoint/2010/main" val="41435122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CCE1-E9F9-2680-721E-439F68FE76D5}"/>
              </a:ext>
            </a:extLst>
          </p:cNvPr>
          <p:cNvSpPr>
            <a:spLocks noGrp="1"/>
          </p:cNvSpPr>
          <p:nvPr>
            <p:ph type="title"/>
          </p:nvPr>
        </p:nvSpPr>
        <p:spPr>
          <a:xfrm>
            <a:off x="677334" y="609600"/>
            <a:ext cx="8596668" cy="800100"/>
          </a:xfrm>
        </p:spPr>
        <p:txBody>
          <a:bodyPr>
            <a:normAutofit/>
          </a:bodyPr>
          <a:lstStyle/>
          <a:p>
            <a:pPr algn="ctr"/>
            <a:r>
              <a:rPr lang="en-US" sz="4000" b="1" dirty="0">
                <a:latin typeface="Times New Roman" panose="02020603050405020304" pitchFamily="18" charset="0"/>
                <a:cs typeface="Times New Roman" panose="02020603050405020304" pitchFamily="18" charset="0"/>
              </a:rPr>
              <a:t>Model Evolution</a:t>
            </a:r>
          </a:p>
        </p:txBody>
      </p:sp>
      <p:sp>
        <p:nvSpPr>
          <p:cNvPr id="3" name="Content Placeholder 2">
            <a:extLst>
              <a:ext uri="{FF2B5EF4-FFF2-40B4-BE49-F238E27FC236}">
                <a16:creationId xmlns:a16="http://schemas.microsoft.com/office/drawing/2014/main" id="{1EE3FE97-30B1-F915-0A6B-262E5B5BDD1D}"/>
              </a:ext>
            </a:extLst>
          </p:cNvPr>
          <p:cNvSpPr>
            <a:spLocks noGrp="1"/>
          </p:cNvSpPr>
          <p:nvPr>
            <p:ph idx="1"/>
          </p:nvPr>
        </p:nvSpPr>
        <p:spPr>
          <a:xfrm>
            <a:off x="677334" y="1498601"/>
            <a:ext cx="9863666" cy="4542762"/>
          </a:xfrm>
        </p:spPr>
        <p:txBody>
          <a:bodyPr/>
          <a:lstStyle/>
          <a:p>
            <a:r>
              <a:rPr lang="en-US" dirty="0">
                <a:latin typeface="Times New Roman" panose="02020603050405020304" pitchFamily="18" charset="0"/>
                <a:cs typeface="Times New Roman" panose="02020603050405020304" pitchFamily="18" charset="0"/>
              </a:rPr>
              <a:t>After hyper parameter tunning, we got best parameter for each machine learning algorithm. </a:t>
            </a:r>
          </a:p>
          <a:p>
            <a:r>
              <a:rPr lang="en-US" dirty="0">
                <a:latin typeface="Times New Roman" panose="02020603050405020304" pitchFamily="18" charset="0"/>
                <a:cs typeface="Times New Roman" panose="02020603050405020304" pitchFamily="18" charset="0"/>
              </a:rPr>
              <a:t>We used that parameter in our model, we got 86% accuracy with Logistic regression. For naive byes 81% and random forest 71%.We calculate confusion matrix for each :</a:t>
            </a:r>
          </a:p>
          <a:p>
            <a:endParaRPr lang="en-US" dirty="0"/>
          </a:p>
          <a:p>
            <a:endParaRPr lang="en-US" dirty="0"/>
          </a:p>
        </p:txBody>
      </p:sp>
      <p:sp>
        <p:nvSpPr>
          <p:cNvPr id="6" name="Slide Number Placeholder 5">
            <a:extLst>
              <a:ext uri="{FF2B5EF4-FFF2-40B4-BE49-F238E27FC236}">
                <a16:creationId xmlns:a16="http://schemas.microsoft.com/office/drawing/2014/main" id="{F7CD218D-40C6-F211-77A6-AE0CCD922BF4}"/>
              </a:ext>
            </a:extLst>
          </p:cNvPr>
          <p:cNvSpPr>
            <a:spLocks noGrp="1"/>
          </p:cNvSpPr>
          <p:nvPr>
            <p:ph type="sldNum" sz="quarter" idx="12"/>
          </p:nvPr>
        </p:nvSpPr>
        <p:spPr/>
        <p:txBody>
          <a:bodyPr/>
          <a:lstStyle/>
          <a:p>
            <a:fld id="{294A09A9-5501-47C1-A89A-A340965A2BE2}" type="slidenum">
              <a:rPr lang="en-US" smtClean="0"/>
              <a:pPr/>
              <a:t>20</a:t>
            </a:fld>
            <a:endParaRPr lang="en-US" dirty="0">
              <a:latin typeface="+mn-lt"/>
            </a:endParaRPr>
          </a:p>
        </p:txBody>
      </p:sp>
      <p:pic>
        <p:nvPicPr>
          <p:cNvPr id="8" name="Picture 7">
            <a:extLst>
              <a:ext uri="{FF2B5EF4-FFF2-40B4-BE49-F238E27FC236}">
                <a16:creationId xmlns:a16="http://schemas.microsoft.com/office/drawing/2014/main" id="{2EDED5E7-F1DE-01C1-A62C-BAA2D6FB5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72692"/>
            <a:ext cx="4512240" cy="3457572"/>
          </a:xfrm>
          <a:prstGeom prst="rect">
            <a:avLst/>
          </a:prstGeom>
        </p:spPr>
      </p:pic>
      <p:sp>
        <p:nvSpPr>
          <p:cNvPr id="9" name="Rectangle 8">
            <a:extLst>
              <a:ext uri="{FF2B5EF4-FFF2-40B4-BE49-F238E27FC236}">
                <a16:creationId xmlns:a16="http://schemas.microsoft.com/office/drawing/2014/main" id="{B37BF64A-6C96-D56A-0EBD-17F480CDBD7A}"/>
              </a:ext>
            </a:extLst>
          </p:cNvPr>
          <p:cNvSpPr/>
          <p:nvPr/>
        </p:nvSpPr>
        <p:spPr>
          <a:xfrm>
            <a:off x="5232400" y="2915920"/>
            <a:ext cx="5130800" cy="2929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TN(515)  FP(190)</a:t>
            </a:r>
          </a:p>
          <a:p>
            <a:pPr algn="ctr"/>
            <a:r>
              <a:rPr lang="en-US" dirty="0">
                <a:latin typeface="Times New Roman" panose="02020603050405020304" pitchFamily="18" charset="0"/>
                <a:cs typeface="Times New Roman" panose="02020603050405020304" pitchFamily="18" charset="0"/>
              </a:rPr>
              <a:t>FN(133)  TP(1490)</a:t>
            </a:r>
          </a:p>
          <a:p>
            <a:pPr algn="ctr"/>
            <a:endParaRPr lang="en-US"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correctly classified 515 instances as negative and 1490 instances as positive (TP and TN)</a:t>
            </a:r>
          </a:p>
          <a:p>
            <a:pPr marL="285750" indent="-285750" algn="ct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incorrectly classified 190 instances as positive, which were actually negative (FP)</a:t>
            </a:r>
          </a:p>
          <a:p>
            <a:pPr marL="285750" indent="-285750" algn="ct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incorrectly classified 133 instances as negative, which were actually positive (FN)</a:t>
            </a:r>
          </a:p>
        </p:txBody>
      </p:sp>
    </p:spTree>
    <p:extLst>
      <p:ext uri="{BB962C8B-B14F-4D97-AF65-F5344CB8AC3E}">
        <p14:creationId xmlns:p14="http://schemas.microsoft.com/office/powerpoint/2010/main" val="3065184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CCE1-E9F9-2680-721E-439F68FE76D5}"/>
              </a:ext>
            </a:extLst>
          </p:cNvPr>
          <p:cNvSpPr>
            <a:spLocks noGrp="1"/>
          </p:cNvSpPr>
          <p:nvPr>
            <p:ph type="title"/>
          </p:nvPr>
        </p:nvSpPr>
        <p:spPr>
          <a:xfrm>
            <a:off x="677334" y="609600"/>
            <a:ext cx="8596668" cy="800100"/>
          </a:xfrm>
        </p:spPr>
        <p:txBody>
          <a:bodyPr>
            <a:normAutofit/>
          </a:bodyPr>
          <a:lstStyle/>
          <a:p>
            <a:pPr algn="ctr"/>
            <a:r>
              <a:rPr lang="en-US" sz="4000" b="1" dirty="0">
                <a:latin typeface="Times New Roman" panose="02020603050405020304" pitchFamily="18" charset="0"/>
                <a:cs typeface="Times New Roman" panose="02020603050405020304" pitchFamily="18" charset="0"/>
              </a:rPr>
              <a:t>Model Evolution</a:t>
            </a:r>
          </a:p>
        </p:txBody>
      </p:sp>
      <p:sp>
        <p:nvSpPr>
          <p:cNvPr id="3" name="Content Placeholder 2">
            <a:extLst>
              <a:ext uri="{FF2B5EF4-FFF2-40B4-BE49-F238E27FC236}">
                <a16:creationId xmlns:a16="http://schemas.microsoft.com/office/drawing/2014/main" id="{1EE3FE97-30B1-F915-0A6B-262E5B5BDD1D}"/>
              </a:ext>
            </a:extLst>
          </p:cNvPr>
          <p:cNvSpPr>
            <a:spLocks noGrp="1"/>
          </p:cNvSpPr>
          <p:nvPr>
            <p:ph idx="1"/>
          </p:nvPr>
        </p:nvSpPr>
        <p:spPr>
          <a:xfrm>
            <a:off x="677334" y="1498601"/>
            <a:ext cx="9863666" cy="4542762"/>
          </a:xfrm>
        </p:spPr>
        <p:txBody>
          <a:bodyPr/>
          <a:lstStyle/>
          <a:p>
            <a:r>
              <a:rPr lang="en-US" dirty="0">
                <a:latin typeface="Times New Roman" panose="02020603050405020304" pitchFamily="18" charset="0"/>
                <a:cs typeface="Times New Roman" panose="02020603050405020304" pitchFamily="18" charset="0"/>
              </a:rPr>
              <a:t>This classification report provides several metrics to evaluate performance of machine learning</a:t>
            </a:r>
          </a:p>
          <a:p>
            <a:pPr marL="0" indent="0">
              <a:buNone/>
            </a:pPr>
            <a:r>
              <a:rPr lang="en-US" dirty="0">
                <a:latin typeface="Times New Roman" panose="02020603050405020304" pitchFamily="18" charset="0"/>
                <a:cs typeface="Times New Roman" panose="02020603050405020304" pitchFamily="18" charset="0"/>
              </a:rPr>
              <a:t>       model that was trained on binary classification task. </a:t>
            </a:r>
          </a:p>
          <a:p>
            <a:r>
              <a:rPr lang="en-US" dirty="0">
                <a:latin typeface="Times New Roman" panose="02020603050405020304" pitchFamily="18" charset="0"/>
                <a:cs typeface="Times New Roman" panose="02020603050405020304" pitchFamily="18" charset="0"/>
              </a:rPr>
              <a:t>Class 1 has higher precision, recall and f1 score, indicating better performance then class 0.</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Slide Number Placeholder 5">
            <a:extLst>
              <a:ext uri="{FF2B5EF4-FFF2-40B4-BE49-F238E27FC236}">
                <a16:creationId xmlns:a16="http://schemas.microsoft.com/office/drawing/2014/main" id="{F7CD218D-40C6-F211-77A6-AE0CCD922BF4}"/>
              </a:ext>
            </a:extLst>
          </p:cNvPr>
          <p:cNvSpPr>
            <a:spLocks noGrp="1"/>
          </p:cNvSpPr>
          <p:nvPr>
            <p:ph type="sldNum" sz="quarter" idx="12"/>
          </p:nvPr>
        </p:nvSpPr>
        <p:spPr/>
        <p:txBody>
          <a:bodyPr/>
          <a:lstStyle/>
          <a:p>
            <a:fld id="{294A09A9-5501-47C1-A89A-A340965A2BE2}" type="slidenum">
              <a:rPr lang="en-US" smtClean="0"/>
              <a:pPr/>
              <a:t>21</a:t>
            </a:fld>
            <a:endParaRPr lang="en-US" dirty="0">
              <a:latin typeface="+mn-lt"/>
            </a:endParaRPr>
          </a:p>
        </p:txBody>
      </p:sp>
      <p:pic>
        <p:nvPicPr>
          <p:cNvPr id="5" name="Picture 4">
            <a:extLst>
              <a:ext uri="{FF2B5EF4-FFF2-40B4-BE49-F238E27FC236}">
                <a16:creationId xmlns:a16="http://schemas.microsoft.com/office/drawing/2014/main" id="{CB370D53-CA17-2EA5-70C8-B0E74F1D7133}"/>
              </a:ext>
            </a:extLst>
          </p:cNvPr>
          <p:cNvPicPr>
            <a:picLocks noChangeAspect="1"/>
          </p:cNvPicPr>
          <p:nvPr/>
        </p:nvPicPr>
        <p:blipFill>
          <a:blip r:embed="rId2"/>
          <a:stretch>
            <a:fillRect/>
          </a:stretch>
        </p:blipFill>
        <p:spPr>
          <a:xfrm>
            <a:off x="1670365" y="3068320"/>
            <a:ext cx="4676278" cy="2530461"/>
          </a:xfrm>
          <a:prstGeom prst="rect">
            <a:avLst/>
          </a:prstGeom>
        </p:spPr>
      </p:pic>
    </p:spTree>
    <p:extLst>
      <p:ext uri="{BB962C8B-B14F-4D97-AF65-F5344CB8AC3E}">
        <p14:creationId xmlns:p14="http://schemas.microsoft.com/office/powerpoint/2010/main" val="2590866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E0FF-9C79-F128-EDD9-394D2761A64F}"/>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BD7D69B1-4F30-5C21-F3F6-A767FF6BD393}"/>
              </a:ext>
            </a:extLst>
          </p:cNvPr>
          <p:cNvSpPr>
            <a:spLocks noGrp="1"/>
          </p:cNvSpPr>
          <p:nvPr>
            <p:ph idx="1"/>
          </p:nvPr>
        </p:nvSpPr>
        <p:spPr>
          <a:xfrm>
            <a:off x="677334" y="2160589"/>
            <a:ext cx="8596668" cy="3880773"/>
          </a:xfrm>
        </p:spPr>
        <p:txBody>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There are several limitation to Twitter sentiment analysis,</a:t>
            </a:r>
          </a:p>
          <a:p>
            <a:r>
              <a:rPr lang="en-US" dirty="0">
                <a:latin typeface="Times New Roman" panose="02020603050405020304" pitchFamily="18" charset="0"/>
                <a:cs typeface="Times New Roman" panose="02020603050405020304" pitchFamily="18" charset="0"/>
              </a:rPr>
              <a:t>Irony and sarcasm are common on Twitter, and they can be difficult to detect using sentiment analysis algorithms. A tweet that appears positive may actually be negative, and vice versa.</a:t>
            </a:r>
          </a:p>
          <a:p>
            <a:r>
              <a:rPr lang="en-US" dirty="0">
                <a:latin typeface="Times New Roman" panose="02020603050405020304" pitchFamily="18" charset="0"/>
                <a:cs typeface="Times New Roman" panose="02020603050405020304" pitchFamily="18" charset="0"/>
              </a:rPr>
              <a:t>Noise: Twitter is a highly active platform, and there are many tweets that may not be relevant or contain meaningful sentiment data.</a:t>
            </a:r>
          </a:p>
          <a:p>
            <a:endParaRPr lang="en-US" dirty="0"/>
          </a:p>
        </p:txBody>
      </p:sp>
      <p:sp>
        <p:nvSpPr>
          <p:cNvPr id="6" name="Slide Number Placeholder 5">
            <a:extLst>
              <a:ext uri="{FF2B5EF4-FFF2-40B4-BE49-F238E27FC236}">
                <a16:creationId xmlns:a16="http://schemas.microsoft.com/office/drawing/2014/main" id="{A585CB70-24DD-D5F2-5154-A37F65579264}"/>
              </a:ext>
            </a:extLst>
          </p:cNvPr>
          <p:cNvSpPr>
            <a:spLocks noGrp="1"/>
          </p:cNvSpPr>
          <p:nvPr>
            <p:ph type="sldNum" sz="quarter" idx="12"/>
          </p:nvPr>
        </p:nvSpPr>
        <p:spPr/>
        <p:txBody>
          <a:bodyPr/>
          <a:lstStyle/>
          <a:p>
            <a:fld id="{294A09A9-5501-47C1-A89A-A340965A2BE2}" type="slidenum">
              <a:rPr lang="en-US" smtClean="0"/>
              <a:pPr/>
              <a:t>22</a:t>
            </a:fld>
            <a:endParaRPr lang="en-US" dirty="0">
              <a:latin typeface="+mn-lt"/>
            </a:endParaRPr>
          </a:p>
        </p:txBody>
      </p:sp>
    </p:spTree>
    <p:extLst>
      <p:ext uri="{BB962C8B-B14F-4D97-AF65-F5344CB8AC3E}">
        <p14:creationId xmlns:p14="http://schemas.microsoft.com/office/powerpoint/2010/main" val="3824389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58E7-C046-5D28-0943-512FB0A8639B}"/>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C39107-EF12-2E7B-9C3C-9F6CA6D3DD1A}"/>
              </a:ext>
            </a:extLst>
          </p:cNvPr>
          <p:cNvSpPr>
            <a:spLocks noGrp="1"/>
          </p:cNvSpPr>
          <p:nvPr>
            <p:ph idx="1"/>
          </p:nvPr>
        </p:nvSpPr>
        <p:spPr>
          <a:xfrm>
            <a:off x="677334" y="1652589"/>
            <a:ext cx="8596668" cy="3880773"/>
          </a:xfrm>
        </p:spPr>
        <p:txBody>
          <a:bodyPr/>
          <a:lstStyle/>
          <a:p>
            <a:r>
              <a:rPr lang="en-US" dirty="0"/>
              <a:t>We conclude that Twitter users largely had positive sentiments towards FIFA2022, with some negative sentiments due to a few factors.</a:t>
            </a:r>
          </a:p>
          <a:p>
            <a:r>
              <a:rPr lang="en-US" dirty="0"/>
              <a:t>For tweets related to FIFA-2022, our machine learning classifier was highly accurate in predicting sentiment.</a:t>
            </a:r>
          </a:p>
          <a:p>
            <a:r>
              <a:rPr lang="en-US" dirty="0"/>
              <a:t>By using our analysis, organizers and stakeholders can gain valuable insight into how public perception can be enhanced and controversies can be better managed in the future.</a:t>
            </a:r>
          </a:p>
          <a:p>
            <a:r>
              <a:rPr lang="en-US" dirty="0"/>
              <a:t>With traditional sentiment analysis methods, it can be hard to detect sarcasm and irony on Twitter.</a:t>
            </a:r>
          </a:p>
          <a:p>
            <a:r>
              <a:rPr lang="en-US" dirty="0"/>
              <a:t>Sarcasm and irony detection could be explored in future work using advanced natural language processing techniques.</a:t>
            </a:r>
          </a:p>
        </p:txBody>
      </p:sp>
      <p:sp>
        <p:nvSpPr>
          <p:cNvPr id="6" name="Slide Number Placeholder 5">
            <a:extLst>
              <a:ext uri="{FF2B5EF4-FFF2-40B4-BE49-F238E27FC236}">
                <a16:creationId xmlns:a16="http://schemas.microsoft.com/office/drawing/2014/main" id="{88FB4EE7-2B76-64F9-C595-21FDF85DE1A1}"/>
              </a:ext>
            </a:extLst>
          </p:cNvPr>
          <p:cNvSpPr>
            <a:spLocks noGrp="1"/>
          </p:cNvSpPr>
          <p:nvPr>
            <p:ph type="sldNum" sz="quarter" idx="12"/>
          </p:nvPr>
        </p:nvSpPr>
        <p:spPr/>
        <p:txBody>
          <a:bodyPr/>
          <a:lstStyle/>
          <a:p>
            <a:fld id="{294A09A9-5501-47C1-A89A-A340965A2BE2}" type="slidenum">
              <a:rPr lang="en-US" smtClean="0"/>
              <a:pPr/>
              <a:t>23</a:t>
            </a:fld>
            <a:endParaRPr lang="en-US" dirty="0">
              <a:latin typeface="+mn-lt"/>
            </a:endParaRPr>
          </a:p>
        </p:txBody>
      </p:sp>
    </p:spTree>
    <p:extLst>
      <p:ext uri="{BB962C8B-B14F-4D97-AF65-F5344CB8AC3E}">
        <p14:creationId xmlns:p14="http://schemas.microsoft.com/office/powerpoint/2010/main" val="4238969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DBE1-3084-02E5-FAF0-F261EBFEB8A1}"/>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0028059-8C37-AEF4-CFDF-DD62308DCB24}"/>
              </a:ext>
            </a:extLst>
          </p:cNvPr>
          <p:cNvSpPr>
            <a:spLocks noGrp="1"/>
          </p:cNvSpPr>
          <p:nvPr>
            <p:ph idx="1"/>
          </p:nvPr>
        </p:nvSpPr>
        <p:spPr>
          <a:xfrm>
            <a:off x="677334" y="1627189"/>
            <a:ext cx="8596668" cy="3880773"/>
          </a:xfrm>
        </p:spPr>
        <p:txBody>
          <a:bodyPr/>
          <a:lstStyle/>
          <a:p>
            <a:r>
              <a:rPr lang="en-US" dirty="0"/>
              <a:t>Machine Learning | BOW+ TF-IDF in Python For Unsupervised Learning by Eleonora Fontana  </a:t>
            </a:r>
          </a:p>
          <a:p>
            <a:r>
              <a:rPr lang="en-US" dirty="0"/>
              <a:t>Machine Learning | Tuning Hyperparameters Logistic Regression </a:t>
            </a:r>
            <a:r>
              <a:rPr lang="en-US" dirty="0" err="1"/>
              <a:t>Menggunakan</a:t>
            </a:r>
            <a:r>
              <a:rPr lang="en-US" dirty="0"/>
              <a:t> Grid Search #UcupStory by </a:t>
            </a:r>
            <a:r>
              <a:rPr lang="en-US" dirty="0" err="1"/>
              <a:t>Adipta</a:t>
            </a:r>
            <a:r>
              <a:rPr lang="en-US" dirty="0"/>
              <a:t> </a:t>
            </a:r>
            <a:r>
              <a:rPr lang="en-US" dirty="0" err="1"/>
              <a:t>Martulandi</a:t>
            </a:r>
            <a:r>
              <a:rPr lang="en-US" dirty="0"/>
              <a:t> </a:t>
            </a:r>
          </a:p>
          <a:p>
            <a:r>
              <a:rPr lang="en-US" dirty="0"/>
              <a:t>Machine Learning | Twitter Sentiment Analysis by Anand Kumar  </a:t>
            </a:r>
          </a:p>
          <a:p>
            <a:r>
              <a:rPr lang="en-US" dirty="0"/>
              <a:t>Machine Learning | Twitter Sentiment Analysis using a Classification Algorithm by Pallavi Gupta </a:t>
            </a:r>
          </a:p>
          <a:p>
            <a:r>
              <a:rPr lang="en-US" dirty="0"/>
              <a:t>Machine Learning | Sentiment Analysis — Let </a:t>
            </a:r>
            <a:r>
              <a:rPr lang="en-US" dirty="0" err="1"/>
              <a:t>TextBlob</a:t>
            </a:r>
            <a:r>
              <a:rPr lang="en-US" dirty="0"/>
              <a:t> do all the Work! by Abdul Hafeez Fahad </a:t>
            </a:r>
          </a:p>
          <a:p>
            <a:r>
              <a:rPr lang="en-US" dirty="0"/>
              <a:t>Machine Learning | Twitter Sentiment Analysis with full code and explanation (Naive Bayes) by </a:t>
            </a:r>
            <a:r>
              <a:rPr lang="en-US" dirty="0" err="1"/>
              <a:t>Koshu</a:t>
            </a:r>
            <a:r>
              <a:rPr lang="en-US" dirty="0"/>
              <a:t> </a:t>
            </a:r>
            <a:r>
              <a:rPr lang="en-US" dirty="0" err="1"/>
              <a:t>Takatsuji</a:t>
            </a:r>
            <a:endParaRPr lang="en-US" dirty="0"/>
          </a:p>
        </p:txBody>
      </p:sp>
      <p:sp>
        <p:nvSpPr>
          <p:cNvPr id="6" name="Slide Number Placeholder 5">
            <a:extLst>
              <a:ext uri="{FF2B5EF4-FFF2-40B4-BE49-F238E27FC236}">
                <a16:creationId xmlns:a16="http://schemas.microsoft.com/office/drawing/2014/main" id="{FC0BF59F-8924-FE03-4E08-7C2071BDDC19}"/>
              </a:ext>
            </a:extLst>
          </p:cNvPr>
          <p:cNvSpPr>
            <a:spLocks noGrp="1"/>
          </p:cNvSpPr>
          <p:nvPr>
            <p:ph type="sldNum" sz="quarter" idx="12"/>
          </p:nvPr>
        </p:nvSpPr>
        <p:spPr/>
        <p:txBody>
          <a:bodyPr/>
          <a:lstStyle/>
          <a:p>
            <a:fld id="{294A09A9-5501-47C1-A89A-A340965A2BE2}" type="slidenum">
              <a:rPr lang="en-US" smtClean="0"/>
              <a:pPr/>
              <a:t>24</a:t>
            </a:fld>
            <a:endParaRPr lang="en-US" dirty="0">
              <a:latin typeface="+mn-lt"/>
            </a:endParaRPr>
          </a:p>
        </p:txBody>
      </p:sp>
    </p:spTree>
    <p:extLst>
      <p:ext uri="{BB962C8B-B14F-4D97-AF65-F5344CB8AC3E}">
        <p14:creationId xmlns:p14="http://schemas.microsoft.com/office/powerpoint/2010/main" val="2643813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fontScale="90000"/>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fontScale="90000"/>
          </a:bodyPr>
          <a:lstStyle/>
          <a:p>
            <a:r>
              <a:rPr lang="en-US" dirty="0"/>
              <a:t>AGENDA</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Profits are up in the last quarter by 3%</a:t>
            </a:r>
          </a:p>
        </p:txBody>
      </p:sp>
      <p:sp>
        <p:nvSpPr>
          <p:cNvPr id="9" name="Text Placeholder 8">
            <a:extLst>
              <a:ext uri="{FF2B5EF4-FFF2-40B4-BE49-F238E27FC236}">
                <a16:creationId xmlns:a16="http://schemas.microsoft.com/office/drawing/2014/main" id="{99ABE3E6-4248-56FC-87B3-EB0148FD52FF}"/>
              </a:ext>
            </a:extLst>
          </p:cNvPr>
          <p:cNvSpPr>
            <a:spLocks noGrp="1"/>
          </p:cNvSpPr>
          <p:nvPr>
            <p:ph type="body" sz="quarter" idx="12"/>
          </p:nvPr>
        </p:nvSpPr>
        <p:spPr>
          <a:xfrm>
            <a:off x="952500" y="2286000"/>
            <a:ext cx="5216960" cy="3755362"/>
          </a:xfrm>
        </p:spPr>
        <p:txBody>
          <a:bodyPr/>
          <a:lstStyle/>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Project Overview</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Work flow</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Dataset and pre-processing</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EDA</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Model building</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Model evaluation</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Limitations</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b="1" dirty="0">
                <a:solidFill>
                  <a:schemeClr val="bg2">
                    <a:lumMod val="50000"/>
                  </a:schemeClr>
                </a:solidFill>
                <a:latin typeface="Times New Roman" panose="02020603050405020304" pitchFamily="18" charset="0"/>
                <a:cs typeface="Times New Roman" panose="02020603050405020304" pitchFamily="18" charset="0"/>
              </a:rPr>
              <a:t>References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309340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04FE-37A1-10C7-EC62-CCEF6E3C93E6}"/>
              </a:ext>
            </a:extLst>
          </p:cNvPr>
          <p:cNvSpPr>
            <a:spLocks noGrp="1"/>
          </p:cNvSpPr>
          <p:nvPr>
            <p:ph type="title"/>
          </p:nvPr>
        </p:nvSpPr>
        <p:spPr>
          <a:xfrm>
            <a:off x="677334" y="609600"/>
            <a:ext cx="8596668" cy="742122"/>
          </a:xfrm>
        </p:spPr>
        <p:txBody>
          <a:bodyPr/>
          <a:lstStyle/>
          <a:p>
            <a:pPr algn="ctr"/>
            <a:r>
              <a:rPr lang="en-US"/>
              <a:t>INTRODUCTION</a:t>
            </a:r>
            <a:endParaRPr lang="en-US" dirty="0"/>
          </a:p>
        </p:txBody>
      </p:sp>
      <p:sp>
        <p:nvSpPr>
          <p:cNvPr id="3" name="Content Placeholder 2">
            <a:extLst>
              <a:ext uri="{FF2B5EF4-FFF2-40B4-BE49-F238E27FC236}">
                <a16:creationId xmlns:a16="http://schemas.microsoft.com/office/drawing/2014/main" id="{3C77BC15-C480-F311-EE4A-AB5E03FABD64}"/>
              </a:ext>
            </a:extLst>
          </p:cNvPr>
          <p:cNvSpPr>
            <a:spLocks noGrp="1"/>
          </p:cNvSpPr>
          <p:nvPr>
            <p:ph idx="1"/>
          </p:nvPr>
        </p:nvSpPr>
        <p:spPr>
          <a:xfrm>
            <a:off x="677334" y="1921564"/>
            <a:ext cx="8596668" cy="2332381"/>
          </a:xfrm>
        </p:spPr>
        <p:txBody>
          <a:bodyPr>
            <a:normAutofit lnSpcReduction="10000"/>
          </a:bodyPr>
          <a:lstStyle/>
          <a:p>
            <a:pPr marL="0" indent="0" algn="ctr">
              <a:buNone/>
            </a:pPr>
            <a:r>
              <a:rPr lang="en-US" sz="2200" b="1" cap="all" dirty="0">
                <a:solidFill>
                  <a:schemeClr val="tx1">
                    <a:lumMod val="95000"/>
                    <a:lumOff val="5000"/>
                  </a:schemeClr>
                </a:solidFill>
                <a:latin typeface="Times New Roman" panose="02020603050405020304" pitchFamily="18" charset="0"/>
                <a:cs typeface="Times New Roman" panose="02020603050405020304" pitchFamily="18" charset="0"/>
              </a:rPr>
              <a:t>What IS SENTIMENT ANALYSIS?</a:t>
            </a:r>
          </a:p>
          <a:p>
            <a:pPr marL="0" indent="0">
              <a:buNone/>
            </a:pPr>
            <a:endParaRPr lang="en-US" sz="1800" b="1" cap="all"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600" cap="all" dirty="0">
                <a:solidFill>
                  <a:schemeClr val="tx1">
                    <a:lumMod val="95000"/>
                    <a:lumOff val="5000"/>
                  </a:schemeClr>
                </a:solidFill>
                <a:latin typeface="Times New Roman" panose="02020603050405020304" pitchFamily="18" charset="0"/>
                <a:cs typeface="Times New Roman" panose="02020603050405020304" pitchFamily="18" charset="0"/>
              </a:rPr>
              <a:t>Sentiment analysis determines the emotional tone behind a piece of text, often used to identify attitudes and opinions expressed in social media or other forms of text data. This can be used to identify patterns and trends in how people feel about a particular topic or product and can be used in a wide range of applications, such as marketing research, political analysis, and customer service. </a:t>
            </a:r>
          </a:p>
          <a:p>
            <a:endParaRPr lang="en-US" dirty="0"/>
          </a:p>
        </p:txBody>
      </p:sp>
      <p:sp>
        <p:nvSpPr>
          <p:cNvPr id="6" name="Slide Number Placeholder 5">
            <a:extLst>
              <a:ext uri="{FF2B5EF4-FFF2-40B4-BE49-F238E27FC236}">
                <a16:creationId xmlns:a16="http://schemas.microsoft.com/office/drawing/2014/main" id="{04098CA2-515D-2D80-21A7-F4CEA41E1A62}"/>
              </a:ext>
            </a:extLst>
          </p:cNvPr>
          <p:cNvSpPr>
            <a:spLocks noGrp="1"/>
          </p:cNvSpPr>
          <p:nvPr>
            <p:ph type="sldNum" sz="quarter" idx="12"/>
          </p:nvPr>
        </p:nvSpPr>
        <p:spPr/>
        <p:txBody>
          <a:bodyPr/>
          <a:lstStyle/>
          <a:p>
            <a:fld id="{294A09A9-5501-47C1-A89A-A340965A2BE2}" type="slidenum">
              <a:rPr lang="en-US" smtClean="0"/>
              <a:pPr/>
              <a:t>4</a:t>
            </a:fld>
            <a:endParaRPr lang="en-US" dirty="0">
              <a:latin typeface="+mn-lt"/>
            </a:endParaRPr>
          </a:p>
        </p:txBody>
      </p:sp>
      <p:pic>
        <p:nvPicPr>
          <p:cNvPr id="16" name="Picture 15" descr="Icon&#10;&#10;Description automatically generated with medium confidence">
            <a:extLst>
              <a:ext uri="{FF2B5EF4-FFF2-40B4-BE49-F238E27FC236}">
                <a16:creationId xmlns:a16="http://schemas.microsoft.com/office/drawing/2014/main" id="{415C8292-25B9-90CD-ED16-5C4FEF9CD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029" y="4253945"/>
            <a:ext cx="4991277" cy="1604949"/>
          </a:xfrm>
          <a:prstGeom prst="rect">
            <a:avLst/>
          </a:prstGeom>
        </p:spPr>
      </p:pic>
    </p:spTree>
    <p:extLst>
      <p:ext uri="{BB962C8B-B14F-4D97-AF65-F5344CB8AC3E}">
        <p14:creationId xmlns:p14="http://schemas.microsoft.com/office/powerpoint/2010/main" val="3931533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B50B8-A3A3-699B-3C42-0D0D1197A1B9}"/>
              </a:ext>
            </a:extLst>
          </p:cNvPr>
          <p:cNvSpPr>
            <a:spLocks noGrp="1"/>
          </p:cNvSpPr>
          <p:nvPr>
            <p:ph idx="1"/>
          </p:nvPr>
        </p:nvSpPr>
        <p:spPr>
          <a:xfrm>
            <a:off x="5381051" y="1394792"/>
            <a:ext cx="4064439" cy="4068416"/>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WHY TWITTER ?</a:t>
            </a:r>
          </a:p>
          <a:p>
            <a:pPr marL="0"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Twitter is the second biggest social network platform after Facebook which generate 347,222 tweets every minute and 21 million tweets per hour. Twitter is one of the most popular sites where people used to express their feelings and reviews for a particular product. So, it creates an opportunity for data mining and sentiment analysis. </a:t>
            </a:r>
          </a:p>
          <a:p>
            <a:endParaRPr lang="en-US" dirty="0"/>
          </a:p>
        </p:txBody>
      </p:sp>
      <p:pic>
        <p:nvPicPr>
          <p:cNvPr id="8" name="Picture 7" descr="A picture containing text, wall, person&#10;&#10;Description automatically generated">
            <a:extLst>
              <a:ext uri="{FF2B5EF4-FFF2-40B4-BE49-F238E27FC236}">
                <a16:creationId xmlns:a16="http://schemas.microsoft.com/office/drawing/2014/main" id="{0961C285-4D5A-0523-2975-C1B9F0A2812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750" r="28000"/>
          <a:stretch/>
        </p:blipFill>
        <p:spPr>
          <a:xfrm>
            <a:off x="-13889" y="0"/>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4" name="Isosceles Triangle 1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85975ADB-DF78-3E6E-E35F-1DE4C11BF1D7}"/>
              </a:ext>
            </a:extLst>
          </p:cNvPr>
          <p:cNvSpPr>
            <a:spLocks noGrp="1"/>
          </p:cNvSpPr>
          <p:nvPr>
            <p:ph type="sldNum" sz="quarter" idx="12"/>
          </p:nvPr>
        </p:nvSpPr>
        <p:spPr>
          <a:xfrm>
            <a:off x="8841996" y="6041362"/>
            <a:ext cx="432006" cy="365125"/>
          </a:xfrm>
        </p:spPr>
        <p:txBody>
          <a:bodyPr>
            <a:normAutofit/>
          </a:bodyPr>
          <a:lstStyle/>
          <a:p>
            <a:pPr>
              <a:spcAft>
                <a:spcPts val="600"/>
              </a:spcAft>
            </a:pPr>
            <a:fld id="{294A09A9-5501-47C1-A89A-A340965A2BE2}" type="slidenum">
              <a:rPr lang="en-US" smtClean="0"/>
              <a:pPr>
                <a:spcAft>
                  <a:spcPts val="600"/>
                </a:spcAft>
              </a:pPr>
              <a:t>5</a:t>
            </a:fld>
            <a:endParaRPr lang="en-US">
              <a:latin typeface="+mn-lt"/>
            </a:endParaRPr>
          </a:p>
        </p:txBody>
      </p:sp>
      <p:sp>
        <p:nvSpPr>
          <p:cNvPr id="9" name="TextBox 8">
            <a:extLst>
              <a:ext uri="{FF2B5EF4-FFF2-40B4-BE49-F238E27FC236}">
                <a16:creationId xmlns:a16="http://schemas.microsoft.com/office/drawing/2014/main" id="{9A9CE7A6-7CF2-3B8C-AD2F-7C12283E21C8}"/>
              </a:ext>
            </a:extLst>
          </p:cNvPr>
          <p:cNvSpPr txBox="1"/>
          <p:nvPr/>
        </p:nvSpPr>
        <p:spPr>
          <a:xfrm>
            <a:off x="9795190" y="6657945"/>
            <a:ext cx="23968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donkeyhotey/51085264062/in/pool-crashwal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074509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087B-2B32-F82B-52B8-349B975C6EE7}"/>
              </a:ext>
            </a:extLst>
          </p:cNvPr>
          <p:cNvSpPr>
            <a:spLocks noGrp="1"/>
          </p:cNvSpPr>
          <p:nvPr>
            <p:ph type="title"/>
          </p:nvPr>
        </p:nvSpPr>
        <p:spPr/>
        <p:txBody>
          <a:bodyPr>
            <a:norm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A07084AA-D6CF-B74C-7495-DC3527677250}"/>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2022 World Cup in Qatar, which kicked off November 20, is the most expensive World Cup ever, with costs reaching $220 billion.</a:t>
            </a:r>
          </a:p>
          <a:p>
            <a:r>
              <a:rPr lang="en-US" sz="2000" dirty="0">
                <a:latin typeface="Times New Roman" panose="02020603050405020304" pitchFamily="18" charset="0"/>
                <a:cs typeface="Times New Roman" panose="02020603050405020304" pitchFamily="18" charset="0"/>
              </a:rPr>
              <a:t>Brazil extended its lead over second-placed Belgium in the latest FIFA rankings released on 27 October 2022 to take the field as the top-ranked team at this year's World Cup in Qatar, started 20 November 2022.</a:t>
            </a:r>
          </a:p>
          <a:p>
            <a:r>
              <a:rPr lang="en-US" sz="2000" i="1" dirty="0">
                <a:latin typeface="Times New Roman" panose="02020603050405020304" pitchFamily="18" charset="0"/>
                <a:cs typeface="Times New Roman" panose="02020603050405020304" pitchFamily="18" charset="0"/>
              </a:rPr>
              <a:t>All eyes on Messi: </a:t>
            </a:r>
            <a:r>
              <a:rPr lang="en-US" sz="2000" dirty="0">
                <a:latin typeface="Times New Roman" panose="02020603050405020304" pitchFamily="18" charset="0"/>
                <a:cs typeface="Times New Roman" panose="02020603050405020304" pitchFamily="18" charset="0"/>
              </a:rPr>
              <a:t>Former England defender Jamie Carragher tweeted after his Lusail masterclass that Messi is "the best there has ever been".</a:t>
            </a:r>
          </a:p>
          <a:p>
            <a:endParaRPr lang="en-US" dirty="0"/>
          </a:p>
        </p:txBody>
      </p:sp>
      <p:sp>
        <p:nvSpPr>
          <p:cNvPr id="6" name="Slide Number Placeholder 5">
            <a:extLst>
              <a:ext uri="{FF2B5EF4-FFF2-40B4-BE49-F238E27FC236}">
                <a16:creationId xmlns:a16="http://schemas.microsoft.com/office/drawing/2014/main" id="{E1A71697-739E-4B8D-64CA-9382FA404657}"/>
              </a:ext>
            </a:extLst>
          </p:cNvPr>
          <p:cNvSpPr>
            <a:spLocks noGrp="1"/>
          </p:cNvSpPr>
          <p:nvPr>
            <p:ph type="sldNum" sz="quarter" idx="12"/>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840461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2214-56A3-4EA1-445B-0085CFF003C6}"/>
              </a:ext>
            </a:extLst>
          </p:cNvPr>
          <p:cNvSpPr>
            <a:spLocks noGrp="1"/>
          </p:cNvSpPr>
          <p:nvPr>
            <p:ph type="title"/>
          </p:nvPr>
        </p:nvSpPr>
        <p:spPr/>
        <p:txBody>
          <a:bodyPr>
            <a:norm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Workflow of Sentiment Analysis</a:t>
            </a:r>
          </a:p>
        </p:txBody>
      </p:sp>
      <p:sp>
        <p:nvSpPr>
          <p:cNvPr id="6" name="Slide Number Placeholder 5">
            <a:extLst>
              <a:ext uri="{FF2B5EF4-FFF2-40B4-BE49-F238E27FC236}">
                <a16:creationId xmlns:a16="http://schemas.microsoft.com/office/drawing/2014/main" id="{FB1C9EE6-E5D7-50C4-2469-573AA1AC7620}"/>
              </a:ext>
            </a:extLst>
          </p:cNvPr>
          <p:cNvSpPr>
            <a:spLocks noGrp="1"/>
          </p:cNvSpPr>
          <p:nvPr>
            <p:ph type="sldNum" sz="quarter" idx="12"/>
          </p:nvPr>
        </p:nvSpPr>
        <p:spPr/>
        <p:txBody>
          <a:bodyPr/>
          <a:lstStyle/>
          <a:p>
            <a:fld id="{294A09A9-5501-47C1-A89A-A340965A2BE2}" type="slidenum">
              <a:rPr lang="en-US" smtClean="0"/>
              <a:pPr/>
              <a:t>7</a:t>
            </a:fld>
            <a:endParaRPr lang="en-US" dirty="0">
              <a:latin typeface="+mn-lt"/>
            </a:endParaRPr>
          </a:p>
        </p:txBody>
      </p:sp>
      <p:pic>
        <p:nvPicPr>
          <p:cNvPr id="7" name="Content Placeholder 6" descr="Diagram&#10;&#10;Description automatically generated">
            <a:extLst>
              <a:ext uri="{FF2B5EF4-FFF2-40B4-BE49-F238E27FC236}">
                <a16:creationId xmlns:a16="http://schemas.microsoft.com/office/drawing/2014/main" id="{515D1D80-DFC2-AAD5-C05F-4C2347089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406" y="1930400"/>
            <a:ext cx="7882524" cy="3059596"/>
          </a:xfrm>
          <a:prstGeom prst="rect">
            <a:avLst/>
          </a:prstGeom>
        </p:spPr>
      </p:pic>
    </p:spTree>
    <p:extLst>
      <p:ext uri="{BB962C8B-B14F-4D97-AF65-F5344CB8AC3E}">
        <p14:creationId xmlns:p14="http://schemas.microsoft.com/office/powerpoint/2010/main" val="3809094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3FDA-1C76-3B6F-8EBC-4C0D7DE843A2}"/>
              </a:ext>
            </a:extLst>
          </p:cNvPr>
          <p:cNvSpPr>
            <a:spLocks noGrp="1"/>
          </p:cNvSpPr>
          <p:nvPr>
            <p:ph type="title"/>
          </p:nvPr>
        </p:nvSpPr>
        <p:spPr/>
        <p:txBody>
          <a:bodyPr>
            <a:norm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Dataset and pre-processing</a:t>
            </a:r>
            <a:endParaRPr lang="en-US" sz="4000" dirty="0">
              <a:solidFill>
                <a:srgbClr val="00B0F0"/>
              </a:solidFill>
            </a:endParaRPr>
          </a:p>
        </p:txBody>
      </p:sp>
      <p:sp>
        <p:nvSpPr>
          <p:cNvPr id="3" name="Content Placeholder 2">
            <a:extLst>
              <a:ext uri="{FF2B5EF4-FFF2-40B4-BE49-F238E27FC236}">
                <a16:creationId xmlns:a16="http://schemas.microsoft.com/office/drawing/2014/main" id="{29CB0D0B-5151-16A4-F0B0-6897A9A3544E}"/>
              </a:ext>
            </a:extLst>
          </p:cNvPr>
          <p:cNvSpPr>
            <a:spLocks noGrp="1"/>
          </p:cNvSpPr>
          <p:nvPr>
            <p:ph idx="1"/>
          </p:nvPr>
        </p:nvSpPr>
        <p:spPr>
          <a:xfrm>
            <a:off x="677334" y="1603513"/>
            <a:ext cx="8596668" cy="4437849"/>
          </a:xfrm>
        </p:spPr>
        <p:txBody>
          <a:bodyPr>
            <a:normAutofit fontScale="92500" lnSpcReduction="20000"/>
          </a:bodyPr>
          <a:lstStyle/>
          <a:p>
            <a:pPr marL="388620" indent="-342900" defTabSz="914400">
              <a:lnSpc>
                <a:spcPct val="110000"/>
              </a:lnSpc>
              <a:spcAft>
                <a:spcPts val="800"/>
              </a:spcAft>
              <a:buClr>
                <a:schemeClr val="accent1"/>
              </a:buClr>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This dataset consists of 5 columns and 22,524 rows.</a:t>
            </a:r>
          </a:p>
          <a:p>
            <a:pPr marL="388620" indent="-342900" defTabSz="914400">
              <a:lnSpc>
                <a:spcPct val="110000"/>
              </a:lnSpc>
              <a:spcAft>
                <a:spcPts val="800"/>
              </a:spcAft>
              <a:buClr>
                <a:schemeClr val="accent1"/>
              </a:buClr>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It consists of tweets from the day of the opening ceremony .</a:t>
            </a:r>
          </a:p>
          <a:p>
            <a:pPr marL="617220" lvl="0" indent="-457200" defTabSz="914400">
              <a:lnSpc>
                <a:spcPct val="110000"/>
              </a:lnSpc>
              <a:spcAft>
                <a:spcPts val="1000"/>
              </a:spcAft>
              <a:buFont typeface="+mj-lt"/>
              <a:buAutoNum type="arabicPeriod"/>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No</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 - It shows the Number of rows.</a:t>
            </a:r>
          </a:p>
          <a:p>
            <a:pPr marL="617220" lvl="0" indent="-457200" defTabSz="914400">
              <a:lnSpc>
                <a:spcPct val="110000"/>
              </a:lnSpc>
              <a:spcAft>
                <a:spcPts val="1000"/>
              </a:spcAft>
              <a:buFont typeface="+mj-lt"/>
              <a:buAutoNum type="arabicPeriod"/>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Tweet Time: -It represents the time the tweet was posted on the date of 20</a:t>
            </a:r>
            <a:r>
              <a:rPr lang="en-US" sz="1900" baseline="30000" dirty="0">
                <a:solidFill>
                  <a:schemeClr val="tx1">
                    <a:lumMod val="95000"/>
                    <a:lumOff val="5000"/>
                  </a:schemeClr>
                </a:solidFill>
                <a:effectLst/>
                <a:latin typeface="Times New Roman" panose="02020603050405020304" pitchFamily="18" charset="0"/>
                <a:cs typeface="Times New Roman" panose="02020603050405020304" pitchFamily="18" charset="0"/>
              </a:rPr>
              <a:t>th</a:t>
            </a: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 November-2022.</a:t>
            </a:r>
          </a:p>
          <a:p>
            <a:pPr marL="617220" lvl="0" indent="-457200" defTabSz="914400">
              <a:lnSpc>
                <a:spcPct val="110000"/>
              </a:lnSpc>
              <a:spcAft>
                <a:spcPts val="1000"/>
              </a:spcAft>
              <a:buFont typeface="+mj-lt"/>
              <a:buAutoNum type="arabicPeriod"/>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Number of likes: - It shows how many likes tweets got</a:t>
            </a:r>
          </a:p>
          <a:p>
            <a:pPr marL="617220" lvl="0" indent="-457200" defTabSz="914400">
              <a:lnSpc>
                <a:spcPct val="110000"/>
              </a:lnSpc>
              <a:spcAft>
                <a:spcPts val="1000"/>
              </a:spcAft>
              <a:buFont typeface="+mj-lt"/>
              <a:buAutoNum type="arabicPeriod"/>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Source of Tweet: - It represents the device or web platform used to post that device.</a:t>
            </a:r>
          </a:p>
          <a:p>
            <a:pPr marL="617220" indent="-457200">
              <a:lnSpc>
                <a:spcPct val="110000"/>
              </a:lnSpc>
              <a:spcAft>
                <a:spcPts val="1000"/>
              </a:spcAft>
              <a:buFont typeface="+mj-lt"/>
              <a:buAutoNum type="arabicPeriod"/>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 Tweet: -It represents the complete tweet that was posted on Twitter. Example:- iPhone, iPad, Android, Adobe Express, Buffer, </a:t>
            </a:r>
            <a:r>
              <a:rPr lang="en-US" sz="1900" dirty="0" err="1">
                <a:solidFill>
                  <a:schemeClr val="tx1">
                    <a:lumMod val="95000"/>
                    <a:lumOff val="5000"/>
                  </a:schemeClr>
                </a:solidFill>
                <a:effectLst/>
                <a:latin typeface="Times New Roman" panose="02020603050405020304" pitchFamily="18" charset="0"/>
                <a:cs typeface="Times New Roman" panose="02020603050405020304" pitchFamily="18" charset="0"/>
              </a:rPr>
              <a:t>etc</a:t>
            </a: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17220" indent="-457200">
              <a:lnSpc>
                <a:spcPct val="110000"/>
              </a:lnSpc>
              <a:spcAft>
                <a:spcPts val="1000"/>
              </a:spcAft>
              <a:buFont typeface="+mj-lt"/>
              <a:buAutoNum type="arabicPeriod"/>
            </a:pP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Tweet for 24 hours in Opening Day Ceremony at 20 November 2022 GMT </a:t>
            </a:r>
            <a:endPar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60712831-3C8F-CD49-B00D-A389C8D09799}"/>
              </a:ext>
            </a:extLst>
          </p:cNvPr>
          <p:cNvSpPr>
            <a:spLocks noGrp="1"/>
          </p:cNvSpPr>
          <p:nvPr>
            <p:ph type="sldNum" sz="quarter" idx="12"/>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456538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C9C2-5FB3-00A9-1255-AA63F31D66EA}"/>
              </a:ext>
            </a:extLst>
          </p:cNvPr>
          <p:cNvSpPr>
            <a:spLocks noGrp="1"/>
          </p:cNvSpPr>
          <p:nvPr>
            <p:ph type="title"/>
          </p:nvPr>
        </p:nvSpPr>
        <p:spPr/>
        <p:txBody>
          <a:bodyPr>
            <a:normAutofit/>
          </a:bodyPr>
          <a:lstStyle/>
          <a:p>
            <a:pPr algn="ctr"/>
            <a:r>
              <a:rPr lang="en-US" sz="4000" dirty="0">
                <a:solidFill>
                  <a:srgbClr val="00B0F0"/>
                </a:solidFill>
                <a:latin typeface="Times New Roman" panose="02020603050405020304" pitchFamily="18" charset="0"/>
                <a:cs typeface="Times New Roman" panose="02020603050405020304" pitchFamily="18" charset="0"/>
              </a:rPr>
              <a:t>Data Pre processing</a:t>
            </a:r>
          </a:p>
        </p:txBody>
      </p:sp>
      <p:sp>
        <p:nvSpPr>
          <p:cNvPr id="6" name="Slide Number Placeholder 5">
            <a:extLst>
              <a:ext uri="{FF2B5EF4-FFF2-40B4-BE49-F238E27FC236}">
                <a16:creationId xmlns:a16="http://schemas.microsoft.com/office/drawing/2014/main" id="{7F3B7650-21AC-F256-15D5-EA9798CC420D}"/>
              </a:ext>
            </a:extLst>
          </p:cNvPr>
          <p:cNvSpPr>
            <a:spLocks noGrp="1"/>
          </p:cNvSpPr>
          <p:nvPr>
            <p:ph type="sldNum" sz="quarter" idx="12"/>
          </p:nvPr>
        </p:nvSpPr>
        <p:spPr/>
        <p:txBody>
          <a:bodyPr/>
          <a:lstStyle/>
          <a:p>
            <a:fld id="{294A09A9-5501-47C1-A89A-A340965A2BE2}" type="slidenum">
              <a:rPr lang="en-US" smtClean="0"/>
              <a:pPr/>
              <a:t>9</a:t>
            </a:fld>
            <a:endParaRPr lang="en-US" dirty="0">
              <a:latin typeface="+mn-lt"/>
            </a:endParaRPr>
          </a:p>
        </p:txBody>
      </p:sp>
      <p:sp>
        <p:nvSpPr>
          <p:cNvPr id="7" name="Rectangle: Rounded Corners 6">
            <a:extLst>
              <a:ext uri="{FF2B5EF4-FFF2-40B4-BE49-F238E27FC236}">
                <a16:creationId xmlns:a16="http://schemas.microsoft.com/office/drawing/2014/main" id="{8270FBBD-1D07-B8D7-47B3-4E3736113506}"/>
              </a:ext>
            </a:extLst>
          </p:cNvPr>
          <p:cNvSpPr/>
          <p:nvPr/>
        </p:nvSpPr>
        <p:spPr>
          <a:xfrm>
            <a:off x="743220" y="1679995"/>
            <a:ext cx="3392557" cy="381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2000" dirty="0">
                <a:latin typeface="Times New Roman" panose="02020603050405020304" pitchFamily="18" charset="0"/>
                <a:cs typeface="Times New Roman" panose="02020603050405020304" pitchFamily="18" charset="0"/>
              </a:rPr>
              <a:t>Cleaning Tweet</a:t>
            </a:r>
          </a:p>
          <a:p>
            <a:pPr algn="ctr"/>
            <a:endParaRPr lang="en-US" sz="1600" dirty="0"/>
          </a:p>
        </p:txBody>
      </p:sp>
      <p:sp>
        <p:nvSpPr>
          <p:cNvPr id="8" name="Rectangle: Rounded Corners 7">
            <a:extLst>
              <a:ext uri="{FF2B5EF4-FFF2-40B4-BE49-F238E27FC236}">
                <a16:creationId xmlns:a16="http://schemas.microsoft.com/office/drawing/2014/main" id="{D214A153-9107-334D-24EF-3A3BA5D08775}"/>
              </a:ext>
            </a:extLst>
          </p:cNvPr>
          <p:cNvSpPr/>
          <p:nvPr/>
        </p:nvSpPr>
        <p:spPr>
          <a:xfrm>
            <a:off x="736043" y="2134518"/>
            <a:ext cx="3392557" cy="622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Step A : Drop duplicate entities &amp; Converting html entities</a:t>
            </a:r>
          </a:p>
          <a:p>
            <a:pPr algn="ctr"/>
            <a:endParaRPr lang="en-US"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21BEA75-3702-1446-D632-05B96031335E}"/>
              </a:ext>
            </a:extLst>
          </p:cNvPr>
          <p:cNvSpPr/>
          <p:nvPr/>
        </p:nvSpPr>
        <p:spPr>
          <a:xfrm>
            <a:off x="736044" y="2835254"/>
            <a:ext cx="3392557" cy="622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latin typeface="Times New Roman" panose="02020603050405020304" pitchFamily="18" charset="0"/>
                <a:cs typeface="Times New Roman" panose="02020603050405020304" pitchFamily="18" charset="0"/>
              </a:rPr>
              <a:t>Step B : Removing "@user" from all the tweets</a:t>
            </a:r>
          </a:p>
          <a:p>
            <a:pPr algn="ctr"/>
            <a:endParaRPr lang="en-US" dirty="0"/>
          </a:p>
        </p:txBody>
      </p:sp>
      <p:sp>
        <p:nvSpPr>
          <p:cNvPr id="10" name="Rectangle: Rounded Corners 9">
            <a:extLst>
              <a:ext uri="{FF2B5EF4-FFF2-40B4-BE49-F238E27FC236}">
                <a16:creationId xmlns:a16="http://schemas.microsoft.com/office/drawing/2014/main" id="{E578F401-7AE9-C013-9CEA-F9A2A79A9BA8}"/>
              </a:ext>
            </a:extLst>
          </p:cNvPr>
          <p:cNvSpPr/>
          <p:nvPr/>
        </p:nvSpPr>
        <p:spPr>
          <a:xfrm>
            <a:off x="736045" y="3523960"/>
            <a:ext cx="3392557" cy="622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Step C : Changing all the tweets into lowercase</a:t>
            </a:r>
          </a:p>
          <a:p>
            <a:pPr algn="ctr"/>
            <a:endParaRPr lang="en-US"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4204044E-8A7C-74B8-A5DD-497048F10B42}"/>
              </a:ext>
            </a:extLst>
          </p:cNvPr>
          <p:cNvSpPr/>
          <p:nvPr/>
        </p:nvSpPr>
        <p:spPr>
          <a:xfrm>
            <a:off x="736045" y="4209017"/>
            <a:ext cx="3392557" cy="4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  Step D : Apostrophe Lookup</a:t>
            </a:r>
          </a:p>
          <a:p>
            <a:pPr algn="ctr"/>
            <a:endParaRPr lang="en-US"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6AC3DCC6-1298-343B-3AB5-84A22F95CCC5}"/>
              </a:ext>
            </a:extLst>
          </p:cNvPr>
          <p:cNvSpPr/>
          <p:nvPr/>
        </p:nvSpPr>
        <p:spPr>
          <a:xfrm>
            <a:off x="743220" y="4714424"/>
            <a:ext cx="3392557" cy="4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Step E : Short Word Lookup</a:t>
            </a:r>
          </a:p>
          <a:p>
            <a:pPr algn="ctr"/>
            <a:endParaRPr lang="en-US"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FC8DF670-5239-3CD1-18C5-1F6F663DB265}"/>
              </a:ext>
            </a:extLst>
          </p:cNvPr>
          <p:cNvSpPr/>
          <p:nvPr/>
        </p:nvSpPr>
        <p:spPr>
          <a:xfrm>
            <a:off x="743220" y="5215252"/>
            <a:ext cx="3392557" cy="4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cap="all" dirty="0">
                <a:latin typeface="Times New Roman" panose="02020603050405020304" pitchFamily="18" charset="0"/>
                <a:cs typeface="Times New Roman" panose="02020603050405020304" pitchFamily="18" charset="0"/>
              </a:rPr>
              <a:t>Step F : Emoticon Lookup</a:t>
            </a:r>
          </a:p>
          <a:p>
            <a:pPr algn="ct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647BB9C2-3CC4-89FE-EC94-F47A49842362}"/>
              </a:ext>
            </a:extLst>
          </p:cNvPr>
          <p:cNvSpPr/>
          <p:nvPr/>
        </p:nvSpPr>
        <p:spPr>
          <a:xfrm>
            <a:off x="4975668" y="1679995"/>
            <a:ext cx="3392557" cy="839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dirty="0">
              <a:latin typeface="Times New Roman" panose="02020603050405020304" pitchFamily="18" charset="0"/>
              <a:cs typeface="Times New Roman" panose="02020603050405020304" pitchFamily="18" charset="0"/>
            </a:endParaRPr>
          </a:p>
          <a:p>
            <a:pPr algn="ctr"/>
            <a:r>
              <a:rPr lang="en-US" cap="all" dirty="0">
                <a:latin typeface="Times New Roman" panose="02020603050405020304" pitchFamily="18" charset="0"/>
                <a:cs typeface="Times New Roman" panose="02020603050405020304" pitchFamily="18" charset="0"/>
              </a:rPr>
              <a:t>Step G : Replacing Special Characters with space</a:t>
            </a:r>
          </a:p>
          <a:p>
            <a:pPr algn="ctr"/>
            <a:endParaRPr lang="en-US" dirty="0"/>
          </a:p>
        </p:txBody>
      </p:sp>
      <p:sp>
        <p:nvSpPr>
          <p:cNvPr id="16" name="Rectangle: Rounded Corners 15">
            <a:extLst>
              <a:ext uri="{FF2B5EF4-FFF2-40B4-BE49-F238E27FC236}">
                <a16:creationId xmlns:a16="http://schemas.microsoft.com/office/drawing/2014/main" id="{7DDF843B-DB1D-1DD4-9857-4B180921E66C}"/>
              </a:ext>
            </a:extLst>
          </p:cNvPr>
          <p:cNvSpPr/>
          <p:nvPr/>
        </p:nvSpPr>
        <p:spPr>
          <a:xfrm>
            <a:off x="4975668" y="2567413"/>
            <a:ext cx="3392557" cy="836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dirty="0">
              <a:latin typeface="Times New Roman" panose="02020603050405020304" pitchFamily="18" charset="0"/>
              <a:cs typeface="Times New Roman" panose="02020603050405020304" pitchFamily="18" charset="0"/>
            </a:endParaRPr>
          </a:p>
          <a:p>
            <a:pPr algn="ctr"/>
            <a:r>
              <a:rPr lang="en-US" cap="all" dirty="0">
                <a:latin typeface="Times New Roman" panose="02020603050405020304" pitchFamily="18" charset="0"/>
                <a:cs typeface="Times New Roman" panose="02020603050405020304" pitchFamily="18" charset="0"/>
              </a:rPr>
              <a:t>Step H : Replacing Numbers (integers) with space</a:t>
            </a:r>
          </a:p>
          <a:p>
            <a:pPr algn="ctr"/>
            <a:endParaRPr lang="en-US" dirty="0"/>
          </a:p>
        </p:txBody>
      </p:sp>
      <p:sp>
        <p:nvSpPr>
          <p:cNvPr id="17" name="Rectangle: Rounded Corners 16">
            <a:extLst>
              <a:ext uri="{FF2B5EF4-FFF2-40B4-BE49-F238E27FC236}">
                <a16:creationId xmlns:a16="http://schemas.microsoft.com/office/drawing/2014/main" id="{11EC93F9-812E-D16E-4E40-3887FB67CD93}"/>
              </a:ext>
            </a:extLst>
          </p:cNvPr>
          <p:cNvSpPr/>
          <p:nvPr/>
        </p:nvSpPr>
        <p:spPr>
          <a:xfrm>
            <a:off x="4975668" y="3443407"/>
            <a:ext cx="3392557" cy="622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dirty="0">
              <a:latin typeface="Times New Roman" panose="02020603050405020304" pitchFamily="18" charset="0"/>
              <a:cs typeface="Times New Roman" panose="02020603050405020304" pitchFamily="18" charset="0"/>
            </a:endParaRPr>
          </a:p>
          <a:p>
            <a:pPr algn="ctr"/>
            <a:r>
              <a:rPr lang="en-US" cap="all" dirty="0">
                <a:latin typeface="Times New Roman" panose="02020603050405020304" pitchFamily="18" charset="0"/>
                <a:cs typeface="Times New Roman" panose="02020603050405020304" pitchFamily="18" charset="0"/>
              </a:rPr>
              <a:t>Step I : Removing words whom length is 1</a:t>
            </a:r>
          </a:p>
          <a:p>
            <a:pPr algn="ctr"/>
            <a:endParaRPr lang="en-US" dirty="0"/>
          </a:p>
        </p:txBody>
      </p:sp>
      <p:sp>
        <p:nvSpPr>
          <p:cNvPr id="18" name="Rectangle: Rounded Corners 17">
            <a:extLst>
              <a:ext uri="{FF2B5EF4-FFF2-40B4-BE49-F238E27FC236}">
                <a16:creationId xmlns:a16="http://schemas.microsoft.com/office/drawing/2014/main" id="{6054C3EB-E49A-6B7D-F700-F8EE9EDF46E7}"/>
              </a:ext>
            </a:extLst>
          </p:cNvPr>
          <p:cNvSpPr/>
          <p:nvPr/>
        </p:nvSpPr>
        <p:spPr>
          <a:xfrm>
            <a:off x="4975668" y="4129083"/>
            <a:ext cx="3392557" cy="4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cap="all" dirty="0">
              <a:latin typeface="Times New Roman" panose="02020603050405020304" pitchFamily="18" charset="0"/>
              <a:cs typeface="Times New Roman" panose="02020603050405020304" pitchFamily="18" charset="0"/>
            </a:endParaRPr>
          </a:p>
          <a:p>
            <a:pPr algn="ctr"/>
            <a:r>
              <a:rPr lang="en-US" sz="1600" cap="all" dirty="0">
                <a:latin typeface="Times New Roman" panose="02020603050405020304" pitchFamily="18" charset="0"/>
                <a:cs typeface="Times New Roman" panose="02020603050405020304" pitchFamily="18" charset="0"/>
              </a:rPr>
              <a:t>Step J : WORD TOKENISATION</a:t>
            </a:r>
          </a:p>
          <a:p>
            <a:pPr algn="ctr"/>
            <a:endParaRPr lang="en-US" sz="1600"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E8201956-1251-3F7D-65D6-B3A18085F4E3}"/>
              </a:ext>
            </a:extLst>
          </p:cNvPr>
          <p:cNvSpPr/>
          <p:nvPr/>
        </p:nvSpPr>
        <p:spPr>
          <a:xfrm>
            <a:off x="4975668" y="4629158"/>
            <a:ext cx="3392557" cy="4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dirty="0">
              <a:latin typeface="Times New Roman" panose="02020603050405020304" pitchFamily="18" charset="0"/>
              <a:cs typeface="Times New Roman" panose="02020603050405020304" pitchFamily="18" charset="0"/>
            </a:endParaRPr>
          </a:p>
          <a:p>
            <a:pPr algn="ctr"/>
            <a:r>
              <a:rPr lang="en-US" sz="1600" cap="all" dirty="0">
                <a:latin typeface="Times New Roman" panose="02020603050405020304" pitchFamily="18" charset="0"/>
                <a:cs typeface="Times New Roman" panose="02020603050405020304" pitchFamily="18" charset="0"/>
              </a:rPr>
              <a:t>Step K : remove stop words</a:t>
            </a:r>
          </a:p>
          <a:p>
            <a:pPr algn="ctr"/>
            <a:endParaRPr lang="en-US"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4969A49E-9058-B5E2-9D27-9D0F4877C4FB}"/>
              </a:ext>
            </a:extLst>
          </p:cNvPr>
          <p:cNvSpPr/>
          <p:nvPr/>
        </p:nvSpPr>
        <p:spPr>
          <a:xfrm>
            <a:off x="4975668" y="5126858"/>
            <a:ext cx="3392557" cy="4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dirty="0">
              <a:latin typeface="Times New Roman" panose="02020603050405020304" pitchFamily="18" charset="0"/>
              <a:cs typeface="Times New Roman" panose="02020603050405020304" pitchFamily="18" charset="0"/>
            </a:endParaRPr>
          </a:p>
          <a:p>
            <a:pPr algn="ctr"/>
            <a:r>
              <a:rPr lang="en-US" cap="all" dirty="0">
                <a:latin typeface="Times New Roman" panose="02020603050405020304" pitchFamily="18" charset="0"/>
                <a:cs typeface="Times New Roman" panose="02020603050405020304" pitchFamily="18" charset="0"/>
              </a:rPr>
              <a:t>Step L : Stemming</a:t>
            </a:r>
          </a:p>
          <a:p>
            <a:pPr algn="ctr"/>
            <a:endParaRPr lang="en-US" dirty="0"/>
          </a:p>
        </p:txBody>
      </p:sp>
    </p:spTree>
    <p:extLst>
      <p:ext uri="{BB962C8B-B14F-4D97-AF65-F5344CB8AC3E}">
        <p14:creationId xmlns:p14="http://schemas.microsoft.com/office/powerpoint/2010/main" val="277071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1225</TotalTime>
  <Words>1466</Words>
  <Application>Microsoft Office PowerPoint</Application>
  <PresentationFormat>Widescreen</PresentationFormat>
  <Paragraphs>159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Trebuchet MS</vt:lpstr>
      <vt:lpstr>Wingdings</vt:lpstr>
      <vt:lpstr>Wingdings 3</vt:lpstr>
      <vt:lpstr>Facet</vt:lpstr>
      <vt:lpstr>Name :-  Juned Saleh (0805065)       Aayush Vaishnav (0805055)       Ishwari Upadhyay(0799812)   Course :- Capstone Project(DAB-402)  Instructor :- Prof. Matt Mostofi </vt:lpstr>
      <vt:lpstr>PowerPoint Presentation</vt:lpstr>
      <vt:lpstr>AGENDA</vt:lpstr>
      <vt:lpstr>INTRODUCTION</vt:lpstr>
      <vt:lpstr>PowerPoint Presentation</vt:lpstr>
      <vt:lpstr>Project Overview</vt:lpstr>
      <vt:lpstr>Workflow of Sentiment Analysis</vt:lpstr>
      <vt:lpstr>Dataset and pre-processing</vt:lpstr>
      <vt:lpstr>Data Pre processing</vt:lpstr>
      <vt:lpstr>PowerPoint Presentation</vt:lpstr>
      <vt:lpstr>PowerPoint Presentation</vt:lpstr>
      <vt:lpstr>Output of Textblob</vt:lpstr>
      <vt:lpstr>EDA &amp; Visualization</vt:lpstr>
      <vt:lpstr>PowerPoint Presentation</vt:lpstr>
      <vt:lpstr>PowerPoint Presentation</vt:lpstr>
      <vt:lpstr>PowerPoint Presentation</vt:lpstr>
      <vt:lpstr>PowerPoint Presentation</vt:lpstr>
      <vt:lpstr>Model Building</vt:lpstr>
      <vt:lpstr>PowerPoint Presentation</vt:lpstr>
      <vt:lpstr>Model Evolution</vt:lpstr>
      <vt:lpstr>Model Evolution</vt:lpstr>
      <vt:lpstr>Limitations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Juned Saleh (0805065)       Aayush Vaishnav (0805055)       Ishwari Upadhyay(0799812)   Course :- Capstone Project(DAB-402)  Instructor :- Prof. Matt Mostofi</dc:title>
  <dc:creator>Aayush Ajaybhai Vaishnav</dc:creator>
  <cp:lastModifiedBy>ishwari upadhyay</cp:lastModifiedBy>
  <cp:revision>24</cp:revision>
  <dcterms:created xsi:type="dcterms:W3CDTF">2023-04-20T14:35:16Z</dcterms:created>
  <dcterms:modified xsi:type="dcterms:W3CDTF">2023-04-21T15:43:30Z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